
<file path=[Content_Types].xml><?xml version="1.0" encoding="utf-8"?>
<Types xmlns="http://schemas.openxmlformats.org/package/2006/content-types">
  <Default ContentType="image/png" Extension="png"/>
  <Default ContentType="image/jpeg" Extension="jpeg"/>
  <Default ContentType="application/vnd.openxmlformats-package.relationships+xml" Extension="rels"/>
  <Default ContentType="application/xml" Extension="xml"/>
  <Default ContentType="application/x-fontdata" Extension="fntdata"/>
  <Override ContentType="application/vnd.openxmlformats-officedocument.presentationml.presentation.main+xml" PartName="/ppt/presentation.xml"/>
  <Override ContentType="application/vnd.openxmlformats-officedocument.presentationml.slideMaster+xml" PartName="/ppt/slideMasters/slideMaster1.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slide+xml" PartName="/ppt/slides/slide26.xml"/>
  <Override ContentType="application/vnd.openxmlformats-officedocument.presentationml.slide+xml" PartName="/ppt/slides/slide27.xml"/>
  <Override ContentType="application/vnd.openxmlformats-officedocument.presentationml.slide+xml" PartName="/ppt/slides/slide28.xml"/>
  <Override ContentType="application/vnd.openxmlformats-officedocument.presentationml.slide+xml" PartName="/ppt/slides/slide29.xml"/>
  <Override ContentType="application/vnd.openxmlformats-officedocument.presentationml.slide+xml" PartName="/ppt/slides/slide30.xml"/>
  <Override ContentType="application/vnd.openxmlformats-officedocument.presentationml.slide+xml" PartName="/ppt/slides/slide31.xml"/>
  <Override ContentType="application/vnd.openxmlformats-officedocument.presentationml.slide+xml" PartName="/ppt/slides/slide32.xml"/>
  <Override ContentType="application/vnd.openxmlformats-officedocument.presentationml.slide+xml" PartName="/ppt/slides/slide33.xml"/>
  <Override ContentType="application/vnd.openxmlformats-officedocument.presentationml.slide+xml" PartName="/ppt/slides/slide34.xml"/>
  <Override ContentType="application/vnd.openxmlformats-officedocument.presentationml.slide+xml" PartName="/ppt/slides/slide35.xml"/>
  <Override ContentType="application/vnd.openxmlformats-officedocument.presentationml.slide+xml" PartName="/ppt/slides/slide36.xml"/>
  <Override ContentType="application/vnd.openxmlformats-officedocument.presentationml.slide+xml" PartName="/ppt/slides/slide37.xml"/>
  <Override ContentType="application/vnd.openxmlformats-officedocument.presentationml.slide+xml" PartName="/ppt/slides/slide38.xml"/>
  <Override ContentType="application/vnd.openxmlformats-officedocument.presentationml.slide+xml" PartName="/ppt/slides/slide39.xml"/>
  <Override ContentType="application/vnd.openxmlformats-officedocument.presentationml.slide+xml" PartName="/ppt/slides/slide40.xml"/>
  <Override ContentType="application/vnd.openxmlformats-officedocument.presentationml.slide+xml" PartName="/ppt/slides/slide41.xml"/>
  <Override ContentType="application/vnd.openxmlformats-officedocument.presentationml.slide+xml" PartName="/ppt/slides/slide42.xml"/>
  <Override ContentType="application/vnd.openxmlformats-officedocument.presentationml.slide+xml" PartName="/ppt/slides/slide43.xml"/>
  <Override ContentType="application/vnd.openxmlformats-officedocument.presentationml.slide+xml" PartName="/ppt/slides/slide44.xml"/>
  <Override ContentType="application/vnd.openxmlformats-officedocument.presentationml.slide+xml" PartName="/ppt/slides/slide45.xml"/>
  <Override ContentType="application/vnd.openxmlformats-officedocument.presentationml.slide+xml" PartName="/ppt/slides/slide46.xml"/>
  <Override ContentType="application/vnd.openxmlformats-officedocument.presentationml.slide+xml" PartName="/ppt/slides/slide47.xml"/>
  <Override ContentType="application/vnd.openxmlformats-officedocument.presentationml.slide+xml" PartName="/ppt/slides/slide48.xml"/>
  <Override ContentType="application/vnd.openxmlformats-officedocument.presentationml.slide+xml" PartName="/ppt/slides/slide49.xml"/>
  <Override ContentType="application/vnd.openxmlformats-officedocument.presentationml.slide+xml" PartName="/ppt/slides/slide50.xml"/>
  <Override ContentType="application/vnd.openxmlformats-officedocument.presentationml.slide+xml" PartName="/ppt/slides/slide51.xml"/>
  <Override ContentType="application/vnd.openxmlformats-officedocument.presentationml.slide+xml" PartName="/ppt/slides/slide52.xml"/>
  <Override ContentType="application/vnd.openxmlformats-officedocument.presentationml.slide+xml" PartName="/ppt/slides/slide53.xml"/>
  <Override ContentType="application/vnd.openxmlformats-officedocument.presentationml.slide+xml" PartName="/ppt/slides/slide54.xml"/>
  <Override ContentType="application/vnd.openxmlformats-officedocument.presentationml.slide+xml" PartName="/ppt/slides/slide55.xml"/>
  <Override ContentType="application/vnd.openxmlformats-officedocument.presentationml.slide+xml" PartName="/ppt/slides/slide56.xml"/>
  <Override ContentType="application/vnd.openxmlformats-officedocument.presentationml.slide+xml" PartName="/ppt/slides/slide57.xml"/>
  <Override ContentType="application/vnd.openxmlformats-officedocument.presentationml.slide+xml" PartName="/ppt/slides/slide58.xml"/>
  <Override ContentType="application/vnd.openxmlformats-officedocument.presentationml.slide+xml" PartName="/ppt/slides/slide59.xml"/>
  <Override ContentType="application/vnd.openxmlformats-officedocument.presentationml.slide+xml" PartName="/ppt/slides/slide60.xml"/>
  <Override ContentType="application/vnd.openxmlformats-officedocument.presentationml.slide+xml" PartName="/ppt/slides/slide61.xml"/>
  <Override ContentType="application/vnd.openxmlformats-officedocument.presentationml.slide+xml" PartName="/ppt/slides/slide62.xml"/>
  <Override ContentType="application/vnd.openxmlformats-officedocument.presentationml.slide+xml" PartName="/ppt/slides/slide63.xml"/>
  <Override ContentType="application/vnd.openxmlformats-officedocument.presentationml.slide+xml" PartName="/ppt/slides/slide64.xml"/>
  <Override ContentType="application/vnd.openxmlformats-officedocument.presentationml.slide+xml" PartName="/ppt/slides/slide65.xml"/>
  <Override ContentType="application/vnd.openxmlformats-officedocument.presentationml.slide+xml" PartName="/ppt/slides/slide66.xml"/>
  <Override ContentType="application/vnd.openxmlformats-officedocument.presentationml.slide+xml" PartName="/ppt/slides/slide67.xml"/>
  <Override ContentType="application/vnd.openxmlformats-officedocument.presentationml.slide+xml" PartName="/ppt/slides/slide68.xml"/>
  <Override ContentType="application/vnd.openxmlformats-officedocument.presentationml.slide+xml" PartName="/ppt/slides/slide69.xml"/>
  <Override ContentType="application/vnd.openxmlformats-officedocument.presentationml.slide+xml" PartName="/ppt/slides/slide70.xml"/>
  <Override ContentType="application/vnd.openxmlformats-officedocument.presentationml.slide+xml" PartName="/ppt/slides/slide71.xml"/>
  <Override ContentType="application/vnd.openxmlformats-officedocument.presentationml.slide+xml" PartName="/ppt/slides/slide72.xml"/>
  <Override ContentType="application/vnd.openxmlformats-officedocument.presentationml.slide+xml" PartName="/ppt/slides/slide73.xml"/>
  <Override ContentType="application/vnd.openxmlformats-officedocument.presentationml.slide+xml" PartName="/ppt/slides/slide74.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77.xml"/>
  <Override ContentType="application/vnd.openxmlformats-officedocument.presentationml.slide+xml" PartName="/ppt/slides/slide78.xml"/>
  <Override ContentType="application/vnd.openxmlformats-officedocument.presentationml.slide+xml" PartName="/ppt/slides/slide79.xml"/>
  <Override ContentType="application/vnd.openxmlformats-officedocument.presentationml.slide+xml" PartName="/ppt/slides/slide80.xml"/>
  <Override ContentType="application/vnd.openxmlformats-officedocument.presentationml.slide+xml" PartName="/ppt/slides/slide81.xml"/>
  <Override ContentType="application/vnd.openxmlformats-officedocument.presentationml.slide+xml" PartName="/ppt/slides/slide82.xml"/>
  <Override ContentType="application/vnd.openxmlformats-officedocument.presentationml.slide+xml" PartName="/ppt/slides/slide83.xml"/>
  <Override ContentType="application/vnd.openxmlformats-officedocument.presentationml.slide+xml" PartName="/ppt/slides/slide84.xml"/>
  <Override ContentType="application/vnd.openxmlformats-officedocument.presentationml.slide+xml" PartName="/ppt/slides/slide85.xml"/>
  <Override ContentType="application/vnd.openxmlformats-officedocument.presentationml.slide+xml" PartName="/ppt/slides/slide86.xml"/>
  <Override ContentType="application/vnd.openxmlformats-officedocument.presentationml.slide+xml" PartName="/ppt/slides/slide87.xml"/>
  <Override ContentType="application/vnd.openxmlformats-officedocument.presentationml.slide+xml" PartName="/ppt/slides/slide88.xml"/>
  <Override ContentType="application/vnd.openxmlformats-officedocument.presentationml.slide+xml" PartName="/ppt/slides/slide89.xml"/>
  <Override ContentType="application/vnd.openxmlformats-officedocument.presentationml.slide+xml" PartName="/ppt/slides/slide90.xml"/>
  <Override ContentType="application/vnd.openxmlformats-officedocument.presentationml.slide+xml" PartName="/ppt/slides/slide91.xml"/>
  <Override ContentType="application/vnd.openxmlformats-officedocument.presentationml.slide+xml" PartName="/ppt/slides/slide92.xml"/>
  <Override ContentType="application/vnd.openxmlformats-officedocument.presentationml.slide+xml" PartName="/ppt/slides/slide93.xml"/>
  <Override ContentType="application/vnd.openxmlformats-officedocument.presentationml.slide+xml" PartName="/ppt/slides/slide94.xml"/>
  <Override ContentType="application/vnd.openxmlformats-officedocument.presentationml.slide+xml" PartName="/ppt/slides/slide95.xml"/>
  <Override ContentType="application/vnd.openxmlformats-officedocument.presentationml.slide+xml" PartName="/ppt/slides/slide96.xml"/>
  <Override ContentType="application/vnd.openxmlformats-officedocument.presentationml.slide+xml" PartName="/ppt/slides/slide97.xml"/>
  <Override ContentType="application/vnd.openxmlformats-officedocument.presentationml.slide+xml" PartName="/ppt/slides/slide98.xml"/>
  <Override ContentType="application/vnd.openxmlformats-officedocument.presentationml.slide+xml" PartName="/ppt/slides/slide99.xml"/>
  <Override ContentType="application/vnd.openxmlformats-officedocument.presentationml.slide+xml" PartName="/ppt/slides/slide100.xml"/>
  <Override ContentType="application/vnd.openxmlformats-officedocument.presentationml.slide+xml" PartName="/ppt/slides/slide101.xml"/>
  <Override ContentType="application/vnd.openxmlformats-officedocument.presentationml.slide+xml" PartName="/ppt/slides/slide102.xml"/>
  <Override ContentType="application/vnd.openxmlformats-officedocument.presentationml.slide+xml" PartName="/ppt/slides/slide103.xml"/>
  <Override ContentType="application/vnd.openxmlformats-officedocument.presentationml.slide+xml" PartName="/ppt/slides/slide104.xml"/>
  <Override ContentType="application/vnd.openxmlformats-officedocument.presentationml.slide+xml" PartName="/ppt/slides/slide105.xml"/>
  <Override ContentType="application/vnd.openxmlformats-officedocument.presentationml.slide+xml" PartName="/ppt/slides/slide106.xml"/>
  <Override ContentType="application/vnd.openxmlformats-officedocument.presentationml.slide+xml" PartName="/ppt/slides/slide107.xml"/>
  <Override ContentType="application/vnd.openxmlformats-officedocument.presentationml.slide+xml" PartName="/ppt/slides/slide108.xml"/>
  <Override ContentType="application/vnd.openxmlformats-officedocument.presentationml.slide+xml" PartName="/ppt/slides/slide109.xml"/>
  <Override ContentType="application/vnd.openxmlformats-officedocument.presentationml.notesMaster+xml" PartName="/ppt/notesMasters/notesMaster1.xml"/>
  <Override ContentType="application/vnd.openxmlformats-officedocument.presentationml.handoutMaster+xml" PartName="/ppt/handoutMasters/handoutMaster1.xml"/>
  <Override ContentType="application/vnd.openxmlformats-officedocument.presentationml.presProps+xml" PartName="/ppt/presProps.xml"/>
  <Override ContentType="application/vnd.openxmlformats-officedocument.presentationml.viewProps+xml" PartName="/ppt/viewProps.xml"/>
  <Override ContentType="application/vnd.openxmlformats-officedocument.theme+xml" PartName="/ppt/theme/theme1.xml"/>
  <Override ContentType="application/vnd.openxmlformats-officedocument.presentationml.tableStyles+xml" PartName="/ppt/tableStyle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theme+xml" PartName="/ppt/theme/theme2.xml"/>
  <Override ContentType="application/vnd.openxmlformats-officedocument.theme+xml" PartName="/ppt/theme/theme3.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13.xml"/>
  <Override ContentType="application/vnd.openxmlformats-officedocument.presentationml.notesSlide+xml" PartName="/ppt/notesSlides/notesSlide14.xml"/>
  <Override ContentType="application/vnd.openxmlformats-officedocument.presentationml.notesSlide+xml" PartName="/ppt/notesSlides/notesSlide15.xml"/>
  <Override ContentType="application/vnd.openxmlformats-officedocument.presentationml.notesSlide+xml" PartName="/ppt/notesSlides/notesSlide16.xml"/>
  <Override ContentType="application/vnd.openxmlformats-officedocument.presentationml.notesSlide+xml" PartName="/ppt/notesSlides/notesSlide17.xml"/>
  <Override ContentType="application/vnd.openxmlformats-officedocument.presentationml.notesSlide+xml" PartName="/ppt/notesSlides/notesSlide18.xml"/>
  <Override ContentType="application/vnd.openxmlformats-officedocument.presentationml.notesSlide+xml" PartName="/ppt/notesSlides/notesSlide19.xml"/>
  <Override ContentType="application/vnd.openxmlformats-officedocument.presentationml.notesSlide+xml" PartName="/ppt/notesSlides/notesSlide20.xml"/>
  <Override ContentType="application/vnd.openxmlformats-officedocument.presentationml.notesSlide+xml" PartName="/ppt/notesSlides/notesSlide21.xml"/>
  <Override ContentType="application/vnd.openxmlformats-officedocument.presentationml.notesSlide+xml" PartName="/ppt/notesSlides/notesSlide22.xml"/>
  <Override ContentType="application/vnd.openxmlformats-officedocument.presentationml.notesSlide+xml" PartName="/ppt/notesSlides/notesSlide23.xml"/>
  <Override ContentType="application/vnd.openxmlformats-officedocument.presentationml.notesSlide+xml" PartName="/ppt/notesSlides/notesSlide24.xml"/>
  <Override ContentType="application/vnd.openxmlformats-officedocument.presentationml.notesSlide+xml" PartName="/ppt/notesSlides/notesSlide25.xml"/>
  <Override ContentType="application/vnd.openxmlformats-officedocument.presentationml.notesSlide+xml" PartName="/ppt/notesSlides/notesSlide26.xml"/>
  <Override ContentType="application/vnd.openxmlformats-officedocument.presentationml.notesSlide+xml" PartName="/ppt/notesSlides/notesSlide27.xml"/>
  <Override ContentType="application/vnd.openxmlformats-officedocument.presentationml.notesSlide+xml" PartName="/ppt/notesSlides/notesSlide28.xml"/>
  <Override ContentType="application/vnd.openxmlformats-officedocument.presentationml.notesSlide+xml" PartName="/ppt/notesSlides/notesSlide29.xml"/>
  <Override ContentType="application/vnd.openxmlformats-package.core-properties+xml" PartName="/docProps/core.xml"/>
  <Override ContentType="application/vnd.openxmlformats-officedocument.extended-properties+xml" PartName="/docProps/app.xml"/>
  <Override ContentType="application/vnd.openxmlformats-officedocument.custom-properties+xml" PartName="/docProps/custom.xml"/>
</Types>
</file>

<file path=_rels/.rels><?xml version="1.0" encoding="UTF-8" standalone="yes" ?><Relationships xmlns="http://schemas.openxmlformats.org/package/2006/relationships"><Relationship Id="rId3" Target="docProps/app.xml" Type="http://schemas.openxmlformats.org/officeDocument/2006/relationships/extended-properties"/><Relationship Id="rId2" Target="docProps/core.xml" Type="http://schemas.openxmlformats.org/package/2006/relationships/metadata/core-properties"/><Relationship Id="rId1" Target="ppt/presentation.xml" Type="http://schemas.openxmlformats.org/officeDocument/2006/relationships/officeDocument"/><Relationship Id="rId4" Target="docProps/custom.xml" Type="http://schemas.openxmlformats.org/officeDocument/2006/relationships/custom-properties"/></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embedTrueTypeFonts="1" saveSubsetFonts="1">
  <p:sldMasterIdLst>
    <p:sldMasterId id="2147483673" r:id="rId1"/>
  </p:sldMasterIdLst>
  <p:notesMasterIdLst>
    <p:notesMasterId r:id="rId111"/>
  </p:notesMasterIdLst>
  <p:handoutMasterIdLst>
    <p:handoutMasterId r:id="rId112"/>
  </p:handoutMasterIdLst>
  <p:sldIdLst>
    <p:sldId id="256" r:id="rId2"/>
    <p:sldId id="346" r:id="rId3"/>
    <p:sldId id="508" r:id="rId4"/>
    <p:sldId id="432" r:id="rId5"/>
    <p:sldId id="262" r:id="rId6"/>
    <p:sldId id="259" r:id="rId7"/>
    <p:sldId id="269" r:id="rId8"/>
    <p:sldId id="431" r:id="rId9"/>
    <p:sldId id="427" r:id="rId10"/>
    <p:sldId id="344" r:id="rId11"/>
    <p:sldId id="277" r:id="rId12"/>
    <p:sldId id="314" r:id="rId13"/>
    <p:sldId id="309" r:id="rId14"/>
    <p:sldId id="289" r:id="rId15"/>
    <p:sldId id="304" r:id="rId16"/>
    <p:sldId id="428" r:id="rId17"/>
    <p:sldId id="325" r:id="rId18"/>
    <p:sldId id="429" r:id="rId19"/>
    <p:sldId id="278" r:id="rId20"/>
    <p:sldId id="270" r:id="rId21"/>
    <p:sldId id="280" r:id="rId22"/>
    <p:sldId id="283" r:id="rId23"/>
    <p:sldId id="349" r:id="rId24"/>
    <p:sldId id="316" r:id="rId25"/>
    <p:sldId id="330" r:id="rId26"/>
    <p:sldId id="331" r:id="rId27"/>
    <p:sldId id="351" r:id="rId28"/>
    <p:sldId id="350" r:id="rId29"/>
    <p:sldId id="291" r:id="rId30"/>
    <p:sldId id="347" r:id="rId31"/>
    <p:sldId id="353" r:id="rId32"/>
    <p:sldId id="354" r:id="rId33"/>
    <p:sldId id="332" r:id="rId34"/>
    <p:sldId id="302" r:id="rId35"/>
    <p:sldId id="433" r:id="rId36"/>
    <p:sldId id="434" r:id="rId37"/>
    <p:sldId id="435" r:id="rId38"/>
    <p:sldId id="436" r:id="rId39"/>
    <p:sldId id="437" r:id="rId40"/>
    <p:sldId id="438" r:id="rId41"/>
    <p:sldId id="439" r:id="rId42"/>
    <p:sldId id="440" r:id="rId43"/>
    <p:sldId id="441" r:id="rId44"/>
    <p:sldId id="442" r:id="rId45"/>
    <p:sldId id="443" r:id="rId46"/>
    <p:sldId id="444" r:id="rId47"/>
    <p:sldId id="445" r:id="rId48"/>
    <p:sldId id="446" r:id="rId49"/>
    <p:sldId id="447" r:id="rId50"/>
    <p:sldId id="448" r:id="rId51"/>
    <p:sldId id="449" r:id="rId52"/>
    <p:sldId id="450" r:id="rId53"/>
    <p:sldId id="451" r:id="rId54"/>
    <p:sldId id="452" r:id="rId55"/>
    <p:sldId id="453" r:id="rId56"/>
    <p:sldId id="454" r:id="rId57"/>
    <p:sldId id="455" r:id="rId58"/>
    <p:sldId id="456" r:id="rId59"/>
    <p:sldId id="457" r:id="rId60"/>
    <p:sldId id="458" r:id="rId61"/>
    <p:sldId id="459" r:id="rId62"/>
    <p:sldId id="460" r:id="rId63"/>
    <p:sldId id="461" r:id="rId64"/>
    <p:sldId id="462" r:id="rId65"/>
    <p:sldId id="463" r:id="rId66"/>
    <p:sldId id="464" r:id="rId67"/>
    <p:sldId id="465" r:id="rId68"/>
    <p:sldId id="466" r:id="rId69"/>
    <p:sldId id="467" r:id="rId70"/>
    <p:sldId id="469" r:id="rId71"/>
    <p:sldId id="470" r:id="rId72"/>
    <p:sldId id="472" r:id="rId73"/>
    <p:sldId id="471" r:id="rId74"/>
    <p:sldId id="473" r:id="rId75"/>
    <p:sldId id="474" r:id="rId76"/>
    <p:sldId id="475" r:id="rId77"/>
    <p:sldId id="476" r:id="rId78"/>
    <p:sldId id="477" r:id="rId79"/>
    <p:sldId id="478" r:id="rId80"/>
    <p:sldId id="479" r:id="rId81"/>
    <p:sldId id="480" r:id="rId82"/>
    <p:sldId id="481" r:id="rId83"/>
    <p:sldId id="483" r:id="rId84"/>
    <p:sldId id="484" r:id="rId85"/>
    <p:sldId id="485" r:id="rId86"/>
    <p:sldId id="486" r:id="rId87"/>
    <p:sldId id="487" r:id="rId88"/>
    <p:sldId id="509" r:id="rId89"/>
    <p:sldId id="488" r:id="rId90"/>
    <p:sldId id="489" r:id="rId91"/>
    <p:sldId id="490" r:id="rId92"/>
    <p:sldId id="491" r:id="rId93"/>
    <p:sldId id="492" r:id="rId94"/>
    <p:sldId id="493" r:id="rId95"/>
    <p:sldId id="494" r:id="rId96"/>
    <p:sldId id="495" r:id="rId97"/>
    <p:sldId id="506" r:id="rId98"/>
    <p:sldId id="496" r:id="rId99"/>
    <p:sldId id="497" r:id="rId100"/>
    <p:sldId id="498" r:id="rId101"/>
    <p:sldId id="499" r:id="rId102"/>
    <p:sldId id="500" r:id="rId103"/>
    <p:sldId id="501" r:id="rId104"/>
    <p:sldId id="502" r:id="rId105"/>
    <p:sldId id="503" r:id="rId106"/>
    <p:sldId id="504" r:id="rId107"/>
    <p:sldId id="505" r:id="rId108"/>
    <p:sldId id="510" r:id="rId109"/>
    <p:sldId id="375" r:id="rId110"/>
  </p:sldIdLst>
  <p:sldSz cx="9144000" cy="6858000" type="screen4x3"/>
  <p:notesSz cx="7099300" cy="10234613"/>
  <p:embeddedFontLst>
    <p:embeddedFont>
      <p:font typeface="華康中圓體" panose="020F0509000000000000" pitchFamily="49" charset="-120"/>
      <p:regular r:id="rId113"/>
    </p:embeddedFont>
    <p:embeddedFont>
      <p:font typeface="Microsoft YaHei" panose="020B0503020204020204" pitchFamily="34" charset="-122"/>
      <p:regular r:id="rId114"/>
      <p:bold r:id="rId115"/>
    </p:embeddedFont>
    <p:embeddedFont>
      <p:font typeface="Calibri Light" panose="020F0302020204030204" pitchFamily="34" charset="0"/>
      <p:regular r:id="rId116"/>
      <p:italic r:id="rId117"/>
    </p:embeddedFont>
    <p:embeddedFont>
      <p:font typeface="Malgun Gothic" panose="020B0503020000020004" pitchFamily="34" charset="-127"/>
      <p:regular r:id="rId118"/>
      <p:bold r:id="rId119"/>
    </p:embeddedFont>
    <p:embeddedFont>
      <p:font typeface="SimSun" panose="02010600030101010101" pitchFamily="2" charset="-122"/>
      <p:regular r:id="rId120"/>
    </p:embeddedFont>
    <p:embeddedFont>
      <p:font typeface="Verdana" panose="020B0604030504040204" pitchFamily="34" charset="0"/>
      <p:regular r:id="rId121"/>
      <p:bold r:id="rId122"/>
      <p:italic r:id="rId123"/>
      <p:boldItalic r:id="rId124"/>
    </p:embeddedFont>
    <p:embeddedFont>
      <p:font typeface="標楷體" panose="03000509000000000000" pitchFamily="65" charset="-120"/>
      <p:regular r:id="rId125"/>
    </p:embeddedFont>
    <p:embeddedFont>
      <p:font typeface="Franklin Gothic Book" panose="020B0503020102020204" pitchFamily="34" charset="0"/>
      <p:regular r:id="rId126"/>
      <p:italic r:id="rId127"/>
    </p:embeddedFont>
    <p:embeddedFont>
      <p:font typeface="SimSun" panose="02010600030101010101" pitchFamily="2" charset="-122"/>
      <p:regular r:id="rId120"/>
    </p:embeddedFont>
    <p:embeddedFont>
      <p:font typeface="Microsoft YaHei" panose="020B0503020204020204" pitchFamily="34" charset="-122"/>
      <p:regular r:id="rId114"/>
      <p:bold r:id="rId115"/>
    </p:embeddedFont>
    <p:embeddedFont>
      <p:font typeface="Wingdings 2" panose="05020102010507070707" pitchFamily="18" charset="2"/>
      <p:regular r:id="rId128"/>
    </p:embeddedFont>
    <p:embeddedFont>
      <p:font typeface="Gill Sans MT" panose="020B0502020104020203" pitchFamily="34" charset="0"/>
      <p:regular r:id="rId129"/>
      <p:bold r:id="rId130"/>
      <p:italic r:id="rId131"/>
      <p:boldItalic r:id="rId132"/>
    </p:embeddedFont>
    <p:embeddedFont>
      <p:font typeface="Malgun Gothic" panose="020B0503020000020004" pitchFamily="34" charset="-127"/>
      <p:regular r:id="rId118"/>
      <p:bold r:id="rId119"/>
    </p:embeddedFont>
    <p:embeddedFont>
      <p:font typeface="微軟正黑體" panose="020B0604030504040204" pitchFamily="34" charset="-120"/>
      <p:regular r:id="rId133"/>
      <p:bold r:id="rId134"/>
    </p:embeddedFont>
    <p:embeddedFont>
      <p:font typeface="Calibri" panose="020F0502020204030204" pitchFamily="34" charset="0"/>
      <p:regular r:id="rId135"/>
      <p:bold r:id="rId136"/>
      <p:italic r:id="rId137"/>
      <p:boldItalic r:id="rId138"/>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B5372D"/>
    <a:srgbClr val="FF0066"/>
    <a:srgbClr val="CC00FF"/>
    <a:srgbClr val="FFCCCC"/>
    <a:srgbClr val="C09200"/>
    <a:srgbClr val="FFFFCC"/>
    <a:srgbClr val="0099CC"/>
    <a:srgbClr val="01ACBE"/>
    <a:srgbClr val="FFD9D9"/>
  </p:clrMru>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DA37D80-6434-44D0-A028-1B22A696006F}" styleName="淺色樣式 3 - 輔色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74C1A8A3-306A-4EB7-A6B1-4F7E0EB9C5D6}" styleName="中等深淺樣式 3 - 輔色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ED083AE6-46FA-4A59-8FB0-9F97EB10719F}" styleName="淺色樣式 3 - 輔色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8799B23B-EC83-4686-B30A-512413B5E67A}" styleName="淺色樣式 3 - 輔色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69012ECD-51FC-41F1-AA8D-1B2483CD663E}" styleName="淺色樣式 2 - 輔色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中等深淺樣式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C4B1156A-380E-4F78-BDF5-A606A8083BF9}" styleName="中等深淺樣式 4 - 輔色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1E171933-4619-4E11-9A3F-F7608DF75F80}" styleName="中等深淺樣式 1 - 輔色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D27102A9-8310-4765-A935-A1911B00CA55}" styleName="淺色樣式 1 - 輔色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33" autoAdjust="0"/>
    <p:restoredTop sz="95231" autoAdjust="0"/>
  </p:normalViewPr>
  <p:slideViewPr>
    <p:cSldViewPr snapToGrid="0">
      <p:cViewPr varScale="1">
        <p:scale>
          <a:sx n="110" d="100"/>
          <a:sy n="110" d="100"/>
        </p:scale>
        <p:origin x="960" y="76"/>
      </p:cViewPr>
      <p:guideLst>
        <p:guide orient="horz" pos="2160"/>
        <p:guide pos="2880"/>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5.fntdata"/><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font" Target="fonts/font26.fntdata"/><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font" Target="fonts/font11.fntdata"/><Relationship Id="rId128" Type="http://schemas.openxmlformats.org/officeDocument/2006/relationships/font" Target="fonts/font16.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font" Target="fonts/font1.fntdata"/><Relationship Id="rId118" Type="http://schemas.openxmlformats.org/officeDocument/2006/relationships/font" Target="fonts/font6.fntdata"/><Relationship Id="rId134" Type="http://schemas.openxmlformats.org/officeDocument/2006/relationships/font" Target="fonts/font22.fntdata"/><Relationship Id="rId139" Type="http://schemas.openxmlformats.org/officeDocument/2006/relationships/presProps" Target="pres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font" Target="fonts/font12.fntdata"/><Relationship Id="rId129" Type="http://schemas.openxmlformats.org/officeDocument/2006/relationships/font" Target="fonts/font17.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font" Target="fonts/font2.fntdata"/><Relationship Id="rId119" Type="http://schemas.openxmlformats.org/officeDocument/2006/relationships/font" Target="fonts/font7.fntdata"/><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font" Target="fonts/font18.fntdata"/><Relationship Id="rId135" Type="http://schemas.openxmlformats.org/officeDocument/2006/relationships/font" Target="fonts/font23.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font" Target="fonts/font8.fntdata"/><Relationship Id="rId125" Type="http://schemas.openxmlformats.org/officeDocument/2006/relationships/font" Target="fonts/font13.fntdata"/><Relationship Id="rId141"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font" Target="fonts/font3.fntdata"/><Relationship Id="rId131" Type="http://schemas.openxmlformats.org/officeDocument/2006/relationships/font" Target="fonts/font19.fntdata"/><Relationship Id="rId136" Type="http://schemas.openxmlformats.org/officeDocument/2006/relationships/font" Target="fonts/font24.fntdata"/><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font" Target="fonts/font1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font" Target="fonts/font9.fntdata"/><Relationship Id="rId142" Type="http://schemas.openxmlformats.org/officeDocument/2006/relationships/tableStyles" Target="tableStyle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font" Target="fonts/font4.fntdata"/><Relationship Id="rId137" Type="http://schemas.openxmlformats.org/officeDocument/2006/relationships/font" Target="fonts/font25.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notesMaster" Target="notesMasters/notesMaster1.xml"/><Relationship Id="rId132" Type="http://schemas.openxmlformats.org/officeDocument/2006/relationships/font" Target="fonts/font20.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font" Target="fonts/font15.fntdata"/><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font" Target="fonts/font10.fntdata"/><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handoutMaster" Target="handoutMasters/handoutMaster1.xml"/><Relationship Id="rId133" Type="http://schemas.openxmlformats.org/officeDocument/2006/relationships/font" Target="fonts/font21.fntdata"/><Relationship Id="rId16" Type="http://schemas.openxmlformats.org/officeDocument/2006/relationships/slide" Target="slides/slide1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1"/>
            <a:ext cx="3076575" cy="512763"/>
          </a:xfrm>
          <a:prstGeom prst="rect">
            <a:avLst/>
          </a:prstGeom>
        </p:spPr>
        <p:txBody>
          <a:bodyPr vert="horz" lIns="94752" tIns="47376" rIns="94752" bIns="47376" rtlCol="0"/>
          <a:lstStyle>
            <a:lvl1pPr algn="l" eaLnBrk="1" fontAlgn="auto" hangingPunct="1">
              <a:spcBef>
                <a:spcPts val="0"/>
              </a:spcBef>
              <a:spcAft>
                <a:spcPts val="0"/>
              </a:spcAft>
              <a:defRPr sz="1200">
                <a:latin typeface="+mn-lt"/>
                <a:ea typeface="+mn-ea"/>
              </a:defRPr>
            </a:lvl1pPr>
          </a:lstStyle>
          <a:p>
            <a:pPr>
              <a:defRPr/>
            </a:pPr>
            <a:endParaRPr lang="zh-TW" altLang="en-US"/>
          </a:p>
        </p:txBody>
      </p:sp>
      <p:sp>
        <p:nvSpPr>
          <p:cNvPr id="3" name="日期版面配置區 2"/>
          <p:cNvSpPr>
            <a:spLocks noGrp="1"/>
          </p:cNvSpPr>
          <p:nvPr>
            <p:ph type="dt" sz="quarter" idx="1"/>
          </p:nvPr>
        </p:nvSpPr>
        <p:spPr>
          <a:xfrm>
            <a:off x="4021139" y="1"/>
            <a:ext cx="3076575" cy="512763"/>
          </a:xfrm>
          <a:prstGeom prst="rect">
            <a:avLst/>
          </a:prstGeom>
        </p:spPr>
        <p:txBody>
          <a:bodyPr vert="horz" lIns="94752" tIns="47376" rIns="94752" bIns="47376" rtlCol="0"/>
          <a:lstStyle>
            <a:lvl1pPr algn="r" eaLnBrk="1" fontAlgn="auto" hangingPunct="1">
              <a:spcBef>
                <a:spcPts val="0"/>
              </a:spcBef>
              <a:spcAft>
                <a:spcPts val="0"/>
              </a:spcAft>
              <a:defRPr sz="1200">
                <a:latin typeface="+mn-lt"/>
                <a:ea typeface="+mn-ea"/>
              </a:defRPr>
            </a:lvl1pPr>
          </a:lstStyle>
          <a:p>
            <a:pPr>
              <a:defRPr/>
            </a:pPr>
            <a:endParaRPr lang="zh-TW" altLang="en-US"/>
          </a:p>
        </p:txBody>
      </p:sp>
      <p:sp>
        <p:nvSpPr>
          <p:cNvPr id="4" name="頁尾版面配置區 3"/>
          <p:cNvSpPr>
            <a:spLocks noGrp="1"/>
          </p:cNvSpPr>
          <p:nvPr>
            <p:ph type="ftr" sz="quarter" idx="2"/>
          </p:nvPr>
        </p:nvSpPr>
        <p:spPr>
          <a:xfrm>
            <a:off x="0" y="9721851"/>
            <a:ext cx="3076575" cy="512763"/>
          </a:xfrm>
          <a:prstGeom prst="rect">
            <a:avLst/>
          </a:prstGeom>
        </p:spPr>
        <p:txBody>
          <a:bodyPr vert="horz" lIns="94752" tIns="47376" rIns="94752" bIns="47376" rtlCol="0" anchor="b"/>
          <a:lstStyle>
            <a:lvl1pPr algn="l" eaLnBrk="1" fontAlgn="auto" hangingPunct="1">
              <a:spcBef>
                <a:spcPts val="0"/>
              </a:spcBef>
              <a:spcAft>
                <a:spcPts val="0"/>
              </a:spcAft>
              <a:defRPr sz="1200">
                <a:latin typeface="+mn-lt"/>
                <a:ea typeface="+mn-ea"/>
              </a:defRPr>
            </a:lvl1pPr>
          </a:lstStyle>
          <a:p>
            <a:pPr>
              <a:defRPr/>
            </a:pPr>
            <a:endParaRPr lang="zh-TW" altLang="en-US"/>
          </a:p>
        </p:txBody>
      </p:sp>
      <p:sp>
        <p:nvSpPr>
          <p:cNvPr id="5" name="投影片編號版面配置區 4"/>
          <p:cNvSpPr>
            <a:spLocks noGrp="1"/>
          </p:cNvSpPr>
          <p:nvPr>
            <p:ph type="sldNum" sz="quarter" idx="3"/>
          </p:nvPr>
        </p:nvSpPr>
        <p:spPr>
          <a:xfrm>
            <a:off x="4021139" y="9721851"/>
            <a:ext cx="3076575" cy="512763"/>
          </a:xfrm>
          <a:prstGeom prst="rect">
            <a:avLst/>
          </a:prstGeom>
        </p:spPr>
        <p:txBody>
          <a:bodyPr vert="horz" lIns="94752" tIns="47376" rIns="94752" bIns="47376" rtlCol="0" anchor="b"/>
          <a:lstStyle>
            <a:lvl1pPr algn="r" eaLnBrk="1" fontAlgn="auto" hangingPunct="1">
              <a:spcBef>
                <a:spcPts val="0"/>
              </a:spcBef>
              <a:spcAft>
                <a:spcPts val="0"/>
              </a:spcAft>
              <a:defRPr sz="1200" smtClean="0">
                <a:latin typeface="+mn-lt"/>
                <a:ea typeface="+mn-ea"/>
              </a:defRPr>
            </a:lvl1pPr>
          </a:lstStyle>
          <a:p>
            <a:pPr>
              <a:defRPr/>
            </a:pPr>
            <a:fld id="{42022495-B8B9-4837-8DAB-0F240AD16F14}" type="slidenum">
              <a:rPr lang="zh-TW" altLang="en-US"/>
              <a:pPr>
                <a:defRPr/>
              </a:pPr>
              <a:t>‹#›</a:t>
            </a:fld>
            <a:endParaRPr lang="zh-TW" altLang="en-US"/>
          </a:p>
        </p:txBody>
      </p:sp>
    </p:spTree>
  </p:cSld>
  <p:clrMap bg1="lt1" tx1="dk1" bg2="lt2" tx2="dk2" accent1="accent1" accent2="accent2" accent3="accent3" accent4="accent4" accent5="accent5" accent6="accent6" hlink="hlink" folHlink="folHlink"/>
  <p:hf sldNum="0"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1"/>
            <a:ext cx="3076575" cy="512763"/>
          </a:xfrm>
          <a:prstGeom prst="rect">
            <a:avLst/>
          </a:prstGeom>
        </p:spPr>
        <p:txBody>
          <a:bodyPr vert="horz" lIns="94735" tIns="47368" rIns="94735" bIns="47368" rtlCol="0"/>
          <a:lstStyle>
            <a:lvl1pPr algn="l" eaLnBrk="1" fontAlgn="auto" hangingPunct="1">
              <a:spcBef>
                <a:spcPts val="0"/>
              </a:spcBef>
              <a:spcAft>
                <a:spcPts val="0"/>
              </a:spcAft>
              <a:defRPr sz="1200">
                <a:latin typeface="+mn-lt"/>
                <a:ea typeface="+mn-ea"/>
              </a:defRPr>
            </a:lvl1pPr>
          </a:lstStyle>
          <a:p>
            <a:pPr>
              <a:defRPr/>
            </a:pPr>
            <a:endParaRPr lang="zh-TW" altLang="en-US"/>
          </a:p>
        </p:txBody>
      </p:sp>
      <p:sp>
        <p:nvSpPr>
          <p:cNvPr id="3" name="日期版面配置區 2"/>
          <p:cNvSpPr>
            <a:spLocks noGrp="1"/>
          </p:cNvSpPr>
          <p:nvPr>
            <p:ph type="dt" idx="1"/>
          </p:nvPr>
        </p:nvSpPr>
        <p:spPr>
          <a:xfrm>
            <a:off x="4021139" y="1"/>
            <a:ext cx="3076575" cy="512763"/>
          </a:xfrm>
          <a:prstGeom prst="rect">
            <a:avLst/>
          </a:prstGeom>
        </p:spPr>
        <p:txBody>
          <a:bodyPr vert="horz" lIns="94735" tIns="47368" rIns="94735" bIns="47368" rtlCol="0"/>
          <a:lstStyle>
            <a:lvl1pPr algn="r" eaLnBrk="1" fontAlgn="auto" hangingPunct="1">
              <a:spcBef>
                <a:spcPts val="0"/>
              </a:spcBef>
              <a:spcAft>
                <a:spcPts val="0"/>
              </a:spcAft>
              <a:defRPr sz="1200">
                <a:latin typeface="+mn-lt"/>
                <a:ea typeface="+mn-ea"/>
              </a:defRPr>
            </a:lvl1pPr>
          </a:lstStyle>
          <a:p>
            <a:pPr>
              <a:defRPr/>
            </a:pPr>
            <a:endParaRPr lang="zh-TW" altLang="en-US"/>
          </a:p>
        </p:txBody>
      </p:sp>
      <p:sp>
        <p:nvSpPr>
          <p:cNvPr id="4" name="投影片圖像版面配置區 3"/>
          <p:cNvSpPr>
            <a:spLocks noGrp="1" noRot="1" noChangeAspect="1"/>
          </p:cNvSpPr>
          <p:nvPr>
            <p:ph type="sldImg" idx="2"/>
          </p:nvPr>
        </p:nvSpPr>
        <p:spPr>
          <a:xfrm>
            <a:off x="1246188" y="1279525"/>
            <a:ext cx="4606925" cy="3454400"/>
          </a:xfrm>
          <a:prstGeom prst="rect">
            <a:avLst/>
          </a:prstGeom>
          <a:noFill/>
          <a:ln w="12700">
            <a:solidFill>
              <a:prstClr val="black"/>
            </a:solidFill>
          </a:ln>
        </p:spPr>
        <p:txBody>
          <a:bodyPr vert="horz" lIns="94735" tIns="47368" rIns="94735" bIns="47368" rtlCol="0" anchor="ctr"/>
          <a:lstStyle/>
          <a:p>
            <a:pPr lvl="0"/>
            <a:endParaRPr lang="zh-TW" altLang="en-US" noProof="0"/>
          </a:p>
        </p:txBody>
      </p:sp>
      <p:sp>
        <p:nvSpPr>
          <p:cNvPr id="5" name="備忘稿版面配置區 4"/>
          <p:cNvSpPr>
            <a:spLocks noGrp="1"/>
          </p:cNvSpPr>
          <p:nvPr>
            <p:ph type="body" sz="quarter" idx="3"/>
          </p:nvPr>
        </p:nvSpPr>
        <p:spPr>
          <a:xfrm>
            <a:off x="709613" y="4926013"/>
            <a:ext cx="5680075" cy="4029075"/>
          </a:xfrm>
          <a:prstGeom prst="rect">
            <a:avLst/>
          </a:prstGeom>
        </p:spPr>
        <p:txBody>
          <a:bodyPr vert="horz" lIns="94735" tIns="47368" rIns="94735" bIns="47368" rtlCol="0"/>
          <a:lstStyle/>
          <a:p>
            <a:pPr lvl="0"/>
            <a:r>
              <a:rPr lang="zh-TW" altLang="en-US" noProof="0" smtClean="0"/>
              <a:t>按一下以編輯母片文字樣式</a:t>
            </a:r>
          </a:p>
          <a:p>
            <a:pPr lvl="1"/>
            <a:r>
              <a:rPr lang="zh-TW" altLang="en-US" noProof="0" smtClean="0"/>
              <a:t>第二層</a:t>
            </a:r>
          </a:p>
          <a:p>
            <a:pPr lvl="2"/>
            <a:r>
              <a:rPr lang="zh-TW" altLang="en-US" noProof="0" smtClean="0"/>
              <a:t>第三層</a:t>
            </a:r>
          </a:p>
          <a:p>
            <a:pPr lvl="3"/>
            <a:r>
              <a:rPr lang="zh-TW" altLang="en-US" noProof="0" smtClean="0"/>
              <a:t>第四層</a:t>
            </a:r>
          </a:p>
          <a:p>
            <a:pPr lvl="4"/>
            <a:r>
              <a:rPr lang="zh-TW" altLang="en-US" noProof="0" smtClean="0"/>
              <a:t>第五層</a:t>
            </a:r>
            <a:endParaRPr lang="zh-TW" altLang="en-US" noProof="0"/>
          </a:p>
        </p:txBody>
      </p:sp>
      <p:sp>
        <p:nvSpPr>
          <p:cNvPr id="6" name="頁尾版面配置區 5"/>
          <p:cNvSpPr>
            <a:spLocks noGrp="1"/>
          </p:cNvSpPr>
          <p:nvPr>
            <p:ph type="ftr" sz="quarter" idx="4"/>
          </p:nvPr>
        </p:nvSpPr>
        <p:spPr>
          <a:xfrm>
            <a:off x="0" y="9721851"/>
            <a:ext cx="3076575" cy="512763"/>
          </a:xfrm>
          <a:prstGeom prst="rect">
            <a:avLst/>
          </a:prstGeom>
        </p:spPr>
        <p:txBody>
          <a:bodyPr vert="horz" lIns="94735" tIns="47368" rIns="94735" bIns="47368" rtlCol="0" anchor="b"/>
          <a:lstStyle>
            <a:lvl1pPr algn="l" eaLnBrk="1" fontAlgn="auto" hangingPunct="1">
              <a:spcBef>
                <a:spcPts val="0"/>
              </a:spcBef>
              <a:spcAft>
                <a:spcPts val="0"/>
              </a:spcAft>
              <a:defRPr sz="1200">
                <a:latin typeface="+mn-lt"/>
                <a:ea typeface="+mn-ea"/>
              </a:defRPr>
            </a:lvl1pPr>
          </a:lstStyle>
          <a:p>
            <a:pPr>
              <a:defRPr/>
            </a:pPr>
            <a:endParaRPr lang="zh-TW" altLang="en-US"/>
          </a:p>
        </p:txBody>
      </p:sp>
      <p:sp>
        <p:nvSpPr>
          <p:cNvPr id="7" name="投影片編號版面配置區 6"/>
          <p:cNvSpPr>
            <a:spLocks noGrp="1"/>
          </p:cNvSpPr>
          <p:nvPr>
            <p:ph type="sldNum" sz="quarter" idx="5"/>
          </p:nvPr>
        </p:nvSpPr>
        <p:spPr>
          <a:xfrm>
            <a:off x="4021139" y="9721851"/>
            <a:ext cx="3076575" cy="512763"/>
          </a:xfrm>
          <a:prstGeom prst="rect">
            <a:avLst/>
          </a:prstGeom>
        </p:spPr>
        <p:txBody>
          <a:bodyPr vert="horz" lIns="94735" tIns="47368" rIns="94735" bIns="47368" rtlCol="0" anchor="b"/>
          <a:lstStyle>
            <a:lvl1pPr algn="r" eaLnBrk="1" fontAlgn="auto" hangingPunct="1">
              <a:spcBef>
                <a:spcPts val="0"/>
              </a:spcBef>
              <a:spcAft>
                <a:spcPts val="0"/>
              </a:spcAft>
              <a:defRPr sz="1200" smtClean="0">
                <a:latin typeface="+mn-lt"/>
                <a:ea typeface="+mn-ea"/>
              </a:defRPr>
            </a:lvl1pPr>
          </a:lstStyle>
          <a:p>
            <a:pPr>
              <a:defRPr/>
            </a:pPr>
            <a:fld id="{38D97E58-E3B6-4B3A-B809-FB017E158D27}" type="slidenum">
              <a:rPr lang="zh-TW" altLang="en-US"/>
              <a:pPr>
                <a:defRPr/>
              </a:pPr>
              <a:t>‹#›</a:t>
            </a:fld>
            <a:endParaRPr lang="zh-TW" altLang="en-US"/>
          </a:p>
        </p:txBody>
      </p:sp>
    </p:spTree>
  </p:cSld>
  <p:clrMap bg1="lt1" tx1="dk1" bg2="lt2" tx2="dk2" accent1="accent1" accent2="accent2" accent3="accent3" accent4="accent4" accent5="accent5" accent6="accent6" hlink="hlink" folHlink="folHlink"/>
  <p:hf sldNum="0" hdr="0" ftr="0"/>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7172"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dirty="0" smtClean="0"/>
          </a:p>
        </p:txBody>
      </p:sp>
      <p:sp>
        <p:nvSpPr>
          <p:cNvPr id="84996"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87044"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90116"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3994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zh-TW" smtClean="0"/>
              <a:t>Hji </a:t>
            </a:r>
            <a:endParaRPr lang="zh-TW" altLang="en-US" smtClean="0"/>
          </a:p>
        </p:txBody>
      </p:sp>
      <p:sp>
        <p:nvSpPr>
          <p:cNvPr id="26628"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41988"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48132"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5018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56324"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58372"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9220"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6042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1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68612"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62468"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64516"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66564"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7066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72708"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74756"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80900"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93188"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23556"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17412"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1946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29700"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44036" name="日期版面配置區 3"/>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31748"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投影片圖像版面配置區 1"/>
          <p:cNvSpPr>
            <a:spLocks noGrp="1" noRot="1" noChangeAspect="1" noTextEdit="1"/>
          </p:cNvSpPr>
          <p:nvPr>
            <p:ph type="sldImg"/>
          </p:nvPr>
        </p:nvSpPr>
        <p:spPr bwMode="auto">
          <a:xfrm>
            <a:off x="1246188" y="1279525"/>
            <a:ext cx="4606925" cy="34544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smtClean="0"/>
          </a:p>
        </p:txBody>
      </p:sp>
      <p:sp>
        <p:nvSpPr>
          <p:cNvPr id="33796" name="日期版面配置區 4"/>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742889" indent="-285727">
              <a:defRPr>
                <a:solidFill>
                  <a:schemeClr val="tx1"/>
                </a:solidFill>
                <a:latin typeface="Calibri" panose="020F0502020204030204" pitchFamily="34" charset="0"/>
                <a:ea typeface="新細明體" panose="02020500000000000000" pitchFamily="18" charset="-120"/>
              </a:defRPr>
            </a:lvl2pPr>
            <a:lvl3pPr marL="1142907" indent="-228581">
              <a:defRPr>
                <a:solidFill>
                  <a:schemeClr val="tx1"/>
                </a:solidFill>
                <a:latin typeface="Calibri" panose="020F0502020204030204" pitchFamily="34" charset="0"/>
                <a:ea typeface="新細明體" panose="02020500000000000000" pitchFamily="18" charset="-120"/>
              </a:defRPr>
            </a:lvl3pPr>
            <a:lvl4pPr marL="1600070" indent="-228581">
              <a:defRPr>
                <a:solidFill>
                  <a:schemeClr val="tx1"/>
                </a:solidFill>
                <a:latin typeface="Calibri" panose="020F0502020204030204" pitchFamily="34" charset="0"/>
                <a:ea typeface="新細明體" panose="02020500000000000000" pitchFamily="18" charset="-120"/>
              </a:defRPr>
            </a:lvl4pPr>
            <a:lvl5pPr marL="2057233" indent="-228581">
              <a:defRPr>
                <a:solidFill>
                  <a:schemeClr val="tx1"/>
                </a:solidFill>
                <a:latin typeface="Calibri" panose="020F0502020204030204" pitchFamily="34" charset="0"/>
                <a:ea typeface="新細明體" panose="02020500000000000000" pitchFamily="18" charset="-120"/>
              </a:defRPr>
            </a:lvl5pPr>
            <a:lvl6pPr marL="2514396"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559"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8721"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5884" indent="-228581"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endParaRPr lang="zh-TW"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zh-TW" altLang="en-US" smtClean="0"/>
              <a:t>按一下以編輯母片標題樣式</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smtClean="0"/>
              <a:t>按一下以編輯母片副標題樣式</a:t>
            </a:r>
            <a:endParaRPr lang="en-US" dirty="0"/>
          </a:p>
        </p:txBody>
      </p:sp>
      <p:sp>
        <p:nvSpPr>
          <p:cNvPr id="4" name="Date Placeholder 3"/>
          <p:cNvSpPr>
            <a:spLocks noGrp="1"/>
          </p:cNvSpPr>
          <p:nvPr>
            <p:ph type="dt" sz="half" idx="10"/>
          </p:nvPr>
        </p:nvSpPr>
        <p:spPr/>
        <p:txBody>
          <a:bodyPr/>
          <a:lstStyle/>
          <a:p>
            <a:pPr>
              <a:defRPr/>
            </a:pPr>
            <a:fld id="{DAF046C5-34B7-49E1-B51C-AAEABBC5EFA2}" type="datetime1">
              <a:rPr lang="zh-TW" altLang="en-US" smtClean="0"/>
              <a:pPr>
                <a:defRPr/>
              </a:pPr>
              <a:t>2022/4/6</a:t>
            </a:fld>
            <a:endParaRPr lang="zh-TW" altLang="en-US"/>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070517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pPr>
              <a:defRPr/>
            </a:pPr>
            <a:fld id="{68F154C9-4483-44C6-9923-11120C72C36B}" type="datetime1">
              <a:rPr lang="zh-TW" altLang="en-US" smtClean="0"/>
              <a:pPr>
                <a:defRPr/>
              </a:pPr>
              <a:t>2022/4/6</a:t>
            </a:fld>
            <a:endParaRPr lang="zh-TW" altLang="en-US"/>
          </a:p>
        </p:txBody>
      </p:sp>
      <p:sp>
        <p:nvSpPr>
          <p:cNvPr id="5" name="Footer Placeholder 4"/>
          <p:cNvSpPr>
            <a:spLocks noGrp="1"/>
          </p:cNvSpPr>
          <p:nvPr>
            <p:ph type="ftr" sz="quarter" idx="11"/>
          </p:nvPr>
        </p:nvSpPr>
        <p:spPr/>
        <p:txBody>
          <a:bodyPr/>
          <a:lstStyle/>
          <a:p>
            <a:pPr>
              <a:defRPr/>
            </a:pPr>
            <a:endParaRPr lang="zh-TW" altLang="en-US"/>
          </a:p>
        </p:txBody>
      </p:sp>
      <p:sp>
        <p:nvSpPr>
          <p:cNvPr id="6" name="Slide Number Placeholder 5"/>
          <p:cNvSpPr>
            <a:spLocks noGrp="1"/>
          </p:cNvSpPr>
          <p:nvPr>
            <p:ph type="sldNum" sz="quarter" idx="12"/>
          </p:nvPr>
        </p:nvSpPr>
        <p:spPr/>
        <p:txBody>
          <a:bodyPr/>
          <a:lstStyle/>
          <a:p>
            <a:pPr>
              <a:defRPr/>
            </a:pPr>
            <a:fld id="{FC0DF03C-9A3F-4EB3-94D0-3A64518B323E}" type="slidenum">
              <a:rPr lang="zh-TW" altLang="en-US" smtClean="0"/>
              <a:pPr>
                <a:defRPr/>
              </a:pPr>
              <a:t>‹#›</a:t>
            </a:fld>
            <a:endParaRPr lang="zh-TW" altLang="en-US" dirty="0"/>
          </a:p>
        </p:txBody>
      </p:sp>
    </p:spTree>
    <p:extLst>
      <p:ext uri="{BB962C8B-B14F-4D97-AF65-F5344CB8AC3E}">
        <p14:creationId xmlns:p14="http://schemas.microsoft.com/office/powerpoint/2010/main" val="38384175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zh-TW" altLang="en-US" smtClean="0"/>
              <a:t>按一下以編輯母片標題樣式</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pPr>
              <a:defRPr/>
            </a:pPr>
            <a:fld id="{9F4DFF0B-3F51-48B2-96F1-3EB4544D270E}" type="datetime1">
              <a:rPr lang="zh-TW" altLang="en-US" smtClean="0"/>
              <a:pPr>
                <a:defRPr/>
              </a:pPr>
              <a:t>2022/4/6</a:t>
            </a:fld>
            <a:endParaRPr lang="zh-TW" altLang="en-US"/>
          </a:p>
        </p:txBody>
      </p:sp>
      <p:sp>
        <p:nvSpPr>
          <p:cNvPr id="5" name="Footer Placeholder 4"/>
          <p:cNvSpPr>
            <a:spLocks noGrp="1"/>
          </p:cNvSpPr>
          <p:nvPr>
            <p:ph type="ftr" sz="quarter" idx="11"/>
          </p:nvPr>
        </p:nvSpPr>
        <p:spPr/>
        <p:txBody>
          <a:bodyPr/>
          <a:lstStyle/>
          <a:p>
            <a:pPr>
              <a:defRPr/>
            </a:pPr>
            <a:endParaRPr lang="zh-TW" altLang="en-US"/>
          </a:p>
        </p:txBody>
      </p:sp>
      <p:sp>
        <p:nvSpPr>
          <p:cNvPr id="6" name="Slide Number Placeholder 5"/>
          <p:cNvSpPr>
            <a:spLocks noGrp="1"/>
          </p:cNvSpPr>
          <p:nvPr>
            <p:ph type="sldNum" sz="quarter" idx="12"/>
          </p:nvPr>
        </p:nvSpPr>
        <p:spPr/>
        <p:txBody>
          <a:bodyPr/>
          <a:lstStyle/>
          <a:p>
            <a:pPr>
              <a:defRPr/>
            </a:pPr>
            <a:fld id="{C7771D8D-1990-40B7-AE2B-C7122A53C3D4}" type="slidenum">
              <a:rPr lang="zh-TW" altLang="en-US" smtClean="0"/>
              <a:pPr>
                <a:defRPr/>
              </a:pPr>
              <a:t>‹#›</a:t>
            </a:fld>
            <a:endParaRPr lang="zh-TW" altLang="en-US" dirty="0"/>
          </a:p>
        </p:txBody>
      </p:sp>
    </p:spTree>
    <p:extLst>
      <p:ext uri="{BB962C8B-B14F-4D97-AF65-F5344CB8AC3E}">
        <p14:creationId xmlns:p14="http://schemas.microsoft.com/office/powerpoint/2010/main" val="7605363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idx="1"/>
          </p:nvPr>
        </p:nvSpPr>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p>
            <a:pPr>
              <a:defRPr/>
            </a:pPr>
            <a:fld id="{17DBFA53-C9F5-4CE4-9CCD-ABEF49D35A8D}" type="datetime1">
              <a:rPr lang="zh-TW" altLang="en-US" smtClean="0"/>
              <a:pPr>
                <a:defRPr/>
              </a:pPr>
              <a:t>2022/4/6</a:t>
            </a:fld>
            <a:endParaRPr lang="zh-TW" altLang="en-US"/>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pPr>
              <a:defRPr/>
            </a:pPr>
            <a:fld id="{9E2B39AA-0D35-4CF8-839D-D70DCB2AD041}" type="slidenum">
              <a:rPr lang="zh-TW" altLang="en-US" smtClean="0"/>
              <a:pPr>
                <a:defRPr/>
              </a:pPr>
              <a:t>‹#›</a:t>
            </a:fld>
            <a:endParaRPr lang="zh-TW" altLang="en-US" dirty="0"/>
          </a:p>
        </p:txBody>
      </p:sp>
    </p:spTree>
    <p:extLst>
      <p:ext uri="{BB962C8B-B14F-4D97-AF65-F5344CB8AC3E}">
        <p14:creationId xmlns:p14="http://schemas.microsoft.com/office/powerpoint/2010/main" val="1127378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smtClean="0"/>
              <a:t>編輯母片文字樣式</a:t>
            </a:r>
          </a:p>
        </p:txBody>
      </p:sp>
      <p:sp>
        <p:nvSpPr>
          <p:cNvPr id="4" name="Date Placeholder 3"/>
          <p:cNvSpPr>
            <a:spLocks noGrp="1"/>
          </p:cNvSpPr>
          <p:nvPr>
            <p:ph type="dt" sz="half" idx="10"/>
          </p:nvPr>
        </p:nvSpPr>
        <p:spPr/>
        <p:txBody>
          <a:bodyPr/>
          <a:lstStyle/>
          <a:p>
            <a:pPr>
              <a:defRPr/>
            </a:pPr>
            <a:fld id="{698B5BCC-A063-4D83-B24B-FD57E1BB7DE2}" type="datetime1">
              <a:rPr lang="zh-TW" altLang="en-US" smtClean="0"/>
              <a:pPr>
                <a:defRPr/>
              </a:pPr>
              <a:t>2022/4/6</a:t>
            </a:fld>
            <a:endParaRPr lang="zh-TW" altLang="en-US"/>
          </a:p>
        </p:txBody>
      </p:sp>
      <p:sp>
        <p:nvSpPr>
          <p:cNvPr id="5" name="Footer Placeholder 4"/>
          <p:cNvSpPr>
            <a:spLocks noGrp="1"/>
          </p:cNvSpPr>
          <p:nvPr>
            <p:ph type="ftr" sz="quarter" idx="11"/>
          </p:nvPr>
        </p:nvSpPr>
        <p:spPr/>
        <p:txBody>
          <a:bodyPr/>
          <a:lstStyle/>
          <a:p>
            <a:pPr>
              <a:defRPr/>
            </a:pPr>
            <a:endParaRPr lang="zh-TW" altLang="en-US"/>
          </a:p>
        </p:txBody>
      </p:sp>
      <p:sp>
        <p:nvSpPr>
          <p:cNvPr id="6" name="Slide Number Placeholder 5"/>
          <p:cNvSpPr>
            <a:spLocks noGrp="1"/>
          </p:cNvSpPr>
          <p:nvPr>
            <p:ph type="sldNum" sz="quarter" idx="12"/>
          </p:nvPr>
        </p:nvSpPr>
        <p:spPr/>
        <p:txBody>
          <a:bodyPr/>
          <a:lstStyle/>
          <a:p>
            <a:pPr>
              <a:defRPr/>
            </a:pPr>
            <a:fld id="{4C980F5F-BAD0-4F5A-B244-1EA0DE1BD43A}" type="slidenum">
              <a:rPr lang="zh-TW" altLang="en-US" smtClean="0"/>
              <a:pPr>
                <a:defRPr/>
              </a:pPr>
              <a:t>‹#›</a:t>
            </a:fld>
            <a:endParaRPr lang="zh-TW" altLang="en-US" dirty="0"/>
          </a:p>
        </p:txBody>
      </p:sp>
    </p:spTree>
    <p:extLst>
      <p:ext uri="{BB962C8B-B14F-4D97-AF65-F5344CB8AC3E}">
        <p14:creationId xmlns:p14="http://schemas.microsoft.com/office/powerpoint/2010/main" val="4304423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Date Placeholder 4"/>
          <p:cNvSpPr>
            <a:spLocks noGrp="1"/>
          </p:cNvSpPr>
          <p:nvPr>
            <p:ph type="dt" sz="half" idx="10"/>
          </p:nvPr>
        </p:nvSpPr>
        <p:spPr/>
        <p:txBody>
          <a:bodyPr/>
          <a:lstStyle/>
          <a:p>
            <a:pPr>
              <a:defRPr/>
            </a:pPr>
            <a:fld id="{DDA54ADC-2097-4C7C-AD63-A77735C4D29A}" type="datetime1">
              <a:rPr lang="zh-TW" altLang="en-US" smtClean="0"/>
              <a:pPr>
                <a:defRPr/>
              </a:pPr>
              <a:t>2022/4/6</a:t>
            </a:fld>
            <a:endParaRPr lang="zh-TW" altLang="en-US"/>
          </a:p>
        </p:txBody>
      </p:sp>
      <p:sp>
        <p:nvSpPr>
          <p:cNvPr id="6" name="Footer Placeholder 5"/>
          <p:cNvSpPr>
            <a:spLocks noGrp="1"/>
          </p:cNvSpPr>
          <p:nvPr>
            <p:ph type="ftr" sz="quarter" idx="11"/>
          </p:nvPr>
        </p:nvSpPr>
        <p:spPr/>
        <p:txBody>
          <a:bodyPr/>
          <a:lstStyle/>
          <a:p>
            <a:pPr>
              <a:defRPr/>
            </a:pPr>
            <a:endParaRPr lang="zh-TW" altLang="en-US"/>
          </a:p>
        </p:txBody>
      </p:sp>
      <p:sp>
        <p:nvSpPr>
          <p:cNvPr id="7" name="Slide Number Placeholder 6"/>
          <p:cNvSpPr>
            <a:spLocks noGrp="1"/>
          </p:cNvSpPr>
          <p:nvPr>
            <p:ph type="sldNum" sz="quarter" idx="12"/>
          </p:nvPr>
        </p:nvSpPr>
        <p:spPr/>
        <p:txBody>
          <a:bodyPr/>
          <a:lstStyle/>
          <a:p>
            <a:pPr>
              <a:defRPr/>
            </a:pPr>
            <a:fld id="{A9040EEC-BDEC-487E-86AA-FF99397321E2}" type="slidenum">
              <a:rPr lang="zh-TW" altLang="en-US" smtClean="0"/>
              <a:pPr>
                <a:defRPr/>
              </a:pPr>
              <a:t>‹#›</a:t>
            </a:fld>
            <a:endParaRPr lang="zh-TW" altLang="en-US" dirty="0"/>
          </a:p>
        </p:txBody>
      </p:sp>
    </p:spTree>
    <p:extLst>
      <p:ext uri="{BB962C8B-B14F-4D97-AF65-F5344CB8AC3E}">
        <p14:creationId xmlns:p14="http://schemas.microsoft.com/office/powerpoint/2010/main" val="30285566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編輯母片文字樣式</a:t>
            </a:r>
          </a:p>
        </p:txBody>
      </p:sp>
      <p:sp>
        <p:nvSpPr>
          <p:cNvPr id="4" name="Content Placeholder 3"/>
          <p:cNvSpPr>
            <a:spLocks noGrp="1"/>
          </p:cNvSpPr>
          <p:nvPr>
            <p:ph sz="half" idx="2"/>
          </p:nvPr>
        </p:nvSpPr>
        <p:spPr>
          <a:xfrm>
            <a:off x="629842" y="2505075"/>
            <a:ext cx="3868340" cy="368458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編輯母片文字樣式</a:t>
            </a:r>
          </a:p>
        </p:txBody>
      </p:sp>
      <p:sp>
        <p:nvSpPr>
          <p:cNvPr id="6" name="Content Placeholder 5"/>
          <p:cNvSpPr>
            <a:spLocks noGrp="1"/>
          </p:cNvSpPr>
          <p:nvPr>
            <p:ph sz="quarter" idx="4"/>
          </p:nvPr>
        </p:nvSpPr>
        <p:spPr>
          <a:xfrm>
            <a:off x="4629150" y="2505075"/>
            <a:ext cx="3887391" cy="368458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7" name="Date Placeholder 6"/>
          <p:cNvSpPr>
            <a:spLocks noGrp="1"/>
          </p:cNvSpPr>
          <p:nvPr>
            <p:ph type="dt" sz="half" idx="10"/>
          </p:nvPr>
        </p:nvSpPr>
        <p:spPr/>
        <p:txBody>
          <a:bodyPr/>
          <a:lstStyle/>
          <a:p>
            <a:pPr>
              <a:defRPr/>
            </a:pPr>
            <a:fld id="{C2E8D78A-7016-4EF3-A2D6-A5B698F403A5}" type="datetime1">
              <a:rPr lang="zh-TW" altLang="en-US" smtClean="0"/>
              <a:pPr>
                <a:defRPr/>
              </a:pPr>
              <a:t>2022/4/6</a:t>
            </a:fld>
            <a:endParaRPr lang="zh-TW" altLang="en-US"/>
          </a:p>
        </p:txBody>
      </p:sp>
      <p:sp>
        <p:nvSpPr>
          <p:cNvPr id="8" name="Footer Placeholder 7"/>
          <p:cNvSpPr>
            <a:spLocks noGrp="1"/>
          </p:cNvSpPr>
          <p:nvPr>
            <p:ph type="ftr" sz="quarter" idx="11"/>
          </p:nvPr>
        </p:nvSpPr>
        <p:spPr/>
        <p:txBody>
          <a:bodyPr/>
          <a:lstStyle/>
          <a:p>
            <a:pPr>
              <a:defRPr/>
            </a:pPr>
            <a:endParaRPr lang="zh-TW" altLang="en-US"/>
          </a:p>
        </p:txBody>
      </p:sp>
      <p:sp>
        <p:nvSpPr>
          <p:cNvPr id="9" name="Slide Number Placeholder 8"/>
          <p:cNvSpPr>
            <a:spLocks noGrp="1"/>
          </p:cNvSpPr>
          <p:nvPr>
            <p:ph type="sldNum" sz="quarter" idx="12"/>
          </p:nvPr>
        </p:nvSpPr>
        <p:spPr/>
        <p:txBody>
          <a:bodyPr/>
          <a:lstStyle/>
          <a:p>
            <a:pPr>
              <a:defRPr/>
            </a:pPr>
            <a:fld id="{54353F27-BD77-4755-ADC7-97E32CB5570E}" type="slidenum">
              <a:rPr lang="zh-TW" altLang="en-US" smtClean="0"/>
              <a:pPr>
                <a:defRPr/>
              </a:pPr>
              <a:t>‹#›</a:t>
            </a:fld>
            <a:endParaRPr lang="zh-TW" altLang="en-US" dirty="0"/>
          </a:p>
        </p:txBody>
      </p:sp>
    </p:spTree>
    <p:extLst>
      <p:ext uri="{BB962C8B-B14F-4D97-AF65-F5344CB8AC3E}">
        <p14:creationId xmlns:p14="http://schemas.microsoft.com/office/powerpoint/2010/main" val="13322662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dirty="0"/>
          </a:p>
        </p:txBody>
      </p:sp>
      <p:sp>
        <p:nvSpPr>
          <p:cNvPr id="3" name="Date Placeholder 2"/>
          <p:cNvSpPr>
            <a:spLocks noGrp="1"/>
          </p:cNvSpPr>
          <p:nvPr>
            <p:ph type="dt" sz="half" idx="10"/>
          </p:nvPr>
        </p:nvSpPr>
        <p:spPr/>
        <p:txBody>
          <a:bodyPr/>
          <a:lstStyle/>
          <a:p>
            <a:pPr>
              <a:defRPr/>
            </a:pPr>
            <a:fld id="{CC1E93B0-030F-44F4-89E9-7721B98DD897}" type="datetime1">
              <a:rPr lang="zh-TW" altLang="en-US" smtClean="0"/>
              <a:pPr>
                <a:defRPr/>
              </a:pPr>
              <a:t>2022/4/6</a:t>
            </a:fld>
            <a:endParaRPr lang="zh-TW" altLang="en-US"/>
          </a:p>
        </p:txBody>
      </p:sp>
      <p:sp>
        <p:nvSpPr>
          <p:cNvPr id="4" name="Footer Placeholder 3"/>
          <p:cNvSpPr>
            <a:spLocks noGrp="1"/>
          </p:cNvSpPr>
          <p:nvPr>
            <p:ph type="ftr" sz="quarter" idx="11"/>
          </p:nvPr>
        </p:nvSpPr>
        <p:spPr/>
        <p:txBody>
          <a:bodyPr/>
          <a:lstStyle/>
          <a:p>
            <a:pPr>
              <a:defRPr/>
            </a:pPr>
            <a:endParaRPr lang="zh-TW" altLang="en-US"/>
          </a:p>
        </p:txBody>
      </p:sp>
      <p:sp>
        <p:nvSpPr>
          <p:cNvPr id="5" name="Slide Number Placeholder 4"/>
          <p:cNvSpPr>
            <a:spLocks noGrp="1"/>
          </p:cNvSpPr>
          <p:nvPr>
            <p:ph type="sldNum" sz="quarter" idx="12"/>
          </p:nvPr>
        </p:nvSpPr>
        <p:spPr/>
        <p:txBody>
          <a:bodyPr/>
          <a:lstStyle/>
          <a:p>
            <a:pPr>
              <a:defRPr/>
            </a:pPr>
            <a:fld id="{2440BFF3-0F0C-4BF5-B684-3A6E4ADCD23D}" type="slidenum">
              <a:rPr lang="zh-TW" altLang="en-US" smtClean="0"/>
              <a:pPr>
                <a:defRPr/>
              </a:pPr>
              <a:t>‹#›</a:t>
            </a:fld>
            <a:endParaRPr lang="zh-TW" altLang="en-US" dirty="0"/>
          </a:p>
        </p:txBody>
      </p:sp>
    </p:spTree>
    <p:extLst>
      <p:ext uri="{BB962C8B-B14F-4D97-AF65-F5344CB8AC3E}">
        <p14:creationId xmlns:p14="http://schemas.microsoft.com/office/powerpoint/2010/main" val="8874747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69086094-2DA9-48EC-BEF6-B0E6488BCC95}" type="datetime1">
              <a:rPr lang="zh-TW" altLang="en-US" smtClean="0"/>
              <a:pPr>
                <a:defRPr/>
              </a:pPr>
              <a:t>2022/4/6</a:t>
            </a:fld>
            <a:endParaRPr lang="zh-TW" altLang="en-US"/>
          </a:p>
        </p:txBody>
      </p:sp>
      <p:sp>
        <p:nvSpPr>
          <p:cNvPr id="3" name="Footer Placeholder 2"/>
          <p:cNvSpPr>
            <a:spLocks noGrp="1"/>
          </p:cNvSpPr>
          <p:nvPr>
            <p:ph type="ftr" sz="quarter" idx="11"/>
          </p:nvPr>
        </p:nvSpPr>
        <p:spPr/>
        <p:txBody>
          <a:bodyPr/>
          <a:lstStyle/>
          <a:p>
            <a:pPr>
              <a:defRPr/>
            </a:pPr>
            <a:endParaRPr lang="zh-TW" altLang="en-US"/>
          </a:p>
        </p:txBody>
      </p:sp>
      <p:sp>
        <p:nvSpPr>
          <p:cNvPr id="4" name="Slide Number Placeholder 3"/>
          <p:cNvSpPr>
            <a:spLocks noGrp="1"/>
          </p:cNvSpPr>
          <p:nvPr>
            <p:ph type="sldNum" sz="quarter" idx="12"/>
          </p:nvPr>
        </p:nvSpPr>
        <p:spPr/>
        <p:txBody>
          <a:bodyPr/>
          <a:lstStyle/>
          <a:p>
            <a:pPr>
              <a:defRPr/>
            </a:pPr>
            <a:fld id="{A3337750-81FE-43BB-BB68-548B93A15F4A}" type="slidenum">
              <a:rPr lang="zh-TW" altLang="en-US" smtClean="0"/>
              <a:pPr>
                <a:defRPr/>
              </a:pPr>
              <a:t>‹#›</a:t>
            </a:fld>
            <a:endParaRPr lang="zh-TW" altLang="en-US" dirty="0"/>
          </a:p>
        </p:txBody>
      </p:sp>
    </p:spTree>
    <p:extLst>
      <p:ext uri="{BB962C8B-B14F-4D97-AF65-F5344CB8AC3E}">
        <p14:creationId xmlns:p14="http://schemas.microsoft.com/office/powerpoint/2010/main" val="37941999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TW" altLang="en-US" smtClean="0"/>
              <a:t>按一下以編輯母片標題樣式</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編輯母片文字樣式</a:t>
            </a:r>
          </a:p>
        </p:txBody>
      </p:sp>
      <p:sp>
        <p:nvSpPr>
          <p:cNvPr id="5" name="Date Placeholder 4"/>
          <p:cNvSpPr>
            <a:spLocks noGrp="1"/>
          </p:cNvSpPr>
          <p:nvPr>
            <p:ph type="dt" sz="half" idx="10"/>
          </p:nvPr>
        </p:nvSpPr>
        <p:spPr/>
        <p:txBody>
          <a:bodyPr/>
          <a:lstStyle/>
          <a:p>
            <a:pPr>
              <a:defRPr/>
            </a:pPr>
            <a:fld id="{E1E856DA-AA8A-44DC-BECF-121A4E9BF322}" type="datetime1">
              <a:rPr lang="zh-TW" altLang="en-US" smtClean="0"/>
              <a:pPr>
                <a:defRPr/>
              </a:pPr>
              <a:t>2022/4/6</a:t>
            </a:fld>
            <a:endParaRPr lang="zh-TW" altLang="en-US"/>
          </a:p>
        </p:txBody>
      </p:sp>
      <p:sp>
        <p:nvSpPr>
          <p:cNvPr id="6" name="Footer Placeholder 5"/>
          <p:cNvSpPr>
            <a:spLocks noGrp="1"/>
          </p:cNvSpPr>
          <p:nvPr>
            <p:ph type="ftr" sz="quarter" idx="11"/>
          </p:nvPr>
        </p:nvSpPr>
        <p:spPr/>
        <p:txBody>
          <a:bodyPr/>
          <a:lstStyle/>
          <a:p>
            <a:pPr>
              <a:defRPr/>
            </a:pPr>
            <a:endParaRPr lang="zh-TW" altLang="en-US"/>
          </a:p>
        </p:txBody>
      </p:sp>
      <p:sp>
        <p:nvSpPr>
          <p:cNvPr id="7" name="Slide Number Placeholder 6"/>
          <p:cNvSpPr>
            <a:spLocks noGrp="1"/>
          </p:cNvSpPr>
          <p:nvPr>
            <p:ph type="sldNum" sz="quarter" idx="12"/>
          </p:nvPr>
        </p:nvSpPr>
        <p:spPr/>
        <p:txBody>
          <a:bodyPr/>
          <a:lstStyle/>
          <a:p>
            <a:pPr>
              <a:defRPr/>
            </a:pPr>
            <a:fld id="{7213737E-A85E-46D8-94D8-4AB9A3C1055C}" type="slidenum">
              <a:rPr lang="zh-TW" altLang="en-US" smtClean="0"/>
              <a:pPr>
                <a:defRPr/>
              </a:pPr>
              <a:t>‹#›</a:t>
            </a:fld>
            <a:endParaRPr lang="zh-TW" altLang="en-US" dirty="0"/>
          </a:p>
        </p:txBody>
      </p:sp>
    </p:spTree>
    <p:extLst>
      <p:ext uri="{BB962C8B-B14F-4D97-AF65-F5344CB8AC3E}">
        <p14:creationId xmlns:p14="http://schemas.microsoft.com/office/powerpoint/2010/main" val="31295869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TW" altLang="en-US" smtClean="0"/>
              <a:t>按一下以編輯母片標題樣式</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TW" altLang="en-US" smtClean="0"/>
              <a:t>按一下圖示以新增圖片</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編輯母片文字樣式</a:t>
            </a:r>
          </a:p>
        </p:txBody>
      </p:sp>
      <p:sp>
        <p:nvSpPr>
          <p:cNvPr id="5" name="Date Placeholder 4"/>
          <p:cNvSpPr>
            <a:spLocks noGrp="1"/>
          </p:cNvSpPr>
          <p:nvPr>
            <p:ph type="dt" sz="half" idx="10"/>
          </p:nvPr>
        </p:nvSpPr>
        <p:spPr/>
        <p:txBody>
          <a:bodyPr/>
          <a:lstStyle/>
          <a:p>
            <a:pPr>
              <a:defRPr/>
            </a:pPr>
            <a:fld id="{4EEC86CF-2E03-4B2A-84D9-8B9846C7E37A}" type="datetime1">
              <a:rPr lang="zh-TW" altLang="en-US" smtClean="0"/>
              <a:pPr>
                <a:defRPr/>
              </a:pPr>
              <a:t>2022/4/6</a:t>
            </a:fld>
            <a:endParaRPr lang="zh-TW" altLang="en-US"/>
          </a:p>
        </p:txBody>
      </p:sp>
      <p:sp>
        <p:nvSpPr>
          <p:cNvPr id="6" name="Footer Placeholder 5"/>
          <p:cNvSpPr>
            <a:spLocks noGrp="1"/>
          </p:cNvSpPr>
          <p:nvPr>
            <p:ph type="ftr" sz="quarter" idx="11"/>
          </p:nvPr>
        </p:nvSpPr>
        <p:spPr/>
        <p:txBody>
          <a:bodyPr/>
          <a:lstStyle/>
          <a:p>
            <a:pPr>
              <a:defRPr/>
            </a:pPr>
            <a:endParaRPr lang="zh-TW" altLang="en-US"/>
          </a:p>
        </p:txBody>
      </p:sp>
      <p:sp>
        <p:nvSpPr>
          <p:cNvPr id="7" name="Slide Number Placeholder 6"/>
          <p:cNvSpPr>
            <a:spLocks noGrp="1"/>
          </p:cNvSpPr>
          <p:nvPr>
            <p:ph type="sldNum" sz="quarter" idx="12"/>
          </p:nvPr>
        </p:nvSpPr>
        <p:spPr/>
        <p:txBody>
          <a:bodyPr/>
          <a:lstStyle/>
          <a:p>
            <a:pPr>
              <a:defRPr/>
            </a:pPr>
            <a:fld id="{A3D1C853-E729-4B04-A217-4BE837C79E24}" type="slidenum">
              <a:rPr lang="zh-TW" altLang="en-US" smtClean="0"/>
              <a:pPr>
                <a:defRPr/>
              </a:pPr>
              <a:t>‹#›</a:t>
            </a:fld>
            <a:endParaRPr lang="zh-TW" altLang="en-US" dirty="0"/>
          </a:p>
        </p:txBody>
      </p:sp>
    </p:spTree>
    <p:extLst>
      <p:ext uri="{BB962C8B-B14F-4D97-AF65-F5344CB8AC3E}">
        <p14:creationId xmlns:p14="http://schemas.microsoft.com/office/powerpoint/2010/main" val="1383141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TW" altLang="en-US" smtClean="0"/>
              <a:t>按一下以編輯母片標題樣式</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0071959E-F432-4809-B8C5-469FDDBA9821}" type="datetime1">
              <a:rPr lang="zh-TW" altLang="en-US" smtClean="0"/>
              <a:pPr>
                <a:defRPr/>
              </a:pPr>
              <a:t>2022/4/6</a:t>
            </a:fld>
            <a:endParaRPr lang="zh-TW"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TW"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892FC883-0042-468C-913A-256E86ABECE5}" type="slidenum">
              <a:rPr lang="zh-TW" altLang="en-US" smtClean="0"/>
              <a:pPr>
                <a:defRPr/>
              </a:pPr>
              <a:t>‹#›</a:t>
            </a:fld>
            <a:endParaRPr lang="zh-TW" altLang="en-US" dirty="0"/>
          </a:p>
        </p:txBody>
      </p:sp>
    </p:spTree>
    <p:extLst>
      <p:ext uri="{BB962C8B-B14F-4D97-AF65-F5344CB8AC3E}">
        <p14:creationId xmlns:p14="http://schemas.microsoft.com/office/powerpoint/2010/main" val="1286407321"/>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101.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2.xml"/><Relationship Id="rId4" Type="http://schemas.openxmlformats.org/officeDocument/2006/relationships/image" Target="../media/image133.png"/></Relationships>
</file>

<file path=ppt/slides/_rels/slide10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2.xml"/><Relationship Id="rId4" Type="http://schemas.openxmlformats.org/officeDocument/2006/relationships/image" Target="../media/image137.png"/></Relationships>
</file>

<file path=ppt/slides/_rels/slide108.xml.rels><?xml version="1.0" encoding="UTF-8" standalone="yes" ?><Relationships xmlns="http://schemas.openxmlformats.org/package/2006/relationships"><Relationship Id="rId3" Target="../media/image139.png" Type="http://schemas.openxmlformats.org/officeDocument/2006/relationships/image"/><Relationship Id="rId2" Target="../media/image138.jpeg" Type="http://schemas.openxmlformats.org/officeDocument/2006/relationships/image"/><Relationship Id="rId1" Target="../slideLayouts/slideLayout2.xml" Type="http://schemas.openxmlformats.org/officeDocument/2006/relationships/slideLayout"/></Relationships>
</file>

<file path=ppt/slides/_rels/slide10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14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arget="../media/image10.jpeg" Type="http://schemas.openxmlformats.org/officeDocument/2006/relationships/image"/><Relationship Id="rId2" Target="../notesSlides/notesSlide11.xml" Type="http://schemas.openxmlformats.org/officeDocument/2006/relationships/notesSlide"/><Relationship Id="rId1" Target="../slideLayouts/slideLayout2.xml" Type="http://schemas.openxmlformats.org/officeDocument/2006/relationships/slideLayout"/><Relationship Id="rId6" Target="../media/image13.jpeg" Type="http://schemas.openxmlformats.org/officeDocument/2006/relationships/image"/><Relationship Id="rId5" Target="../media/image12.jpeg" Type="http://schemas.openxmlformats.org/officeDocument/2006/relationships/image"/><Relationship Id="rId4" Target="../media/image11.png" Type="http://schemas.openxmlformats.org/officeDocument/2006/relationships/image"/></Relationships>
</file>

<file path=ppt/slides/_rels/slide16.xml.rels><?xml version="1.0" encoding="UTF-8" standalone="yes" ?><Relationships xmlns="http://schemas.openxmlformats.org/package/2006/relationships"><Relationship Id="rId2" Target="../media/image14.jpeg" Type="http://schemas.openxmlformats.org/officeDocument/2006/relationships/image"/><Relationship Id="rId1" Target="../slideLayouts/slideLayout2.xml" Type="http://schemas.openxmlformats.org/officeDocument/2006/relationships/slideLayout"/></Relationships>
</file>

<file path=ppt/slides/_rels/slide17.xml.rels><?xml version="1.0" encoding="UTF-8" standalone="yes" ?><Relationships xmlns="http://schemas.openxmlformats.org/package/2006/relationships"><Relationship Id="rId3" Target="../media/image15.jpeg" Type="http://schemas.openxmlformats.org/officeDocument/2006/relationships/image"/><Relationship Id="rId2" Target="../notesSlides/notesSlide12.xml" Type="http://schemas.openxmlformats.org/officeDocument/2006/relationships/notesSlide"/><Relationship Id="rId1" Target="../slideLayouts/slideLayout2.xml" Type="http://schemas.openxmlformats.org/officeDocument/2006/relationships/slideLayout"/><Relationship Id="rId5" Target="../media/image17.jpeg" Type="http://schemas.openxmlformats.org/officeDocument/2006/relationships/image"/><Relationship Id="rId4" Target="../media/image16.jpeg" Type="http://schemas.openxmlformats.org/officeDocument/2006/relationships/image"/></Relationships>
</file>

<file path=ppt/slides/_rels/slide18.xml.rels><?xml version="1.0" encoding="UTF-8" standalone="yes" ?><Relationships xmlns="http://schemas.openxmlformats.org/package/2006/relationships"><Relationship Id="rId2" Target="../media/image18.jpeg" Type="http://schemas.openxmlformats.org/officeDocument/2006/relationships/image"/><Relationship Id="rId1" Target="../slideLayouts/slideLayout2.xml" Type="http://schemas.openxmlformats.org/officeDocument/2006/relationships/slideLayout"/></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s://www.jctv.ntut.edu.tw/u5/" TargetMode="External"/><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arget="../media/image23.png" Type="http://schemas.openxmlformats.org/officeDocument/2006/relationships/image"/><Relationship Id="rId2" Target="../notesSlides/notesSlide26.xml" Type="http://schemas.openxmlformats.org/officeDocument/2006/relationships/notesSlide"/><Relationship Id="rId1" Target="../slideLayouts/slideLayout2.xml" Type="http://schemas.openxmlformats.org/officeDocument/2006/relationships/slideLayout"/><Relationship Id="rId4" Target="../media/image24.jpeg" Type="http://schemas.openxmlformats.org/officeDocument/2006/relationships/image"/></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sch.jctv.ntut.edu.tw/schoolinfo/login.zul"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arget="../media/image28.jpeg" Type="http://schemas.openxmlformats.org/officeDocument/2006/relationships/image"/><Relationship Id="rId2" Target="../media/image27.PNG" Type="http://schemas.openxmlformats.org/officeDocument/2006/relationships/image"/><Relationship Id="rId1" Target="../slideLayouts/slideLayout2.xml" Type="http://schemas.openxmlformats.org/officeDocument/2006/relationships/slideLayout"/><Relationship Id="rId4" Target="../media/image29.png" Type="http://schemas.openxmlformats.org/officeDocument/2006/relationships/image"/></Relationships>
</file>

<file path=ppt/slides/_rels/slide39.xml.rels><?xml version="1.0" encoding="UTF-8" standalone="yes" ?><Relationships xmlns="http://schemas.openxmlformats.org/package/2006/relationships"><Relationship Id="rId3" Target="../media/image31.jpeg" Type="http://schemas.openxmlformats.org/officeDocument/2006/relationships/image"/><Relationship Id="rId2" Target="../media/image30.jpeg" Type="http://schemas.openxmlformats.org/officeDocument/2006/relationships/image"/><Relationship Id="rId1" Target="../slideLayouts/slideLayout2.xml" Type="http://schemas.openxmlformats.org/officeDocument/2006/relationships/slideLayout"/><Relationship Id="rId4" Target="../media/image32.jpeg" Type="http://schemas.openxmlformats.org/officeDocument/2006/relationships/image"/></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arget="../media/image41.PNG" Type="http://schemas.openxmlformats.org/officeDocument/2006/relationships/image"/><Relationship Id="rId2" Target="../media/image40.png" Type="http://schemas.openxmlformats.org/officeDocument/2006/relationships/image"/><Relationship Id="rId1" Target="../slideLayouts/slideLayout2.xml" Type="http://schemas.openxmlformats.org/officeDocument/2006/relationships/slideLayout"/><Relationship Id="rId5" Target="../media/image43.jpeg" Type="http://schemas.openxmlformats.org/officeDocument/2006/relationships/image"/><Relationship Id="rId4" Target="../media/image42.png" Type="http://schemas.openxmlformats.org/officeDocument/2006/relationships/image"/></Relationships>
</file>

<file path=ppt/slides/_rels/slide4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arget="../media/image55.jpeg" Type="http://schemas.openxmlformats.org/officeDocument/2006/relationships/image"/><Relationship Id="rId2" Target="../media/image54.png" Type="http://schemas.openxmlformats.org/officeDocument/2006/relationships/image"/><Relationship Id="rId1" Target="../slideLayouts/slideLayout2.xml" Type="http://schemas.openxmlformats.org/officeDocument/2006/relationships/slideLayout"/></Relationships>
</file>

<file path=ppt/slides/_rels/slide59.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6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arget="../media/image61.jpeg" Type="http://schemas.openxmlformats.org/officeDocument/2006/relationships/image"/><Relationship Id="rId1" Target="../slideLayouts/slideLayout2.xml" Type="http://schemas.openxmlformats.org/officeDocument/2006/relationships/slideLayout"/></Relationships>
</file>

<file path=ppt/slides/_rels/slide63.xml.rels><?xml version="1.0" encoding="UTF-8" standalone="yes" ?><Relationships xmlns="http://schemas.openxmlformats.org/package/2006/relationships"><Relationship Id="rId3" Target="../media/image62.jpeg" Type="http://schemas.openxmlformats.org/officeDocument/2006/relationships/image"/><Relationship Id="rId2" Target="../media/image57.png" Type="http://schemas.openxmlformats.org/officeDocument/2006/relationships/image"/><Relationship Id="rId1" Target="../slideLayouts/slideLayout2.xml" Type="http://schemas.openxmlformats.org/officeDocument/2006/relationships/slideLayout"/></Relationships>
</file>

<file path=ppt/slides/_rels/slide6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65.xml.rels><?xml version="1.0" encoding="UTF-8" standalone="yes" ?><Relationships xmlns="http://schemas.openxmlformats.org/package/2006/relationships"><Relationship Id="rId3" Target="../media/image67.jpeg" Type="http://schemas.openxmlformats.org/officeDocument/2006/relationships/image"/><Relationship Id="rId2" Target="../media/image66.png" Type="http://schemas.openxmlformats.org/officeDocument/2006/relationships/image"/><Relationship Id="rId1" Target="../slideLayouts/slideLayout2.xml" Type="http://schemas.openxmlformats.org/officeDocument/2006/relationships/slideLayout"/></Relationships>
</file>

<file path=ppt/slides/_rels/slide6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arget="../media/image71.jpeg" Type="http://schemas.openxmlformats.org/officeDocument/2006/relationships/image"/><Relationship Id="rId2" Target="../media/image70.jpeg" Type="http://schemas.openxmlformats.org/officeDocument/2006/relationships/image"/><Relationship Id="rId1" Target="../slideLayouts/slideLayout2.xml" Type="http://schemas.openxmlformats.org/officeDocument/2006/relationships/slideLayout"/></Relationships>
</file>

<file path=ppt/slides/_rels/slide6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arget="../media/image76.png" Type="http://schemas.openxmlformats.org/officeDocument/2006/relationships/image"/><Relationship Id="rId2" Target="../media/image75.jpeg" Type="http://schemas.openxmlformats.org/officeDocument/2006/relationships/image"/><Relationship Id="rId1" Target="../slideLayouts/slideLayout2.xml" Type="http://schemas.openxmlformats.org/officeDocument/2006/relationships/slideLayout"/></Relationships>
</file>

<file path=ppt/slides/_rels/slide72.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arget="../media/image80.jpeg" Type="http://schemas.openxmlformats.org/officeDocument/2006/relationships/image"/><Relationship Id="rId2" Target="../media/image79.PNG" Type="http://schemas.openxmlformats.org/officeDocument/2006/relationships/image"/><Relationship Id="rId1" Target="../slideLayouts/slideLayout2.xml" Type="http://schemas.openxmlformats.org/officeDocument/2006/relationships/slideLayout"/></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4" Type="http://schemas.openxmlformats.org/officeDocument/2006/relationships/image" Target="../media/image84.png"/></Relationships>
</file>

<file path=ppt/slides/_rels/slide7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arget="../media/image89.jpeg" Type="http://schemas.openxmlformats.org/officeDocument/2006/relationships/image"/><Relationship Id="rId2" Target="../media/image88.jpeg" Type="http://schemas.openxmlformats.org/officeDocument/2006/relationships/image"/><Relationship Id="rId1" Target="../slideLayouts/slideLayout2.xml" Type="http://schemas.openxmlformats.org/officeDocument/2006/relationships/slideLayout"/><Relationship Id="rId4" Target="../media/image90.jpeg" Type="http://schemas.openxmlformats.org/officeDocument/2006/relationships/image"/></Relationships>
</file>

<file path=ppt/slides/_rels/slide8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100.png"/></Relationships>
</file>

<file path=ppt/slides/_rels/slide88.xml.rels><?xml version="1.0" encoding="UTF-8" standalone="yes" ?><Relationships xmlns="http://schemas.openxmlformats.org/package/2006/relationships"><Relationship Id="rId3" Target="../media/image102.jpeg" Type="http://schemas.openxmlformats.org/officeDocument/2006/relationships/image"/><Relationship Id="rId2" Target="../media/image101.png" Type="http://schemas.openxmlformats.org/officeDocument/2006/relationships/image"/><Relationship Id="rId1" Target="../slideLayouts/slideLayout2.xml" Type="http://schemas.openxmlformats.org/officeDocument/2006/relationships/slideLayout"/><Relationship Id="rId4" Target="../media/image103.jpeg" Type="http://schemas.openxmlformats.org/officeDocument/2006/relationships/image"/></Relationships>
</file>

<file path=ppt/slides/_rels/slide89.xml.rels><?xml version="1.0" encoding="UTF-8" standalone="yes" ?><Relationships xmlns="http://schemas.openxmlformats.org/package/2006/relationships"><Relationship Id="rId3" Target="../media/image105.png" Type="http://schemas.openxmlformats.org/officeDocument/2006/relationships/image"/><Relationship Id="rId2" Target="../media/image104.jpeg" Type="http://schemas.openxmlformats.org/officeDocument/2006/relationships/image"/><Relationship Id="rId1" Target="../slideLayouts/slideLayout2.xml" Type="http://schemas.openxmlformats.org/officeDocument/2006/relationships/slideLayout"/></Relationships>
</file>

<file path=ppt/slides/_rels/slide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arget="../media/image107.png" Type="http://schemas.openxmlformats.org/officeDocument/2006/relationships/image"/><Relationship Id="rId2" Target="../media/image106.jpeg" Type="http://schemas.openxmlformats.org/officeDocument/2006/relationships/image"/><Relationship Id="rId1" Target="../slideLayouts/slideLayout2.xml" Type="http://schemas.openxmlformats.org/officeDocument/2006/relationships/slideLayout"/></Relationships>
</file>

<file path=ppt/slides/_rels/slide91.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9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7.png"/><Relationship Id="rId1" Type="http://schemas.openxmlformats.org/officeDocument/2006/relationships/slideLayout" Target="../slideLayouts/slideLayout2.xml"/><Relationship Id="rId5" Type="http://schemas.openxmlformats.org/officeDocument/2006/relationships/image" Target="../media/image118.png"/><Relationship Id="rId4" Type="http://schemas.openxmlformats.org/officeDocument/2006/relationships/image" Target="../media/image92.png"/></Relationships>
</file>

<file path=ppt/slides/_rels/slide9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任意多边形: 形状 39" descr="e7d195523061f1c0600ade85ab8d19863d296bbd6d3c8047FB0A4867354E4F1E3A7DEAE3C4C4B5C9777EC9E9D7F78045DB0296A4194571101A21F67FC7D6C39966CE50B69116E2EE84E571E25F3C0CCEADD1E9BCC6042296AAC0621B1BBC906E62209E0F7E5802CD1625C023747D10417BAC0B61006E81A0161F38657A9FBC8CC7E3A15F3A96ACE26B1925407C5B6E0E">
            <a:extLst>
              <a:ext uri="{FF2B5EF4-FFF2-40B4-BE49-F238E27FC236}">
                <a16:creationId xmlns:a16="http://schemas.microsoft.com/office/drawing/2014/main" id="{6D116550-57A1-4C5A-A7E5-AA20113F35BF}"/>
              </a:ext>
            </a:extLst>
          </p:cNvPr>
          <p:cNvSpPr/>
          <p:nvPr/>
        </p:nvSpPr>
        <p:spPr>
          <a:xfrm flipH="1" flipV="1">
            <a:off x="0" y="6105809"/>
            <a:ext cx="9144000" cy="751628"/>
          </a:xfrm>
          <a:custGeom>
            <a:avLst/>
            <a:gdLst>
              <a:gd name="connsiteX0" fmla="*/ 7529595 w 11939451"/>
              <a:gd name="connsiteY0" fmla="*/ 0 h 981412"/>
              <a:gd name="connsiteX1" fmla="*/ 11939451 w 11939451"/>
              <a:gd name="connsiteY1" fmla="*/ 0 h 981412"/>
              <a:gd name="connsiteX2" fmla="*/ 11939451 w 11939451"/>
              <a:gd name="connsiteY2" fmla="*/ 142632 h 981412"/>
              <a:gd name="connsiteX3" fmla="*/ 11912978 w 11939451"/>
              <a:gd name="connsiteY3" fmla="*/ 182276 h 981412"/>
              <a:gd name="connsiteX4" fmla="*/ 11738874 w 11939451"/>
              <a:gd name="connsiteY4" fmla="*/ 232018 h 981412"/>
              <a:gd name="connsiteX5" fmla="*/ 11465283 w 11939451"/>
              <a:gd name="connsiteY5" fmla="*/ 306635 h 981412"/>
              <a:gd name="connsiteX6" fmla="*/ 11291178 w 11939451"/>
              <a:gd name="connsiteY6" fmla="*/ 331507 h 981412"/>
              <a:gd name="connsiteX7" fmla="*/ 11017585 w 11939451"/>
              <a:gd name="connsiteY7" fmla="*/ 281763 h 981412"/>
              <a:gd name="connsiteX8" fmla="*/ 10644504 w 11939451"/>
              <a:gd name="connsiteY8" fmla="*/ 331507 h 981412"/>
              <a:gd name="connsiteX9" fmla="*/ 10395785 w 11939451"/>
              <a:gd name="connsiteY9" fmla="*/ 356380 h 981412"/>
              <a:gd name="connsiteX10" fmla="*/ 10246553 w 11939451"/>
              <a:gd name="connsiteY10" fmla="*/ 406122 h 981412"/>
              <a:gd name="connsiteX11" fmla="*/ 9848599 w 11939451"/>
              <a:gd name="connsiteY11" fmla="*/ 430995 h 981412"/>
              <a:gd name="connsiteX12" fmla="*/ 9773982 w 11939451"/>
              <a:gd name="connsiteY12" fmla="*/ 406122 h 981412"/>
              <a:gd name="connsiteX13" fmla="*/ 9624750 w 11939451"/>
              <a:gd name="connsiteY13" fmla="*/ 356380 h 981412"/>
              <a:gd name="connsiteX14" fmla="*/ 8953206 w 11939451"/>
              <a:gd name="connsiteY14" fmla="*/ 331507 h 981412"/>
              <a:gd name="connsiteX15" fmla="*/ 8803974 w 11939451"/>
              <a:gd name="connsiteY15" fmla="*/ 256891 h 981412"/>
              <a:gd name="connsiteX16" fmla="*/ 8704486 w 11939451"/>
              <a:gd name="connsiteY16" fmla="*/ 232018 h 981412"/>
              <a:gd name="connsiteX17" fmla="*/ 8629869 w 11939451"/>
              <a:gd name="connsiteY17" fmla="*/ 256891 h 981412"/>
              <a:gd name="connsiteX18" fmla="*/ 8480637 w 11939451"/>
              <a:gd name="connsiteY18" fmla="*/ 207148 h 981412"/>
              <a:gd name="connsiteX19" fmla="*/ 8331406 w 11939451"/>
              <a:gd name="connsiteY19" fmla="*/ 182276 h 981412"/>
              <a:gd name="connsiteX20" fmla="*/ 8182174 w 11939451"/>
              <a:gd name="connsiteY20" fmla="*/ 132531 h 981412"/>
              <a:gd name="connsiteX21" fmla="*/ 7784221 w 11939451"/>
              <a:gd name="connsiteY21" fmla="*/ 57914 h 981412"/>
              <a:gd name="connsiteX22" fmla="*/ 7610116 w 11939451"/>
              <a:gd name="connsiteY22" fmla="*/ 8171 h 981412"/>
              <a:gd name="connsiteX23" fmla="*/ 0 w 11939451"/>
              <a:gd name="connsiteY23" fmla="*/ 0 h 981412"/>
              <a:gd name="connsiteX24" fmla="*/ 7265355 w 11939451"/>
              <a:gd name="connsiteY24" fmla="*/ 0 h 981412"/>
              <a:gd name="connsiteX25" fmla="*/ 7239935 w 11939451"/>
              <a:gd name="connsiteY25" fmla="*/ 6889 h 981412"/>
              <a:gd name="connsiteX26" fmla="*/ 7162419 w 11939451"/>
              <a:gd name="connsiteY26" fmla="*/ 57914 h 981412"/>
              <a:gd name="connsiteX27" fmla="*/ 7013187 w 11939451"/>
              <a:gd name="connsiteY27" fmla="*/ 107659 h 981412"/>
              <a:gd name="connsiteX28" fmla="*/ 6739595 w 11939451"/>
              <a:gd name="connsiteY28" fmla="*/ 132531 h 981412"/>
              <a:gd name="connsiteX29" fmla="*/ 6664978 w 11939451"/>
              <a:gd name="connsiteY29" fmla="*/ 157403 h 981412"/>
              <a:gd name="connsiteX30" fmla="*/ 6615235 w 11939451"/>
              <a:gd name="connsiteY30" fmla="*/ 232018 h 981412"/>
              <a:gd name="connsiteX31" fmla="*/ 6466001 w 11939451"/>
              <a:gd name="connsiteY31" fmla="*/ 331507 h 981412"/>
              <a:gd name="connsiteX32" fmla="*/ 6142665 w 11939451"/>
              <a:gd name="connsiteY32" fmla="*/ 306635 h 981412"/>
              <a:gd name="connsiteX33" fmla="*/ 5943689 w 11939451"/>
              <a:gd name="connsiteY33" fmla="*/ 281763 h 981412"/>
              <a:gd name="connsiteX34" fmla="*/ 5670097 w 11939451"/>
              <a:gd name="connsiteY34" fmla="*/ 232018 h 981412"/>
              <a:gd name="connsiteX35" fmla="*/ 5595480 w 11939451"/>
              <a:gd name="connsiteY35" fmla="*/ 207148 h 981412"/>
              <a:gd name="connsiteX36" fmla="*/ 5346761 w 11939451"/>
              <a:gd name="connsiteY36" fmla="*/ 132531 h 981412"/>
              <a:gd name="connsiteX37" fmla="*/ 5197529 w 11939451"/>
              <a:gd name="connsiteY37" fmla="*/ 182276 h 981412"/>
              <a:gd name="connsiteX38" fmla="*/ 4525984 w 11939451"/>
              <a:gd name="connsiteY38" fmla="*/ 256891 h 981412"/>
              <a:gd name="connsiteX39" fmla="*/ 4451367 w 11939451"/>
              <a:gd name="connsiteY39" fmla="*/ 306635 h 981412"/>
              <a:gd name="connsiteX40" fmla="*/ 4327007 w 11939451"/>
              <a:gd name="connsiteY40" fmla="*/ 331507 h 981412"/>
              <a:gd name="connsiteX41" fmla="*/ 4252390 w 11939451"/>
              <a:gd name="connsiteY41" fmla="*/ 356380 h 981412"/>
              <a:gd name="connsiteX42" fmla="*/ 4028542 w 11939451"/>
              <a:gd name="connsiteY42" fmla="*/ 430995 h 981412"/>
              <a:gd name="connsiteX43" fmla="*/ 3655463 w 11939451"/>
              <a:gd name="connsiteY43" fmla="*/ 455867 h 981412"/>
              <a:gd name="connsiteX44" fmla="*/ 3431614 w 11939451"/>
              <a:gd name="connsiteY44" fmla="*/ 555356 h 981412"/>
              <a:gd name="connsiteX45" fmla="*/ 3282382 w 11939451"/>
              <a:gd name="connsiteY45" fmla="*/ 605099 h 981412"/>
              <a:gd name="connsiteX46" fmla="*/ 3133150 w 11939451"/>
              <a:gd name="connsiteY46" fmla="*/ 505612 h 981412"/>
              <a:gd name="connsiteX47" fmla="*/ 3058533 w 11939451"/>
              <a:gd name="connsiteY47" fmla="*/ 480739 h 981412"/>
              <a:gd name="connsiteX48" fmla="*/ 2983916 w 11939451"/>
              <a:gd name="connsiteY48" fmla="*/ 530484 h 981412"/>
              <a:gd name="connsiteX49" fmla="*/ 2561092 w 11939451"/>
              <a:gd name="connsiteY49" fmla="*/ 580227 h 981412"/>
              <a:gd name="connsiteX50" fmla="*/ 2386988 w 11939451"/>
              <a:gd name="connsiteY50" fmla="*/ 555356 h 981412"/>
              <a:gd name="connsiteX51" fmla="*/ 2163139 w 11939451"/>
              <a:gd name="connsiteY51" fmla="*/ 455867 h 981412"/>
              <a:gd name="connsiteX52" fmla="*/ 1765186 w 11939451"/>
              <a:gd name="connsiteY52" fmla="*/ 480739 h 981412"/>
              <a:gd name="connsiteX53" fmla="*/ 1690571 w 11939451"/>
              <a:gd name="connsiteY53" fmla="*/ 555356 h 981412"/>
              <a:gd name="connsiteX54" fmla="*/ 1566211 w 11939451"/>
              <a:gd name="connsiteY54" fmla="*/ 580227 h 981412"/>
              <a:gd name="connsiteX55" fmla="*/ 1491594 w 11939451"/>
              <a:gd name="connsiteY55" fmla="*/ 605099 h 981412"/>
              <a:gd name="connsiteX56" fmla="*/ 1342362 w 11939451"/>
              <a:gd name="connsiteY56" fmla="*/ 629971 h 981412"/>
              <a:gd name="connsiteX57" fmla="*/ 1019026 w 11939451"/>
              <a:gd name="connsiteY57" fmla="*/ 704588 h 981412"/>
              <a:gd name="connsiteX58" fmla="*/ 944409 w 11939451"/>
              <a:gd name="connsiteY58" fmla="*/ 779203 h 981412"/>
              <a:gd name="connsiteX59" fmla="*/ 770305 w 11939451"/>
              <a:gd name="connsiteY59" fmla="*/ 804076 h 981412"/>
              <a:gd name="connsiteX60" fmla="*/ 123632 w 11939451"/>
              <a:gd name="connsiteY60" fmla="*/ 978180 h 981412"/>
              <a:gd name="connsiteX61" fmla="*/ 41647 w 11939451"/>
              <a:gd name="connsiteY61" fmla="*/ 979226 h 981412"/>
              <a:gd name="connsiteX62" fmla="*/ 0 w 11939451"/>
              <a:gd name="connsiteY62" fmla="*/ 964405 h 98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939451" h="981412">
                <a:moveTo>
                  <a:pt x="7529595" y="0"/>
                </a:moveTo>
                <a:lnTo>
                  <a:pt x="11939451" y="0"/>
                </a:lnTo>
                <a:lnTo>
                  <a:pt x="11939451" y="142632"/>
                </a:lnTo>
                <a:lnTo>
                  <a:pt x="11912978" y="182276"/>
                </a:lnTo>
                <a:cubicBezTo>
                  <a:pt x="11734078" y="241910"/>
                  <a:pt x="11957489" y="169559"/>
                  <a:pt x="11738874" y="232018"/>
                </a:cubicBezTo>
                <a:cubicBezTo>
                  <a:pt x="11572085" y="279670"/>
                  <a:pt x="11760923" y="247506"/>
                  <a:pt x="11465283" y="306635"/>
                </a:cubicBezTo>
                <a:cubicBezTo>
                  <a:pt x="11407796" y="318132"/>
                  <a:pt x="11349213" y="323217"/>
                  <a:pt x="11291178" y="331507"/>
                </a:cubicBezTo>
                <a:cubicBezTo>
                  <a:pt x="11250746" y="323421"/>
                  <a:pt x="11049405" y="281763"/>
                  <a:pt x="11017585" y="281763"/>
                </a:cubicBezTo>
                <a:cubicBezTo>
                  <a:pt x="10821818" y="281763"/>
                  <a:pt x="10791072" y="294864"/>
                  <a:pt x="10644504" y="331507"/>
                </a:cubicBezTo>
                <a:lnTo>
                  <a:pt x="10395785" y="356380"/>
                </a:lnTo>
                <a:cubicBezTo>
                  <a:pt x="10343610" y="361597"/>
                  <a:pt x="10298506" y="399038"/>
                  <a:pt x="10246553" y="406122"/>
                </a:cubicBezTo>
                <a:cubicBezTo>
                  <a:pt x="10114861" y="424079"/>
                  <a:pt x="9981251" y="422705"/>
                  <a:pt x="9848599" y="430995"/>
                </a:cubicBezTo>
                <a:lnTo>
                  <a:pt x="9773982" y="406122"/>
                </a:lnTo>
                <a:lnTo>
                  <a:pt x="9624750" y="356380"/>
                </a:lnTo>
                <a:cubicBezTo>
                  <a:pt x="9400902" y="348090"/>
                  <a:pt x="9176712" y="346408"/>
                  <a:pt x="8953206" y="331507"/>
                </a:cubicBezTo>
                <a:cubicBezTo>
                  <a:pt x="8870470" y="325991"/>
                  <a:pt x="8877330" y="288330"/>
                  <a:pt x="8803974" y="256891"/>
                </a:cubicBezTo>
                <a:cubicBezTo>
                  <a:pt x="8772555" y="243425"/>
                  <a:pt x="8738669" y="232018"/>
                  <a:pt x="8704486" y="232018"/>
                </a:cubicBezTo>
                <a:cubicBezTo>
                  <a:pt x="8678268" y="232018"/>
                  <a:pt x="8654742" y="248600"/>
                  <a:pt x="8629869" y="256891"/>
                </a:cubicBezTo>
                <a:cubicBezTo>
                  <a:pt x="8629869" y="256891"/>
                  <a:pt x="8531507" y="219865"/>
                  <a:pt x="8480637" y="207148"/>
                </a:cubicBezTo>
                <a:cubicBezTo>
                  <a:pt x="8431714" y="194916"/>
                  <a:pt x="8381150" y="190566"/>
                  <a:pt x="8331406" y="182276"/>
                </a:cubicBezTo>
                <a:cubicBezTo>
                  <a:pt x="8279685" y="173656"/>
                  <a:pt x="8233967" y="140709"/>
                  <a:pt x="8182174" y="132531"/>
                </a:cubicBezTo>
                <a:cubicBezTo>
                  <a:pt x="7772829" y="67897"/>
                  <a:pt x="7964319" y="177982"/>
                  <a:pt x="7784221" y="57914"/>
                </a:cubicBezTo>
                <a:cubicBezTo>
                  <a:pt x="7733075" y="40867"/>
                  <a:pt x="7662155" y="15110"/>
                  <a:pt x="7610116" y="8171"/>
                </a:cubicBezTo>
                <a:close/>
                <a:moveTo>
                  <a:pt x="0" y="0"/>
                </a:moveTo>
                <a:lnTo>
                  <a:pt x="7265355" y="0"/>
                </a:lnTo>
                <a:lnTo>
                  <a:pt x="7239935" y="6889"/>
                </a:lnTo>
                <a:cubicBezTo>
                  <a:pt x="7225352" y="12939"/>
                  <a:pt x="7213948" y="23562"/>
                  <a:pt x="7162419" y="57914"/>
                </a:cubicBezTo>
                <a:cubicBezTo>
                  <a:pt x="7118790" y="86998"/>
                  <a:pt x="7062931" y="91076"/>
                  <a:pt x="7013187" y="107659"/>
                </a:cubicBezTo>
                <a:cubicBezTo>
                  <a:pt x="6921989" y="115949"/>
                  <a:pt x="6830248" y="119580"/>
                  <a:pt x="6739595" y="132531"/>
                </a:cubicBezTo>
                <a:cubicBezTo>
                  <a:pt x="6713641" y="136238"/>
                  <a:pt x="6685450" y="141025"/>
                  <a:pt x="6664978" y="157403"/>
                </a:cubicBezTo>
                <a:cubicBezTo>
                  <a:pt x="6641637" y="176076"/>
                  <a:pt x="6634371" y="209054"/>
                  <a:pt x="6615235" y="232018"/>
                </a:cubicBezTo>
                <a:cubicBezTo>
                  <a:pt x="6543577" y="318008"/>
                  <a:pt x="6557964" y="300853"/>
                  <a:pt x="6466001" y="331507"/>
                </a:cubicBezTo>
                <a:cubicBezTo>
                  <a:pt x="6239990" y="363796"/>
                  <a:pt x="6347512" y="374919"/>
                  <a:pt x="6142665" y="306635"/>
                </a:cubicBezTo>
                <a:cubicBezTo>
                  <a:pt x="6076340" y="298345"/>
                  <a:pt x="6009859" y="291216"/>
                  <a:pt x="5943689" y="281763"/>
                </a:cubicBezTo>
                <a:cubicBezTo>
                  <a:pt x="5832313" y="265851"/>
                  <a:pt x="5777219" y="253442"/>
                  <a:pt x="5670097" y="232018"/>
                </a:cubicBezTo>
                <a:cubicBezTo>
                  <a:pt x="5644389" y="226877"/>
                  <a:pt x="5620353" y="215438"/>
                  <a:pt x="5595480" y="207148"/>
                </a:cubicBezTo>
                <a:cubicBezTo>
                  <a:pt x="5413798" y="146588"/>
                  <a:pt x="5497131" y="170124"/>
                  <a:pt x="5346761" y="132531"/>
                </a:cubicBezTo>
                <a:cubicBezTo>
                  <a:pt x="5295891" y="119814"/>
                  <a:pt x="5247273" y="165693"/>
                  <a:pt x="5197529" y="182276"/>
                </a:cubicBezTo>
                <a:cubicBezTo>
                  <a:pt x="4915664" y="195697"/>
                  <a:pt x="4752483" y="156225"/>
                  <a:pt x="4525984" y="256891"/>
                </a:cubicBezTo>
                <a:cubicBezTo>
                  <a:pt x="4498667" y="269031"/>
                  <a:pt x="4476239" y="290053"/>
                  <a:pt x="4451367" y="306635"/>
                </a:cubicBezTo>
                <a:lnTo>
                  <a:pt x="4327007" y="331507"/>
                </a:lnTo>
                <a:cubicBezTo>
                  <a:pt x="4301299" y="336648"/>
                  <a:pt x="4277263" y="348090"/>
                  <a:pt x="4252390" y="356380"/>
                </a:cubicBezTo>
                <a:lnTo>
                  <a:pt x="4028542" y="430995"/>
                </a:lnTo>
                <a:lnTo>
                  <a:pt x="3655463" y="455867"/>
                </a:lnTo>
                <a:cubicBezTo>
                  <a:pt x="3556798" y="462446"/>
                  <a:pt x="3504862" y="506522"/>
                  <a:pt x="3431614" y="555356"/>
                </a:cubicBezTo>
                <a:cubicBezTo>
                  <a:pt x="3387987" y="584442"/>
                  <a:pt x="3332126" y="588519"/>
                  <a:pt x="3282382" y="605099"/>
                </a:cubicBezTo>
                <a:cubicBezTo>
                  <a:pt x="3282382" y="605099"/>
                  <a:pt x="3185412" y="534646"/>
                  <a:pt x="3133150" y="505612"/>
                </a:cubicBezTo>
                <a:cubicBezTo>
                  <a:pt x="3110231" y="492880"/>
                  <a:pt x="3083405" y="489030"/>
                  <a:pt x="3058533" y="480739"/>
                </a:cubicBezTo>
                <a:cubicBezTo>
                  <a:pt x="3033660" y="497322"/>
                  <a:pt x="3010652" y="517116"/>
                  <a:pt x="2983916" y="530484"/>
                </a:cubicBezTo>
                <a:cubicBezTo>
                  <a:pt x="2870853" y="587017"/>
                  <a:pt x="2616123" y="576297"/>
                  <a:pt x="2561092" y="580227"/>
                </a:cubicBezTo>
                <a:cubicBezTo>
                  <a:pt x="2503057" y="571937"/>
                  <a:pt x="2443140" y="572201"/>
                  <a:pt x="2386988" y="555356"/>
                </a:cubicBezTo>
                <a:cubicBezTo>
                  <a:pt x="2212912" y="503135"/>
                  <a:pt x="2438662" y="468392"/>
                  <a:pt x="2163139" y="455867"/>
                </a:cubicBezTo>
                <a:cubicBezTo>
                  <a:pt x="2030365" y="449831"/>
                  <a:pt x="1895244" y="453358"/>
                  <a:pt x="1765186" y="480739"/>
                </a:cubicBezTo>
                <a:cubicBezTo>
                  <a:pt x="1730767" y="487986"/>
                  <a:pt x="1715443" y="530484"/>
                  <a:pt x="1690571" y="555356"/>
                </a:cubicBezTo>
                <a:cubicBezTo>
                  <a:pt x="1649118" y="563646"/>
                  <a:pt x="1607224" y="569974"/>
                  <a:pt x="1566211" y="580227"/>
                </a:cubicBezTo>
                <a:cubicBezTo>
                  <a:pt x="1540775" y="586586"/>
                  <a:pt x="1517188" y="599412"/>
                  <a:pt x="1491594" y="605099"/>
                </a:cubicBezTo>
                <a:cubicBezTo>
                  <a:pt x="1442366" y="616040"/>
                  <a:pt x="1392206" y="622304"/>
                  <a:pt x="1342362" y="629971"/>
                </a:cubicBezTo>
                <a:cubicBezTo>
                  <a:pt x="1236860" y="646203"/>
                  <a:pt x="1116086" y="650666"/>
                  <a:pt x="1019026" y="704588"/>
                </a:cubicBezTo>
                <a:cubicBezTo>
                  <a:pt x="988278" y="721671"/>
                  <a:pt x="977067" y="766140"/>
                  <a:pt x="944409" y="779203"/>
                </a:cubicBezTo>
                <a:cubicBezTo>
                  <a:pt x="889979" y="800976"/>
                  <a:pt x="827279" y="790264"/>
                  <a:pt x="770305" y="804076"/>
                </a:cubicBezTo>
                <a:cubicBezTo>
                  <a:pt x="553356" y="856669"/>
                  <a:pt x="264574" y="961598"/>
                  <a:pt x="123632" y="978180"/>
                </a:cubicBezTo>
                <a:cubicBezTo>
                  <a:pt x="88397" y="982325"/>
                  <a:pt x="62149" y="982272"/>
                  <a:pt x="41647" y="979226"/>
                </a:cubicBezTo>
                <a:lnTo>
                  <a:pt x="0" y="964405"/>
                </a:lnTo>
                <a:close/>
              </a:path>
            </a:pathLst>
          </a:custGeom>
          <a:solidFill>
            <a:srgbClr val="C3CFD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147" name="矩形 10"/>
          <p:cNvSpPr>
            <a:spLocks noChangeArrowheads="1"/>
          </p:cNvSpPr>
          <p:nvPr/>
        </p:nvSpPr>
        <p:spPr bwMode="auto">
          <a:xfrm>
            <a:off x="543493" y="2002366"/>
            <a:ext cx="8057014" cy="1723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spcBef>
                <a:spcPts val="1200"/>
              </a:spcBef>
            </a:pPr>
            <a:r>
              <a:rPr lang="en-US" altLang="zh-TW" sz="4800" b="1" dirty="0">
                <a:solidFill>
                  <a:srgbClr val="C00000"/>
                </a:solidFill>
                <a:latin typeface="微軟正黑體" panose="020B0604030504040204" pitchFamily="34" charset="-120"/>
                <a:ea typeface="微軟正黑體" panose="020B0604030504040204" pitchFamily="34" charset="-120"/>
              </a:rPr>
              <a:t>111</a:t>
            </a:r>
            <a:r>
              <a:rPr lang="zh-TW" altLang="en-US" sz="4800" b="1" dirty="0">
                <a:solidFill>
                  <a:srgbClr val="C00000"/>
                </a:solidFill>
                <a:latin typeface="微軟正黑體" panose="020B0604030504040204" pitchFamily="34" charset="-120"/>
                <a:ea typeface="微軟正黑體" panose="020B0604030504040204" pitchFamily="34" charset="-120"/>
              </a:rPr>
              <a:t>學年度五專優先免試入學</a:t>
            </a:r>
            <a:endParaRPr lang="en-US" altLang="zh-TW" sz="4800" b="1" dirty="0">
              <a:solidFill>
                <a:srgbClr val="C00000"/>
              </a:solidFill>
              <a:latin typeface="微軟正黑體" panose="020B0604030504040204" pitchFamily="34" charset="-120"/>
              <a:ea typeface="微軟正黑體" panose="020B0604030504040204" pitchFamily="34" charset="-120"/>
            </a:endParaRPr>
          </a:p>
          <a:p>
            <a:pPr algn="ctr" eaLnBrk="1" hangingPunct="1">
              <a:spcBef>
                <a:spcPts val="1200"/>
              </a:spcBef>
            </a:pPr>
            <a:r>
              <a:rPr lang="zh-TW" altLang="en-US" sz="4800" b="1" dirty="0">
                <a:solidFill>
                  <a:srgbClr val="0033CC"/>
                </a:solidFill>
                <a:latin typeface="微軟正黑體" panose="020B0604030504040204" pitchFamily="34" charset="-120"/>
                <a:ea typeface="微軟正黑體" panose="020B0604030504040204" pitchFamily="34" charset="-120"/>
              </a:rPr>
              <a:t>試</a:t>
            </a:r>
            <a:r>
              <a:rPr lang="zh-TW" altLang="en-US" sz="4800" b="1" dirty="0" smtClean="0">
                <a:solidFill>
                  <a:srgbClr val="0033CC"/>
                </a:solidFill>
                <a:latin typeface="微軟正黑體" panose="020B0604030504040204" pitchFamily="34" charset="-120"/>
                <a:ea typeface="微軟正黑體" panose="020B0604030504040204" pitchFamily="34" charset="-120"/>
              </a:rPr>
              <a:t>務作業暨系統操作說明</a:t>
            </a:r>
            <a:endParaRPr lang="zh-TW" altLang="en-US" sz="4800" b="1" dirty="0">
              <a:solidFill>
                <a:srgbClr val="0033CC"/>
              </a:solidFill>
              <a:latin typeface="微軟正黑體" panose="020B0604030504040204" pitchFamily="34" charset="-120"/>
              <a:ea typeface="微軟正黑體" panose="020B0604030504040204" pitchFamily="34" charset="-120"/>
            </a:endParaRPr>
          </a:p>
        </p:txBody>
      </p:sp>
      <p:pic>
        <p:nvPicPr>
          <p:cNvPr id="6151" name="圖片 10"/>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5981704" y="3871385"/>
            <a:ext cx="2300459" cy="2088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3" name="文字方塊 1"/>
          <p:cNvSpPr txBox="1">
            <a:spLocks noChangeArrowheads="1"/>
          </p:cNvSpPr>
          <p:nvPr/>
        </p:nvSpPr>
        <p:spPr bwMode="auto">
          <a:xfrm>
            <a:off x="3559543" y="5582589"/>
            <a:ext cx="2024913" cy="523220"/>
          </a:xfrm>
          <a:prstGeom prst="rect">
            <a:avLst/>
          </a:prstGeom>
          <a:solidFill>
            <a:schemeClr val="bg1">
              <a:alpha val="74901"/>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2800" b="1" dirty="0" smtClean="0">
                <a:solidFill>
                  <a:srgbClr val="002060"/>
                </a:solidFill>
                <a:latin typeface="微軟正黑體" panose="020B0604030504040204" pitchFamily="34" charset="-120"/>
                <a:ea typeface="微軟正黑體" panose="020B0604030504040204" pitchFamily="34" charset="-120"/>
              </a:rPr>
              <a:t>111 </a:t>
            </a:r>
            <a:r>
              <a:rPr lang="zh-TW" altLang="en-US" sz="2800" b="1" dirty="0">
                <a:solidFill>
                  <a:srgbClr val="002060"/>
                </a:solidFill>
                <a:latin typeface="微軟正黑體" panose="020B0604030504040204" pitchFamily="34" charset="-120"/>
                <a:ea typeface="微軟正黑體" panose="020B0604030504040204" pitchFamily="34" charset="-120"/>
              </a:rPr>
              <a:t>年 </a:t>
            </a:r>
            <a:r>
              <a:rPr lang="en-US" altLang="zh-TW" sz="2800" b="1" dirty="0" smtClean="0">
                <a:solidFill>
                  <a:srgbClr val="002060"/>
                </a:solidFill>
                <a:latin typeface="微軟正黑體" panose="020B0604030504040204" pitchFamily="34" charset="-120"/>
                <a:ea typeface="微軟正黑體" panose="020B0604030504040204" pitchFamily="34" charset="-120"/>
              </a:rPr>
              <a:t>4 </a:t>
            </a:r>
            <a:r>
              <a:rPr lang="zh-TW" altLang="en-US" sz="2800" b="1" dirty="0">
                <a:solidFill>
                  <a:srgbClr val="002060"/>
                </a:solidFill>
                <a:latin typeface="微軟正黑體" panose="020B0604030504040204" pitchFamily="34" charset="-120"/>
                <a:ea typeface="微軟正黑體" panose="020B0604030504040204" pitchFamily="34" charset="-120"/>
              </a:rPr>
              <a:t>月</a:t>
            </a:r>
          </a:p>
        </p:txBody>
      </p:sp>
      <p:pic>
        <p:nvPicPr>
          <p:cNvPr id="6152" name="Picture 2"/>
          <p:cNvPicPr>
            <a:picLocks noChangeAspect="1" noChangeArrowheads="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488408" y="5440159"/>
            <a:ext cx="793859" cy="1221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圖片 19" descr="聯合會logo.jp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60491" y="175414"/>
            <a:ext cx="4111509" cy="751316"/>
          </a:xfrm>
          <a:prstGeom prst="rect">
            <a:avLst/>
          </a:prstGeom>
        </p:spPr>
      </p:pic>
      <p:pic>
        <p:nvPicPr>
          <p:cNvPr id="8" name="圖片 7" descr="static_qr_code_without_logo"/>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1560109" y="4225288"/>
            <a:ext cx="1152525" cy="1152525"/>
          </a:xfrm>
          <a:prstGeom prst="rect">
            <a:avLst/>
          </a:prstGeom>
          <a:noFill/>
          <a:ln>
            <a:noFill/>
          </a:ln>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553286" y="2588768"/>
            <a:ext cx="8094956" cy="3650132"/>
          </a:xfrm>
        </p:spPr>
        <p:txBody>
          <a:bodyPr rtlCol="0">
            <a:noAutofit/>
          </a:bodyPr>
          <a:lstStyle/>
          <a:p>
            <a:pPr marL="0" lvl="1" indent="0" fontAlgn="auto">
              <a:lnSpc>
                <a:spcPct val="100000"/>
              </a:lnSpc>
              <a:spcBef>
                <a:spcPts val="1000"/>
              </a:spcBef>
              <a:spcAft>
                <a:spcPts val="0"/>
              </a:spcAft>
              <a:buNone/>
              <a:defRPr/>
            </a:pPr>
            <a:r>
              <a:rPr lang="en-US" altLang="zh-TW" sz="1900" b="1" dirty="0">
                <a:solidFill>
                  <a:srgbClr val="0033CC"/>
                </a:solidFill>
                <a:latin typeface="微軟正黑體" panose="020B0604030504040204" pitchFamily="34" charset="-120"/>
                <a:ea typeface="微軟正黑體" panose="020B0604030504040204" pitchFamily="34" charset="-120"/>
              </a:rPr>
              <a:t>1.</a:t>
            </a:r>
            <a:r>
              <a:rPr lang="zh-TW" altLang="zh-TW" sz="1900" b="1" u="sng" dirty="0" smtClean="0">
                <a:solidFill>
                  <a:srgbClr val="C00000"/>
                </a:solidFill>
                <a:latin typeface="微軟正黑體" panose="020B0604030504040204" pitchFamily="34" charset="-120"/>
                <a:ea typeface="微軟正黑體" panose="020B0604030504040204" pitchFamily="34" charset="-120"/>
              </a:rPr>
              <a:t>一般</a:t>
            </a:r>
            <a:r>
              <a:rPr lang="zh-TW" altLang="zh-TW" sz="1900" b="1" u="sng" dirty="0">
                <a:solidFill>
                  <a:srgbClr val="C00000"/>
                </a:solidFill>
                <a:latin typeface="微軟正黑體" panose="020B0604030504040204" pitchFamily="34" charset="-120"/>
                <a:ea typeface="微軟正黑體" panose="020B0604030504040204" pitchFamily="34" charset="-120"/>
              </a:rPr>
              <a:t>生</a:t>
            </a:r>
            <a:r>
              <a:rPr lang="zh-TW" altLang="zh-TW" sz="1900" b="1" dirty="0">
                <a:solidFill>
                  <a:srgbClr val="0033CC"/>
                </a:solidFill>
                <a:latin typeface="微軟正黑體" panose="020B0604030504040204" pitchFamily="34" charset="-120"/>
                <a:ea typeface="微軟正黑體" panose="020B0604030504040204" pitchFamily="34" charset="-120"/>
              </a:rPr>
              <a:t>報名表</a:t>
            </a:r>
            <a:r>
              <a:rPr lang="zh-TW" altLang="en-US" sz="1900" b="1" dirty="0">
                <a:solidFill>
                  <a:srgbClr val="0033CC"/>
                </a:solidFill>
                <a:latin typeface="微軟正黑體" panose="020B0604030504040204" pitchFamily="34" charset="-120"/>
                <a:ea typeface="微軟正黑體" panose="020B0604030504040204" pitchFamily="34" charset="-120"/>
              </a:rPr>
              <a:t>（並</a:t>
            </a:r>
            <a:r>
              <a:rPr lang="zh-TW" altLang="en-US" sz="1900" b="1" dirty="0" smtClean="0">
                <a:solidFill>
                  <a:srgbClr val="0033CC"/>
                </a:solidFill>
                <a:latin typeface="微軟正黑體" panose="020B0604030504040204" pitchFamily="34" charset="-120"/>
                <a:ea typeface="微軟正黑體" panose="020B0604030504040204" pitchFamily="34" charset="-120"/>
              </a:rPr>
              <a:t>在大陸長期探親子女欄位勾選）</a:t>
            </a:r>
            <a:endParaRPr lang="en-US" altLang="zh-TW" sz="1900" b="1" dirty="0" smtClean="0">
              <a:solidFill>
                <a:srgbClr val="0033CC"/>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900" b="1" dirty="0" smtClean="0">
                <a:solidFill>
                  <a:srgbClr val="0033CC"/>
                </a:solidFill>
                <a:latin typeface="微軟正黑體" panose="020B0604030504040204" pitchFamily="34" charset="-120"/>
                <a:ea typeface="微軟正黑體" panose="020B0604030504040204" pitchFamily="34" charset="-120"/>
              </a:rPr>
              <a:t>2.</a:t>
            </a:r>
            <a:r>
              <a:rPr lang="zh-TW" altLang="en-US" sz="1900" b="1" dirty="0" smtClean="0">
                <a:solidFill>
                  <a:srgbClr val="C00000"/>
                </a:solidFill>
                <a:latin typeface="微軟正黑體" panose="020B0604030504040204" pitchFamily="34" charset="-120"/>
                <a:ea typeface="微軟正黑體" panose="020B0604030504040204" pitchFamily="34" charset="-120"/>
              </a:rPr>
              <a:t>免試生居留證或入出境許可證</a:t>
            </a:r>
            <a:r>
              <a:rPr lang="zh-TW" altLang="en-US" sz="1900" b="1" dirty="0" smtClean="0">
                <a:solidFill>
                  <a:srgbClr val="0033CC"/>
                </a:solidFill>
                <a:latin typeface="微軟正黑體" panose="020B0604030504040204" pitchFamily="34" charset="-120"/>
                <a:ea typeface="微軟正黑體" panose="020B0604030504040204" pitchFamily="34" charset="-120"/>
              </a:rPr>
              <a:t>影印本</a:t>
            </a:r>
            <a:endParaRPr lang="en-US" altLang="zh-TW" sz="1900" b="1" dirty="0" smtClean="0">
              <a:solidFill>
                <a:srgbClr val="0033CC"/>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900" b="1" dirty="0" smtClean="0">
                <a:solidFill>
                  <a:srgbClr val="0033CC"/>
                </a:solidFill>
                <a:latin typeface="微軟正黑體" panose="020B0604030504040204" pitchFamily="34" charset="-120"/>
                <a:ea typeface="微軟正黑體" panose="020B0604030504040204" pitchFamily="34" charset="-120"/>
              </a:rPr>
              <a:t>3.</a:t>
            </a:r>
            <a:r>
              <a:rPr lang="zh-TW" altLang="en-US" sz="1900" b="1" u="sng" dirty="0" smtClean="0">
                <a:solidFill>
                  <a:srgbClr val="0033CC"/>
                </a:solidFill>
                <a:latin typeface="微軟正黑體" panose="020B0604030504040204" pitchFamily="34" charset="-120"/>
                <a:ea typeface="微軟正黑體" panose="020B0604030504040204" pitchFamily="34" charset="-120"/>
              </a:rPr>
              <a:t>來</a:t>
            </a:r>
            <a:r>
              <a:rPr lang="zh-TW" altLang="en-US" sz="1900" b="1" u="sng" dirty="0">
                <a:solidFill>
                  <a:srgbClr val="0033CC"/>
                </a:solidFill>
                <a:latin typeface="微軟正黑體" panose="020B0604030504040204" pitchFamily="34" charset="-120"/>
                <a:ea typeface="微軟正黑體" panose="020B0604030504040204" pitchFamily="34" charset="-120"/>
              </a:rPr>
              <a:t>臺未滿</a:t>
            </a:r>
            <a:r>
              <a:rPr lang="en-US" altLang="zh-TW" sz="1900" b="1" u="sng" dirty="0">
                <a:solidFill>
                  <a:srgbClr val="0033CC"/>
                </a:solidFill>
                <a:latin typeface="微軟正黑體" panose="020B0604030504040204" pitchFamily="34" charset="-120"/>
                <a:ea typeface="微軟正黑體" panose="020B0604030504040204" pitchFamily="34" charset="-120"/>
              </a:rPr>
              <a:t>1</a:t>
            </a:r>
            <a:r>
              <a:rPr lang="zh-TW" altLang="en-US" sz="1900" b="1" u="sng" dirty="0">
                <a:solidFill>
                  <a:srgbClr val="0033CC"/>
                </a:solidFill>
                <a:latin typeface="微軟正黑體" panose="020B0604030504040204" pitchFamily="34" charset="-120"/>
                <a:ea typeface="微軟正黑體" panose="020B0604030504040204" pitchFamily="34" charset="-120"/>
              </a:rPr>
              <a:t>年者</a:t>
            </a:r>
            <a:r>
              <a:rPr lang="zh-TW" altLang="en-US" sz="1900" b="1" dirty="0">
                <a:solidFill>
                  <a:srgbClr val="0033CC"/>
                </a:solidFill>
                <a:latin typeface="微軟正黑體" panose="020B0604030504040204" pitchFamily="34" charset="-120"/>
                <a:ea typeface="微軟正黑體" panose="020B0604030504040204" pitchFamily="34" charset="-120"/>
              </a:rPr>
              <a:t>須</a:t>
            </a:r>
            <a:r>
              <a:rPr lang="zh-TW" altLang="zh-TW" sz="1900" b="1" dirty="0">
                <a:solidFill>
                  <a:srgbClr val="0033CC"/>
                </a:solidFill>
                <a:latin typeface="微軟正黑體" panose="020B0604030504040204" pitchFamily="34" charset="-120"/>
                <a:ea typeface="微軟正黑體" panose="020B0604030504040204" pitchFamily="34" charset="-120"/>
              </a:rPr>
              <a:t>中央衛生主管機關指定醫院出具之</a:t>
            </a:r>
            <a:r>
              <a:rPr lang="zh-TW" altLang="zh-TW" sz="1900" b="1" dirty="0">
                <a:solidFill>
                  <a:srgbClr val="C00000"/>
                </a:solidFill>
                <a:latin typeface="微軟正黑體" panose="020B0604030504040204" pitchFamily="34" charset="-120"/>
                <a:ea typeface="微軟正黑體" panose="020B0604030504040204" pitchFamily="34" charset="-120"/>
              </a:rPr>
              <a:t>健康檢查</a:t>
            </a:r>
            <a:r>
              <a:rPr lang="zh-TW" altLang="zh-TW" sz="1900" b="1" dirty="0" smtClean="0">
                <a:solidFill>
                  <a:srgbClr val="C00000"/>
                </a:solidFill>
                <a:latin typeface="微軟正黑體" panose="020B0604030504040204" pitchFamily="34" charset="-120"/>
                <a:ea typeface="微軟正黑體" panose="020B0604030504040204" pitchFamily="34" charset="-120"/>
              </a:rPr>
              <a:t>合格證明</a:t>
            </a:r>
            <a:endParaRPr lang="en-US" altLang="zh-TW" sz="1900" b="1" dirty="0" smtClean="0">
              <a:solidFill>
                <a:srgbClr val="C00000"/>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endParaRPr lang="en-US" altLang="zh-TW" sz="1900" b="1" dirty="0">
              <a:solidFill>
                <a:srgbClr val="C00000"/>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endParaRPr lang="en-US" altLang="zh-TW" sz="1900" b="1" dirty="0" smtClean="0">
              <a:solidFill>
                <a:srgbClr val="C00000"/>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900" b="1" dirty="0" smtClean="0">
                <a:solidFill>
                  <a:srgbClr val="0033CC"/>
                </a:solidFill>
                <a:latin typeface="微軟正黑體" panose="020B0604030504040204" pitchFamily="34" charset="-120"/>
                <a:ea typeface="微軟正黑體" panose="020B0604030504040204" pitchFamily="34" charset="-120"/>
              </a:rPr>
              <a:t>4.</a:t>
            </a:r>
            <a:r>
              <a:rPr lang="zh-TW" altLang="zh-TW" sz="1900" b="1" u="sng" dirty="0" smtClean="0">
                <a:solidFill>
                  <a:srgbClr val="C00000"/>
                </a:solidFill>
                <a:latin typeface="微軟正黑體" panose="020B0604030504040204" pitchFamily="34" charset="-120"/>
                <a:ea typeface="微軟正黑體" panose="020B0604030504040204" pitchFamily="34" charset="-120"/>
              </a:rPr>
              <a:t>學歷</a:t>
            </a:r>
            <a:r>
              <a:rPr lang="zh-TW" altLang="zh-TW" sz="1900" b="1" u="sng" dirty="0">
                <a:solidFill>
                  <a:srgbClr val="C00000"/>
                </a:solidFill>
                <a:latin typeface="微軟正黑體" panose="020B0604030504040204" pitchFamily="34" charset="-120"/>
                <a:ea typeface="微軟正黑體" panose="020B0604030504040204" pitchFamily="34" charset="-120"/>
              </a:rPr>
              <a:t>證明</a:t>
            </a:r>
            <a:r>
              <a:rPr lang="zh-TW" altLang="zh-TW" sz="1900" b="1" u="sng" dirty="0">
                <a:solidFill>
                  <a:srgbClr val="0033CC"/>
                </a:solidFill>
                <a:latin typeface="微軟正黑體" panose="020B0604030504040204" pitchFamily="34" charset="-120"/>
                <a:ea typeface="微軟正黑體" panose="020B0604030504040204" pitchFamily="34" charset="-120"/>
              </a:rPr>
              <a:t>文件</a:t>
            </a:r>
            <a:r>
              <a:rPr lang="zh-TW" altLang="en-US" sz="1900" b="1" dirty="0">
                <a:solidFill>
                  <a:srgbClr val="0033CC"/>
                </a:solidFill>
                <a:latin typeface="微軟正黑體" panose="020B0604030504040204" pitchFamily="34" charset="-120"/>
                <a:ea typeface="微軟正黑體" panose="020B0604030504040204" pitchFamily="34" charset="-120"/>
              </a:rPr>
              <a:t>及</a:t>
            </a:r>
            <a:r>
              <a:rPr lang="zh-TW" altLang="en-US" sz="1900" b="1" u="sng" dirty="0">
                <a:solidFill>
                  <a:srgbClr val="0033CC"/>
                </a:solidFill>
                <a:latin typeface="微軟正黑體" panose="020B0604030504040204" pitchFamily="34" charset="-120"/>
                <a:ea typeface="微軟正黑體" panose="020B0604030504040204" pitchFamily="34" charset="-120"/>
              </a:rPr>
              <a:t>就學</a:t>
            </a:r>
            <a:r>
              <a:rPr lang="zh-TW" altLang="en-US" sz="1900" b="1" u="sng" dirty="0">
                <a:solidFill>
                  <a:srgbClr val="C00000"/>
                </a:solidFill>
                <a:latin typeface="微軟正黑體" panose="020B0604030504040204" pitchFamily="34" charset="-120"/>
                <a:ea typeface="微軟正黑體" panose="020B0604030504040204" pitchFamily="34" charset="-120"/>
              </a:rPr>
              <a:t>成績單</a:t>
            </a:r>
            <a:endParaRPr lang="en-US" altLang="zh-TW" sz="1900" b="1" u="sng" dirty="0">
              <a:solidFill>
                <a:srgbClr val="C00000"/>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900" b="1" dirty="0" smtClean="0">
                <a:solidFill>
                  <a:srgbClr val="0033CC"/>
                </a:solidFill>
                <a:latin typeface="微軟正黑體" panose="020B0604030504040204" pitchFamily="34" charset="-120"/>
                <a:ea typeface="微軟正黑體" panose="020B0604030504040204" pitchFamily="34" charset="-120"/>
              </a:rPr>
              <a:t>5.</a:t>
            </a:r>
            <a:r>
              <a:rPr lang="zh-TW" altLang="zh-TW" sz="1900" b="1" dirty="0" smtClean="0">
                <a:solidFill>
                  <a:srgbClr val="0033CC"/>
                </a:solidFill>
                <a:latin typeface="微軟正黑體" panose="020B0604030504040204" pitchFamily="34" charset="-120"/>
                <a:ea typeface="微軟正黑體" panose="020B0604030504040204" pitchFamily="34" charset="-120"/>
              </a:rPr>
              <a:t>免試</a:t>
            </a:r>
            <a:r>
              <a:rPr lang="zh-TW" altLang="zh-TW" sz="1900" b="1" dirty="0">
                <a:solidFill>
                  <a:srgbClr val="0033CC"/>
                </a:solidFill>
                <a:latin typeface="微軟正黑體" panose="020B0604030504040204" pitchFamily="34" charset="-120"/>
                <a:ea typeface="微軟正黑體" panose="020B0604030504040204" pitchFamily="34" charset="-120"/>
              </a:rPr>
              <a:t>生</a:t>
            </a:r>
            <a:r>
              <a:rPr lang="zh-TW" altLang="en-US" sz="1900" b="1" dirty="0">
                <a:solidFill>
                  <a:srgbClr val="0033CC"/>
                </a:solidFill>
                <a:latin typeface="微軟正黑體" panose="020B0604030504040204" pitchFamily="34" charset="-120"/>
                <a:ea typeface="微軟正黑體" panose="020B0604030504040204" pitchFamily="34" charset="-120"/>
              </a:rPr>
              <a:t>之</a:t>
            </a:r>
            <a:r>
              <a:rPr lang="zh-TW" altLang="en-US" sz="1900" b="1" u="sng" dirty="0">
                <a:solidFill>
                  <a:srgbClr val="C00000"/>
                </a:solidFill>
                <a:latin typeface="微軟正黑體" panose="020B0604030504040204" pitchFamily="34" charset="-120"/>
                <a:ea typeface="微軟正黑體" panose="020B0604030504040204" pitchFamily="34" charset="-120"/>
              </a:rPr>
              <a:t>父或母之</a:t>
            </a:r>
            <a:r>
              <a:rPr lang="zh-TW" altLang="zh-TW" sz="1900" b="1" u="sng" dirty="0">
                <a:solidFill>
                  <a:srgbClr val="C00000"/>
                </a:solidFill>
                <a:latin typeface="微軟正黑體" panose="020B0604030504040204" pitchFamily="34" charset="-120"/>
                <a:ea typeface="微軟正黑體" panose="020B0604030504040204" pitchFamily="34" charset="-120"/>
              </a:rPr>
              <a:t>臺灣地區入出境</a:t>
            </a:r>
            <a:r>
              <a:rPr lang="zh-TW" altLang="zh-TW" sz="1900" b="1" u="sng" dirty="0" smtClean="0">
                <a:solidFill>
                  <a:srgbClr val="C00000"/>
                </a:solidFill>
                <a:latin typeface="微軟正黑體" panose="020B0604030504040204" pitchFamily="34" charset="-120"/>
                <a:ea typeface="微軟正黑體" panose="020B0604030504040204" pitchFamily="34" charset="-120"/>
              </a:rPr>
              <a:t>許可證</a:t>
            </a:r>
            <a:r>
              <a:rPr lang="zh-TW" altLang="en-US" sz="1900" b="1" u="sng" dirty="0" smtClean="0">
                <a:solidFill>
                  <a:srgbClr val="C00000"/>
                </a:solidFill>
                <a:latin typeface="微軟正黑體" panose="020B0604030504040204" pitchFamily="34" charset="-120"/>
                <a:ea typeface="微軟正黑體" panose="020B0604030504040204" pitchFamily="34" charset="-120"/>
              </a:rPr>
              <a:t>或</a:t>
            </a:r>
            <a:r>
              <a:rPr lang="zh-TW" altLang="en-US" sz="1900" b="1" u="sng" dirty="0">
                <a:solidFill>
                  <a:srgbClr val="C00000"/>
                </a:solidFill>
                <a:latin typeface="微軟正黑體" panose="020B0604030504040204" pitchFamily="34" charset="-120"/>
                <a:ea typeface="微軟正黑體" panose="020B0604030504040204" pitchFamily="34" charset="-120"/>
              </a:rPr>
              <a:t>居留證</a:t>
            </a:r>
            <a:r>
              <a:rPr lang="zh-TW" altLang="en-US" sz="1900" b="1" dirty="0">
                <a:solidFill>
                  <a:srgbClr val="0000CC"/>
                </a:solidFill>
                <a:latin typeface="微軟正黑體" panose="020B0604030504040204" pitchFamily="34" charset="-120"/>
                <a:ea typeface="微軟正黑體" panose="020B0604030504040204" pitchFamily="34" charset="-120"/>
              </a:rPr>
              <a:t>影印本</a:t>
            </a:r>
            <a:endParaRPr lang="zh-TW" altLang="zh-TW" sz="1900" b="1" dirty="0">
              <a:solidFill>
                <a:srgbClr val="0000CC"/>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900" b="1" dirty="0" smtClean="0">
                <a:solidFill>
                  <a:srgbClr val="0033CC"/>
                </a:solidFill>
                <a:latin typeface="微軟正黑體" panose="020B0604030504040204" pitchFamily="34" charset="-120"/>
                <a:ea typeface="微軟正黑體" panose="020B0604030504040204" pitchFamily="34" charset="-120"/>
              </a:rPr>
              <a:t>6.</a:t>
            </a:r>
            <a:r>
              <a:rPr lang="zh-TW" altLang="en-US" sz="1900" b="1" dirty="0" smtClean="0">
                <a:solidFill>
                  <a:srgbClr val="0033CC"/>
                </a:solidFill>
                <a:latin typeface="微軟正黑體" panose="020B0604030504040204" pitchFamily="34" charset="-120"/>
                <a:ea typeface="微軟正黑體" panose="020B0604030504040204" pitchFamily="34" charset="-120"/>
              </a:rPr>
              <a:t>國中</a:t>
            </a:r>
            <a:r>
              <a:rPr lang="zh-TW" altLang="en-US" sz="1900" b="1" dirty="0">
                <a:solidFill>
                  <a:srgbClr val="0033CC"/>
                </a:solidFill>
                <a:latin typeface="微軟正黑體" panose="020B0604030504040204" pitchFamily="34" charset="-120"/>
                <a:ea typeface="微軟正黑體" panose="020B0604030504040204" pitchFamily="34" charset="-120"/>
              </a:rPr>
              <a:t>學校</a:t>
            </a:r>
            <a:r>
              <a:rPr lang="zh-TW" altLang="zh-TW" sz="1900" b="1" dirty="0">
                <a:solidFill>
                  <a:srgbClr val="0033CC"/>
                </a:solidFill>
                <a:latin typeface="微軟正黑體" panose="020B0604030504040204" pitchFamily="34" charset="-120"/>
                <a:ea typeface="微軟正黑體" panose="020B0604030504040204" pitchFamily="34" charset="-120"/>
              </a:rPr>
              <a:t>出具</a:t>
            </a:r>
            <a:r>
              <a:rPr lang="zh-TW" altLang="en-US" sz="1900" b="1" dirty="0">
                <a:solidFill>
                  <a:srgbClr val="0033CC"/>
                </a:solidFill>
                <a:latin typeface="微軟正黑體" panose="020B0604030504040204" pitchFamily="34" charset="-120"/>
                <a:ea typeface="微軟正黑體" panose="020B0604030504040204" pitchFamily="34" charset="-120"/>
              </a:rPr>
              <a:t>「</a:t>
            </a:r>
            <a:r>
              <a:rPr lang="en-US" altLang="zh-TW" sz="1900" b="1" dirty="0">
                <a:solidFill>
                  <a:srgbClr val="C00000"/>
                </a:solidFill>
                <a:latin typeface="微軟正黑體" panose="020B0604030504040204" pitchFamily="34" charset="-120"/>
                <a:ea typeface="微軟正黑體" panose="020B0604030504040204" pitchFamily="34" charset="-120"/>
              </a:rPr>
              <a:t>111</a:t>
            </a:r>
            <a:r>
              <a:rPr lang="zh-TW" altLang="zh-TW" sz="1900" b="1" dirty="0">
                <a:solidFill>
                  <a:srgbClr val="C00000"/>
                </a:solidFill>
                <a:latin typeface="微軟正黑體" panose="020B0604030504040204" pitchFamily="34" charset="-120"/>
                <a:ea typeface="微軟正黑體" panose="020B0604030504040204" pitchFamily="34" charset="-120"/>
              </a:rPr>
              <a:t>學年度五專入學專用</a:t>
            </a:r>
            <a:r>
              <a:rPr lang="zh-TW" altLang="en-US" sz="1900" b="1" dirty="0">
                <a:solidFill>
                  <a:srgbClr val="C00000"/>
                </a:solidFill>
                <a:latin typeface="微軟正黑體" panose="020B0604030504040204" pitchFamily="34" charset="-120"/>
                <a:ea typeface="微軟正黑體" panose="020B0604030504040204" pitchFamily="34" charset="-120"/>
              </a:rPr>
              <a:t>優先</a:t>
            </a:r>
            <a:r>
              <a:rPr lang="zh-TW" altLang="zh-TW" sz="1900" b="1" dirty="0">
                <a:solidFill>
                  <a:srgbClr val="C00000"/>
                </a:solidFill>
                <a:latin typeface="微軟正黑體" panose="020B0604030504040204" pitchFamily="34" charset="-120"/>
                <a:ea typeface="微軟正黑體" panose="020B0604030504040204" pitchFamily="34" charset="-120"/>
              </a:rPr>
              <a:t>免試入學超額比序項目積分</a:t>
            </a:r>
            <a:endParaRPr lang="en-US" altLang="zh-TW" sz="1900" b="1" dirty="0" smtClean="0">
              <a:solidFill>
                <a:srgbClr val="C00000"/>
              </a:solidFill>
              <a:latin typeface="微軟正黑體" panose="020B0604030504040204" pitchFamily="34" charset="-120"/>
              <a:ea typeface="微軟正黑體" panose="020B0604030504040204" pitchFamily="34" charset="-120"/>
            </a:endParaRPr>
          </a:p>
          <a:p>
            <a:pPr marL="0" lvl="1" indent="0" fontAlgn="auto">
              <a:lnSpc>
                <a:spcPct val="100000"/>
              </a:lnSpc>
              <a:spcBef>
                <a:spcPts val="1000"/>
              </a:spcBef>
              <a:spcAft>
                <a:spcPts val="0"/>
              </a:spcAft>
              <a:buNone/>
              <a:defRPr/>
            </a:pPr>
            <a:r>
              <a:rPr lang="en-US" altLang="zh-TW" sz="1700" b="1" dirty="0" smtClean="0">
                <a:solidFill>
                  <a:srgbClr val="C00000"/>
                </a:solidFill>
                <a:latin typeface="微軟正黑體" panose="020B0604030504040204" pitchFamily="34" charset="-120"/>
                <a:ea typeface="微軟正黑體" panose="020B0604030504040204" pitchFamily="34" charset="-120"/>
              </a:rPr>
              <a:t>    </a:t>
            </a:r>
            <a:r>
              <a:rPr lang="zh-TW" altLang="zh-TW" sz="1900" b="1" dirty="0" smtClean="0">
                <a:solidFill>
                  <a:srgbClr val="C00000"/>
                </a:solidFill>
                <a:latin typeface="微軟正黑體" panose="020B0604030504040204" pitchFamily="34" charset="-120"/>
                <a:ea typeface="微軟正黑體" panose="020B0604030504040204" pitchFamily="34" charset="-120"/>
              </a:rPr>
              <a:t>證明單</a:t>
            </a:r>
            <a:r>
              <a:rPr lang="zh-TW" altLang="en-US" sz="1900" b="1" dirty="0" smtClean="0">
                <a:solidFill>
                  <a:srgbClr val="0033CC"/>
                </a:solidFill>
                <a:latin typeface="微軟正黑體" panose="020B0604030504040204" pitchFamily="34" charset="-120"/>
                <a:ea typeface="微軟正黑體" panose="020B0604030504040204" pitchFamily="34" charset="-120"/>
              </a:rPr>
              <a:t>」正本</a:t>
            </a:r>
            <a:endParaRPr lang="zh-TW" altLang="en-US" sz="1900" b="1" dirty="0"/>
          </a:p>
        </p:txBody>
      </p:sp>
      <p:cxnSp>
        <p:nvCxnSpPr>
          <p:cNvPr id="12"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74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 name="Freeform 6">
            <a:extLst>
              <a:ext uri="{FF2B5EF4-FFF2-40B4-BE49-F238E27FC236}">
                <a16:creationId xmlns:a16="http://schemas.microsoft.com/office/drawing/2014/main" id="{71AA52EC-7DB1-4E87-8C0D-FAA1C5227515}"/>
              </a:ext>
            </a:extLst>
          </p:cNvPr>
          <p:cNvSpPr>
            <a:spLocks noEditPoints="1"/>
          </p:cNvSpPr>
          <p:nvPr/>
        </p:nvSpPr>
        <p:spPr bwMode="auto">
          <a:xfrm>
            <a:off x="803502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4" name="標題 1"/>
          <p:cNvSpPr txBox="1">
            <a:spLocks/>
          </p:cNvSpPr>
          <p:nvPr/>
        </p:nvSpPr>
        <p:spPr bwMode="auto">
          <a:xfrm>
            <a:off x="250752" y="361293"/>
            <a:ext cx="7787587"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a:t>
            </a:r>
            <a:r>
              <a:rPr lang="zh-TW" altLang="en-US" sz="3000" b="1" dirty="0">
                <a:solidFill>
                  <a:srgbClr val="002060"/>
                </a:solidFill>
                <a:latin typeface="微軟正黑體" panose="020B0604030504040204" pitchFamily="34" charset="-120"/>
                <a:ea typeface="微軟正黑體" panose="020B0604030504040204" pitchFamily="34" charset="-120"/>
              </a:rPr>
              <a:t>報名作業－</a:t>
            </a:r>
            <a:r>
              <a:rPr lang="zh-TW" altLang="en-US" sz="2400" b="1" dirty="0">
                <a:solidFill>
                  <a:srgbClr val="002060"/>
                </a:solidFill>
                <a:latin typeface="微軟正黑體" panose="020B0604030504040204" pitchFamily="34" charset="-120"/>
                <a:ea typeface="微軟正黑體" panose="020B0604030504040204" pitchFamily="34" charset="-120"/>
              </a:rPr>
              <a:t>大陸長期探親子女報名資格（</a:t>
            </a:r>
            <a:r>
              <a:rPr lang="en-US" altLang="zh-TW" sz="2400" b="1" dirty="0" smtClean="0">
                <a:solidFill>
                  <a:srgbClr val="002060"/>
                </a:solidFill>
                <a:latin typeface="微軟正黑體" panose="020B0604030504040204" pitchFamily="34" charset="-120"/>
                <a:ea typeface="微軟正黑體" panose="020B0604030504040204" pitchFamily="34" charset="-120"/>
              </a:rPr>
              <a:t>2/13</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endParaRPr lang="zh-TW" altLang="en-US" sz="2400" b="1" dirty="0">
              <a:solidFill>
                <a:srgbClr val="002060"/>
              </a:solidFill>
              <a:latin typeface="微軟正黑體" panose="020B0604030504040204" pitchFamily="34" charset="-120"/>
              <a:ea typeface="微軟正黑體" panose="020B0604030504040204" pitchFamily="34" charset="-120"/>
            </a:endParaRPr>
          </a:p>
        </p:txBody>
      </p:sp>
      <p:grpSp>
        <p:nvGrpSpPr>
          <p:cNvPr id="15" name="组合 7"/>
          <p:cNvGrpSpPr/>
          <p:nvPr/>
        </p:nvGrpSpPr>
        <p:grpSpPr>
          <a:xfrm>
            <a:off x="290089" y="1057472"/>
            <a:ext cx="8470531" cy="1144575"/>
            <a:chOff x="0" y="194742"/>
            <a:chExt cx="5917931" cy="2439374"/>
          </a:xfrm>
        </p:grpSpPr>
        <p:sp>
          <p:nvSpPr>
            <p:cNvPr id="16" name="圆角矩形 8"/>
            <p:cNvSpPr/>
            <p:nvPr/>
          </p:nvSpPr>
          <p:spPr>
            <a:xfrm>
              <a:off x="173208" y="194742"/>
              <a:ext cx="5744723" cy="2439374"/>
            </a:xfrm>
            <a:prstGeom prst="roundRect">
              <a:avLst>
                <a:gd name="adj" fmla="val 9976"/>
              </a:avLst>
            </a:prstGeom>
            <a:solidFill>
              <a:schemeClr val="accent4">
                <a:lumMod val="20000"/>
                <a:lumOff val="80000"/>
              </a:schemeClr>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nvGrpSpPr>
            <p:cNvPr id="17" name="组合 9"/>
            <p:cNvGrpSpPr/>
            <p:nvPr/>
          </p:nvGrpSpPr>
          <p:grpSpPr>
            <a:xfrm>
              <a:off x="0" y="290669"/>
              <a:ext cx="424561" cy="355906"/>
              <a:chOff x="469900" y="728859"/>
              <a:chExt cx="424561" cy="355906"/>
            </a:xfrm>
          </p:grpSpPr>
          <p:sp>
            <p:nvSpPr>
              <p:cNvPr id="18"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0"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1"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2"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3"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4"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2" name="文字方塊 1"/>
          <p:cNvSpPr txBox="1"/>
          <p:nvPr/>
        </p:nvSpPr>
        <p:spPr>
          <a:xfrm>
            <a:off x="918100" y="1094051"/>
            <a:ext cx="7730142" cy="1107996"/>
          </a:xfrm>
          <a:prstGeom prst="rect">
            <a:avLst/>
          </a:prstGeom>
          <a:noFill/>
        </p:spPr>
        <p:txBody>
          <a:bodyPr wrap="square" rtlCol="0">
            <a:spAutoFit/>
          </a:bodyPr>
          <a:lstStyle/>
          <a:p>
            <a:pPr algn="just"/>
            <a:r>
              <a:rPr lang="zh-TW" altLang="en-US" sz="2200" b="1" dirty="0">
                <a:latin typeface="微軟正黑體" panose="020B0604030504040204" pitchFamily="34" charset="-120"/>
                <a:ea typeface="微軟正黑體" panose="020B0604030504040204" pitchFamily="34" charset="-120"/>
              </a:rPr>
              <a:t>大陸地區人民來臺居留符合「大陸地區人民進入臺灣地區許可辦法」第</a:t>
            </a:r>
            <a:r>
              <a:rPr lang="en-US" altLang="zh-TW" sz="2200" b="1" dirty="0">
                <a:latin typeface="微軟正黑體" panose="020B0604030504040204" pitchFamily="34" charset="-120"/>
                <a:ea typeface="微軟正黑體" panose="020B0604030504040204" pitchFamily="34" charset="-120"/>
              </a:rPr>
              <a:t>24</a:t>
            </a:r>
            <a:r>
              <a:rPr lang="zh-TW" altLang="en-US" sz="2200" b="1" dirty="0">
                <a:latin typeface="微軟正黑體" panose="020B0604030504040204" pitchFamily="34" charset="-120"/>
                <a:ea typeface="微軟正黑體" panose="020B0604030504040204" pitchFamily="34" charset="-120"/>
              </a:rPr>
              <a:t>條第</a:t>
            </a:r>
            <a:r>
              <a:rPr lang="en-US" altLang="zh-TW" sz="2200" b="1" dirty="0">
                <a:latin typeface="微軟正黑體" panose="020B0604030504040204" pitchFamily="34" charset="-120"/>
                <a:ea typeface="微軟正黑體" panose="020B0604030504040204" pitchFamily="34" charset="-120"/>
              </a:rPr>
              <a:t>1</a:t>
            </a:r>
            <a:r>
              <a:rPr lang="zh-TW" altLang="en-US" sz="2200" b="1" dirty="0">
                <a:latin typeface="微軟正黑體" panose="020B0604030504040204" pitchFamily="34" charset="-120"/>
                <a:ea typeface="微軟正黑體" panose="020B0604030504040204" pitchFamily="34" charset="-120"/>
              </a:rPr>
              <a:t>項規定</a:t>
            </a:r>
            <a:r>
              <a:rPr lang="zh-TW" altLang="en-US" sz="2200" b="1" dirty="0" smtClean="0">
                <a:latin typeface="微軟正黑體" panose="020B0604030504040204" pitchFamily="34" charset="-120"/>
                <a:ea typeface="微軟正黑體" panose="020B0604030504040204" pitchFamily="34" charset="-120"/>
              </a:rPr>
              <a:t>，以</a:t>
            </a:r>
            <a:r>
              <a:rPr lang="zh-TW" altLang="en-US" sz="2200" b="1" dirty="0">
                <a:solidFill>
                  <a:srgbClr val="C00000"/>
                </a:solidFill>
                <a:latin typeface="微軟正黑體" panose="020B0604030504040204" pitchFamily="34" charset="-120"/>
                <a:ea typeface="微軟正黑體" panose="020B0604030504040204" pitchFamily="34" charset="-120"/>
              </a:rPr>
              <a:t>「大陸長期探親子女」</a:t>
            </a:r>
            <a:r>
              <a:rPr lang="zh-TW" altLang="en-US" sz="2200" b="1" dirty="0">
                <a:latin typeface="微軟正黑體" panose="020B0604030504040204" pitchFamily="34" charset="-120"/>
                <a:ea typeface="微軟正黑體" panose="020B0604030504040204" pitchFamily="34" charset="-120"/>
              </a:rPr>
              <a:t>身分報名五專優先免試入學招生，報名須檢附下列資格審查</a:t>
            </a:r>
            <a:r>
              <a:rPr lang="zh-TW" altLang="en-US" sz="2200" b="1" dirty="0" smtClean="0">
                <a:latin typeface="微軟正黑體" panose="020B0604030504040204" pitchFamily="34" charset="-120"/>
                <a:ea typeface="微軟正黑體" panose="020B0604030504040204" pitchFamily="34" charset="-120"/>
              </a:rPr>
              <a:t>文件</a:t>
            </a:r>
            <a:endParaRPr lang="en-US" altLang="zh-TW" sz="2200" b="1" dirty="0">
              <a:latin typeface="微軟正黑體" panose="020B0604030504040204" pitchFamily="34" charset="-120"/>
              <a:ea typeface="微軟正黑體" panose="020B0604030504040204" pitchFamily="34" charset="-120"/>
            </a:endParaRPr>
          </a:p>
        </p:txBody>
      </p:sp>
      <p:sp>
        <p:nvSpPr>
          <p:cNvPr id="26"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10</a:t>
            </a:fld>
            <a:endParaRPr lang="zh-TW" altLang="en-US" sz="1500" b="1" dirty="0">
              <a:latin typeface="Arial" panose="020B0604020202020204" pitchFamily="34" charset="0"/>
              <a:cs typeface="Arial" panose="020B0604020202020204" pitchFamily="34" charset="0"/>
            </a:endParaRPr>
          </a:p>
        </p:txBody>
      </p:sp>
      <p:sp>
        <p:nvSpPr>
          <p:cNvPr id="27" name="Rectangle 3"/>
          <p:cNvSpPr/>
          <p:nvPr/>
        </p:nvSpPr>
        <p:spPr>
          <a:xfrm rot="16200000">
            <a:off x="4244139" y="402603"/>
            <a:ext cx="658851" cy="7620547"/>
          </a:xfrm>
          <a:prstGeom prst="rect">
            <a:avLst/>
          </a:prstGeom>
          <a:solidFill>
            <a:srgbClr val="CDEFD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p>
        </p:txBody>
      </p:sp>
      <p:sp>
        <p:nvSpPr>
          <p:cNvPr id="28" name="內容版面配置區 2"/>
          <p:cNvSpPr txBox="1">
            <a:spLocks/>
          </p:cNvSpPr>
          <p:nvPr/>
        </p:nvSpPr>
        <p:spPr>
          <a:xfrm>
            <a:off x="763291" y="3905279"/>
            <a:ext cx="7620545" cy="61041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zh-TW" altLang="en-US" sz="1700" b="1" dirty="0" smtClean="0">
                <a:latin typeface="微軟正黑體" panose="020B0604030504040204" pitchFamily="34" charset="-120"/>
                <a:ea typeface="微軟正黑體" panose="020B0604030504040204" pitchFamily="34" charset="-120"/>
              </a:rPr>
              <a:t>衛生福利部疾病管制署網站查詢健檢指定醫院名單</a:t>
            </a:r>
            <a:r>
              <a:rPr lang="en-US" altLang="zh-TW" sz="1700" b="1" dirty="0" smtClean="0">
                <a:solidFill>
                  <a:srgbClr val="0033CC"/>
                </a:solidFill>
                <a:latin typeface="微軟正黑體" panose="020B0604030504040204" pitchFamily="34" charset="-120"/>
                <a:ea typeface="微軟正黑體" panose="020B0604030504040204" pitchFamily="34" charset="-120"/>
              </a:rPr>
              <a:t>https://www.cdc.gov.tw/Category/MPage/NUbynnEb1y3sP6gVFFhDSg</a:t>
            </a:r>
            <a:endParaRPr lang="zh-TW" altLang="en-US" sz="1700" b="1" dirty="0">
              <a:solidFill>
                <a:srgbClr val="0033CC"/>
              </a:solidFill>
              <a:latin typeface="微軟正黑體" panose="020B0604030504040204" pitchFamily="34" charset="-120"/>
              <a:ea typeface="微軟正黑體" panose="020B0604030504040204" pitchFamily="34" charset="-120"/>
            </a:endParaRPr>
          </a:p>
        </p:txBody>
      </p:sp>
    </p:spTree>
  </p:cSld>
  <p:clrMapOvr>
    <a:masterClrMapping/>
  </p:clrMapOvr>
  <p:timing>
    <p:tnLst>
      <p:par>
        <p:cTn id="1" dur="indefinite" restart="never" nodeType="tmRoot"/>
      </p:par>
    </p:tnLst>
  </p:timing>
</p:sld>
</file>

<file path=ppt/slides/slide100.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18" name="圖片 17"/>
          <p:cNvPicPr>
            <a:picLocks noChangeAspect="1"/>
          </p:cNvPicPr>
          <p:nvPr/>
        </p:nvPicPr>
        <p:blipFill>
          <a:blip r:embed="rId2"/>
          <a:stretch>
            <a:fillRect/>
          </a:stretch>
        </p:blipFill>
        <p:spPr>
          <a:xfrm>
            <a:off x="5026557" y="2621111"/>
            <a:ext cx="3527768" cy="2943505"/>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100</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flipH="1" rot="5400000">
              <a:off x="4230397" y="3402725"/>
              <a:ext cx="688284" cy="5215947"/>
            </a:xfrm>
            <a:prstGeom prst="roundRect">
              <a:avLst/>
            </a:prstGeom>
            <a:solidFill>
              <a:srgbClr val="5B9BD5">
                <a:lumMod val="75000"/>
              </a:srgbClr>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05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選填登記志願系統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39976" y="869183"/>
            <a:ext cx="4400707" cy="460998"/>
          </a:xfrm>
          <a:prstGeom prst="rect">
            <a:avLst/>
          </a:prstGeom>
        </p:spPr>
        <p:txBody>
          <a:bodyPr anchor="ctr" bIns="45720" lIns="91440" rIns="91440" rtlCol="0" tIns="45720" vert="horz">
            <a:normAutofit lnSpcReduction="10000"/>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3</a:t>
            </a:r>
            <a:r>
              <a:rPr altLang="en-US" b="1" dirty="0" lang="zh-TW" smtClean="0" sz="2800">
                <a:solidFill>
                  <a:srgbClr val="0033CC"/>
                </a:solidFill>
                <a:latin charset="-120" panose="020B0604030504040204" pitchFamily="34" typeface="微軟正黑體"/>
                <a:ea charset="-120" panose="020B0604030504040204" pitchFamily="34" typeface="微軟正黑體"/>
              </a:rPr>
              <a:t>、列印、儲存設定通行碼</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Rectangle 16"/>
          <p:cNvSpPr>
            <a:spLocks noChangeArrowheads="1"/>
          </p:cNvSpPr>
          <p:nvPr/>
        </p:nvSpPr>
        <p:spPr bwMode="auto">
          <a:xfrm>
            <a:off x="239976" y="1313431"/>
            <a:ext cx="8419282" cy="718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algn="just" indent="-216000" marL="342900">
              <a:lnSpc>
                <a:spcPts val="2600"/>
              </a:lnSpc>
              <a:buFont charset="2" panose="05000000000000000000" pitchFamily="2" typeface="Wingdings"/>
              <a:buChar char="Ø"/>
            </a:pP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免試生自行設定通行碼確定後，務必請</a:t>
            </a:r>
            <a:r>
              <a:rPr altLang="en-US" b="1" dirty="0" lang="zh-TW" smtClean="0"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儲存或列印</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通行碼設定表並妥善保存及熟記。</a:t>
            </a:r>
            <a:endPar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16" name="矩形 15"/>
          <p:cNvSpPr/>
          <p:nvPr/>
        </p:nvSpPr>
        <p:spPr>
          <a:xfrm>
            <a:off x="5776620" y="2069216"/>
            <a:ext cx="2087586" cy="378372"/>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a:solidFill>
                  <a:schemeClr val="tx1"/>
                </a:solidFill>
                <a:latin charset="-120" panose="020B0604030504040204" pitchFamily="34" typeface="微軟正黑體"/>
                <a:ea charset="-120" panose="020B0604030504040204" pitchFamily="34" typeface="微軟正黑體"/>
              </a:rPr>
              <a:t>儲存、列印通知碼</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
        <p:nvSpPr>
          <p:cNvPr id="17" name="Rectangle 16"/>
          <p:cNvSpPr>
            <a:spLocks noChangeArrowheads="1"/>
          </p:cNvSpPr>
          <p:nvPr/>
        </p:nvSpPr>
        <p:spPr bwMode="auto">
          <a:xfrm>
            <a:off x="239976" y="5742222"/>
            <a:ext cx="8564044" cy="1051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algn="just" indent="-216000" marL="342900">
              <a:lnSpc>
                <a:spcPts val="2600"/>
              </a:lnSpc>
              <a:buFont charset="2" panose="05000000000000000000" pitchFamily="2" typeface="Wingdings"/>
              <a:buChar char="Ø"/>
            </a:pPr>
            <a:r>
              <a:rPr altLang="en-US" b="1" dirty="0" lang="zh-TW" smtClean="0"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遺忘</a:t>
            </a:r>
            <a:r>
              <a:rPr altLang="en-US" b="1" dirty="0" lang="zh-TW" sz="2000">
                <a:latin charset="-120" panose="020B0604030504040204" pitchFamily="34" typeface="微軟正黑體"/>
                <a:ea charset="-120" panose="020B0604030504040204" pitchFamily="34" typeface="微軟正黑體"/>
                <a:cs charset="0" panose="02020603050405020304" pitchFamily="18" typeface="Times New Roman"/>
              </a:rPr>
              <a:t>自設通行</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碼：</a:t>
            </a:r>
            <a:r>
              <a:rPr altLang="en-US" b="1" dirty="0" lang="zh-TW" sz="2000">
                <a:latin charset="-120" panose="020B0604030504040204" pitchFamily="34" typeface="微軟正黑體"/>
                <a:ea charset="-120" panose="020B0604030504040204" pitchFamily="34" typeface="微軟正黑體"/>
                <a:cs charset="0" panose="02020603050405020304" pitchFamily="18" typeface="Times New Roman"/>
              </a:rPr>
              <a:t>請至本委員會網站「下載專區」</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下載</a:t>
            </a:r>
            <a:r>
              <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忘記</a:t>
            </a:r>
            <a:r>
              <a:rPr altLang="en-US" b="1" dirty="0" lang="zh-TW" sz="2000" u="sng">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通行碼申請切結</a:t>
            </a:r>
            <a:r>
              <a:rPr altLang="en-US" b="1" dirty="0" lang="zh-TW" smtClean="0" sz="2000" u="sng">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書</a:t>
            </a:r>
            <a:r>
              <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z="2000">
                <a:latin charset="-120" panose="020B0604030504040204" pitchFamily="34" typeface="微軟正黑體"/>
                <a:ea charset="-120" panose="020B0604030504040204" pitchFamily="34" typeface="微軟正黑體"/>
                <a:cs charset="0" panose="02020603050405020304" pitchFamily="18" typeface="Times New Roman"/>
              </a:rPr>
              <a:t>填妥資料、黏貼雙證件影印本，傳真</a:t>
            </a:r>
            <a:r>
              <a:rPr altLang="zh-TW" b="1" dirty="0" lang="en-US" sz="2000">
                <a:latin charset="-120" panose="020B0604030504040204" pitchFamily="34" typeface="微軟正黑體"/>
                <a:ea charset="-120" panose="020B0604030504040204" pitchFamily="34" typeface="微軟正黑體"/>
                <a:cs charset="0" panose="02020603050405020304" pitchFamily="18" typeface="Times New Roman"/>
              </a:rPr>
              <a:t>(02-2773-8881)</a:t>
            </a:r>
            <a:r>
              <a:rPr altLang="en-US" b="1" dirty="0" lang="zh-TW" sz="2000">
                <a:latin charset="-120" panose="020B0604030504040204" pitchFamily="34" typeface="微軟正黑體"/>
                <a:ea charset="-120" panose="020B0604030504040204" pitchFamily="34" typeface="微軟正黑體"/>
                <a:cs charset="0" panose="02020603050405020304" pitchFamily="18" typeface="Times New Roman"/>
              </a:rPr>
              <a:t>至本</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委員會申請補發，以</a:t>
            </a:r>
            <a:r>
              <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rPr>
              <a:t>1</a:t>
            </a: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次為限。</a:t>
            </a:r>
            <a:endPar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endParaRPr>
          </a:p>
        </p:txBody>
      </p:sp>
      <p:pic>
        <p:nvPicPr>
          <p:cNvPr id="2" name="圖片 1"/>
          <p:cNvPicPr>
            <a:picLocks noChangeAspect="1"/>
          </p:cNvPicPr>
          <p:nvPr/>
        </p:nvPicPr>
        <p:blipFill rotWithShape="1">
          <a:blip r:embed="rId3">
            <a:extLst>
              <a:ext uri="{28A0092B-C50C-407E-A947-70E740481C1C}">
                <a14:useLocalDpi xmlns:a14="http://schemas.microsoft.com/office/drawing/2010/main" val="0"/>
              </a:ext>
            </a:extLst>
          </a:blip>
          <a:srcRect b="-43" r="64"/>
          <a:stretch/>
        </p:blipFill>
        <p:spPr>
          <a:xfrm>
            <a:off x="416331" y="2220706"/>
            <a:ext cx="4284000" cy="1366832"/>
          </a:xfrm>
          <a:prstGeom prst="rect">
            <a:avLst/>
          </a:prstGeom>
          <a:ln w="19050">
            <a:solidFill>
              <a:srgbClr val="0000FF"/>
            </a:solidFill>
          </a:ln>
        </p:spPr>
      </p:pic>
      <p:pic>
        <p:nvPicPr>
          <p:cNvPr id="3" name="圖片 2"/>
          <p:cNvPicPr>
            <a:picLocks noChangeAspect="1"/>
          </p:cNvPicPr>
          <p:nvPr/>
        </p:nvPicPr>
        <p:blipFill rotWithShape="1">
          <a:blip r:embed="rId4">
            <a:extLst>
              <a:ext uri="{28A0092B-C50C-407E-A947-70E740481C1C}">
                <a14:useLocalDpi xmlns:a14="http://schemas.microsoft.com/office/drawing/2010/main" val="0"/>
              </a:ext>
            </a:extLst>
          </a:blip>
          <a:srcRect b="146" r="-28"/>
          <a:stretch/>
        </p:blipFill>
        <p:spPr>
          <a:xfrm>
            <a:off x="416331" y="3867849"/>
            <a:ext cx="4284000" cy="1696767"/>
          </a:xfrm>
          <a:prstGeom prst="rect">
            <a:avLst/>
          </a:prstGeom>
          <a:ln w="19050">
            <a:solidFill>
              <a:srgbClr val="0000FF"/>
            </a:solidFill>
          </a:ln>
        </p:spPr>
      </p:pic>
      <p:sp>
        <p:nvSpPr>
          <p:cNvPr id="19" name="向右箭號 18"/>
          <p:cNvSpPr/>
          <p:nvPr/>
        </p:nvSpPr>
        <p:spPr bwMode="auto">
          <a:xfrm rot="5400000">
            <a:off x="2312960" y="3560197"/>
            <a:ext cx="444621" cy="32592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0" name="矩形 19"/>
          <p:cNvSpPr/>
          <p:nvPr/>
        </p:nvSpPr>
        <p:spPr>
          <a:xfrm>
            <a:off x="452570" y="5243689"/>
            <a:ext cx="851297" cy="25884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1" name="矩形 20"/>
          <p:cNvSpPr/>
          <p:nvPr/>
        </p:nvSpPr>
        <p:spPr>
          <a:xfrm>
            <a:off x="1361351" y="5243689"/>
            <a:ext cx="873849" cy="25884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2" name="快取圖案 11"/>
          <p:cNvSpPr>
            <a:spLocks noChangeArrowheads="1" noChangeAspect="1"/>
          </p:cNvSpPr>
          <p:nvPr/>
        </p:nvSpPr>
        <p:spPr bwMode="auto">
          <a:xfrm>
            <a:off x="1623745" y="3194104"/>
            <a:ext cx="288000" cy="244048"/>
          </a:xfrm>
          <a:prstGeom prst="roundRect">
            <a:avLst>
              <a:gd fmla="val 16079" name="adj"/>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lnSpc>
                <a:spcPct val="115000"/>
              </a:lnSpc>
              <a:spcAft>
                <a:spcPts val="800"/>
              </a:spcAft>
            </a:pPr>
            <a:r>
              <a:rPr altLang="zh-TW" dirty="0" lang="en-US" sz="4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sym charset="2" panose="05000000000000000000" pitchFamily="2" typeface="Wingdings"/>
              </a:rPr>
              <a:t></a:t>
            </a:r>
            <a:endParaRPr altLang="en-US" dirty="0" lang="zh-TW" sz="4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23" name="快取圖案 11"/>
          <p:cNvSpPr>
            <a:spLocks noChangeArrowheads="1"/>
          </p:cNvSpPr>
          <p:nvPr/>
        </p:nvSpPr>
        <p:spPr bwMode="auto">
          <a:xfrm>
            <a:off x="684542" y="4916939"/>
            <a:ext cx="288000" cy="244800"/>
          </a:xfrm>
          <a:prstGeom prst="roundRect">
            <a:avLst>
              <a:gd fmla="val 16079" name="adj"/>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lnSpc>
                <a:spcPct val="115000"/>
              </a:lnSpc>
              <a:spcAft>
                <a:spcPts val="800"/>
              </a:spcAft>
            </a:pPr>
            <a:r>
              <a:rPr altLang="zh-TW" dirty="0" lang="en-US" sz="32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sym charset="2" panose="05000000000000000000" pitchFamily="2" typeface="Wingdings"/>
              </a:rPr>
              <a:t>❷</a:t>
            </a:r>
            <a:endParaRPr altLang="en-US" dirty="0" lang="zh-TW" sz="32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24" name="快取圖案 11"/>
          <p:cNvSpPr>
            <a:spLocks noChangeArrowheads="1"/>
          </p:cNvSpPr>
          <p:nvPr/>
        </p:nvSpPr>
        <p:spPr bwMode="auto">
          <a:xfrm>
            <a:off x="1616616" y="4927473"/>
            <a:ext cx="288000" cy="244800"/>
          </a:xfrm>
          <a:prstGeom prst="roundRect">
            <a:avLst>
              <a:gd fmla="val 0" name="adj"/>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lnSpc>
                <a:spcPct val="115000"/>
              </a:lnSpc>
              <a:spcAft>
                <a:spcPts val="800"/>
              </a:spcAft>
            </a:pPr>
            <a:r>
              <a:rPr altLang="zh-TW" dirty="0" lang="en-US" smtClean="0" sz="44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sym charset="2" panose="05000000000000000000" pitchFamily="2" typeface="Wingdings"/>
              </a:rPr>
              <a:t></a:t>
            </a:r>
            <a:endParaRPr altLang="en-US" dirty="0" lang="zh-TW" sz="44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25" name="快取圖案 11"/>
          <p:cNvSpPr>
            <a:spLocks noChangeArrowheads="1"/>
          </p:cNvSpPr>
          <p:nvPr/>
        </p:nvSpPr>
        <p:spPr bwMode="auto">
          <a:xfrm>
            <a:off x="5404655" y="2704904"/>
            <a:ext cx="288000" cy="244800"/>
          </a:xfrm>
          <a:prstGeom prst="roundRect">
            <a:avLst>
              <a:gd fmla="val 16079" name="adj"/>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lnSpc>
                <a:spcPct val="115000"/>
              </a:lnSpc>
              <a:spcAft>
                <a:spcPts val="800"/>
              </a:spcAft>
            </a:pPr>
            <a:r>
              <a:rPr altLang="zh-TW" dirty="0" lang="en-US" sz="32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sym charset="2" panose="05000000000000000000" pitchFamily="2" typeface="Wingdings"/>
              </a:rPr>
              <a:t>❷</a:t>
            </a:r>
            <a:endParaRPr altLang="en-US" dirty="0" lang="zh-TW" sz="32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26" name="矩形 25"/>
          <p:cNvSpPr/>
          <p:nvPr/>
        </p:nvSpPr>
        <p:spPr>
          <a:xfrm>
            <a:off x="2019421" y="3130226"/>
            <a:ext cx="1051157" cy="35463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1827700327"/>
      </p:ext>
    </p:extLst>
  </p:cSld>
  <p:clrMapOvr>
    <a:masterClrMapping/>
  </p:clrMapOvr>
  <p:timing>
    <p:tnLst>
      <p:par>
        <p:cTn dur="indefinite" id="1" nodeType="tmRoot" restart="never"/>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0859" y="2425902"/>
            <a:ext cx="8033163" cy="3410125"/>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101</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87200" y="671377"/>
            <a:ext cx="5108889"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、閱讀選填登記志願規定說明</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2"/>
          <p:cNvSpPr>
            <a:spLocks noChangeArrowheads="1"/>
          </p:cNvSpPr>
          <p:nvPr/>
        </p:nvSpPr>
        <p:spPr bwMode="auto">
          <a:xfrm>
            <a:off x="705392" y="1514406"/>
            <a:ext cx="5251453" cy="369332"/>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b="1" dirty="0" smtClean="0">
                <a:latin typeface="微軟正黑體" panose="020B0604030504040204" pitchFamily="34" charset="-120"/>
                <a:ea typeface="微軟正黑體" panose="020B0604030504040204" pitchFamily="34" charset="-120"/>
              </a:rPr>
              <a:t>請詳讀</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選填登記志願規定說明</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，以免權益受損</a:t>
            </a:r>
            <a:endParaRPr lang="en-US" altLang="zh-TW" b="1" u="sng" dirty="0">
              <a:solidFill>
                <a:srgbClr val="C00000"/>
              </a:solidFill>
              <a:latin typeface="微軟正黑體" panose="020B0604030504040204" pitchFamily="34" charset="-120"/>
              <a:ea typeface="微軟正黑體" panose="020B0604030504040204" pitchFamily="34" charset="-120"/>
            </a:endParaRPr>
          </a:p>
        </p:txBody>
      </p:sp>
      <p:sp>
        <p:nvSpPr>
          <p:cNvPr id="16" name="矩形 15"/>
          <p:cNvSpPr/>
          <p:nvPr/>
        </p:nvSpPr>
        <p:spPr>
          <a:xfrm>
            <a:off x="4002130" y="5441203"/>
            <a:ext cx="1313706" cy="27207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7" name="矩形 16"/>
          <p:cNvSpPr/>
          <p:nvPr/>
        </p:nvSpPr>
        <p:spPr>
          <a:xfrm>
            <a:off x="286881" y="5282286"/>
            <a:ext cx="2808629"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詳讀規定說明後，請勾選</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18" name="向右箭號 17"/>
          <p:cNvSpPr/>
          <p:nvPr/>
        </p:nvSpPr>
        <p:spPr bwMode="auto">
          <a:xfrm>
            <a:off x="3048391" y="5257311"/>
            <a:ext cx="368019" cy="235652"/>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9" name="矩形 18"/>
          <p:cNvSpPr/>
          <p:nvPr/>
        </p:nvSpPr>
        <p:spPr>
          <a:xfrm>
            <a:off x="3396437" y="5257312"/>
            <a:ext cx="2502008" cy="150058"/>
          </a:xfrm>
          <a:prstGeom prst="rect">
            <a:avLst/>
          </a:prstGeom>
          <a:noFill/>
          <a:ln w="28575">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0" name="向右箭號 19"/>
          <p:cNvSpPr/>
          <p:nvPr/>
        </p:nvSpPr>
        <p:spPr bwMode="auto">
          <a:xfrm flipH="1">
            <a:off x="5380384" y="5481921"/>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Tree>
    <p:extLst>
      <p:ext uri="{BB962C8B-B14F-4D97-AF65-F5344CB8AC3E}">
        <p14:creationId xmlns:p14="http://schemas.microsoft.com/office/powerpoint/2010/main" val="470009437"/>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102</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630500"/>
            <a:ext cx="418009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(1/6)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2"/>
          <p:cNvSpPr>
            <a:spLocks noChangeArrowheads="1"/>
          </p:cNvSpPr>
          <p:nvPr/>
        </p:nvSpPr>
        <p:spPr bwMode="auto">
          <a:xfrm>
            <a:off x="749933" y="1360750"/>
            <a:ext cx="6598318" cy="369332"/>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b="1" dirty="0" smtClean="0">
                <a:solidFill>
                  <a:srgbClr val="C00000"/>
                </a:solidFill>
                <a:latin typeface="微軟正黑體" panose="020B0604030504040204" pitchFamily="34" charset="-120"/>
                <a:ea typeface="微軟正黑體" panose="020B0604030504040204" pitchFamily="34" charset="-120"/>
              </a:rPr>
              <a:t>提醒</a:t>
            </a:r>
            <a:r>
              <a:rPr lang="zh-TW" altLang="en-US" b="1" dirty="0" smtClean="0">
                <a:latin typeface="微軟正黑體" panose="020B0604030504040204" pitchFamily="34" charset="-120"/>
                <a:ea typeface="微軟正黑體" panose="020B0604030504040204" pitchFamily="34" charset="-120"/>
              </a:rPr>
              <a:t>：就各招生學校各科</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組</a:t>
            </a:r>
            <a:r>
              <a:rPr lang="en-US" altLang="zh-TW" b="1" dirty="0" smtClean="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選填登記為志願，</a:t>
            </a:r>
            <a:r>
              <a:rPr lang="zh-TW" altLang="en-US" b="1" u="sng" dirty="0" smtClean="0">
                <a:solidFill>
                  <a:srgbClr val="C00000"/>
                </a:solidFill>
                <a:latin typeface="微軟正黑體" panose="020B0604030504040204" pitchFamily="34" charset="-120"/>
                <a:ea typeface="微軟正黑體" panose="020B0604030504040204" pitchFamily="34" charset="-120"/>
              </a:rPr>
              <a:t>最多以</a:t>
            </a:r>
            <a:r>
              <a:rPr lang="en-US" altLang="zh-TW" b="1" u="sng" dirty="0" smtClean="0">
                <a:solidFill>
                  <a:srgbClr val="C00000"/>
                </a:solidFill>
                <a:latin typeface="微軟正黑體" panose="020B0604030504040204" pitchFamily="34" charset="-120"/>
                <a:ea typeface="微軟正黑體" panose="020B0604030504040204" pitchFamily="34" charset="-120"/>
              </a:rPr>
              <a:t>30</a:t>
            </a:r>
            <a:r>
              <a:rPr lang="zh-TW" altLang="en-US" b="1" u="sng" dirty="0" smtClean="0">
                <a:solidFill>
                  <a:srgbClr val="C00000"/>
                </a:solidFill>
                <a:latin typeface="微軟正黑體" panose="020B0604030504040204" pitchFamily="34" charset="-120"/>
                <a:ea typeface="微軟正黑體" panose="020B0604030504040204" pitchFamily="34" charset="-120"/>
              </a:rPr>
              <a:t>個為限</a:t>
            </a:r>
            <a:endParaRPr lang="en-US" altLang="zh-TW" b="1" u="sng" dirty="0">
              <a:solidFill>
                <a:srgbClr val="C00000"/>
              </a:solidFill>
              <a:latin typeface="微軟正黑體" panose="020B0604030504040204" pitchFamily="34" charset="-120"/>
              <a:ea typeface="微軟正黑體" panose="020B0604030504040204" pitchFamily="34" charset="-120"/>
            </a:endParaRPr>
          </a:p>
        </p:txBody>
      </p:sp>
      <p:grpSp>
        <p:nvGrpSpPr>
          <p:cNvPr id="18" name="群組 17"/>
          <p:cNvGrpSpPr/>
          <p:nvPr/>
        </p:nvGrpSpPr>
        <p:grpSpPr>
          <a:xfrm>
            <a:off x="197980" y="1878602"/>
            <a:ext cx="8420368" cy="4714109"/>
            <a:chOff x="197980" y="1878602"/>
            <a:chExt cx="8420368" cy="4714109"/>
          </a:xfrm>
        </p:grpSpPr>
        <p:pic>
          <p:nvPicPr>
            <p:cNvPr id="4" name="圖片 3"/>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857779" y="1878602"/>
              <a:ext cx="4829793" cy="4714109"/>
            </a:xfrm>
            <a:prstGeom prst="rect">
              <a:avLst/>
            </a:prstGeom>
            <a:ln w="19050">
              <a:solidFill>
                <a:srgbClr val="0000FF"/>
              </a:solidFill>
            </a:ln>
          </p:spPr>
        </p:pic>
        <p:sp>
          <p:nvSpPr>
            <p:cNvPr id="16" name="矩形 15"/>
            <p:cNvSpPr/>
            <p:nvPr/>
          </p:nvSpPr>
          <p:spPr>
            <a:xfrm>
              <a:off x="6810287" y="3440847"/>
              <a:ext cx="1197883"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舉例說明</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197980" y="2879710"/>
              <a:ext cx="1295645" cy="1208048"/>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r>
                <a:rPr lang="zh-TW" altLang="en-US" b="1" noProof="1">
                  <a:solidFill>
                    <a:schemeClr val="tx1"/>
                  </a:solidFill>
                  <a:latin typeface="微軟正黑體" panose="020B0604030504040204" pitchFamily="34" charset="-120"/>
                  <a:ea typeface="微軟正黑體" panose="020B0604030504040204" pitchFamily="34" charset="-120"/>
                </a:rPr>
                <a:t>查詢五專招生學校</a:t>
              </a:r>
              <a:endParaRPr lang="en-US" altLang="zh-TW" b="1" noProof="1">
                <a:solidFill>
                  <a:schemeClr val="tx1"/>
                </a:solidFill>
                <a:latin typeface="微軟正黑體" panose="020B0604030504040204" pitchFamily="34" charset="-120"/>
                <a:ea typeface="微軟正黑體" panose="020B0604030504040204" pitchFamily="34" charset="-120"/>
              </a:endParaRPr>
            </a:p>
            <a:p>
              <a:r>
                <a:rPr lang="zh-TW" altLang="en-US" b="1" noProof="1">
                  <a:solidFill>
                    <a:schemeClr val="tx1"/>
                  </a:solidFill>
                  <a:latin typeface="微軟正黑體" panose="020B0604030504040204" pitchFamily="34" charset="-120"/>
                  <a:ea typeface="微軟正黑體" panose="020B0604030504040204" pitchFamily="34" charset="-120"/>
                </a:rPr>
                <a:t>帶出科</a:t>
              </a:r>
              <a:r>
                <a:rPr lang="en-US" altLang="zh-TW" b="1" noProof="1">
                  <a:solidFill>
                    <a:schemeClr val="tx1"/>
                  </a:solidFill>
                  <a:latin typeface="微軟正黑體" panose="020B0604030504040204" pitchFamily="34" charset="-120"/>
                  <a:ea typeface="微軟正黑體" panose="020B0604030504040204" pitchFamily="34" charset="-120"/>
                </a:rPr>
                <a:t>(</a:t>
              </a:r>
              <a:r>
                <a:rPr lang="zh-TW" altLang="en-US" b="1" noProof="1">
                  <a:solidFill>
                    <a:schemeClr val="tx1"/>
                  </a:solidFill>
                  <a:latin typeface="微軟正黑體" panose="020B0604030504040204" pitchFamily="34" charset="-120"/>
                  <a:ea typeface="微軟正黑體" panose="020B0604030504040204" pitchFamily="34" charset="-120"/>
                </a:rPr>
                <a:t>組</a:t>
              </a:r>
              <a:r>
                <a:rPr lang="en-US" altLang="zh-TW" b="1" noProof="1">
                  <a:solidFill>
                    <a:schemeClr val="tx1"/>
                  </a:solidFill>
                  <a:latin typeface="微軟正黑體" panose="020B0604030504040204" pitchFamily="34" charset="-120"/>
                  <a:ea typeface="微軟正黑體" panose="020B0604030504040204" pitchFamily="34" charset="-120"/>
                </a:rPr>
                <a:t>)</a:t>
              </a:r>
              <a:r>
                <a:rPr lang="zh-TW" altLang="en-US" b="1" noProof="1">
                  <a:solidFill>
                    <a:schemeClr val="tx1"/>
                  </a:solidFill>
                  <a:latin typeface="微軟正黑體" panose="020B0604030504040204" pitchFamily="34" charset="-120"/>
                  <a:ea typeface="微軟正黑體" panose="020B0604030504040204" pitchFamily="34" charset="-120"/>
                </a:rPr>
                <a:t>資訊</a:t>
              </a:r>
              <a:endParaRPr lang="en-US" altLang="zh-TW" b="1" noProof="1">
                <a:solidFill>
                  <a:schemeClr val="tx1"/>
                </a:solidFill>
                <a:latin typeface="微軟正黑體" panose="020B0604030504040204" pitchFamily="34" charset="-120"/>
                <a:ea typeface="微軟正黑體" panose="020B0604030504040204" pitchFamily="34" charset="-120"/>
              </a:endParaRPr>
            </a:p>
          </p:txBody>
        </p:sp>
        <p:grpSp>
          <p:nvGrpSpPr>
            <p:cNvPr id="19" name="群組 18"/>
            <p:cNvGrpSpPr/>
            <p:nvPr/>
          </p:nvGrpSpPr>
          <p:grpSpPr>
            <a:xfrm rot="5400000">
              <a:off x="1499092" y="3242255"/>
              <a:ext cx="320872" cy="616985"/>
              <a:chOff x="8545513" y="2636838"/>
              <a:chExt cx="611188" cy="1001678"/>
            </a:xfrm>
          </p:grpSpPr>
          <p:sp>
            <p:nvSpPr>
              <p:cNvPr id="20" name="Freeform 17"/>
              <p:cNvSpPr>
                <a:spLocks/>
              </p:cNvSpPr>
              <p:nvPr/>
            </p:nvSpPr>
            <p:spPr bwMode="auto">
              <a:xfrm>
                <a:off x="8545513" y="2636838"/>
                <a:ext cx="611188" cy="806450"/>
              </a:xfrm>
              <a:custGeom>
                <a:avLst/>
                <a:gdLst>
                  <a:gd name="T0" fmla="*/ 276 w 277"/>
                  <a:gd name="T1" fmla="*/ 150 h 366"/>
                  <a:gd name="T2" fmla="*/ 231 w 277"/>
                  <a:gd name="T3" fmla="*/ 147 h 366"/>
                  <a:gd name="T4" fmla="*/ 231 w 277"/>
                  <a:gd name="T5" fmla="*/ 163 h 366"/>
                  <a:gd name="T6" fmla="*/ 230 w 277"/>
                  <a:gd name="T7" fmla="*/ 163 h 366"/>
                  <a:gd name="T8" fmla="*/ 229 w 277"/>
                  <a:gd name="T9" fmla="*/ 127 h 366"/>
                  <a:gd name="T10" fmla="*/ 185 w 277"/>
                  <a:gd name="T11" fmla="*/ 127 h 366"/>
                  <a:gd name="T12" fmla="*/ 184 w 277"/>
                  <a:gd name="T13" fmla="*/ 162 h 366"/>
                  <a:gd name="T14" fmla="*/ 182 w 277"/>
                  <a:gd name="T15" fmla="*/ 161 h 366"/>
                  <a:gd name="T16" fmla="*/ 181 w 277"/>
                  <a:gd name="T17" fmla="*/ 110 h 366"/>
                  <a:gd name="T18" fmla="*/ 136 w 277"/>
                  <a:gd name="T19" fmla="*/ 110 h 366"/>
                  <a:gd name="T20" fmla="*/ 136 w 277"/>
                  <a:gd name="T21" fmla="*/ 160 h 366"/>
                  <a:gd name="T22" fmla="*/ 133 w 277"/>
                  <a:gd name="T23" fmla="*/ 160 h 366"/>
                  <a:gd name="T24" fmla="*/ 133 w 277"/>
                  <a:gd name="T25" fmla="*/ 19 h 366"/>
                  <a:gd name="T26" fmla="*/ 89 w 277"/>
                  <a:gd name="T27" fmla="*/ 19 h 366"/>
                  <a:gd name="T28" fmla="*/ 89 w 277"/>
                  <a:gd name="T29" fmla="*/ 159 h 366"/>
                  <a:gd name="T30" fmla="*/ 88 w 277"/>
                  <a:gd name="T31" fmla="*/ 159 h 366"/>
                  <a:gd name="T32" fmla="*/ 89 w 277"/>
                  <a:gd name="T33" fmla="*/ 164 h 366"/>
                  <a:gd name="T34" fmla="*/ 89 w 277"/>
                  <a:gd name="T35" fmla="*/ 166 h 366"/>
                  <a:gd name="T36" fmla="*/ 89 w 277"/>
                  <a:gd name="T37" fmla="*/ 166 h 366"/>
                  <a:gd name="T38" fmla="*/ 90 w 277"/>
                  <a:gd name="T39" fmla="*/ 234 h 366"/>
                  <a:gd name="T40" fmla="*/ 90 w 277"/>
                  <a:gd name="T41" fmla="*/ 237 h 366"/>
                  <a:gd name="T42" fmla="*/ 43 w 277"/>
                  <a:gd name="T43" fmla="*/ 165 h 366"/>
                  <a:gd name="T44" fmla="*/ 5 w 277"/>
                  <a:gd name="T45" fmla="*/ 175 h 366"/>
                  <a:gd name="T46" fmla="*/ 89 w 277"/>
                  <a:gd name="T47" fmla="*/ 321 h 366"/>
                  <a:gd name="T48" fmla="*/ 99 w 277"/>
                  <a:gd name="T49" fmla="*/ 350 h 366"/>
                  <a:gd name="T50" fmla="*/ 100 w 277"/>
                  <a:gd name="T51" fmla="*/ 365 h 366"/>
                  <a:gd name="T52" fmla="*/ 253 w 277"/>
                  <a:gd name="T53" fmla="*/ 366 h 366"/>
                  <a:gd name="T54" fmla="*/ 255 w 277"/>
                  <a:gd name="T55" fmla="*/ 344 h 366"/>
                  <a:gd name="T56" fmla="*/ 261 w 277"/>
                  <a:gd name="T57" fmla="*/ 330 h 366"/>
                  <a:gd name="T58" fmla="*/ 273 w 277"/>
                  <a:gd name="T59" fmla="*/ 199 h 366"/>
                  <a:gd name="T60" fmla="*/ 276 w 277"/>
                  <a:gd name="T61" fmla="*/ 15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 h="366">
                    <a:moveTo>
                      <a:pt x="276" y="150"/>
                    </a:moveTo>
                    <a:cubicBezTo>
                      <a:pt x="275" y="130"/>
                      <a:pt x="231" y="129"/>
                      <a:pt x="231" y="147"/>
                    </a:cubicBezTo>
                    <a:cubicBezTo>
                      <a:pt x="231" y="155"/>
                      <a:pt x="231" y="153"/>
                      <a:pt x="231" y="163"/>
                    </a:cubicBezTo>
                    <a:cubicBezTo>
                      <a:pt x="230" y="163"/>
                      <a:pt x="230" y="163"/>
                      <a:pt x="230" y="163"/>
                    </a:cubicBezTo>
                    <a:cubicBezTo>
                      <a:pt x="230" y="153"/>
                      <a:pt x="230" y="135"/>
                      <a:pt x="229" y="127"/>
                    </a:cubicBezTo>
                    <a:cubicBezTo>
                      <a:pt x="229" y="108"/>
                      <a:pt x="185" y="108"/>
                      <a:pt x="185" y="127"/>
                    </a:cubicBezTo>
                    <a:cubicBezTo>
                      <a:pt x="184" y="135"/>
                      <a:pt x="184" y="152"/>
                      <a:pt x="184" y="162"/>
                    </a:cubicBezTo>
                    <a:cubicBezTo>
                      <a:pt x="182" y="161"/>
                      <a:pt x="182" y="161"/>
                      <a:pt x="182" y="161"/>
                    </a:cubicBezTo>
                    <a:cubicBezTo>
                      <a:pt x="182" y="152"/>
                      <a:pt x="182" y="118"/>
                      <a:pt x="181" y="110"/>
                    </a:cubicBezTo>
                    <a:cubicBezTo>
                      <a:pt x="181" y="91"/>
                      <a:pt x="137" y="91"/>
                      <a:pt x="136" y="110"/>
                    </a:cubicBezTo>
                    <a:cubicBezTo>
                      <a:pt x="136" y="118"/>
                      <a:pt x="136" y="151"/>
                      <a:pt x="136" y="160"/>
                    </a:cubicBezTo>
                    <a:cubicBezTo>
                      <a:pt x="133" y="160"/>
                      <a:pt x="133" y="160"/>
                      <a:pt x="133" y="160"/>
                    </a:cubicBezTo>
                    <a:cubicBezTo>
                      <a:pt x="134" y="138"/>
                      <a:pt x="135" y="60"/>
                      <a:pt x="133" y="19"/>
                    </a:cubicBezTo>
                    <a:cubicBezTo>
                      <a:pt x="133" y="0"/>
                      <a:pt x="89" y="0"/>
                      <a:pt x="89" y="19"/>
                    </a:cubicBezTo>
                    <a:cubicBezTo>
                      <a:pt x="88" y="62"/>
                      <a:pt x="88" y="136"/>
                      <a:pt x="89" y="159"/>
                    </a:cubicBezTo>
                    <a:cubicBezTo>
                      <a:pt x="88" y="159"/>
                      <a:pt x="88" y="159"/>
                      <a:pt x="88" y="159"/>
                    </a:cubicBezTo>
                    <a:cubicBezTo>
                      <a:pt x="89" y="164"/>
                      <a:pt x="89" y="164"/>
                      <a:pt x="89" y="164"/>
                    </a:cubicBezTo>
                    <a:cubicBezTo>
                      <a:pt x="89" y="165"/>
                      <a:pt x="89" y="166"/>
                      <a:pt x="89" y="166"/>
                    </a:cubicBezTo>
                    <a:cubicBezTo>
                      <a:pt x="89" y="166"/>
                      <a:pt x="89" y="166"/>
                      <a:pt x="89" y="166"/>
                    </a:cubicBezTo>
                    <a:cubicBezTo>
                      <a:pt x="90" y="234"/>
                      <a:pt x="90" y="234"/>
                      <a:pt x="90" y="234"/>
                    </a:cubicBezTo>
                    <a:cubicBezTo>
                      <a:pt x="90" y="237"/>
                      <a:pt x="90" y="237"/>
                      <a:pt x="90" y="237"/>
                    </a:cubicBezTo>
                    <a:cubicBezTo>
                      <a:pt x="74" y="201"/>
                      <a:pt x="62" y="170"/>
                      <a:pt x="43" y="165"/>
                    </a:cubicBezTo>
                    <a:cubicBezTo>
                      <a:pt x="33" y="162"/>
                      <a:pt x="0" y="166"/>
                      <a:pt x="5" y="175"/>
                    </a:cubicBezTo>
                    <a:cubicBezTo>
                      <a:pt x="31" y="225"/>
                      <a:pt x="75" y="298"/>
                      <a:pt x="89" y="321"/>
                    </a:cubicBezTo>
                    <a:cubicBezTo>
                      <a:pt x="99" y="350"/>
                      <a:pt x="99" y="350"/>
                      <a:pt x="99" y="350"/>
                    </a:cubicBezTo>
                    <a:cubicBezTo>
                      <a:pt x="100" y="365"/>
                      <a:pt x="100" y="365"/>
                      <a:pt x="100" y="365"/>
                    </a:cubicBezTo>
                    <a:cubicBezTo>
                      <a:pt x="253" y="366"/>
                      <a:pt x="253" y="366"/>
                      <a:pt x="253" y="366"/>
                    </a:cubicBezTo>
                    <a:cubicBezTo>
                      <a:pt x="255" y="344"/>
                      <a:pt x="255" y="344"/>
                      <a:pt x="255" y="344"/>
                    </a:cubicBezTo>
                    <a:cubicBezTo>
                      <a:pt x="255" y="344"/>
                      <a:pt x="260" y="334"/>
                      <a:pt x="261" y="330"/>
                    </a:cubicBezTo>
                    <a:cubicBezTo>
                      <a:pt x="267" y="303"/>
                      <a:pt x="271" y="239"/>
                      <a:pt x="273" y="199"/>
                    </a:cubicBezTo>
                    <a:cubicBezTo>
                      <a:pt x="275" y="176"/>
                      <a:pt x="277" y="166"/>
                      <a:pt x="276" y="150"/>
                    </a:cubicBezTo>
                  </a:path>
                </a:pathLst>
              </a:custGeom>
              <a:solidFill>
                <a:srgbClr val="EBB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p:cNvSpPr>
                <a:spLocks/>
              </p:cNvSpPr>
              <p:nvPr/>
            </p:nvSpPr>
            <p:spPr bwMode="auto">
              <a:xfrm>
                <a:off x="8732838" y="3392488"/>
                <a:ext cx="403225" cy="61913"/>
              </a:xfrm>
              <a:custGeom>
                <a:avLst/>
                <a:gdLst>
                  <a:gd name="T0" fmla="*/ 254 w 254"/>
                  <a:gd name="T1" fmla="*/ 39 h 39"/>
                  <a:gd name="T2" fmla="*/ 0 w 254"/>
                  <a:gd name="T3" fmla="*/ 38 h 39"/>
                  <a:gd name="T4" fmla="*/ 2 w 254"/>
                  <a:gd name="T5" fmla="*/ 0 h 39"/>
                  <a:gd name="T6" fmla="*/ 254 w 254"/>
                  <a:gd name="T7" fmla="*/ 3 h 39"/>
                  <a:gd name="T8" fmla="*/ 254 w 254"/>
                  <a:gd name="T9" fmla="*/ 39 h 39"/>
                </a:gdLst>
                <a:ahLst/>
                <a:cxnLst>
                  <a:cxn ang="0">
                    <a:pos x="T0" y="T1"/>
                  </a:cxn>
                  <a:cxn ang="0">
                    <a:pos x="T2" y="T3"/>
                  </a:cxn>
                  <a:cxn ang="0">
                    <a:pos x="T4" y="T5"/>
                  </a:cxn>
                  <a:cxn ang="0">
                    <a:pos x="T6" y="T7"/>
                  </a:cxn>
                  <a:cxn ang="0">
                    <a:pos x="T8" y="T9"/>
                  </a:cxn>
                </a:cxnLst>
                <a:rect l="0" t="0" r="r" b="b"/>
                <a:pathLst>
                  <a:path w="254" h="39">
                    <a:moveTo>
                      <a:pt x="254" y="39"/>
                    </a:moveTo>
                    <a:lnTo>
                      <a:pt x="0" y="38"/>
                    </a:lnTo>
                    <a:lnTo>
                      <a:pt x="2" y="0"/>
                    </a:lnTo>
                    <a:lnTo>
                      <a:pt x="254" y="3"/>
                    </a:lnTo>
                    <a:lnTo>
                      <a:pt x="25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p:cNvSpPr>
                <a:spLocks/>
              </p:cNvSpPr>
              <p:nvPr/>
            </p:nvSpPr>
            <p:spPr bwMode="auto">
              <a:xfrm>
                <a:off x="8730914" y="3433763"/>
                <a:ext cx="404014" cy="204753"/>
              </a:xfrm>
              <a:custGeom>
                <a:avLst/>
                <a:gdLst>
                  <a:gd name="T0" fmla="*/ 269 w 270"/>
                  <a:gd name="T1" fmla="*/ 146 h 146"/>
                  <a:gd name="T2" fmla="*/ 0 w 270"/>
                  <a:gd name="T3" fmla="*/ 143 h 146"/>
                  <a:gd name="T4" fmla="*/ 1 w 270"/>
                  <a:gd name="T5" fmla="*/ 0 h 146"/>
                  <a:gd name="T6" fmla="*/ 270 w 270"/>
                  <a:gd name="T7" fmla="*/ 3 h 146"/>
                  <a:gd name="T8" fmla="*/ 269 w 270"/>
                  <a:gd name="T9" fmla="*/ 146 h 146"/>
                </a:gdLst>
                <a:ahLst/>
                <a:cxnLst>
                  <a:cxn ang="0">
                    <a:pos x="T0" y="T1"/>
                  </a:cxn>
                  <a:cxn ang="0">
                    <a:pos x="T2" y="T3"/>
                  </a:cxn>
                  <a:cxn ang="0">
                    <a:pos x="T4" y="T5"/>
                  </a:cxn>
                  <a:cxn ang="0">
                    <a:pos x="T6" y="T7"/>
                  </a:cxn>
                  <a:cxn ang="0">
                    <a:pos x="T8" y="T9"/>
                  </a:cxn>
                </a:cxnLst>
                <a:rect l="0" t="0" r="r" b="b"/>
                <a:pathLst>
                  <a:path w="270" h="146">
                    <a:moveTo>
                      <a:pt x="269" y="146"/>
                    </a:moveTo>
                    <a:lnTo>
                      <a:pt x="0" y="143"/>
                    </a:lnTo>
                    <a:lnTo>
                      <a:pt x="1" y="0"/>
                    </a:lnTo>
                    <a:lnTo>
                      <a:pt x="270" y="3"/>
                    </a:lnTo>
                    <a:lnTo>
                      <a:pt x="269" y="146"/>
                    </a:lnTo>
                    <a:close/>
                  </a:path>
                </a:pathLst>
              </a:custGeom>
              <a:solidFill>
                <a:srgbClr val="233A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8750300" y="2652713"/>
                <a:ext cx="79375" cy="73025"/>
              </a:xfrm>
              <a:custGeom>
                <a:avLst/>
                <a:gdLst>
                  <a:gd name="T0" fmla="*/ 18 w 36"/>
                  <a:gd name="T1" fmla="*/ 0 h 33"/>
                  <a:gd name="T2" fmla="*/ 0 w 36"/>
                  <a:gd name="T3" fmla="*/ 6 h 33"/>
                  <a:gd name="T4" fmla="*/ 0 w 36"/>
                  <a:gd name="T5" fmla="*/ 17 h 33"/>
                  <a:gd name="T6" fmla="*/ 18 w 36"/>
                  <a:gd name="T7" fmla="*/ 33 h 33"/>
                  <a:gd name="T8" fmla="*/ 36 w 36"/>
                  <a:gd name="T9" fmla="*/ 17 h 33"/>
                  <a:gd name="T10" fmla="*/ 36 w 36"/>
                  <a:gd name="T11" fmla="*/ 6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9" y="0"/>
                      <a:pt x="0" y="2"/>
                      <a:pt x="0" y="6"/>
                    </a:cubicBezTo>
                    <a:cubicBezTo>
                      <a:pt x="0" y="17"/>
                      <a:pt x="0" y="17"/>
                      <a:pt x="0" y="17"/>
                    </a:cubicBezTo>
                    <a:cubicBezTo>
                      <a:pt x="0" y="26"/>
                      <a:pt x="8" y="33"/>
                      <a:pt x="18" y="33"/>
                    </a:cubicBezTo>
                    <a:cubicBezTo>
                      <a:pt x="28" y="33"/>
                      <a:pt x="36" y="26"/>
                      <a:pt x="36" y="17"/>
                    </a:cubicBezTo>
                    <a:cubicBezTo>
                      <a:pt x="36" y="6"/>
                      <a:pt x="36" y="6"/>
                      <a:pt x="36" y="6"/>
                    </a:cubicBezTo>
                    <a:cubicBezTo>
                      <a:pt x="36" y="2"/>
                      <a:pt x="27" y="0"/>
                      <a:pt x="18" y="0"/>
                    </a:cubicBezTo>
                  </a:path>
                </a:pathLst>
              </a:custGeom>
              <a:solidFill>
                <a:srgbClr val="F0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8556625" y="3005138"/>
                <a:ext cx="73025" cy="85725"/>
              </a:xfrm>
              <a:custGeom>
                <a:avLst/>
                <a:gdLst>
                  <a:gd name="T0" fmla="*/ 18 w 33"/>
                  <a:gd name="T1" fmla="*/ 0 h 39"/>
                  <a:gd name="T2" fmla="*/ 0 w 33"/>
                  <a:gd name="T3" fmla="*/ 6 h 39"/>
                  <a:gd name="T4" fmla="*/ 0 w 33"/>
                  <a:gd name="T5" fmla="*/ 7 h 39"/>
                  <a:gd name="T6" fmla="*/ 17 w 33"/>
                  <a:gd name="T7" fmla="*/ 39 h 39"/>
                  <a:gd name="T8" fmla="*/ 18 w 33"/>
                  <a:gd name="T9" fmla="*/ 39 h 39"/>
                  <a:gd name="T10" fmla="*/ 29 w 33"/>
                  <a:gd name="T11" fmla="*/ 13 h 39"/>
                  <a:gd name="T12" fmla="*/ 23 w 33"/>
                  <a:gd name="T13" fmla="*/ 2 h 39"/>
                  <a:gd name="T14" fmla="*/ 18 w 3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18" y="0"/>
                    </a:moveTo>
                    <a:cubicBezTo>
                      <a:pt x="13" y="0"/>
                      <a:pt x="6" y="2"/>
                      <a:pt x="0" y="6"/>
                    </a:cubicBezTo>
                    <a:cubicBezTo>
                      <a:pt x="0" y="6"/>
                      <a:pt x="0" y="7"/>
                      <a:pt x="0" y="7"/>
                    </a:cubicBezTo>
                    <a:cubicBezTo>
                      <a:pt x="5" y="17"/>
                      <a:pt x="11" y="28"/>
                      <a:pt x="17" y="39"/>
                    </a:cubicBezTo>
                    <a:cubicBezTo>
                      <a:pt x="18" y="39"/>
                      <a:pt x="18" y="39"/>
                      <a:pt x="18" y="39"/>
                    </a:cubicBezTo>
                    <a:cubicBezTo>
                      <a:pt x="29" y="33"/>
                      <a:pt x="33" y="21"/>
                      <a:pt x="29" y="13"/>
                    </a:cubicBezTo>
                    <a:cubicBezTo>
                      <a:pt x="23" y="2"/>
                      <a:pt x="23" y="2"/>
                      <a:pt x="23" y="2"/>
                    </a:cubicBezTo>
                    <a:cubicBezTo>
                      <a:pt x="22" y="0"/>
                      <a:pt x="20" y="0"/>
                      <a:pt x="18" y="0"/>
                    </a:cubicBezTo>
                  </a:path>
                </a:pathLst>
              </a:custGeom>
              <a:solidFill>
                <a:srgbClr val="F0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群組 25"/>
            <p:cNvGrpSpPr/>
            <p:nvPr/>
          </p:nvGrpSpPr>
          <p:grpSpPr>
            <a:xfrm>
              <a:off x="5422647" y="3819221"/>
              <a:ext cx="3195701" cy="2313828"/>
              <a:chOff x="542057" y="2065947"/>
              <a:chExt cx="3814141" cy="2373096"/>
            </a:xfrm>
          </p:grpSpPr>
          <p:grpSp>
            <p:nvGrpSpPr>
              <p:cNvPr id="27" name="群組 26"/>
              <p:cNvGrpSpPr/>
              <p:nvPr/>
            </p:nvGrpSpPr>
            <p:grpSpPr>
              <a:xfrm>
                <a:off x="542057" y="2065947"/>
                <a:ext cx="3814141" cy="2373096"/>
                <a:chOff x="628650" y="2832346"/>
                <a:chExt cx="1577340" cy="2234916"/>
              </a:xfrm>
            </p:grpSpPr>
            <p:grpSp>
              <p:nvGrpSpPr>
                <p:cNvPr id="30" name="Group 6"/>
                <p:cNvGrpSpPr/>
                <p:nvPr/>
              </p:nvGrpSpPr>
              <p:grpSpPr>
                <a:xfrm>
                  <a:off x="628650" y="2833755"/>
                  <a:ext cx="1577340" cy="2233507"/>
                  <a:chOff x="497608" y="2958797"/>
                  <a:chExt cx="3020291" cy="2482336"/>
                </a:xfrm>
                <a:effectLst/>
              </p:grpSpPr>
              <p:sp>
                <p:nvSpPr>
                  <p:cNvPr id="32" name="Rectangle 4"/>
                  <p:cNvSpPr/>
                  <p:nvPr/>
                </p:nvSpPr>
                <p:spPr>
                  <a:xfrm>
                    <a:off x="497608" y="2958797"/>
                    <a:ext cx="3020291" cy="24823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3" name="Rectangle 5"/>
                  <p:cNvSpPr/>
                  <p:nvPr/>
                </p:nvSpPr>
                <p:spPr>
                  <a:xfrm>
                    <a:off x="497608" y="5288732"/>
                    <a:ext cx="3020291" cy="15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31" name="Rectangle 5"/>
                <p:cNvSpPr/>
                <p:nvPr/>
              </p:nvSpPr>
              <p:spPr>
                <a:xfrm>
                  <a:off x="628650" y="2832346"/>
                  <a:ext cx="1577340" cy="1371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8" name="TextBox 25"/>
              <p:cNvSpPr txBox="1"/>
              <p:nvPr/>
            </p:nvSpPr>
            <p:spPr>
              <a:xfrm>
                <a:off x="628361" y="2258480"/>
                <a:ext cx="3641532" cy="2083357"/>
              </a:xfrm>
              <a:prstGeom prst="rect">
                <a:avLst/>
              </a:prstGeom>
              <a:noFill/>
            </p:spPr>
            <p:txBody>
              <a:bodyPr wrap="square" lIns="0" rIns="0" rtlCol="0" anchor="ctr">
                <a:spAutoFit/>
              </a:bodyPr>
              <a:lstStyle/>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志願代碼</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en-US" altLang="zh-TW" b="1" noProof="1" smtClean="0">
                    <a:solidFill>
                      <a:schemeClr val="tx1">
                        <a:lumMod val="85000"/>
                        <a:lumOff val="15000"/>
                      </a:schemeClr>
                    </a:solidFill>
                    <a:latin typeface="微軟正黑體" panose="020B0604030504040204" pitchFamily="34" charset="-120"/>
                    <a:ea typeface="微軟正黑體" panose="020B0604030504040204" pitchFamily="34" charset="-120"/>
                  </a:rPr>
                  <a:t>11407</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招生學校</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國立臺北商業大學</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科</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組</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名稱</a:t>
                </a:r>
                <a:r>
                  <a:rPr lang="en-US" altLang="zh-TW" b="1" noProof="1" smtClean="0">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應用外語科</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是否採計會考</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有</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招生名額</a:t>
                </a:r>
                <a:r>
                  <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rPr>
                  <a:t>:</a:t>
                </a:r>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一般</a:t>
                </a:r>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生４５</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                 大陸長探生０</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a:p>
                <a:r>
                  <a:rPr lang="zh-TW" altLang="en-US" b="1" noProof="1">
                    <a:solidFill>
                      <a:schemeClr val="tx1">
                        <a:lumMod val="85000"/>
                        <a:lumOff val="15000"/>
                      </a:schemeClr>
                    </a:solidFill>
                    <a:latin typeface="微軟正黑體" panose="020B0604030504040204" pitchFamily="34" charset="-120"/>
                    <a:ea typeface="微軟正黑體" panose="020B0604030504040204" pitchFamily="34" charset="-120"/>
                  </a:rPr>
                  <a:t>                 特種生０</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p:txBody>
          </p:sp>
        </p:grpSp>
        <p:sp>
          <p:nvSpPr>
            <p:cNvPr id="34" name="矩形 33"/>
            <p:cNvSpPr/>
            <p:nvPr/>
          </p:nvSpPr>
          <p:spPr>
            <a:xfrm>
              <a:off x="2067384" y="3745211"/>
              <a:ext cx="1911949" cy="65181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5" name="矩形 34"/>
            <p:cNvSpPr/>
            <p:nvPr/>
          </p:nvSpPr>
          <p:spPr>
            <a:xfrm>
              <a:off x="1936309" y="3397956"/>
              <a:ext cx="1518091" cy="21448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nvGrpSpPr>
            <p:cNvPr id="36" name="群組 35"/>
            <p:cNvGrpSpPr/>
            <p:nvPr/>
          </p:nvGrpSpPr>
          <p:grpSpPr>
            <a:xfrm rot="16200000" flipH="1">
              <a:off x="4208106" y="3754536"/>
              <a:ext cx="642286" cy="1267689"/>
              <a:chOff x="8545513" y="2636838"/>
              <a:chExt cx="611188" cy="1001678"/>
            </a:xfrm>
          </p:grpSpPr>
          <p:sp>
            <p:nvSpPr>
              <p:cNvPr id="37" name="Freeform 17"/>
              <p:cNvSpPr>
                <a:spLocks/>
              </p:cNvSpPr>
              <p:nvPr/>
            </p:nvSpPr>
            <p:spPr bwMode="auto">
              <a:xfrm>
                <a:off x="8545513" y="2636838"/>
                <a:ext cx="611188" cy="806450"/>
              </a:xfrm>
              <a:custGeom>
                <a:avLst/>
                <a:gdLst>
                  <a:gd name="T0" fmla="*/ 276 w 277"/>
                  <a:gd name="T1" fmla="*/ 150 h 366"/>
                  <a:gd name="T2" fmla="*/ 231 w 277"/>
                  <a:gd name="T3" fmla="*/ 147 h 366"/>
                  <a:gd name="T4" fmla="*/ 231 w 277"/>
                  <a:gd name="T5" fmla="*/ 163 h 366"/>
                  <a:gd name="T6" fmla="*/ 230 w 277"/>
                  <a:gd name="T7" fmla="*/ 163 h 366"/>
                  <a:gd name="T8" fmla="*/ 229 w 277"/>
                  <a:gd name="T9" fmla="*/ 127 h 366"/>
                  <a:gd name="T10" fmla="*/ 185 w 277"/>
                  <a:gd name="T11" fmla="*/ 127 h 366"/>
                  <a:gd name="T12" fmla="*/ 184 w 277"/>
                  <a:gd name="T13" fmla="*/ 162 h 366"/>
                  <a:gd name="T14" fmla="*/ 182 w 277"/>
                  <a:gd name="T15" fmla="*/ 161 h 366"/>
                  <a:gd name="T16" fmla="*/ 181 w 277"/>
                  <a:gd name="T17" fmla="*/ 110 h 366"/>
                  <a:gd name="T18" fmla="*/ 136 w 277"/>
                  <a:gd name="T19" fmla="*/ 110 h 366"/>
                  <a:gd name="T20" fmla="*/ 136 w 277"/>
                  <a:gd name="T21" fmla="*/ 160 h 366"/>
                  <a:gd name="T22" fmla="*/ 133 w 277"/>
                  <a:gd name="T23" fmla="*/ 160 h 366"/>
                  <a:gd name="T24" fmla="*/ 133 w 277"/>
                  <a:gd name="T25" fmla="*/ 19 h 366"/>
                  <a:gd name="T26" fmla="*/ 89 w 277"/>
                  <a:gd name="T27" fmla="*/ 19 h 366"/>
                  <a:gd name="T28" fmla="*/ 89 w 277"/>
                  <a:gd name="T29" fmla="*/ 159 h 366"/>
                  <a:gd name="T30" fmla="*/ 88 w 277"/>
                  <a:gd name="T31" fmla="*/ 159 h 366"/>
                  <a:gd name="T32" fmla="*/ 89 w 277"/>
                  <a:gd name="T33" fmla="*/ 164 h 366"/>
                  <a:gd name="T34" fmla="*/ 89 w 277"/>
                  <a:gd name="T35" fmla="*/ 166 h 366"/>
                  <a:gd name="T36" fmla="*/ 89 w 277"/>
                  <a:gd name="T37" fmla="*/ 166 h 366"/>
                  <a:gd name="T38" fmla="*/ 90 w 277"/>
                  <a:gd name="T39" fmla="*/ 234 h 366"/>
                  <a:gd name="T40" fmla="*/ 90 w 277"/>
                  <a:gd name="T41" fmla="*/ 237 h 366"/>
                  <a:gd name="T42" fmla="*/ 43 w 277"/>
                  <a:gd name="T43" fmla="*/ 165 h 366"/>
                  <a:gd name="T44" fmla="*/ 5 w 277"/>
                  <a:gd name="T45" fmla="*/ 175 h 366"/>
                  <a:gd name="T46" fmla="*/ 89 w 277"/>
                  <a:gd name="T47" fmla="*/ 321 h 366"/>
                  <a:gd name="T48" fmla="*/ 99 w 277"/>
                  <a:gd name="T49" fmla="*/ 350 h 366"/>
                  <a:gd name="T50" fmla="*/ 100 w 277"/>
                  <a:gd name="T51" fmla="*/ 365 h 366"/>
                  <a:gd name="T52" fmla="*/ 253 w 277"/>
                  <a:gd name="T53" fmla="*/ 366 h 366"/>
                  <a:gd name="T54" fmla="*/ 255 w 277"/>
                  <a:gd name="T55" fmla="*/ 344 h 366"/>
                  <a:gd name="T56" fmla="*/ 261 w 277"/>
                  <a:gd name="T57" fmla="*/ 330 h 366"/>
                  <a:gd name="T58" fmla="*/ 273 w 277"/>
                  <a:gd name="T59" fmla="*/ 199 h 366"/>
                  <a:gd name="T60" fmla="*/ 276 w 277"/>
                  <a:gd name="T61" fmla="*/ 15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 h="366">
                    <a:moveTo>
                      <a:pt x="276" y="150"/>
                    </a:moveTo>
                    <a:cubicBezTo>
                      <a:pt x="275" y="130"/>
                      <a:pt x="231" y="129"/>
                      <a:pt x="231" y="147"/>
                    </a:cubicBezTo>
                    <a:cubicBezTo>
                      <a:pt x="231" y="155"/>
                      <a:pt x="231" y="153"/>
                      <a:pt x="231" y="163"/>
                    </a:cubicBezTo>
                    <a:cubicBezTo>
                      <a:pt x="230" y="163"/>
                      <a:pt x="230" y="163"/>
                      <a:pt x="230" y="163"/>
                    </a:cubicBezTo>
                    <a:cubicBezTo>
                      <a:pt x="230" y="153"/>
                      <a:pt x="230" y="135"/>
                      <a:pt x="229" y="127"/>
                    </a:cubicBezTo>
                    <a:cubicBezTo>
                      <a:pt x="229" y="108"/>
                      <a:pt x="185" y="108"/>
                      <a:pt x="185" y="127"/>
                    </a:cubicBezTo>
                    <a:cubicBezTo>
                      <a:pt x="184" y="135"/>
                      <a:pt x="184" y="152"/>
                      <a:pt x="184" y="162"/>
                    </a:cubicBezTo>
                    <a:cubicBezTo>
                      <a:pt x="182" y="161"/>
                      <a:pt x="182" y="161"/>
                      <a:pt x="182" y="161"/>
                    </a:cubicBezTo>
                    <a:cubicBezTo>
                      <a:pt x="182" y="152"/>
                      <a:pt x="182" y="118"/>
                      <a:pt x="181" y="110"/>
                    </a:cubicBezTo>
                    <a:cubicBezTo>
                      <a:pt x="181" y="91"/>
                      <a:pt x="137" y="91"/>
                      <a:pt x="136" y="110"/>
                    </a:cubicBezTo>
                    <a:cubicBezTo>
                      <a:pt x="136" y="118"/>
                      <a:pt x="136" y="151"/>
                      <a:pt x="136" y="160"/>
                    </a:cubicBezTo>
                    <a:cubicBezTo>
                      <a:pt x="133" y="160"/>
                      <a:pt x="133" y="160"/>
                      <a:pt x="133" y="160"/>
                    </a:cubicBezTo>
                    <a:cubicBezTo>
                      <a:pt x="134" y="138"/>
                      <a:pt x="135" y="60"/>
                      <a:pt x="133" y="19"/>
                    </a:cubicBezTo>
                    <a:cubicBezTo>
                      <a:pt x="133" y="0"/>
                      <a:pt x="89" y="0"/>
                      <a:pt x="89" y="19"/>
                    </a:cubicBezTo>
                    <a:cubicBezTo>
                      <a:pt x="88" y="62"/>
                      <a:pt x="88" y="136"/>
                      <a:pt x="89" y="159"/>
                    </a:cubicBezTo>
                    <a:cubicBezTo>
                      <a:pt x="88" y="159"/>
                      <a:pt x="88" y="159"/>
                      <a:pt x="88" y="159"/>
                    </a:cubicBezTo>
                    <a:cubicBezTo>
                      <a:pt x="89" y="164"/>
                      <a:pt x="89" y="164"/>
                      <a:pt x="89" y="164"/>
                    </a:cubicBezTo>
                    <a:cubicBezTo>
                      <a:pt x="89" y="165"/>
                      <a:pt x="89" y="166"/>
                      <a:pt x="89" y="166"/>
                    </a:cubicBezTo>
                    <a:cubicBezTo>
                      <a:pt x="89" y="166"/>
                      <a:pt x="89" y="166"/>
                      <a:pt x="89" y="166"/>
                    </a:cubicBezTo>
                    <a:cubicBezTo>
                      <a:pt x="90" y="234"/>
                      <a:pt x="90" y="234"/>
                      <a:pt x="90" y="234"/>
                    </a:cubicBezTo>
                    <a:cubicBezTo>
                      <a:pt x="90" y="237"/>
                      <a:pt x="90" y="237"/>
                      <a:pt x="90" y="237"/>
                    </a:cubicBezTo>
                    <a:cubicBezTo>
                      <a:pt x="74" y="201"/>
                      <a:pt x="62" y="170"/>
                      <a:pt x="43" y="165"/>
                    </a:cubicBezTo>
                    <a:cubicBezTo>
                      <a:pt x="33" y="162"/>
                      <a:pt x="0" y="166"/>
                      <a:pt x="5" y="175"/>
                    </a:cubicBezTo>
                    <a:cubicBezTo>
                      <a:pt x="31" y="225"/>
                      <a:pt x="75" y="298"/>
                      <a:pt x="89" y="321"/>
                    </a:cubicBezTo>
                    <a:cubicBezTo>
                      <a:pt x="99" y="350"/>
                      <a:pt x="99" y="350"/>
                      <a:pt x="99" y="350"/>
                    </a:cubicBezTo>
                    <a:cubicBezTo>
                      <a:pt x="100" y="365"/>
                      <a:pt x="100" y="365"/>
                      <a:pt x="100" y="365"/>
                    </a:cubicBezTo>
                    <a:cubicBezTo>
                      <a:pt x="253" y="366"/>
                      <a:pt x="253" y="366"/>
                      <a:pt x="253" y="366"/>
                    </a:cubicBezTo>
                    <a:cubicBezTo>
                      <a:pt x="255" y="344"/>
                      <a:pt x="255" y="344"/>
                      <a:pt x="255" y="344"/>
                    </a:cubicBezTo>
                    <a:cubicBezTo>
                      <a:pt x="255" y="344"/>
                      <a:pt x="260" y="334"/>
                      <a:pt x="261" y="330"/>
                    </a:cubicBezTo>
                    <a:cubicBezTo>
                      <a:pt x="267" y="303"/>
                      <a:pt x="271" y="239"/>
                      <a:pt x="273" y="199"/>
                    </a:cubicBezTo>
                    <a:cubicBezTo>
                      <a:pt x="275" y="176"/>
                      <a:pt x="277" y="166"/>
                      <a:pt x="276" y="150"/>
                    </a:cubicBezTo>
                  </a:path>
                </a:pathLst>
              </a:custGeom>
              <a:solidFill>
                <a:srgbClr val="EBB1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8"/>
              <p:cNvSpPr>
                <a:spLocks/>
              </p:cNvSpPr>
              <p:nvPr/>
            </p:nvSpPr>
            <p:spPr bwMode="auto">
              <a:xfrm>
                <a:off x="8732838" y="3392488"/>
                <a:ext cx="403225" cy="61913"/>
              </a:xfrm>
              <a:custGeom>
                <a:avLst/>
                <a:gdLst>
                  <a:gd name="T0" fmla="*/ 254 w 254"/>
                  <a:gd name="T1" fmla="*/ 39 h 39"/>
                  <a:gd name="T2" fmla="*/ 0 w 254"/>
                  <a:gd name="T3" fmla="*/ 38 h 39"/>
                  <a:gd name="T4" fmla="*/ 2 w 254"/>
                  <a:gd name="T5" fmla="*/ 0 h 39"/>
                  <a:gd name="T6" fmla="*/ 254 w 254"/>
                  <a:gd name="T7" fmla="*/ 3 h 39"/>
                  <a:gd name="T8" fmla="*/ 254 w 254"/>
                  <a:gd name="T9" fmla="*/ 39 h 39"/>
                </a:gdLst>
                <a:ahLst/>
                <a:cxnLst>
                  <a:cxn ang="0">
                    <a:pos x="T0" y="T1"/>
                  </a:cxn>
                  <a:cxn ang="0">
                    <a:pos x="T2" y="T3"/>
                  </a:cxn>
                  <a:cxn ang="0">
                    <a:pos x="T4" y="T5"/>
                  </a:cxn>
                  <a:cxn ang="0">
                    <a:pos x="T6" y="T7"/>
                  </a:cxn>
                  <a:cxn ang="0">
                    <a:pos x="T8" y="T9"/>
                  </a:cxn>
                </a:cxnLst>
                <a:rect l="0" t="0" r="r" b="b"/>
                <a:pathLst>
                  <a:path w="254" h="39">
                    <a:moveTo>
                      <a:pt x="254" y="39"/>
                    </a:moveTo>
                    <a:lnTo>
                      <a:pt x="0" y="38"/>
                    </a:lnTo>
                    <a:lnTo>
                      <a:pt x="2" y="0"/>
                    </a:lnTo>
                    <a:lnTo>
                      <a:pt x="254" y="3"/>
                    </a:lnTo>
                    <a:lnTo>
                      <a:pt x="25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9"/>
              <p:cNvSpPr>
                <a:spLocks/>
              </p:cNvSpPr>
              <p:nvPr/>
            </p:nvSpPr>
            <p:spPr bwMode="auto">
              <a:xfrm>
                <a:off x="8730914" y="3433763"/>
                <a:ext cx="404014" cy="204753"/>
              </a:xfrm>
              <a:custGeom>
                <a:avLst/>
                <a:gdLst>
                  <a:gd name="T0" fmla="*/ 269 w 270"/>
                  <a:gd name="T1" fmla="*/ 146 h 146"/>
                  <a:gd name="T2" fmla="*/ 0 w 270"/>
                  <a:gd name="T3" fmla="*/ 143 h 146"/>
                  <a:gd name="T4" fmla="*/ 1 w 270"/>
                  <a:gd name="T5" fmla="*/ 0 h 146"/>
                  <a:gd name="T6" fmla="*/ 270 w 270"/>
                  <a:gd name="T7" fmla="*/ 3 h 146"/>
                  <a:gd name="T8" fmla="*/ 269 w 270"/>
                  <a:gd name="T9" fmla="*/ 146 h 146"/>
                </a:gdLst>
                <a:ahLst/>
                <a:cxnLst>
                  <a:cxn ang="0">
                    <a:pos x="T0" y="T1"/>
                  </a:cxn>
                  <a:cxn ang="0">
                    <a:pos x="T2" y="T3"/>
                  </a:cxn>
                  <a:cxn ang="0">
                    <a:pos x="T4" y="T5"/>
                  </a:cxn>
                  <a:cxn ang="0">
                    <a:pos x="T6" y="T7"/>
                  </a:cxn>
                  <a:cxn ang="0">
                    <a:pos x="T8" y="T9"/>
                  </a:cxn>
                </a:cxnLst>
                <a:rect l="0" t="0" r="r" b="b"/>
                <a:pathLst>
                  <a:path w="270" h="146">
                    <a:moveTo>
                      <a:pt x="269" y="146"/>
                    </a:moveTo>
                    <a:lnTo>
                      <a:pt x="0" y="143"/>
                    </a:lnTo>
                    <a:lnTo>
                      <a:pt x="1" y="0"/>
                    </a:lnTo>
                    <a:lnTo>
                      <a:pt x="270" y="3"/>
                    </a:lnTo>
                    <a:lnTo>
                      <a:pt x="269" y="146"/>
                    </a:lnTo>
                    <a:close/>
                  </a:path>
                </a:pathLst>
              </a:custGeom>
              <a:solidFill>
                <a:srgbClr val="233A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2"/>
              <p:cNvSpPr>
                <a:spLocks/>
              </p:cNvSpPr>
              <p:nvPr/>
            </p:nvSpPr>
            <p:spPr bwMode="auto">
              <a:xfrm>
                <a:off x="8750300" y="2652713"/>
                <a:ext cx="79375" cy="73025"/>
              </a:xfrm>
              <a:custGeom>
                <a:avLst/>
                <a:gdLst>
                  <a:gd name="T0" fmla="*/ 18 w 36"/>
                  <a:gd name="T1" fmla="*/ 0 h 33"/>
                  <a:gd name="T2" fmla="*/ 0 w 36"/>
                  <a:gd name="T3" fmla="*/ 6 h 33"/>
                  <a:gd name="T4" fmla="*/ 0 w 36"/>
                  <a:gd name="T5" fmla="*/ 17 h 33"/>
                  <a:gd name="T6" fmla="*/ 18 w 36"/>
                  <a:gd name="T7" fmla="*/ 33 h 33"/>
                  <a:gd name="T8" fmla="*/ 36 w 36"/>
                  <a:gd name="T9" fmla="*/ 17 h 33"/>
                  <a:gd name="T10" fmla="*/ 36 w 36"/>
                  <a:gd name="T11" fmla="*/ 6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9" y="0"/>
                      <a:pt x="0" y="2"/>
                      <a:pt x="0" y="6"/>
                    </a:cubicBezTo>
                    <a:cubicBezTo>
                      <a:pt x="0" y="17"/>
                      <a:pt x="0" y="17"/>
                      <a:pt x="0" y="17"/>
                    </a:cubicBezTo>
                    <a:cubicBezTo>
                      <a:pt x="0" y="26"/>
                      <a:pt x="8" y="33"/>
                      <a:pt x="18" y="33"/>
                    </a:cubicBezTo>
                    <a:cubicBezTo>
                      <a:pt x="28" y="33"/>
                      <a:pt x="36" y="26"/>
                      <a:pt x="36" y="17"/>
                    </a:cubicBezTo>
                    <a:cubicBezTo>
                      <a:pt x="36" y="6"/>
                      <a:pt x="36" y="6"/>
                      <a:pt x="36" y="6"/>
                    </a:cubicBezTo>
                    <a:cubicBezTo>
                      <a:pt x="36" y="2"/>
                      <a:pt x="27" y="0"/>
                      <a:pt x="18" y="0"/>
                    </a:cubicBezTo>
                  </a:path>
                </a:pathLst>
              </a:custGeom>
              <a:solidFill>
                <a:srgbClr val="F0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3"/>
              <p:cNvSpPr>
                <a:spLocks/>
              </p:cNvSpPr>
              <p:nvPr/>
            </p:nvSpPr>
            <p:spPr bwMode="auto">
              <a:xfrm>
                <a:off x="8556625" y="3005138"/>
                <a:ext cx="73025" cy="85725"/>
              </a:xfrm>
              <a:custGeom>
                <a:avLst/>
                <a:gdLst>
                  <a:gd name="T0" fmla="*/ 18 w 33"/>
                  <a:gd name="T1" fmla="*/ 0 h 39"/>
                  <a:gd name="T2" fmla="*/ 0 w 33"/>
                  <a:gd name="T3" fmla="*/ 6 h 39"/>
                  <a:gd name="T4" fmla="*/ 0 w 33"/>
                  <a:gd name="T5" fmla="*/ 7 h 39"/>
                  <a:gd name="T6" fmla="*/ 17 w 33"/>
                  <a:gd name="T7" fmla="*/ 39 h 39"/>
                  <a:gd name="T8" fmla="*/ 18 w 33"/>
                  <a:gd name="T9" fmla="*/ 39 h 39"/>
                  <a:gd name="T10" fmla="*/ 29 w 33"/>
                  <a:gd name="T11" fmla="*/ 13 h 39"/>
                  <a:gd name="T12" fmla="*/ 23 w 33"/>
                  <a:gd name="T13" fmla="*/ 2 h 39"/>
                  <a:gd name="T14" fmla="*/ 18 w 3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18" y="0"/>
                    </a:moveTo>
                    <a:cubicBezTo>
                      <a:pt x="13" y="0"/>
                      <a:pt x="6" y="2"/>
                      <a:pt x="0" y="6"/>
                    </a:cubicBezTo>
                    <a:cubicBezTo>
                      <a:pt x="0" y="6"/>
                      <a:pt x="0" y="7"/>
                      <a:pt x="0" y="7"/>
                    </a:cubicBezTo>
                    <a:cubicBezTo>
                      <a:pt x="5" y="17"/>
                      <a:pt x="11" y="28"/>
                      <a:pt x="17" y="39"/>
                    </a:cubicBezTo>
                    <a:cubicBezTo>
                      <a:pt x="18" y="39"/>
                      <a:pt x="18" y="39"/>
                      <a:pt x="18" y="39"/>
                    </a:cubicBezTo>
                    <a:cubicBezTo>
                      <a:pt x="29" y="33"/>
                      <a:pt x="33" y="21"/>
                      <a:pt x="29" y="13"/>
                    </a:cubicBezTo>
                    <a:cubicBezTo>
                      <a:pt x="23" y="2"/>
                      <a:pt x="23" y="2"/>
                      <a:pt x="23" y="2"/>
                    </a:cubicBezTo>
                    <a:cubicBezTo>
                      <a:pt x="22" y="0"/>
                      <a:pt x="20" y="0"/>
                      <a:pt x="18" y="0"/>
                    </a:cubicBezTo>
                  </a:path>
                </a:pathLst>
              </a:custGeom>
              <a:solidFill>
                <a:srgbClr val="F0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 name="矩形 1"/>
          <p:cNvSpPr/>
          <p:nvPr/>
        </p:nvSpPr>
        <p:spPr>
          <a:xfrm>
            <a:off x="2067384" y="3077497"/>
            <a:ext cx="2524281" cy="708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2" name="矩形 41"/>
          <p:cNvSpPr/>
          <p:nvPr/>
        </p:nvSpPr>
        <p:spPr>
          <a:xfrm>
            <a:off x="6516548" y="2982116"/>
            <a:ext cx="102617" cy="62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275969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stretch>
            <a:fillRect/>
          </a:stretch>
        </p:blipFill>
        <p:spPr>
          <a:xfrm>
            <a:off x="428430" y="1636157"/>
            <a:ext cx="6864558" cy="4620260"/>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103</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725130"/>
            <a:ext cx="418526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(2/6)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grpSp>
        <p:nvGrpSpPr>
          <p:cNvPr id="15" name="群組 14"/>
          <p:cNvGrpSpPr/>
          <p:nvPr/>
        </p:nvGrpSpPr>
        <p:grpSpPr>
          <a:xfrm>
            <a:off x="4471867" y="3407088"/>
            <a:ext cx="4074904" cy="3108704"/>
            <a:chOff x="7931744" y="3042772"/>
            <a:chExt cx="3498256" cy="2675709"/>
          </a:xfrm>
        </p:grpSpPr>
        <p:grpSp>
          <p:nvGrpSpPr>
            <p:cNvPr id="16" name="Group 58">
              <a:extLst>
                <a:ext uri="{FF2B5EF4-FFF2-40B4-BE49-F238E27FC236}">
                  <a16:creationId xmlns:a16="http://schemas.microsoft.com/office/drawing/2014/main" id="{79121BBD-CBFA-48AD-9671-DEB2A39D7DDC}"/>
                </a:ext>
              </a:extLst>
            </p:cNvPr>
            <p:cNvGrpSpPr/>
            <p:nvPr/>
          </p:nvGrpSpPr>
          <p:grpSpPr>
            <a:xfrm>
              <a:off x="7931744" y="3042772"/>
              <a:ext cx="3498256" cy="2675709"/>
              <a:chOff x="6306598" y="3734324"/>
              <a:chExt cx="3145872" cy="2891943"/>
            </a:xfrm>
          </p:grpSpPr>
          <p:sp>
            <p:nvSpPr>
              <p:cNvPr id="24" name="Right Triangle 59">
                <a:extLst>
                  <a:ext uri="{FF2B5EF4-FFF2-40B4-BE49-F238E27FC236}">
                    <a16:creationId xmlns:a16="http://schemas.microsoft.com/office/drawing/2014/main" id="{13D75164-4795-4CB1-9B83-E1A87DE5630E}"/>
                  </a:ext>
                </a:extLst>
              </p:cNvPr>
              <p:cNvSpPr/>
              <p:nvPr/>
            </p:nvSpPr>
            <p:spPr>
              <a:xfrm rot="5400000">
                <a:off x="9055708" y="4064310"/>
                <a:ext cx="391188" cy="402336"/>
              </a:xfrm>
              <a:prstGeom prst="rtTriangle">
                <a:avLst/>
              </a:prstGeom>
              <a:solidFill>
                <a:schemeClr val="accent6">
                  <a:lumMod val="75000"/>
                  <a:alpha val="61000"/>
                </a:schemeClr>
              </a:solidFill>
              <a:ln>
                <a:noFill/>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sz="1600"/>
              </a:p>
            </p:txBody>
          </p:sp>
          <p:sp>
            <p:nvSpPr>
              <p:cNvPr id="25" name="Rectangle 60">
                <a:extLst>
                  <a:ext uri="{FF2B5EF4-FFF2-40B4-BE49-F238E27FC236}">
                    <a16:creationId xmlns:a16="http://schemas.microsoft.com/office/drawing/2014/main" id="{44F2124A-88B4-4B93-B61A-561CD31CC7EA}"/>
                  </a:ext>
                </a:extLst>
              </p:cNvPr>
              <p:cNvSpPr/>
              <p:nvPr/>
            </p:nvSpPr>
            <p:spPr>
              <a:xfrm>
                <a:off x="6306598" y="3734324"/>
                <a:ext cx="3145872" cy="335560"/>
              </a:xfrm>
              <a:prstGeom prst="rect">
                <a:avLst/>
              </a:prstGeom>
              <a:solidFill>
                <a:schemeClr val="accent6">
                  <a:lumMod val="60000"/>
                  <a:lumOff val="40000"/>
                  <a:alpha val="79000"/>
                </a:schemeClr>
              </a:solidFill>
              <a:ln>
                <a:noFill/>
              </a:ln>
            </p:spPr>
            <p:style>
              <a:lnRef idx="0">
                <a:scrgbClr r="0" g="0" b="0"/>
              </a:lnRef>
              <a:fillRef idx="0">
                <a:scrgbClr r="0" g="0" b="0"/>
              </a:fillRef>
              <a:effectRef idx="0">
                <a:scrgbClr r="0" g="0" b="0"/>
              </a:effectRef>
              <a:fontRef idx="minor">
                <a:schemeClr val="lt1"/>
              </a:fontRef>
            </p:style>
            <p:txBody>
              <a:bodyPr lIns="320040" rtlCol="0" anchor="ctr"/>
              <a:lstStyle/>
              <a:p>
                <a:endParaRPr lang="en-US" sz="1600" b="1" dirty="0"/>
              </a:p>
            </p:txBody>
          </p:sp>
          <p:sp>
            <p:nvSpPr>
              <p:cNvPr id="26" name="Rectangle 62">
                <a:extLst>
                  <a:ext uri="{FF2B5EF4-FFF2-40B4-BE49-F238E27FC236}">
                    <a16:creationId xmlns:a16="http://schemas.microsoft.com/office/drawing/2014/main" id="{30A72DA4-F183-463B-8913-C3D6263A4E65}"/>
                  </a:ext>
                </a:extLst>
              </p:cNvPr>
              <p:cNvSpPr/>
              <p:nvPr/>
            </p:nvSpPr>
            <p:spPr>
              <a:xfrm>
                <a:off x="6515001" y="4069885"/>
                <a:ext cx="2802490" cy="255638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選擇招生學校，點選</a:t>
                </a:r>
                <a:r>
                  <a:rPr lang="en-US" altLang="zh-TW" sz="2000" b="1" dirty="0" smtClean="0">
                    <a:solidFill>
                      <a:schemeClr val="tx1"/>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查詢</a:t>
                </a:r>
                <a:r>
                  <a:rPr lang="en-US" altLang="zh-TW" sz="2000" b="1" dirty="0" smtClean="0">
                    <a:solidFill>
                      <a:schemeClr val="tx1"/>
                    </a:solidFill>
                    <a:latin typeface="微軟正黑體" panose="020B0604030504040204" pitchFamily="34" charset="-120"/>
                    <a:ea typeface="微軟正黑體" panose="020B0604030504040204" pitchFamily="34" charset="-120"/>
                  </a:rPr>
                  <a:t>】</a:t>
                </a: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選擇科</a:t>
                </a:r>
                <a:r>
                  <a:rPr lang="en-US" altLang="zh-TW" sz="2000" b="1" dirty="0" smtClean="0">
                    <a:solidFill>
                      <a:schemeClr val="tx1"/>
                    </a:solidFill>
                    <a:latin typeface="微軟正黑體" panose="020B0604030504040204" pitchFamily="34" charset="-120"/>
                    <a:ea typeface="微軟正黑體" panose="020B0604030504040204" pitchFamily="34" charset="-120"/>
                  </a:rPr>
                  <a:t>(</a:t>
                </a:r>
                <a:r>
                  <a:rPr lang="zh-TW" altLang="en-US" sz="2000" b="1" dirty="0" smtClean="0">
                    <a:solidFill>
                      <a:schemeClr val="tx1"/>
                    </a:solidFill>
                    <a:latin typeface="微軟正黑體" panose="020B0604030504040204" pitchFamily="34" charset="-120"/>
                    <a:ea typeface="微軟正黑體" panose="020B0604030504040204" pitchFamily="34" charset="-120"/>
                  </a:rPr>
                  <a:t>組</a:t>
                </a:r>
                <a:r>
                  <a:rPr lang="en-US" altLang="zh-TW" sz="2000" b="1" dirty="0" smtClean="0">
                    <a:solidFill>
                      <a:schemeClr val="tx1"/>
                    </a:solidFill>
                    <a:latin typeface="微軟正黑體" panose="020B0604030504040204" pitchFamily="34" charset="-120"/>
                    <a:ea typeface="微軟正黑體" panose="020B0604030504040204" pitchFamily="34" charset="-120"/>
                  </a:rPr>
                  <a:t>)</a:t>
                </a: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點選</a:t>
                </a:r>
                <a:r>
                  <a:rPr lang="en-US" altLang="zh-TW" sz="2000" b="1" dirty="0" smtClean="0">
                    <a:solidFill>
                      <a:schemeClr val="tx1"/>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新增</a:t>
                </a:r>
                <a:r>
                  <a:rPr lang="en-US" altLang="zh-TW" sz="2000" b="1" dirty="0" smtClean="0">
                    <a:solidFill>
                      <a:schemeClr val="tx1"/>
                    </a:solidFill>
                    <a:latin typeface="微軟正黑體" panose="020B0604030504040204" pitchFamily="34" charset="-120"/>
                    <a:ea typeface="微軟正黑體" panose="020B0604030504040204" pitchFamily="34" charset="-120"/>
                  </a:rPr>
                  <a:t>】</a:t>
                </a:r>
                <a:r>
                  <a:rPr lang="zh-TW" altLang="en-US" sz="2000" b="1" dirty="0" smtClean="0">
                    <a:solidFill>
                      <a:schemeClr val="tx1"/>
                    </a:solidFill>
                    <a:latin typeface="微軟正黑體" panose="020B0604030504040204" pitchFamily="34" charset="-120"/>
                    <a:ea typeface="微軟正黑體" panose="020B0604030504040204" pitchFamily="34" charset="-120"/>
                  </a:rPr>
                  <a:t>移至右方暫存區</a:t>
                </a:r>
                <a:endParaRPr lang="en-US" altLang="zh-TW" sz="20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已選填志願暫存區</a:t>
                </a:r>
                <a:endParaRPr lang="en-US" altLang="zh-TW" sz="20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選點暫存區之志願</a:t>
                </a:r>
                <a:endParaRPr lang="en-US" altLang="zh-TW" sz="20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志願順序排序上下移動</a:t>
                </a:r>
                <a:endParaRPr lang="en-US" altLang="zh-TW" sz="20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000" b="1" dirty="0" smtClean="0">
                    <a:solidFill>
                      <a:schemeClr val="tx1"/>
                    </a:solidFill>
                    <a:latin typeface="微軟正黑體" panose="020B0604030504040204" pitchFamily="34" charset="-120"/>
                    <a:ea typeface="微軟正黑體" panose="020B0604030504040204" pitchFamily="34" charset="-120"/>
                  </a:rPr>
                  <a:t>移除志願</a:t>
                </a:r>
                <a:endParaRPr lang="en-US" sz="2000" b="1" dirty="0">
                  <a:solidFill>
                    <a:schemeClr val="tx1"/>
                  </a:solidFill>
                  <a:latin typeface="微軟正黑體" panose="020B0604030504040204" pitchFamily="34" charset="-120"/>
                  <a:ea typeface="微軟正黑體" panose="020B0604030504040204" pitchFamily="34" charset="-120"/>
                </a:endParaRPr>
              </a:p>
            </p:txBody>
          </p:sp>
        </p:grpSp>
        <p:sp>
          <p:nvSpPr>
            <p:cNvPr id="17" name="Oval 61">
              <a:extLst>
                <a:ext uri="{FF2B5EF4-FFF2-40B4-BE49-F238E27FC236}">
                  <a16:creationId xmlns:a16="http://schemas.microsoft.com/office/drawing/2014/main" id="{55497F7E-CFF7-4F36-943E-41C2C14BA434}"/>
                </a:ext>
              </a:extLst>
            </p:cNvPr>
            <p:cNvSpPr/>
            <p:nvPr/>
          </p:nvSpPr>
          <p:spPr>
            <a:xfrm>
              <a:off x="7941600" y="4384040"/>
              <a:ext cx="247245" cy="24788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2">
                      <a:lumMod val="75000"/>
                    </a:schemeClr>
                  </a:solidFill>
                </a:rPr>
                <a:t>4</a:t>
              </a:r>
            </a:p>
          </p:txBody>
        </p:sp>
        <p:sp>
          <p:nvSpPr>
            <p:cNvPr id="18" name="Oval 40">
              <a:extLst>
                <a:ext uri="{FF2B5EF4-FFF2-40B4-BE49-F238E27FC236}">
                  <a16:creationId xmlns:a16="http://schemas.microsoft.com/office/drawing/2014/main" id="{DA84B160-3C5E-425C-9168-D517ED2E99A6}"/>
                </a:ext>
              </a:extLst>
            </p:cNvPr>
            <p:cNvSpPr/>
            <p:nvPr/>
          </p:nvSpPr>
          <p:spPr>
            <a:xfrm>
              <a:off x="7941049" y="4720087"/>
              <a:ext cx="247245" cy="24788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1">
                      <a:lumMod val="75000"/>
                    </a:schemeClr>
                  </a:solidFill>
                </a:rPr>
                <a:t>5</a:t>
              </a:r>
            </a:p>
          </p:txBody>
        </p:sp>
        <p:sp>
          <p:nvSpPr>
            <p:cNvPr id="19" name="Oval 45">
              <a:extLst>
                <a:ext uri="{FF2B5EF4-FFF2-40B4-BE49-F238E27FC236}">
                  <a16:creationId xmlns:a16="http://schemas.microsoft.com/office/drawing/2014/main" id="{F5306101-53A4-45A9-85B8-EC3EF7398F88}"/>
                </a:ext>
              </a:extLst>
            </p:cNvPr>
            <p:cNvSpPr/>
            <p:nvPr/>
          </p:nvSpPr>
          <p:spPr>
            <a:xfrm>
              <a:off x="7941600" y="4052202"/>
              <a:ext cx="247245" cy="247886"/>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accent3">
                      <a:lumMod val="75000"/>
                    </a:schemeClr>
                  </a:solidFill>
                </a:rPr>
                <a:t>3</a:t>
              </a:r>
            </a:p>
          </p:txBody>
        </p:sp>
        <p:sp>
          <p:nvSpPr>
            <p:cNvPr id="20" name="Oval 56">
              <a:extLst>
                <a:ext uri="{FF2B5EF4-FFF2-40B4-BE49-F238E27FC236}">
                  <a16:creationId xmlns:a16="http://schemas.microsoft.com/office/drawing/2014/main" id="{033371B3-0C06-4B39-9C4D-694C84D90BBA}"/>
                </a:ext>
              </a:extLst>
            </p:cNvPr>
            <p:cNvSpPr/>
            <p:nvPr/>
          </p:nvSpPr>
          <p:spPr>
            <a:xfrm>
              <a:off x="7942968" y="3722590"/>
              <a:ext cx="247245" cy="247886"/>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5">
                      <a:lumMod val="75000"/>
                    </a:schemeClr>
                  </a:solidFill>
                </a:rPr>
                <a:t>2</a:t>
              </a:r>
            </a:p>
          </p:txBody>
        </p:sp>
        <p:sp>
          <p:nvSpPr>
            <p:cNvPr id="21" name="Oval 50">
              <a:extLst>
                <a:ext uri="{FF2B5EF4-FFF2-40B4-BE49-F238E27FC236}">
                  <a16:creationId xmlns:a16="http://schemas.microsoft.com/office/drawing/2014/main" id="{7150590E-63BC-4760-A7E4-AB6F08EC4FE9}"/>
                </a:ext>
              </a:extLst>
            </p:cNvPr>
            <p:cNvSpPr/>
            <p:nvPr/>
          </p:nvSpPr>
          <p:spPr>
            <a:xfrm>
              <a:off x="7941049" y="3390212"/>
              <a:ext cx="247245" cy="24788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6">
                      <a:lumMod val="75000"/>
                    </a:schemeClr>
                  </a:solidFill>
                </a:rPr>
                <a:t>1</a:t>
              </a:r>
            </a:p>
          </p:txBody>
        </p:sp>
        <p:sp>
          <p:nvSpPr>
            <p:cNvPr id="22" name="Oval 40">
              <a:extLst>
                <a:ext uri="{FF2B5EF4-FFF2-40B4-BE49-F238E27FC236}">
                  <a16:creationId xmlns:a16="http://schemas.microsoft.com/office/drawing/2014/main" id="{DA84B160-3C5E-425C-9168-D517ED2E99A6}"/>
                </a:ext>
              </a:extLst>
            </p:cNvPr>
            <p:cNvSpPr/>
            <p:nvPr/>
          </p:nvSpPr>
          <p:spPr>
            <a:xfrm>
              <a:off x="7941600" y="5046031"/>
              <a:ext cx="247245" cy="247886"/>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4">
                      <a:lumMod val="75000"/>
                    </a:schemeClr>
                  </a:solidFill>
                </a:rPr>
                <a:t>6</a:t>
              </a:r>
              <a:endParaRPr lang="en-US" sz="2400" b="1" dirty="0">
                <a:solidFill>
                  <a:schemeClr val="accent4">
                    <a:lumMod val="75000"/>
                  </a:schemeClr>
                </a:solidFill>
              </a:endParaRPr>
            </a:p>
          </p:txBody>
        </p:sp>
        <p:sp>
          <p:nvSpPr>
            <p:cNvPr id="23" name="Oval 40">
              <a:extLst>
                <a:ext uri="{FF2B5EF4-FFF2-40B4-BE49-F238E27FC236}">
                  <a16:creationId xmlns:a16="http://schemas.microsoft.com/office/drawing/2014/main" id="{DA84B160-3C5E-425C-9168-D517ED2E99A6}"/>
                </a:ext>
              </a:extLst>
            </p:cNvPr>
            <p:cNvSpPr/>
            <p:nvPr/>
          </p:nvSpPr>
          <p:spPr>
            <a:xfrm>
              <a:off x="7941600" y="5385111"/>
              <a:ext cx="247245" cy="247886"/>
            </a:xfrm>
            <a:prstGeom prst="ellipse">
              <a:avLst/>
            </a:prstGeom>
            <a:solidFill>
              <a:schemeClr val="bg1"/>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rgbClr val="7030A0"/>
                  </a:solidFill>
                </a:rPr>
                <a:t>7</a:t>
              </a:r>
              <a:endParaRPr lang="en-US" sz="2400" b="1" dirty="0">
                <a:solidFill>
                  <a:srgbClr val="7030A0"/>
                </a:solidFill>
              </a:endParaRPr>
            </a:p>
          </p:txBody>
        </p:sp>
      </p:grpSp>
      <p:sp>
        <p:nvSpPr>
          <p:cNvPr id="27" name="Oval 61">
            <a:extLst>
              <a:ext uri="{FF2B5EF4-FFF2-40B4-BE49-F238E27FC236}">
                <a16:creationId xmlns:a16="http://schemas.microsoft.com/office/drawing/2014/main" id="{55497F7E-CFF7-4F36-943E-41C2C14BA434}"/>
              </a:ext>
            </a:extLst>
          </p:cNvPr>
          <p:cNvSpPr/>
          <p:nvPr/>
        </p:nvSpPr>
        <p:spPr>
          <a:xfrm>
            <a:off x="4327867" y="1813295"/>
            <a:ext cx="288000" cy="28800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accent2">
                    <a:lumMod val="75000"/>
                  </a:schemeClr>
                </a:solidFill>
              </a:rPr>
              <a:t>4</a:t>
            </a:r>
          </a:p>
        </p:txBody>
      </p:sp>
      <p:sp>
        <p:nvSpPr>
          <p:cNvPr id="28" name="Oval 45">
            <a:extLst>
              <a:ext uri="{FF2B5EF4-FFF2-40B4-BE49-F238E27FC236}">
                <a16:creationId xmlns:a16="http://schemas.microsoft.com/office/drawing/2014/main" id="{F5306101-53A4-45A9-85B8-EC3EF7398F88}"/>
              </a:ext>
            </a:extLst>
          </p:cNvPr>
          <p:cNvSpPr/>
          <p:nvPr/>
        </p:nvSpPr>
        <p:spPr>
          <a:xfrm>
            <a:off x="3464871" y="1824930"/>
            <a:ext cx="288000" cy="288000"/>
          </a:xfrm>
          <a:prstGeom prst="ellipse">
            <a:avLst/>
          </a:prstGeom>
          <a:solidFill>
            <a:schemeClr val="bg1"/>
          </a:solidFill>
          <a:ln w="381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accent3">
                    <a:lumMod val="75000"/>
                  </a:schemeClr>
                </a:solidFill>
              </a:rPr>
              <a:t>3</a:t>
            </a:r>
          </a:p>
        </p:txBody>
      </p:sp>
      <p:sp>
        <p:nvSpPr>
          <p:cNvPr id="29" name="Oval 56">
            <a:extLst>
              <a:ext uri="{FF2B5EF4-FFF2-40B4-BE49-F238E27FC236}">
                <a16:creationId xmlns:a16="http://schemas.microsoft.com/office/drawing/2014/main" id="{033371B3-0C06-4B39-9C4D-694C84D90BBA}"/>
              </a:ext>
            </a:extLst>
          </p:cNvPr>
          <p:cNvSpPr/>
          <p:nvPr/>
        </p:nvSpPr>
        <p:spPr>
          <a:xfrm>
            <a:off x="301715" y="2240637"/>
            <a:ext cx="288000" cy="28800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accent5">
                    <a:lumMod val="75000"/>
                  </a:schemeClr>
                </a:solidFill>
              </a:rPr>
              <a:t>2</a:t>
            </a:r>
          </a:p>
        </p:txBody>
      </p:sp>
      <p:sp>
        <p:nvSpPr>
          <p:cNvPr id="31" name="Oval 40">
            <a:extLst>
              <a:ext uri="{FF2B5EF4-FFF2-40B4-BE49-F238E27FC236}">
                <a16:creationId xmlns:a16="http://schemas.microsoft.com/office/drawing/2014/main" id="{DA84B160-3C5E-425C-9168-D517ED2E99A6}"/>
              </a:ext>
            </a:extLst>
          </p:cNvPr>
          <p:cNvSpPr/>
          <p:nvPr/>
        </p:nvSpPr>
        <p:spPr>
          <a:xfrm>
            <a:off x="3486991" y="3009019"/>
            <a:ext cx="288000" cy="288000"/>
          </a:xfrm>
          <a:prstGeom prst="ellipse">
            <a:avLst/>
          </a:prstGeom>
          <a:solidFill>
            <a:schemeClr val="bg1"/>
          </a:solidFill>
          <a:ln w="381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4">
                    <a:lumMod val="75000"/>
                  </a:schemeClr>
                </a:solidFill>
              </a:rPr>
              <a:t>6</a:t>
            </a:r>
            <a:endParaRPr lang="en-US" sz="2800" b="1" dirty="0">
              <a:solidFill>
                <a:schemeClr val="accent4">
                  <a:lumMod val="75000"/>
                </a:schemeClr>
              </a:solidFill>
            </a:endParaRPr>
          </a:p>
        </p:txBody>
      </p:sp>
      <p:sp>
        <p:nvSpPr>
          <p:cNvPr id="32" name="Oval 40">
            <a:extLst>
              <a:ext uri="{FF2B5EF4-FFF2-40B4-BE49-F238E27FC236}">
                <a16:creationId xmlns:a16="http://schemas.microsoft.com/office/drawing/2014/main" id="{DA84B160-3C5E-425C-9168-D517ED2E99A6}"/>
              </a:ext>
            </a:extLst>
          </p:cNvPr>
          <p:cNvSpPr/>
          <p:nvPr/>
        </p:nvSpPr>
        <p:spPr>
          <a:xfrm>
            <a:off x="3477899" y="3708679"/>
            <a:ext cx="288000" cy="288000"/>
          </a:xfrm>
          <a:prstGeom prst="ellipse">
            <a:avLst/>
          </a:prstGeom>
          <a:solidFill>
            <a:schemeClr val="bg1"/>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7030A0"/>
                </a:solidFill>
              </a:rPr>
              <a:t>7</a:t>
            </a:r>
            <a:endParaRPr lang="en-US" sz="2800" b="1" dirty="0">
              <a:solidFill>
                <a:srgbClr val="7030A0"/>
              </a:solidFill>
            </a:endParaRPr>
          </a:p>
        </p:txBody>
      </p:sp>
      <p:sp>
        <p:nvSpPr>
          <p:cNvPr id="33" name="矩形 32"/>
          <p:cNvSpPr/>
          <p:nvPr/>
        </p:nvSpPr>
        <p:spPr>
          <a:xfrm>
            <a:off x="456522" y="1666518"/>
            <a:ext cx="2173789" cy="26358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4" name="矩形 33"/>
          <p:cNvSpPr/>
          <p:nvPr/>
        </p:nvSpPr>
        <p:spPr>
          <a:xfrm>
            <a:off x="632178" y="2150384"/>
            <a:ext cx="2720622" cy="75650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5" name="矩形 34"/>
          <p:cNvSpPr/>
          <p:nvPr/>
        </p:nvSpPr>
        <p:spPr>
          <a:xfrm>
            <a:off x="4327867" y="2144247"/>
            <a:ext cx="2677121" cy="15327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6" name="Oval 40">
            <a:extLst>
              <a:ext uri="{FF2B5EF4-FFF2-40B4-BE49-F238E27FC236}">
                <a16:creationId xmlns:a16="http://schemas.microsoft.com/office/drawing/2014/main" id="{DA84B160-3C5E-425C-9168-D517ED2E99A6}"/>
              </a:ext>
            </a:extLst>
          </p:cNvPr>
          <p:cNvSpPr/>
          <p:nvPr/>
        </p:nvSpPr>
        <p:spPr>
          <a:xfrm>
            <a:off x="6984305" y="2072482"/>
            <a:ext cx="288000" cy="28800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accent1">
                    <a:lumMod val="75000"/>
                  </a:schemeClr>
                </a:solidFill>
              </a:rPr>
              <a:t>5</a:t>
            </a:r>
          </a:p>
        </p:txBody>
      </p:sp>
      <p:sp>
        <p:nvSpPr>
          <p:cNvPr id="30" name="Oval 50">
            <a:extLst>
              <a:ext uri="{FF2B5EF4-FFF2-40B4-BE49-F238E27FC236}">
                <a16:creationId xmlns:a16="http://schemas.microsoft.com/office/drawing/2014/main" id="{7150590E-63BC-4760-A7E4-AB6F08EC4FE9}"/>
              </a:ext>
            </a:extLst>
          </p:cNvPr>
          <p:cNvSpPr/>
          <p:nvPr/>
        </p:nvSpPr>
        <p:spPr>
          <a:xfrm>
            <a:off x="521971" y="1376208"/>
            <a:ext cx="288000" cy="288000"/>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accent6">
                    <a:lumMod val="75000"/>
                  </a:schemeClr>
                </a:solidFill>
              </a:rPr>
              <a:t>1</a:t>
            </a:r>
          </a:p>
        </p:txBody>
      </p:sp>
    </p:spTree>
    <p:extLst>
      <p:ext uri="{BB962C8B-B14F-4D97-AF65-F5344CB8AC3E}">
        <p14:creationId xmlns:p14="http://schemas.microsoft.com/office/powerpoint/2010/main" val="157116889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stretch>
            <a:fillRect/>
          </a:stretch>
        </p:blipFill>
        <p:spPr>
          <a:xfrm>
            <a:off x="2033457" y="1497232"/>
            <a:ext cx="6534800" cy="4496578"/>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104</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820772"/>
            <a:ext cx="438329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(3/6)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2"/>
          <p:cNvSpPr>
            <a:spLocks noChangeArrowheads="1"/>
          </p:cNvSpPr>
          <p:nvPr/>
        </p:nvSpPr>
        <p:spPr bwMode="auto">
          <a:xfrm>
            <a:off x="215782" y="6156888"/>
            <a:ext cx="8322290" cy="400110"/>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2000" b="1" dirty="0" smtClean="0">
                <a:solidFill>
                  <a:srgbClr val="C00000"/>
                </a:solidFill>
                <a:latin typeface="微軟正黑體" panose="020B0604030504040204" pitchFamily="34" charset="-120"/>
                <a:ea typeface="微軟正黑體" panose="020B0604030504040204" pitchFamily="34" charset="-120"/>
              </a:rPr>
              <a:t>提醒</a:t>
            </a:r>
            <a:r>
              <a:rPr lang="zh-TW" altLang="en-US" sz="2000" b="1" dirty="0" smtClean="0">
                <a:latin typeface="微軟正黑體" panose="020B0604030504040204" pitchFamily="34" charset="-120"/>
                <a:ea typeface="微軟正黑體" panose="020B0604030504040204" pitchFamily="34" charset="-120"/>
              </a:rPr>
              <a:t>：為避免網路壅塞，請儘早上網選填登記志願並送出，逾期</a:t>
            </a:r>
            <a:r>
              <a:rPr lang="zh-TW" altLang="en-US" sz="2000" b="1" smtClean="0">
                <a:latin typeface="微軟正黑體" panose="020B0604030504040204" pitchFamily="34" charset="-120"/>
                <a:ea typeface="微軟正黑體" panose="020B0604030504040204" pitchFamily="34" charset="-120"/>
              </a:rPr>
              <a:t>概不受理</a:t>
            </a:r>
            <a:endParaRPr lang="en-US" altLang="zh-TW" sz="2000" b="1" u="sng" dirty="0">
              <a:solidFill>
                <a:srgbClr val="C00000"/>
              </a:solidFill>
              <a:latin typeface="微軟正黑體" panose="020B0604030504040204" pitchFamily="34" charset="-120"/>
              <a:ea typeface="微軟正黑體" panose="020B0604030504040204" pitchFamily="34" charset="-120"/>
            </a:endParaRPr>
          </a:p>
        </p:txBody>
      </p:sp>
      <p:grpSp>
        <p:nvGrpSpPr>
          <p:cNvPr id="16" name="群組 15"/>
          <p:cNvGrpSpPr/>
          <p:nvPr/>
        </p:nvGrpSpPr>
        <p:grpSpPr>
          <a:xfrm>
            <a:off x="287737" y="2291243"/>
            <a:ext cx="3814141" cy="2962345"/>
            <a:chOff x="542057" y="2065946"/>
            <a:chExt cx="3814141" cy="2962345"/>
          </a:xfrm>
        </p:grpSpPr>
        <p:grpSp>
          <p:nvGrpSpPr>
            <p:cNvPr id="17" name="群組 16"/>
            <p:cNvGrpSpPr/>
            <p:nvPr/>
          </p:nvGrpSpPr>
          <p:grpSpPr>
            <a:xfrm>
              <a:off x="542057" y="2065946"/>
              <a:ext cx="3814141" cy="2962345"/>
              <a:chOff x="628650" y="2832345"/>
              <a:chExt cx="1577340" cy="2789857"/>
            </a:xfrm>
          </p:grpSpPr>
          <p:grpSp>
            <p:nvGrpSpPr>
              <p:cNvPr id="20" name="Group 6"/>
              <p:cNvGrpSpPr/>
              <p:nvPr/>
            </p:nvGrpSpPr>
            <p:grpSpPr>
              <a:xfrm>
                <a:off x="628650" y="2833754"/>
                <a:ext cx="1577340" cy="2788448"/>
                <a:chOff x="497608" y="2958796"/>
                <a:chExt cx="3020291" cy="3099104"/>
              </a:xfrm>
              <a:effectLst/>
            </p:grpSpPr>
            <p:sp>
              <p:nvSpPr>
                <p:cNvPr id="22" name="Rectangle 4"/>
                <p:cNvSpPr/>
                <p:nvPr/>
              </p:nvSpPr>
              <p:spPr>
                <a:xfrm>
                  <a:off x="497608" y="2958796"/>
                  <a:ext cx="3020291" cy="29467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3" name="Rectangle 5"/>
                <p:cNvSpPr/>
                <p:nvPr/>
              </p:nvSpPr>
              <p:spPr>
                <a:xfrm>
                  <a:off x="497608" y="5905500"/>
                  <a:ext cx="3020291" cy="15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1" name="Rectangle 5"/>
              <p:cNvSpPr/>
              <p:nvPr/>
            </p:nvSpPr>
            <p:spPr>
              <a:xfrm>
                <a:off x="628650" y="2832345"/>
                <a:ext cx="1577340" cy="1371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18" name="TextBox 25"/>
            <p:cNvSpPr txBox="1"/>
            <p:nvPr/>
          </p:nvSpPr>
          <p:spPr>
            <a:xfrm>
              <a:off x="619501" y="2290167"/>
              <a:ext cx="3641532" cy="1015663"/>
            </a:xfrm>
            <a:prstGeom prst="rect">
              <a:avLst/>
            </a:prstGeom>
            <a:noFill/>
          </p:spPr>
          <p:txBody>
            <a:bodyPr wrap="square" lIns="0" rIns="0" rtlCol="0" anchor="ctr">
              <a:spAutoFit/>
            </a:bodyPr>
            <a:lstStyle/>
            <a:p>
              <a:pPr algn="just"/>
              <a:r>
                <a:rPr lang="zh-TW" altLang="en-US" sz="2000" b="1" dirty="0" smtClean="0">
                  <a:latin typeface="微軟正黑體" panose="020B0604030504040204" pitchFamily="34" charset="-120"/>
                  <a:ea typeface="微軟正黑體" panose="020B0604030504040204" pitchFamily="34" charset="-120"/>
                </a:rPr>
                <a:t>選填登記志願後，可點選暫存志願，右方會顯示</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暫存就讀志願順序成功</a:t>
              </a:r>
              <a:r>
                <a:rPr lang="en-US" altLang="zh-TW" sz="2000" b="1" dirty="0" smtClean="0">
                  <a:latin typeface="微軟正黑體" panose="020B0604030504040204" pitchFamily="34" charset="-120"/>
                  <a:ea typeface="微軟正黑體" panose="020B0604030504040204" pitchFamily="34" charset="-120"/>
                </a:rPr>
                <a:t>】</a:t>
              </a:r>
              <a:endParaRPr lang="en-US" sz="2000" b="1" dirty="0">
                <a:latin typeface="微軟正黑體" panose="020B0604030504040204" pitchFamily="34" charset="-120"/>
                <a:ea typeface="微軟正黑體" panose="020B0604030504040204" pitchFamily="34" charset="-120"/>
              </a:endParaRPr>
            </a:p>
          </p:txBody>
        </p:sp>
        <p:sp>
          <p:nvSpPr>
            <p:cNvPr id="19" name="矩形 2"/>
            <p:cNvSpPr>
              <a:spLocks noChangeArrowheads="1"/>
            </p:cNvSpPr>
            <p:nvPr/>
          </p:nvSpPr>
          <p:spPr bwMode="auto">
            <a:xfrm>
              <a:off x="599623" y="3384451"/>
              <a:ext cx="3715305" cy="1446550"/>
            </a:xfrm>
            <a:prstGeom prst="rect">
              <a:avLst/>
            </a:prstGeom>
            <a:solidFill>
              <a:srgbClr val="FFE5E5"/>
            </a:solidFill>
            <a:ln w="9525">
              <a:no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2200" b="1" dirty="0" smtClean="0">
                  <a:solidFill>
                    <a:srgbClr val="C00000"/>
                  </a:solidFill>
                  <a:latin typeface="微軟正黑體" panose="020B0604030504040204" pitchFamily="34" charset="-120"/>
                  <a:ea typeface="微軟正黑體" panose="020B0604030504040204" pitchFamily="34" charset="-120"/>
                </a:rPr>
                <a:t>暫存志願</a:t>
              </a:r>
              <a:r>
                <a:rPr lang="zh-TW" altLang="en-US" sz="2200" b="1" u="sng" dirty="0" smtClean="0">
                  <a:solidFill>
                    <a:srgbClr val="C00000"/>
                  </a:solidFill>
                  <a:latin typeface="微軟正黑體" panose="020B0604030504040204" pitchFamily="34" charset="-120"/>
                  <a:ea typeface="微軟正黑體" panose="020B0604030504040204" pitchFamily="34" charset="-120"/>
                </a:rPr>
                <a:t>不代表確定送出</a:t>
              </a:r>
              <a:r>
                <a:rPr lang="zh-TW" altLang="en-US" sz="2200" b="1" dirty="0" smtClean="0">
                  <a:solidFill>
                    <a:srgbClr val="C00000"/>
                  </a:solidFill>
                  <a:latin typeface="微軟正黑體" panose="020B0604030504040204" pitchFamily="34" charset="-120"/>
                  <a:ea typeface="微軟正黑體" panose="020B0604030504040204" pitchFamily="34" charset="-120"/>
                </a:rPr>
                <a:t>，若未於規定時間內確定送出者，亦視同未上網選填登記志願，放棄參加分發</a:t>
              </a:r>
              <a:endParaRPr lang="en-US" altLang="zh-TW" sz="2200" b="1" u="sng" dirty="0">
                <a:solidFill>
                  <a:srgbClr val="C00000"/>
                </a:solidFill>
                <a:latin typeface="微軟正黑體" panose="020B0604030504040204" pitchFamily="34" charset="-120"/>
                <a:ea typeface="微軟正黑體" panose="020B0604030504040204" pitchFamily="34" charset="-120"/>
              </a:endParaRPr>
            </a:p>
          </p:txBody>
        </p:sp>
      </p:grpSp>
      <p:sp>
        <p:nvSpPr>
          <p:cNvPr id="24" name="矩形 23"/>
          <p:cNvSpPr/>
          <p:nvPr/>
        </p:nvSpPr>
        <p:spPr>
          <a:xfrm>
            <a:off x="2109794" y="5527623"/>
            <a:ext cx="791441" cy="37082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5" name="矩形 24"/>
          <p:cNvSpPr/>
          <p:nvPr/>
        </p:nvSpPr>
        <p:spPr>
          <a:xfrm>
            <a:off x="5345279" y="5527622"/>
            <a:ext cx="3183467" cy="427267"/>
          </a:xfrm>
          <a:prstGeom prst="rect">
            <a:avLst/>
          </a:prstGeom>
          <a:noFill/>
          <a:ln w="3810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6" name="向右箭號 25"/>
          <p:cNvSpPr/>
          <p:nvPr/>
        </p:nvSpPr>
        <p:spPr bwMode="auto">
          <a:xfrm rot="2033745">
            <a:off x="1912013" y="5373928"/>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Tree>
    <p:extLst>
      <p:ext uri="{BB962C8B-B14F-4D97-AF65-F5344CB8AC3E}">
        <p14:creationId xmlns:p14="http://schemas.microsoft.com/office/powerpoint/2010/main" val="312324107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圖片 25"/>
          <p:cNvPicPr>
            <a:picLocks noChangeAspect="1"/>
          </p:cNvPicPr>
          <p:nvPr/>
        </p:nvPicPr>
        <p:blipFill>
          <a:blip r:embed="rId2"/>
          <a:stretch>
            <a:fillRect/>
          </a:stretch>
        </p:blipFill>
        <p:spPr>
          <a:xfrm>
            <a:off x="5409044" y="1223676"/>
            <a:ext cx="3187721" cy="3877200"/>
          </a:xfrm>
          <a:prstGeom prst="rect">
            <a:avLst/>
          </a:prstGeom>
          <a:ln w="19050">
            <a:solidFill>
              <a:srgbClr val="0000FF"/>
            </a:solidFill>
          </a:ln>
        </p:spPr>
      </p:pic>
      <p:pic>
        <p:nvPicPr>
          <p:cNvPr id="30" name="圖片 29"/>
          <p:cNvPicPr>
            <a:picLocks noChangeAspect="1"/>
          </p:cNvPicPr>
          <p:nvPr/>
        </p:nvPicPr>
        <p:blipFill>
          <a:blip r:embed="rId3"/>
          <a:stretch>
            <a:fillRect/>
          </a:stretch>
        </p:blipFill>
        <p:spPr>
          <a:xfrm>
            <a:off x="5836057" y="1725672"/>
            <a:ext cx="3171469" cy="3780000"/>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105</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746360"/>
            <a:ext cx="4196557"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(4/6)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5240046" y="5604503"/>
            <a:ext cx="3646929" cy="378372"/>
          </a:xfrm>
          <a:prstGeom prst="rect">
            <a:avLst/>
          </a:prstGeom>
          <a:solidFill>
            <a:srgbClr val="FFFF8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提醒您尚未完成網路選填登記志願</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4"/>
          <a:stretch>
            <a:fillRect/>
          </a:stretch>
        </p:blipFill>
        <p:spPr>
          <a:xfrm>
            <a:off x="286607" y="1487889"/>
            <a:ext cx="4906202" cy="4255470"/>
          </a:xfrm>
          <a:prstGeom prst="rect">
            <a:avLst/>
          </a:prstGeom>
          <a:ln w="19050">
            <a:solidFill>
              <a:srgbClr val="0000FF"/>
            </a:solidFill>
          </a:ln>
        </p:spPr>
      </p:pic>
      <p:sp>
        <p:nvSpPr>
          <p:cNvPr id="18" name="矩形 17"/>
          <p:cNvSpPr/>
          <p:nvPr/>
        </p:nvSpPr>
        <p:spPr>
          <a:xfrm>
            <a:off x="1241779" y="2997948"/>
            <a:ext cx="637822" cy="20244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向右箭號 18"/>
          <p:cNvSpPr/>
          <p:nvPr/>
        </p:nvSpPr>
        <p:spPr bwMode="auto">
          <a:xfrm rot="5400000">
            <a:off x="1369384" y="3408000"/>
            <a:ext cx="708532" cy="32592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向右箭號 19"/>
          <p:cNvSpPr/>
          <p:nvPr/>
        </p:nvSpPr>
        <p:spPr bwMode="auto">
          <a:xfrm>
            <a:off x="1886610" y="2969676"/>
            <a:ext cx="3310423" cy="23071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向右箭號 20"/>
          <p:cNvSpPr/>
          <p:nvPr/>
        </p:nvSpPr>
        <p:spPr bwMode="auto">
          <a:xfrm>
            <a:off x="881762" y="2969676"/>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2" name="矩形 21"/>
          <p:cNvSpPr/>
          <p:nvPr/>
        </p:nvSpPr>
        <p:spPr>
          <a:xfrm>
            <a:off x="5671139" y="1298736"/>
            <a:ext cx="2469084" cy="26193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5" name="矩形 2"/>
          <p:cNvSpPr>
            <a:spLocks noChangeArrowheads="1"/>
          </p:cNvSpPr>
          <p:nvPr/>
        </p:nvSpPr>
        <p:spPr bwMode="auto">
          <a:xfrm>
            <a:off x="5236425" y="2663409"/>
            <a:ext cx="2969425" cy="830997"/>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400" b="1" dirty="0" smtClean="0">
                <a:latin typeface="微軟正黑體" panose="020B0604030504040204" pitchFamily="34" charset="-120"/>
                <a:ea typeface="微軟正黑體" panose="020B0604030504040204" pitchFamily="34" charset="-120"/>
              </a:rPr>
              <a:t>此為</a:t>
            </a:r>
            <a:r>
              <a:rPr lang="zh-TW" altLang="en-US" sz="2400" b="1" dirty="0" smtClean="0">
                <a:solidFill>
                  <a:srgbClr val="C00000"/>
                </a:solidFill>
                <a:latin typeface="微軟正黑體" panose="020B0604030504040204" pitchFamily="34" charset="-120"/>
                <a:ea typeface="微軟正黑體" panose="020B0604030504040204" pitchFamily="34" charset="-120"/>
              </a:rPr>
              <a:t>暫存檢核用，請檢核確認志願順序</a:t>
            </a:r>
            <a:endParaRPr lang="en-US" altLang="zh-TW" sz="2400" b="1" u="sng" dirty="0">
              <a:solidFill>
                <a:srgbClr val="C00000"/>
              </a:solidFill>
              <a:latin typeface="微軟正黑體" panose="020B0604030504040204" pitchFamily="34" charset="-120"/>
              <a:ea typeface="微軟正黑體" panose="020B0604030504040204" pitchFamily="34" charset="-120"/>
            </a:endParaRPr>
          </a:p>
        </p:txBody>
      </p:sp>
      <p:sp>
        <p:nvSpPr>
          <p:cNvPr id="23" name="矩形 22"/>
          <p:cNvSpPr/>
          <p:nvPr/>
        </p:nvSpPr>
        <p:spPr>
          <a:xfrm>
            <a:off x="6164752" y="1821925"/>
            <a:ext cx="2429233" cy="26813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6" name="矩形 2"/>
          <p:cNvSpPr>
            <a:spLocks noChangeArrowheads="1"/>
          </p:cNvSpPr>
          <p:nvPr/>
        </p:nvSpPr>
        <p:spPr bwMode="auto">
          <a:xfrm>
            <a:off x="994533" y="3941531"/>
            <a:ext cx="3333760" cy="1200329"/>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400" b="1" dirty="0" smtClean="0">
                <a:latin typeface="微軟正黑體" panose="020B0604030504040204" pitchFamily="34" charset="-120"/>
                <a:ea typeface="微軟正黑體" panose="020B0604030504040204" pitchFamily="34" charset="-120"/>
              </a:rPr>
              <a:t>在確定送出志願前，可點選</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solidFill>
                  <a:srgbClr val="C00000"/>
                </a:solidFill>
                <a:latin typeface="微軟正黑體" panose="020B0604030504040204" pitchFamily="34" charset="-120"/>
                <a:ea typeface="微軟正黑體" panose="020B0604030504040204" pitchFamily="34" charset="-120"/>
              </a:rPr>
              <a:t>列印暫存志願</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鈕檢核確認志願順序</a:t>
            </a:r>
            <a:endParaRPr lang="en-US" altLang="zh-TW" sz="2400" b="1" u="sng" dirty="0">
              <a:solidFill>
                <a:srgbClr val="C00000"/>
              </a:solidFill>
              <a:latin typeface="微軟正黑體" panose="020B0604030504040204" pitchFamily="34" charset="-120"/>
              <a:ea typeface="微軟正黑體" panose="020B0604030504040204" pitchFamily="34" charset="-120"/>
            </a:endParaRPr>
          </a:p>
        </p:txBody>
      </p:sp>
      <p:sp>
        <p:nvSpPr>
          <p:cNvPr id="24" name="矩形 23"/>
          <p:cNvSpPr/>
          <p:nvPr/>
        </p:nvSpPr>
        <p:spPr>
          <a:xfrm>
            <a:off x="307929" y="5524020"/>
            <a:ext cx="425849" cy="22202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5" name="矩形 2"/>
          <p:cNvSpPr>
            <a:spLocks noChangeArrowheads="1"/>
          </p:cNvSpPr>
          <p:nvPr/>
        </p:nvSpPr>
        <p:spPr bwMode="auto">
          <a:xfrm>
            <a:off x="1315133" y="5822111"/>
            <a:ext cx="3582339" cy="830997"/>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400" b="1" dirty="0" smtClean="0">
                <a:latin typeface="微軟正黑體" panose="020B0604030504040204" pitchFamily="34" charset="-120"/>
                <a:ea typeface="微軟正黑體" panose="020B0604030504040204" pitchFamily="34" charset="-120"/>
              </a:rPr>
              <a:t>志願未確定送出</a:t>
            </a:r>
            <a:endParaRPr lang="en-US" altLang="zh-TW" sz="2400" b="1" dirty="0" smtClean="0">
              <a:latin typeface="微軟正黑體" panose="020B0604030504040204" pitchFamily="34" charset="-120"/>
              <a:ea typeface="微軟正黑體" panose="020B0604030504040204" pitchFamily="34" charset="-120"/>
            </a:endParaRPr>
          </a:p>
          <a:p>
            <a:pPr algn="just">
              <a:defRPr/>
            </a:pPr>
            <a:r>
              <a:rPr lang="zh-TW" altLang="en-US" sz="2400" b="1" u="sng" dirty="0" smtClean="0">
                <a:solidFill>
                  <a:srgbClr val="C00000"/>
                </a:solidFill>
                <a:latin typeface="微軟正黑體" panose="020B0604030504040204" pitchFamily="34" charset="-120"/>
                <a:ea typeface="微軟正黑體" panose="020B0604030504040204" pitchFamily="34" charset="-120"/>
              </a:rPr>
              <a:t>皆可返回修改志願及順序</a:t>
            </a:r>
            <a:endParaRPr lang="en-US" altLang="zh-TW" sz="2400" b="1" u="sng" dirty="0">
              <a:solidFill>
                <a:srgbClr val="C00000"/>
              </a:solidFill>
              <a:latin typeface="微軟正黑體" panose="020B0604030504040204" pitchFamily="34" charset="-120"/>
              <a:ea typeface="微軟正黑體" panose="020B0604030504040204" pitchFamily="34" charset="-120"/>
            </a:endParaRPr>
          </a:p>
        </p:txBody>
      </p:sp>
      <p:sp>
        <p:nvSpPr>
          <p:cNvPr id="27" name="向右箭號 26"/>
          <p:cNvSpPr/>
          <p:nvPr/>
        </p:nvSpPr>
        <p:spPr bwMode="auto">
          <a:xfrm flipH="1">
            <a:off x="762561" y="5494209"/>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8" name="矩形 27"/>
          <p:cNvSpPr/>
          <p:nvPr/>
        </p:nvSpPr>
        <p:spPr>
          <a:xfrm>
            <a:off x="139095" y="5793689"/>
            <a:ext cx="1128801" cy="378372"/>
          </a:xfrm>
          <a:prstGeom prst="rect">
            <a:avLst/>
          </a:prstGeom>
          <a:solidFill>
            <a:schemeClr val="accent3">
              <a:lumMod val="40000"/>
              <a:lumOff val="6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返回上一頁</a:t>
            </a:r>
            <a:endParaRPr lang="zh-TW" altLang="en-US" sz="1400" b="1" dirty="0">
              <a:solidFill>
                <a:schemeClr val="tx1"/>
              </a:solidFill>
              <a:latin typeface="微軟正黑體" panose="020B0604030504040204" pitchFamily="34" charset="-120"/>
              <a:ea typeface="微軟正黑體" panose="020B0604030504040204" pitchFamily="34" charset="-120"/>
            </a:endParaRPr>
          </a:p>
        </p:txBody>
      </p:sp>
      <p:sp>
        <p:nvSpPr>
          <p:cNvPr id="29" name="矩形 28"/>
          <p:cNvSpPr/>
          <p:nvPr/>
        </p:nvSpPr>
        <p:spPr>
          <a:xfrm>
            <a:off x="475554" y="2783623"/>
            <a:ext cx="2267644" cy="967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1" name="矩形 30"/>
          <p:cNvSpPr/>
          <p:nvPr/>
        </p:nvSpPr>
        <p:spPr>
          <a:xfrm>
            <a:off x="2442258" y="2663409"/>
            <a:ext cx="370389" cy="1037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89598437"/>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243824" y="2600590"/>
            <a:ext cx="4819179" cy="3720874"/>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304800" y="4768766"/>
            <a:ext cx="2175232" cy="97727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5" name="矩形 14"/>
          <p:cNvSpPr/>
          <p:nvPr/>
        </p:nvSpPr>
        <p:spPr>
          <a:xfrm>
            <a:off x="2726267" y="2627719"/>
            <a:ext cx="2278678" cy="266676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7" name="矩形 2"/>
          <p:cNvSpPr>
            <a:spLocks noChangeArrowheads="1"/>
          </p:cNvSpPr>
          <p:nvPr/>
        </p:nvSpPr>
        <p:spPr bwMode="auto">
          <a:xfrm>
            <a:off x="795089" y="1477345"/>
            <a:ext cx="4166356" cy="830997"/>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400" b="1" dirty="0" smtClean="0">
                <a:latin typeface="微軟正黑體" panose="020B0604030504040204" pitchFamily="34" charset="-120"/>
                <a:ea typeface="微軟正黑體" panose="020B0604030504040204" pitchFamily="34" charset="-120"/>
              </a:rPr>
              <a:t>確認所選填之</a:t>
            </a:r>
            <a:r>
              <a:rPr lang="zh-TW" altLang="en-US" sz="2400" b="1" dirty="0" smtClean="0">
                <a:solidFill>
                  <a:srgbClr val="C00000"/>
                </a:solidFill>
                <a:latin typeface="微軟正黑體" panose="020B0604030504040204" pitchFamily="34" charset="-120"/>
                <a:ea typeface="微軟正黑體" panose="020B0604030504040204" pitchFamily="34" charset="-120"/>
              </a:rPr>
              <a:t>志願</a:t>
            </a:r>
            <a:r>
              <a:rPr lang="zh-TW" altLang="en-US" sz="2400" b="1" dirty="0" smtClean="0">
                <a:latin typeface="微軟正黑體" panose="020B0604030504040204" pitchFamily="34" charset="-120"/>
                <a:ea typeface="微軟正黑體" panose="020B0604030504040204" pitchFamily="34" charset="-120"/>
              </a:rPr>
              <a:t>及</a:t>
            </a:r>
            <a:r>
              <a:rPr lang="zh-TW" altLang="en-US" sz="2400" b="1" dirty="0" smtClean="0">
                <a:solidFill>
                  <a:srgbClr val="C00000"/>
                </a:solidFill>
                <a:latin typeface="微軟正黑體" panose="020B0604030504040204" pitchFamily="34" charset="-120"/>
                <a:ea typeface="微軟正黑體" panose="020B0604030504040204" pitchFamily="34" charset="-120"/>
              </a:rPr>
              <a:t>志願順序</a:t>
            </a:r>
            <a:r>
              <a:rPr lang="zh-TW" altLang="en-US" sz="2400" b="1" dirty="0" smtClean="0">
                <a:latin typeface="微軟正黑體" panose="020B0604030504040204" pitchFamily="34" charset="-120"/>
                <a:ea typeface="微軟正黑體" panose="020B0604030504040204" pitchFamily="34" charset="-120"/>
              </a:rPr>
              <a:t>是否無誤</a:t>
            </a:r>
            <a:endParaRPr lang="en-US" altLang="zh-TW" sz="2400" b="1" u="sng" dirty="0">
              <a:solidFill>
                <a:srgbClr val="C00000"/>
              </a:solidFill>
              <a:latin typeface="微軟正黑體" panose="020B0604030504040204" pitchFamily="34" charset="-120"/>
              <a:ea typeface="微軟正黑體" panose="020B0604030504040204" pitchFamily="34" charset="-120"/>
            </a:endParaRPr>
          </a:p>
        </p:txBody>
      </p:sp>
      <p:grpSp>
        <p:nvGrpSpPr>
          <p:cNvPr id="18" name="群組 17"/>
          <p:cNvGrpSpPr/>
          <p:nvPr/>
        </p:nvGrpSpPr>
        <p:grpSpPr>
          <a:xfrm>
            <a:off x="5069096" y="559061"/>
            <a:ext cx="4074904" cy="3151943"/>
            <a:chOff x="7931744" y="3042770"/>
            <a:chExt cx="3498256" cy="2712927"/>
          </a:xfrm>
        </p:grpSpPr>
        <p:grpSp>
          <p:nvGrpSpPr>
            <p:cNvPr id="19" name="Group 58">
              <a:extLst>
                <a:ext uri="{FF2B5EF4-FFF2-40B4-BE49-F238E27FC236}">
                  <a16:creationId xmlns:a16="http://schemas.microsoft.com/office/drawing/2014/main" id="{79121BBD-CBFA-48AD-9671-DEB2A39D7DDC}"/>
                </a:ext>
              </a:extLst>
            </p:cNvPr>
            <p:cNvGrpSpPr/>
            <p:nvPr/>
          </p:nvGrpSpPr>
          <p:grpSpPr>
            <a:xfrm>
              <a:off x="7931744" y="3042770"/>
              <a:ext cx="3498256" cy="2712927"/>
              <a:chOff x="6306598" y="3734324"/>
              <a:chExt cx="3145872" cy="2932173"/>
            </a:xfrm>
          </p:grpSpPr>
          <p:sp>
            <p:nvSpPr>
              <p:cNvPr id="21" name="Right Triangle 59">
                <a:extLst>
                  <a:ext uri="{FF2B5EF4-FFF2-40B4-BE49-F238E27FC236}">
                    <a16:creationId xmlns:a16="http://schemas.microsoft.com/office/drawing/2014/main" id="{13D75164-4795-4CB1-9B83-E1A87DE5630E}"/>
                  </a:ext>
                </a:extLst>
              </p:cNvPr>
              <p:cNvSpPr/>
              <p:nvPr/>
            </p:nvSpPr>
            <p:spPr>
              <a:xfrm rot="5400000">
                <a:off x="9055708" y="4064310"/>
                <a:ext cx="391188" cy="402336"/>
              </a:xfrm>
              <a:prstGeom prst="rtTriangle">
                <a:avLst/>
              </a:prstGeom>
              <a:solidFill>
                <a:schemeClr val="accent6">
                  <a:lumMod val="75000"/>
                  <a:alpha val="61000"/>
                </a:schemeClr>
              </a:solidFill>
              <a:ln>
                <a:noFill/>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22" name="Rectangle 60">
                <a:extLst>
                  <a:ext uri="{FF2B5EF4-FFF2-40B4-BE49-F238E27FC236}">
                    <a16:creationId xmlns:a16="http://schemas.microsoft.com/office/drawing/2014/main" id="{44F2124A-88B4-4B93-B61A-561CD31CC7EA}"/>
                  </a:ext>
                </a:extLst>
              </p:cNvPr>
              <p:cNvSpPr/>
              <p:nvPr/>
            </p:nvSpPr>
            <p:spPr>
              <a:xfrm>
                <a:off x="6306598" y="3734324"/>
                <a:ext cx="3145872" cy="335560"/>
              </a:xfrm>
              <a:prstGeom prst="rect">
                <a:avLst/>
              </a:prstGeom>
              <a:solidFill>
                <a:schemeClr val="accent6">
                  <a:lumMod val="60000"/>
                  <a:lumOff val="40000"/>
                  <a:alpha val="79000"/>
                </a:schemeClr>
              </a:solidFill>
              <a:ln>
                <a:noFill/>
              </a:ln>
            </p:spPr>
            <p:style>
              <a:lnRef idx="0">
                <a:scrgbClr r="0" g="0" b="0"/>
              </a:lnRef>
              <a:fillRef idx="0">
                <a:scrgbClr r="0" g="0" b="0"/>
              </a:fillRef>
              <a:effectRef idx="0">
                <a:scrgbClr r="0" g="0" b="0"/>
              </a:effectRef>
              <a:fontRef idx="minor">
                <a:schemeClr val="lt1"/>
              </a:fontRef>
            </p:style>
            <p:txBody>
              <a:bodyPr lIns="320040" rtlCol="0" anchor="ctr"/>
              <a:lstStyle/>
              <a:p>
                <a:endParaRPr lang="en-US" b="1" dirty="0"/>
              </a:p>
            </p:txBody>
          </p:sp>
          <p:sp>
            <p:nvSpPr>
              <p:cNvPr id="23" name="Rectangle 62">
                <a:extLst>
                  <a:ext uri="{FF2B5EF4-FFF2-40B4-BE49-F238E27FC236}">
                    <a16:creationId xmlns:a16="http://schemas.microsoft.com/office/drawing/2014/main" id="{30A72DA4-F183-463B-8913-C3D6263A4E65}"/>
                  </a:ext>
                </a:extLst>
              </p:cNvPr>
              <p:cNvSpPr/>
              <p:nvPr/>
            </p:nvSpPr>
            <p:spPr>
              <a:xfrm>
                <a:off x="6438271" y="4069885"/>
                <a:ext cx="2871383" cy="2596612"/>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spcBef>
                    <a:spcPts val="600"/>
                  </a:spcBef>
                </a:pPr>
                <a:r>
                  <a:rPr lang="zh-TW" altLang="en-US" sz="2200" b="1" dirty="0" smtClean="0">
                    <a:solidFill>
                      <a:schemeClr val="tx1"/>
                    </a:solidFill>
                    <a:latin typeface="微軟正黑體" panose="020B0604030504040204" pitchFamily="34" charset="-120"/>
                    <a:ea typeface="微軟正黑體" panose="020B0604030504040204" pitchFamily="34" charset="-120"/>
                  </a:rPr>
                  <a:t>確認志願順序選填無誤後，須輸入</a:t>
                </a:r>
                <a:r>
                  <a:rPr lang="en-US" altLang="zh-TW" sz="2200" b="1" dirty="0" smtClean="0">
                    <a:solidFill>
                      <a:schemeClr val="tx1"/>
                    </a:solidFill>
                    <a:latin typeface="微軟正黑體" panose="020B0604030504040204" pitchFamily="34" charset="-120"/>
                    <a:ea typeface="微軟正黑體" panose="020B0604030504040204" pitchFamily="34" charset="-120"/>
                  </a:rPr>
                  <a:t>:</a:t>
                </a:r>
              </a:p>
              <a:p>
                <a:pPr algn="just">
                  <a:spcBef>
                    <a:spcPts val="600"/>
                  </a:spcBef>
                </a:pPr>
                <a:r>
                  <a:rPr lang="zh-TW" altLang="en-US" sz="2200" b="1" u="sng" dirty="0" smtClean="0">
                    <a:solidFill>
                      <a:srgbClr val="C00000"/>
                    </a:solidFill>
                    <a:latin typeface="微軟正黑體" panose="020B0604030504040204" pitchFamily="34" charset="-120"/>
                    <a:ea typeface="微軟正黑體" panose="020B0604030504040204" pitchFamily="34" charset="-120"/>
                  </a:rPr>
                  <a:t>身分證統一編號</a:t>
                </a:r>
                <a:r>
                  <a:rPr lang="en-US" altLang="zh-TW" sz="2200" b="1" u="sng" dirty="0" smtClean="0">
                    <a:solidFill>
                      <a:srgbClr val="C00000"/>
                    </a:solidFill>
                    <a:latin typeface="微軟正黑體" panose="020B0604030504040204" pitchFamily="34" charset="-120"/>
                    <a:ea typeface="微軟正黑體" panose="020B0604030504040204" pitchFamily="34" charset="-120"/>
                  </a:rPr>
                  <a:t>(</a:t>
                </a:r>
                <a:r>
                  <a:rPr lang="zh-TW" altLang="en-US" sz="2200" b="1" u="sng" dirty="0" smtClean="0">
                    <a:solidFill>
                      <a:srgbClr val="C00000"/>
                    </a:solidFill>
                    <a:latin typeface="微軟正黑體" panose="020B0604030504040204" pitchFamily="34" charset="-120"/>
                    <a:ea typeface="微軟正黑體" panose="020B0604030504040204" pitchFamily="34" charset="-120"/>
                  </a:rPr>
                  <a:t>居留證號或入出境許可證統一編號</a:t>
                </a:r>
                <a:r>
                  <a:rPr lang="en-US" altLang="zh-TW" sz="2200" b="1" u="sng" dirty="0" smtClean="0">
                    <a:solidFill>
                      <a:srgbClr val="C00000"/>
                    </a:solidFill>
                    <a:latin typeface="微軟正黑體" panose="020B0604030504040204" pitchFamily="34" charset="-120"/>
                    <a:ea typeface="微軟正黑體" panose="020B0604030504040204" pitchFamily="34" charset="-120"/>
                  </a:rPr>
                  <a:t>)</a:t>
                </a:r>
                <a:r>
                  <a:rPr lang="zh-TW" altLang="en-US" sz="2200" b="1" dirty="0" smtClean="0">
                    <a:solidFill>
                      <a:schemeClr val="tx1"/>
                    </a:solidFill>
                    <a:latin typeface="微軟正黑體" panose="020B0604030504040204" pitchFamily="34" charset="-120"/>
                    <a:ea typeface="微軟正黑體" panose="020B0604030504040204" pitchFamily="34" charset="-120"/>
                  </a:rPr>
                  <a:t>、</a:t>
                </a:r>
                <a:endParaRPr lang="en-US" altLang="zh-TW" sz="22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200" b="1" u="sng" dirty="0" smtClean="0">
                    <a:solidFill>
                      <a:srgbClr val="C00000"/>
                    </a:solidFill>
                    <a:latin typeface="微軟正黑體" panose="020B0604030504040204" pitchFamily="34" charset="-120"/>
                    <a:ea typeface="微軟正黑體" panose="020B0604030504040204" pitchFamily="34" charset="-120"/>
                  </a:rPr>
                  <a:t>出生年月日</a:t>
                </a:r>
                <a:r>
                  <a:rPr lang="zh-TW" altLang="en-US" sz="2200" b="1" dirty="0" smtClean="0">
                    <a:solidFill>
                      <a:schemeClr val="tx1"/>
                    </a:solidFill>
                    <a:latin typeface="微軟正黑體" panose="020B0604030504040204" pitchFamily="34" charset="-120"/>
                    <a:ea typeface="微軟正黑體" panose="020B0604030504040204" pitchFamily="34" charset="-120"/>
                  </a:rPr>
                  <a:t>、</a:t>
                </a:r>
                <a:endParaRPr lang="en-US" altLang="zh-TW" sz="2200" b="1" dirty="0" smtClean="0">
                  <a:solidFill>
                    <a:schemeClr val="tx1"/>
                  </a:solidFill>
                  <a:latin typeface="微軟正黑體" panose="020B0604030504040204" pitchFamily="34" charset="-120"/>
                  <a:ea typeface="微軟正黑體" panose="020B0604030504040204" pitchFamily="34" charset="-120"/>
                </a:endParaRPr>
              </a:p>
              <a:p>
                <a:pPr algn="just">
                  <a:spcBef>
                    <a:spcPts val="600"/>
                  </a:spcBef>
                </a:pPr>
                <a:r>
                  <a:rPr lang="zh-TW" altLang="en-US" sz="2200" b="1" u="sng" dirty="0" smtClean="0">
                    <a:solidFill>
                      <a:srgbClr val="C00000"/>
                    </a:solidFill>
                    <a:latin typeface="微軟正黑體" panose="020B0604030504040204" pitchFamily="34" charset="-120"/>
                    <a:ea typeface="微軟正黑體" panose="020B0604030504040204" pitchFamily="34" charset="-120"/>
                  </a:rPr>
                  <a:t>通行碼</a:t>
                </a:r>
                <a:r>
                  <a:rPr lang="zh-TW" altLang="en-US" sz="2200" b="1" dirty="0" smtClean="0">
                    <a:solidFill>
                      <a:schemeClr val="tx1"/>
                    </a:solidFill>
                    <a:latin typeface="微軟正黑體" panose="020B0604030504040204" pitchFamily="34" charset="-120"/>
                    <a:ea typeface="微軟正黑體" panose="020B0604030504040204" pitchFamily="34" charset="-120"/>
                  </a:rPr>
                  <a:t>及</a:t>
                </a:r>
                <a:r>
                  <a:rPr lang="zh-TW" altLang="en-US" sz="2200" b="1" u="sng" dirty="0" smtClean="0">
                    <a:solidFill>
                      <a:srgbClr val="C00000"/>
                    </a:solidFill>
                    <a:latin typeface="微軟正黑體" panose="020B0604030504040204" pitchFamily="34" charset="-120"/>
                    <a:ea typeface="微軟正黑體" panose="020B0604030504040204" pitchFamily="34" charset="-120"/>
                  </a:rPr>
                  <a:t>驗證碼</a:t>
                </a:r>
                <a:endParaRPr lang="en-US" altLang="zh-TW" sz="2200" b="1" u="sng" dirty="0" smtClean="0">
                  <a:solidFill>
                    <a:srgbClr val="C00000"/>
                  </a:solidFill>
                  <a:latin typeface="微軟正黑體" panose="020B0604030504040204" pitchFamily="34" charset="-120"/>
                  <a:ea typeface="微軟正黑體" panose="020B0604030504040204" pitchFamily="34" charset="-120"/>
                </a:endParaRPr>
              </a:p>
              <a:p>
                <a:pPr algn="just">
                  <a:spcBef>
                    <a:spcPts val="600"/>
                  </a:spcBef>
                </a:pPr>
                <a:r>
                  <a:rPr lang="zh-TW" altLang="en-US" sz="2200" b="1" dirty="0" smtClean="0">
                    <a:solidFill>
                      <a:schemeClr val="tx1"/>
                    </a:solidFill>
                    <a:latin typeface="微軟正黑體" panose="020B0604030504040204" pitchFamily="34" charset="-120"/>
                    <a:ea typeface="微軟正黑體" panose="020B0604030504040204" pitchFamily="34" charset="-120"/>
                  </a:rPr>
                  <a:t>即可點選</a:t>
                </a:r>
                <a:r>
                  <a:rPr lang="zh-TW" altLang="en-US" sz="2400" b="1" dirty="0" smtClean="0">
                    <a:solidFill>
                      <a:srgbClr val="C00000"/>
                    </a:solidFill>
                    <a:latin typeface="微軟正黑體" panose="020B0604030504040204" pitchFamily="34" charset="-120"/>
                    <a:ea typeface="微軟正黑體" panose="020B0604030504040204" pitchFamily="34" charset="-120"/>
                  </a:rPr>
                  <a:t>確定送出</a:t>
                </a:r>
                <a:endParaRPr lang="en-US" sz="2400" b="1" dirty="0">
                  <a:solidFill>
                    <a:srgbClr val="C00000"/>
                  </a:solidFill>
                  <a:latin typeface="微軟正黑體" panose="020B0604030504040204" pitchFamily="34" charset="-120"/>
                  <a:ea typeface="微軟正黑體" panose="020B0604030504040204" pitchFamily="34" charset="-120"/>
                </a:endParaRPr>
              </a:p>
            </p:txBody>
          </p:sp>
        </p:grpSp>
        <p:sp>
          <p:nvSpPr>
            <p:cNvPr id="20" name="Oval 50">
              <a:extLst>
                <a:ext uri="{FF2B5EF4-FFF2-40B4-BE49-F238E27FC236}">
                  <a16:creationId xmlns:a16="http://schemas.microsoft.com/office/drawing/2014/main" id="{7150590E-63BC-4760-A7E4-AB6F08EC4FE9}"/>
                </a:ext>
              </a:extLst>
            </p:cNvPr>
            <p:cNvSpPr/>
            <p:nvPr/>
          </p:nvSpPr>
          <p:spPr>
            <a:xfrm>
              <a:off x="7941049" y="3056574"/>
              <a:ext cx="247245" cy="247886"/>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6">
                      <a:lumMod val="75000"/>
                    </a:schemeClr>
                  </a:solidFill>
                </a:rPr>
                <a:t>1</a:t>
              </a:r>
            </a:p>
          </p:txBody>
        </p:sp>
      </p:grpSp>
      <p:sp>
        <p:nvSpPr>
          <p:cNvPr id="24" name="Oval 56">
            <a:extLst>
              <a:ext uri="{FF2B5EF4-FFF2-40B4-BE49-F238E27FC236}">
                <a16:creationId xmlns:a16="http://schemas.microsoft.com/office/drawing/2014/main" id="{033371B3-0C06-4B39-9C4D-694C84D90BBA}"/>
              </a:ext>
            </a:extLst>
          </p:cNvPr>
          <p:cNvSpPr/>
          <p:nvPr/>
        </p:nvSpPr>
        <p:spPr>
          <a:xfrm>
            <a:off x="1515532" y="5820870"/>
            <a:ext cx="288000" cy="28800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5">
                    <a:lumMod val="75000"/>
                  </a:schemeClr>
                </a:solidFill>
              </a:rPr>
              <a:t>2</a:t>
            </a:r>
          </a:p>
        </p:txBody>
      </p:sp>
      <p:sp>
        <p:nvSpPr>
          <p:cNvPr id="27" name="矩形 26"/>
          <p:cNvSpPr/>
          <p:nvPr/>
        </p:nvSpPr>
        <p:spPr>
          <a:xfrm>
            <a:off x="1885244" y="5830712"/>
            <a:ext cx="415680" cy="17497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8" name="Oval 50">
            <a:extLst>
              <a:ext uri="{FF2B5EF4-FFF2-40B4-BE49-F238E27FC236}">
                <a16:creationId xmlns:a16="http://schemas.microsoft.com/office/drawing/2014/main" id="{7150590E-63BC-4760-A7E4-AB6F08EC4FE9}"/>
              </a:ext>
            </a:extLst>
          </p:cNvPr>
          <p:cNvSpPr/>
          <p:nvPr/>
        </p:nvSpPr>
        <p:spPr>
          <a:xfrm>
            <a:off x="358733" y="4572520"/>
            <a:ext cx="288000" cy="288000"/>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6">
                    <a:lumMod val="75000"/>
                  </a:schemeClr>
                </a:solidFill>
              </a:rPr>
              <a:t>1</a:t>
            </a:r>
          </a:p>
        </p:txBody>
      </p:sp>
      <p:sp>
        <p:nvSpPr>
          <p:cNvPr id="34" name="標題 1"/>
          <p:cNvSpPr txBox="1">
            <a:spLocks/>
          </p:cNvSpPr>
          <p:nvPr/>
        </p:nvSpPr>
        <p:spPr>
          <a:xfrm>
            <a:off x="239977" y="707898"/>
            <a:ext cx="4088316"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(5/6)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35" name="向右箭號 34"/>
          <p:cNvSpPr/>
          <p:nvPr/>
        </p:nvSpPr>
        <p:spPr bwMode="auto">
          <a:xfrm flipH="1">
            <a:off x="2336873" y="5820870"/>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37" name="向右箭號 36"/>
          <p:cNvSpPr/>
          <p:nvPr/>
        </p:nvSpPr>
        <p:spPr bwMode="auto">
          <a:xfrm rot="5400000">
            <a:off x="3713089" y="2297899"/>
            <a:ext cx="305033" cy="32592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nvGrpSpPr>
          <p:cNvPr id="4" name="群組 3"/>
          <p:cNvGrpSpPr/>
          <p:nvPr/>
        </p:nvGrpSpPr>
        <p:grpSpPr>
          <a:xfrm>
            <a:off x="5079934" y="5125215"/>
            <a:ext cx="4064065" cy="1292516"/>
            <a:chOff x="5079934" y="5125215"/>
            <a:chExt cx="4064065" cy="1292516"/>
          </a:xfrm>
        </p:grpSpPr>
        <p:grpSp>
          <p:nvGrpSpPr>
            <p:cNvPr id="29" name="群組 28"/>
            <p:cNvGrpSpPr/>
            <p:nvPr/>
          </p:nvGrpSpPr>
          <p:grpSpPr>
            <a:xfrm>
              <a:off x="5079934" y="5188550"/>
              <a:ext cx="4064065" cy="1229181"/>
              <a:chOff x="7525650" y="4712013"/>
              <a:chExt cx="4064065" cy="1152522"/>
            </a:xfrm>
          </p:grpSpPr>
          <p:sp>
            <p:nvSpPr>
              <p:cNvPr id="30" name="Right Triangle 59">
                <a:extLst>
                  <a:ext uri="{FF2B5EF4-FFF2-40B4-BE49-F238E27FC236}">
                    <a16:creationId xmlns:a16="http://schemas.microsoft.com/office/drawing/2014/main" id="{13D75164-4795-4CB1-9B83-E1A87DE5630E}"/>
                  </a:ext>
                </a:extLst>
              </p:cNvPr>
              <p:cNvSpPr/>
              <p:nvPr/>
            </p:nvSpPr>
            <p:spPr>
              <a:xfrm rot="5400000">
                <a:off x="11118885" y="5022401"/>
                <a:ext cx="420508" cy="521153"/>
              </a:xfrm>
              <a:prstGeom prst="rtTriangle">
                <a:avLst/>
              </a:prstGeom>
              <a:solidFill>
                <a:schemeClr val="accent5">
                  <a:lumMod val="75000"/>
                  <a:alpha val="61000"/>
                </a:schemeClr>
              </a:solidFill>
              <a:ln>
                <a:noFill/>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a:p>
            </p:txBody>
          </p:sp>
          <p:sp>
            <p:nvSpPr>
              <p:cNvPr id="31" name="Rectangle 60">
                <a:extLst>
                  <a:ext uri="{FF2B5EF4-FFF2-40B4-BE49-F238E27FC236}">
                    <a16:creationId xmlns:a16="http://schemas.microsoft.com/office/drawing/2014/main" id="{44F2124A-88B4-4B93-B61A-561CD31CC7EA}"/>
                  </a:ext>
                </a:extLst>
              </p:cNvPr>
              <p:cNvSpPr/>
              <p:nvPr/>
            </p:nvSpPr>
            <p:spPr>
              <a:xfrm>
                <a:off x="7525650" y="4712013"/>
                <a:ext cx="4064065" cy="360711"/>
              </a:xfrm>
              <a:prstGeom prst="rect">
                <a:avLst/>
              </a:prstGeom>
              <a:solidFill>
                <a:schemeClr val="accent5">
                  <a:lumMod val="40000"/>
                  <a:lumOff val="60000"/>
                  <a:alpha val="79000"/>
                </a:schemeClr>
              </a:solidFill>
              <a:ln>
                <a:noFill/>
              </a:ln>
            </p:spPr>
            <p:style>
              <a:lnRef idx="0">
                <a:scrgbClr r="0" g="0" b="0"/>
              </a:lnRef>
              <a:fillRef idx="0">
                <a:scrgbClr r="0" g="0" b="0"/>
              </a:fillRef>
              <a:effectRef idx="0">
                <a:scrgbClr r="0" g="0" b="0"/>
              </a:effectRef>
              <a:fontRef idx="minor">
                <a:schemeClr val="lt1"/>
              </a:fontRef>
            </p:style>
            <p:txBody>
              <a:bodyPr lIns="320040" rtlCol="0" anchor="ctr"/>
              <a:lstStyle/>
              <a:p>
                <a:endParaRPr lang="en-US" b="1" dirty="0"/>
              </a:p>
            </p:txBody>
          </p:sp>
          <p:sp>
            <p:nvSpPr>
              <p:cNvPr id="32" name="Rectangle 62">
                <a:extLst>
                  <a:ext uri="{FF2B5EF4-FFF2-40B4-BE49-F238E27FC236}">
                    <a16:creationId xmlns:a16="http://schemas.microsoft.com/office/drawing/2014/main" id="{30A72DA4-F183-463B-8913-C3D6263A4E65}"/>
                  </a:ext>
                </a:extLst>
              </p:cNvPr>
              <p:cNvSpPr/>
              <p:nvPr/>
            </p:nvSpPr>
            <p:spPr>
              <a:xfrm>
                <a:off x="7685370" y="5072725"/>
                <a:ext cx="3719354" cy="79181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defRPr/>
                </a:pPr>
                <a:r>
                  <a:rPr lang="zh-TW" altLang="en-US" sz="2400" b="1" u="sng" dirty="0" smtClean="0">
                    <a:solidFill>
                      <a:srgbClr val="C00000"/>
                    </a:solidFill>
                    <a:latin typeface="微軟正黑體" panose="020B0604030504040204" pitchFamily="34" charset="-120"/>
                    <a:ea typeface="微軟正黑體" panose="020B0604030504040204" pitchFamily="34" charset="-120"/>
                  </a:rPr>
                  <a:t>確定</a:t>
                </a:r>
                <a:r>
                  <a:rPr lang="zh-TW" altLang="en-US" sz="2400" b="1" u="sng" dirty="0">
                    <a:solidFill>
                      <a:srgbClr val="C00000"/>
                    </a:solidFill>
                    <a:latin typeface="微軟正黑體" panose="020B0604030504040204" pitchFamily="34" charset="-120"/>
                    <a:ea typeface="微軟正黑體" panose="020B0604030504040204" pitchFamily="34" charset="-120"/>
                  </a:rPr>
                  <a:t>送出即不可修改志願及順序</a:t>
                </a:r>
                <a:endParaRPr lang="en-US" altLang="zh-TW" sz="2400" b="1" u="sng" dirty="0">
                  <a:solidFill>
                    <a:srgbClr val="C00000"/>
                  </a:solidFill>
                  <a:latin typeface="微軟正黑體" panose="020B0604030504040204" pitchFamily="34" charset="-120"/>
                  <a:ea typeface="微軟正黑體" panose="020B0604030504040204" pitchFamily="34" charset="-120"/>
                </a:endParaRPr>
              </a:p>
            </p:txBody>
          </p:sp>
          <p:sp>
            <p:nvSpPr>
              <p:cNvPr id="33" name="Oval 56">
                <a:extLst>
                  <a:ext uri="{FF2B5EF4-FFF2-40B4-BE49-F238E27FC236}">
                    <a16:creationId xmlns:a16="http://schemas.microsoft.com/office/drawing/2014/main" id="{033371B3-0C06-4B39-9C4D-694C84D90BBA}"/>
                  </a:ext>
                </a:extLst>
              </p:cNvPr>
              <p:cNvSpPr/>
              <p:nvPr/>
            </p:nvSpPr>
            <p:spPr>
              <a:xfrm>
                <a:off x="7525651" y="4725065"/>
                <a:ext cx="288000" cy="288000"/>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5">
                        <a:lumMod val="75000"/>
                      </a:schemeClr>
                    </a:solidFill>
                  </a:rPr>
                  <a:t>2</a:t>
                </a:r>
              </a:p>
            </p:txBody>
          </p:sp>
        </p:grpSp>
        <p:sp>
          <p:nvSpPr>
            <p:cNvPr id="3" name="文字方塊 2"/>
            <p:cNvSpPr txBox="1"/>
            <p:nvPr/>
          </p:nvSpPr>
          <p:spPr>
            <a:xfrm>
              <a:off x="5346262" y="5125215"/>
              <a:ext cx="800219" cy="461665"/>
            </a:xfrm>
            <a:prstGeom prst="rect">
              <a:avLst/>
            </a:prstGeom>
            <a:noFill/>
          </p:spPr>
          <p:txBody>
            <a:bodyPr wrap="none" rtlCol="0">
              <a:spAutoFit/>
            </a:bodyPr>
            <a:lstStyle/>
            <a:p>
              <a:r>
                <a:rPr lang="zh-TW" altLang="en-US" sz="2400" b="1" dirty="0" smtClean="0">
                  <a:solidFill>
                    <a:srgbClr val="C00000"/>
                  </a:solidFill>
                  <a:latin typeface="微軟正黑體" panose="020B0604030504040204" pitchFamily="34" charset="-120"/>
                  <a:ea typeface="微軟正黑體" panose="020B0604030504040204" pitchFamily="34" charset="-120"/>
                </a:rPr>
                <a:t>注意</a:t>
              </a:r>
              <a:endParaRPr lang="zh-TW" altLang="en-US" sz="2400" b="1" dirty="0">
                <a:solidFill>
                  <a:srgbClr val="C00000"/>
                </a:solidFill>
                <a:latin typeface="微軟正黑體" panose="020B0604030504040204" pitchFamily="34" charset="-120"/>
                <a:ea typeface="微軟正黑體" panose="020B0604030504040204" pitchFamily="34" charset="-120"/>
              </a:endParaRPr>
            </a:p>
          </p:txBody>
        </p:sp>
      </p:grpSp>
      <p:grpSp>
        <p:nvGrpSpPr>
          <p:cNvPr id="39" name="群組 38"/>
          <p:cNvGrpSpPr/>
          <p:nvPr/>
        </p:nvGrpSpPr>
        <p:grpSpPr>
          <a:xfrm>
            <a:off x="5256655" y="4176983"/>
            <a:ext cx="2769706" cy="822686"/>
            <a:chOff x="542057" y="3523533"/>
            <a:chExt cx="3814141" cy="843759"/>
          </a:xfrm>
        </p:grpSpPr>
        <p:grpSp>
          <p:nvGrpSpPr>
            <p:cNvPr id="40" name="群組 39"/>
            <p:cNvGrpSpPr/>
            <p:nvPr/>
          </p:nvGrpSpPr>
          <p:grpSpPr>
            <a:xfrm>
              <a:off x="542057" y="3523533"/>
              <a:ext cx="3814141" cy="843759"/>
              <a:chOff x="628650" y="4205051"/>
              <a:chExt cx="1577340" cy="794627"/>
            </a:xfrm>
          </p:grpSpPr>
          <p:grpSp>
            <p:nvGrpSpPr>
              <p:cNvPr id="42" name="Group 6"/>
              <p:cNvGrpSpPr/>
              <p:nvPr/>
            </p:nvGrpSpPr>
            <p:grpSpPr>
              <a:xfrm>
                <a:off x="628650" y="4297494"/>
                <a:ext cx="1577340" cy="702184"/>
                <a:chOff x="497608" y="4585611"/>
                <a:chExt cx="3020291" cy="780413"/>
              </a:xfrm>
              <a:effectLst/>
            </p:grpSpPr>
            <p:sp>
              <p:nvSpPr>
                <p:cNvPr id="44" name="Rectangle 4"/>
                <p:cNvSpPr/>
                <p:nvPr/>
              </p:nvSpPr>
              <p:spPr>
                <a:xfrm>
                  <a:off x="497608" y="4585611"/>
                  <a:ext cx="3020291" cy="6938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5" name="Rectangle 5"/>
                <p:cNvSpPr/>
                <p:nvPr/>
              </p:nvSpPr>
              <p:spPr>
                <a:xfrm>
                  <a:off x="497608" y="5288732"/>
                  <a:ext cx="3020291" cy="772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43" name="Rectangle 5"/>
              <p:cNvSpPr/>
              <p:nvPr/>
            </p:nvSpPr>
            <p:spPr>
              <a:xfrm>
                <a:off x="628650" y="4205051"/>
                <a:ext cx="1577340" cy="69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41" name="TextBox 25"/>
            <p:cNvSpPr txBox="1"/>
            <p:nvPr/>
          </p:nvSpPr>
          <p:spPr>
            <a:xfrm>
              <a:off x="665454" y="3621686"/>
              <a:ext cx="3567347" cy="662887"/>
            </a:xfrm>
            <a:prstGeom prst="rect">
              <a:avLst/>
            </a:prstGeom>
            <a:noFill/>
          </p:spPr>
          <p:txBody>
            <a:bodyPr wrap="square" lIns="0" rIns="0" rtlCol="0" anchor="ctr">
              <a:spAutoFit/>
            </a:bodyPr>
            <a:lstStyle/>
            <a:p>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輸入後可點選</a:t>
              </a:r>
              <a:r>
                <a:rPr lang="zh-TW" altLang="en-US" b="1" u="sng" noProof="1" smtClean="0">
                  <a:solidFill>
                    <a:srgbClr val="C00000"/>
                  </a:solidFill>
                  <a:latin typeface="微軟正黑體" panose="020B0604030504040204" pitchFamily="34" charset="-120"/>
                  <a:ea typeface="微軟正黑體" panose="020B0604030504040204" pitchFamily="34" charset="-120"/>
                </a:rPr>
                <a:t>小眼睛圖示</a:t>
              </a:r>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，檢視輸入通行碼是否正確</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p:txBody>
        </p:sp>
      </p:grpSp>
      <p:sp>
        <p:nvSpPr>
          <p:cNvPr id="46" name="矩形 45"/>
          <p:cNvSpPr/>
          <p:nvPr/>
        </p:nvSpPr>
        <p:spPr>
          <a:xfrm>
            <a:off x="2312212" y="5221112"/>
            <a:ext cx="148224" cy="145305"/>
          </a:xfrm>
          <a:prstGeom prst="rect">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pic>
        <p:nvPicPr>
          <p:cNvPr id="47" name="图片 22">
            <a:extLst>
              <a:ext uri="{FF2B5EF4-FFF2-40B4-BE49-F238E27FC236}">
                <a16:creationId xmlns:a16="http://schemas.microsoft.com/office/drawing/2014/main" id="{8A7EE1F4-9CCE-4253-81EB-18404AA1542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619484" y="3952413"/>
            <a:ext cx="1510082" cy="1204470"/>
          </a:xfrm>
          <a:prstGeom prst="rect">
            <a:avLst/>
          </a:prstGeom>
        </p:spPr>
      </p:pic>
      <p:sp>
        <p:nvSpPr>
          <p:cNvPr id="48" name="矩形 47"/>
          <p:cNvSpPr/>
          <p:nvPr/>
        </p:nvSpPr>
        <p:spPr>
          <a:xfrm>
            <a:off x="358733" y="3725538"/>
            <a:ext cx="2267644" cy="967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9" name="矩形 48"/>
          <p:cNvSpPr/>
          <p:nvPr/>
        </p:nvSpPr>
        <p:spPr>
          <a:xfrm>
            <a:off x="2348448" y="3640869"/>
            <a:ext cx="360887" cy="904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416902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down)">
                                      <p:cBhvr>
                                        <p:cTn id="7" dur="750"/>
                                        <p:tgtEl>
                                          <p:spTgt spid="4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additive="base">
                                        <p:cTn id="12" dur="500" fill="hold"/>
                                        <p:tgtEl>
                                          <p:spTgt spid="46"/>
                                        </p:tgtEl>
                                        <p:attrNameLst>
                                          <p:attrName>ppt_x</p:attrName>
                                        </p:attrNameLst>
                                      </p:cBhvr>
                                      <p:tavLst>
                                        <p:tav tm="0">
                                          <p:val>
                                            <p:strVal val="#ppt_x"/>
                                          </p:val>
                                        </p:tav>
                                        <p:tav tm="100000">
                                          <p:val>
                                            <p:strVal val="#ppt_x"/>
                                          </p:val>
                                        </p:tav>
                                      </p:tavLst>
                                    </p:anim>
                                    <p:anim calcmode="lin" valueType="num">
                                      <p:cBhvr additive="base">
                                        <p:cTn id="13"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圖片 33"/>
          <p:cNvPicPr>
            <a:picLocks noChangeAspect="1"/>
          </p:cNvPicPr>
          <p:nvPr/>
        </p:nvPicPr>
        <p:blipFill>
          <a:blip r:embed="rId2"/>
          <a:stretch>
            <a:fillRect/>
          </a:stretch>
        </p:blipFill>
        <p:spPr>
          <a:xfrm>
            <a:off x="5008757" y="909304"/>
            <a:ext cx="3599003" cy="4464000"/>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107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7" y="752387"/>
            <a:ext cx="4088316"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、選填志願及順序</a:t>
            </a:r>
            <a:r>
              <a:rPr lang="en-US" altLang="zh-TW" sz="2800" b="1" dirty="0" smtClean="0">
                <a:solidFill>
                  <a:srgbClr val="0033CC"/>
                </a:solidFill>
                <a:latin typeface="微軟正黑體" panose="020B0604030504040204" pitchFamily="34" charset="-120"/>
                <a:ea typeface="微軟正黑體" panose="020B0604030504040204" pitchFamily="34" charset="-120"/>
              </a:rPr>
              <a:t>(6/6)</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grpSp>
        <p:nvGrpSpPr>
          <p:cNvPr id="15" name="Group 58">
            <a:extLst>
              <a:ext uri="{FF2B5EF4-FFF2-40B4-BE49-F238E27FC236}">
                <a16:creationId xmlns:a16="http://schemas.microsoft.com/office/drawing/2014/main" id="{79121BBD-CBFA-48AD-9671-DEB2A39D7DDC}"/>
              </a:ext>
            </a:extLst>
          </p:cNvPr>
          <p:cNvGrpSpPr/>
          <p:nvPr/>
        </p:nvGrpSpPr>
        <p:grpSpPr>
          <a:xfrm>
            <a:off x="784651" y="1527276"/>
            <a:ext cx="3898636" cy="1887647"/>
            <a:chOff x="6306598" y="3734324"/>
            <a:chExt cx="3009792" cy="1756031"/>
          </a:xfrm>
        </p:grpSpPr>
        <p:sp>
          <p:nvSpPr>
            <p:cNvPr id="16" name="Right Triangle 59">
              <a:extLst>
                <a:ext uri="{FF2B5EF4-FFF2-40B4-BE49-F238E27FC236}">
                  <a16:creationId xmlns:a16="http://schemas.microsoft.com/office/drawing/2014/main" id="{13D75164-4795-4CB1-9B83-E1A87DE5630E}"/>
                </a:ext>
              </a:extLst>
            </p:cNvPr>
            <p:cNvSpPr/>
            <p:nvPr/>
          </p:nvSpPr>
          <p:spPr>
            <a:xfrm rot="5400000">
              <a:off x="8919628" y="4064310"/>
              <a:ext cx="391188" cy="402336"/>
            </a:xfrm>
            <a:prstGeom prst="rtTriangle">
              <a:avLst/>
            </a:prstGeom>
            <a:solidFill>
              <a:schemeClr val="accent6">
                <a:lumMod val="75000"/>
                <a:alpha val="61000"/>
              </a:schemeClr>
            </a:solidFill>
            <a:ln>
              <a:noFill/>
            </a:ln>
          </p:spPr>
          <p:style>
            <a:lnRef idx="3">
              <a:schemeClr val="lt1"/>
            </a:lnRef>
            <a:fillRef idx="1">
              <a:schemeClr val="accent6"/>
            </a:fillRef>
            <a:effectRef idx="1">
              <a:schemeClr val="accent6"/>
            </a:effectRef>
            <a:fontRef idx="minor">
              <a:schemeClr val="lt1"/>
            </a:fontRef>
          </p:style>
          <p:txBody>
            <a:bodyPr rtlCol="0" anchor="ctr"/>
            <a:lstStyle/>
            <a:p>
              <a:pPr algn="ctr"/>
              <a:endParaRPr lang="en-US" sz="1600"/>
            </a:p>
          </p:txBody>
        </p:sp>
        <p:sp>
          <p:nvSpPr>
            <p:cNvPr id="17" name="Rectangle 60">
              <a:extLst>
                <a:ext uri="{FF2B5EF4-FFF2-40B4-BE49-F238E27FC236}">
                  <a16:creationId xmlns:a16="http://schemas.microsoft.com/office/drawing/2014/main" id="{44F2124A-88B4-4B93-B61A-561CD31CC7EA}"/>
                </a:ext>
              </a:extLst>
            </p:cNvPr>
            <p:cNvSpPr/>
            <p:nvPr/>
          </p:nvSpPr>
          <p:spPr>
            <a:xfrm>
              <a:off x="6306599" y="3734324"/>
              <a:ext cx="3003056" cy="335560"/>
            </a:xfrm>
            <a:prstGeom prst="rect">
              <a:avLst/>
            </a:prstGeom>
            <a:solidFill>
              <a:schemeClr val="accent6">
                <a:lumMod val="60000"/>
                <a:lumOff val="40000"/>
                <a:alpha val="79000"/>
              </a:schemeClr>
            </a:solidFill>
            <a:ln>
              <a:noFill/>
            </a:ln>
          </p:spPr>
          <p:style>
            <a:lnRef idx="0">
              <a:scrgbClr r="0" g="0" b="0"/>
            </a:lnRef>
            <a:fillRef idx="0">
              <a:scrgbClr r="0" g="0" b="0"/>
            </a:fillRef>
            <a:effectRef idx="0">
              <a:scrgbClr r="0" g="0" b="0"/>
            </a:effectRef>
            <a:fontRef idx="minor">
              <a:schemeClr val="lt1"/>
            </a:fontRef>
          </p:style>
          <p:txBody>
            <a:bodyPr lIns="320040" rtlCol="0" anchor="ctr"/>
            <a:lstStyle/>
            <a:p>
              <a:pPr algn="ctr"/>
              <a:r>
                <a:rPr lang="zh-TW" altLang="en-US" sz="2000" b="1" dirty="0" smtClean="0">
                  <a:solidFill>
                    <a:schemeClr val="tx1"/>
                  </a:solidFill>
                  <a:latin typeface="微軟正黑體" panose="020B0604030504040204" pitchFamily="34" charset="-120"/>
                  <a:ea typeface="微軟正黑體" panose="020B0604030504040204" pitchFamily="34" charset="-120"/>
                </a:rPr>
                <a:t>畫面顯示</a:t>
              </a:r>
              <a:endParaRPr lang="en-US" sz="2000" b="1" dirty="0">
                <a:solidFill>
                  <a:schemeClr val="tx1"/>
                </a:solidFill>
                <a:latin typeface="微軟正黑體" panose="020B0604030504040204" pitchFamily="34" charset="-120"/>
                <a:ea typeface="微軟正黑體" panose="020B0604030504040204" pitchFamily="34" charset="-120"/>
              </a:endParaRPr>
            </a:p>
          </p:txBody>
        </p:sp>
        <p:sp>
          <p:nvSpPr>
            <p:cNvPr id="18" name="Rectangle 62">
              <a:extLst>
                <a:ext uri="{FF2B5EF4-FFF2-40B4-BE49-F238E27FC236}">
                  <a16:creationId xmlns:a16="http://schemas.microsoft.com/office/drawing/2014/main" id="{30A72DA4-F183-463B-8913-C3D6263A4E65}"/>
                </a:ext>
              </a:extLst>
            </p:cNvPr>
            <p:cNvSpPr/>
            <p:nvPr/>
          </p:nvSpPr>
          <p:spPr>
            <a:xfrm>
              <a:off x="6306598" y="4069885"/>
              <a:ext cx="2866969" cy="142047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spcBef>
                  <a:spcPts val="600"/>
                </a:spcBef>
              </a:pPr>
              <a:r>
                <a:rPr lang="en-US" altLang="zh-TW" sz="2400" b="1" dirty="0" smtClean="0">
                  <a:solidFill>
                    <a:schemeClr val="tx1"/>
                  </a:solidFill>
                  <a:latin typeface="微軟正黑體" panose="020B0604030504040204" pitchFamily="34" charset="-120"/>
                  <a:ea typeface="微軟正黑體" panose="020B0604030504040204" pitchFamily="34" charset="-120"/>
                </a:rPr>
                <a:t>【</a:t>
              </a:r>
              <a:r>
                <a:rPr lang="zh-TW" altLang="en-US" sz="2400" b="1" dirty="0" smtClean="0">
                  <a:solidFill>
                    <a:srgbClr val="C00000"/>
                  </a:solidFill>
                  <a:latin typeface="微軟正黑體" panose="020B0604030504040204" pitchFamily="34" charset="-120"/>
                  <a:ea typeface="微軟正黑體" panose="020B0604030504040204" pitchFamily="34" charset="-120"/>
                </a:rPr>
                <a:t>您已完成網路選填登記志願</a:t>
              </a:r>
              <a:r>
                <a:rPr lang="en-US" altLang="zh-TW" sz="2400" b="1" dirty="0" smtClean="0">
                  <a:solidFill>
                    <a:schemeClr val="tx1"/>
                  </a:solidFill>
                  <a:latin typeface="微軟正黑體" panose="020B0604030504040204" pitchFamily="34" charset="-120"/>
                  <a:ea typeface="微軟正黑體" panose="020B0604030504040204" pitchFamily="34" charset="-120"/>
                </a:rPr>
                <a:t>】</a:t>
              </a:r>
              <a:r>
                <a:rPr lang="zh-TW" altLang="en-US" sz="2400" b="1" dirty="0" smtClean="0">
                  <a:solidFill>
                    <a:schemeClr val="tx1"/>
                  </a:solidFill>
                  <a:latin typeface="微軟正黑體" panose="020B0604030504040204" pitchFamily="34" charset="-120"/>
                  <a:ea typeface="微軟正黑體" panose="020B0604030504040204" pitchFamily="34" charset="-120"/>
                </a:rPr>
                <a:t>訊息，並產生</a:t>
              </a:r>
              <a:r>
                <a:rPr lang="zh-TW" altLang="en-US" sz="2400" b="1" dirty="0" smtClean="0">
                  <a:solidFill>
                    <a:srgbClr val="C00000"/>
                  </a:solidFill>
                  <a:latin typeface="微軟正黑體" panose="020B0604030504040204" pitchFamily="34" charset="-120"/>
                  <a:ea typeface="微軟正黑體" panose="020B0604030504040204" pitchFamily="34" charset="-120"/>
                </a:rPr>
                <a:t>選填登記志願表</a:t>
              </a:r>
              <a:r>
                <a:rPr lang="zh-TW" altLang="en-US" sz="2400" b="1" dirty="0" smtClean="0">
                  <a:solidFill>
                    <a:schemeClr val="tx1"/>
                  </a:solidFill>
                  <a:latin typeface="微軟正黑體" panose="020B0604030504040204" pitchFamily="34" charset="-120"/>
                  <a:ea typeface="微軟正黑體" panose="020B0604030504040204" pitchFamily="34" charset="-120"/>
                </a:rPr>
                <a:t>，才算完成網路選填登記志願程序</a:t>
              </a:r>
              <a:endParaRPr lang="en-US" sz="2800" b="1" dirty="0">
                <a:solidFill>
                  <a:srgbClr val="C00000"/>
                </a:solidFill>
                <a:latin typeface="微軟正黑體" panose="020B0604030504040204" pitchFamily="34" charset="-120"/>
                <a:ea typeface="微軟正黑體" panose="020B0604030504040204" pitchFamily="34" charset="-120"/>
              </a:endParaRPr>
            </a:p>
          </p:txBody>
        </p:sp>
      </p:grpSp>
      <p:sp>
        <p:nvSpPr>
          <p:cNvPr id="22" name="矩形 21"/>
          <p:cNvSpPr/>
          <p:nvPr/>
        </p:nvSpPr>
        <p:spPr>
          <a:xfrm>
            <a:off x="7268966" y="1007450"/>
            <a:ext cx="924674" cy="2058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pic>
        <p:nvPicPr>
          <p:cNvPr id="4" name="圖片 3"/>
          <p:cNvPicPr>
            <a:picLocks noChangeAspect="1"/>
          </p:cNvPicPr>
          <p:nvPr/>
        </p:nvPicPr>
        <p:blipFill>
          <a:blip r:embed="rId3"/>
          <a:stretch>
            <a:fillRect/>
          </a:stretch>
        </p:blipFill>
        <p:spPr>
          <a:xfrm>
            <a:off x="5363752" y="1831145"/>
            <a:ext cx="3655042" cy="4499840"/>
          </a:xfrm>
          <a:prstGeom prst="rect">
            <a:avLst/>
          </a:prstGeom>
          <a:ln w="19050">
            <a:solidFill>
              <a:srgbClr val="0000FF"/>
            </a:solidFill>
          </a:ln>
        </p:spPr>
      </p:pic>
      <p:grpSp>
        <p:nvGrpSpPr>
          <p:cNvPr id="26" name="群組 25"/>
          <p:cNvGrpSpPr/>
          <p:nvPr/>
        </p:nvGrpSpPr>
        <p:grpSpPr>
          <a:xfrm>
            <a:off x="1392428" y="5545733"/>
            <a:ext cx="2769706" cy="822686"/>
            <a:chOff x="542057" y="3523533"/>
            <a:chExt cx="3814141" cy="843759"/>
          </a:xfrm>
        </p:grpSpPr>
        <p:grpSp>
          <p:nvGrpSpPr>
            <p:cNvPr id="27" name="群組 26"/>
            <p:cNvGrpSpPr/>
            <p:nvPr/>
          </p:nvGrpSpPr>
          <p:grpSpPr>
            <a:xfrm>
              <a:off x="542057" y="3523533"/>
              <a:ext cx="3814141" cy="843759"/>
              <a:chOff x="628650" y="4205051"/>
              <a:chExt cx="1577340" cy="794627"/>
            </a:xfrm>
          </p:grpSpPr>
          <p:grpSp>
            <p:nvGrpSpPr>
              <p:cNvPr id="29" name="Group 6"/>
              <p:cNvGrpSpPr/>
              <p:nvPr/>
            </p:nvGrpSpPr>
            <p:grpSpPr>
              <a:xfrm>
                <a:off x="628650" y="4297494"/>
                <a:ext cx="1577340" cy="702184"/>
                <a:chOff x="497608" y="4585611"/>
                <a:chExt cx="3020291" cy="780413"/>
              </a:xfrm>
              <a:effectLst/>
            </p:grpSpPr>
            <p:sp>
              <p:nvSpPr>
                <p:cNvPr id="31" name="Rectangle 4"/>
                <p:cNvSpPr/>
                <p:nvPr/>
              </p:nvSpPr>
              <p:spPr>
                <a:xfrm>
                  <a:off x="497608" y="4585611"/>
                  <a:ext cx="3020291" cy="6938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2" name="Rectangle 5"/>
                <p:cNvSpPr/>
                <p:nvPr/>
              </p:nvSpPr>
              <p:spPr>
                <a:xfrm>
                  <a:off x="497608" y="5288732"/>
                  <a:ext cx="3020291" cy="772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30" name="Rectangle 5"/>
              <p:cNvSpPr/>
              <p:nvPr/>
            </p:nvSpPr>
            <p:spPr>
              <a:xfrm>
                <a:off x="628650" y="4205051"/>
                <a:ext cx="1577340" cy="69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8" name="TextBox 25"/>
            <p:cNvSpPr txBox="1"/>
            <p:nvPr/>
          </p:nvSpPr>
          <p:spPr>
            <a:xfrm>
              <a:off x="665454" y="3621686"/>
              <a:ext cx="3567347" cy="662887"/>
            </a:xfrm>
            <a:prstGeom prst="rect">
              <a:avLst/>
            </a:prstGeom>
            <a:noFill/>
          </p:spPr>
          <p:txBody>
            <a:bodyPr wrap="square" lIns="0" rIns="0" rtlCol="0" anchor="ctr">
              <a:spAutoFit/>
            </a:bodyPr>
            <a:lstStyle/>
            <a:p>
              <a:r>
                <a:rPr lang="zh-TW" altLang="zh-TW" b="1" dirty="0">
                  <a:latin typeface="微軟正黑體" panose="020B0604030504040204" pitchFamily="34" charset="-120"/>
                  <a:ea typeface="微軟正黑體" panose="020B0604030504040204" pitchFamily="34" charset="-120"/>
                </a:rPr>
                <a:t>將</a:t>
              </a:r>
              <a:r>
                <a:rPr lang="zh-TW" altLang="zh-TW" b="1" u="sng" dirty="0">
                  <a:solidFill>
                    <a:srgbClr val="C00000"/>
                  </a:solidFill>
                  <a:latin typeface="微軟正黑體" panose="020B0604030504040204" pitchFamily="34" charset="-120"/>
                  <a:ea typeface="微軟正黑體" panose="020B0604030504040204" pitchFamily="34" charset="-120"/>
                </a:rPr>
                <a:t>志願表</a:t>
              </a:r>
              <a:r>
                <a:rPr lang="zh-TW" altLang="zh-TW" b="1" dirty="0">
                  <a:latin typeface="微軟正黑體" panose="020B0604030504040204" pitchFamily="34" charset="-120"/>
                  <a:ea typeface="微軟正黑體" panose="020B0604030504040204" pitchFamily="34" charset="-120"/>
                </a:rPr>
                <a:t>檔案</a:t>
              </a:r>
              <a:r>
                <a:rPr lang="zh-TW" altLang="zh-TW" b="1" u="sng" dirty="0">
                  <a:solidFill>
                    <a:srgbClr val="C00000"/>
                  </a:solidFill>
                  <a:latin typeface="微軟正黑體" panose="020B0604030504040204" pitchFamily="34" charset="-120"/>
                  <a:ea typeface="微軟正黑體" panose="020B0604030504040204" pitchFamily="34" charset="-120"/>
                </a:rPr>
                <a:t>儲存於電腦硬碟及列印</a:t>
              </a:r>
              <a:r>
                <a:rPr lang="zh-TW" altLang="zh-TW" b="1" dirty="0">
                  <a:latin typeface="微軟正黑體" panose="020B0604030504040204" pitchFamily="34" charset="-120"/>
                  <a:ea typeface="微軟正黑體" panose="020B0604030504040204" pitchFamily="34" charset="-120"/>
                </a:rPr>
                <a:t>並妥善保存</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p:txBody>
        </p:sp>
      </p:grpSp>
      <p:sp>
        <p:nvSpPr>
          <p:cNvPr id="33" name="矩形 32"/>
          <p:cNvSpPr/>
          <p:nvPr/>
        </p:nvSpPr>
        <p:spPr>
          <a:xfrm>
            <a:off x="5034640" y="1521985"/>
            <a:ext cx="2680106" cy="258319"/>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nvGrpSpPr>
          <p:cNvPr id="38" name="群組 37"/>
          <p:cNvGrpSpPr/>
          <p:nvPr/>
        </p:nvGrpSpPr>
        <p:grpSpPr>
          <a:xfrm>
            <a:off x="228351" y="3509068"/>
            <a:ext cx="4649056" cy="1944000"/>
            <a:chOff x="228351" y="3509068"/>
            <a:chExt cx="4649056" cy="1944000"/>
          </a:xfrm>
        </p:grpSpPr>
        <p:pic>
          <p:nvPicPr>
            <p:cNvPr id="36" name="圖片 35"/>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228351" y="3509068"/>
              <a:ext cx="4649056" cy="1944000"/>
            </a:xfrm>
            <a:prstGeom prst="rect">
              <a:avLst/>
            </a:prstGeom>
            <a:ln w="19050">
              <a:solidFill>
                <a:srgbClr val="0000FF"/>
              </a:solidFill>
            </a:ln>
          </p:spPr>
        </p:pic>
        <p:sp>
          <p:nvSpPr>
            <p:cNvPr id="21" name="矩形 20"/>
            <p:cNvSpPr/>
            <p:nvPr/>
          </p:nvSpPr>
          <p:spPr>
            <a:xfrm>
              <a:off x="292813" y="4291400"/>
              <a:ext cx="4555765" cy="506632"/>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4" name="矩形 23"/>
            <p:cNvSpPr/>
            <p:nvPr/>
          </p:nvSpPr>
          <p:spPr>
            <a:xfrm>
              <a:off x="2139244" y="4847427"/>
              <a:ext cx="1122801" cy="21995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5" name="向右箭號 24"/>
            <p:cNvSpPr/>
            <p:nvPr/>
          </p:nvSpPr>
          <p:spPr bwMode="auto">
            <a:xfrm>
              <a:off x="1794178" y="4845104"/>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grpSp>
          <p:nvGrpSpPr>
            <p:cNvPr id="3" name="群組 2"/>
            <p:cNvGrpSpPr/>
            <p:nvPr/>
          </p:nvGrpSpPr>
          <p:grpSpPr>
            <a:xfrm>
              <a:off x="1304081" y="4526845"/>
              <a:ext cx="3527178" cy="225828"/>
              <a:chOff x="1304081" y="4526845"/>
              <a:chExt cx="3527178" cy="225828"/>
            </a:xfrm>
          </p:grpSpPr>
          <p:sp>
            <p:nvSpPr>
              <p:cNvPr id="2" name="矩形 1"/>
              <p:cNvSpPr/>
              <p:nvPr/>
            </p:nvSpPr>
            <p:spPr>
              <a:xfrm>
                <a:off x="1304081" y="4649959"/>
                <a:ext cx="2946400" cy="1027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7" name="矩形 36"/>
              <p:cNvSpPr/>
              <p:nvPr/>
            </p:nvSpPr>
            <p:spPr>
              <a:xfrm>
                <a:off x="4072526" y="4526845"/>
                <a:ext cx="758733" cy="1231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grpSp>
      <p:sp>
        <p:nvSpPr>
          <p:cNvPr id="19" name="矩形 2"/>
          <p:cNvSpPr>
            <a:spLocks noChangeArrowheads="1"/>
          </p:cNvSpPr>
          <p:nvPr/>
        </p:nvSpPr>
        <p:spPr bwMode="auto">
          <a:xfrm>
            <a:off x="5810467" y="3365058"/>
            <a:ext cx="2735848" cy="400110"/>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000" b="1" dirty="0" smtClean="0">
                <a:latin typeface="微軟正黑體" panose="020B0604030504040204" pitchFamily="34" charset="-120"/>
                <a:ea typeface="微軟正黑體" panose="020B0604030504040204" pitchFamily="34" charset="-120"/>
              </a:rPr>
              <a:t>志願表免試生自存一份</a:t>
            </a:r>
            <a:endParaRPr lang="en-US" altLang="zh-TW" sz="2000" b="1" u="sng" dirty="0">
              <a:solidFill>
                <a:srgbClr val="C00000"/>
              </a:solidFill>
              <a:latin typeface="微軟正黑體" panose="020B0604030504040204" pitchFamily="34" charset="-120"/>
              <a:ea typeface="微軟正黑體" panose="020B0604030504040204" pitchFamily="34" charset="-120"/>
            </a:endParaRPr>
          </a:p>
        </p:txBody>
      </p:sp>
      <p:sp>
        <p:nvSpPr>
          <p:cNvPr id="23" name="矩形 22"/>
          <p:cNvSpPr/>
          <p:nvPr/>
        </p:nvSpPr>
        <p:spPr>
          <a:xfrm>
            <a:off x="7608013" y="1992692"/>
            <a:ext cx="938302" cy="16434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5393696" y="5570448"/>
            <a:ext cx="3423937" cy="25831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3395288695"/>
      </p:ext>
    </p:extLst>
  </p:cSld>
  <p:clrMapOvr>
    <a:masterClrMapping/>
  </p:clrMapOvr>
  <p:timing>
    <p:tnLst>
      <p:par>
        <p:cTn id="1" dur="indefinite" restart="never" nodeType="tmRoot"/>
      </p:par>
    </p:tnLst>
  </p:timing>
</p:sld>
</file>

<file path=ppt/slides/slide108.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108</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flipH="1" rot="5400000">
              <a:off x="4230397" y="3402725"/>
              <a:ext cx="688284" cy="5215947"/>
            </a:xfrm>
            <a:prstGeom prst="roundRect">
              <a:avLst/>
            </a:prstGeom>
            <a:solidFill>
              <a:srgbClr val="5B9BD5">
                <a:lumMod val="75000"/>
              </a:srgbClr>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05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選填登記志願系統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4504646" y="82644"/>
            <a:ext cx="4560623" cy="684527"/>
          </a:xfrm>
          <a:prstGeom prst="rect">
            <a:avLst/>
          </a:prstGeom>
        </p:spPr>
        <p:txBody>
          <a:bodyPr anchor="ctr" bIns="45720" lIns="91440" rIns="91440" rtlCol="0" tIns="45720" vert="horz">
            <a:normAutofit fontScale="92500"/>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en-US" b="1" dirty="0" lang="zh-TW" smtClean="0" sz="2800">
                <a:solidFill>
                  <a:srgbClr val="0033CC"/>
                </a:solidFill>
                <a:latin charset="-120" panose="020B0604030504040204" pitchFamily="34" typeface="微軟正黑體"/>
                <a:ea charset="-120" panose="020B0604030504040204" pitchFamily="34" typeface="微軟正黑體"/>
              </a:rPr>
              <a:t>選填登記志願</a:t>
            </a:r>
            <a:r>
              <a:rPr altLang="en-US" b="1" dirty="0" lang="zh-TW" smtClean="0" sz="2800" u="sng">
                <a:solidFill>
                  <a:srgbClr val="C00000"/>
                </a:solidFill>
                <a:latin charset="-120" panose="020B0604030504040204" pitchFamily="34" typeface="微軟正黑體"/>
                <a:ea charset="-120" panose="020B0604030504040204" pitchFamily="34" typeface="微軟正黑體"/>
              </a:rPr>
              <a:t>練習版</a:t>
            </a:r>
            <a:r>
              <a:rPr altLang="en-US" b="1" dirty="0" lang="zh-TW" smtClean="0" sz="2800">
                <a:solidFill>
                  <a:srgbClr val="0033CC"/>
                </a:solidFill>
                <a:latin charset="-120" panose="020B0604030504040204" pitchFamily="34" typeface="微軟正黑體"/>
                <a:ea charset="-120" panose="020B0604030504040204" pitchFamily="34" typeface="微軟正黑體"/>
              </a:rPr>
              <a:t>重要提醒</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矩形 14"/>
          <p:cNvSpPr/>
          <p:nvPr/>
        </p:nvSpPr>
        <p:spPr>
          <a:xfrm>
            <a:off x="873761" y="825602"/>
            <a:ext cx="7175438" cy="430887"/>
          </a:xfrm>
          <a:prstGeom prst="rect">
            <a:avLst/>
          </a:prstGeom>
        </p:spPr>
        <p:txBody>
          <a:bodyPr wrap="square">
            <a:spAutoFit/>
          </a:bodyPr>
          <a:lstStyle/>
          <a:p>
            <a:pPr algn="just">
              <a:spcBef>
                <a:spcPct val="0"/>
              </a:spcBef>
            </a:pPr>
            <a:r>
              <a:rPr altLang="zh-TW" b="1" dirty="0" lang="en-US" smtClean="0" sz="2200">
                <a:latin charset="-120" panose="020B0604030504040204" pitchFamily="34" typeface="微軟正黑體"/>
                <a:ea charset="-120" panose="020B0604030504040204" pitchFamily="34" typeface="微軟正黑體"/>
              </a:rPr>
              <a:t>【</a:t>
            </a:r>
            <a:r>
              <a:rPr altLang="en-US" b="1" dirty="0" lang="zh-TW" smtClean="0" sz="2200">
                <a:latin charset="-120" panose="020B0604030504040204" pitchFamily="34" typeface="微軟正黑體"/>
                <a:ea charset="-120" panose="020B0604030504040204" pitchFamily="34" typeface="微軟正黑體"/>
              </a:rPr>
              <a:t>練習版</a:t>
            </a:r>
            <a:r>
              <a:rPr altLang="zh-TW" b="1" dirty="0" lang="en-US" smtClean="0" sz="2200">
                <a:latin charset="-120" panose="020B0604030504040204" pitchFamily="34" typeface="微軟正黑體"/>
                <a:ea charset="-120" panose="020B0604030504040204" pitchFamily="34" typeface="微軟正黑體"/>
              </a:rPr>
              <a:t>】</a:t>
            </a:r>
            <a:r>
              <a:rPr altLang="zh-TW" b="1" dirty="0" lang="en-US" smtClean="0" sz="2200">
                <a:solidFill>
                  <a:srgbClr val="C00000"/>
                </a:solidFill>
                <a:latin charset="-120" panose="020B0604030504040204" pitchFamily="34" typeface="微軟正黑體"/>
                <a:ea charset="-120" panose="020B0604030504040204" pitchFamily="34" typeface="微軟正黑體"/>
              </a:rPr>
              <a:t>111/5/31(</a:t>
            </a:r>
            <a:r>
              <a:rPr altLang="en-US" b="1" dirty="0" lang="zh-TW" smtClean="0" sz="2200">
                <a:solidFill>
                  <a:srgbClr val="C00000"/>
                </a:solidFill>
                <a:latin charset="-120" panose="020B0604030504040204" pitchFamily="34" typeface="微軟正黑體"/>
                <a:ea charset="-120" panose="020B0604030504040204" pitchFamily="34" typeface="微軟正黑體"/>
              </a:rPr>
              <a:t>二</a:t>
            </a:r>
            <a:r>
              <a:rPr altLang="zh-TW" b="1" dirty="0" lang="en-US" smtClean="0" sz="2200">
                <a:solidFill>
                  <a:srgbClr val="C00000"/>
                </a:solidFill>
                <a:latin charset="-120" panose="020B0604030504040204" pitchFamily="34" typeface="微軟正黑體"/>
                <a:ea charset="-120" panose="020B0604030504040204" pitchFamily="34" typeface="微軟正黑體"/>
              </a:rPr>
              <a:t>) 10:00 </a:t>
            </a:r>
            <a:r>
              <a:rPr altLang="en-US" b="1" dirty="0" lang="zh-TW" smtClean="0" sz="2200">
                <a:solidFill>
                  <a:srgbClr val="C00000"/>
                </a:solidFill>
                <a:latin charset="-120" panose="020B0604030504040204" pitchFamily="34" typeface="微軟正黑體"/>
                <a:ea charset="-120" panose="020B0604030504040204" pitchFamily="34" typeface="微軟正黑體"/>
              </a:rPr>
              <a:t>起至 </a:t>
            </a:r>
            <a:r>
              <a:rPr altLang="zh-TW" b="1" dirty="0" lang="en-US" smtClean="0" sz="2200">
                <a:solidFill>
                  <a:srgbClr val="C00000"/>
                </a:solidFill>
                <a:latin charset="-120" panose="020B0604030504040204" pitchFamily="34" typeface="微軟正黑體"/>
                <a:ea charset="-120" panose="020B0604030504040204" pitchFamily="34" typeface="微軟正黑體"/>
              </a:rPr>
              <a:t>6/07(</a:t>
            </a:r>
            <a:r>
              <a:rPr altLang="en-US" b="1" dirty="0" lang="zh-TW" smtClean="0" sz="2200">
                <a:solidFill>
                  <a:srgbClr val="C00000"/>
                </a:solidFill>
                <a:latin charset="-120" panose="020B0604030504040204" pitchFamily="34" typeface="微軟正黑體"/>
                <a:ea charset="-120" panose="020B0604030504040204" pitchFamily="34" typeface="微軟正黑體"/>
              </a:rPr>
              <a:t>二</a:t>
            </a:r>
            <a:r>
              <a:rPr altLang="zh-TW" b="1" dirty="0" lang="en-US" smtClean="0" sz="2200">
                <a:solidFill>
                  <a:srgbClr val="C00000"/>
                </a:solidFill>
                <a:latin charset="-120" panose="020B0604030504040204" pitchFamily="34" typeface="微軟正黑體"/>
                <a:ea charset="-120" panose="020B0604030504040204" pitchFamily="34" typeface="微軟正黑體"/>
              </a:rPr>
              <a:t>) 17:00</a:t>
            </a:r>
            <a:r>
              <a:rPr altLang="en-US" b="1" dirty="0" lang="zh-TW" smtClean="0" sz="2200">
                <a:solidFill>
                  <a:srgbClr val="C00000"/>
                </a:solidFill>
                <a:latin charset="-120" panose="020B0604030504040204" pitchFamily="34" typeface="微軟正黑體"/>
                <a:ea charset="-120" panose="020B0604030504040204" pitchFamily="34" typeface="微軟正黑體"/>
              </a:rPr>
              <a:t>止</a:t>
            </a:r>
            <a:endParaRPr altLang="zh-TW" b="1" dirty="0" lang="en-US" smtClean="0" sz="2200">
              <a:solidFill>
                <a:srgbClr val="C00000"/>
              </a:solidFill>
              <a:latin charset="-120" panose="020B0604030504040204" pitchFamily="34" typeface="微軟正黑體"/>
              <a:ea charset="-120" panose="020B0604030504040204" pitchFamily="34" typeface="微軟正黑體"/>
            </a:endParaRPr>
          </a:p>
        </p:txBody>
      </p:sp>
      <p:sp>
        <p:nvSpPr>
          <p:cNvPr id="16" name="Rectangle 16"/>
          <p:cNvSpPr>
            <a:spLocks noChangeArrowheads="1"/>
          </p:cNvSpPr>
          <p:nvPr/>
        </p:nvSpPr>
        <p:spPr bwMode="auto">
          <a:xfrm>
            <a:off x="358733" y="1323609"/>
            <a:ext cx="8482660" cy="2128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indent="-342900" marL="342900">
              <a:spcBef>
                <a:spcPts val="600"/>
              </a:spcBef>
              <a:spcAft>
                <a:spcPts val="300"/>
              </a:spcAft>
              <a:buClr>
                <a:srgbClr val="C00000"/>
              </a:buClr>
              <a:buFont typeface="+mj-lt"/>
              <a:buAutoNum type="arabicPeriod"/>
            </a:pPr>
            <a:r>
              <a:rPr altLang="en-US"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為</a:t>
            </a: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讓</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免試生</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熟悉</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網路選填登記志願</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系統操作</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，開放網路選填登記</a:t>
            </a: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志願</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系統【練習版】，請免試生踴躍至本委員會網站</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登入練習</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熟悉介面流程或試填志願</a:t>
            </a: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順序</a:t>
            </a:r>
            <a:endPar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endParaRPr>
          </a:p>
          <a:p>
            <a:pPr indent="-342900" marL="342900">
              <a:spcBef>
                <a:spcPts val="600"/>
              </a:spcBef>
              <a:spcAft>
                <a:spcPts val="300"/>
              </a:spcAft>
              <a:buClr>
                <a:srgbClr val="C00000"/>
              </a:buClr>
              <a:buFont typeface="+mj-lt"/>
              <a:buAutoNum type="arabicPeriod"/>
            </a:pP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本項服務僅作為網路選填登記志願之參考，亦不作為分發之</a:t>
            </a:r>
            <a:r>
              <a:rPr altLang="zh-TW" b="1" dirty="0" lang="zh-TW" smtClean="0"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依據</a:t>
            </a:r>
            <a:endParaRPr altLang="zh-TW" b="1" dirty="0" lang="en-US"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endParaRPr>
          </a:p>
          <a:p>
            <a:pPr indent="-342900" marL="342900">
              <a:spcBef>
                <a:spcPts val="600"/>
              </a:spcBef>
              <a:spcAft>
                <a:spcPts val="300"/>
              </a:spcAft>
              <a:buClr>
                <a:srgbClr val="C00000"/>
              </a:buClr>
              <a:buFont typeface="+mj-lt"/>
              <a:buAutoNum type="arabicPeriod"/>
            </a:pP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【練習版】系統</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不儲存</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免試生</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修改後之通行碼，亦不延用至正式版</a:t>
            </a: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a:t>
            </a:r>
            <a:r>
              <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rPr>
              <a:t/>
            </a:r>
            <a:br>
              <a:rPr altLang="zh-TW" b="1" dirty="0" lang="en-US" smtClean="0" sz="2000">
                <a:latin charset="-120" panose="020B0604030504040204" pitchFamily="34" typeface="微軟正黑體"/>
                <a:ea charset="-120" panose="020B0604030504040204" pitchFamily="34" typeface="微軟正黑體"/>
                <a:cs charset="0" panose="02020603050405020304" pitchFamily="18" typeface="Times New Roman"/>
              </a:rPr>
            </a:b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故</a:t>
            </a:r>
            <a:r>
              <a:rPr altLang="zh-TW" b="1" dirty="0" lang="zh-TW" sz="2000">
                <a:solidFill>
                  <a:srgbClr val="0000FF"/>
                </a:solidFill>
                <a:latin charset="-120" panose="020B0604030504040204" pitchFamily="34" typeface="微軟正黑體"/>
                <a:ea charset="-120" panose="020B0604030504040204" pitchFamily="34" typeface="微軟正黑體"/>
                <a:cs charset="0" panose="02020603050405020304" pitchFamily="18" typeface="Times New Roman"/>
              </a:rPr>
              <a:t>練習</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進行網路選填登記志願</a:t>
            </a:r>
            <a:r>
              <a:rPr altLang="zh-TW" b="1" dirty="0" lang="zh-TW" sz="2000">
                <a:solidFill>
                  <a:srgbClr val="0000FF"/>
                </a:solidFill>
                <a:latin charset="-120" panose="020B0604030504040204" pitchFamily="34" typeface="微軟正黑體"/>
                <a:ea charset="-120" panose="020B0604030504040204" pitchFamily="34" typeface="微軟正黑體"/>
                <a:cs charset="0" panose="02020603050405020304" pitchFamily="18" typeface="Times New Roman"/>
              </a:rPr>
              <a:t>確定送出</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操作時，</a:t>
            </a:r>
            <a:r>
              <a:rPr altLang="zh-TW" b="1" dirty="0" lang="zh-TW" sz="20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通行碼</a:t>
            </a:r>
            <a:r>
              <a:rPr altLang="zh-TW" b="1" dirty="0" lang="zh-TW" sz="2000">
                <a:latin charset="-120" panose="020B0604030504040204" pitchFamily="34" typeface="微軟正黑體"/>
                <a:ea charset="-120" panose="020B0604030504040204" pitchFamily="34" typeface="微軟正黑體"/>
                <a:cs charset="0" panose="02020603050405020304" pitchFamily="18" typeface="Times New Roman"/>
              </a:rPr>
              <a:t>須</a:t>
            </a:r>
            <a:r>
              <a:rPr altLang="zh-TW" b="1" dirty="0" lang="zh-TW" smtClean="0" sz="2000">
                <a:latin charset="-120" panose="020B0604030504040204" pitchFamily="34" typeface="微軟正黑體"/>
                <a:ea charset="-120" panose="020B0604030504040204" pitchFamily="34" typeface="微軟正黑體"/>
                <a:cs charset="0" panose="02020603050405020304" pitchFamily="18" typeface="Times New Roman"/>
              </a:rPr>
              <a:t>輸入</a:t>
            </a:r>
            <a:endParaRPr altLang="zh-TW" b="1" dirty="0" lang="en-US" sz="2000">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17" name="矩形 16"/>
          <p:cNvSpPr/>
          <p:nvPr/>
        </p:nvSpPr>
        <p:spPr>
          <a:xfrm>
            <a:off x="749933" y="3452381"/>
            <a:ext cx="4561798" cy="378372"/>
          </a:xfrm>
          <a:prstGeom prst="rect">
            <a:avLst/>
          </a:prstGeom>
          <a:solidFill>
            <a:srgbClr val="FFFF81"/>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just"/>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預設</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身分證後</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4</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碼</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出生月日</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4</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碼</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共</a:t>
            </a:r>
            <a:r>
              <a:rPr altLang="zh-TW" b="1" dirty="0" lang="en-US"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8</a:t>
            </a:r>
            <a:r>
              <a:rPr altLang="zh-TW" b="1" dirty="0" lang="zh-TW" sz="2000">
                <a:solidFill>
                  <a:schemeClr val="tx1"/>
                </a:solidFill>
                <a:latin charset="-120" panose="020B0604030504040204" pitchFamily="34" typeface="微軟正黑體"/>
                <a:ea charset="-120" panose="020B0604030504040204" pitchFamily="34" typeface="微軟正黑體"/>
                <a:cs charset="0" panose="02020603050405020304" pitchFamily="18" typeface="Times New Roman"/>
              </a:rPr>
              <a:t>碼</a:t>
            </a:r>
            <a:endParaRPr altLang="en-US" b="1" dirty="0" lang="zh-TW" sz="2000">
              <a:solidFill>
                <a:schemeClr val="tx1"/>
              </a:solidFill>
              <a:latin charset="-120" panose="020B0604030504040204" pitchFamily="34" typeface="微軟正黑體"/>
              <a:ea charset="-120" panose="020B0604030504040204" pitchFamily="34" typeface="微軟正黑體"/>
            </a:endParaRPr>
          </a:p>
        </p:txBody>
      </p:sp>
      <p:pic>
        <p:nvPicPr>
          <p:cNvPr id="2" name="圖片 1"/>
          <p:cNvPicPr>
            <a:picLocks noChangeAspect="1"/>
          </p:cNvPicPr>
          <p:nvPr/>
        </p:nvPicPr>
        <p:blipFill>
          <a:blip cstate="screen" r:embed="rId2">
            <a:extLst>
              <a:ext uri="{28A0092B-C50C-407E-A947-70E740481C1C}">
                <a14:useLocalDpi xmlns:a14="http://schemas.microsoft.com/office/drawing/2010/main" val="0"/>
              </a:ext>
            </a:extLst>
          </a:blip>
          <a:stretch>
            <a:fillRect/>
          </a:stretch>
        </p:blipFill>
        <p:spPr>
          <a:xfrm>
            <a:off x="777574" y="4008819"/>
            <a:ext cx="3550718" cy="2706223"/>
          </a:xfrm>
          <a:prstGeom prst="rect">
            <a:avLst/>
          </a:prstGeom>
          <a:ln w="19050">
            <a:solidFill>
              <a:srgbClr val="0000FF"/>
            </a:solidFill>
          </a:ln>
        </p:spPr>
      </p:pic>
      <p:pic>
        <p:nvPicPr>
          <p:cNvPr id="3" name="圖片 2"/>
          <p:cNvPicPr>
            <a:picLocks noChangeAspect="1"/>
          </p:cNvPicPr>
          <p:nvPr/>
        </p:nvPicPr>
        <p:blipFill rotWithShape="1">
          <a:blip cstate="screen" r:embed="rId3">
            <a:extLst>
              <a:ext uri="{28A0092B-C50C-407E-A947-70E740481C1C}">
                <a14:useLocalDpi xmlns:a14="http://schemas.microsoft.com/office/drawing/2010/main" val="0"/>
              </a:ext>
            </a:extLst>
          </a:blip>
          <a:srcRect r="-20"/>
          <a:stretch/>
        </p:blipFill>
        <p:spPr>
          <a:xfrm>
            <a:off x="4908834" y="4008819"/>
            <a:ext cx="2909455" cy="2674148"/>
          </a:xfrm>
          <a:prstGeom prst="rect">
            <a:avLst/>
          </a:prstGeom>
          <a:ln w="19050">
            <a:solidFill>
              <a:srgbClr val="0000FF"/>
            </a:solidFill>
          </a:ln>
        </p:spPr>
      </p:pic>
      <p:sp>
        <p:nvSpPr>
          <p:cNvPr id="18" name="矩形 17"/>
          <p:cNvSpPr/>
          <p:nvPr/>
        </p:nvSpPr>
        <p:spPr>
          <a:xfrm>
            <a:off x="5024156" y="5516064"/>
            <a:ext cx="2329681" cy="21503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9" name="矩形 18"/>
          <p:cNvSpPr/>
          <p:nvPr/>
        </p:nvSpPr>
        <p:spPr>
          <a:xfrm>
            <a:off x="1335110" y="5955232"/>
            <a:ext cx="2004811" cy="20945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0" name="矩形 19"/>
          <p:cNvSpPr/>
          <p:nvPr/>
        </p:nvSpPr>
        <p:spPr>
          <a:xfrm>
            <a:off x="6913987" y="3813719"/>
            <a:ext cx="904302" cy="341282"/>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a:solidFill>
                  <a:schemeClr val="tx1"/>
                </a:solidFill>
                <a:latin charset="-120" panose="020B0604030504040204" pitchFamily="34" typeface="微軟正黑體"/>
                <a:ea charset="-120" panose="020B0604030504040204" pitchFamily="34" typeface="微軟正黑體"/>
              </a:rPr>
              <a:t>練習版</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Tree>
    <p:extLst>
      <p:ext uri="{BB962C8B-B14F-4D97-AF65-F5344CB8AC3E}">
        <p14:creationId xmlns:p14="http://schemas.microsoft.com/office/powerpoint/2010/main" val="1861458446"/>
      </p:ext>
    </p:extLst>
  </p:cSld>
  <p:clrMapOvr>
    <a:masterClrMapping/>
  </p:clrMapOvr>
  <p:timing>
    <p:tnLst>
      <p:par>
        <p:cTn dur="indefinite" id="1" nodeType="tmRoot" restart="never"/>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副標題 2"/>
          <p:cNvSpPr txBox="1">
            <a:spLocks/>
          </p:cNvSpPr>
          <p:nvPr/>
        </p:nvSpPr>
        <p:spPr bwMode="auto">
          <a:xfrm>
            <a:off x="1160862" y="2928938"/>
            <a:ext cx="7983140" cy="1009650"/>
          </a:xfrm>
          <a:prstGeom prst="rect">
            <a:avLst/>
          </a:prstGeom>
          <a:solidFill>
            <a:srgbClr val="B7F0FB">
              <a:alpha val="3882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2100">
                <a:latin typeface="微軟正黑體" panose="020B0604030504040204" pitchFamily="34" charset="-120"/>
                <a:ea typeface="微軟正黑體" panose="020B0604030504040204" pitchFamily="34" charset="-120"/>
              </a:rPr>
              <a:t>                     </a:t>
            </a:r>
          </a:p>
          <a:p>
            <a:pPr eaLnBrk="1" hangingPunct="1"/>
            <a:r>
              <a:rPr lang="en-US" altLang="zh-TW" sz="2100" b="1">
                <a:solidFill>
                  <a:srgbClr val="C00000"/>
                </a:solidFill>
                <a:latin typeface="微軟正黑體" panose="020B0604030504040204" pitchFamily="34" charset="-120"/>
                <a:ea typeface="微軟正黑體" panose="020B0604030504040204" pitchFamily="34" charset="-120"/>
              </a:rPr>
              <a:t>                            </a:t>
            </a:r>
            <a:endParaRPr lang="zh-TW" altLang="en-US" sz="2100" b="1">
              <a:solidFill>
                <a:srgbClr val="C00000"/>
              </a:solidFill>
              <a:latin typeface="微軟正黑體" panose="020B0604030504040204" pitchFamily="34" charset="-120"/>
              <a:ea typeface="微軟正黑體" panose="020B0604030504040204" pitchFamily="34" charset="-120"/>
            </a:endParaRPr>
          </a:p>
        </p:txBody>
      </p:sp>
      <p:pic>
        <p:nvPicPr>
          <p:cNvPr id="92164" name="Picture 2" descr="https://caac.jctv.ntut.edu.tw/105generalquery/image/applyLogo.gif"/>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0494" y="2237185"/>
            <a:ext cx="2768204" cy="278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內容版面配置區 2"/>
          <p:cNvSpPr>
            <a:spLocks noGrp="1"/>
          </p:cNvSpPr>
          <p:nvPr>
            <p:ph idx="1"/>
          </p:nvPr>
        </p:nvSpPr>
        <p:spPr>
          <a:xfrm>
            <a:off x="2609850" y="3142062"/>
            <a:ext cx="6068616" cy="629840"/>
          </a:xfrm>
        </p:spPr>
        <p:txBody>
          <a:bodyPr rtlCol="0">
            <a:normAutofit fontScale="92500" lnSpcReduction="10000"/>
          </a:bodyPr>
          <a:lstStyle/>
          <a:p>
            <a:pPr marL="0" indent="0" fontAlgn="auto">
              <a:spcAft>
                <a:spcPts val="0"/>
              </a:spcAft>
              <a:buNone/>
              <a:defRPr/>
            </a:pPr>
            <a:r>
              <a:rPr lang="zh-TW" altLang="en-US" sz="4500" b="1" dirty="0" smtClean="0">
                <a:latin typeface="微軟正黑體" panose="020B0604030504040204" pitchFamily="34" charset="-120"/>
                <a:ea typeface="微軟正黑體" panose="020B0604030504040204" pitchFamily="34" charset="-120"/>
              </a:rPr>
              <a:t>感謝聆聽</a:t>
            </a:r>
            <a:r>
              <a:rPr lang="zh-TW" altLang="en-US" sz="4500" b="1" dirty="0">
                <a:latin typeface="微軟正黑體" panose="020B0604030504040204" pitchFamily="34" charset="-120"/>
                <a:ea typeface="微軟正黑體" panose="020B0604030504040204" pitchFamily="34" charset="-120"/>
              </a:rPr>
              <a:t>　敬請指教</a:t>
            </a:r>
          </a:p>
        </p:txBody>
      </p:sp>
      <p:sp>
        <p:nvSpPr>
          <p:cNvPr id="92166" name="矩形 3"/>
          <p:cNvSpPr>
            <a:spLocks noChangeArrowheads="1"/>
          </p:cNvSpPr>
          <p:nvPr/>
        </p:nvSpPr>
        <p:spPr bwMode="auto">
          <a:xfrm>
            <a:off x="2708675" y="4057654"/>
            <a:ext cx="5120878" cy="392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en-US" altLang="zh-TW" sz="1950" b="1" dirty="0">
                <a:solidFill>
                  <a:srgbClr val="C00000"/>
                </a:solidFill>
                <a:latin typeface="微軟正黑體" panose="020B0604030504040204" pitchFamily="34" charset="-120"/>
                <a:ea typeface="微軟正黑體" panose="020B0604030504040204" pitchFamily="34" charset="-120"/>
              </a:rPr>
              <a:t>111</a:t>
            </a:r>
            <a:r>
              <a:rPr lang="zh-TW" altLang="en-US" sz="1950" b="1" dirty="0">
                <a:solidFill>
                  <a:srgbClr val="C00000"/>
                </a:solidFill>
                <a:latin typeface="微軟正黑體" panose="020B0604030504040204" pitchFamily="34" charset="-120"/>
                <a:ea typeface="微軟正黑體" panose="020B0604030504040204" pitchFamily="34" charset="-120"/>
              </a:rPr>
              <a:t>學年度五專優先免試入學招生委員會</a:t>
            </a:r>
          </a:p>
        </p:txBody>
      </p:sp>
      <p:sp>
        <p:nvSpPr>
          <p:cNvPr id="92167" name="文字方塊 1"/>
          <p:cNvSpPr txBox="1">
            <a:spLocks noChangeArrowheads="1"/>
          </p:cNvSpPr>
          <p:nvPr/>
        </p:nvSpPr>
        <p:spPr bwMode="auto">
          <a:xfrm>
            <a:off x="2715819" y="4427936"/>
            <a:ext cx="4698206"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ts val="450"/>
              </a:spcBef>
              <a:spcAft>
                <a:spcPts val="450"/>
              </a:spcAft>
              <a:buNone/>
            </a:pPr>
            <a:r>
              <a:rPr lang="zh-TW" altLang="en-US" sz="1500" b="1" dirty="0">
                <a:latin typeface="微軟正黑體" panose="020B0604030504040204" pitchFamily="34" charset="-120"/>
                <a:ea typeface="微軟正黑體" panose="020B0604030504040204" pitchFamily="34" charset="-120"/>
              </a:rPr>
              <a:t>電   話：</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02</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2772-5333</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2772-5182</a:t>
            </a:r>
          </a:p>
          <a:p>
            <a:pPr eaLnBrk="1" hangingPunct="1">
              <a:lnSpc>
                <a:spcPct val="100000"/>
              </a:lnSpc>
              <a:spcBef>
                <a:spcPts val="450"/>
              </a:spcBef>
              <a:spcAft>
                <a:spcPts val="450"/>
              </a:spcAft>
              <a:buNone/>
            </a:pPr>
            <a:r>
              <a:rPr lang="zh-TW" altLang="en-US" sz="1500" b="1" dirty="0">
                <a:latin typeface="微軟正黑體" panose="020B0604030504040204" pitchFamily="34" charset="-120"/>
                <a:ea typeface="微軟正黑體" panose="020B0604030504040204" pitchFamily="34" charset="-120"/>
              </a:rPr>
              <a:t>傳   真：</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02</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2773-8881</a:t>
            </a:r>
            <a:r>
              <a:rPr lang="zh-TW" altLang="en-US" sz="1500" dirty="0">
                <a:latin typeface="微軟正黑體" panose="020B0604030504040204" pitchFamily="34" charset="-120"/>
                <a:ea typeface="微軟正黑體" panose="020B0604030504040204" pitchFamily="34" charset="-120"/>
              </a:rPr>
              <a:t>、</a:t>
            </a:r>
            <a:r>
              <a:rPr lang="en-US" altLang="zh-TW" sz="1500" dirty="0">
                <a:latin typeface="微軟正黑體" panose="020B0604030504040204" pitchFamily="34" charset="-120"/>
                <a:ea typeface="微軟正黑體" panose="020B0604030504040204" pitchFamily="34" charset="-120"/>
              </a:rPr>
              <a:t>2773-1722</a:t>
            </a:r>
          </a:p>
          <a:p>
            <a:pPr eaLnBrk="1" hangingPunct="1">
              <a:lnSpc>
                <a:spcPct val="100000"/>
              </a:lnSpc>
              <a:spcBef>
                <a:spcPts val="450"/>
              </a:spcBef>
              <a:spcAft>
                <a:spcPts val="450"/>
              </a:spcAft>
              <a:buNone/>
            </a:pPr>
            <a:r>
              <a:rPr lang="zh-TW" altLang="en-US" sz="1500" b="1" dirty="0">
                <a:latin typeface="微軟正黑體" panose="020B0604030504040204" pitchFamily="34" charset="-120"/>
                <a:ea typeface="微軟正黑體" panose="020B0604030504040204" pitchFamily="34" charset="-120"/>
              </a:rPr>
              <a:t>網   址：</a:t>
            </a:r>
            <a:r>
              <a:rPr lang="en-US" altLang="zh-TW" sz="1500" dirty="0">
                <a:latin typeface="微軟正黑體" panose="020B0604030504040204" pitchFamily="34" charset="-120"/>
                <a:ea typeface="微軟正黑體" panose="020B0604030504040204" pitchFamily="34" charset="-120"/>
              </a:rPr>
              <a:t>https://www.jctv.ntut.edu.tw/u5/</a:t>
            </a:r>
          </a:p>
          <a:p>
            <a:pPr eaLnBrk="1" hangingPunct="1">
              <a:lnSpc>
                <a:spcPct val="100000"/>
              </a:lnSpc>
              <a:spcBef>
                <a:spcPts val="450"/>
              </a:spcBef>
              <a:spcAft>
                <a:spcPts val="450"/>
              </a:spcAft>
              <a:buNone/>
            </a:pPr>
            <a:r>
              <a:rPr lang="en-US" altLang="zh-TW" sz="1500" b="1" dirty="0">
                <a:latin typeface="微軟正黑體" panose="020B0604030504040204" pitchFamily="34" charset="-120"/>
                <a:ea typeface="微軟正黑體" panose="020B0604030504040204" pitchFamily="34" charset="-120"/>
              </a:rPr>
              <a:t>E-mail</a:t>
            </a:r>
            <a:r>
              <a:rPr lang="zh-TW" altLang="en-US" sz="1500" b="1" dirty="0">
                <a:latin typeface="微軟正黑體" panose="020B0604030504040204" pitchFamily="34" charset="-120"/>
                <a:ea typeface="微軟正黑體" panose="020B0604030504040204" pitchFamily="34" charset="-120"/>
              </a:rPr>
              <a:t>： </a:t>
            </a:r>
            <a:r>
              <a:rPr lang="en-US" altLang="zh-TW" sz="1500" dirty="0">
                <a:latin typeface="微軟正黑體" panose="020B0604030504040204" pitchFamily="34" charset="-120"/>
                <a:ea typeface="微軟正黑體" panose="020B0604030504040204" pitchFamily="34" charset="-120"/>
              </a:rPr>
              <a:t>u_5@ntut.edu.tw</a:t>
            </a:r>
            <a:endParaRPr lang="zh-TW" altLang="en-US" sz="1500" dirty="0">
              <a:latin typeface="微軟正黑體" panose="020B0604030504040204" pitchFamily="34" charset="-120"/>
              <a:ea typeface="微軟正黑體" panose="020B0604030504040204" pitchFamily="34" charset="-120"/>
            </a:endParaRPr>
          </a:p>
        </p:txBody>
      </p:sp>
      <p:pic>
        <p:nvPicPr>
          <p:cNvPr id="92168" name="圖片 1"/>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6440727" y="4426746"/>
            <a:ext cx="704850" cy="703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圖片 8" descr="聯合會logo.jp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60491" y="175414"/>
            <a:ext cx="4111509" cy="751316"/>
          </a:xfrm>
          <a:prstGeom prst="rect">
            <a:avLst/>
          </a:prstGeom>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4361575" y="2429291"/>
            <a:ext cx="2486025" cy="1507331"/>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ts val="3000"/>
              </a:lnSpc>
              <a:spcBef>
                <a:spcPts val="0"/>
              </a:spcBef>
              <a:spcAft>
                <a:spcPts val="0"/>
              </a:spcAft>
              <a:defRPr/>
            </a:pPr>
            <a:r>
              <a:rPr lang="zh-TW" altLang="en-US" sz="2250" b="1" dirty="0" smtClean="0">
                <a:solidFill>
                  <a:srgbClr val="7030A0"/>
                </a:solidFill>
                <a:latin typeface="微軟正黑體" pitchFamily="34" charset="-120"/>
                <a:ea typeface="微軟正黑體" pitchFamily="34" charset="-120"/>
              </a:rPr>
              <a:t>報名</a:t>
            </a:r>
            <a:r>
              <a:rPr lang="zh-TW" altLang="en-US" sz="2250" b="1" dirty="0">
                <a:solidFill>
                  <a:srgbClr val="7030A0"/>
                </a:solidFill>
                <a:latin typeface="微軟正黑體" pitchFamily="34" charset="-120"/>
                <a:ea typeface="微軟正黑體" pitchFamily="34" charset="-120"/>
              </a:rPr>
              <a:t>作業費</a:t>
            </a:r>
            <a:endParaRPr lang="en-US" altLang="zh-TW" sz="2250" b="1" dirty="0">
              <a:solidFill>
                <a:srgbClr val="7030A0"/>
              </a:solidFill>
              <a:latin typeface="微軟正黑體" pitchFamily="34" charset="-120"/>
              <a:ea typeface="微軟正黑體" pitchFamily="34" charset="-120"/>
            </a:endParaRPr>
          </a:p>
          <a:p>
            <a:pPr algn="ctr" eaLnBrk="1" fontAlgn="auto" hangingPunct="1">
              <a:lnSpc>
                <a:spcPts val="2550"/>
              </a:lnSpc>
              <a:spcBef>
                <a:spcPts val="0"/>
              </a:spcBef>
              <a:spcAft>
                <a:spcPts val="0"/>
              </a:spcAft>
              <a:defRPr/>
            </a:pPr>
            <a:r>
              <a:rPr lang="en-US" altLang="zh-TW" sz="2000" b="1" dirty="0">
                <a:solidFill>
                  <a:srgbClr val="C00000"/>
                </a:solidFill>
                <a:latin typeface="微軟正黑體" pitchFamily="34" charset="-120"/>
                <a:ea typeface="微軟正黑體" pitchFamily="34" charset="-120"/>
              </a:rPr>
              <a:t>50</a:t>
            </a:r>
            <a:r>
              <a:rPr lang="zh-TW" altLang="en-US" sz="2000" b="1" dirty="0">
                <a:solidFill>
                  <a:srgbClr val="C00000"/>
                </a:solidFill>
                <a:latin typeface="微軟正黑體" pitchFamily="34" charset="-120"/>
                <a:ea typeface="微軟正黑體" pitchFamily="34" charset="-120"/>
              </a:rPr>
              <a:t>元</a:t>
            </a:r>
            <a:r>
              <a:rPr lang="en-US" altLang="zh-TW" sz="2000" b="1" dirty="0">
                <a:solidFill>
                  <a:srgbClr val="C00000"/>
                </a:solidFill>
                <a:latin typeface="微軟正黑體" pitchFamily="34" charset="-120"/>
                <a:ea typeface="微軟正黑體" pitchFamily="34" charset="-120"/>
              </a:rPr>
              <a:t>/</a:t>
            </a:r>
            <a:r>
              <a:rPr lang="zh-TW" altLang="en-US" sz="2000" b="1" dirty="0">
                <a:solidFill>
                  <a:srgbClr val="C00000"/>
                </a:solidFill>
                <a:latin typeface="微軟正黑體" pitchFamily="34" charset="-120"/>
                <a:ea typeface="微軟正黑體" pitchFamily="34" charset="-120"/>
              </a:rPr>
              <a:t>人 </a:t>
            </a:r>
            <a:r>
              <a:rPr lang="en-US" altLang="zh-TW" sz="2000" b="1" dirty="0" smtClean="0">
                <a:solidFill>
                  <a:srgbClr val="C00000"/>
                </a:solidFill>
                <a:latin typeface="微軟正黑體" pitchFamily="34" charset="-120"/>
                <a:ea typeface="微軟正黑體" pitchFamily="34" charset="-120"/>
              </a:rPr>
              <a:t>X</a:t>
            </a:r>
            <a:r>
              <a:rPr lang="zh-TW" altLang="en-US" sz="2000" b="1" dirty="0" smtClean="0">
                <a:solidFill>
                  <a:srgbClr val="C00000"/>
                </a:solidFill>
                <a:latin typeface="微軟正黑體" pitchFamily="34" charset="-120"/>
                <a:ea typeface="微軟正黑體" pitchFamily="34" charset="-120"/>
              </a:rPr>
              <a:t> </a:t>
            </a:r>
            <a:r>
              <a:rPr lang="zh-TW" altLang="en-US" sz="2000" b="1" dirty="0">
                <a:solidFill>
                  <a:srgbClr val="C00000"/>
                </a:solidFill>
                <a:latin typeface="微軟正黑體" pitchFamily="34" charset="-120"/>
                <a:ea typeface="微軟正黑體" pitchFamily="34" charset="-120"/>
              </a:rPr>
              <a:t>報名人數</a:t>
            </a:r>
            <a:endParaRPr lang="en-US" altLang="zh-TW" sz="2000" b="1" dirty="0">
              <a:solidFill>
                <a:srgbClr val="C00000"/>
              </a:solidFill>
              <a:latin typeface="微軟正黑體" pitchFamily="34" charset="-120"/>
              <a:ea typeface="微軟正黑體" pitchFamily="34" charset="-120"/>
            </a:endParaRPr>
          </a:p>
          <a:p>
            <a:pPr algn="ctr" eaLnBrk="1" fontAlgn="auto" hangingPunct="1">
              <a:lnSpc>
                <a:spcPts val="2550"/>
              </a:lnSpc>
              <a:spcBef>
                <a:spcPts val="0"/>
              </a:spcBef>
              <a:spcAft>
                <a:spcPts val="0"/>
              </a:spcAft>
              <a:defRPr/>
            </a:pPr>
            <a:r>
              <a:rPr lang="zh-TW" altLang="en-US" sz="1500" b="1" dirty="0">
                <a:solidFill>
                  <a:srgbClr val="0033CC"/>
                </a:solidFill>
                <a:latin typeface="微軟正黑體" pitchFamily="34" charset="-120"/>
                <a:ea typeface="微軟正黑體" pitchFamily="34" charset="-120"/>
              </a:rPr>
              <a:t>（依報名學生人數計算）</a:t>
            </a:r>
          </a:p>
        </p:txBody>
      </p:sp>
      <p:grpSp>
        <p:nvGrpSpPr>
          <p:cNvPr id="43013" name="群組 22"/>
          <p:cNvGrpSpPr>
            <a:grpSpLocks/>
          </p:cNvGrpSpPr>
          <p:nvPr/>
        </p:nvGrpSpPr>
        <p:grpSpPr bwMode="auto">
          <a:xfrm>
            <a:off x="339641" y="2095913"/>
            <a:ext cx="3450431" cy="2849166"/>
            <a:chOff x="519112" y="3048000"/>
            <a:chExt cx="4600575" cy="1906208"/>
          </a:xfrm>
        </p:grpSpPr>
        <p:sp>
          <p:nvSpPr>
            <p:cNvPr id="10" name="矩形 9"/>
            <p:cNvSpPr/>
            <p:nvPr/>
          </p:nvSpPr>
          <p:spPr>
            <a:xfrm>
              <a:off x="519112" y="3048000"/>
              <a:ext cx="2152650" cy="91447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2100" b="1" dirty="0">
                  <a:solidFill>
                    <a:srgbClr val="7030A0"/>
                  </a:solidFill>
                  <a:latin typeface="微軟正黑體" pitchFamily="34" charset="-120"/>
                  <a:ea typeface="微軟正黑體" pitchFamily="34" charset="-120"/>
                </a:rPr>
                <a:t>一般生</a:t>
              </a:r>
              <a:r>
                <a:rPr lang="en-US" altLang="zh-TW" sz="2100" b="1" dirty="0">
                  <a:solidFill>
                    <a:srgbClr val="7030A0"/>
                  </a:solidFill>
                  <a:latin typeface="微軟正黑體" pitchFamily="34" charset="-120"/>
                  <a:ea typeface="微軟正黑體" pitchFamily="34" charset="-120"/>
                </a:rPr>
                <a:t/>
              </a:r>
              <a:br>
                <a:rPr lang="en-US" altLang="zh-TW" sz="2100" b="1" dirty="0">
                  <a:solidFill>
                    <a:srgbClr val="7030A0"/>
                  </a:solidFill>
                  <a:latin typeface="微軟正黑體" pitchFamily="34" charset="-120"/>
                  <a:ea typeface="微軟正黑體" pitchFamily="34" charset="-120"/>
                </a:rPr>
              </a:br>
              <a:r>
                <a:rPr lang="zh-TW" altLang="en-US" sz="1200" b="1" dirty="0">
                  <a:solidFill>
                    <a:srgbClr val="7030A0"/>
                  </a:solidFill>
                  <a:latin typeface="微軟正黑體" pitchFamily="34" charset="-120"/>
                  <a:ea typeface="微軟正黑體" pitchFamily="34" charset="-120"/>
                </a:rPr>
                <a:t>（特殊境遇</a:t>
              </a:r>
              <a:r>
                <a:rPr lang="zh-TW" altLang="en-US" sz="1200" b="1" dirty="0" smtClean="0">
                  <a:solidFill>
                    <a:srgbClr val="7030A0"/>
                  </a:solidFill>
                  <a:latin typeface="微軟正黑體" pitchFamily="34" charset="-120"/>
                  <a:ea typeface="微軟正黑體" pitchFamily="34" charset="-120"/>
                </a:rPr>
                <a:t>家庭）</a:t>
              </a:r>
              <a:r>
                <a:rPr lang="en-US" altLang="zh-TW" sz="1200" b="1" dirty="0" smtClean="0">
                  <a:solidFill>
                    <a:srgbClr val="7030A0"/>
                  </a:solidFill>
                  <a:latin typeface="微軟正黑體" pitchFamily="34" charset="-120"/>
                  <a:ea typeface="微軟正黑體" pitchFamily="34" charset="-120"/>
                </a:rPr>
                <a:t/>
              </a:r>
              <a:br>
                <a:rPr lang="en-US" altLang="zh-TW" sz="1200" b="1" dirty="0" smtClean="0">
                  <a:solidFill>
                    <a:srgbClr val="7030A0"/>
                  </a:solidFill>
                  <a:latin typeface="微軟正黑體" pitchFamily="34" charset="-120"/>
                  <a:ea typeface="微軟正黑體" pitchFamily="34" charset="-120"/>
                </a:rPr>
              </a:br>
              <a:r>
                <a:rPr lang="zh-TW" altLang="en-US" sz="1000" b="1" dirty="0">
                  <a:solidFill>
                    <a:srgbClr val="0033CC"/>
                  </a:solidFill>
                  <a:latin typeface="微軟正黑體" pitchFamily="34" charset="-120"/>
                  <a:ea typeface="微軟正黑體" pitchFamily="34" charset="-120"/>
                </a:rPr>
                <a:t>檢附在報名期間內</a:t>
              </a:r>
              <a:endParaRPr lang="en-US" altLang="zh-TW" sz="1000" b="1" dirty="0">
                <a:solidFill>
                  <a:srgbClr val="0033CC"/>
                </a:solidFill>
                <a:latin typeface="微軟正黑體" pitchFamily="34" charset="-120"/>
                <a:ea typeface="微軟正黑體" pitchFamily="34" charset="-120"/>
              </a:endParaRPr>
            </a:p>
            <a:p>
              <a:pPr algn="ctr">
                <a:defRPr/>
              </a:pPr>
              <a:r>
                <a:rPr lang="zh-TW" altLang="en-US" sz="1000" b="1" dirty="0">
                  <a:solidFill>
                    <a:srgbClr val="0033CC"/>
                  </a:solidFill>
                  <a:latin typeface="微軟正黑體" pitchFamily="34" charset="-120"/>
                  <a:ea typeface="微軟正黑體" pitchFamily="34" charset="-120"/>
                </a:rPr>
                <a:t>有效之</a:t>
              </a:r>
              <a:r>
                <a:rPr lang="zh-TW" altLang="en-US" sz="1000" b="1" dirty="0" smtClean="0">
                  <a:solidFill>
                    <a:srgbClr val="0033CC"/>
                  </a:solidFill>
                  <a:latin typeface="微軟正黑體" pitchFamily="34" charset="-120"/>
                  <a:ea typeface="微軟正黑體" pitchFamily="34" charset="-120"/>
                </a:rPr>
                <a:t>「特殊境遇家庭子女身分認定證明</a:t>
              </a:r>
              <a:r>
                <a:rPr lang="zh-TW" altLang="en-US" sz="1000" b="1" dirty="0">
                  <a:solidFill>
                    <a:srgbClr val="0033CC"/>
                  </a:solidFill>
                  <a:latin typeface="微軟正黑體" pitchFamily="34" charset="-120"/>
                  <a:ea typeface="微軟正黑體" pitchFamily="34" charset="-120"/>
                </a:rPr>
                <a:t>文件</a:t>
              </a:r>
              <a:r>
                <a:rPr lang="zh-TW" altLang="en-US" sz="1000" b="1" dirty="0" smtClean="0">
                  <a:solidFill>
                    <a:srgbClr val="0033CC"/>
                  </a:solidFill>
                  <a:latin typeface="微軟正黑體" pitchFamily="34" charset="-120"/>
                  <a:ea typeface="微軟正黑體" pitchFamily="34" charset="-120"/>
                </a:rPr>
                <a:t>」</a:t>
              </a:r>
              <a:endParaRPr lang="en-US" altLang="zh-TW" sz="1000" b="1" dirty="0">
                <a:solidFill>
                  <a:srgbClr val="7030A0"/>
                </a:solidFill>
                <a:latin typeface="微軟正黑體" pitchFamily="34" charset="-120"/>
                <a:ea typeface="微軟正黑體" pitchFamily="34" charset="-120"/>
              </a:endParaRPr>
            </a:p>
            <a:p>
              <a:pPr algn="ctr" eaLnBrk="1" fontAlgn="auto" hangingPunct="1">
                <a:spcBef>
                  <a:spcPts val="0"/>
                </a:spcBef>
                <a:spcAft>
                  <a:spcPts val="0"/>
                </a:spcAft>
                <a:defRPr/>
              </a:pPr>
              <a:r>
                <a:rPr lang="en-US" altLang="zh-TW" sz="2100" b="1" dirty="0">
                  <a:solidFill>
                    <a:srgbClr val="C00000"/>
                  </a:solidFill>
                  <a:latin typeface="微軟正黑體" pitchFamily="34" charset="-120"/>
                  <a:ea typeface="微軟正黑體" pitchFamily="34" charset="-120"/>
                </a:rPr>
                <a:t>300</a:t>
              </a:r>
              <a:r>
                <a:rPr lang="zh-TW" altLang="en-US" sz="2100" b="1" dirty="0">
                  <a:solidFill>
                    <a:srgbClr val="C00000"/>
                  </a:solidFill>
                  <a:latin typeface="微軟正黑體" pitchFamily="34" charset="-120"/>
                  <a:ea typeface="微軟正黑體" pitchFamily="34" charset="-120"/>
                </a:rPr>
                <a:t>元</a:t>
              </a:r>
              <a:r>
                <a:rPr lang="en-US" altLang="zh-TW" sz="2100" b="1" dirty="0">
                  <a:solidFill>
                    <a:srgbClr val="C00000"/>
                  </a:solidFill>
                  <a:latin typeface="微軟正黑體" pitchFamily="34" charset="-120"/>
                  <a:ea typeface="微軟正黑體" pitchFamily="34" charset="-120"/>
                </a:rPr>
                <a:t>/</a:t>
              </a:r>
              <a:r>
                <a:rPr lang="zh-TW" altLang="en-US" sz="2100" b="1" dirty="0">
                  <a:solidFill>
                    <a:srgbClr val="C00000"/>
                  </a:solidFill>
                  <a:latin typeface="微軟正黑體" pitchFamily="34" charset="-120"/>
                  <a:ea typeface="微軟正黑體" pitchFamily="34" charset="-120"/>
                </a:rPr>
                <a:t>人</a:t>
              </a:r>
            </a:p>
          </p:txBody>
        </p:sp>
        <p:sp>
          <p:nvSpPr>
            <p:cNvPr id="14" name="矩形 13"/>
            <p:cNvSpPr/>
            <p:nvPr/>
          </p:nvSpPr>
          <p:spPr>
            <a:xfrm>
              <a:off x="534987" y="4039738"/>
              <a:ext cx="2152650" cy="914470"/>
            </a:xfrm>
            <a:prstGeom prst="rect">
              <a:avLst/>
            </a:prstGeom>
            <a:solidFill>
              <a:srgbClr val="FFEBEB"/>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2250" b="1" dirty="0">
                  <a:solidFill>
                    <a:srgbClr val="7030A0"/>
                  </a:solidFill>
                  <a:latin typeface="微軟正黑體" pitchFamily="34" charset="-120"/>
                  <a:ea typeface="微軟正黑體" pitchFamily="34" charset="-120"/>
                </a:rPr>
                <a:t>低收入戶</a:t>
              </a:r>
              <a:endParaRPr lang="en-US" altLang="zh-TW" sz="2250" b="1" dirty="0">
                <a:solidFill>
                  <a:srgbClr val="7030A0"/>
                </a:solidFill>
                <a:latin typeface="微軟正黑體" pitchFamily="34" charset="-120"/>
                <a:ea typeface="微軟正黑體" pitchFamily="34" charset="-120"/>
              </a:endParaRPr>
            </a:p>
            <a:p>
              <a:pPr algn="ctr" eaLnBrk="1" fontAlgn="auto" hangingPunct="1">
                <a:spcBef>
                  <a:spcPts val="0"/>
                </a:spcBef>
                <a:spcAft>
                  <a:spcPts val="0"/>
                </a:spcAft>
                <a:defRPr/>
              </a:pPr>
              <a:r>
                <a:rPr lang="en-US" altLang="zh-TW" sz="2100" b="1" dirty="0">
                  <a:solidFill>
                    <a:srgbClr val="C00000"/>
                  </a:solidFill>
                  <a:latin typeface="微軟正黑體" pitchFamily="34" charset="-120"/>
                  <a:ea typeface="微軟正黑體" pitchFamily="34" charset="-120"/>
                </a:rPr>
                <a:t>0</a:t>
              </a:r>
              <a:r>
                <a:rPr lang="zh-TW" altLang="en-US" sz="2100" b="1" dirty="0">
                  <a:solidFill>
                    <a:srgbClr val="C00000"/>
                  </a:solidFill>
                  <a:latin typeface="微軟正黑體" pitchFamily="34" charset="-120"/>
                  <a:ea typeface="微軟正黑體" pitchFamily="34" charset="-120"/>
                </a:rPr>
                <a:t>元</a:t>
              </a:r>
              <a:r>
                <a:rPr lang="en-US" altLang="zh-TW" sz="2100" b="1" dirty="0">
                  <a:solidFill>
                    <a:srgbClr val="C00000"/>
                  </a:solidFill>
                  <a:latin typeface="微軟正黑體" pitchFamily="34" charset="-120"/>
                  <a:ea typeface="微軟正黑體" pitchFamily="34" charset="-120"/>
                </a:rPr>
                <a:t>/</a:t>
              </a:r>
              <a:r>
                <a:rPr lang="zh-TW" altLang="en-US" sz="2100" b="1" dirty="0">
                  <a:solidFill>
                    <a:srgbClr val="C00000"/>
                  </a:solidFill>
                  <a:latin typeface="微軟正黑體" pitchFamily="34" charset="-120"/>
                  <a:ea typeface="微軟正黑體" pitchFamily="34" charset="-120"/>
                </a:rPr>
                <a:t>人</a:t>
              </a:r>
              <a:r>
                <a:rPr lang="en-US" altLang="zh-TW" sz="2100" b="1" dirty="0">
                  <a:solidFill>
                    <a:srgbClr val="C00000"/>
                  </a:solidFill>
                  <a:latin typeface="微軟正黑體" pitchFamily="34" charset="-120"/>
                  <a:ea typeface="微軟正黑體" pitchFamily="34" charset="-120"/>
                </a:rPr>
                <a:t/>
              </a:r>
              <a:br>
                <a:rPr lang="en-US" altLang="zh-TW" sz="2100" b="1" dirty="0">
                  <a:solidFill>
                    <a:srgbClr val="C00000"/>
                  </a:solidFill>
                  <a:latin typeface="微軟正黑體" pitchFamily="34" charset="-120"/>
                  <a:ea typeface="微軟正黑體" pitchFamily="34" charset="-120"/>
                </a:rPr>
              </a:br>
              <a:r>
                <a:rPr lang="zh-TW" altLang="en-US" sz="1050" b="1" dirty="0">
                  <a:solidFill>
                    <a:srgbClr val="0033CC"/>
                  </a:solidFill>
                  <a:latin typeface="微軟正黑體" pitchFamily="34" charset="-120"/>
                  <a:ea typeface="微軟正黑體" pitchFamily="34" charset="-120"/>
                </a:rPr>
                <a:t>檢</a:t>
              </a:r>
              <a:r>
                <a:rPr lang="zh-TW" altLang="en-US" sz="1050" b="1" dirty="0" smtClean="0">
                  <a:solidFill>
                    <a:srgbClr val="0033CC"/>
                  </a:solidFill>
                  <a:latin typeface="微軟正黑體" pitchFamily="34" charset="-120"/>
                  <a:ea typeface="微軟正黑體" pitchFamily="34" charset="-120"/>
                </a:rPr>
                <a:t>附在報名</a:t>
              </a:r>
              <a:r>
                <a:rPr lang="zh-TW" altLang="en-US" sz="1050" b="1" dirty="0">
                  <a:solidFill>
                    <a:srgbClr val="0033CC"/>
                  </a:solidFill>
                  <a:latin typeface="微軟正黑體" pitchFamily="34" charset="-120"/>
                  <a:ea typeface="微軟正黑體" pitchFamily="34" charset="-120"/>
                </a:rPr>
                <a:t>期間內有效之「低收入戶證明文件」</a:t>
              </a:r>
            </a:p>
          </p:txBody>
        </p:sp>
        <p:sp>
          <p:nvSpPr>
            <p:cNvPr id="15" name="矩形 14"/>
            <p:cNvSpPr/>
            <p:nvPr/>
          </p:nvSpPr>
          <p:spPr>
            <a:xfrm>
              <a:off x="2967037" y="3048000"/>
              <a:ext cx="2152650" cy="91447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2250" b="1" dirty="0">
                  <a:solidFill>
                    <a:srgbClr val="7030A0"/>
                  </a:solidFill>
                  <a:latin typeface="微軟正黑體" pitchFamily="34" charset="-120"/>
                  <a:ea typeface="微軟正黑體" pitchFamily="34" charset="-120"/>
                </a:rPr>
                <a:t>中低收入戶</a:t>
              </a:r>
              <a:endParaRPr lang="en-US" altLang="zh-TW" sz="2250" b="1" dirty="0">
                <a:solidFill>
                  <a:srgbClr val="7030A0"/>
                </a:solidFill>
                <a:latin typeface="微軟正黑體" pitchFamily="34" charset="-120"/>
                <a:ea typeface="微軟正黑體" pitchFamily="34" charset="-120"/>
              </a:endParaRPr>
            </a:p>
            <a:p>
              <a:pPr algn="ctr" eaLnBrk="1" fontAlgn="auto" hangingPunct="1">
                <a:spcBef>
                  <a:spcPts val="0"/>
                </a:spcBef>
                <a:spcAft>
                  <a:spcPts val="0"/>
                </a:spcAft>
                <a:defRPr/>
              </a:pPr>
              <a:r>
                <a:rPr lang="en-US" altLang="zh-TW" sz="2100" b="1" dirty="0">
                  <a:solidFill>
                    <a:srgbClr val="C00000"/>
                  </a:solidFill>
                  <a:latin typeface="微軟正黑體" pitchFamily="34" charset="-120"/>
                  <a:ea typeface="微軟正黑體" pitchFamily="34" charset="-120"/>
                </a:rPr>
                <a:t>120</a:t>
              </a:r>
              <a:r>
                <a:rPr lang="zh-TW" altLang="en-US" sz="2100" b="1" dirty="0">
                  <a:solidFill>
                    <a:srgbClr val="C00000"/>
                  </a:solidFill>
                  <a:latin typeface="微軟正黑體" pitchFamily="34" charset="-120"/>
                  <a:ea typeface="微軟正黑體" pitchFamily="34" charset="-120"/>
                </a:rPr>
                <a:t>元</a:t>
              </a:r>
              <a:r>
                <a:rPr lang="en-US" altLang="zh-TW" sz="2100" b="1" dirty="0">
                  <a:solidFill>
                    <a:srgbClr val="C00000"/>
                  </a:solidFill>
                  <a:latin typeface="微軟正黑體" pitchFamily="34" charset="-120"/>
                  <a:ea typeface="微軟正黑體" pitchFamily="34" charset="-120"/>
                </a:rPr>
                <a:t>/</a:t>
              </a:r>
              <a:r>
                <a:rPr lang="zh-TW" altLang="en-US" sz="2100" b="1" dirty="0">
                  <a:solidFill>
                    <a:srgbClr val="C00000"/>
                  </a:solidFill>
                  <a:latin typeface="微軟正黑體" pitchFamily="34" charset="-120"/>
                  <a:ea typeface="微軟正黑體" pitchFamily="34" charset="-120"/>
                </a:rPr>
                <a:t>人</a:t>
              </a:r>
              <a:r>
                <a:rPr lang="en-US" altLang="zh-TW" sz="2100" b="1" dirty="0">
                  <a:solidFill>
                    <a:srgbClr val="C00000"/>
                  </a:solidFill>
                  <a:latin typeface="微軟正黑體" pitchFamily="34" charset="-120"/>
                  <a:ea typeface="微軟正黑體" pitchFamily="34" charset="-120"/>
                </a:rPr>
                <a:t/>
              </a:r>
              <a:br>
                <a:rPr lang="en-US" altLang="zh-TW" sz="2100" b="1" dirty="0">
                  <a:solidFill>
                    <a:srgbClr val="C00000"/>
                  </a:solidFill>
                  <a:latin typeface="微軟正黑體" pitchFamily="34" charset="-120"/>
                  <a:ea typeface="微軟正黑體" pitchFamily="34" charset="-120"/>
                </a:rPr>
              </a:br>
              <a:r>
                <a:rPr lang="zh-TW" altLang="en-US" sz="1050" b="1" dirty="0">
                  <a:solidFill>
                    <a:srgbClr val="0033CC"/>
                  </a:solidFill>
                  <a:latin typeface="微軟正黑體" pitchFamily="34" charset="-120"/>
                  <a:ea typeface="微軟正黑體" pitchFamily="34" charset="-120"/>
                </a:rPr>
                <a:t>檢</a:t>
              </a:r>
              <a:r>
                <a:rPr lang="zh-TW" altLang="en-US" sz="1050" b="1" dirty="0" smtClean="0">
                  <a:solidFill>
                    <a:srgbClr val="0033CC"/>
                  </a:solidFill>
                  <a:latin typeface="微軟正黑體" pitchFamily="34" charset="-120"/>
                  <a:ea typeface="微軟正黑體" pitchFamily="34" charset="-120"/>
                </a:rPr>
                <a:t>附在報名</a:t>
              </a:r>
              <a:r>
                <a:rPr lang="zh-TW" altLang="en-US" sz="1050" b="1" dirty="0">
                  <a:solidFill>
                    <a:srgbClr val="0033CC"/>
                  </a:solidFill>
                  <a:latin typeface="微軟正黑體" pitchFamily="34" charset="-120"/>
                  <a:ea typeface="微軟正黑體" pitchFamily="34" charset="-120"/>
                </a:rPr>
                <a:t>期間</a:t>
              </a:r>
              <a:r>
                <a:rPr lang="zh-TW" altLang="en-US" sz="1050" b="1" dirty="0" smtClean="0">
                  <a:solidFill>
                    <a:srgbClr val="0033CC"/>
                  </a:solidFill>
                  <a:latin typeface="微軟正黑體" pitchFamily="34" charset="-120"/>
                  <a:ea typeface="微軟正黑體" pitchFamily="34" charset="-120"/>
                </a:rPr>
                <a:t>內</a:t>
              </a:r>
              <a:endParaRPr lang="en-US" altLang="zh-TW" sz="1050" b="1" dirty="0" smtClean="0">
                <a:solidFill>
                  <a:srgbClr val="0033CC"/>
                </a:solidFill>
                <a:latin typeface="微軟正黑體" pitchFamily="34" charset="-120"/>
                <a:ea typeface="微軟正黑體" pitchFamily="34" charset="-120"/>
              </a:endParaRPr>
            </a:p>
            <a:p>
              <a:pPr algn="ctr" eaLnBrk="1" fontAlgn="auto" hangingPunct="1">
                <a:spcBef>
                  <a:spcPts val="0"/>
                </a:spcBef>
                <a:spcAft>
                  <a:spcPts val="0"/>
                </a:spcAft>
                <a:defRPr/>
              </a:pPr>
              <a:r>
                <a:rPr lang="zh-TW" altLang="en-US" sz="1050" b="1" dirty="0" smtClean="0">
                  <a:solidFill>
                    <a:srgbClr val="0033CC"/>
                  </a:solidFill>
                  <a:latin typeface="微軟正黑體" pitchFamily="34" charset="-120"/>
                  <a:ea typeface="微軟正黑體" pitchFamily="34" charset="-120"/>
                </a:rPr>
                <a:t>有效</a:t>
              </a:r>
              <a:r>
                <a:rPr lang="zh-TW" altLang="en-US" sz="1050" b="1" dirty="0">
                  <a:solidFill>
                    <a:srgbClr val="0033CC"/>
                  </a:solidFill>
                  <a:latin typeface="微軟正黑體" pitchFamily="34" charset="-120"/>
                  <a:ea typeface="微軟正黑體" pitchFamily="34" charset="-120"/>
                </a:rPr>
                <a:t>之「中低收入戶證明文件」</a:t>
              </a:r>
              <a:endParaRPr lang="en-US" altLang="zh-TW" sz="1050" b="1" dirty="0">
                <a:solidFill>
                  <a:srgbClr val="0033CC"/>
                </a:solidFill>
                <a:latin typeface="微軟正黑體" pitchFamily="34" charset="-120"/>
                <a:ea typeface="微軟正黑體" pitchFamily="34" charset="-120"/>
              </a:endParaRPr>
            </a:p>
          </p:txBody>
        </p:sp>
        <p:sp>
          <p:nvSpPr>
            <p:cNvPr id="16" name="矩形 15"/>
            <p:cNvSpPr/>
            <p:nvPr/>
          </p:nvSpPr>
          <p:spPr>
            <a:xfrm>
              <a:off x="2955924" y="4039738"/>
              <a:ext cx="2152650" cy="914470"/>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2250" b="1" dirty="0">
                  <a:solidFill>
                    <a:srgbClr val="7030A0"/>
                  </a:solidFill>
                  <a:latin typeface="微軟正黑體" pitchFamily="34" charset="-120"/>
                  <a:ea typeface="微軟正黑體" pitchFamily="34" charset="-120"/>
                </a:rPr>
                <a:t>失業戶子女</a:t>
              </a:r>
              <a:endParaRPr lang="en-US" altLang="zh-TW" sz="2250" b="1" dirty="0">
                <a:solidFill>
                  <a:srgbClr val="7030A0"/>
                </a:solidFill>
                <a:latin typeface="微軟正黑體" pitchFamily="34" charset="-120"/>
                <a:ea typeface="微軟正黑體" pitchFamily="34" charset="-120"/>
              </a:endParaRPr>
            </a:p>
            <a:p>
              <a:pPr algn="ctr" eaLnBrk="1" fontAlgn="auto" hangingPunct="1">
                <a:spcBef>
                  <a:spcPts val="0"/>
                </a:spcBef>
                <a:spcAft>
                  <a:spcPts val="0"/>
                </a:spcAft>
                <a:defRPr/>
              </a:pPr>
              <a:r>
                <a:rPr lang="en-US" altLang="zh-TW" sz="2100" b="1" dirty="0">
                  <a:solidFill>
                    <a:srgbClr val="C00000"/>
                  </a:solidFill>
                  <a:latin typeface="微軟正黑體" pitchFamily="34" charset="-120"/>
                  <a:ea typeface="微軟正黑體" pitchFamily="34" charset="-120"/>
                </a:rPr>
                <a:t>0</a:t>
              </a:r>
              <a:r>
                <a:rPr lang="zh-TW" altLang="en-US" sz="2100" b="1" dirty="0">
                  <a:solidFill>
                    <a:srgbClr val="C00000"/>
                  </a:solidFill>
                  <a:latin typeface="微軟正黑體" pitchFamily="34" charset="-120"/>
                  <a:ea typeface="微軟正黑體" pitchFamily="34" charset="-120"/>
                </a:rPr>
                <a:t>元</a:t>
              </a:r>
              <a:r>
                <a:rPr lang="en-US" altLang="zh-TW" sz="2100" b="1" dirty="0">
                  <a:solidFill>
                    <a:srgbClr val="C00000"/>
                  </a:solidFill>
                  <a:latin typeface="微軟正黑體" pitchFamily="34" charset="-120"/>
                  <a:ea typeface="微軟正黑體" pitchFamily="34" charset="-120"/>
                </a:rPr>
                <a:t>/</a:t>
              </a:r>
              <a:r>
                <a:rPr lang="zh-TW" altLang="en-US" sz="2100" b="1" dirty="0">
                  <a:solidFill>
                    <a:srgbClr val="C00000"/>
                  </a:solidFill>
                  <a:latin typeface="微軟正黑體" pitchFamily="34" charset="-120"/>
                  <a:ea typeface="微軟正黑體" pitchFamily="34" charset="-120"/>
                </a:rPr>
                <a:t>人</a:t>
              </a:r>
              <a:r>
                <a:rPr lang="en-US" altLang="zh-TW" sz="2100" b="1" dirty="0">
                  <a:solidFill>
                    <a:srgbClr val="C00000"/>
                  </a:solidFill>
                  <a:latin typeface="微軟正黑體" pitchFamily="34" charset="-120"/>
                  <a:ea typeface="微軟正黑體" pitchFamily="34" charset="-120"/>
                </a:rPr>
                <a:t/>
              </a:r>
              <a:br>
                <a:rPr lang="en-US" altLang="zh-TW" sz="2100" b="1" dirty="0">
                  <a:solidFill>
                    <a:srgbClr val="C00000"/>
                  </a:solidFill>
                  <a:latin typeface="微軟正黑體" pitchFamily="34" charset="-120"/>
                  <a:ea typeface="微軟正黑體" pitchFamily="34" charset="-120"/>
                </a:rPr>
              </a:br>
              <a:r>
                <a:rPr lang="zh-TW" altLang="en-US" sz="1050" b="1" dirty="0">
                  <a:solidFill>
                    <a:srgbClr val="0033CC"/>
                  </a:solidFill>
                  <a:latin typeface="微軟正黑體" pitchFamily="34" charset="-120"/>
                  <a:ea typeface="微軟正黑體" pitchFamily="34" charset="-120"/>
                </a:rPr>
                <a:t>檢</a:t>
              </a:r>
              <a:r>
                <a:rPr lang="zh-TW" altLang="en-US" sz="1050" b="1" dirty="0" smtClean="0">
                  <a:solidFill>
                    <a:srgbClr val="0033CC"/>
                  </a:solidFill>
                  <a:latin typeface="微軟正黑體" pitchFamily="34" charset="-120"/>
                  <a:ea typeface="微軟正黑體" pitchFamily="34" charset="-120"/>
                </a:rPr>
                <a:t>附在報名</a:t>
              </a:r>
              <a:r>
                <a:rPr lang="zh-TW" altLang="en-US" sz="1050" b="1" dirty="0">
                  <a:solidFill>
                    <a:srgbClr val="0033CC"/>
                  </a:solidFill>
                  <a:latin typeface="微軟正黑體" pitchFamily="34" charset="-120"/>
                  <a:ea typeface="微軟正黑體" pitchFamily="34" charset="-120"/>
                </a:rPr>
                <a:t>期間內有效之「直系血親尊親屬支領失業給付證明文件」</a:t>
              </a:r>
            </a:p>
          </p:txBody>
        </p:sp>
      </p:grpSp>
      <p:sp>
        <p:nvSpPr>
          <p:cNvPr id="43014" name="文字方塊 16"/>
          <p:cNvSpPr txBox="1">
            <a:spLocks noChangeArrowheads="1"/>
          </p:cNvSpPr>
          <p:nvPr/>
        </p:nvSpPr>
        <p:spPr bwMode="auto">
          <a:xfrm>
            <a:off x="819462" y="1375585"/>
            <a:ext cx="233910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100" b="1" dirty="0">
                <a:solidFill>
                  <a:srgbClr val="C00000"/>
                </a:solidFill>
                <a:latin typeface="微軟正黑體" panose="020B0604030504040204" pitchFamily="34" charset="-120"/>
                <a:ea typeface="微軟正黑體" panose="020B0604030504040204" pitchFamily="34" charset="-120"/>
              </a:rPr>
              <a:t>各繳費身分報名費</a:t>
            </a:r>
          </a:p>
        </p:txBody>
      </p:sp>
      <p:sp>
        <p:nvSpPr>
          <p:cNvPr id="43015" name="文字方塊 18"/>
          <p:cNvSpPr txBox="1">
            <a:spLocks noChangeArrowheads="1"/>
          </p:cNvSpPr>
          <p:nvPr/>
        </p:nvSpPr>
        <p:spPr bwMode="auto">
          <a:xfrm>
            <a:off x="7230979" y="1402969"/>
            <a:ext cx="173316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100" dirty="0">
                <a:latin typeface="微軟正黑體" panose="020B0604030504040204" pitchFamily="34" charset="-120"/>
                <a:ea typeface="微軟正黑體" panose="020B0604030504040204" pitchFamily="34" charset="-120"/>
              </a:rPr>
              <a:t>   </a:t>
            </a:r>
            <a:r>
              <a:rPr lang="zh-TW" altLang="en-US" sz="2100" b="1" dirty="0">
                <a:solidFill>
                  <a:srgbClr val="C00000"/>
                </a:solidFill>
                <a:latin typeface="微軟正黑體" panose="020B0604030504040204" pitchFamily="34" charset="-120"/>
                <a:ea typeface="微軟正黑體" panose="020B0604030504040204" pitchFamily="34" charset="-120"/>
              </a:rPr>
              <a:t>應繳報名費</a:t>
            </a:r>
          </a:p>
        </p:txBody>
      </p:sp>
      <p:sp>
        <p:nvSpPr>
          <p:cNvPr id="43016" name="文字方塊 19"/>
          <p:cNvSpPr txBox="1">
            <a:spLocks noChangeArrowheads="1"/>
          </p:cNvSpPr>
          <p:nvPr/>
        </p:nvSpPr>
        <p:spPr bwMode="auto">
          <a:xfrm>
            <a:off x="3857940" y="2846010"/>
            <a:ext cx="5036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6000">
                <a:latin typeface="微軟正黑體" panose="020B0604030504040204" pitchFamily="34" charset="-120"/>
                <a:ea typeface="微軟正黑體" panose="020B0604030504040204" pitchFamily="34" charset="-120"/>
              </a:rPr>
              <a:t>-</a:t>
            </a:r>
            <a:endParaRPr lang="zh-TW" altLang="en-US" sz="6000">
              <a:latin typeface="微軟正黑體" panose="020B0604030504040204" pitchFamily="34" charset="-120"/>
              <a:ea typeface="微軟正黑體" panose="020B0604030504040204" pitchFamily="34" charset="-120"/>
            </a:endParaRPr>
          </a:p>
        </p:txBody>
      </p:sp>
      <p:sp>
        <p:nvSpPr>
          <p:cNvPr id="43017" name="文字方塊 20"/>
          <p:cNvSpPr txBox="1">
            <a:spLocks noChangeArrowheads="1"/>
          </p:cNvSpPr>
          <p:nvPr/>
        </p:nvSpPr>
        <p:spPr bwMode="auto">
          <a:xfrm>
            <a:off x="6922609" y="2931732"/>
            <a:ext cx="665567" cy="66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3750">
                <a:latin typeface="微軟正黑體" panose="020B0604030504040204" pitchFamily="34" charset="-120"/>
                <a:ea typeface="微軟正黑體" panose="020B0604030504040204" pitchFamily="34" charset="-120"/>
              </a:rPr>
              <a:t>＝</a:t>
            </a:r>
          </a:p>
        </p:txBody>
      </p:sp>
      <p:sp>
        <p:nvSpPr>
          <p:cNvPr id="43018" name="文字方塊 23"/>
          <p:cNvSpPr txBox="1">
            <a:spLocks noChangeArrowheads="1"/>
          </p:cNvSpPr>
          <p:nvPr/>
        </p:nvSpPr>
        <p:spPr bwMode="auto">
          <a:xfrm>
            <a:off x="4585164" y="1370188"/>
            <a:ext cx="206979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100" b="1" dirty="0">
                <a:solidFill>
                  <a:srgbClr val="C00000"/>
                </a:solidFill>
                <a:latin typeface="微軟正黑體" panose="020B0604030504040204" pitchFamily="34" charset="-120"/>
                <a:ea typeface="微軟正黑體" panose="020B0604030504040204" pitchFamily="34" charset="-120"/>
              </a:rPr>
              <a:t>國中</a:t>
            </a:r>
            <a:r>
              <a:rPr lang="zh-TW" altLang="en-US" sz="2100" b="1" dirty="0" smtClean="0">
                <a:solidFill>
                  <a:srgbClr val="C00000"/>
                </a:solidFill>
                <a:latin typeface="微軟正黑體" panose="020B0604030504040204" pitchFamily="34" charset="-120"/>
                <a:ea typeface="微軟正黑體" panose="020B0604030504040204" pitchFamily="34" charset="-120"/>
              </a:rPr>
              <a:t>學校作業</a:t>
            </a:r>
            <a:r>
              <a:rPr lang="zh-TW" altLang="en-US" sz="2100" b="1" dirty="0">
                <a:solidFill>
                  <a:srgbClr val="C00000"/>
                </a:solidFill>
                <a:latin typeface="微軟正黑體" panose="020B0604030504040204" pitchFamily="34" charset="-120"/>
                <a:ea typeface="微軟正黑體" panose="020B0604030504040204" pitchFamily="34" charset="-120"/>
              </a:rPr>
              <a:t>費</a:t>
            </a:r>
          </a:p>
        </p:txBody>
      </p:sp>
      <p:sp>
        <p:nvSpPr>
          <p:cNvPr id="18" name="矩形 17"/>
          <p:cNvSpPr/>
          <p:nvPr/>
        </p:nvSpPr>
        <p:spPr>
          <a:xfrm>
            <a:off x="7453626" y="2418576"/>
            <a:ext cx="1435894" cy="1528763"/>
          </a:xfrm>
          <a:prstGeom prst="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ts val="3000"/>
              </a:lnSpc>
              <a:spcBef>
                <a:spcPts val="0"/>
              </a:spcBef>
              <a:spcAft>
                <a:spcPts val="0"/>
              </a:spcAft>
              <a:defRPr/>
            </a:pPr>
            <a:r>
              <a:rPr lang="zh-TW" altLang="en-US" sz="2250" b="1" dirty="0">
                <a:solidFill>
                  <a:srgbClr val="0033CC"/>
                </a:solidFill>
                <a:latin typeface="微軟正黑體" pitchFamily="34" charset="-120"/>
                <a:ea typeface="微軟正黑體" pitchFamily="34" charset="-120"/>
              </a:rPr>
              <a:t>國中集體報名費</a:t>
            </a:r>
            <a:endParaRPr lang="en-US" altLang="zh-TW" sz="2250" b="1" dirty="0">
              <a:solidFill>
                <a:srgbClr val="0033CC"/>
              </a:solidFill>
              <a:latin typeface="微軟正黑體" pitchFamily="34" charset="-120"/>
              <a:ea typeface="微軟正黑體" pitchFamily="34" charset="-120"/>
            </a:endParaRPr>
          </a:p>
        </p:txBody>
      </p:sp>
      <p:sp>
        <p:nvSpPr>
          <p:cNvPr id="25" name="左中括弧 24"/>
          <p:cNvSpPr/>
          <p:nvPr/>
        </p:nvSpPr>
        <p:spPr>
          <a:xfrm rot="5400000">
            <a:off x="1932699" y="186153"/>
            <a:ext cx="207169" cy="3471863"/>
          </a:xfrm>
          <a:prstGeom prst="leftBracket">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TW" altLang="en-US"/>
          </a:p>
        </p:txBody>
      </p:sp>
      <p:sp>
        <p:nvSpPr>
          <p:cNvPr id="26" name="左中括弧 25"/>
          <p:cNvSpPr/>
          <p:nvPr/>
        </p:nvSpPr>
        <p:spPr>
          <a:xfrm rot="5400000">
            <a:off x="5532552" y="596322"/>
            <a:ext cx="175022" cy="2619375"/>
          </a:xfrm>
          <a:prstGeom prst="leftBracket">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TW" altLang="en-US"/>
          </a:p>
        </p:txBody>
      </p:sp>
      <p:sp>
        <p:nvSpPr>
          <p:cNvPr id="27" name="左中括弧 26"/>
          <p:cNvSpPr/>
          <p:nvPr/>
        </p:nvSpPr>
        <p:spPr>
          <a:xfrm rot="5400000">
            <a:off x="8090014" y="1182109"/>
            <a:ext cx="175022" cy="1447800"/>
          </a:xfrm>
          <a:prstGeom prst="leftBracket">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TW" altLang="en-US"/>
          </a:p>
        </p:txBody>
      </p:sp>
      <p:cxnSp>
        <p:nvCxnSpPr>
          <p:cNvPr id="2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0" name="Freeform 6">
            <a:extLst>
              <a:ext uri="{FF2B5EF4-FFF2-40B4-BE49-F238E27FC236}">
                <a16:creationId xmlns:a16="http://schemas.microsoft.com/office/drawing/2014/main" id="{71AA52EC-7DB1-4E87-8C0D-FAA1C5227515}"/>
              </a:ext>
            </a:extLst>
          </p:cNvPr>
          <p:cNvSpPr>
            <a:spLocks noEditPoints="1"/>
          </p:cNvSpPr>
          <p:nvPr/>
        </p:nvSpPr>
        <p:spPr bwMode="auto">
          <a:xfrm>
            <a:off x="7501463"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31"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800" b="1" dirty="0" smtClean="0">
                <a:solidFill>
                  <a:srgbClr val="002060"/>
                </a:solidFill>
                <a:latin typeface="微軟正黑體" panose="020B0604030504040204" pitchFamily="34" charset="-120"/>
                <a:ea typeface="微軟正黑體" panose="020B0604030504040204" pitchFamily="34" charset="-120"/>
              </a:rPr>
              <a:t>報名費繳交說明（</a:t>
            </a:r>
            <a:r>
              <a:rPr lang="en-US" altLang="zh-TW" sz="2800" b="1" dirty="0" smtClean="0">
                <a:solidFill>
                  <a:srgbClr val="002060"/>
                </a:solidFill>
                <a:latin typeface="微軟正黑體" panose="020B0604030504040204" pitchFamily="34" charset="-120"/>
                <a:ea typeface="微軟正黑體" panose="020B0604030504040204" pitchFamily="34" charset="-120"/>
              </a:rPr>
              <a:t>3/13</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sp>
        <p:nvSpPr>
          <p:cNvPr id="32"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11</a:t>
            </a:fld>
            <a:endParaRPr lang="zh-TW" altLang="en-US" sz="1500" b="1" dirty="0">
              <a:latin typeface="Arial" panose="020B0604020202020204" pitchFamily="34" charset="0"/>
              <a:cs typeface="Arial" panose="020B0604020202020204" pitchFamily="34" charset="0"/>
            </a:endParaRPr>
          </a:p>
        </p:txBody>
      </p:sp>
      <p:grpSp>
        <p:nvGrpSpPr>
          <p:cNvPr id="33" name="组合 7"/>
          <p:cNvGrpSpPr/>
          <p:nvPr/>
        </p:nvGrpSpPr>
        <p:grpSpPr>
          <a:xfrm>
            <a:off x="4133560" y="4383109"/>
            <a:ext cx="4612407" cy="1607625"/>
            <a:chOff x="0" y="194742"/>
            <a:chExt cx="3222455" cy="1955698"/>
          </a:xfrm>
        </p:grpSpPr>
        <p:sp>
          <p:nvSpPr>
            <p:cNvPr id="34" name="圆角矩形 8"/>
            <p:cNvSpPr/>
            <p:nvPr/>
          </p:nvSpPr>
          <p:spPr>
            <a:xfrm>
              <a:off x="173208" y="194742"/>
              <a:ext cx="3049247" cy="1955698"/>
            </a:xfrm>
            <a:prstGeom prst="roundRect">
              <a:avLst>
                <a:gd name="adj" fmla="val 9976"/>
              </a:avLst>
            </a:prstGeom>
            <a:solidFill>
              <a:schemeClr val="accent4">
                <a:lumMod val="20000"/>
                <a:lumOff val="80000"/>
              </a:schemeClr>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nvGrpSpPr>
            <p:cNvPr id="35" name="组合 9"/>
            <p:cNvGrpSpPr/>
            <p:nvPr/>
          </p:nvGrpSpPr>
          <p:grpSpPr>
            <a:xfrm>
              <a:off x="0" y="290669"/>
              <a:ext cx="424561" cy="355906"/>
              <a:chOff x="469900" y="728859"/>
              <a:chExt cx="424561" cy="355906"/>
            </a:xfrm>
          </p:grpSpPr>
          <p:sp>
            <p:nvSpPr>
              <p:cNvPr id="36"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7"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0"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1"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2"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3" name="內容版面配置區 2"/>
          <p:cNvSpPr>
            <a:spLocks noGrp="1"/>
          </p:cNvSpPr>
          <p:nvPr>
            <p:ph idx="1"/>
          </p:nvPr>
        </p:nvSpPr>
        <p:spPr>
          <a:xfrm>
            <a:off x="4803841" y="4468775"/>
            <a:ext cx="3671649" cy="1433046"/>
          </a:xfrm>
        </p:spPr>
        <p:txBody>
          <a:bodyPr rtlCol="0">
            <a:noAutofit/>
          </a:bodyPr>
          <a:lstStyle/>
          <a:p>
            <a:pPr marL="0" algn="just" fontAlgn="auto">
              <a:spcAft>
                <a:spcPts val="0"/>
              </a:spcAft>
              <a:buNone/>
              <a:defRPr/>
            </a:pPr>
            <a:r>
              <a:rPr lang="zh-TW" altLang="en-US" sz="2000" b="1" dirty="0" smtClean="0">
                <a:latin typeface="微軟正黑體" pitchFamily="34" charset="-120"/>
                <a:ea typeface="微軟正黑體" pitchFamily="34" charset="-120"/>
              </a:rPr>
              <a:t>國中</a:t>
            </a:r>
            <a:r>
              <a:rPr lang="zh-TW" altLang="en-US" sz="2000" b="1" dirty="0">
                <a:latin typeface="微軟正黑體" pitchFamily="34" charset="-120"/>
                <a:ea typeface="微軟正黑體" pitchFamily="34" charset="-120"/>
              </a:rPr>
              <a:t>學校</a:t>
            </a:r>
            <a:r>
              <a:rPr lang="zh-TW" altLang="en-US" sz="2000" b="1" dirty="0" smtClean="0">
                <a:latin typeface="微軟正黑體" pitchFamily="34" charset="-120"/>
                <a:ea typeface="微軟正黑體" pitchFamily="34" charset="-120"/>
              </a:rPr>
              <a:t>老師於集體</a:t>
            </a:r>
            <a:r>
              <a:rPr lang="zh-TW" altLang="en-US" sz="2000" b="1" dirty="0">
                <a:latin typeface="微軟正黑體" pitchFamily="34" charset="-120"/>
                <a:ea typeface="微軟正黑體" pitchFamily="34" charset="-120"/>
              </a:rPr>
              <a:t>報名系統上傳報名資料後</a:t>
            </a:r>
            <a:r>
              <a:rPr lang="zh-TW" altLang="en-US" sz="2000" b="1" dirty="0" smtClean="0">
                <a:latin typeface="微軟正黑體" pitchFamily="34" charset="-120"/>
                <a:ea typeface="微軟正黑體" pitchFamily="34" charset="-120"/>
              </a:rPr>
              <a:t>，系統</a:t>
            </a:r>
            <a:r>
              <a:rPr lang="zh-TW" altLang="en-US" sz="2000" b="1" dirty="0">
                <a:latin typeface="微軟正黑體" pitchFamily="34" charset="-120"/>
                <a:ea typeface="微軟正黑體" pitchFamily="34" charset="-120"/>
              </a:rPr>
              <a:t>可下載「</a:t>
            </a:r>
            <a:r>
              <a:rPr lang="zh-TW" altLang="en-US" sz="2000" b="1" dirty="0">
                <a:solidFill>
                  <a:srgbClr val="C00000"/>
                </a:solidFill>
                <a:latin typeface="微軟正黑體" pitchFamily="34" charset="-120"/>
                <a:ea typeface="微軟正黑體" pitchFamily="34" charset="-120"/>
              </a:rPr>
              <a:t>報名資料檢核表</a:t>
            </a:r>
            <a:r>
              <a:rPr lang="zh-TW" altLang="en-US" sz="2000" b="1" dirty="0">
                <a:latin typeface="微軟正黑體" pitchFamily="34" charset="-120"/>
                <a:ea typeface="微軟正黑體" pitchFamily="34" charset="-120"/>
              </a:rPr>
              <a:t>」，</a:t>
            </a:r>
            <a:r>
              <a:rPr lang="zh-TW" altLang="en-US" sz="2000" b="1" dirty="0">
                <a:solidFill>
                  <a:srgbClr val="C00000"/>
                </a:solidFill>
                <a:latin typeface="微軟正黑體" pitchFamily="34" charset="-120"/>
                <a:ea typeface="微軟正黑體" pitchFamily="34" charset="-120"/>
              </a:rPr>
              <a:t>確認報名人數及繳費金額</a:t>
            </a:r>
            <a:r>
              <a:rPr lang="zh-TW" altLang="en-US" sz="2000" b="1" dirty="0">
                <a:latin typeface="微軟正黑體" pitchFamily="34" charset="-120"/>
                <a:ea typeface="微軟正黑體" pitchFamily="34" charset="-120"/>
              </a:rPr>
              <a:t>後，再點選</a:t>
            </a:r>
            <a:r>
              <a:rPr lang="zh-TW" altLang="en-US" sz="2000" b="1" dirty="0">
                <a:solidFill>
                  <a:srgbClr val="C00000"/>
                </a:solidFill>
                <a:latin typeface="微軟正黑體" pitchFamily="34" charset="-120"/>
                <a:ea typeface="微軟正黑體" pitchFamily="34" charset="-120"/>
              </a:rPr>
              <a:t>報名資料確認</a:t>
            </a:r>
            <a:r>
              <a:rPr lang="zh-TW" altLang="en-US" sz="2000" b="1" dirty="0" smtClean="0">
                <a:solidFill>
                  <a:srgbClr val="C00000"/>
                </a:solidFill>
                <a:latin typeface="微軟正黑體" pitchFamily="34" charset="-120"/>
                <a:ea typeface="微軟正黑體" pitchFamily="34" charset="-120"/>
              </a:rPr>
              <a:t>。</a:t>
            </a:r>
            <a:endParaRPr lang="en-US" altLang="zh-TW" sz="2000" b="1" dirty="0">
              <a:solidFill>
                <a:srgbClr val="C00000"/>
              </a:solidFill>
              <a:latin typeface="微軟正黑體" pitchFamily="34" charset="-120"/>
              <a:ea typeface="微軟正黑體" pitchFamily="34" charset="-120"/>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內容版面配置區 2"/>
          <p:cNvSpPr>
            <a:spLocks noGrp="1"/>
          </p:cNvSpPr>
          <p:nvPr>
            <p:ph idx="1"/>
          </p:nvPr>
        </p:nvSpPr>
        <p:spPr>
          <a:xfrm>
            <a:off x="1210358" y="5991117"/>
            <a:ext cx="6222206" cy="279501"/>
          </a:xfrm>
        </p:spPr>
        <p:txBody>
          <a:bodyPr>
            <a:noAutofit/>
          </a:bodyPr>
          <a:lstStyle/>
          <a:p>
            <a:r>
              <a:rPr lang="zh-TW" altLang="en-US" sz="1800" b="1" dirty="0">
                <a:solidFill>
                  <a:srgbClr val="C00000"/>
                </a:solidFill>
                <a:latin typeface="微軟正黑體" panose="020B0604030504040204" pitchFamily="34" charset="-120"/>
                <a:ea typeface="微軟正黑體" panose="020B0604030504040204" pitchFamily="34" charset="-120"/>
              </a:rPr>
              <a:t>免試</a:t>
            </a:r>
            <a:r>
              <a:rPr lang="zh-TW" altLang="en-US" sz="1800" b="1" dirty="0" smtClean="0">
                <a:solidFill>
                  <a:srgbClr val="C00000"/>
                </a:solidFill>
                <a:latin typeface="微軟正黑體" panose="020B0604030504040204" pitchFamily="34" charset="-120"/>
                <a:ea typeface="微軟正黑體" panose="020B0604030504040204" pitchFamily="34" charset="-120"/>
              </a:rPr>
              <a:t>生得</a:t>
            </a:r>
            <a:r>
              <a:rPr lang="zh-TW" altLang="en-US" sz="1800" b="1" dirty="0">
                <a:solidFill>
                  <a:srgbClr val="C00000"/>
                </a:solidFill>
                <a:latin typeface="微軟正黑體" panose="020B0604030504040204" pitchFamily="34" charset="-120"/>
                <a:ea typeface="微軟正黑體" panose="020B0604030504040204" pitchFamily="34" charset="-120"/>
              </a:rPr>
              <a:t>就國中學校</a:t>
            </a:r>
            <a:r>
              <a:rPr lang="zh-TW" altLang="zh-TW" sz="1800" b="1" u="sng" dirty="0">
                <a:solidFill>
                  <a:srgbClr val="C00000"/>
                </a:solidFill>
                <a:latin typeface="微軟正黑體" panose="020B0604030504040204" pitchFamily="34" charset="-120"/>
                <a:ea typeface="微軟正黑體" panose="020B0604030504040204" pitchFamily="34" charset="-120"/>
              </a:rPr>
              <a:t>集體</a:t>
            </a:r>
            <a:r>
              <a:rPr lang="zh-TW" altLang="zh-TW" sz="1800" b="1" dirty="0">
                <a:solidFill>
                  <a:srgbClr val="C00000"/>
                </a:solidFill>
                <a:latin typeface="微軟正黑體" panose="020B0604030504040204" pitchFamily="34" charset="-120"/>
                <a:ea typeface="微軟正黑體" panose="020B0604030504040204" pitchFamily="34" charset="-120"/>
              </a:rPr>
              <a:t>報名</a:t>
            </a:r>
            <a:r>
              <a:rPr lang="zh-TW" altLang="en-US" sz="1800" b="1" dirty="0">
                <a:solidFill>
                  <a:srgbClr val="C00000"/>
                </a:solidFill>
                <a:latin typeface="微軟正黑體" panose="020B0604030504040204" pitchFamily="34" charset="-120"/>
                <a:ea typeface="微軟正黑體" panose="020B0604030504040204" pitchFamily="34" charset="-120"/>
              </a:rPr>
              <a:t>或</a:t>
            </a:r>
            <a:r>
              <a:rPr lang="zh-TW" altLang="zh-TW" sz="1800" b="1" u="sng" dirty="0">
                <a:solidFill>
                  <a:srgbClr val="C00000"/>
                </a:solidFill>
                <a:latin typeface="微軟正黑體" panose="020B0604030504040204" pitchFamily="34" charset="-120"/>
                <a:ea typeface="微軟正黑體" panose="020B0604030504040204" pitchFamily="34" charset="-120"/>
              </a:rPr>
              <a:t>個別</a:t>
            </a:r>
            <a:r>
              <a:rPr lang="zh-TW" altLang="zh-TW" sz="1800" b="1" dirty="0">
                <a:solidFill>
                  <a:srgbClr val="C00000"/>
                </a:solidFill>
                <a:latin typeface="微軟正黑體" panose="020B0604030504040204" pitchFamily="34" charset="-120"/>
                <a:ea typeface="微軟正黑體" panose="020B0604030504040204" pitchFamily="34" charset="-120"/>
              </a:rPr>
              <a:t>網路報名</a:t>
            </a:r>
            <a:r>
              <a:rPr lang="zh-TW" altLang="zh-TW" sz="1800" b="1" u="sng" dirty="0">
                <a:solidFill>
                  <a:srgbClr val="C00000"/>
                </a:solidFill>
                <a:latin typeface="微軟正黑體" panose="020B0604030504040204" pitchFamily="34" charset="-120"/>
                <a:ea typeface="微軟正黑體" panose="020B0604030504040204" pitchFamily="34" charset="-120"/>
              </a:rPr>
              <a:t>擇一辦理</a:t>
            </a:r>
            <a:endParaRPr lang="en-US" altLang="zh-TW" sz="1800" b="1" u="sng" dirty="0">
              <a:solidFill>
                <a:srgbClr val="C00000"/>
              </a:solidFill>
              <a:latin typeface="微軟正黑體" panose="020B0604030504040204" pitchFamily="34" charset="-120"/>
              <a:ea typeface="微軟正黑體" panose="020B0604030504040204" pitchFamily="34" charset="-120"/>
            </a:endParaRPr>
          </a:p>
        </p:txBody>
      </p:sp>
      <p:grpSp>
        <p:nvGrpSpPr>
          <p:cNvPr id="28" name="群組 27"/>
          <p:cNvGrpSpPr/>
          <p:nvPr/>
        </p:nvGrpSpPr>
        <p:grpSpPr>
          <a:xfrm>
            <a:off x="298340" y="1059045"/>
            <a:ext cx="8542734" cy="4810441"/>
            <a:chOff x="306388" y="2159000"/>
            <a:chExt cx="11390312" cy="5073454"/>
          </a:xfrm>
        </p:grpSpPr>
        <p:grpSp>
          <p:nvGrpSpPr>
            <p:cNvPr id="29" name="群組 32"/>
            <p:cNvGrpSpPr>
              <a:grpSpLocks/>
            </p:cNvGrpSpPr>
            <p:nvPr/>
          </p:nvGrpSpPr>
          <p:grpSpPr bwMode="auto">
            <a:xfrm>
              <a:off x="306388" y="2159000"/>
              <a:ext cx="11390312" cy="5073454"/>
              <a:chOff x="341023" y="1327333"/>
              <a:chExt cx="8570955" cy="5072191"/>
            </a:xfrm>
          </p:grpSpPr>
          <p:grpSp>
            <p:nvGrpSpPr>
              <p:cNvPr id="37" name="群組 33"/>
              <p:cNvGrpSpPr>
                <a:grpSpLocks/>
              </p:cNvGrpSpPr>
              <p:nvPr/>
            </p:nvGrpSpPr>
            <p:grpSpPr bwMode="auto">
              <a:xfrm>
                <a:off x="341023" y="1327333"/>
                <a:ext cx="8570955" cy="5072191"/>
                <a:chOff x="864910" y="1870496"/>
                <a:chExt cx="6069485" cy="3450310"/>
              </a:xfrm>
            </p:grpSpPr>
            <p:sp>
              <p:nvSpPr>
                <p:cNvPr id="49" name="íšḷiḑe">
                  <a:extLst/>
                </p:cNvPr>
                <p:cNvSpPr/>
                <p:nvPr/>
              </p:nvSpPr>
              <p:spPr bwMode="auto">
                <a:xfrm>
                  <a:off x="908898" y="1933113"/>
                  <a:ext cx="5977280" cy="3266776"/>
                </a:xfrm>
                <a:prstGeom prst="rect">
                  <a:avLst/>
                </a:prstGeom>
                <a:solidFill>
                  <a:schemeClr val="bg1">
                    <a:lumMod val="95000"/>
                  </a:schemeClr>
                </a:solidFill>
                <a:ln>
                  <a:noFill/>
                </a:ln>
                <a:extLst/>
              </p:spPr>
              <p:txBody>
                <a:bodyPr anchor="ctr">
                  <a:normAutofit/>
                </a:bodyPr>
                <a:lstStyle/>
                <a:p>
                  <a:pPr algn="ctr" eaLnBrk="1" fontAlgn="auto" hangingPunct="1">
                    <a:spcBef>
                      <a:spcPts val="0"/>
                    </a:spcBef>
                    <a:spcAft>
                      <a:spcPts val="0"/>
                    </a:spcAft>
                    <a:defRPr/>
                  </a:pPr>
                  <a:endParaRPr>
                    <a:latin typeface="+mn-lt"/>
                    <a:ea typeface="+mn-ea"/>
                  </a:endParaRPr>
                </a:p>
              </p:txBody>
            </p:sp>
            <p:sp>
              <p:nvSpPr>
                <p:cNvPr id="50" name="íṡlíḓe">
                  <a:extLst/>
                </p:cNvPr>
                <p:cNvSpPr/>
                <p:nvPr/>
              </p:nvSpPr>
              <p:spPr bwMode="auto">
                <a:xfrm>
                  <a:off x="864910" y="1870496"/>
                  <a:ext cx="6069485" cy="111200"/>
                </a:xfrm>
                <a:prstGeom prst="rect">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normAutofit fontScale="25000" lnSpcReduction="20000"/>
                </a:bodyPr>
                <a:lstStyle/>
                <a:p>
                  <a:pPr algn="ctr" eaLnBrk="1" fontAlgn="auto" hangingPunct="1">
                    <a:spcBef>
                      <a:spcPts val="0"/>
                    </a:spcBef>
                    <a:spcAft>
                      <a:spcPts val="0"/>
                    </a:spcAft>
                    <a:defRPr/>
                  </a:pPr>
                  <a:endParaRPr>
                    <a:latin typeface="+mn-lt"/>
                    <a:ea typeface="+mn-ea"/>
                  </a:endParaRPr>
                </a:p>
              </p:txBody>
            </p:sp>
            <p:sp>
              <p:nvSpPr>
                <p:cNvPr id="51" name="iṡļîḋe">
                  <a:extLst/>
                </p:cNvPr>
                <p:cNvSpPr/>
                <p:nvPr/>
              </p:nvSpPr>
              <p:spPr bwMode="auto">
                <a:xfrm>
                  <a:off x="864910" y="5199889"/>
                  <a:ext cx="6069485" cy="120917"/>
                </a:xfrm>
                <a:prstGeom prst="rect">
                  <a:avLst/>
                </a:prstGeom>
                <a:solidFill>
                  <a:schemeClr val="tx1">
                    <a:lumMod val="50000"/>
                    <a:lumOff val="50000"/>
                  </a:schemeClr>
                </a:solidFill>
                <a:ln>
                  <a:noFill/>
                </a:ln>
                <a:extLst/>
              </p:spPr>
              <p:txBody>
                <a:bodyPr anchor="ctr">
                  <a:normAutofit fontScale="32500" lnSpcReduction="20000"/>
                </a:bodyPr>
                <a:lstStyle/>
                <a:p>
                  <a:pPr algn="ctr" eaLnBrk="1" fontAlgn="auto" hangingPunct="1">
                    <a:spcBef>
                      <a:spcPts val="0"/>
                    </a:spcBef>
                    <a:spcAft>
                      <a:spcPts val="0"/>
                    </a:spcAft>
                    <a:defRPr/>
                  </a:pPr>
                  <a:endParaRPr>
                    <a:latin typeface="+mn-lt"/>
                    <a:ea typeface="+mn-ea"/>
                  </a:endParaRPr>
                </a:p>
              </p:txBody>
            </p:sp>
            <p:cxnSp>
              <p:nvCxnSpPr>
                <p:cNvPr id="52" name="直接连接符 7">
                  <a:extLst/>
                </p:cNvPr>
                <p:cNvCxnSpPr/>
                <p:nvPr/>
              </p:nvCxnSpPr>
              <p:spPr>
                <a:xfrm>
                  <a:off x="1463822" y="3544974"/>
                  <a:ext cx="5278549" cy="0"/>
                </a:xfrm>
                <a:prstGeom prst="line">
                  <a:avLst/>
                </a:prstGeom>
                <a:ln w="3175" cap="rnd">
                  <a:solidFill>
                    <a:schemeClr val="accent1"/>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3" name="直接连接符 8">
                  <a:extLst/>
                </p:cNvPr>
                <p:cNvCxnSpPr/>
                <p:nvPr/>
              </p:nvCxnSpPr>
              <p:spPr>
                <a:xfrm>
                  <a:off x="2210771" y="2633777"/>
                  <a:ext cx="0" cy="2399291"/>
                </a:xfrm>
                <a:prstGeom prst="line">
                  <a:avLst/>
                </a:prstGeom>
                <a:ln w="3175" cap="rnd">
                  <a:solidFill>
                    <a:schemeClr val="accent1"/>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sp>
            <p:nvSpPr>
              <p:cNvPr id="38" name="í$lîḍè"/>
              <p:cNvSpPr txBox="1">
                <a:spLocks noChangeArrowheads="1"/>
              </p:cNvSpPr>
              <p:nvPr/>
            </p:nvSpPr>
            <p:spPr bwMode="auto">
              <a:xfrm>
                <a:off x="1349203" y="2617647"/>
                <a:ext cx="681346" cy="83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7500" tIns="35100" rIns="67500" bIns="35100" anchor="b"/>
              <a:lstStyle>
                <a:lvl1pPr defTabSz="9128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455613" indent="-228600" defTabSz="9128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912813" indent="-228600" defTabSz="9128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370013"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1827213"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2844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7416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1988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6560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400" b="1" dirty="0">
                    <a:latin typeface="微軟正黑體" panose="020B0604030504040204" pitchFamily="34" charset="-120"/>
                    <a:ea typeface="微軟正黑體" panose="020B0604030504040204" pitchFamily="34" charset="-120"/>
                  </a:rPr>
                  <a:t>網路</a:t>
                </a:r>
                <a:endParaRPr lang="en-US" altLang="zh-TW" sz="2400" b="1" dirty="0">
                  <a:latin typeface="微軟正黑體" panose="020B0604030504040204" pitchFamily="34" charset="-120"/>
                  <a:ea typeface="微軟正黑體" panose="020B0604030504040204" pitchFamily="34" charset="-120"/>
                </a:endParaRPr>
              </a:p>
              <a:p>
                <a:pPr eaLnBrk="1" hangingPunct="1">
                  <a:lnSpc>
                    <a:spcPct val="100000"/>
                  </a:lnSpc>
                  <a:spcBef>
                    <a:spcPct val="0"/>
                  </a:spcBef>
                  <a:buFontTx/>
                  <a:buNone/>
                </a:pPr>
                <a:r>
                  <a:rPr lang="zh-TW" altLang="en-US" sz="2400" b="1" dirty="0">
                    <a:latin typeface="微軟正黑體" panose="020B0604030504040204" pitchFamily="34" charset="-120"/>
                    <a:ea typeface="微軟正黑體" panose="020B0604030504040204" pitchFamily="34" charset="-120"/>
                  </a:rPr>
                  <a:t>報名</a:t>
                </a:r>
                <a:endParaRPr lang="en-US" altLang="zh-CN" sz="2400" b="1" dirty="0">
                  <a:latin typeface="微軟正黑體" panose="020B0604030504040204" pitchFamily="34" charset="-120"/>
                  <a:ea typeface="微軟正黑體" panose="020B0604030504040204" pitchFamily="34" charset="-120"/>
                </a:endParaRPr>
              </a:p>
            </p:txBody>
          </p:sp>
          <p:sp>
            <p:nvSpPr>
              <p:cNvPr id="39" name="îṡļide"/>
              <p:cNvSpPr txBox="1">
                <a:spLocks noChangeArrowheads="1"/>
              </p:cNvSpPr>
              <p:nvPr/>
            </p:nvSpPr>
            <p:spPr bwMode="auto">
              <a:xfrm>
                <a:off x="2445979" y="2600532"/>
                <a:ext cx="2715782" cy="918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7500" tIns="35100" rIns="67500" bIns="35100"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455613"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912813"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370013"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1827213"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2844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7416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1988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6560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00000"/>
                  </a:lnSpc>
                  <a:spcBef>
                    <a:spcPct val="0"/>
                  </a:spcBef>
                  <a:buFontTx/>
                  <a:buNone/>
                </a:pPr>
                <a:r>
                  <a:rPr lang="zh-TW" altLang="en-US" sz="2400" b="1" dirty="0">
                    <a:solidFill>
                      <a:srgbClr val="7030A0"/>
                    </a:solidFill>
                    <a:latin typeface="微軟正黑體" panose="020B0604030504040204" pitchFamily="34" charset="-120"/>
                    <a:ea typeface="微軟正黑體" panose="020B0604030504040204" pitchFamily="34" charset="-120"/>
                  </a:rPr>
                  <a:t>國中集體報名</a:t>
                </a:r>
                <a:endParaRPr lang="en-US" altLang="zh-TW" sz="2400" b="1" dirty="0">
                  <a:solidFill>
                    <a:srgbClr val="7030A0"/>
                  </a:solidFill>
                  <a:latin typeface="微軟正黑體" panose="020B0604030504040204" pitchFamily="34" charset="-120"/>
                  <a:ea typeface="微軟正黑體" panose="020B0604030504040204" pitchFamily="34" charset="-120"/>
                </a:endParaRPr>
              </a:p>
              <a:p>
                <a:pPr algn="ctr" eaLnBrk="1" hangingPunct="1">
                  <a:lnSpc>
                    <a:spcPct val="100000"/>
                  </a:lnSpc>
                  <a:spcBef>
                    <a:spcPct val="0"/>
                  </a:spcBef>
                  <a:buFontTx/>
                  <a:buNone/>
                </a:pPr>
                <a:r>
                  <a:rPr lang="en-US" altLang="zh-TW" sz="1600" b="1" dirty="0">
                    <a:solidFill>
                      <a:srgbClr val="C00000"/>
                    </a:solidFill>
                    <a:latin typeface="微軟正黑體" panose="020B0604030504040204" pitchFamily="34" charset="-120"/>
                    <a:ea typeface="微軟正黑體" panose="020B0604030504040204" pitchFamily="34" charset="-120"/>
                  </a:rPr>
                  <a:t>111/5/23</a:t>
                </a:r>
                <a:r>
                  <a:rPr lang="zh-TW" altLang="en-US" sz="1600" b="1" dirty="0">
                    <a:solidFill>
                      <a:srgbClr val="C00000"/>
                    </a:solidFill>
                    <a:latin typeface="微軟正黑體" panose="020B0604030504040204" pitchFamily="34" charset="-120"/>
                    <a:ea typeface="微軟正黑體" panose="020B0604030504040204" pitchFamily="34" charset="-120"/>
                  </a:rPr>
                  <a:t>（一）</a:t>
                </a:r>
                <a:r>
                  <a:rPr lang="en-US" altLang="zh-TW" sz="1600" b="1" dirty="0">
                    <a:solidFill>
                      <a:srgbClr val="C00000"/>
                    </a:solidFill>
                    <a:latin typeface="微軟正黑體" panose="020B0604030504040204" pitchFamily="34" charset="-120"/>
                    <a:ea typeface="微軟正黑體" panose="020B0604030504040204" pitchFamily="34" charset="-120"/>
                  </a:rPr>
                  <a:t>10:00</a:t>
                </a:r>
                <a:r>
                  <a:rPr lang="zh-TW" altLang="en-US" sz="1600" b="1" dirty="0">
                    <a:solidFill>
                      <a:srgbClr val="C00000"/>
                    </a:solidFill>
                    <a:latin typeface="微軟正黑體" panose="020B0604030504040204" pitchFamily="34" charset="-120"/>
                    <a:ea typeface="微軟正黑體" panose="020B0604030504040204" pitchFamily="34" charset="-120"/>
                  </a:rPr>
                  <a:t>至</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algn="ctr" eaLnBrk="1" hangingPunct="1">
                  <a:lnSpc>
                    <a:spcPct val="100000"/>
                  </a:lnSpc>
                  <a:spcBef>
                    <a:spcPct val="0"/>
                  </a:spcBef>
                  <a:buFontTx/>
                  <a:buNone/>
                </a:pPr>
                <a:r>
                  <a:rPr lang="zh-TW" altLang="en-US" sz="1600" b="1" dirty="0">
                    <a:solidFill>
                      <a:srgbClr val="C00000"/>
                    </a:solidFill>
                    <a:latin typeface="微軟正黑體" panose="020B0604030504040204" pitchFamily="34" charset="-120"/>
                    <a:ea typeface="微軟正黑體" panose="020B0604030504040204" pitchFamily="34" charset="-120"/>
                  </a:rPr>
                  <a:t> </a:t>
                </a:r>
                <a:r>
                  <a:rPr lang="en-US" altLang="zh-TW" sz="1600" b="1" dirty="0">
                    <a:solidFill>
                      <a:srgbClr val="C00000"/>
                    </a:solidFill>
                    <a:latin typeface="微軟正黑體" panose="020B0604030504040204" pitchFamily="34" charset="-120"/>
                    <a:ea typeface="微軟正黑體" panose="020B0604030504040204" pitchFamily="34" charset="-120"/>
                  </a:rPr>
                  <a:t>111/5/27</a:t>
                </a:r>
                <a:r>
                  <a:rPr lang="zh-TW" altLang="en-US" sz="1600" b="1" dirty="0">
                    <a:solidFill>
                      <a:srgbClr val="C00000"/>
                    </a:solidFill>
                    <a:latin typeface="微軟正黑體" panose="020B0604030504040204" pitchFamily="34" charset="-120"/>
                    <a:ea typeface="微軟正黑體" panose="020B0604030504040204" pitchFamily="34" charset="-120"/>
                  </a:rPr>
                  <a:t>（五）</a:t>
                </a:r>
                <a:r>
                  <a:rPr lang="en-US" altLang="zh-TW" sz="1600" b="1" dirty="0">
                    <a:solidFill>
                      <a:srgbClr val="C00000"/>
                    </a:solidFill>
                    <a:latin typeface="微軟正黑體" panose="020B0604030504040204" pitchFamily="34" charset="-120"/>
                    <a:ea typeface="微軟正黑體" panose="020B0604030504040204" pitchFamily="34" charset="-120"/>
                  </a:rPr>
                  <a:t>12:00</a:t>
                </a:r>
                <a:r>
                  <a:rPr lang="zh-TW" altLang="en-US" sz="1600" b="1" dirty="0">
                    <a:solidFill>
                      <a:srgbClr val="C00000"/>
                    </a:solidFill>
                    <a:latin typeface="微軟正黑體" panose="020B0604030504040204" pitchFamily="34" charset="-120"/>
                    <a:ea typeface="微軟正黑體" panose="020B0604030504040204" pitchFamily="34" charset="-120"/>
                  </a:rPr>
                  <a:t>止</a:t>
                </a:r>
                <a:r>
                  <a:rPr lang="en-US" altLang="zh-TW" sz="1600" b="1" dirty="0">
                    <a:solidFill>
                      <a:srgbClr val="C00000"/>
                    </a:solidFill>
                    <a:latin typeface="微軟正黑體" panose="020B0604030504040204" pitchFamily="34" charset="-120"/>
                    <a:ea typeface="微軟正黑體" panose="020B0604030504040204" pitchFamily="34" charset="-120"/>
                  </a:rPr>
                  <a:t> </a:t>
                </a:r>
              </a:p>
            </p:txBody>
          </p:sp>
          <p:sp>
            <p:nvSpPr>
              <p:cNvPr id="40" name="íS1iḋé"/>
              <p:cNvSpPr txBox="1">
                <a:spLocks noChangeArrowheads="1"/>
              </p:cNvSpPr>
              <p:nvPr/>
            </p:nvSpPr>
            <p:spPr bwMode="auto">
              <a:xfrm>
                <a:off x="2619347" y="3909017"/>
                <a:ext cx="2868728" cy="154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7500" tIns="35100" rIns="67500" bIns="35100"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455613"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912813"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370013"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1827213"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2844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7416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1988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656013"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just" eaLnBrk="1" hangingPunct="1">
                  <a:lnSpc>
                    <a:spcPct val="100000"/>
                  </a:lnSpc>
                  <a:spcBef>
                    <a:spcPts val="225"/>
                  </a:spcBef>
                  <a:spcAft>
                    <a:spcPts val="225"/>
                  </a:spcAft>
                  <a:buNone/>
                </a:pPr>
                <a:r>
                  <a:rPr lang="zh-TW" altLang="en-US" sz="1500" b="1" dirty="0">
                    <a:latin typeface="微軟正黑體" panose="020B0604030504040204" pitchFamily="34" charset="-120"/>
                    <a:ea typeface="微軟正黑體" panose="020B0604030504040204" pitchFamily="34" charset="-120"/>
                  </a:rPr>
                  <a:t>由就讀國中出具</a:t>
                </a:r>
                <a:endParaRPr lang="en-US" altLang="zh-TW" sz="1500" b="1" dirty="0">
                  <a:latin typeface="微軟正黑體" panose="020B0604030504040204" pitchFamily="34" charset="-120"/>
                  <a:ea typeface="微軟正黑體" panose="020B0604030504040204" pitchFamily="34" charset="-120"/>
                </a:endParaRPr>
              </a:p>
              <a:p>
                <a:pPr algn="just" eaLnBrk="1" hangingPunct="1">
                  <a:lnSpc>
                    <a:spcPct val="100000"/>
                  </a:lnSpc>
                  <a:spcBef>
                    <a:spcPts val="225"/>
                  </a:spcBef>
                  <a:spcAft>
                    <a:spcPts val="225"/>
                  </a:spcAft>
                  <a:buNone/>
                </a:pPr>
                <a:r>
                  <a:rPr lang="zh-TW" altLang="en-US" sz="1500" b="1" dirty="0">
                    <a:solidFill>
                      <a:srgbClr val="C00000"/>
                    </a:solidFill>
                    <a:latin typeface="微軟正黑體" panose="020B0604030504040204" pitchFamily="34" charset="-120"/>
                    <a:ea typeface="微軟正黑體" panose="020B0604030504040204" pitchFamily="34" charset="-120"/>
                  </a:rPr>
                  <a:t>「</a:t>
                </a:r>
                <a:r>
                  <a:rPr lang="en-US" altLang="zh-TW" sz="1500" b="1" dirty="0">
                    <a:solidFill>
                      <a:srgbClr val="C00000"/>
                    </a:solidFill>
                    <a:latin typeface="微軟正黑體" panose="020B0604030504040204" pitchFamily="34" charset="-120"/>
                    <a:ea typeface="微軟正黑體" panose="020B0604030504040204" pitchFamily="34" charset="-120"/>
                  </a:rPr>
                  <a:t>111</a:t>
                </a:r>
                <a:r>
                  <a:rPr lang="zh-TW" altLang="en-US" sz="1500" b="1" dirty="0">
                    <a:solidFill>
                      <a:srgbClr val="C00000"/>
                    </a:solidFill>
                    <a:latin typeface="微軟正黑體" panose="020B0604030504040204" pitchFamily="34" charset="-120"/>
                    <a:ea typeface="微軟正黑體" panose="020B0604030504040204" pitchFamily="34" charset="-120"/>
                  </a:rPr>
                  <a:t>學年度五專優先免試入學</a:t>
                </a:r>
                <a:endParaRPr lang="en-US" altLang="zh-TW" sz="1500" b="1" dirty="0">
                  <a:solidFill>
                    <a:srgbClr val="C00000"/>
                  </a:solidFill>
                  <a:latin typeface="微軟正黑體" panose="020B0604030504040204" pitchFamily="34" charset="-120"/>
                  <a:ea typeface="微軟正黑體" panose="020B0604030504040204" pitchFamily="34" charset="-120"/>
                </a:endParaRPr>
              </a:p>
              <a:p>
                <a:pPr algn="just" eaLnBrk="1" hangingPunct="1">
                  <a:lnSpc>
                    <a:spcPct val="100000"/>
                  </a:lnSpc>
                  <a:spcBef>
                    <a:spcPts val="225"/>
                  </a:spcBef>
                  <a:spcAft>
                    <a:spcPts val="225"/>
                  </a:spcAft>
                  <a:buNone/>
                </a:pPr>
                <a:r>
                  <a:rPr lang="zh-TW" altLang="en-US" sz="1500" b="1" dirty="0">
                    <a:solidFill>
                      <a:srgbClr val="C00000"/>
                    </a:solidFill>
                    <a:latin typeface="微軟正黑體" panose="020B0604030504040204" pitchFamily="34" charset="-120"/>
                    <a:ea typeface="微軟正黑體" panose="020B0604030504040204" pitchFamily="34" charset="-120"/>
                  </a:rPr>
                  <a:t>專用超額比序項目積分證明單」</a:t>
                </a:r>
                <a:endParaRPr lang="en-US" altLang="zh-TW" sz="1500" b="1" dirty="0">
                  <a:solidFill>
                    <a:srgbClr val="C00000"/>
                  </a:solidFill>
                  <a:latin typeface="微軟正黑體" panose="020B0604030504040204" pitchFamily="34" charset="-120"/>
                  <a:ea typeface="微軟正黑體" panose="020B0604030504040204" pitchFamily="34" charset="-120"/>
                </a:endParaRPr>
              </a:p>
              <a:p>
                <a:pPr eaLnBrk="1" hangingPunct="1">
                  <a:lnSpc>
                    <a:spcPct val="100000"/>
                  </a:lnSpc>
                  <a:spcBef>
                    <a:spcPts val="225"/>
                  </a:spcBef>
                  <a:spcAft>
                    <a:spcPts val="225"/>
                  </a:spcAft>
                  <a:buNone/>
                </a:pPr>
                <a:r>
                  <a:rPr lang="zh-TW" altLang="en-US" sz="1500" b="1" dirty="0">
                    <a:latin typeface="微軟正黑體" panose="020B0604030504040204" pitchFamily="34" charset="-120"/>
                    <a:ea typeface="微軟正黑體" panose="020B0604030504040204" pitchFamily="34" charset="-120"/>
                  </a:rPr>
                  <a:t>免出具學歷證明文件</a:t>
                </a:r>
                <a:endParaRPr lang="en-US" altLang="zh-TW" sz="1500" b="1" dirty="0">
                  <a:latin typeface="微軟正黑體" panose="020B0604030504040204" pitchFamily="34" charset="-120"/>
                  <a:ea typeface="微軟正黑體" panose="020B0604030504040204" pitchFamily="34" charset="-120"/>
                </a:endParaRPr>
              </a:p>
              <a:p>
                <a:pPr eaLnBrk="1" hangingPunct="1">
                  <a:lnSpc>
                    <a:spcPct val="100000"/>
                  </a:lnSpc>
                  <a:spcBef>
                    <a:spcPts val="225"/>
                  </a:spcBef>
                  <a:spcAft>
                    <a:spcPts val="225"/>
                  </a:spcAft>
                  <a:buNone/>
                </a:pPr>
                <a:r>
                  <a:rPr lang="en-US" altLang="zh-TW" sz="1500" b="1" dirty="0">
                    <a:latin typeface="微軟正黑體" panose="020B0604030504040204" pitchFamily="34" charset="-120"/>
                    <a:ea typeface="微軟正黑體" panose="020B0604030504040204" pitchFamily="34" charset="-120"/>
                  </a:rPr>
                  <a:t>(</a:t>
                </a:r>
                <a:r>
                  <a:rPr lang="zh-TW" altLang="en-US" sz="1500" b="1" dirty="0">
                    <a:latin typeface="微軟正黑體" panose="020B0604030504040204" pitchFamily="34" charset="-120"/>
                    <a:ea typeface="微軟正黑體" panose="020B0604030504040204" pitchFamily="34" charset="-120"/>
                  </a:rPr>
                  <a:t>除大陸長期探親子女須檢附外</a:t>
                </a:r>
                <a:r>
                  <a:rPr lang="en-US" altLang="zh-TW" sz="1500" b="1" dirty="0">
                    <a:latin typeface="微軟正黑體" panose="020B0604030504040204" pitchFamily="34" charset="-120"/>
                    <a:ea typeface="微軟正黑體" panose="020B0604030504040204" pitchFamily="34" charset="-120"/>
                  </a:rPr>
                  <a:t>)</a:t>
                </a:r>
                <a:endParaRPr lang="zh-TW" altLang="en-US" sz="1500" b="1" dirty="0">
                  <a:latin typeface="微軟正黑體" panose="020B0604030504040204" pitchFamily="34" charset="-120"/>
                  <a:ea typeface="微軟正黑體" panose="020B0604030504040204" pitchFamily="34" charset="-120"/>
                </a:endParaRPr>
              </a:p>
            </p:txBody>
          </p:sp>
          <p:sp>
            <p:nvSpPr>
              <p:cNvPr id="41" name="ïṩḷíḍè"/>
              <p:cNvSpPr txBox="1">
                <a:spLocks noChangeArrowheads="1"/>
              </p:cNvSpPr>
              <p:nvPr/>
            </p:nvSpPr>
            <p:spPr bwMode="auto">
              <a:xfrm>
                <a:off x="1347806" y="4234579"/>
                <a:ext cx="667388" cy="783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7500" tIns="35100" rIns="67500" bIns="35100" anchor="b"/>
              <a:lstStyle>
                <a:lvl1pPr defTabSz="9128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455613" indent="-228600" defTabSz="912813">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912813" indent="-228600" defTabSz="912813">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370013"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1827213" indent="-228600" defTabSz="912813">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2844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7416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1988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656013" indent="-228600" defTabSz="912813"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400" b="1" dirty="0">
                    <a:latin typeface="微軟正黑體" panose="020B0604030504040204" pitchFamily="34" charset="-120"/>
                    <a:ea typeface="微軟正黑體" panose="020B0604030504040204" pitchFamily="34" charset="-120"/>
                  </a:rPr>
                  <a:t>報名</a:t>
                </a:r>
                <a:endParaRPr lang="en-US" altLang="zh-TW" sz="2400" b="1" dirty="0">
                  <a:latin typeface="微軟正黑體" panose="020B0604030504040204" pitchFamily="34" charset="-120"/>
                  <a:ea typeface="微軟正黑體" panose="020B0604030504040204" pitchFamily="34" charset="-120"/>
                </a:endParaRPr>
              </a:p>
              <a:p>
                <a:pPr eaLnBrk="1" hangingPunct="1">
                  <a:lnSpc>
                    <a:spcPct val="100000"/>
                  </a:lnSpc>
                  <a:spcBef>
                    <a:spcPct val="0"/>
                  </a:spcBef>
                  <a:buFontTx/>
                  <a:buNone/>
                </a:pPr>
                <a:r>
                  <a:rPr lang="zh-TW" altLang="en-US" sz="2400" b="1" dirty="0">
                    <a:latin typeface="微軟正黑體" panose="020B0604030504040204" pitchFamily="34" charset="-120"/>
                    <a:ea typeface="微軟正黑體" panose="020B0604030504040204" pitchFamily="34" charset="-120"/>
                  </a:rPr>
                  <a:t>文件</a:t>
                </a:r>
                <a:endParaRPr lang="en-US" altLang="zh-CN" sz="2400" b="1" dirty="0">
                  <a:latin typeface="微軟正黑體" panose="020B0604030504040204" pitchFamily="34" charset="-120"/>
                  <a:ea typeface="微軟正黑體" panose="020B0604030504040204" pitchFamily="34" charset="-120"/>
                </a:endParaRPr>
              </a:p>
            </p:txBody>
          </p:sp>
          <p:sp>
            <p:nvSpPr>
              <p:cNvPr id="42" name="ïsḷîḋè">
                <a:extLst/>
              </p:cNvPr>
              <p:cNvSpPr/>
              <p:nvPr/>
            </p:nvSpPr>
            <p:spPr>
              <a:xfrm>
                <a:off x="716114" y="4319026"/>
                <a:ext cx="539940" cy="593577"/>
              </a:xfrm>
              <a:prstGeom prst="ellipse">
                <a:avLst/>
              </a:prstGeom>
              <a:solidFill>
                <a:schemeClr val="accent1"/>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a:p>
            </p:txBody>
          </p:sp>
          <p:sp>
            <p:nvSpPr>
              <p:cNvPr id="43" name="ïś1ïde">
                <a:extLst/>
              </p:cNvPr>
              <p:cNvSpPr/>
              <p:nvPr/>
            </p:nvSpPr>
            <p:spPr>
              <a:xfrm>
                <a:off x="889325" y="4512653"/>
                <a:ext cx="224577" cy="207910"/>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bg1"/>
              </a:solidFill>
              <a:ln>
                <a:noFill/>
              </a:ln>
              <a:effectLst/>
            </p:spPr>
            <p:txBody>
              <a:bodyPr anchor="ctr">
                <a:normAutofit fontScale="62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sp>
            <p:nvSpPr>
              <p:cNvPr id="44" name="î$ḻiḓe">
                <a:extLst/>
              </p:cNvPr>
              <p:cNvSpPr/>
              <p:nvPr/>
            </p:nvSpPr>
            <p:spPr>
              <a:xfrm>
                <a:off x="729254" y="2768424"/>
                <a:ext cx="526801" cy="601513"/>
              </a:xfrm>
              <a:prstGeom prst="ellipse">
                <a:avLst/>
              </a:prstGeom>
              <a:solidFill>
                <a:schemeClr val="accent2"/>
              </a:solid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a:p>
            </p:txBody>
          </p:sp>
          <p:sp>
            <p:nvSpPr>
              <p:cNvPr id="45" name="i$1ïḓê">
                <a:extLst/>
              </p:cNvPr>
              <p:cNvSpPr/>
              <p:nvPr/>
            </p:nvSpPr>
            <p:spPr bwMode="auto">
              <a:xfrm>
                <a:off x="869018" y="2925548"/>
                <a:ext cx="305807" cy="274569"/>
              </a:xfrm>
              <a:custGeom>
                <a:avLst/>
                <a:gdLst>
                  <a:gd name="connsiteX0" fmla="*/ 511657 w 606157"/>
                  <a:gd name="connsiteY0" fmla="*/ 343654 h 480339"/>
                  <a:gd name="connsiteX1" fmla="*/ 521432 w 606157"/>
                  <a:gd name="connsiteY1" fmla="*/ 353421 h 480339"/>
                  <a:gd name="connsiteX2" fmla="*/ 521432 w 606157"/>
                  <a:gd name="connsiteY2" fmla="*/ 376178 h 480339"/>
                  <a:gd name="connsiteX3" fmla="*/ 544305 w 606157"/>
                  <a:gd name="connsiteY3" fmla="*/ 376178 h 480339"/>
                  <a:gd name="connsiteX4" fmla="*/ 554080 w 606157"/>
                  <a:gd name="connsiteY4" fmla="*/ 385945 h 480339"/>
                  <a:gd name="connsiteX5" fmla="*/ 544305 w 606157"/>
                  <a:gd name="connsiteY5" fmla="*/ 395712 h 480339"/>
                  <a:gd name="connsiteX6" fmla="*/ 521432 w 606157"/>
                  <a:gd name="connsiteY6" fmla="*/ 395712 h 480339"/>
                  <a:gd name="connsiteX7" fmla="*/ 521432 w 606157"/>
                  <a:gd name="connsiteY7" fmla="*/ 418566 h 480339"/>
                  <a:gd name="connsiteX8" fmla="*/ 511657 w 606157"/>
                  <a:gd name="connsiteY8" fmla="*/ 428333 h 480339"/>
                  <a:gd name="connsiteX9" fmla="*/ 501882 w 606157"/>
                  <a:gd name="connsiteY9" fmla="*/ 418566 h 480339"/>
                  <a:gd name="connsiteX10" fmla="*/ 501882 w 606157"/>
                  <a:gd name="connsiteY10" fmla="*/ 395712 h 480339"/>
                  <a:gd name="connsiteX11" fmla="*/ 479106 w 606157"/>
                  <a:gd name="connsiteY11" fmla="*/ 395712 h 480339"/>
                  <a:gd name="connsiteX12" fmla="*/ 469331 w 606157"/>
                  <a:gd name="connsiteY12" fmla="*/ 385945 h 480339"/>
                  <a:gd name="connsiteX13" fmla="*/ 479106 w 606157"/>
                  <a:gd name="connsiteY13" fmla="*/ 376178 h 480339"/>
                  <a:gd name="connsiteX14" fmla="*/ 501882 w 606157"/>
                  <a:gd name="connsiteY14" fmla="*/ 376178 h 480339"/>
                  <a:gd name="connsiteX15" fmla="*/ 501882 w 606157"/>
                  <a:gd name="connsiteY15" fmla="*/ 353421 h 480339"/>
                  <a:gd name="connsiteX16" fmla="*/ 511657 w 606157"/>
                  <a:gd name="connsiteY16" fmla="*/ 343654 h 480339"/>
                  <a:gd name="connsiteX17" fmla="*/ 511621 w 606157"/>
                  <a:gd name="connsiteY17" fmla="*/ 311170 h 480339"/>
                  <a:gd name="connsiteX18" fmla="*/ 436735 w 606157"/>
                  <a:gd name="connsiteY18" fmla="*/ 385944 h 480339"/>
                  <a:gd name="connsiteX19" fmla="*/ 511621 w 606157"/>
                  <a:gd name="connsiteY19" fmla="*/ 460816 h 480339"/>
                  <a:gd name="connsiteX20" fmla="*/ 586605 w 606157"/>
                  <a:gd name="connsiteY20" fmla="*/ 385944 h 480339"/>
                  <a:gd name="connsiteX21" fmla="*/ 511621 w 606157"/>
                  <a:gd name="connsiteY21" fmla="*/ 311170 h 480339"/>
                  <a:gd name="connsiteX22" fmla="*/ 511621 w 606157"/>
                  <a:gd name="connsiteY22" fmla="*/ 291647 h 480339"/>
                  <a:gd name="connsiteX23" fmla="*/ 606157 w 606157"/>
                  <a:gd name="connsiteY23" fmla="*/ 385944 h 480339"/>
                  <a:gd name="connsiteX24" fmla="*/ 511621 w 606157"/>
                  <a:gd name="connsiteY24" fmla="*/ 480339 h 480339"/>
                  <a:gd name="connsiteX25" fmla="*/ 417183 w 606157"/>
                  <a:gd name="connsiteY25" fmla="*/ 385944 h 480339"/>
                  <a:gd name="connsiteX26" fmla="*/ 511621 w 606157"/>
                  <a:gd name="connsiteY26" fmla="*/ 291647 h 480339"/>
                  <a:gd name="connsiteX27" fmla="*/ 368279 w 606157"/>
                  <a:gd name="connsiteY27" fmla="*/ 200476 h 480339"/>
                  <a:gd name="connsiteX28" fmla="*/ 489505 w 606157"/>
                  <a:gd name="connsiteY28" fmla="*/ 259991 h 480339"/>
                  <a:gd name="connsiteX29" fmla="*/ 487746 w 606157"/>
                  <a:gd name="connsiteY29" fmla="*/ 273650 h 480339"/>
                  <a:gd name="connsiteX30" fmla="*/ 481782 w 606157"/>
                  <a:gd name="connsiteY30" fmla="*/ 275699 h 480339"/>
                  <a:gd name="connsiteX31" fmla="*/ 474059 w 606157"/>
                  <a:gd name="connsiteY31" fmla="*/ 271894 h 480339"/>
                  <a:gd name="connsiteX32" fmla="*/ 368279 w 606157"/>
                  <a:gd name="connsiteY32" fmla="*/ 219989 h 480339"/>
                  <a:gd name="connsiteX33" fmla="*/ 293588 w 606157"/>
                  <a:gd name="connsiteY33" fmla="*/ 242819 h 480339"/>
                  <a:gd name="connsiteX34" fmla="*/ 279999 w 606157"/>
                  <a:gd name="connsiteY34" fmla="*/ 240185 h 480339"/>
                  <a:gd name="connsiteX35" fmla="*/ 282639 w 606157"/>
                  <a:gd name="connsiteY35" fmla="*/ 226623 h 480339"/>
                  <a:gd name="connsiteX36" fmla="*/ 368279 w 606157"/>
                  <a:gd name="connsiteY36" fmla="*/ 200476 h 480339"/>
                  <a:gd name="connsiteX37" fmla="*/ 153211 w 606157"/>
                  <a:gd name="connsiteY37" fmla="*/ 200476 h 480339"/>
                  <a:gd name="connsiteX38" fmla="*/ 306325 w 606157"/>
                  <a:gd name="connsiteY38" fmla="*/ 353439 h 480339"/>
                  <a:gd name="connsiteX39" fmla="*/ 296547 w 606157"/>
                  <a:gd name="connsiteY39" fmla="*/ 363200 h 480339"/>
                  <a:gd name="connsiteX40" fmla="*/ 286770 w 606157"/>
                  <a:gd name="connsiteY40" fmla="*/ 353439 h 480339"/>
                  <a:gd name="connsiteX41" fmla="*/ 153211 w 606157"/>
                  <a:gd name="connsiteY41" fmla="*/ 219999 h 480339"/>
                  <a:gd name="connsiteX42" fmla="*/ 19554 w 606157"/>
                  <a:gd name="connsiteY42" fmla="*/ 353439 h 480339"/>
                  <a:gd name="connsiteX43" fmla="*/ 9777 w 606157"/>
                  <a:gd name="connsiteY43" fmla="*/ 363200 h 480339"/>
                  <a:gd name="connsiteX44" fmla="*/ 0 w 606157"/>
                  <a:gd name="connsiteY44" fmla="*/ 353439 h 480339"/>
                  <a:gd name="connsiteX45" fmla="*/ 153211 w 606157"/>
                  <a:gd name="connsiteY45" fmla="*/ 200476 h 480339"/>
                  <a:gd name="connsiteX46" fmla="*/ 368295 w 606157"/>
                  <a:gd name="connsiteY46" fmla="*/ 19531 h 480339"/>
                  <a:gd name="connsiteX47" fmla="*/ 306326 w 606157"/>
                  <a:gd name="connsiteY47" fmla="*/ 81348 h 480339"/>
                  <a:gd name="connsiteX48" fmla="*/ 368295 w 606157"/>
                  <a:gd name="connsiteY48" fmla="*/ 143262 h 480339"/>
                  <a:gd name="connsiteX49" fmla="*/ 430165 w 606157"/>
                  <a:gd name="connsiteY49" fmla="*/ 81348 h 480339"/>
                  <a:gd name="connsiteX50" fmla="*/ 368295 w 606157"/>
                  <a:gd name="connsiteY50" fmla="*/ 19531 h 480339"/>
                  <a:gd name="connsiteX51" fmla="*/ 153211 w 606157"/>
                  <a:gd name="connsiteY51" fmla="*/ 19531 h 480339"/>
                  <a:gd name="connsiteX52" fmla="*/ 91242 w 606157"/>
                  <a:gd name="connsiteY52" fmla="*/ 81348 h 480339"/>
                  <a:gd name="connsiteX53" fmla="*/ 153211 w 606157"/>
                  <a:gd name="connsiteY53" fmla="*/ 143262 h 480339"/>
                  <a:gd name="connsiteX54" fmla="*/ 215081 w 606157"/>
                  <a:gd name="connsiteY54" fmla="*/ 81348 h 480339"/>
                  <a:gd name="connsiteX55" fmla="*/ 153211 w 606157"/>
                  <a:gd name="connsiteY55" fmla="*/ 19531 h 480339"/>
                  <a:gd name="connsiteX56" fmla="*/ 368295 w 606157"/>
                  <a:gd name="connsiteY56" fmla="*/ 0 h 480339"/>
                  <a:gd name="connsiteX57" fmla="*/ 449714 w 606157"/>
                  <a:gd name="connsiteY57" fmla="*/ 81348 h 480339"/>
                  <a:gd name="connsiteX58" fmla="*/ 368295 w 606157"/>
                  <a:gd name="connsiteY58" fmla="*/ 162794 h 480339"/>
                  <a:gd name="connsiteX59" fmla="*/ 286778 w 606157"/>
                  <a:gd name="connsiteY59" fmla="*/ 81348 h 480339"/>
                  <a:gd name="connsiteX60" fmla="*/ 368295 w 606157"/>
                  <a:gd name="connsiteY60" fmla="*/ 0 h 480339"/>
                  <a:gd name="connsiteX61" fmla="*/ 153211 w 606157"/>
                  <a:gd name="connsiteY61" fmla="*/ 0 h 480339"/>
                  <a:gd name="connsiteX62" fmla="*/ 234630 w 606157"/>
                  <a:gd name="connsiteY62" fmla="*/ 81348 h 480339"/>
                  <a:gd name="connsiteX63" fmla="*/ 153211 w 606157"/>
                  <a:gd name="connsiteY63" fmla="*/ 162794 h 480339"/>
                  <a:gd name="connsiteX64" fmla="*/ 71694 w 606157"/>
                  <a:gd name="connsiteY64" fmla="*/ 81348 h 480339"/>
                  <a:gd name="connsiteX65" fmla="*/ 153211 w 606157"/>
                  <a:gd name="connsiteY65" fmla="*/ 0 h 48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6157" h="480339">
                    <a:moveTo>
                      <a:pt x="511657" y="343654"/>
                    </a:moveTo>
                    <a:cubicBezTo>
                      <a:pt x="517131" y="343654"/>
                      <a:pt x="521432" y="348049"/>
                      <a:pt x="521432" y="353421"/>
                    </a:cubicBezTo>
                    <a:lnTo>
                      <a:pt x="521432" y="376178"/>
                    </a:lnTo>
                    <a:lnTo>
                      <a:pt x="544305" y="376178"/>
                    </a:lnTo>
                    <a:cubicBezTo>
                      <a:pt x="549682" y="376178"/>
                      <a:pt x="554080" y="380573"/>
                      <a:pt x="554080" y="385945"/>
                    </a:cubicBezTo>
                    <a:cubicBezTo>
                      <a:pt x="554080" y="391414"/>
                      <a:pt x="549682" y="395712"/>
                      <a:pt x="544305" y="395712"/>
                    </a:cubicBezTo>
                    <a:lnTo>
                      <a:pt x="521432" y="395712"/>
                    </a:lnTo>
                    <a:lnTo>
                      <a:pt x="521432" y="418566"/>
                    </a:lnTo>
                    <a:cubicBezTo>
                      <a:pt x="521432" y="423938"/>
                      <a:pt x="517131" y="428333"/>
                      <a:pt x="511657" y="428333"/>
                    </a:cubicBezTo>
                    <a:cubicBezTo>
                      <a:pt x="506281" y="428333"/>
                      <a:pt x="501882" y="423938"/>
                      <a:pt x="501882" y="418566"/>
                    </a:cubicBezTo>
                    <a:lnTo>
                      <a:pt x="501882" y="395712"/>
                    </a:lnTo>
                    <a:lnTo>
                      <a:pt x="479106" y="395712"/>
                    </a:lnTo>
                    <a:cubicBezTo>
                      <a:pt x="473730" y="395712"/>
                      <a:pt x="469331" y="391414"/>
                      <a:pt x="469331" y="385945"/>
                    </a:cubicBezTo>
                    <a:cubicBezTo>
                      <a:pt x="469331" y="380573"/>
                      <a:pt x="473730" y="376178"/>
                      <a:pt x="479106" y="376178"/>
                    </a:cubicBezTo>
                    <a:lnTo>
                      <a:pt x="501882" y="376178"/>
                    </a:lnTo>
                    <a:lnTo>
                      <a:pt x="501882" y="353421"/>
                    </a:lnTo>
                    <a:cubicBezTo>
                      <a:pt x="501882" y="348049"/>
                      <a:pt x="506281" y="343654"/>
                      <a:pt x="511657" y="343654"/>
                    </a:cubicBezTo>
                    <a:close/>
                    <a:moveTo>
                      <a:pt x="511621" y="311170"/>
                    </a:moveTo>
                    <a:cubicBezTo>
                      <a:pt x="470366" y="311170"/>
                      <a:pt x="436735" y="344750"/>
                      <a:pt x="436735" y="385944"/>
                    </a:cubicBezTo>
                    <a:cubicBezTo>
                      <a:pt x="436735" y="427236"/>
                      <a:pt x="470366" y="460816"/>
                      <a:pt x="511621" y="460816"/>
                    </a:cubicBezTo>
                    <a:cubicBezTo>
                      <a:pt x="552975" y="460816"/>
                      <a:pt x="586605" y="427236"/>
                      <a:pt x="586605" y="385944"/>
                    </a:cubicBezTo>
                    <a:cubicBezTo>
                      <a:pt x="586605" y="344750"/>
                      <a:pt x="552975" y="311170"/>
                      <a:pt x="511621" y="311170"/>
                    </a:cubicBezTo>
                    <a:close/>
                    <a:moveTo>
                      <a:pt x="511621" y="291647"/>
                    </a:moveTo>
                    <a:cubicBezTo>
                      <a:pt x="563729" y="291647"/>
                      <a:pt x="606157" y="333915"/>
                      <a:pt x="606157" y="385944"/>
                    </a:cubicBezTo>
                    <a:cubicBezTo>
                      <a:pt x="606157" y="437974"/>
                      <a:pt x="563729" y="480339"/>
                      <a:pt x="511621" y="480339"/>
                    </a:cubicBezTo>
                    <a:cubicBezTo>
                      <a:pt x="459514" y="480339"/>
                      <a:pt x="417183" y="437974"/>
                      <a:pt x="417183" y="385944"/>
                    </a:cubicBezTo>
                    <a:cubicBezTo>
                      <a:pt x="417183" y="333915"/>
                      <a:pt x="459514" y="291647"/>
                      <a:pt x="511621" y="291647"/>
                    </a:cubicBezTo>
                    <a:close/>
                    <a:moveTo>
                      <a:pt x="368279" y="200476"/>
                    </a:moveTo>
                    <a:cubicBezTo>
                      <a:pt x="416085" y="200476"/>
                      <a:pt x="460274" y="222135"/>
                      <a:pt x="489505" y="259991"/>
                    </a:cubicBezTo>
                    <a:cubicBezTo>
                      <a:pt x="492829" y="264284"/>
                      <a:pt x="492047" y="270333"/>
                      <a:pt x="487746" y="273650"/>
                    </a:cubicBezTo>
                    <a:cubicBezTo>
                      <a:pt x="485986" y="275016"/>
                      <a:pt x="483835" y="275699"/>
                      <a:pt x="481782" y="275699"/>
                    </a:cubicBezTo>
                    <a:cubicBezTo>
                      <a:pt x="478849" y="275699"/>
                      <a:pt x="475916" y="274430"/>
                      <a:pt x="474059" y="271894"/>
                    </a:cubicBezTo>
                    <a:cubicBezTo>
                      <a:pt x="448542" y="238917"/>
                      <a:pt x="409926" y="219989"/>
                      <a:pt x="368279" y="219989"/>
                    </a:cubicBezTo>
                    <a:cubicBezTo>
                      <a:pt x="341492" y="219989"/>
                      <a:pt x="315683" y="227892"/>
                      <a:pt x="293588" y="242819"/>
                    </a:cubicBezTo>
                    <a:cubicBezTo>
                      <a:pt x="289091" y="245844"/>
                      <a:pt x="283030" y="244673"/>
                      <a:pt x="279999" y="240185"/>
                    </a:cubicBezTo>
                    <a:cubicBezTo>
                      <a:pt x="276969" y="235697"/>
                      <a:pt x="278142" y="229648"/>
                      <a:pt x="282639" y="226623"/>
                    </a:cubicBezTo>
                    <a:cubicBezTo>
                      <a:pt x="307960" y="209549"/>
                      <a:pt x="337582" y="200476"/>
                      <a:pt x="368279" y="200476"/>
                    </a:cubicBezTo>
                    <a:close/>
                    <a:moveTo>
                      <a:pt x="153211" y="200476"/>
                    </a:moveTo>
                    <a:cubicBezTo>
                      <a:pt x="237688" y="200476"/>
                      <a:pt x="306325" y="269099"/>
                      <a:pt x="306325" y="353439"/>
                    </a:cubicBezTo>
                    <a:cubicBezTo>
                      <a:pt x="306325" y="358808"/>
                      <a:pt x="302023" y="363200"/>
                      <a:pt x="296547" y="363200"/>
                    </a:cubicBezTo>
                    <a:cubicBezTo>
                      <a:pt x="291170" y="363200"/>
                      <a:pt x="286770" y="358808"/>
                      <a:pt x="286770" y="353439"/>
                    </a:cubicBezTo>
                    <a:cubicBezTo>
                      <a:pt x="286770" y="279837"/>
                      <a:pt x="226835" y="219999"/>
                      <a:pt x="153211" y="219999"/>
                    </a:cubicBezTo>
                    <a:cubicBezTo>
                      <a:pt x="79490" y="219999"/>
                      <a:pt x="19554" y="279837"/>
                      <a:pt x="19554" y="353439"/>
                    </a:cubicBezTo>
                    <a:cubicBezTo>
                      <a:pt x="19554" y="358808"/>
                      <a:pt x="15155" y="363200"/>
                      <a:pt x="9777" y="363200"/>
                    </a:cubicBezTo>
                    <a:cubicBezTo>
                      <a:pt x="4400" y="363200"/>
                      <a:pt x="0" y="358808"/>
                      <a:pt x="0" y="353439"/>
                    </a:cubicBezTo>
                    <a:cubicBezTo>
                      <a:pt x="0" y="269099"/>
                      <a:pt x="68735" y="200476"/>
                      <a:pt x="153211" y="200476"/>
                    </a:cubicBezTo>
                    <a:close/>
                    <a:moveTo>
                      <a:pt x="368295" y="19531"/>
                    </a:moveTo>
                    <a:cubicBezTo>
                      <a:pt x="334085" y="19531"/>
                      <a:pt x="306326" y="47266"/>
                      <a:pt x="306326" y="81348"/>
                    </a:cubicBezTo>
                    <a:cubicBezTo>
                      <a:pt x="306326" y="115528"/>
                      <a:pt x="334085" y="143262"/>
                      <a:pt x="368295" y="143262"/>
                    </a:cubicBezTo>
                    <a:cubicBezTo>
                      <a:pt x="402407" y="143262"/>
                      <a:pt x="430165" y="115528"/>
                      <a:pt x="430165" y="81348"/>
                    </a:cubicBezTo>
                    <a:cubicBezTo>
                      <a:pt x="430165" y="47266"/>
                      <a:pt x="402407" y="19531"/>
                      <a:pt x="368295" y="19531"/>
                    </a:cubicBezTo>
                    <a:close/>
                    <a:moveTo>
                      <a:pt x="153211" y="19531"/>
                    </a:moveTo>
                    <a:cubicBezTo>
                      <a:pt x="119001" y="19531"/>
                      <a:pt x="91242" y="47266"/>
                      <a:pt x="91242" y="81348"/>
                    </a:cubicBezTo>
                    <a:cubicBezTo>
                      <a:pt x="91242" y="115528"/>
                      <a:pt x="119001" y="143262"/>
                      <a:pt x="153211" y="143262"/>
                    </a:cubicBezTo>
                    <a:cubicBezTo>
                      <a:pt x="187323" y="143262"/>
                      <a:pt x="215081" y="115528"/>
                      <a:pt x="215081" y="81348"/>
                    </a:cubicBezTo>
                    <a:cubicBezTo>
                      <a:pt x="215081" y="47266"/>
                      <a:pt x="187323" y="19531"/>
                      <a:pt x="153211" y="19531"/>
                    </a:cubicBezTo>
                    <a:close/>
                    <a:moveTo>
                      <a:pt x="368295" y="0"/>
                    </a:moveTo>
                    <a:cubicBezTo>
                      <a:pt x="413158" y="0"/>
                      <a:pt x="449714" y="36523"/>
                      <a:pt x="449714" y="81348"/>
                    </a:cubicBezTo>
                    <a:cubicBezTo>
                      <a:pt x="449714" y="126270"/>
                      <a:pt x="413158" y="162794"/>
                      <a:pt x="368295" y="162794"/>
                    </a:cubicBezTo>
                    <a:cubicBezTo>
                      <a:pt x="323333" y="162794"/>
                      <a:pt x="286778" y="126270"/>
                      <a:pt x="286778" y="81348"/>
                    </a:cubicBezTo>
                    <a:cubicBezTo>
                      <a:pt x="286778" y="36523"/>
                      <a:pt x="323333" y="0"/>
                      <a:pt x="368295" y="0"/>
                    </a:cubicBezTo>
                    <a:close/>
                    <a:moveTo>
                      <a:pt x="153211" y="0"/>
                    </a:moveTo>
                    <a:cubicBezTo>
                      <a:pt x="198074" y="0"/>
                      <a:pt x="234630" y="36523"/>
                      <a:pt x="234630" y="81348"/>
                    </a:cubicBezTo>
                    <a:cubicBezTo>
                      <a:pt x="234630" y="126270"/>
                      <a:pt x="198074" y="162794"/>
                      <a:pt x="153211" y="162794"/>
                    </a:cubicBezTo>
                    <a:cubicBezTo>
                      <a:pt x="108249" y="162794"/>
                      <a:pt x="71694" y="126270"/>
                      <a:pt x="71694" y="81348"/>
                    </a:cubicBezTo>
                    <a:cubicBezTo>
                      <a:pt x="71694" y="36523"/>
                      <a:pt x="108249" y="0"/>
                      <a:pt x="153211" y="0"/>
                    </a:cubicBezTo>
                    <a:close/>
                  </a:path>
                </a:pathLst>
              </a:custGeom>
              <a:solidFill>
                <a:schemeClr val="accent1"/>
              </a:solidFill>
              <a:ln>
                <a:solidFill>
                  <a:schemeClr val="bg1"/>
                </a:solidFill>
              </a:ln>
              <a:extLst/>
            </p:spPr>
            <p:txBody>
              <a:bodyPr anchor="ctr">
                <a:normAutofit fontScale="70000" lnSpcReduction="20000"/>
              </a:bodyPr>
              <a:lstStyle/>
              <a:p>
                <a:pPr algn="ctr" eaLnBrk="1" fontAlgn="auto" hangingPunct="1">
                  <a:spcBef>
                    <a:spcPts val="0"/>
                  </a:spcBef>
                  <a:spcAft>
                    <a:spcPts val="0"/>
                  </a:spcAft>
                  <a:defRPr/>
                </a:pPr>
                <a:endParaRPr>
                  <a:latin typeface="+mn-lt"/>
                  <a:ea typeface="+mn-ea"/>
                </a:endParaRPr>
              </a:p>
            </p:txBody>
          </p:sp>
          <p:sp>
            <p:nvSpPr>
              <p:cNvPr id="46" name="i$lîḋê">
                <a:extLst/>
              </p:cNvPr>
              <p:cNvSpPr/>
              <p:nvPr/>
            </p:nvSpPr>
            <p:spPr bwMode="auto">
              <a:xfrm>
                <a:off x="2372966" y="3988908"/>
                <a:ext cx="268776" cy="231717"/>
              </a:xfrm>
              <a:custGeom>
                <a:avLst/>
                <a:gdLst>
                  <a:gd name="connsiteX0" fmla="*/ 389492 w 608271"/>
                  <a:gd name="connsiteY0" fmla="*/ 248491 h 522678"/>
                  <a:gd name="connsiteX1" fmla="*/ 481825 w 608271"/>
                  <a:gd name="connsiteY1" fmla="*/ 293892 h 522678"/>
                  <a:gd name="connsiteX2" fmla="*/ 604637 w 608271"/>
                  <a:gd name="connsiteY2" fmla="*/ 486497 h 522678"/>
                  <a:gd name="connsiteX3" fmla="*/ 605332 w 608271"/>
                  <a:gd name="connsiteY3" fmla="*/ 510486 h 522678"/>
                  <a:gd name="connsiteX4" fmla="*/ 584681 w 608271"/>
                  <a:gd name="connsiteY4" fmla="*/ 522678 h 522678"/>
                  <a:gd name="connsiteX5" fmla="*/ 467131 w 608271"/>
                  <a:gd name="connsiteY5" fmla="*/ 522381 h 522678"/>
                  <a:gd name="connsiteX6" fmla="*/ 441814 w 608271"/>
                  <a:gd name="connsiteY6" fmla="*/ 507115 h 522678"/>
                  <a:gd name="connsiteX7" fmla="*/ 385123 w 608271"/>
                  <a:gd name="connsiteY7" fmla="*/ 423451 h 522678"/>
                  <a:gd name="connsiteX8" fmla="*/ 148136 w 608271"/>
                  <a:gd name="connsiteY8" fmla="*/ 432472 h 522678"/>
                  <a:gd name="connsiteX9" fmla="*/ 123415 w 608271"/>
                  <a:gd name="connsiteY9" fmla="*/ 423650 h 522678"/>
                  <a:gd name="connsiteX10" fmla="*/ 11920 w 608271"/>
                  <a:gd name="connsiteY10" fmla="*/ 325117 h 522678"/>
                  <a:gd name="connsiteX11" fmla="*/ 8843 w 608271"/>
                  <a:gd name="connsiteY11" fmla="*/ 275454 h 522678"/>
                  <a:gd name="connsiteX12" fmla="*/ 58583 w 608271"/>
                  <a:gd name="connsiteY12" fmla="*/ 272381 h 522678"/>
                  <a:gd name="connsiteX13" fmla="*/ 159554 w 608271"/>
                  <a:gd name="connsiteY13" fmla="*/ 361596 h 522678"/>
                  <a:gd name="connsiteX14" fmla="*/ 378869 w 608271"/>
                  <a:gd name="connsiteY14" fmla="*/ 319863 h 522678"/>
                  <a:gd name="connsiteX15" fmla="*/ 250596 w 608271"/>
                  <a:gd name="connsiteY15" fmla="*/ 333741 h 522678"/>
                  <a:gd name="connsiteX16" fmla="*/ 211776 w 608271"/>
                  <a:gd name="connsiteY16" fmla="*/ 302615 h 522678"/>
                  <a:gd name="connsiteX17" fmla="*/ 242951 w 608271"/>
                  <a:gd name="connsiteY17" fmla="*/ 263757 h 522678"/>
                  <a:gd name="connsiteX18" fmla="*/ 389492 w 608271"/>
                  <a:gd name="connsiteY18" fmla="*/ 248491 h 522678"/>
                  <a:gd name="connsiteX19" fmla="*/ 22874 w 608271"/>
                  <a:gd name="connsiteY19" fmla="*/ 158631 h 522678"/>
                  <a:gd name="connsiteX20" fmla="*/ 352733 w 608271"/>
                  <a:gd name="connsiteY20" fmla="*/ 158631 h 522678"/>
                  <a:gd name="connsiteX21" fmla="*/ 372685 w 608271"/>
                  <a:gd name="connsiteY21" fmla="*/ 178545 h 522678"/>
                  <a:gd name="connsiteX22" fmla="*/ 372685 w 608271"/>
                  <a:gd name="connsiteY22" fmla="*/ 223129 h 522678"/>
                  <a:gd name="connsiteX23" fmla="*/ 240067 w 608271"/>
                  <a:gd name="connsiteY23" fmla="*/ 237495 h 522678"/>
                  <a:gd name="connsiteX24" fmla="*/ 187456 w 608271"/>
                  <a:gd name="connsiteY24" fmla="*/ 281485 h 522678"/>
                  <a:gd name="connsiteX25" fmla="*/ 108838 w 608271"/>
                  <a:gd name="connsiteY25" fmla="*/ 281485 h 522678"/>
                  <a:gd name="connsiteX26" fmla="*/ 76180 w 608271"/>
                  <a:gd name="connsiteY26" fmla="*/ 252654 h 522678"/>
                  <a:gd name="connsiteX27" fmla="*/ 2922 w 608271"/>
                  <a:gd name="connsiteY27" fmla="*/ 246313 h 522678"/>
                  <a:gd name="connsiteX28" fmla="*/ 2922 w 608271"/>
                  <a:gd name="connsiteY28" fmla="*/ 178545 h 522678"/>
                  <a:gd name="connsiteX29" fmla="*/ 22874 w 608271"/>
                  <a:gd name="connsiteY29" fmla="*/ 158631 h 522678"/>
                  <a:gd name="connsiteX30" fmla="*/ 22874 w 608271"/>
                  <a:gd name="connsiteY30" fmla="*/ 0 h 522678"/>
                  <a:gd name="connsiteX31" fmla="*/ 352733 w 608271"/>
                  <a:gd name="connsiteY31" fmla="*/ 0 h 522678"/>
                  <a:gd name="connsiteX32" fmla="*/ 372685 w 608271"/>
                  <a:gd name="connsiteY32" fmla="*/ 19925 h 522678"/>
                  <a:gd name="connsiteX33" fmla="*/ 372685 w 608271"/>
                  <a:gd name="connsiteY33" fmla="*/ 102999 h 522678"/>
                  <a:gd name="connsiteX34" fmla="*/ 352733 w 608271"/>
                  <a:gd name="connsiteY34" fmla="*/ 122925 h 522678"/>
                  <a:gd name="connsiteX35" fmla="*/ 22874 w 608271"/>
                  <a:gd name="connsiteY35" fmla="*/ 122925 h 522678"/>
                  <a:gd name="connsiteX36" fmla="*/ 2922 w 608271"/>
                  <a:gd name="connsiteY36" fmla="*/ 102999 h 522678"/>
                  <a:gd name="connsiteX37" fmla="*/ 2922 w 608271"/>
                  <a:gd name="connsiteY37" fmla="*/ 19925 h 522678"/>
                  <a:gd name="connsiteX38" fmla="*/ 22874 w 608271"/>
                  <a:gd name="connsiteY38" fmla="*/ 0 h 52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271" h="522678">
                    <a:moveTo>
                      <a:pt x="389492" y="248491"/>
                    </a:moveTo>
                    <a:cubicBezTo>
                      <a:pt x="425432" y="248491"/>
                      <a:pt x="459883" y="265442"/>
                      <a:pt x="481825" y="293892"/>
                    </a:cubicBezTo>
                    <a:lnTo>
                      <a:pt x="604637" y="486497"/>
                    </a:lnTo>
                    <a:cubicBezTo>
                      <a:pt x="609204" y="493733"/>
                      <a:pt x="609502" y="502952"/>
                      <a:pt x="605332" y="510486"/>
                    </a:cubicBezTo>
                    <a:cubicBezTo>
                      <a:pt x="601162" y="518019"/>
                      <a:pt x="593319" y="522678"/>
                      <a:pt x="584681" y="522678"/>
                    </a:cubicBezTo>
                    <a:cubicBezTo>
                      <a:pt x="569888" y="522678"/>
                      <a:pt x="467131" y="522381"/>
                      <a:pt x="467131" y="522381"/>
                    </a:cubicBezTo>
                    <a:cubicBezTo>
                      <a:pt x="457203" y="521290"/>
                      <a:pt x="447771" y="516037"/>
                      <a:pt x="441814" y="507115"/>
                    </a:cubicBezTo>
                    <a:lnTo>
                      <a:pt x="385123" y="423451"/>
                    </a:lnTo>
                    <a:lnTo>
                      <a:pt x="148136" y="432472"/>
                    </a:lnTo>
                    <a:cubicBezTo>
                      <a:pt x="138804" y="432869"/>
                      <a:pt x="129967" y="429498"/>
                      <a:pt x="123415" y="423650"/>
                    </a:cubicBezTo>
                    <a:lnTo>
                      <a:pt x="11920" y="325117"/>
                    </a:lnTo>
                    <a:cubicBezTo>
                      <a:pt x="-2674" y="312230"/>
                      <a:pt x="-4064" y="290026"/>
                      <a:pt x="8843" y="275454"/>
                    </a:cubicBezTo>
                    <a:cubicBezTo>
                      <a:pt x="21749" y="260882"/>
                      <a:pt x="44088" y="259494"/>
                      <a:pt x="58583" y="272381"/>
                    </a:cubicBezTo>
                    <a:lnTo>
                      <a:pt x="159554" y="361596"/>
                    </a:lnTo>
                    <a:lnTo>
                      <a:pt x="378869" y="319863"/>
                    </a:lnTo>
                    <a:lnTo>
                      <a:pt x="250596" y="333741"/>
                    </a:lnTo>
                    <a:cubicBezTo>
                      <a:pt x="231236" y="335823"/>
                      <a:pt x="213861" y="321846"/>
                      <a:pt x="211776" y="302615"/>
                    </a:cubicBezTo>
                    <a:cubicBezTo>
                      <a:pt x="209592" y="283285"/>
                      <a:pt x="223591" y="265838"/>
                      <a:pt x="242951" y="263757"/>
                    </a:cubicBezTo>
                    <a:cubicBezTo>
                      <a:pt x="388896" y="247896"/>
                      <a:pt x="380954" y="248491"/>
                      <a:pt x="389492" y="248491"/>
                    </a:cubicBezTo>
                    <a:close/>
                    <a:moveTo>
                      <a:pt x="22874" y="158631"/>
                    </a:moveTo>
                    <a:lnTo>
                      <a:pt x="352733" y="158631"/>
                    </a:lnTo>
                    <a:cubicBezTo>
                      <a:pt x="363751" y="158631"/>
                      <a:pt x="372685" y="167548"/>
                      <a:pt x="372685" y="178545"/>
                    </a:cubicBezTo>
                    <a:lnTo>
                      <a:pt x="372685" y="223129"/>
                    </a:lnTo>
                    <a:lnTo>
                      <a:pt x="240067" y="237495"/>
                    </a:lnTo>
                    <a:cubicBezTo>
                      <a:pt x="213861" y="240368"/>
                      <a:pt x="194107" y="258896"/>
                      <a:pt x="187456" y="281485"/>
                    </a:cubicBezTo>
                    <a:lnTo>
                      <a:pt x="108838" y="281485"/>
                    </a:lnTo>
                    <a:lnTo>
                      <a:pt x="76180" y="252654"/>
                    </a:lnTo>
                    <a:cubicBezTo>
                      <a:pt x="55930" y="234721"/>
                      <a:pt x="26249" y="231947"/>
                      <a:pt x="2922" y="246313"/>
                    </a:cubicBezTo>
                    <a:lnTo>
                      <a:pt x="2922" y="178545"/>
                    </a:lnTo>
                    <a:cubicBezTo>
                      <a:pt x="2922" y="167548"/>
                      <a:pt x="11856" y="158631"/>
                      <a:pt x="22874" y="158631"/>
                    </a:cubicBezTo>
                    <a:close/>
                    <a:moveTo>
                      <a:pt x="22874" y="0"/>
                    </a:moveTo>
                    <a:lnTo>
                      <a:pt x="352733" y="0"/>
                    </a:lnTo>
                    <a:cubicBezTo>
                      <a:pt x="363751" y="0"/>
                      <a:pt x="372685" y="8922"/>
                      <a:pt x="372685" y="19925"/>
                    </a:cubicBezTo>
                    <a:lnTo>
                      <a:pt x="372685" y="102999"/>
                    </a:lnTo>
                    <a:cubicBezTo>
                      <a:pt x="372685" y="114003"/>
                      <a:pt x="363751" y="122925"/>
                      <a:pt x="352733" y="122925"/>
                    </a:cubicBezTo>
                    <a:lnTo>
                      <a:pt x="22874" y="122925"/>
                    </a:lnTo>
                    <a:cubicBezTo>
                      <a:pt x="11856" y="122925"/>
                      <a:pt x="2922" y="114003"/>
                      <a:pt x="2922" y="102999"/>
                    </a:cubicBezTo>
                    <a:lnTo>
                      <a:pt x="2922" y="19925"/>
                    </a:lnTo>
                    <a:cubicBezTo>
                      <a:pt x="2922" y="8922"/>
                      <a:pt x="11856" y="0"/>
                      <a:pt x="22874" y="0"/>
                    </a:cubicBezTo>
                    <a:close/>
                  </a:path>
                </a:pathLst>
              </a:custGeom>
              <a:solidFill>
                <a:schemeClr val="accent1"/>
              </a:solidFill>
              <a:ln>
                <a:noFill/>
              </a:ln>
              <a:effectLst/>
              <a:extLst/>
            </p:spPr>
            <p:txBody>
              <a:bodyPr anchor="ctr">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sp>
            <p:nvSpPr>
              <p:cNvPr id="47" name="i$lîḋê">
                <a:extLst/>
              </p:cNvPr>
              <p:cNvSpPr/>
              <p:nvPr/>
            </p:nvSpPr>
            <p:spPr bwMode="auto">
              <a:xfrm>
                <a:off x="2375355" y="4909297"/>
                <a:ext cx="268776" cy="230130"/>
              </a:xfrm>
              <a:custGeom>
                <a:avLst/>
                <a:gdLst>
                  <a:gd name="connsiteX0" fmla="*/ 389492 w 608271"/>
                  <a:gd name="connsiteY0" fmla="*/ 248491 h 522678"/>
                  <a:gd name="connsiteX1" fmla="*/ 481825 w 608271"/>
                  <a:gd name="connsiteY1" fmla="*/ 293892 h 522678"/>
                  <a:gd name="connsiteX2" fmla="*/ 604637 w 608271"/>
                  <a:gd name="connsiteY2" fmla="*/ 486497 h 522678"/>
                  <a:gd name="connsiteX3" fmla="*/ 605332 w 608271"/>
                  <a:gd name="connsiteY3" fmla="*/ 510486 h 522678"/>
                  <a:gd name="connsiteX4" fmla="*/ 584681 w 608271"/>
                  <a:gd name="connsiteY4" fmla="*/ 522678 h 522678"/>
                  <a:gd name="connsiteX5" fmla="*/ 467131 w 608271"/>
                  <a:gd name="connsiteY5" fmla="*/ 522381 h 522678"/>
                  <a:gd name="connsiteX6" fmla="*/ 441814 w 608271"/>
                  <a:gd name="connsiteY6" fmla="*/ 507115 h 522678"/>
                  <a:gd name="connsiteX7" fmla="*/ 385123 w 608271"/>
                  <a:gd name="connsiteY7" fmla="*/ 423451 h 522678"/>
                  <a:gd name="connsiteX8" fmla="*/ 148136 w 608271"/>
                  <a:gd name="connsiteY8" fmla="*/ 432472 h 522678"/>
                  <a:gd name="connsiteX9" fmla="*/ 123415 w 608271"/>
                  <a:gd name="connsiteY9" fmla="*/ 423650 h 522678"/>
                  <a:gd name="connsiteX10" fmla="*/ 11920 w 608271"/>
                  <a:gd name="connsiteY10" fmla="*/ 325117 h 522678"/>
                  <a:gd name="connsiteX11" fmla="*/ 8843 w 608271"/>
                  <a:gd name="connsiteY11" fmla="*/ 275454 h 522678"/>
                  <a:gd name="connsiteX12" fmla="*/ 58583 w 608271"/>
                  <a:gd name="connsiteY12" fmla="*/ 272381 h 522678"/>
                  <a:gd name="connsiteX13" fmla="*/ 159554 w 608271"/>
                  <a:gd name="connsiteY13" fmla="*/ 361596 h 522678"/>
                  <a:gd name="connsiteX14" fmla="*/ 378869 w 608271"/>
                  <a:gd name="connsiteY14" fmla="*/ 319863 h 522678"/>
                  <a:gd name="connsiteX15" fmla="*/ 250596 w 608271"/>
                  <a:gd name="connsiteY15" fmla="*/ 333741 h 522678"/>
                  <a:gd name="connsiteX16" fmla="*/ 211776 w 608271"/>
                  <a:gd name="connsiteY16" fmla="*/ 302615 h 522678"/>
                  <a:gd name="connsiteX17" fmla="*/ 242951 w 608271"/>
                  <a:gd name="connsiteY17" fmla="*/ 263757 h 522678"/>
                  <a:gd name="connsiteX18" fmla="*/ 389492 w 608271"/>
                  <a:gd name="connsiteY18" fmla="*/ 248491 h 522678"/>
                  <a:gd name="connsiteX19" fmla="*/ 22874 w 608271"/>
                  <a:gd name="connsiteY19" fmla="*/ 158631 h 522678"/>
                  <a:gd name="connsiteX20" fmla="*/ 352733 w 608271"/>
                  <a:gd name="connsiteY20" fmla="*/ 158631 h 522678"/>
                  <a:gd name="connsiteX21" fmla="*/ 372685 w 608271"/>
                  <a:gd name="connsiteY21" fmla="*/ 178545 h 522678"/>
                  <a:gd name="connsiteX22" fmla="*/ 372685 w 608271"/>
                  <a:gd name="connsiteY22" fmla="*/ 223129 h 522678"/>
                  <a:gd name="connsiteX23" fmla="*/ 240067 w 608271"/>
                  <a:gd name="connsiteY23" fmla="*/ 237495 h 522678"/>
                  <a:gd name="connsiteX24" fmla="*/ 187456 w 608271"/>
                  <a:gd name="connsiteY24" fmla="*/ 281485 h 522678"/>
                  <a:gd name="connsiteX25" fmla="*/ 108838 w 608271"/>
                  <a:gd name="connsiteY25" fmla="*/ 281485 h 522678"/>
                  <a:gd name="connsiteX26" fmla="*/ 76180 w 608271"/>
                  <a:gd name="connsiteY26" fmla="*/ 252654 h 522678"/>
                  <a:gd name="connsiteX27" fmla="*/ 2922 w 608271"/>
                  <a:gd name="connsiteY27" fmla="*/ 246313 h 522678"/>
                  <a:gd name="connsiteX28" fmla="*/ 2922 w 608271"/>
                  <a:gd name="connsiteY28" fmla="*/ 178545 h 522678"/>
                  <a:gd name="connsiteX29" fmla="*/ 22874 w 608271"/>
                  <a:gd name="connsiteY29" fmla="*/ 158631 h 522678"/>
                  <a:gd name="connsiteX30" fmla="*/ 22874 w 608271"/>
                  <a:gd name="connsiteY30" fmla="*/ 0 h 522678"/>
                  <a:gd name="connsiteX31" fmla="*/ 352733 w 608271"/>
                  <a:gd name="connsiteY31" fmla="*/ 0 h 522678"/>
                  <a:gd name="connsiteX32" fmla="*/ 372685 w 608271"/>
                  <a:gd name="connsiteY32" fmla="*/ 19925 h 522678"/>
                  <a:gd name="connsiteX33" fmla="*/ 372685 w 608271"/>
                  <a:gd name="connsiteY33" fmla="*/ 102999 h 522678"/>
                  <a:gd name="connsiteX34" fmla="*/ 352733 w 608271"/>
                  <a:gd name="connsiteY34" fmla="*/ 122925 h 522678"/>
                  <a:gd name="connsiteX35" fmla="*/ 22874 w 608271"/>
                  <a:gd name="connsiteY35" fmla="*/ 122925 h 522678"/>
                  <a:gd name="connsiteX36" fmla="*/ 2922 w 608271"/>
                  <a:gd name="connsiteY36" fmla="*/ 102999 h 522678"/>
                  <a:gd name="connsiteX37" fmla="*/ 2922 w 608271"/>
                  <a:gd name="connsiteY37" fmla="*/ 19925 h 522678"/>
                  <a:gd name="connsiteX38" fmla="*/ 22874 w 608271"/>
                  <a:gd name="connsiteY38" fmla="*/ 0 h 52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271" h="522678">
                    <a:moveTo>
                      <a:pt x="389492" y="248491"/>
                    </a:moveTo>
                    <a:cubicBezTo>
                      <a:pt x="425432" y="248491"/>
                      <a:pt x="459883" y="265442"/>
                      <a:pt x="481825" y="293892"/>
                    </a:cubicBezTo>
                    <a:lnTo>
                      <a:pt x="604637" y="486497"/>
                    </a:lnTo>
                    <a:cubicBezTo>
                      <a:pt x="609204" y="493733"/>
                      <a:pt x="609502" y="502952"/>
                      <a:pt x="605332" y="510486"/>
                    </a:cubicBezTo>
                    <a:cubicBezTo>
                      <a:pt x="601162" y="518019"/>
                      <a:pt x="593319" y="522678"/>
                      <a:pt x="584681" y="522678"/>
                    </a:cubicBezTo>
                    <a:cubicBezTo>
                      <a:pt x="569888" y="522678"/>
                      <a:pt x="467131" y="522381"/>
                      <a:pt x="467131" y="522381"/>
                    </a:cubicBezTo>
                    <a:cubicBezTo>
                      <a:pt x="457203" y="521290"/>
                      <a:pt x="447771" y="516037"/>
                      <a:pt x="441814" y="507115"/>
                    </a:cubicBezTo>
                    <a:lnTo>
                      <a:pt x="385123" y="423451"/>
                    </a:lnTo>
                    <a:lnTo>
                      <a:pt x="148136" y="432472"/>
                    </a:lnTo>
                    <a:cubicBezTo>
                      <a:pt x="138804" y="432869"/>
                      <a:pt x="129967" y="429498"/>
                      <a:pt x="123415" y="423650"/>
                    </a:cubicBezTo>
                    <a:lnTo>
                      <a:pt x="11920" y="325117"/>
                    </a:lnTo>
                    <a:cubicBezTo>
                      <a:pt x="-2674" y="312230"/>
                      <a:pt x="-4064" y="290026"/>
                      <a:pt x="8843" y="275454"/>
                    </a:cubicBezTo>
                    <a:cubicBezTo>
                      <a:pt x="21749" y="260882"/>
                      <a:pt x="44088" y="259494"/>
                      <a:pt x="58583" y="272381"/>
                    </a:cubicBezTo>
                    <a:lnTo>
                      <a:pt x="159554" y="361596"/>
                    </a:lnTo>
                    <a:lnTo>
                      <a:pt x="378869" y="319863"/>
                    </a:lnTo>
                    <a:lnTo>
                      <a:pt x="250596" y="333741"/>
                    </a:lnTo>
                    <a:cubicBezTo>
                      <a:pt x="231236" y="335823"/>
                      <a:pt x="213861" y="321846"/>
                      <a:pt x="211776" y="302615"/>
                    </a:cubicBezTo>
                    <a:cubicBezTo>
                      <a:pt x="209592" y="283285"/>
                      <a:pt x="223591" y="265838"/>
                      <a:pt x="242951" y="263757"/>
                    </a:cubicBezTo>
                    <a:cubicBezTo>
                      <a:pt x="388896" y="247896"/>
                      <a:pt x="380954" y="248491"/>
                      <a:pt x="389492" y="248491"/>
                    </a:cubicBezTo>
                    <a:close/>
                    <a:moveTo>
                      <a:pt x="22874" y="158631"/>
                    </a:moveTo>
                    <a:lnTo>
                      <a:pt x="352733" y="158631"/>
                    </a:lnTo>
                    <a:cubicBezTo>
                      <a:pt x="363751" y="158631"/>
                      <a:pt x="372685" y="167548"/>
                      <a:pt x="372685" y="178545"/>
                    </a:cubicBezTo>
                    <a:lnTo>
                      <a:pt x="372685" y="223129"/>
                    </a:lnTo>
                    <a:lnTo>
                      <a:pt x="240067" y="237495"/>
                    </a:lnTo>
                    <a:cubicBezTo>
                      <a:pt x="213861" y="240368"/>
                      <a:pt x="194107" y="258896"/>
                      <a:pt x="187456" y="281485"/>
                    </a:cubicBezTo>
                    <a:lnTo>
                      <a:pt x="108838" y="281485"/>
                    </a:lnTo>
                    <a:lnTo>
                      <a:pt x="76180" y="252654"/>
                    </a:lnTo>
                    <a:cubicBezTo>
                      <a:pt x="55930" y="234721"/>
                      <a:pt x="26249" y="231947"/>
                      <a:pt x="2922" y="246313"/>
                    </a:cubicBezTo>
                    <a:lnTo>
                      <a:pt x="2922" y="178545"/>
                    </a:lnTo>
                    <a:cubicBezTo>
                      <a:pt x="2922" y="167548"/>
                      <a:pt x="11856" y="158631"/>
                      <a:pt x="22874" y="158631"/>
                    </a:cubicBezTo>
                    <a:close/>
                    <a:moveTo>
                      <a:pt x="22874" y="0"/>
                    </a:moveTo>
                    <a:lnTo>
                      <a:pt x="352733" y="0"/>
                    </a:lnTo>
                    <a:cubicBezTo>
                      <a:pt x="363751" y="0"/>
                      <a:pt x="372685" y="8922"/>
                      <a:pt x="372685" y="19925"/>
                    </a:cubicBezTo>
                    <a:lnTo>
                      <a:pt x="372685" y="102999"/>
                    </a:lnTo>
                    <a:cubicBezTo>
                      <a:pt x="372685" y="114003"/>
                      <a:pt x="363751" y="122925"/>
                      <a:pt x="352733" y="122925"/>
                    </a:cubicBezTo>
                    <a:lnTo>
                      <a:pt x="22874" y="122925"/>
                    </a:lnTo>
                    <a:cubicBezTo>
                      <a:pt x="11856" y="122925"/>
                      <a:pt x="2922" y="114003"/>
                      <a:pt x="2922" y="102999"/>
                    </a:cubicBezTo>
                    <a:lnTo>
                      <a:pt x="2922" y="19925"/>
                    </a:lnTo>
                    <a:cubicBezTo>
                      <a:pt x="2922" y="8922"/>
                      <a:pt x="11856" y="0"/>
                      <a:pt x="22874" y="0"/>
                    </a:cubicBezTo>
                    <a:close/>
                  </a:path>
                </a:pathLst>
              </a:custGeom>
              <a:solidFill>
                <a:schemeClr val="accent1"/>
              </a:solidFill>
              <a:ln>
                <a:noFill/>
              </a:ln>
              <a:effectLst/>
              <a:extLst/>
            </p:spPr>
            <p:txBody>
              <a:bodyPr anchor="ctr">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sp>
            <p:nvSpPr>
              <p:cNvPr id="48" name="îś1ídê">
                <a:extLst/>
              </p:cNvPr>
              <p:cNvSpPr/>
              <p:nvPr/>
            </p:nvSpPr>
            <p:spPr>
              <a:xfrm>
                <a:off x="542903" y="1628883"/>
                <a:ext cx="8198254" cy="56977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lnSpc>
                    <a:spcPct val="120000"/>
                  </a:lnSpc>
                  <a:spcBef>
                    <a:spcPts val="0"/>
                  </a:spcBef>
                  <a:spcAft>
                    <a:spcPts val="0"/>
                  </a:spcAft>
                  <a:defRPr/>
                </a:pPr>
                <a:r>
                  <a:rPr lang="zh-TW" altLang="en-US" dirty="0">
                    <a:latin typeface="微軟正黑體" pitchFamily="34" charset="-120"/>
                    <a:ea typeface="微軟正黑體" pitchFamily="34" charset="-120"/>
                  </a:rPr>
                  <a:t> 報名資格                          國中應屆畢業生                    </a:t>
                </a:r>
                <a:r>
                  <a:rPr lang="zh-TW" altLang="en-US" dirty="0" smtClean="0">
                    <a:latin typeface="微軟正黑體" pitchFamily="34" charset="-120"/>
                    <a:ea typeface="微軟正黑體" pitchFamily="34" charset="-120"/>
                  </a:rPr>
                  <a:t>非</a:t>
                </a:r>
                <a:r>
                  <a:rPr lang="zh-TW" altLang="en-US" dirty="0">
                    <a:latin typeface="微軟正黑體" pitchFamily="34" charset="-120"/>
                    <a:ea typeface="微軟正黑體" pitchFamily="34" charset="-120"/>
                  </a:rPr>
                  <a:t>應屆畢業生、同等學力</a:t>
                </a:r>
              </a:p>
            </p:txBody>
          </p:sp>
        </p:grpSp>
        <p:sp>
          <p:nvSpPr>
            <p:cNvPr id="32" name="矩形 5"/>
            <p:cNvSpPr>
              <a:spLocks noChangeArrowheads="1"/>
            </p:cNvSpPr>
            <p:nvPr/>
          </p:nvSpPr>
          <p:spPr bwMode="auto">
            <a:xfrm>
              <a:off x="7545387" y="3373133"/>
              <a:ext cx="3790951" cy="918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r>
                <a:rPr lang="zh-TW" altLang="en-US" sz="2400" b="1" dirty="0">
                  <a:solidFill>
                    <a:srgbClr val="7030A0"/>
                  </a:solidFill>
                  <a:latin typeface="微軟正黑體" panose="020B0604030504040204" pitchFamily="34" charset="-120"/>
                  <a:ea typeface="微軟正黑體" panose="020B0604030504040204" pitchFamily="34" charset="-120"/>
                </a:rPr>
                <a:t>個別網路報名</a:t>
              </a:r>
              <a:r>
                <a:rPr lang="en-US" altLang="zh-TW" sz="2400" dirty="0">
                  <a:latin typeface="微軟正黑體" panose="020B0604030504040204" pitchFamily="34" charset="-120"/>
                  <a:ea typeface="微軟正黑體" panose="020B0604030504040204" pitchFamily="34" charset="-120"/>
                </a:rPr>
                <a:t/>
              </a:r>
              <a:br>
                <a:rPr lang="en-US" altLang="zh-TW" sz="2400" dirty="0">
                  <a:latin typeface="微軟正黑體" panose="020B0604030504040204" pitchFamily="34" charset="-120"/>
                  <a:ea typeface="微軟正黑體" panose="020B0604030504040204" pitchFamily="34" charset="-120"/>
                </a:rPr>
              </a:br>
              <a:r>
                <a:rPr lang="en-US" altLang="zh-TW" sz="1600" b="1" dirty="0">
                  <a:solidFill>
                    <a:srgbClr val="C00000"/>
                  </a:solidFill>
                  <a:latin typeface="微軟正黑體" panose="020B0604030504040204" pitchFamily="34" charset="-120"/>
                  <a:ea typeface="微軟正黑體" panose="020B0604030504040204" pitchFamily="34" charset="-120"/>
                </a:rPr>
                <a:t>111/5/23</a:t>
              </a:r>
              <a:r>
                <a:rPr lang="zh-TW" altLang="en-US" sz="1600" b="1" dirty="0">
                  <a:solidFill>
                    <a:srgbClr val="C00000"/>
                  </a:solidFill>
                  <a:latin typeface="微軟正黑體" panose="020B0604030504040204" pitchFamily="34" charset="-120"/>
                  <a:ea typeface="微軟正黑體" panose="020B0604030504040204" pitchFamily="34" charset="-120"/>
                </a:rPr>
                <a:t>（一）</a:t>
              </a:r>
              <a:r>
                <a:rPr lang="en-US" altLang="zh-TW" sz="1600" b="1" dirty="0">
                  <a:solidFill>
                    <a:srgbClr val="C00000"/>
                  </a:solidFill>
                  <a:latin typeface="微軟正黑體" panose="020B0604030504040204" pitchFamily="34" charset="-120"/>
                  <a:ea typeface="微軟正黑體" panose="020B0604030504040204" pitchFamily="34" charset="-120"/>
                </a:rPr>
                <a:t>10:00</a:t>
              </a:r>
              <a:r>
                <a:rPr lang="zh-TW" altLang="en-US" sz="1600" b="1" dirty="0">
                  <a:solidFill>
                    <a:srgbClr val="C00000"/>
                  </a:solidFill>
                  <a:latin typeface="微軟正黑體" panose="020B0604030504040204" pitchFamily="34" charset="-120"/>
                  <a:ea typeface="微軟正黑體" panose="020B0604030504040204" pitchFamily="34" charset="-120"/>
                </a:rPr>
                <a:t>至</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algn="ctr" eaLnBrk="1" hangingPunct="1"/>
              <a:r>
                <a:rPr lang="en-US" altLang="zh-TW" sz="1600" b="1" dirty="0">
                  <a:solidFill>
                    <a:srgbClr val="C00000"/>
                  </a:solidFill>
                  <a:latin typeface="微軟正黑體" panose="020B0604030504040204" pitchFamily="34" charset="-120"/>
                  <a:ea typeface="微軟正黑體" panose="020B0604030504040204" pitchFamily="34" charset="-120"/>
                </a:rPr>
                <a:t>111/5/27</a:t>
              </a:r>
              <a:r>
                <a:rPr lang="zh-TW" altLang="en-US" sz="1600" b="1" dirty="0">
                  <a:solidFill>
                    <a:srgbClr val="C00000"/>
                  </a:solidFill>
                  <a:latin typeface="微軟正黑體" panose="020B0604030504040204" pitchFamily="34" charset="-120"/>
                  <a:ea typeface="微軟正黑體" panose="020B0604030504040204" pitchFamily="34" charset="-120"/>
                </a:rPr>
                <a:t>（五）</a:t>
              </a:r>
              <a:r>
                <a:rPr lang="en-US" altLang="zh-TW" sz="1600" b="1" dirty="0">
                  <a:solidFill>
                    <a:srgbClr val="C00000"/>
                  </a:solidFill>
                  <a:latin typeface="微軟正黑體" panose="020B0604030504040204" pitchFamily="34" charset="-120"/>
                  <a:ea typeface="微軟正黑體" panose="020B0604030504040204" pitchFamily="34" charset="-120"/>
                </a:rPr>
                <a:t>15:00</a:t>
              </a:r>
              <a:r>
                <a:rPr lang="zh-TW" altLang="en-US" sz="1600" b="1" dirty="0">
                  <a:solidFill>
                    <a:srgbClr val="C00000"/>
                  </a:solidFill>
                  <a:latin typeface="微軟正黑體" panose="020B0604030504040204" pitchFamily="34" charset="-120"/>
                  <a:ea typeface="微軟正黑體" panose="020B0604030504040204" pitchFamily="34" charset="-120"/>
                </a:rPr>
                <a:t>止</a:t>
              </a:r>
              <a:endParaRPr lang="en-US" altLang="zh-TW" sz="1600" b="1" dirty="0">
                <a:solidFill>
                  <a:srgbClr val="C00000"/>
                </a:solidFill>
                <a:latin typeface="微軟正黑體" panose="020B0604030504040204" pitchFamily="34" charset="-120"/>
                <a:ea typeface="微軟正黑體" panose="020B0604030504040204" pitchFamily="34" charset="-120"/>
              </a:endParaRPr>
            </a:p>
          </p:txBody>
        </p:sp>
        <p:sp>
          <p:nvSpPr>
            <p:cNvPr id="33" name="矩形 8"/>
            <p:cNvSpPr>
              <a:spLocks noChangeArrowheads="1"/>
            </p:cNvSpPr>
            <p:nvPr/>
          </p:nvSpPr>
          <p:spPr bwMode="auto">
            <a:xfrm>
              <a:off x="7470777" y="4716884"/>
              <a:ext cx="4055740" cy="21261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spcBef>
                  <a:spcPts val="450"/>
                </a:spcBef>
              </a:pPr>
              <a:r>
                <a:rPr lang="zh-TW" altLang="en-US" sz="1500" b="1" dirty="0">
                  <a:latin typeface="微軟正黑體" panose="020B0604030504040204" pitchFamily="34" charset="-120"/>
                  <a:ea typeface="微軟正黑體" panose="020B0604030504040204" pitchFamily="34" charset="-120"/>
                </a:rPr>
                <a:t>出具國中畢業證書或學力證明文件</a:t>
              </a:r>
              <a:endParaRPr lang="en-US" altLang="zh-TW" sz="1500" b="1" dirty="0">
                <a:latin typeface="微軟正黑體" panose="020B0604030504040204" pitchFamily="34" charset="-120"/>
                <a:ea typeface="微軟正黑體" panose="020B0604030504040204" pitchFamily="34" charset="-120"/>
              </a:endParaRPr>
            </a:p>
            <a:p>
              <a:pPr eaLnBrk="1" hangingPunct="1">
                <a:spcBef>
                  <a:spcPts val="900"/>
                </a:spcBef>
              </a:pPr>
              <a:r>
                <a:rPr lang="zh-TW" altLang="en-US" sz="1500" b="1" dirty="0" smtClean="0">
                  <a:latin typeface="微軟正黑體" panose="020B0604030504040204" pitchFamily="34" charset="-120"/>
                  <a:ea typeface="微軟正黑體" panose="020B0604030504040204" pitchFamily="34" charset="-120"/>
                </a:rPr>
                <a:t>向</a:t>
              </a:r>
              <a:r>
                <a:rPr lang="zh-TW" altLang="en-US" sz="1500" b="1" dirty="0">
                  <a:latin typeface="微軟正黑體" panose="020B0604030504040204" pitchFamily="34" charset="-120"/>
                  <a:ea typeface="微軟正黑體" panose="020B0604030504040204" pitchFamily="34" charset="-120"/>
                </a:rPr>
                <a:t>原就讀國中申請</a:t>
              </a:r>
              <a:endParaRPr lang="en-US" altLang="zh-TW" sz="1500" b="1" dirty="0">
                <a:latin typeface="微軟正黑體" panose="020B0604030504040204" pitchFamily="34" charset="-120"/>
                <a:ea typeface="微軟正黑體" panose="020B0604030504040204" pitchFamily="34" charset="-120"/>
              </a:endParaRPr>
            </a:p>
            <a:p>
              <a:pPr eaLnBrk="1" hangingPunct="1">
                <a:spcBef>
                  <a:spcPts val="450"/>
                </a:spcBef>
              </a:pPr>
              <a:r>
                <a:rPr lang="zh-TW" altLang="en-US" sz="1500" b="1" dirty="0">
                  <a:solidFill>
                    <a:srgbClr val="C00000"/>
                  </a:solidFill>
                  <a:latin typeface="微軟正黑體" panose="020B0604030504040204" pitchFamily="34" charset="-120"/>
                  <a:ea typeface="微軟正黑體" panose="020B0604030504040204" pitchFamily="34" charset="-120"/>
                </a:rPr>
                <a:t>「</a:t>
              </a:r>
              <a:r>
                <a:rPr lang="en-US" altLang="zh-TW" sz="1500" b="1" dirty="0" smtClean="0">
                  <a:solidFill>
                    <a:srgbClr val="C00000"/>
                  </a:solidFill>
                  <a:latin typeface="微軟正黑體" panose="020B0604030504040204" pitchFamily="34" charset="-120"/>
                  <a:ea typeface="微軟正黑體" panose="020B0604030504040204" pitchFamily="34" charset="-120"/>
                </a:rPr>
                <a:t>111</a:t>
              </a:r>
              <a:r>
                <a:rPr lang="zh-TW" altLang="en-US" sz="1500" b="1" dirty="0" smtClean="0">
                  <a:solidFill>
                    <a:srgbClr val="C00000"/>
                  </a:solidFill>
                  <a:latin typeface="微軟正黑體" panose="020B0604030504040204" pitchFamily="34" charset="-120"/>
                  <a:ea typeface="微軟正黑體" panose="020B0604030504040204" pitchFamily="34" charset="-120"/>
                </a:rPr>
                <a:t>學年</a:t>
              </a:r>
              <a:r>
                <a:rPr lang="zh-TW" altLang="en-US" sz="1500" b="1" dirty="0">
                  <a:solidFill>
                    <a:srgbClr val="C00000"/>
                  </a:solidFill>
                  <a:latin typeface="微軟正黑體" panose="020B0604030504040204" pitchFamily="34" charset="-120"/>
                  <a:ea typeface="微軟正黑體" panose="020B0604030504040204" pitchFamily="34" charset="-120"/>
                </a:rPr>
                <a:t>度五專優先免試入學專用超額比序項目積分證明單」</a:t>
              </a:r>
              <a:endParaRPr lang="en-US" altLang="zh-TW" sz="1500" b="1" dirty="0">
                <a:solidFill>
                  <a:srgbClr val="C00000"/>
                </a:solidFill>
                <a:latin typeface="微軟正黑體" panose="020B0604030504040204" pitchFamily="34" charset="-120"/>
                <a:ea typeface="微軟正黑體" panose="020B0604030504040204" pitchFamily="34" charset="-120"/>
              </a:endParaRPr>
            </a:p>
            <a:p>
              <a:pPr eaLnBrk="1" hangingPunct="1">
                <a:spcBef>
                  <a:spcPts val="450"/>
                </a:spcBef>
              </a:pPr>
              <a:r>
                <a:rPr lang="zh-TW" altLang="en-US" sz="1500" b="1" dirty="0">
                  <a:latin typeface="微軟正黑體" panose="020B0604030504040204" pitchFamily="34" charset="-120"/>
                  <a:ea typeface="微軟正黑體" panose="020B0604030504040204" pitchFamily="34" charset="-120"/>
                </a:rPr>
                <a:t>自備積分採計項目證明</a:t>
              </a:r>
              <a:r>
                <a:rPr lang="zh-TW" altLang="en-US" sz="1500" b="1" dirty="0" smtClean="0">
                  <a:latin typeface="微軟正黑體" panose="020B0604030504040204" pitchFamily="34" charset="-120"/>
                  <a:ea typeface="微軟正黑體" panose="020B0604030504040204" pitchFamily="34" charset="-120"/>
                </a:rPr>
                <a:t>文件</a:t>
              </a:r>
              <a:endParaRPr lang="en-US" altLang="zh-TW" sz="1500" b="1" dirty="0" smtClean="0">
                <a:latin typeface="微軟正黑體" panose="020B0604030504040204" pitchFamily="34" charset="-120"/>
                <a:ea typeface="微軟正黑體" panose="020B0604030504040204" pitchFamily="34" charset="-120"/>
              </a:endParaRPr>
            </a:p>
            <a:p>
              <a:pPr eaLnBrk="1" hangingPunct="1">
                <a:spcBef>
                  <a:spcPts val="450"/>
                </a:spcBef>
              </a:pPr>
              <a:r>
                <a:rPr lang="en-US" altLang="zh-TW" sz="1500" b="1" dirty="0" smtClean="0">
                  <a:solidFill>
                    <a:srgbClr val="002060"/>
                  </a:solidFill>
                  <a:latin typeface="微軟正黑體" panose="020B0604030504040204" pitchFamily="34" charset="-120"/>
                  <a:ea typeface="微軟正黑體" panose="020B0604030504040204" pitchFamily="34" charset="-120"/>
                </a:rPr>
                <a:t>(</a:t>
              </a:r>
              <a:r>
                <a:rPr lang="zh-TW" altLang="en-US" sz="1500" b="1" dirty="0" smtClean="0">
                  <a:solidFill>
                    <a:srgbClr val="002060"/>
                  </a:solidFill>
                  <a:latin typeface="微軟正黑體" panose="020B0604030504040204" pitchFamily="34" charset="-120"/>
                  <a:ea typeface="微軟正黑體" panose="020B0604030504040204" pitchFamily="34" charset="-120"/>
                </a:rPr>
                <a:t>非應屆畢業生各項積分採計就讀國中期間</a:t>
              </a:r>
              <a:r>
                <a:rPr lang="en-US" altLang="zh-TW" sz="1500" b="1" dirty="0" smtClean="0">
                  <a:solidFill>
                    <a:srgbClr val="002060"/>
                  </a:solidFill>
                  <a:latin typeface="微軟正黑體" panose="020B0604030504040204" pitchFamily="34" charset="-120"/>
                  <a:ea typeface="微軟正黑體" panose="020B0604030504040204" pitchFamily="34" charset="-120"/>
                </a:rPr>
                <a:t>)</a:t>
              </a:r>
              <a:endParaRPr lang="zh-TW" altLang="en-US" sz="1500" b="1" dirty="0">
                <a:solidFill>
                  <a:srgbClr val="002060"/>
                </a:solidFill>
                <a:latin typeface="微軟正黑體" panose="020B0604030504040204" pitchFamily="34" charset="-120"/>
                <a:ea typeface="微軟正黑體" panose="020B0604030504040204" pitchFamily="34" charset="-120"/>
              </a:endParaRPr>
            </a:p>
          </p:txBody>
        </p:sp>
        <p:sp>
          <p:nvSpPr>
            <p:cNvPr id="34" name="i$lîḋê">
              <a:extLst/>
            </p:cNvPr>
            <p:cNvSpPr/>
            <p:nvPr/>
          </p:nvSpPr>
          <p:spPr bwMode="auto">
            <a:xfrm>
              <a:off x="7159553" y="4792663"/>
              <a:ext cx="355600" cy="230187"/>
            </a:xfrm>
            <a:custGeom>
              <a:avLst/>
              <a:gdLst>
                <a:gd name="connsiteX0" fmla="*/ 389492 w 608271"/>
                <a:gd name="connsiteY0" fmla="*/ 248491 h 522678"/>
                <a:gd name="connsiteX1" fmla="*/ 481825 w 608271"/>
                <a:gd name="connsiteY1" fmla="*/ 293892 h 522678"/>
                <a:gd name="connsiteX2" fmla="*/ 604637 w 608271"/>
                <a:gd name="connsiteY2" fmla="*/ 486497 h 522678"/>
                <a:gd name="connsiteX3" fmla="*/ 605332 w 608271"/>
                <a:gd name="connsiteY3" fmla="*/ 510486 h 522678"/>
                <a:gd name="connsiteX4" fmla="*/ 584681 w 608271"/>
                <a:gd name="connsiteY4" fmla="*/ 522678 h 522678"/>
                <a:gd name="connsiteX5" fmla="*/ 467131 w 608271"/>
                <a:gd name="connsiteY5" fmla="*/ 522381 h 522678"/>
                <a:gd name="connsiteX6" fmla="*/ 441814 w 608271"/>
                <a:gd name="connsiteY6" fmla="*/ 507115 h 522678"/>
                <a:gd name="connsiteX7" fmla="*/ 385123 w 608271"/>
                <a:gd name="connsiteY7" fmla="*/ 423451 h 522678"/>
                <a:gd name="connsiteX8" fmla="*/ 148136 w 608271"/>
                <a:gd name="connsiteY8" fmla="*/ 432472 h 522678"/>
                <a:gd name="connsiteX9" fmla="*/ 123415 w 608271"/>
                <a:gd name="connsiteY9" fmla="*/ 423650 h 522678"/>
                <a:gd name="connsiteX10" fmla="*/ 11920 w 608271"/>
                <a:gd name="connsiteY10" fmla="*/ 325117 h 522678"/>
                <a:gd name="connsiteX11" fmla="*/ 8843 w 608271"/>
                <a:gd name="connsiteY11" fmla="*/ 275454 h 522678"/>
                <a:gd name="connsiteX12" fmla="*/ 58583 w 608271"/>
                <a:gd name="connsiteY12" fmla="*/ 272381 h 522678"/>
                <a:gd name="connsiteX13" fmla="*/ 159554 w 608271"/>
                <a:gd name="connsiteY13" fmla="*/ 361596 h 522678"/>
                <a:gd name="connsiteX14" fmla="*/ 378869 w 608271"/>
                <a:gd name="connsiteY14" fmla="*/ 319863 h 522678"/>
                <a:gd name="connsiteX15" fmla="*/ 250596 w 608271"/>
                <a:gd name="connsiteY15" fmla="*/ 333741 h 522678"/>
                <a:gd name="connsiteX16" fmla="*/ 211776 w 608271"/>
                <a:gd name="connsiteY16" fmla="*/ 302615 h 522678"/>
                <a:gd name="connsiteX17" fmla="*/ 242951 w 608271"/>
                <a:gd name="connsiteY17" fmla="*/ 263757 h 522678"/>
                <a:gd name="connsiteX18" fmla="*/ 389492 w 608271"/>
                <a:gd name="connsiteY18" fmla="*/ 248491 h 522678"/>
                <a:gd name="connsiteX19" fmla="*/ 22874 w 608271"/>
                <a:gd name="connsiteY19" fmla="*/ 158631 h 522678"/>
                <a:gd name="connsiteX20" fmla="*/ 352733 w 608271"/>
                <a:gd name="connsiteY20" fmla="*/ 158631 h 522678"/>
                <a:gd name="connsiteX21" fmla="*/ 372685 w 608271"/>
                <a:gd name="connsiteY21" fmla="*/ 178545 h 522678"/>
                <a:gd name="connsiteX22" fmla="*/ 372685 w 608271"/>
                <a:gd name="connsiteY22" fmla="*/ 223129 h 522678"/>
                <a:gd name="connsiteX23" fmla="*/ 240067 w 608271"/>
                <a:gd name="connsiteY23" fmla="*/ 237495 h 522678"/>
                <a:gd name="connsiteX24" fmla="*/ 187456 w 608271"/>
                <a:gd name="connsiteY24" fmla="*/ 281485 h 522678"/>
                <a:gd name="connsiteX25" fmla="*/ 108838 w 608271"/>
                <a:gd name="connsiteY25" fmla="*/ 281485 h 522678"/>
                <a:gd name="connsiteX26" fmla="*/ 76180 w 608271"/>
                <a:gd name="connsiteY26" fmla="*/ 252654 h 522678"/>
                <a:gd name="connsiteX27" fmla="*/ 2922 w 608271"/>
                <a:gd name="connsiteY27" fmla="*/ 246313 h 522678"/>
                <a:gd name="connsiteX28" fmla="*/ 2922 w 608271"/>
                <a:gd name="connsiteY28" fmla="*/ 178545 h 522678"/>
                <a:gd name="connsiteX29" fmla="*/ 22874 w 608271"/>
                <a:gd name="connsiteY29" fmla="*/ 158631 h 522678"/>
                <a:gd name="connsiteX30" fmla="*/ 22874 w 608271"/>
                <a:gd name="connsiteY30" fmla="*/ 0 h 522678"/>
                <a:gd name="connsiteX31" fmla="*/ 352733 w 608271"/>
                <a:gd name="connsiteY31" fmla="*/ 0 h 522678"/>
                <a:gd name="connsiteX32" fmla="*/ 372685 w 608271"/>
                <a:gd name="connsiteY32" fmla="*/ 19925 h 522678"/>
                <a:gd name="connsiteX33" fmla="*/ 372685 w 608271"/>
                <a:gd name="connsiteY33" fmla="*/ 102999 h 522678"/>
                <a:gd name="connsiteX34" fmla="*/ 352733 w 608271"/>
                <a:gd name="connsiteY34" fmla="*/ 122925 h 522678"/>
                <a:gd name="connsiteX35" fmla="*/ 22874 w 608271"/>
                <a:gd name="connsiteY35" fmla="*/ 122925 h 522678"/>
                <a:gd name="connsiteX36" fmla="*/ 2922 w 608271"/>
                <a:gd name="connsiteY36" fmla="*/ 102999 h 522678"/>
                <a:gd name="connsiteX37" fmla="*/ 2922 w 608271"/>
                <a:gd name="connsiteY37" fmla="*/ 19925 h 522678"/>
                <a:gd name="connsiteX38" fmla="*/ 22874 w 608271"/>
                <a:gd name="connsiteY38" fmla="*/ 0 h 52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271" h="522678">
                  <a:moveTo>
                    <a:pt x="389492" y="248491"/>
                  </a:moveTo>
                  <a:cubicBezTo>
                    <a:pt x="425432" y="248491"/>
                    <a:pt x="459883" y="265442"/>
                    <a:pt x="481825" y="293892"/>
                  </a:cubicBezTo>
                  <a:lnTo>
                    <a:pt x="604637" y="486497"/>
                  </a:lnTo>
                  <a:cubicBezTo>
                    <a:pt x="609204" y="493733"/>
                    <a:pt x="609502" y="502952"/>
                    <a:pt x="605332" y="510486"/>
                  </a:cubicBezTo>
                  <a:cubicBezTo>
                    <a:pt x="601162" y="518019"/>
                    <a:pt x="593319" y="522678"/>
                    <a:pt x="584681" y="522678"/>
                  </a:cubicBezTo>
                  <a:cubicBezTo>
                    <a:pt x="569888" y="522678"/>
                    <a:pt x="467131" y="522381"/>
                    <a:pt x="467131" y="522381"/>
                  </a:cubicBezTo>
                  <a:cubicBezTo>
                    <a:pt x="457203" y="521290"/>
                    <a:pt x="447771" y="516037"/>
                    <a:pt x="441814" y="507115"/>
                  </a:cubicBezTo>
                  <a:lnTo>
                    <a:pt x="385123" y="423451"/>
                  </a:lnTo>
                  <a:lnTo>
                    <a:pt x="148136" y="432472"/>
                  </a:lnTo>
                  <a:cubicBezTo>
                    <a:pt x="138804" y="432869"/>
                    <a:pt x="129967" y="429498"/>
                    <a:pt x="123415" y="423650"/>
                  </a:cubicBezTo>
                  <a:lnTo>
                    <a:pt x="11920" y="325117"/>
                  </a:lnTo>
                  <a:cubicBezTo>
                    <a:pt x="-2674" y="312230"/>
                    <a:pt x="-4064" y="290026"/>
                    <a:pt x="8843" y="275454"/>
                  </a:cubicBezTo>
                  <a:cubicBezTo>
                    <a:pt x="21749" y="260882"/>
                    <a:pt x="44088" y="259494"/>
                    <a:pt x="58583" y="272381"/>
                  </a:cubicBezTo>
                  <a:lnTo>
                    <a:pt x="159554" y="361596"/>
                  </a:lnTo>
                  <a:lnTo>
                    <a:pt x="378869" y="319863"/>
                  </a:lnTo>
                  <a:lnTo>
                    <a:pt x="250596" y="333741"/>
                  </a:lnTo>
                  <a:cubicBezTo>
                    <a:pt x="231236" y="335823"/>
                    <a:pt x="213861" y="321846"/>
                    <a:pt x="211776" y="302615"/>
                  </a:cubicBezTo>
                  <a:cubicBezTo>
                    <a:pt x="209592" y="283285"/>
                    <a:pt x="223591" y="265838"/>
                    <a:pt x="242951" y="263757"/>
                  </a:cubicBezTo>
                  <a:cubicBezTo>
                    <a:pt x="388896" y="247896"/>
                    <a:pt x="380954" y="248491"/>
                    <a:pt x="389492" y="248491"/>
                  </a:cubicBezTo>
                  <a:close/>
                  <a:moveTo>
                    <a:pt x="22874" y="158631"/>
                  </a:moveTo>
                  <a:lnTo>
                    <a:pt x="352733" y="158631"/>
                  </a:lnTo>
                  <a:cubicBezTo>
                    <a:pt x="363751" y="158631"/>
                    <a:pt x="372685" y="167548"/>
                    <a:pt x="372685" y="178545"/>
                  </a:cubicBezTo>
                  <a:lnTo>
                    <a:pt x="372685" y="223129"/>
                  </a:lnTo>
                  <a:lnTo>
                    <a:pt x="240067" y="237495"/>
                  </a:lnTo>
                  <a:cubicBezTo>
                    <a:pt x="213861" y="240368"/>
                    <a:pt x="194107" y="258896"/>
                    <a:pt x="187456" y="281485"/>
                  </a:cubicBezTo>
                  <a:lnTo>
                    <a:pt x="108838" y="281485"/>
                  </a:lnTo>
                  <a:lnTo>
                    <a:pt x="76180" y="252654"/>
                  </a:lnTo>
                  <a:cubicBezTo>
                    <a:pt x="55930" y="234721"/>
                    <a:pt x="26249" y="231947"/>
                    <a:pt x="2922" y="246313"/>
                  </a:cubicBezTo>
                  <a:lnTo>
                    <a:pt x="2922" y="178545"/>
                  </a:lnTo>
                  <a:cubicBezTo>
                    <a:pt x="2922" y="167548"/>
                    <a:pt x="11856" y="158631"/>
                    <a:pt x="22874" y="158631"/>
                  </a:cubicBezTo>
                  <a:close/>
                  <a:moveTo>
                    <a:pt x="22874" y="0"/>
                  </a:moveTo>
                  <a:lnTo>
                    <a:pt x="352733" y="0"/>
                  </a:lnTo>
                  <a:cubicBezTo>
                    <a:pt x="363751" y="0"/>
                    <a:pt x="372685" y="8922"/>
                    <a:pt x="372685" y="19925"/>
                  </a:cubicBezTo>
                  <a:lnTo>
                    <a:pt x="372685" y="102999"/>
                  </a:lnTo>
                  <a:cubicBezTo>
                    <a:pt x="372685" y="114003"/>
                    <a:pt x="363751" y="122925"/>
                    <a:pt x="352733" y="122925"/>
                  </a:cubicBezTo>
                  <a:lnTo>
                    <a:pt x="22874" y="122925"/>
                  </a:lnTo>
                  <a:cubicBezTo>
                    <a:pt x="11856" y="122925"/>
                    <a:pt x="2922" y="114003"/>
                    <a:pt x="2922" y="102999"/>
                  </a:cubicBezTo>
                  <a:lnTo>
                    <a:pt x="2922" y="19925"/>
                  </a:lnTo>
                  <a:cubicBezTo>
                    <a:pt x="2922" y="8922"/>
                    <a:pt x="11856" y="0"/>
                    <a:pt x="22874" y="0"/>
                  </a:cubicBezTo>
                  <a:close/>
                </a:path>
              </a:pathLst>
            </a:custGeom>
            <a:solidFill>
              <a:schemeClr val="accent1"/>
            </a:solidFill>
            <a:ln>
              <a:noFill/>
            </a:ln>
            <a:effectLst/>
            <a:extLst/>
          </p:spPr>
          <p:txBody>
            <a:bodyPr anchor="ctr">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sp>
          <p:nvSpPr>
            <p:cNvPr id="35" name="i$lîḋê">
              <a:extLst/>
            </p:cNvPr>
            <p:cNvSpPr/>
            <p:nvPr/>
          </p:nvSpPr>
          <p:spPr bwMode="auto">
            <a:xfrm>
              <a:off x="7169077" y="5152960"/>
              <a:ext cx="357188" cy="230187"/>
            </a:xfrm>
            <a:custGeom>
              <a:avLst/>
              <a:gdLst>
                <a:gd name="connsiteX0" fmla="*/ 389492 w 608271"/>
                <a:gd name="connsiteY0" fmla="*/ 248491 h 522678"/>
                <a:gd name="connsiteX1" fmla="*/ 481825 w 608271"/>
                <a:gd name="connsiteY1" fmla="*/ 293892 h 522678"/>
                <a:gd name="connsiteX2" fmla="*/ 604637 w 608271"/>
                <a:gd name="connsiteY2" fmla="*/ 486497 h 522678"/>
                <a:gd name="connsiteX3" fmla="*/ 605332 w 608271"/>
                <a:gd name="connsiteY3" fmla="*/ 510486 h 522678"/>
                <a:gd name="connsiteX4" fmla="*/ 584681 w 608271"/>
                <a:gd name="connsiteY4" fmla="*/ 522678 h 522678"/>
                <a:gd name="connsiteX5" fmla="*/ 467131 w 608271"/>
                <a:gd name="connsiteY5" fmla="*/ 522381 h 522678"/>
                <a:gd name="connsiteX6" fmla="*/ 441814 w 608271"/>
                <a:gd name="connsiteY6" fmla="*/ 507115 h 522678"/>
                <a:gd name="connsiteX7" fmla="*/ 385123 w 608271"/>
                <a:gd name="connsiteY7" fmla="*/ 423451 h 522678"/>
                <a:gd name="connsiteX8" fmla="*/ 148136 w 608271"/>
                <a:gd name="connsiteY8" fmla="*/ 432472 h 522678"/>
                <a:gd name="connsiteX9" fmla="*/ 123415 w 608271"/>
                <a:gd name="connsiteY9" fmla="*/ 423650 h 522678"/>
                <a:gd name="connsiteX10" fmla="*/ 11920 w 608271"/>
                <a:gd name="connsiteY10" fmla="*/ 325117 h 522678"/>
                <a:gd name="connsiteX11" fmla="*/ 8843 w 608271"/>
                <a:gd name="connsiteY11" fmla="*/ 275454 h 522678"/>
                <a:gd name="connsiteX12" fmla="*/ 58583 w 608271"/>
                <a:gd name="connsiteY12" fmla="*/ 272381 h 522678"/>
                <a:gd name="connsiteX13" fmla="*/ 159554 w 608271"/>
                <a:gd name="connsiteY13" fmla="*/ 361596 h 522678"/>
                <a:gd name="connsiteX14" fmla="*/ 378869 w 608271"/>
                <a:gd name="connsiteY14" fmla="*/ 319863 h 522678"/>
                <a:gd name="connsiteX15" fmla="*/ 250596 w 608271"/>
                <a:gd name="connsiteY15" fmla="*/ 333741 h 522678"/>
                <a:gd name="connsiteX16" fmla="*/ 211776 w 608271"/>
                <a:gd name="connsiteY16" fmla="*/ 302615 h 522678"/>
                <a:gd name="connsiteX17" fmla="*/ 242951 w 608271"/>
                <a:gd name="connsiteY17" fmla="*/ 263757 h 522678"/>
                <a:gd name="connsiteX18" fmla="*/ 389492 w 608271"/>
                <a:gd name="connsiteY18" fmla="*/ 248491 h 522678"/>
                <a:gd name="connsiteX19" fmla="*/ 22874 w 608271"/>
                <a:gd name="connsiteY19" fmla="*/ 158631 h 522678"/>
                <a:gd name="connsiteX20" fmla="*/ 352733 w 608271"/>
                <a:gd name="connsiteY20" fmla="*/ 158631 h 522678"/>
                <a:gd name="connsiteX21" fmla="*/ 372685 w 608271"/>
                <a:gd name="connsiteY21" fmla="*/ 178545 h 522678"/>
                <a:gd name="connsiteX22" fmla="*/ 372685 w 608271"/>
                <a:gd name="connsiteY22" fmla="*/ 223129 h 522678"/>
                <a:gd name="connsiteX23" fmla="*/ 240067 w 608271"/>
                <a:gd name="connsiteY23" fmla="*/ 237495 h 522678"/>
                <a:gd name="connsiteX24" fmla="*/ 187456 w 608271"/>
                <a:gd name="connsiteY24" fmla="*/ 281485 h 522678"/>
                <a:gd name="connsiteX25" fmla="*/ 108838 w 608271"/>
                <a:gd name="connsiteY25" fmla="*/ 281485 h 522678"/>
                <a:gd name="connsiteX26" fmla="*/ 76180 w 608271"/>
                <a:gd name="connsiteY26" fmla="*/ 252654 h 522678"/>
                <a:gd name="connsiteX27" fmla="*/ 2922 w 608271"/>
                <a:gd name="connsiteY27" fmla="*/ 246313 h 522678"/>
                <a:gd name="connsiteX28" fmla="*/ 2922 w 608271"/>
                <a:gd name="connsiteY28" fmla="*/ 178545 h 522678"/>
                <a:gd name="connsiteX29" fmla="*/ 22874 w 608271"/>
                <a:gd name="connsiteY29" fmla="*/ 158631 h 522678"/>
                <a:gd name="connsiteX30" fmla="*/ 22874 w 608271"/>
                <a:gd name="connsiteY30" fmla="*/ 0 h 522678"/>
                <a:gd name="connsiteX31" fmla="*/ 352733 w 608271"/>
                <a:gd name="connsiteY31" fmla="*/ 0 h 522678"/>
                <a:gd name="connsiteX32" fmla="*/ 372685 w 608271"/>
                <a:gd name="connsiteY32" fmla="*/ 19925 h 522678"/>
                <a:gd name="connsiteX33" fmla="*/ 372685 w 608271"/>
                <a:gd name="connsiteY33" fmla="*/ 102999 h 522678"/>
                <a:gd name="connsiteX34" fmla="*/ 352733 w 608271"/>
                <a:gd name="connsiteY34" fmla="*/ 122925 h 522678"/>
                <a:gd name="connsiteX35" fmla="*/ 22874 w 608271"/>
                <a:gd name="connsiteY35" fmla="*/ 122925 h 522678"/>
                <a:gd name="connsiteX36" fmla="*/ 2922 w 608271"/>
                <a:gd name="connsiteY36" fmla="*/ 102999 h 522678"/>
                <a:gd name="connsiteX37" fmla="*/ 2922 w 608271"/>
                <a:gd name="connsiteY37" fmla="*/ 19925 h 522678"/>
                <a:gd name="connsiteX38" fmla="*/ 22874 w 608271"/>
                <a:gd name="connsiteY38" fmla="*/ 0 h 52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271" h="522678">
                  <a:moveTo>
                    <a:pt x="389492" y="248491"/>
                  </a:moveTo>
                  <a:cubicBezTo>
                    <a:pt x="425432" y="248491"/>
                    <a:pt x="459883" y="265442"/>
                    <a:pt x="481825" y="293892"/>
                  </a:cubicBezTo>
                  <a:lnTo>
                    <a:pt x="604637" y="486497"/>
                  </a:lnTo>
                  <a:cubicBezTo>
                    <a:pt x="609204" y="493733"/>
                    <a:pt x="609502" y="502952"/>
                    <a:pt x="605332" y="510486"/>
                  </a:cubicBezTo>
                  <a:cubicBezTo>
                    <a:pt x="601162" y="518019"/>
                    <a:pt x="593319" y="522678"/>
                    <a:pt x="584681" y="522678"/>
                  </a:cubicBezTo>
                  <a:cubicBezTo>
                    <a:pt x="569888" y="522678"/>
                    <a:pt x="467131" y="522381"/>
                    <a:pt x="467131" y="522381"/>
                  </a:cubicBezTo>
                  <a:cubicBezTo>
                    <a:pt x="457203" y="521290"/>
                    <a:pt x="447771" y="516037"/>
                    <a:pt x="441814" y="507115"/>
                  </a:cubicBezTo>
                  <a:lnTo>
                    <a:pt x="385123" y="423451"/>
                  </a:lnTo>
                  <a:lnTo>
                    <a:pt x="148136" y="432472"/>
                  </a:lnTo>
                  <a:cubicBezTo>
                    <a:pt x="138804" y="432869"/>
                    <a:pt x="129967" y="429498"/>
                    <a:pt x="123415" y="423650"/>
                  </a:cubicBezTo>
                  <a:lnTo>
                    <a:pt x="11920" y="325117"/>
                  </a:lnTo>
                  <a:cubicBezTo>
                    <a:pt x="-2674" y="312230"/>
                    <a:pt x="-4064" y="290026"/>
                    <a:pt x="8843" y="275454"/>
                  </a:cubicBezTo>
                  <a:cubicBezTo>
                    <a:pt x="21749" y="260882"/>
                    <a:pt x="44088" y="259494"/>
                    <a:pt x="58583" y="272381"/>
                  </a:cubicBezTo>
                  <a:lnTo>
                    <a:pt x="159554" y="361596"/>
                  </a:lnTo>
                  <a:lnTo>
                    <a:pt x="378869" y="319863"/>
                  </a:lnTo>
                  <a:lnTo>
                    <a:pt x="250596" y="333741"/>
                  </a:lnTo>
                  <a:cubicBezTo>
                    <a:pt x="231236" y="335823"/>
                    <a:pt x="213861" y="321846"/>
                    <a:pt x="211776" y="302615"/>
                  </a:cubicBezTo>
                  <a:cubicBezTo>
                    <a:pt x="209592" y="283285"/>
                    <a:pt x="223591" y="265838"/>
                    <a:pt x="242951" y="263757"/>
                  </a:cubicBezTo>
                  <a:cubicBezTo>
                    <a:pt x="388896" y="247896"/>
                    <a:pt x="380954" y="248491"/>
                    <a:pt x="389492" y="248491"/>
                  </a:cubicBezTo>
                  <a:close/>
                  <a:moveTo>
                    <a:pt x="22874" y="158631"/>
                  </a:moveTo>
                  <a:lnTo>
                    <a:pt x="352733" y="158631"/>
                  </a:lnTo>
                  <a:cubicBezTo>
                    <a:pt x="363751" y="158631"/>
                    <a:pt x="372685" y="167548"/>
                    <a:pt x="372685" y="178545"/>
                  </a:cubicBezTo>
                  <a:lnTo>
                    <a:pt x="372685" y="223129"/>
                  </a:lnTo>
                  <a:lnTo>
                    <a:pt x="240067" y="237495"/>
                  </a:lnTo>
                  <a:cubicBezTo>
                    <a:pt x="213861" y="240368"/>
                    <a:pt x="194107" y="258896"/>
                    <a:pt x="187456" y="281485"/>
                  </a:cubicBezTo>
                  <a:lnTo>
                    <a:pt x="108838" y="281485"/>
                  </a:lnTo>
                  <a:lnTo>
                    <a:pt x="76180" y="252654"/>
                  </a:lnTo>
                  <a:cubicBezTo>
                    <a:pt x="55930" y="234721"/>
                    <a:pt x="26249" y="231947"/>
                    <a:pt x="2922" y="246313"/>
                  </a:cubicBezTo>
                  <a:lnTo>
                    <a:pt x="2922" y="178545"/>
                  </a:lnTo>
                  <a:cubicBezTo>
                    <a:pt x="2922" y="167548"/>
                    <a:pt x="11856" y="158631"/>
                    <a:pt x="22874" y="158631"/>
                  </a:cubicBezTo>
                  <a:close/>
                  <a:moveTo>
                    <a:pt x="22874" y="0"/>
                  </a:moveTo>
                  <a:lnTo>
                    <a:pt x="352733" y="0"/>
                  </a:lnTo>
                  <a:cubicBezTo>
                    <a:pt x="363751" y="0"/>
                    <a:pt x="372685" y="8922"/>
                    <a:pt x="372685" y="19925"/>
                  </a:cubicBezTo>
                  <a:lnTo>
                    <a:pt x="372685" y="102999"/>
                  </a:lnTo>
                  <a:cubicBezTo>
                    <a:pt x="372685" y="114003"/>
                    <a:pt x="363751" y="122925"/>
                    <a:pt x="352733" y="122925"/>
                  </a:cubicBezTo>
                  <a:lnTo>
                    <a:pt x="22874" y="122925"/>
                  </a:lnTo>
                  <a:cubicBezTo>
                    <a:pt x="11856" y="122925"/>
                    <a:pt x="2922" y="114003"/>
                    <a:pt x="2922" y="102999"/>
                  </a:cubicBezTo>
                  <a:lnTo>
                    <a:pt x="2922" y="19925"/>
                  </a:lnTo>
                  <a:cubicBezTo>
                    <a:pt x="2922" y="8922"/>
                    <a:pt x="11856" y="0"/>
                    <a:pt x="22874" y="0"/>
                  </a:cubicBezTo>
                  <a:close/>
                </a:path>
              </a:pathLst>
            </a:custGeom>
            <a:solidFill>
              <a:schemeClr val="accent1"/>
            </a:solidFill>
            <a:ln>
              <a:noFill/>
            </a:ln>
            <a:effectLst/>
            <a:extLst/>
          </p:spPr>
          <p:txBody>
            <a:bodyPr anchor="ctr">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sp>
          <p:nvSpPr>
            <p:cNvPr id="36" name="i$lîḋê">
              <a:extLst/>
            </p:cNvPr>
            <p:cNvSpPr/>
            <p:nvPr/>
          </p:nvSpPr>
          <p:spPr bwMode="auto">
            <a:xfrm>
              <a:off x="7169077" y="6009426"/>
              <a:ext cx="357188" cy="230188"/>
            </a:xfrm>
            <a:custGeom>
              <a:avLst/>
              <a:gdLst>
                <a:gd name="connsiteX0" fmla="*/ 389492 w 608271"/>
                <a:gd name="connsiteY0" fmla="*/ 248491 h 522678"/>
                <a:gd name="connsiteX1" fmla="*/ 481825 w 608271"/>
                <a:gd name="connsiteY1" fmla="*/ 293892 h 522678"/>
                <a:gd name="connsiteX2" fmla="*/ 604637 w 608271"/>
                <a:gd name="connsiteY2" fmla="*/ 486497 h 522678"/>
                <a:gd name="connsiteX3" fmla="*/ 605332 w 608271"/>
                <a:gd name="connsiteY3" fmla="*/ 510486 h 522678"/>
                <a:gd name="connsiteX4" fmla="*/ 584681 w 608271"/>
                <a:gd name="connsiteY4" fmla="*/ 522678 h 522678"/>
                <a:gd name="connsiteX5" fmla="*/ 467131 w 608271"/>
                <a:gd name="connsiteY5" fmla="*/ 522381 h 522678"/>
                <a:gd name="connsiteX6" fmla="*/ 441814 w 608271"/>
                <a:gd name="connsiteY6" fmla="*/ 507115 h 522678"/>
                <a:gd name="connsiteX7" fmla="*/ 385123 w 608271"/>
                <a:gd name="connsiteY7" fmla="*/ 423451 h 522678"/>
                <a:gd name="connsiteX8" fmla="*/ 148136 w 608271"/>
                <a:gd name="connsiteY8" fmla="*/ 432472 h 522678"/>
                <a:gd name="connsiteX9" fmla="*/ 123415 w 608271"/>
                <a:gd name="connsiteY9" fmla="*/ 423650 h 522678"/>
                <a:gd name="connsiteX10" fmla="*/ 11920 w 608271"/>
                <a:gd name="connsiteY10" fmla="*/ 325117 h 522678"/>
                <a:gd name="connsiteX11" fmla="*/ 8843 w 608271"/>
                <a:gd name="connsiteY11" fmla="*/ 275454 h 522678"/>
                <a:gd name="connsiteX12" fmla="*/ 58583 w 608271"/>
                <a:gd name="connsiteY12" fmla="*/ 272381 h 522678"/>
                <a:gd name="connsiteX13" fmla="*/ 159554 w 608271"/>
                <a:gd name="connsiteY13" fmla="*/ 361596 h 522678"/>
                <a:gd name="connsiteX14" fmla="*/ 378869 w 608271"/>
                <a:gd name="connsiteY14" fmla="*/ 319863 h 522678"/>
                <a:gd name="connsiteX15" fmla="*/ 250596 w 608271"/>
                <a:gd name="connsiteY15" fmla="*/ 333741 h 522678"/>
                <a:gd name="connsiteX16" fmla="*/ 211776 w 608271"/>
                <a:gd name="connsiteY16" fmla="*/ 302615 h 522678"/>
                <a:gd name="connsiteX17" fmla="*/ 242951 w 608271"/>
                <a:gd name="connsiteY17" fmla="*/ 263757 h 522678"/>
                <a:gd name="connsiteX18" fmla="*/ 389492 w 608271"/>
                <a:gd name="connsiteY18" fmla="*/ 248491 h 522678"/>
                <a:gd name="connsiteX19" fmla="*/ 22874 w 608271"/>
                <a:gd name="connsiteY19" fmla="*/ 158631 h 522678"/>
                <a:gd name="connsiteX20" fmla="*/ 352733 w 608271"/>
                <a:gd name="connsiteY20" fmla="*/ 158631 h 522678"/>
                <a:gd name="connsiteX21" fmla="*/ 372685 w 608271"/>
                <a:gd name="connsiteY21" fmla="*/ 178545 h 522678"/>
                <a:gd name="connsiteX22" fmla="*/ 372685 w 608271"/>
                <a:gd name="connsiteY22" fmla="*/ 223129 h 522678"/>
                <a:gd name="connsiteX23" fmla="*/ 240067 w 608271"/>
                <a:gd name="connsiteY23" fmla="*/ 237495 h 522678"/>
                <a:gd name="connsiteX24" fmla="*/ 187456 w 608271"/>
                <a:gd name="connsiteY24" fmla="*/ 281485 h 522678"/>
                <a:gd name="connsiteX25" fmla="*/ 108838 w 608271"/>
                <a:gd name="connsiteY25" fmla="*/ 281485 h 522678"/>
                <a:gd name="connsiteX26" fmla="*/ 76180 w 608271"/>
                <a:gd name="connsiteY26" fmla="*/ 252654 h 522678"/>
                <a:gd name="connsiteX27" fmla="*/ 2922 w 608271"/>
                <a:gd name="connsiteY27" fmla="*/ 246313 h 522678"/>
                <a:gd name="connsiteX28" fmla="*/ 2922 w 608271"/>
                <a:gd name="connsiteY28" fmla="*/ 178545 h 522678"/>
                <a:gd name="connsiteX29" fmla="*/ 22874 w 608271"/>
                <a:gd name="connsiteY29" fmla="*/ 158631 h 522678"/>
                <a:gd name="connsiteX30" fmla="*/ 22874 w 608271"/>
                <a:gd name="connsiteY30" fmla="*/ 0 h 522678"/>
                <a:gd name="connsiteX31" fmla="*/ 352733 w 608271"/>
                <a:gd name="connsiteY31" fmla="*/ 0 h 522678"/>
                <a:gd name="connsiteX32" fmla="*/ 372685 w 608271"/>
                <a:gd name="connsiteY32" fmla="*/ 19925 h 522678"/>
                <a:gd name="connsiteX33" fmla="*/ 372685 w 608271"/>
                <a:gd name="connsiteY33" fmla="*/ 102999 h 522678"/>
                <a:gd name="connsiteX34" fmla="*/ 352733 w 608271"/>
                <a:gd name="connsiteY34" fmla="*/ 122925 h 522678"/>
                <a:gd name="connsiteX35" fmla="*/ 22874 w 608271"/>
                <a:gd name="connsiteY35" fmla="*/ 122925 h 522678"/>
                <a:gd name="connsiteX36" fmla="*/ 2922 w 608271"/>
                <a:gd name="connsiteY36" fmla="*/ 102999 h 522678"/>
                <a:gd name="connsiteX37" fmla="*/ 2922 w 608271"/>
                <a:gd name="connsiteY37" fmla="*/ 19925 h 522678"/>
                <a:gd name="connsiteX38" fmla="*/ 22874 w 608271"/>
                <a:gd name="connsiteY38" fmla="*/ 0 h 52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8271" h="522678">
                  <a:moveTo>
                    <a:pt x="389492" y="248491"/>
                  </a:moveTo>
                  <a:cubicBezTo>
                    <a:pt x="425432" y="248491"/>
                    <a:pt x="459883" y="265442"/>
                    <a:pt x="481825" y="293892"/>
                  </a:cubicBezTo>
                  <a:lnTo>
                    <a:pt x="604637" y="486497"/>
                  </a:lnTo>
                  <a:cubicBezTo>
                    <a:pt x="609204" y="493733"/>
                    <a:pt x="609502" y="502952"/>
                    <a:pt x="605332" y="510486"/>
                  </a:cubicBezTo>
                  <a:cubicBezTo>
                    <a:pt x="601162" y="518019"/>
                    <a:pt x="593319" y="522678"/>
                    <a:pt x="584681" y="522678"/>
                  </a:cubicBezTo>
                  <a:cubicBezTo>
                    <a:pt x="569888" y="522678"/>
                    <a:pt x="467131" y="522381"/>
                    <a:pt x="467131" y="522381"/>
                  </a:cubicBezTo>
                  <a:cubicBezTo>
                    <a:pt x="457203" y="521290"/>
                    <a:pt x="447771" y="516037"/>
                    <a:pt x="441814" y="507115"/>
                  </a:cubicBezTo>
                  <a:lnTo>
                    <a:pt x="385123" y="423451"/>
                  </a:lnTo>
                  <a:lnTo>
                    <a:pt x="148136" y="432472"/>
                  </a:lnTo>
                  <a:cubicBezTo>
                    <a:pt x="138804" y="432869"/>
                    <a:pt x="129967" y="429498"/>
                    <a:pt x="123415" y="423650"/>
                  </a:cubicBezTo>
                  <a:lnTo>
                    <a:pt x="11920" y="325117"/>
                  </a:lnTo>
                  <a:cubicBezTo>
                    <a:pt x="-2674" y="312230"/>
                    <a:pt x="-4064" y="290026"/>
                    <a:pt x="8843" y="275454"/>
                  </a:cubicBezTo>
                  <a:cubicBezTo>
                    <a:pt x="21749" y="260882"/>
                    <a:pt x="44088" y="259494"/>
                    <a:pt x="58583" y="272381"/>
                  </a:cubicBezTo>
                  <a:lnTo>
                    <a:pt x="159554" y="361596"/>
                  </a:lnTo>
                  <a:lnTo>
                    <a:pt x="378869" y="319863"/>
                  </a:lnTo>
                  <a:lnTo>
                    <a:pt x="250596" y="333741"/>
                  </a:lnTo>
                  <a:cubicBezTo>
                    <a:pt x="231236" y="335823"/>
                    <a:pt x="213861" y="321846"/>
                    <a:pt x="211776" y="302615"/>
                  </a:cubicBezTo>
                  <a:cubicBezTo>
                    <a:pt x="209592" y="283285"/>
                    <a:pt x="223591" y="265838"/>
                    <a:pt x="242951" y="263757"/>
                  </a:cubicBezTo>
                  <a:cubicBezTo>
                    <a:pt x="388896" y="247896"/>
                    <a:pt x="380954" y="248491"/>
                    <a:pt x="389492" y="248491"/>
                  </a:cubicBezTo>
                  <a:close/>
                  <a:moveTo>
                    <a:pt x="22874" y="158631"/>
                  </a:moveTo>
                  <a:lnTo>
                    <a:pt x="352733" y="158631"/>
                  </a:lnTo>
                  <a:cubicBezTo>
                    <a:pt x="363751" y="158631"/>
                    <a:pt x="372685" y="167548"/>
                    <a:pt x="372685" y="178545"/>
                  </a:cubicBezTo>
                  <a:lnTo>
                    <a:pt x="372685" y="223129"/>
                  </a:lnTo>
                  <a:lnTo>
                    <a:pt x="240067" y="237495"/>
                  </a:lnTo>
                  <a:cubicBezTo>
                    <a:pt x="213861" y="240368"/>
                    <a:pt x="194107" y="258896"/>
                    <a:pt x="187456" y="281485"/>
                  </a:cubicBezTo>
                  <a:lnTo>
                    <a:pt x="108838" y="281485"/>
                  </a:lnTo>
                  <a:lnTo>
                    <a:pt x="76180" y="252654"/>
                  </a:lnTo>
                  <a:cubicBezTo>
                    <a:pt x="55930" y="234721"/>
                    <a:pt x="26249" y="231947"/>
                    <a:pt x="2922" y="246313"/>
                  </a:cubicBezTo>
                  <a:lnTo>
                    <a:pt x="2922" y="178545"/>
                  </a:lnTo>
                  <a:cubicBezTo>
                    <a:pt x="2922" y="167548"/>
                    <a:pt x="11856" y="158631"/>
                    <a:pt x="22874" y="158631"/>
                  </a:cubicBezTo>
                  <a:close/>
                  <a:moveTo>
                    <a:pt x="22874" y="0"/>
                  </a:moveTo>
                  <a:lnTo>
                    <a:pt x="352733" y="0"/>
                  </a:lnTo>
                  <a:cubicBezTo>
                    <a:pt x="363751" y="0"/>
                    <a:pt x="372685" y="8922"/>
                    <a:pt x="372685" y="19925"/>
                  </a:cubicBezTo>
                  <a:lnTo>
                    <a:pt x="372685" y="102999"/>
                  </a:lnTo>
                  <a:cubicBezTo>
                    <a:pt x="372685" y="114003"/>
                    <a:pt x="363751" y="122925"/>
                    <a:pt x="352733" y="122925"/>
                  </a:cubicBezTo>
                  <a:lnTo>
                    <a:pt x="22874" y="122925"/>
                  </a:lnTo>
                  <a:cubicBezTo>
                    <a:pt x="11856" y="122925"/>
                    <a:pt x="2922" y="114003"/>
                    <a:pt x="2922" y="102999"/>
                  </a:cubicBezTo>
                  <a:lnTo>
                    <a:pt x="2922" y="19925"/>
                  </a:lnTo>
                  <a:cubicBezTo>
                    <a:pt x="2922" y="8922"/>
                    <a:pt x="11856" y="0"/>
                    <a:pt x="22874" y="0"/>
                  </a:cubicBezTo>
                  <a:close/>
                </a:path>
              </a:pathLst>
            </a:custGeom>
            <a:solidFill>
              <a:schemeClr val="accent1"/>
            </a:solidFill>
            <a:ln>
              <a:noFill/>
            </a:ln>
            <a:effectLst/>
            <a:extLst/>
          </p:spPr>
          <p:txBody>
            <a:bodyPr anchor="ctr">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fontAlgn="auto">
                <a:spcBef>
                  <a:spcPts val="0"/>
                </a:spcBef>
                <a:spcAft>
                  <a:spcPts val="0"/>
                </a:spcAft>
                <a:defRPr/>
              </a:pPr>
              <a:endParaRPr sz="1350">
                <a:latin typeface="+mn-lt"/>
                <a:ea typeface="+mn-ea"/>
              </a:endParaRPr>
            </a:p>
          </p:txBody>
        </p:sp>
      </p:grpSp>
      <p:cxnSp>
        <p:nvCxnSpPr>
          <p:cNvPr id="30"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1" name="Freeform 6">
            <a:extLst>
              <a:ext uri="{FF2B5EF4-FFF2-40B4-BE49-F238E27FC236}">
                <a16:creationId xmlns:a16="http://schemas.microsoft.com/office/drawing/2014/main" id="{71AA52EC-7DB1-4E87-8C0D-FAA1C5227515}"/>
              </a:ext>
            </a:extLst>
          </p:cNvPr>
          <p:cNvSpPr>
            <a:spLocks noEditPoints="1"/>
          </p:cNvSpPr>
          <p:nvPr/>
        </p:nvSpPr>
        <p:spPr bwMode="auto">
          <a:xfrm>
            <a:off x="7501462"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54"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a:solidFill>
                  <a:srgbClr val="002060"/>
                </a:solidFill>
                <a:latin typeface="微軟正黑體" panose="020B0604030504040204" pitchFamily="34" charset="-120"/>
                <a:ea typeface="微軟正黑體" panose="020B0604030504040204" pitchFamily="34" charset="-120"/>
              </a:rPr>
              <a:t>-</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800" b="1" dirty="0" smtClean="0">
                <a:solidFill>
                  <a:srgbClr val="002060"/>
                </a:solidFill>
                <a:latin typeface="微軟正黑體" panose="020B0604030504040204" pitchFamily="34" charset="-120"/>
                <a:ea typeface="微軟正黑體" panose="020B0604030504040204" pitchFamily="34" charset="-120"/>
              </a:rPr>
              <a:t>報名方式（</a:t>
            </a:r>
            <a:r>
              <a:rPr lang="en-US" altLang="zh-TW" sz="2800" b="1" dirty="0" smtClean="0">
                <a:solidFill>
                  <a:srgbClr val="002060"/>
                </a:solidFill>
                <a:latin typeface="微軟正黑體" panose="020B0604030504040204" pitchFamily="34" charset="-120"/>
                <a:ea typeface="微軟正黑體" panose="020B0604030504040204" pitchFamily="34" charset="-120"/>
              </a:rPr>
              <a:t>4/13</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sp>
        <p:nvSpPr>
          <p:cNvPr id="55"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12</a:t>
            </a:fld>
            <a:endParaRPr lang="zh-TW" altLang="en-US" sz="1500" b="1" dirty="0">
              <a:latin typeface="Arial" panose="020B0604020202020204" pitchFamily="34" charset="0"/>
              <a:cs typeface="Arial" panose="020B0604020202020204" pitchFamily="34" charset="0"/>
            </a:endParaRPr>
          </a:p>
        </p:txBody>
      </p:sp>
      <p:sp>
        <p:nvSpPr>
          <p:cNvPr id="56" name="內容版面配置區 2"/>
          <p:cNvSpPr txBox="1">
            <a:spLocks/>
          </p:cNvSpPr>
          <p:nvPr/>
        </p:nvSpPr>
        <p:spPr>
          <a:xfrm>
            <a:off x="1210358" y="6297604"/>
            <a:ext cx="4181533" cy="27950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b="1" u="sng" dirty="0" smtClean="0">
                <a:solidFill>
                  <a:srgbClr val="C00000"/>
                </a:solidFill>
                <a:latin typeface="微軟正黑體" panose="020B0604030504040204" pitchFamily="34" charset="-120"/>
                <a:ea typeface="微軟正黑體" panose="020B0604030504040204" pitchFamily="34" charset="-120"/>
              </a:rPr>
              <a:t>111/5/27</a:t>
            </a:r>
            <a:r>
              <a:rPr lang="zh-TW" altLang="en-US" sz="1800" b="1" u="sng" dirty="0" smtClean="0">
                <a:solidFill>
                  <a:srgbClr val="C00000"/>
                </a:solidFill>
                <a:latin typeface="微軟正黑體" panose="020B0604030504040204" pitchFamily="34" charset="-120"/>
                <a:ea typeface="微軟正黑體" panose="020B0604030504040204" pitchFamily="34" charset="-120"/>
              </a:rPr>
              <a:t>前</a:t>
            </a:r>
            <a:r>
              <a:rPr lang="zh-TW" altLang="en-US" sz="1800" b="1" dirty="0" smtClean="0">
                <a:solidFill>
                  <a:srgbClr val="C00000"/>
                </a:solidFill>
                <a:latin typeface="微軟正黑體" panose="020B0604030504040204" pitchFamily="34" charset="-120"/>
                <a:ea typeface="微軟正黑體" panose="020B0604030504040204" pitchFamily="34" charset="-120"/>
              </a:rPr>
              <a:t>郵寄報名表件</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郵戳為憑</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a:solidFill>
                <a:srgbClr val="C00000"/>
              </a:solidFill>
              <a:latin typeface="微軟正黑體" panose="020B0604030504040204" pitchFamily="34" charset="-120"/>
              <a:ea typeface="微軟正黑體" panose="020B0604030504040204" pitchFamily="34" charset="-120"/>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1073">
            <a:extLst>
              <a:ext uri="{FF2B5EF4-FFF2-40B4-BE49-F238E27FC236}">
                <a16:creationId xmlns:a16="http://schemas.microsoft.com/office/drawing/2014/main" id="{B612D156-652A-41B1-A489-B0C2AC1FBE50}"/>
              </a:ext>
            </a:extLst>
          </p:cNvPr>
          <p:cNvSpPr/>
          <p:nvPr/>
        </p:nvSpPr>
        <p:spPr>
          <a:xfrm>
            <a:off x="220730" y="1829668"/>
            <a:ext cx="1890000" cy="270000"/>
          </a:xfrm>
          <a:prstGeom prst="rec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4" name="Rectangle 1074">
            <a:extLst>
              <a:ext uri="{FF2B5EF4-FFF2-40B4-BE49-F238E27FC236}">
                <a16:creationId xmlns:a16="http://schemas.microsoft.com/office/drawing/2014/main" id="{1AC43DD1-CFA4-43B5-A633-9F36DC3ACC1E}"/>
              </a:ext>
            </a:extLst>
          </p:cNvPr>
          <p:cNvSpPr/>
          <p:nvPr/>
        </p:nvSpPr>
        <p:spPr>
          <a:xfrm>
            <a:off x="2117696" y="1829668"/>
            <a:ext cx="2987268" cy="270000"/>
          </a:xfrm>
          <a:prstGeom prst="rect">
            <a:avLst/>
          </a:prstGeom>
          <a:solidFill>
            <a:schemeClr val="accent1">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5" name="Rectangle 1075">
            <a:extLst>
              <a:ext uri="{FF2B5EF4-FFF2-40B4-BE49-F238E27FC236}">
                <a16:creationId xmlns:a16="http://schemas.microsoft.com/office/drawing/2014/main" id="{04AF1869-4C30-43DE-8474-E9B524F4987E}"/>
              </a:ext>
            </a:extLst>
          </p:cNvPr>
          <p:cNvSpPr/>
          <p:nvPr/>
        </p:nvSpPr>
        <p:spPr>
          <a:xfrm>
            <a:off x="5104964" y="1829668"/>
            <a:ext cx="2808000" cy="27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6" name="Rectangle 1076">
            <a:extLst>
              <a:ext uri="{FF2B5EF4-FFF2-40B4-BE49-F238E27FC236}">
                <a16:creationId xmlns:a16="http://schemas.microsoft.com/office/drawing/2014/main" id="{05F785E7-71F4-45B7-B2B6-DFC98A75AB69}"/>
              </a:ext>
            </a:extLst>
          </p:cNvPr>
          <p:cNvSpPr/>
          <p:nvPr/>
        </p:nvSpPr>
        <p:spPr>
          <a:xfrm>
            <a:off x="7908624" y="1829668"/>
            <a:ext cx="980307" cy="2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7" name="Round Same Side Corner Rectangle 39">
            <a:extLst>
              <a:ext uri="{FF2B5EF4-FFF2-40B4-BE49-F238E27FC236}">
                <a16:creationId xmlns:a16="http://schemas.microsoft.com/office/drawing/2014/main" id="{8143BC21-B363-4FB6-AD7E-9E794ACAA229}"/>
              </a:ext>
            </a:extLst>
          </p:cNvPr>
          <p:cNvSpPr/>
          <p:nvPr/>
        </p:nvSpPr>
        <p:spPr>
          <a:xfrm rot="18900000">
            <a:off x="8530312" y="1704869"/>
            <a:ext cx="482024" cy="501335"/>
          </a:xfrm>
          <a:custGeom>
            <a:avLst/>
            <a:gdLst/>
            <a:ahLst/>
            <a:cxnLst/>
            <a:rect l="l" t="t" r="r" b="b"/>
            <a:pathLst>
              <a:path w="923370" h="923370">
                <a:moveTo>
                  <a:pt x="870649" y="52721"/>
                </a:moveTo>
                <a:cubicBezTo>
                  <a:pt x="903223" y="85294"/>
                  <a:pt x="923370" y="130294"/>
                  <a:pt x="923370" y="180000"/>
                </a:cubicBezTo>
                <a:lnTo>
                  <a:pt x="923370" y="914399"/>
                </a:lnTo>
                <a:lnTo>
                  <a:pt x="914399" y="914399"/>
                </a:lnTo>
                <a:lnTo>
                  <a:pt x="914399" y="923370"/>
                </a:lnTo>
                <a:lnTo>
                  <a:pt x="180000" y="923370"/>
                </a:lnTo>
                <a:cubicBezTo>
                  <a:pt x="80589" y="923370"/>
                  <a:pt x="0" y="842781"/>
                  <a:pt x="0" y="743370"/>
                </a:cubicBezTo>
                <a:cubicBezTo>
                  <a:pt x="0" y="643959"/>
                  <a:pt x="80589" y="563370"/>
                  <a:pt x="179999" y="563370"/>
                </a:cubicBezTo>
                <a:lnTo>
                  <a:pt x="563370" y="563370"/>
                </a:lnTo>
                <a:lnTo>
                  <a:pt x="563370" y="180000"/>
                </a:lnTo>
                <a:cubicBezTo>
                  <a:pt x="563370" y="80589"/>
                  <a:pt x="643959" y="0"/>
                  <a:pt x="743370" y="0"/>
                </a:cubicBezTo>
                <a:cubicBezTo>
                  <a:pt x="793076" y="0"/>
                  <a:pt x="838076" y="20147"/>
                  <a:pt x="870649" y="527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grpSp>
        <p:nvGrpSpPr>
          <p:cNvPr id="40" name="그룹 48">
            <a:extLst>
              <a:ext uri="{FF2B5EF4-FFF2-40B4-BE49-F238E27FC236}">
                <a16:creationId xmlns:a16="http://schemas.microsoft.com/office/drawing/2014/main" id="{8E9E6FF8-42D7-4FE0-8472-2E6F05527F9D}"/>
              </a:ext>
            </a:extLst>
          </p:cNvPr>
          <p:cNvGrpSpPr/>
          <p:nvPr/>
        </p:nvGrpSpPr>
        <p:grpSpPr>
          <a:xfrm>
            <a:off x="38923" y="1757752"/>
            <a:ext cx="405000" cy="405000"/>
            <a:chOff x="3064244" y="3659540"/>
            <a:chExt cx="540000" cy="540000"/>
          </a:xfrm>
        </p:grpSpPr>
        <p:sp>
          <p:nvSpPr>
            <p:cNvPr id="41" name="Oval 1079">
              <a:extLst>
                <a:ext uri="{FF2B5EF4-FFF2-40B4-BE49-F238E27FC236}">
                  <a16:creationId xmlns:a16="http://schemas.microsoft.com/office/drawing/2014/main" id="{980A9BEC-5FC6-481A-B815-B9B4D783B366}"/>
                </a:ext>
              </a:extLst>
            </p:cNvPr>
            <p:cNvSpPr/>
            <p:nvPr/>
          </p:nvSpPr>
          <p:spPr>
            <a:xfrm>
              <a:off x="3064244" y="3659540"/>
              <a:ext cx="540000" cy="540000"/>
            </a:xfrm>
            <a:prstGeom prst="ellipse">
              <a:avLst/>
            </a:prstGeom>
            <a:solidFill>
              <a:srgbClr val="92D05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42" name="Oval 1080">
              <a:extLst>
                <a:ext uri="{FF2B5EF4-FFF2-40B4-BE49-F238E27FC236}">
                  <a16:creationId xmlns:a16="http://schemas.microsoft.com/office/drawing/2014/main" id="{D58FDCD4-7091-4990-9500-4436B849EB10}"/>
                </a:ext>
              </a:extLst>
            </p:cNvPr>
            <p:cNvSpPr/>
            <p:nvPr/>
          </p:nvSpPr>
          <p:spPr>
            <a:xfrm>
              <a:off x="3146819" y="3742115"/>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43" name="그룹 47">
            <a:extLst>
              <a:ext uri="{FF2B5EF4-FFF2-40B4-BE49-F238E27FC236}">
                <a16:creationId xmlns:a16="http://schemas.microsoft.com/office/drawing/2014/main" id="{4CD6204A-C496-4140-AB94-F26429B859E7}"/>
              </a:ext>
            </a:extLst>
          </p:cNvPr>
          <p:cNvGrpSpPr/>
          <p:nvPr/>
        </p:nvGrpSpPr>
        <p:grpSpPr>
          <a:xfrm>
            <a:off x="1917074" y="1762027"/>
            <a:ext cx="405000" cy="405000"/>
            <a:chOff x="4504969" y="3665239"/>
            <a:chExt cx="540000" cy="540000"/>
          </a:xfrm>
        </p:grpSpPr>
        <p:sp>
          <p:nvSpPr>
            <p:cNvPr id="44" name="Oval 1082">
              <a:extLst>
                <a:ext uri="{FF2B5EF4-FFF2-40B4-BE49-F238E27FC236}">
                  <a16:creationId xmlns:a16="http://schemas.microsoft.com/office/drawing/2014/main" id="{18631B0E-9578-4512-A885-12144AF89FFC}"/>
                </a:ext>
              </a:extLst>
            </p:cNvPr>
            <p:cNvSpPr/>
            <p:nvPr/>
          </p:nvSpPr>
          <p:spPr>
            <a:xfrm>
              <a:off x="4504969" y="3665239"/>
              <a:ext cx="540000" cy="540000"/>
            </a:xfrm>
            <a:prstGeom prst="ellipse">
              <a:avLst/>
            </a:prstGeom>
            <a:solidFill>
              <a:srgbClr val="D2E0F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45" name="Oval 1083">
              <a:extLst>
                <a:ext uri="{FF2B5EF4-FFF2-40B4-BE49-F238E27FC236}">
                  <a16:creationId xmlns:a16="http://schemas.microsoft.com/office/drawing/2014/main" id="{96E9625F-3FB0-4DE0-9BE5-9171DF8DA58B}"/>
                </a:ext>
              </a:extLst>
            </p:cNvPr>
            <p:cNvSpPr/>
            <p:nvPr/>
          </p:nvSpPr>
          <p:spPr>
            <a:xfrm>
              <a:off x="4587544" y="3747814"/>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46" name="그룹 27">
            <a:extLst>
              <a:ext uri="{FF2B5EF4-FFF2-40B4-BE49-F238E27FC236}">
                <a16:creationId xmlns:a16="http://schemas.microsoft.com/office/drawing/2014/main" id="{ED883F41-B2C7-408B-9944-9C3EA4938CA4}"/>
              </a:ext>
            </a:extLst>
          </p:cNvPr>
          <p:cNvGrpSpPr/>
          <p:nvPr/>
        </p:nvGrpSpPr>
        <p:grpSpPr>
          <a:xfrm>
            <a:off x="4906376" y="1766301"/>
            <a:ext cx="405000" cy="405000"/>
            <a:chOff x="5945694" y="3670938"/>
            <a:chExt cx="540000" cy="540000"/>
          </a:xfrm>
        </p:grpSpPr>
        <p:sp>
          <p:nvSpPr>
            <p:cNvPr id="47" name="Oval 1085">
              <a:extLst>
                <a:ext uri="{FF2B5EF4-FFF2-40B4-BE49-F238E27FC236}">
                  <a16:creationId xmlns:a16="http://schemas.microsoft.com/office/drawing/2014/main" id="{F13E4A45-E663-4B11-B3CB-CEDEB0CE82D6}"/>
                </a:ext>
              </a:extLst>
            </p:cNvPr>
            <p:cNvSpPr/>
            <p:nvPr/>
          </p:nvSpPr>
          <p:spPr>
            <a:xfrm>
              <a:off x="5945694" y="3670938"/>
              <a:ext cx="540000" cy="540000"/>
            </a:xfrm>
            <a:prstGeom prst="ellipse">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48" name="Oval 1086">
              <a:extLst>
                <a:ext uri="{FF2B5EF4-FFF2-40B4-BE49-F238E27FC236}">
                  <a16:creationId xmlns:a16="http://schemas.microsoft.com/office/drawing/2014/main" id="{63E596EB-CBBF-4621-ABE3-1808427F2D16}"/>
                </a:ext>
              </a:extLst>
            </p:cNvPr>
            <p:cNvSpPr/>
            <p:nvPr/>
          </p:nvSpPr>
          <p:spPr>
            <a:xfrm>
              <a:off x="6028269" y="3753513"/>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49" name="그룹 26">
            <a:extLst>
              <a:ext uri="{FF2B5EF4-FFF2-40B4-BE49-F238E27FC236}">
                <a16:creationId xmlns:a16="http://schemas.microsoft.com/office/drawing/2014/main" id="{4B94551B-7CDF-4458-A5A2-6CCA25C8E863}"/>
              </a:ext>
            </a:extLst>
          </p:cNvPr>
          <p:cNvGrpSpPr/>
          <p:nvPr/>
        </p:nvGrpSpPr>
        <p:grpSpPr>
          <a:xfrm>
            <a:off x="7708553" y="1770575"/>
            <a:ext cx="405000" cy="405000"/>
            <a:chOff x="8984481" y="3676637"/>
            <a:chExt cx="540000" cy="540000"/>
          </a:xfrm>
        </p:grpSpPr>
        <p:sp>
          <p:nvSpPr>
            <p:cNvPr id="50" name="Oval 1088">
              <a:extLst>
                <a:ext uri="{FF2B5EF4-FFF2-40B4-BE49-F238E27FC236}">
                  <a16:creationId xmlns:a16="http://schemas.microsoft.com/office/drawing/2014/main" id="{4D6CDB7E-AB3F-4503-8385-41CD61A48F5E}"/>
                </a:ext>
              </a:extLst>
            </p:cNvPr>
            <p:cNvSpPr/>
            <p:nvPr/>
          </p:nvSpPr>
          <p:spPr>
            <a:xfrm>
              <a:off x="8984481" y="3676637"/>
              <a:ext cx="540000" cy="540000"/>
            </a:xfrm>
            <a:prstGeom prst="ellipse">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51" name="Oval 1089">
              <a:extLst>
                <a:ext uri="{FF2B5EF4-FFF2-40B4-BE49-F238E27FC236}">
                  <a16:creationId xmlns:a16="http://schemas.microsoft.com/office/drawing/2014/main" id="{6772C51E-ED1F-48DC-AF49-9C2F3A5F4C76}"/>
                </a:ext>
              </a:extLst>
            </p:cNvPr>
            <p:cNvSpPr/>
            <p:nvPr/>
          </p:nvSpPr>
          <p:spPr>
            <a:xfrm>
              <a:off x="9067056" y="3759212"/>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sp>
        <p:nvSpPr>
          <p:cNvPr id="52" name="文字方塊 62"/>
          <p:cNvSpPr txBox="1">
            <a:spLocks noChangeArrowheads="1"/>
          </p:cNvSpPr>
          <p:nvPr/>
        </p:nvSpPr>
        <p:spPr bwMode="auto">
          <a:xfrm>
            <a:off x="259971" y="1554446"/>
            <a:ext cx="18424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400" b="1" dirty="0">
                <a:solidFill>
                  <a:srgbClr val="C00000"/>
                </a:solidFill>
                <a:latin typeface="微軟正黑體" panose="020B0604030504040204" pitchFamily="34" charset="-120"/>
                <a:ea typeface="微軟正黑體" panose="020B0604030504040204" pitchFamily="34" charset="-120"/>
              </a:rPr>
              <a:t>Step 1 </a:t>
            </a:r>
            <a:r>
              <a:rPr lang="zh-TW" altLang="en-US" sz="1400" b="1" dirty="0">
                <a:solidFill>
                  <a:srgbClr val="C00000"/>
                </a:solidFill>
                <a:latin typeface="微軟正黑體" panose="020B0604030504040204" pitchFamily="34" charset="-120"/>
                <a:ea typeface="微軟正黑體" panose="020B0604030504040204" pitchFamily="34" charset="-120"/>
              </a:rPr>
              <a:t>登入報名系統</a:t>
            </a:r>
          </a:p>
        </p:txBody>
      </p:sp>
      <p:sp>
        <p:nvSpPr>
          <p:cNvPr id="53" name="文字方塊 64"/>
          <p:cNvSpPr txBox="1">
            <a:spLocks noChangeArrowheads="1"/>
          </p:cNvSpPr>
          <p:nvPr/>
        </p:nvSpPr>
        <p:spPr bwMode="auto">
          <a:xfrm>
            <a:off x="2520663" y="1553131"/>
            <a:ext cx="211097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600" b="1" dirty="0">
                <a:solidFill>
                  <a:srgbClr val="C00000"/>
                </a:solidFill>
                <a:latin typeface="微軟正黑體" panose="020B0604030504040204" pitchFamily="34" charset="-120"/>
                <a:ea typeface="微軟正黑體" panose="020B0604030504040204" pitchFamily="34" charset="-120"/>
              </a:rPr>
              <a:t>Step 2 </a:t>
            </a:r>
            <a:r>
              <a:rPr lang="zh-TW" altLang="en-US" sz="1600" b="1" dirty="0">
                <a:solidFill>
                  <a:srgbClr val="C00000"/>
                </a:solidFill>
                <a:latin typeface="微軟正黑體" panose="020B0604030504040204" pitchFamily="34" charset="-120"/>
                <a:ea typeface="微軟正黑體" panose="020B0604030504040204" pitchFamily="34" charset="-120"/>
              </a:rPr>
              <a:t>上傳報名資料</a:t>
            </a:r>
          </a:p>
        </p:txBody>
      </p:sp>
      <p:sp>
        <p:nvSpPr>
          <p:cNvPr id="54" name="文字方塊 66"/>
          <p:cNvSpPr txBox="1">
            <a:spLocks noChangeArrowheads="1"/>
          </p:cNvSpPr>
          <p:nvPr/>
        </p:nvSpPr>
        <p:spPr bwMode="auto">
          <a:xfrm>
            <a:off x="5334412" y="1554447"/>
            <a:ext cx="239746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400" b="1" dirty="0">
                <a:solidFill>
                  <a:srgbClr val="C00000"/>
                </a:solidFill>
                <a:latin typeface="微軟正黑體" panose="020B0604030504040204" pitchFamily="34" charset="-120"/>
                <a:ea typeface="微軟正黑體" panose="020B0604030504040204" pitchFamily="34" charset="-120"/>
              </a:rPr>
              <a:t>Step 3 </a:t>
            </a:r>
            <a:r>
              <a:rPr lang="zh-TW" altLang="en-US" sz="1400" b="1" dirty="0">
                <a:solidFill>
                  <a:srgbClr val="C00000"/>
                </a:solidFill>
                <a:latin typeface="微軟正黑體" panose="020B0604030504040204" pitchFamily="34" charset="-120"/>
                <a:ea typeface="微軟正黑體" panose="020B0604030504040204" pitchFamily="34" charset="-120"/>
              </a:rPr>
              <a:t>彙</a:t>
            </a:r>
            <a:r>
              <a:rPr lang="zh-TW" altLang="en-US" sz="1400" b="1" dirty="0" smtClean="0">
                <a:solidFill>
                  <a:srgbClr val="C00000"/>
                </a:solidFill>
                <a:latin typeface="微軟正黑體" panose="020B0604030504040204" pitchFamily="34" charset="-120"/>
                <a:ea typeface="微軟正黑體" panose="020B0604030504040204" pitchFamily="34" charset="-120"/>
              </a:rPr>
              <a:t>整及列印報名</a:t>
            </a:r>
            <a:r>
              <a:rPr lang="zh-TW" altLang="en-US" sz="1400" b="1" dirty="0">
                <a:solidFill>
                  <a:srgbClr val="C00000"/>
                </a:solidFill>
                <a:latin typeface="微軟正黑體" panose="020B0604030504040204" pitchFamily="34" charset="-120"/>
                <a:ea typeface="微軟正黑體" panose="020B0604030504040204" pitchFamily="34" charset="-120"/>
              </a:rPr>
              <a:t>資料</a:t>
            </a:r>
          </a:p>
        </p:txBody>
      </p:sp>
      <p:sp>
        <p:nvSpPr>
          <p:cNvPr id="55" name="文字方塊 68"/>
          <p:cNvSpPr txBox="1">
            <a:spLocks noChangeArrowheads="1"/>
          </p:cNvSpPr>
          <p:nvPr/>
        </p:nvSpPr>
        <p:spPr bwMode="auto">
          <a:xfrm>
            <a:off x="7804946" y="1554447"/>
            <a:ext cx="1119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400" b="1" dirty="0">
                <a:solidFill>
                  <a:srgbClr val="C00000"/>
                </a:solidFill>
                <a:latin typeface="微軟正黑體" panose="020B0604030504040204" pitchFamily="34" charset="-120"/>
                <a:ea typeface="微軟正黑體" panose="020B0604030504040204" pitchFamily="34" charset="-120"/>
              </a:rPr>
              <a:t>Step 4 </a:t>
            </a:r>
            <a:r>
              <a:rPr lang="zh-TW" altLang="en-US" sz="1400" b="1" dirty="0">
                <a:solidFill>
                  <a:srgbClr val="C00000"/>
                </a:solidFill>
                <a:latin typeface="微軟正黑體" panose="020B0604030504040204" pitchFamily="34" charset="-120"/>
                <a:ea typeface="微軟正黑體" panose="020B0604030504040204" pitchFamily="34" charset="-120"/>
              </a:rPr>
              <a:t>寄出</a:t>
            </a:r>
          </a:p>
        </p:txBody>
      </p:sp>
      <p:sp>
        <p:nvSpPr>
          <p:cNvPr id="5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13</a:t>
            </a:fld>
            <a:endParaRPr lang="zh-TW" altLang="en-US" sz="1500" b="1" dirty="0">
              <a:latin typeface="Arial" panose="020B0604020202020204" pitchFamily="34" charset="0"/>
              <a:cs typeface="Arial" panose="020B0604020202020204" pitchFamily="34" charset="0"/>
            </a:endParaRPr>
          </a:p>
        </p:txBody>
      </p:sp>
      <p:cxnSp>
        <p:nvCxnSpPr>
          <p:cNvPr id="64"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6" name="Freeform 6">
            <a:extLst>
              <a:ext uri="{FF2B5EF4-FFF2-40B4-BE49-F238E27FC236}">
                <a16:creationId xmlns:a16="http://schemas.microsoft.com/office/drawing/2014/main" id="{71AA52EC-7DB1-4E87-8C0D-FAA1C5227515}"/>
              </a:ext>
            </a:extLst>
          </p:cNvPr>
          <p:cNvSpPr>
            <a:spLocks noEditPoints="1"/>
          </p:cNvSpPr>
          <p:nvPr/>
        </p:nvSpPr>
        <p:spPr bwMode="auto">
          <a:xfrm>
            <a:off x="749031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68"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800" b="1" dirty="0" smtClean="0">
                <a:solidFill>
                  <a:srgbClr val="002060"/>
                </a:solidFill>
                <a:latin typeface="微軟正黑體" panose="020B0604030504040204" pitchFamily="34" charset="-120"/>
                <a:ea typeface="微軟正黑體" panose="020B0604030504040204" pitchFamily="34" charset="-120"/>
              </a:rPr>
              <a:t>報名程序（</a:t>
            </a:r>
            <a:r>
              <a:rPr lang="en-US" altLang="zh-TW" sz="2800" b="1" dirty="0" smtClean="0">
                <a:solidFill>
                  <a:srgbClr val="002060"/>
                </a:solidFill>
                <a:latin typeface="微軟正黑體" panose="020B0604030504040204" pitchFamily="34" charset="-120"/>
                <a:ea typeface="微軟正黑體" panose="020B0604030504040204" pitchFamily="34" charset="-120"/>
              </a:rPr>
              <a:t>5/13</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grpSp>
        <p:nvGrpSpPr>
          <p:cNvPr id="2" name="群組 1"/>
          <p:cNvGrpSpPr/>
          <p:nvPr/>
        </p:nvGrpSpPr>
        <p:grpSpPr>
          <a:xfrm>
            <a:off x="109537" y="2335835"/>
            <a:ext cx="9025342" cy="4356291"/>
            <a:chOff x="109537" y="2335835"/>
            <a:chExt cx="9025342" cy="4356291"/>
          </a:xfrm>
        </p:grpSpPr>
        <p:grpSp>
          <p:nvGrpSpPr>
            <p:cNvPr id="56" name="群組 55"/>
            <p:cNvGrpSpPr/>
            <p:nvPr/>
          </p:nvGrpSpPr>
          <p:grpSpPr>
            <a:xfrm>
              <a:off x="109537" y="2335835"/>
              <a:ext cx="9025342" cy="4356291"/>
              <a:chOff x="146047" y="1971442"/>
              <a:chExt cx="12033781" cy="5808384"/>
            </a:xfrm>
          </p:grpSpPr>
          <p:grpSp>
            <p:nvGrpSpPr>
              <p:cNvPr id="57" name="群組 56"/>
              <p:cNvGrpSpPr/>
              <p:nvPr/>
            </p:nvGrpSpPr>
            <p:grpSpPr>
              <a:xfrm>
                <a:off x="146050" y="1971442"/>
                <a:ext cx="12033778" cy="5808384"/>
                <a:chOff x="146050" y="1971442"/>
                <a:chExt cx="12033778" cy="5808384"/>
              </a:xfrm>
            </p:grpSpPr>
            <p:sp>
              <p:nvSpPr>
                <p:cNvPr id="65" name="向右箭號 64"/>
                <p:cNvSpPr/>
                <p:nvPr/>
              </p:nvSpPr>
              <p:spPr>
                <a:xfrm>
                  <a:off x="6622555" y="4152900"/>
                  <a:ext cx="384000" cy="417600"/>
                </a:xfrm>
                <a:prstGeom prst="rightArrow">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zh-TW" altLang="en-US">
                    <a:solidFill>
                      <a:srgbClr val="C00000"/>
                    </a:solidFill>
                  </a:endParaRPr>
                </a:p>
              </p:txBody>
            </p:sp>
            <p:sp>
              <p:nvSpPr>
                <p:cNvPr id="67" name="向右箭號 66"/>
                <p:cNvSpPr/>
                <p:nvPr/>
              </p:nvSpPr>
              <p:spPr>
                <a:xfrm>
                  <a:off x="2705682" y="4098925"/>
                  <a:ext cx="384000" cy="417513"/>
                </a:xfrm>
                <a:prstGeom prst="rightArrow">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zh-TW" altLang="en-US">
                    <a:solidFill>
                      <a:srgbClr val="C00000"/>
                    </a:solidFill>
                  </a:endParaRPr>
                </a:p>
              </p:txBody>
            </p:sp>
            <p:grpSp>
              <p:nvGrpSpPr>
                <p:cNvPr id="69" name="群組 68"/>
                <p:cNvGrpSpPr/>
                <p:nvPr/>
              </p:nvGrpSpPr>
              <p:grpSpPr>
                <a:xfrm>
                  <a:off x="146050" y="1971442"/>
                  <a:ext cx="12033778" cy="5808384"/>
                  <a:chOff x="146050" y="1971442"/>
                  <a:chExt cx="12033778" cy="5808384"/>
                </a:xfrm>
              </p:grpSpPr>
              <p:sp>
                <p:nvSpPr>
                  <p:cNvPr id="72" name="文字方塊 71"/>
                  <p:cNvSpPr txBox="1"/>
                  <p:nvPr/>
                </p:nvSpPr>
                <p:spPr>
                  <a:xfrm>
                    <a:off x="2603045" y="6210167"/>
                    <a:ext cx="4530191" cy="1569659"/>
                  </a:xfrm>
                  <a:prstGeom prst="rect">
                    <a:avLst/>
                  </a:prstGeom>
                  <a:solidFill>
                    <a:schemeClr val="accent4">
                      <a:lumMod val="60000"/>
                      <a:lumOff val="40000"/>
                    </a:schemeClr>
                  </a:solidFill>
                </p:spPr>
                <p:txBody>
                  <a:bodyPr wrap="square">
                    <a:spAutoFit/>
                  </a:bodyPr>
                  <a:lstStyle/>
                  <a:p>
                    <a:pPr eaLnBrk="1" fontAlgn="auto" hangingPunct="1">
                      <a:spcBef>
                        <a:spcPts val="600"/>
                      </a:spcBef>
                      <a:spcAft>
                        <a:spcPts val="0"/>
                      </a:spcAft>
                      <a:defRPr/>
                    </a:pPr>
                    <a:r>
                      <a:rPr lang="zh-TW" altLang="en-US" b="1" dirty="0" smtClean="0">
                        <a:solidFill>
                          <a:srgbClr val="002060"/>
                        </a:solidFill>
                        <a:latin typeface="微軟正黑體" panose="020B0604030504040204" pitchFamily="34" charset="-120"/>
                        <a:ea typeface="微軟正黑體" panose="020B0604030504040204" pitchFamily="34" charset="-120"/>
                      </a:rPr>
                      <a:t>報名</a:t>
                    </a:r>
                    <a:r>
                      <a:rPr lang="zh-TW" altLang="en-US" b="1" dirty="0">
                        <a:solidFill>
                          <a:srgbClr val="002060"/>
                        </a:solidFill>
                        <a:latin typeface="微軟正黑體" panose="020B0604030504040204" pitchFamily="34" charset="-120"/>
                        <a:ea typeface="微軟正黑體" panose="020B0604030504040204" pitchFamily="34" charset="-120"/>
                      </a:rPr>
                      <a:t>郵寄</a:t>
                    </a:r>
                    <a:r>
                      <a:rPr lang="zh-TW" altLang="en-US" b="1" dirty="0" smtClean="0">
                        <a:solidFill>
                          <a:srgbClr val="002060"/>
                        </a:solidFill>
                        <a:latin typeface="微軟正黑體" panose="020B0604030504040204" pitchFamily="34" charset="-120"/>
                        <a:ea typeface="微軟正黑體" panose="020B0604030504040204" pitchFamily="34" charset="-120"/>
                      </a:rPr>
                      <a:t>地址：</a:t>
                    </a:r>
                    <a:endParaRPr lang="en-US" altLang="zh-TW" b="1" dirty="0" smtClean="0">
                      <a:solidFill>
                        <a:srgbClr val="002060"/>
                      </a:solidFill>
                      <a:latin typeface="微軟正黑體" panose="020B0604030504040204" pitchFamily="34" charset="-120"/>
                      <a:ea typeface="微軟正黑體" panose="020B0604030504040204" pitchFamily="34" charset="-120"/>
                    </a:endParaRPr>
                  </a:p>
                  <a:p>
                    <a:pPr eaLnBrk="1" fontAlgn="auto" hangingPunct="1">
                      <a:lnSpc>
                        <a:spcPts val="1650"/>
                      </a:lnSpc>
                      <a:spcBef>
                        <a:spcPts val="600"/>
                      </a:spcBef>
                      <a:spcAft>
                        <a:spcPts val="0"/>
                      </a:spcAft>
                      <a:defRPr/>
                    </a:pPr>
                    <a:r>
                      <a:rPr lang="en-US" altLang="zh-TW" sz="1400" b="1" dirty="0" smtClean="0">
                        <a:solidFill>
                          <a:srgbClr val="002060"/>
                        </a:solidFill>
                        <a:latin typeface="微軟正黑體" panose="020B0604030504040204" pitchFamily="34" charset="-120"/>
                        <a:ea typeface="微軟正黑體" panose="020B0604030504040204" pitchFamily="34" charset="-120"/>
                      </a:rPr>
                      <a:t>106344</a:t>
                    </a:r>
                    <a:r>
                      <a:rPr lang="zh-TW" altLang="en-US" sz="1400" b="1" dirty="0" smtClean="0">
                        <a:solidFill>
                          <a:srgbClr val="002060"/>
                        </a:solidFill>
                        <a:latin typeface="微軟正黑體" panose="020B0604030504040204" pitchFamily="34" charset="-120"/>
                        <a:ea typeface="微軟正黑體" panose="020B0604030504040204" pitchFamily="34" charset="-120"/>
                      </a:rPr>
                      <a:t>臺北市大安區忠孝東路三段</a:t>
                    </a:r>
                    <a:r>
                      <a:rPr lang="en-US" altLang="zh-TW" sz="1400" b="1" dirty="0" smtClean="0">
                        <a:solidFill>
                          <a:srgbClr val="002060"/>
                        </a:solidFill>
                        <a:latin typeface="微軟正黑體" panose="020B0604030504040204" pitchFamily="34" charset="-120"/>
                        <a:ea typeface="微軟正黑體" panose="020B0604030504040204" pitchFamily="34" charset="-120"/>
                      </a:rPr>
                      <a:t>1</a:t>
                    </a:r>
                    <a:r>
                      <a:rPr lang="zh-TW" altLang="en-US" sz="1400" b="1" dirty="0" smtClean="0">
                        <a:solidFill>
                          <a:srgbClr val="002060"/>
                        </a:solidFill>
                        <a:latin typeface="微軟正黑體" panose="020B0604030504040204" pitchFamily="34" charset="-120"/>
                        <a:ea typeface="微軟正黑體" panose="020B0604030504040204" pitchFamily="34" charset="-120"/>
                      </a:rPr>
                      <a:t>號</a:t>
                    </a:r>
                    <a:r>
                      <a:rPr lang="en-US" altLang="zh-TW" sz="1400" b="1" dirty="0" smtClean="0">
                        <a:solidFill>
                          <a:srgbClr val="002060"/>
                        </a:solidFill>
                        <a:latin typeface="微軟正黑體" panose="020B0604030504040204" pitchFamily="34" charset="-120"/>
                        <a:ea typeface="微軟正黑體" panose="020B0604030504040204" pitchFamily="34" charset="-120"/>
                      </a:rPr>
                      <a:t/>
                    </a:r>
                    <a:br>
                      <a:rPr lang="en-US" altLang="zh-TW" sz="1400" b="1" dirty="0" smtClean="0">
                        <a:solidFill>
                          <a:srgbClr val="002060"/>
                        </a:solidFill>
                        <a:latin typeface="微軟正黑體" panose="020B0604030504040204" pitchFamily="34" charset="-120"/>
                        <a:ea typeface="微軟正黑體" panose="020B0604030504040204" pitchFamily="34" charset="-120"/>
                      </a:rPr>
                    </a:br>
                    <a:r>
                      <a:rPr lang="zh-TW" altLang="en-US" sz="1400" b="1" dirty="0" smtClean="0">
                        <a:solidFill>
                          <a:srgbClr val="002060"/>
                        </a:solidFill>
                        <a:latin typeface="微軟正黑體" panose="020B0604030504040204" pitchFamily="34" charset="-120"/>
                        <a:ea typeface="微軟正黑體" panose="020B0604030504040204" pitchFamily="34" charset="-120"/>
                      </a:rPr>
                      <a:t>國立臺北科技大學億光大樓</a:t>
                    </a:r>
                    <a:r>
                      <a:rPr lang="en-US" altLang="zh-TW" sz="1400" b="1" dirty="0" smtClean="0">
                        <a:solidFill>
                          <a:srgbClr val="002060"/>
                        </a:solidFill>
                        <a:latin typeface="微軟正黑體" panose="020B0604030504040204" pitchFamily="34" charset="-120"/>
                        <a:ea typeface="微軟正黑體" panose="020B0604030504040204" pitchFamily="34" charset="-120"/>
                      </a:rPr>
                      <a:t>5</a:t>
                    </a:r>
                    <a:r>
                      <a:rPr lang="zh-TW" altLang="en-US" sz="1400" b="1" dirty="0" smtClean="0">
                        <a:solidFill>
                          <a:srgbClr val="002060"/>
                        </a:solidFill>
                        <a:latin typeface="微軟正黑體" panose="020B0604030504040204" pitchFamily="34" charset="-120"/>
                        <a:ea typeface="微軟正黑體" panose="020B0604030504040204" pitchFamily="34" charset="-120"/>
                      </a:rPr>
                      <a:t>樓</a:t>
                    </a:r>
                    <a:endParaRPr lang="en-US" altLang="zh-TW" sz="1400" b="1" dirty="0" smtClean="0">
                      <a:solidFill>
                        <a:srgbClr val="002060"/>
                      </a:solidFill>
                      <a:latin typeface="微軟正黑體" panose="020B0604030504040204" pitchFamily="34" charset="-120"/>
                      <a:ea typeface="微軟正黑體" panose="020B0604030504040204" pitchFamily="34" charset="-120"/>
                    </a:endParaRPr>
                  </a:p>
                  <a:p>
                    <a:pPr eaLnBrk="1" fontAlgn="auto" hangingPunct="1">
                      <a:lnSpc>
                        <a:spcPts val="1650"/>
                      </a:lnSpc>
                      <a:spcBef>
                        <a:spcPts val="600"/>
                      </a:spcBef>
                      <a:spcAft>
                        <a:spcPts val="0"/>
                      </a:spcAft>
                      <a:defRPr/>
                    </a:pPr>
                    <a:r>
                      <a:rPr lang="en-US" altLang="zh-TW" sz="1400" b="1" dirty="0" smtClean="0">
                        <a:solidFill>
                          <a:srgbClr val="002060"/>
                        </a:solidFill>
                        <a:latin typeface="微軟正黑體" panose="020B0604030504040204" pitchFamily="34" charset="-120"/>
                        <a:ea typeface="微軟正黑體" panose="020B0604030504040204" pitchFamily="34" charset="-120"/>
                      </a:rPr>
                      <a:t>111</a:t>
                    </a:r>
                    <a:r>
                      <a:rPr lang="zh-TW" altLang="en-US" sz="1400" b="1" dirty="0" smtClean="0">
                        <a:solidFill>
                          <a:srgbClr val="002060"/>
                        </a:solidFill>
                        <a:latin typeface="微軟正黑體" panose="020B0604030504040204" pitchFamily="34" charset="-120"/>
                        <a:ea typeface="微軟正黑體" panose="020B0604030504040204" pitchFamily="34" charset="-120"/>
                      </a:rPr>
                      <a:t>學年</a:t>
                    </a:r>
                    <a:r>
                      <a:rPr lang="zh-TW" altLang="en-US" sz="1400" b="1" dirty="0">
                        <a:solidFill>
                          <a:srgbClr val="002060"/>
                        </a:solidFill>
                        <a:latin typeface="微軟正黑體" panose="020B0604030504040204" pitchFamily="34" charset="-120"/>
                        <a:ea typeface="微軟正黑體" panose="020B0604030504040204" pitchFamily="34" charset="-120"/>
                      </a:rPr>
                      <a:t>度五專優先免試入學招生委員會</a:t>
                    </a:r>
                  </a:p>
                </p:txBody>
              </p:sp>
              <p:grpSp>
                <p:nvGrpSpPr>
                  <p:cNvPr id="73" name="群組 42"/>
                  <p:cNvGrpSpPr>
                    <a:grpSpLocks/>
                  </p:cNvGrpSpPr>
                  <p:nvPr/>
                </p:nvGrpSpPr>
                <p:grpSpPr bwMode="auto">
                  <a:xfrm>
                    <a:off x="3090095" y="1971442"/>
                    <a:ext cx="9089733" cy="3981567"/>
                    <a:chOff x="3199843" y="1852659"/>
                    <a:chExt cx="9090019" cy="3982422"/>
                  </a:xfrm>
                </p:grpSpPr>
                <p:sp>
                  <p:nvSpPr>
                    <p:cNvPr id="78" name="矩形 77"/>
                    <p:cNvSpPr/>
                    <p:nvPr/>
                  </p:nvSpPr>
                  <p:spPr>
                    <a:xfrm>
                      <a:off x="7132096" y="1852659"/>
                      <a:ext cx="3492611" cy="3982422"/>
                    </a:xfrm>
                    <a:prstGeom prst="rect">
                      <a:avLst/>
                    </a:prstGeom>
                    <a:solidFill>
                      <a:schemeClr val="accent3">
                        <a:lumMod val="20000"/>
                        <a:lumOff val="8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just" eaLnBrk="1" fontAlgn="auto" hangingPunct="1">
                        <a:lnSpc>
                          <a:spcPts val="2700"/>
                        </a:lnSpc>
                        <a:spcBef>
                          <a:spcPts val="450"/>
                        </a:spcBef>
                        <a:spcAft>
                          <a:spcPts val="450"/>
                        </a:spcAft>
                        <a:defRPr/>
                      </a:pPr>
                      <a:r>
                        <a:rPr lang="zh-TW" altLang="en-US" sz="1275" b="1" dirty="0">
                          <a:solidFill>
                            <a:srgbClr val="0070C0"/>
                          </a:solidFill>
                          <a:latin typeface="微軟正黑體" panose="020B0604030504040204" pitchFamily="34" charset="-120"/>
                          <a:ea typeface="微軟正黑體" panose="020B0604030504040204" pitchFamily="34" charset="-120"/>
                        </a:rPr>
                        <a:t>彙整</a:t>
                      </a:r>
                      <a:r>
                        <a:rPr lang="zh-TW" altLang="en-US" sz="1275" b="1" u="sng" dirty="0" smtClean="0">
                          <a:solidFill>
                            <a:srgbClr val="C00000"/>
                          </a:solidFill>
                          <a:latin typeface="微軟正黑體" panose="020B0604030504040204" pitchFamily="34" charset="-120"/>
                          <a:ea typeface="微軟正黑體" panose="020B0604030504040204" pitchFamily="34" charset="-120"/>
                        </a:rPr>
                        <a:t>報名表</a:t>
                      </a:r>
                      <a:r>
                        <a:rPr lang="en-US" altLang="zh-TW" sz="1275" b="1" dirty="0" smtClean="0">
                          <a:solidFill>
                            <a:srgbClr val="C00000"/>
                          </a:solidFill>
                          <a:latin typeface="微軟正黑體" panose="020B0604030504040204" pitchFamily="34" charset="-120"/>
                          <a:ea typeface="微軟正黑體" panose="020B0604030504040204" pitchFamily="34" charset="-120"/>
                        </a:rPr>
                        <a:t>(</a:t>
                      </a:r>
                      <a:r>
                        <a:rPr lang="zh-TW" altLang="en-US" sz="1275" b="1" dirty="0" smtClean="0">
                          <a:solidFill>
                            <a:srgbClr val="C00000"/>
                          </a:solidFill>
                          <a:latin typeface="微軟正黑體" panose="020B0604030504040204" pitchFamily="34" charset="-120"/>
                          <a:ea typeface="微軟正黑體" panose="020B0604030504040204" pitchFamily="34" charset="-120"/>
                        </a:rPr>
                        <a:t>檢核粘貼相關證明文件</a:t>
                      </a:r>
                      <a:r>
                        <a:rPr lang="en-US" altLang="zh-TW" sz="1275" b="1" dirty="0" smtClean="0">
                          <a:solidFill>
                            <a:srgbClr val="C00000"/>
                          </a:solidFill>
                          <a:latin typeface="微軟正黑體" panose="020B0604030504040204" pitchFamily="34" charset="-120"/>
                          <a:ea typeface="微軟正黑體" panose="020B0604030504040204" pitchFamily="34" charset="-120"/>
                        </a:rPr>
                        <a:t>)</a:t>
                      </a:r>
                      <a:r>
                        <a:rPr lang="zh-TW" altLang="en-US" sz="1275" b="1" dirty="0" smtClean="0">
                          <a:solidFill>
                            <a:srgbClr val="0070C0"/>
                          </a:solidFill>
                          <a:latin typeface="微軟正黑體" panose="020B0604030504040204" pitchFamily="34" charset="-120"/>
                          <a:ea typeface="微軟正黑體" panose="020B0604030504040204" pitchFamily="34" charset="-120"/>
                        </a:rPr>
                        <a:t>與報名</a:t>
                      </a:r>
                      <a:r>
                        <a:rPr lang="zh-TW" altLang="en-US" sz="1275" b="1" dirty="0">
                          <a:solidFill>
                            <a:srgbClr val="0070C0"/>
                          </a:solidFill>
                          <a:latin typeface="微軟正黑體" panose="020B0604030504040204" pitchFamily="34" charset="-120"/>
                          <a:ea typeface="微軟正黑體" panose="020B0604030504040204" pitchFamily="34" charset="-120"/>
                        </a:rPr>
                        <a:t>系統列印之表單</a:t>
                      </a:r>
                      <a:endParaRPr lang="en-US" altLang="zh-TW" sz="1275" b="1" dirty="0">
                        <a:solidFill>
                          <a:srgbClr val="0070C0"/>
                        </a:solidFill>
                        <a:latin typeface="微軟正黑體" panose="020B0604030504040204" pitchFamily="34" charset="-120"/>
                        <a:ea typeface="微軟正黑體" panose="020B0604030504040204" pitchFamily="34" charset="-120"/>
                      </a:endParaRPr>
                    </a:p>
                    <a:p>
                      <a:pPr eaLnBrk="1" fontAlgn="auto" hangingPunct="1">
                        <a:lnSpc>
                          <a:spcPts val="1800"/>
                        </a:lnSpc>
                        <a:spcBef>
                          <a:spcPts val="225"/>
                        </a:spcBef>
                        <a:spcAft>
                          <a:spcPts val="225"/>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表一、報名人數統計表</a:t>
                      </a:r>
                      <a:r>
                        <a:rPr lang="en-US" altLang="zh-TW" sz="1300" b="1" dirty="0">
                          <a:solidFill>
                            <a:schemeClr val="tx1"/>
                          </a:solidFill>
                          <a:latin typeface="微軟正黑體" panose="020B0604030504040204" pitchFamily="34" charset="-120"/>
                          <a:ea typeface="微軟正黑體" panose="020B0604030504040204" pitchFamily="34" charset="-120"/>
                        </a:rPr>
                        <a:t/>
                      </a:r>
                      <a:br>
                        <a:rPr lang="en-US" altLang="zh-TW" sz="1300" b="1" dirty="0">
                          <a:solidFill>
                            <a:schemeClr val="tx1"/>
                          </a:solidFill>
                          <a:latin typeface="微軟正黑體" panose="020B0604030504040204" pitchFamily="34" charset="-120"/>
                          <a:ea typeface="微軟正黑體" panose="020B0604030504040204" pitchFamily="34" charset="-120"/>
                        </a:rPr>
                      </a:br>
                      <a:r>
                        <a:rPr lang="en-US" altLang="zh-TW" sz="1200" b="1" dirty="0">
                          <a:solidFill>
                            <a:schemeClr val="tx1"/>
                          </a:solidFill>
                          <a:latin typeface="微軟正黑體" panose="020B0604030504040204" pitchFamily="34" charset="-120"/>
                          <a:ea typeface="微軟正黑體" panose="020B0604030504040204" pitchFamily="34" charset="-120"/>
                        </a:rPr>
                        <a:t>            (</a:t>
                      </a:r>
                      <a:r>
                        <a:rPr lang="zh-TW" altLang="zh-TW" sz="1200" b="1" dirty="0">
                          <a:solidFill>
                            <a:schemeClr val="tx1"/>
                          </a:solidFill>
                          <a:latin typeface="微軟正黑體" panose="020B0604030504040204" pitchFamily="34" charset="-120"/>
                          <a:ea typeface="微軟正黑體" panose="020B0604030504040204" pitchFamily="34" charset="-120"/>
                        </a:rPr>
                        <a:t>含黏貼繳費證明</a:t>
                      </a:r>
                      <a:r>
                        <a:rPr lang="zh-TW" altLang="en-US" sz="1200" b="1" dirty="0">
                          <a:solidFill>
                            <a:schemeClr val="tx1"/>
                          </a:solidFill>
                          <a:latin typeface="微軟正黑體" panose="020B0604030504040204" pitchFamily="34" charset="-120"/>
                          <a:ea typeface="微軟正黑體" panose="020B0604030504040204" pitchFamily="34" charset="-120"/>
                        </a:rPr>
                        <a:t>文件</a:t>
                      </a:r>
                      <a:r>
                        <a:rPr lang="zh-TW" altLang="zh-TW" sz="1200" b="1" u="sng" dirty="0">
                          <a:solidFill>
                            <a:schemeClr val="accent2">
                              <a:lumMod val="75000"/>
                            </a:schemeClr>
                          </a:solidFill>
                          <a:latin typeface="微軟正黑體" panose="020B0604030504040204" pitchFamily="34" charset="-120"/>
                          <a:ea typeface="微軟正黑體" panose="020B0604030504040204" pitchFamily="34" charset="-120"/>
                        </a:rPr>
                        <a:t>影印本</a:t>
                      </a:r>
                      <a:r>
                        <a:rPr lang="en-US" altLang="zh-TW" sz="1200" b="1" dirty="0">
                          <a:solidFill>
                            <a:schemeClr val="tx1"/>
                          </a:solidFill>
                          <a:latin typeface="微軟正黑體" panose="020B0604030504040204" pitchFamily="34" charset="-120"/>
                          <a:ea typeface="微軟正黑體" panose="020B0604030504040204" pitchFamily="34" charset="-120"/>
                        </a:rPr>
                        <a:t>)</a:t>
                      </a:r>
                      <a:endParaRPr lang="zh-TW" altLang="zh-TW" sz="1200" b="1" dirty="0">
                        <a:solidFill>
                          <a:schemeClr val="tx1"/>
                        </a:solidFill>
                        <a:latin typeface="微軟正黑體" panose="020B0604030504040204" pitchFamily="34" charset="-120"/>
                        <a:ea typeface="微軟正黑體" panose="020B0604030504040204" pitchFamily="34" charset="-120"/>
                      </a:endParaRPr>
                    </a:p>
                    <a:p>
                      <a:pPr eaLnBrk="1" fontAlgn="auto" hangingPunct="1">
                        <a:lnSpc>
                          <a:spcPts val="1800"/>
                        </a:lnSpc>
                        <a:spcBef>
                          <a:spcPts val="225"/>
                        </a:spcBef>
                        <a:spcAft>
                          <a:spcPts val="225"/>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表二、集體報名繳費清單</a:t>
                      </a:r>
                    </a:p>
                    <a:p>
                      <a:pPr eaLnBrk="1" fontAlgn="auto" hangingPunct="1">
                        <a:lnSpc>
                          <a:spcPts val="1800"/>
                        </a:lnSpc>
                        <a:spcBef>
                          <a:spcPts val="225"/>
                        </a:spcBef>
                        <a:spcAft>
                          <a:spcPts val="225"/>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表三、集體免收報名費名冊</a:t>
                      </a:r>
                      <a:r>
                        <a:rPr lang="en-US" altLang="zh-TW" sz="1300" b="1" dirty="0">
                          <a:solidFill>
                            <a:srgbClr val="C00000"/>
                          </a:solidFill>
                          <a:latin typeface="微軟正黑體" pitchFamily="34" charset="-120"/>
                          <a:ea typeface="微軟正黑體" pitchFamily="34" charset="-120"/>
                        </a:rPr>
                        <a:t>(</a:t>
                      </a:r>
                      <a:r>
                        <a:rPr lang="zh-TW" altLang="en-US" sz="1300" b="1" dirty="0">
                          <a:solidFill>
                            <a:srgbClr val="C00000"/>
                          </a:solidFill>
                          <a:latin typeface="微軟正黑體" pitchFamily="34" charset="-120"/>
                          <a:ea typeface="微軟正黑體" pitchFamily="34" charset="-120"/>
                        </a:rPr>
                        <a:t>選繳</a:t>
                      </a:r>
                      <a:r>
                        <a:rPr lang="en-US" altLang="zh-TW" sz="1300" b="1" dirty="0">
                          <a:solidFill>
                            <a:srgbClr val="C00000"/>
                          </a:solidFill>
                          <a:latin typeface="微軟正黑體" pitchFamily="34" charset="-120"/>
                          <a:ea typeface="微軟正黑體" pitchFamily="34" charset="-120"/>
                        </a:rPr>
                        <a:t>)</a:t>
                      </a:r>
                      <a:endParaRPr lang="zh-TW" altLang="zh-TW" sz="1300" b="1" dirty="0">
                        <a:solidFill>
                          <a:srgbClr val="C00000"/>
                        </a:solidFill>
                        <a:latin typeface="微軟正黑體" panose="020B0604030504040204" pitchFamily="34" charset="-120"/>
                        <a:ea typeface="微軟正黑體" panose="020B0604030504040204" pitchFamily="34" charset="-120"/>
                      </a:endParaRPr>
                    </a:p>
                    <a:p>
                      <a:pPr eaLnBrk="1" fontAlgn="auto" hangingPunct="1">
                        <a:lnSpc>
                          <a:spcPts val="1800"/>
                        </a:lnSpc>
                        <a:spcBef>
                          <a:spcPts val="225"/>
                        </a:spcBef>
                        <a:spcAft>
                          <a:spcPts val="225"/>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表四、報名學生名冊</a:t>
                      </a:r>
                    </a:p>
                    <a:p>
                      <a:pPr eaLnBrk="1" fontAlgn="auto" hangingPunct="1">
                        <a:lnSpc>
                          <a:spcPts val="1800"/>
                        </a:lnSpc>
                        <a:spcBef>
                          <a:spcPts val="0"/>
                        </a:spcBef>
                        <a:spcAft>
                          <a:spcPts val="0"/>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表五、報名學生</a:t>
                      </a:r>
                      <a:r>
                        <a:rPr lang="zh-TW" altLang="en-US" sz="1300" b="1" dirty="0">
                          <a:solidFill>
                            <a:schemeClr val="tx1"/>
                          </a:solidFill>
                          <a:latin typeface="微軟正黑體" panose="020B0604030504040204" pitchFamily="34" charset="-120"/>
                          <a:ea typeface="微軟正黑體" panose="020B0604030504040204" pitchFamily="34" charset="-120"/>
                        </a:rPr>
                        <a:t>超額比序項目</a:t>
                      </a:r>
                      <a:endParaRPr lang="en-US" altLang="zh-TW" sz="1300" b="1" dirty="0">
                        <a:solidFill>
                          <a:schemeClr val="tx1"/>
                        </a:solidFill>
                        <a:latin typeface="微軟正黑體" panose="020B0604030504040204" pitchFamily="34" charset="-120"/>
                        <a:ea typeface="微軟正黑體" panose="020B0604030504040204" pitchFamily="34" charset="-120"/>
                      </a:endParaRPr>
                    </a:p>
                    <a:p>
                      <a:pPr eaLnBrk="1" fontAlgn="auto" hangingPunct="1">
                        <a:lnSpc>
                          <a:spcPts val="1800"/>
                        </a:lnSpc>
                        <a:spcBef>
                          <a:spcPts val="0"/>
                        </a:spcBef>
                        <a:spcAft>
                          <a:spcPts val="0"/>
                        </a:spcAft>
                        <a:defRPr/>
                      </a:pPr>
                      <a:r>
                        <a:rPr lang="zh-TW" altLang="en-US" sz="1300" b="1" dirty="0">
                          <a:solidFill>
                            <a:schemeClr val="tx1"/>
                          </a:solidFill>
                          <a:latin typeface="微軟正黑體" panose="020B0604030504040204" pitchFamily="34" charset="-120"/>
                          <a:ea typeface="微軟正黑體" panose="020B0604030504040204" pitchFamily="34" charset="-120"/>
                        </a:rPr>
                        <a:t>            積分列表</a:t>
                      </a:r>
                      <a:endParaRPr lang="zh-TW" altLang="zh-TW" sz="1300" b="1" dirty="0">
                        <a:solidFill>
                          <a:schemeClr val="tx1"/>
                        </a:solidFill>
                        <a:latin typeface="微軟正黑體" panose="020B0604030504040204" pitchFamily="34" charset="-120"/>
                        <a:ea typeface="微軟正黑體" panose="020B0604030504040204" pitchFamily="34" charset="-120"/>
                      </a:endParaRPr>
                    </a:p>
                    <a:p>
                      <a:pPr eaLnBrk="1" fontAlgn="auto" hangingPunct="1">
                        <a:lnSpc>
                          <a:spcPts val="1800"/>
                        </a:lnSpc>
                        <a:spcBef>
                          <a:spcPts val="225"/>
                        </a:spcBef>
                        <a:spcAft>
                          <a:spcPts val="225"/>
                        </a:spcAft>
                        <a:defRPr/>
                      </a:pPr>
                      <a:r>
                        <a:rPr lang="zh-TW" altLang="zh-TW" sz="1300" b="1" dirty="0">
                          <a:solidFill>
                            <a:schemeClr val="tx1"/>
                          </a:solidFill>
                          <a:latin typeface="微軟正黑體" panose="020B0604030504040204" pitchFamily="34" charset="-120"/>
                          <a:ea typeface="微軟正黑體" panose="020B0604030504040204" pitchFamily="34" charset="-120"/>
                        </a:rPr>
                        <a:t>表六、報名資料袋封面</a:t>
                      </a:r>
                      <a:endParaRPr lang="zh-TW" altLang="en-US" sz="1300" b="1" dirty="0">
                        <a:solidFill>
                          <a:schemeClr val="tx1"/>
                        </a:solidFill>
                        <a:latin typeface="微軟正黑體" panose="020B0604030504040204" pitchFamily="34" charset="-120"/>
                        <a:ea typeface="微軟正黑體" panose="020B0604030504040204" pitchFamily="34" charset="-120"/>
                      </a:endParaRPr>
                    </a:p>
                    <a:p>
                      <a:pPr algn="ctr" eaLnBrk="1" fontAlgn="auto" hangingPunct="1">
                        <a:lnSpc>
                          <a:spcPts val="2700"/>
                        </a:lnSpc>
                        <a:spcBef>
                          <a:spcPts val="450"/>
                        </a:spcBef>
                        <a:spcAft>
                          <a:spcPts val="450"/>
                        </a:spcAft>
                        <a:defRPr/>
                      </a:pPr>
                      <a:endParaRPr lang="en-US" altLang="zh-TW" sz="1050" b="1" dirty="0">
                        <a:solidFill>
                          <a:srgbClr val="C00000"/>
                        </a:solidFill>
                        <a:latin typeface="微軟正黑體" panose="020B0604030504040204" pitchFamily="34" charset="-120"/>
                        <a:ea typeface="微軟正黑體" panose="020B0604030504040204" pitchFamily="34" charset="-120"/>
                      </a:endParaRPr>
                    </a:p>
                  </p:txBody>
                </p:sp>
                <p:sp>
                  <p:nvSpPr>
                    <p:cNvPr id="79" name="矩形 78"/>
                    <p:cNvSpPr/>
                    <p:nvPr/>
                  </p:nvSpPr>
                  <p:spPr>
                    <a:xfrm>
                      <a:off x="11026980" y="4021083"/>
                      <a:ext cx="934951" cy="4747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b="1" dirty="0">
                          <a:solidFill>
                            <a:srgbClr val="002060"/>
                          </a:solidFill>
                          <a:latin typeface="微軟正黑體" panose="020B0604030504040204" pitchFamily="34" charset="-120"/>
                          <a:ea typeface="微軟正黑體" panose="020B0604030504040204" pitchFamily="34" charset="-120"/>
                        </a:rPr>
                        <a:t>郵寄</a:t>
                      </a:r>
                      <a:endParaRPr lang="en-US" altLang="zh-TW" b="1" dirty="0">
                        <a:solidFill>
                          <a:srgbClr val="002060"/>
                        </a:solidFill>
                        <a:latin typeface="微軟正黑體" panose="020B0604030504040204" pitchFamily="34" charset="-120"/>
                        <a:ea typeface="微軟正黑體" panose="020B0604030504040204" pitchFamily="34" charset="-120"/>
                      </a:endParaRPr>
                    </a:p>
                  </p:txBody>
                </p:sp>
                <p:sp>
                  <p:nvSpPr>
                    <p:cNvPr id="80" name="向右箭號 79"/>
                    <p:cNvSpPr/>
                    <p:nvPr/>
                  </p:nvSpPr>
                  <p:spPr>
                    <a:xfrm>
                      <a:off x="10627329" y="4063166"/>
                      <a:ext cx="415938" cy="373143"/>
                    </a:xfrm>
                    <a:prstGeom prst="rightArrow">
                      <a:avLst/>
                    </a:prstGeom>
                    <a:solidFill>
                      <a:srgbClr val="C00000"/>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81" name="矩形 27"/>
                    <p:cNvSpPr>
                      <a:spLocks noChangeArrowheads="1"/>
                    </p:cNvSpPr>
                    <p:nvPr/>
                  </p:nvSpPr>
                  <p:spPr bwMode="auto">
                    <a:xfrm>
                      <a:off x="10571364" y="4509455"/>
                      <a:ext cx="1718498" cy="779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r>
                        <a:rPr lang="en-US" altLang="zh-TW" sz="1500" b="1" dirty="0" smtClean="0">
                          <a:solidFill>
                            <a:srgbClr val="C00000"/>
                          </a:solidFill>
                          <a:latin typeface="微軟正黑體" panose="020B0604030504040204" pitchFamily="34" charset="-120"/>
                          <a:ea typeface="微軟正黑體" panose="020B0604030504040204" pitchFamily="34" charset="-120"/>
                        </a:rPr>
                        <a:t>111/5/27</a:t>
                      </a:r>
                      <a:r>
                        <a:rPr lang="zh-TW" altLang="en-US" sz="1500" b="1" dirty="0" smtClean="0">
                          <a:solidFill>
                            <a:srgbClr val="C00000"/>
                          </a:solidFill>
                          <a:latin typeface="微軟正黑體" panose="020B0604030504040204" pitchFamily="34" charset="-120"/>
                          <a:ea typeface="微軟正黑體" panose="020B0604030504040204" pitchFamily="34" charset="-120"/>
                        </a:rPr>
                        <a:t>前</a:t>
                      </a:r>
                      <a:endParaRPr lang="en-US" altLang="zh-TW" sz="1500" b="1" dirty="0" smtClean="0">
                        <a:solidFill>
                          <a:srgbClr val="C00000"/>
                        </a:solidFill>
                        <a:latin typeface="微軟正黑體" panose="020B0604030504040204" pitchFamily="34" charset="-120"/>
                        <a:ea typeface="微軟正黑體" panose="020B0604030504040204" pitchFamily="34" charset="-120"/>
                      </a:endParaRPr>
                    </a:p>
                    <a:p>
                      <a:pPr algn="ctr" eaLnBrk="1" hangingPunct="1"/>
                      <a:r>
                        <a:rPr lang="zh-TW" altLang="en-US" sz="1600" b="1" dirty="0" smtClean="0">
                          <a:solidFill>
                            <a:srgbClr val="C00000"/>
                          </a:solidFill>
                          <a:latin typeface="微軟正黑體" panose="020B0604030504040204" pitchFamily="34" charset="-120"/>
                          <a:ea typeface="微軟正黑體" panose="020B0604030504040204" pitchFamily="34" charset="-120"/>
                        </a:rPr>
                        <a:t>郵戳</a:t>
                      </a:r>
                      <a:r>
                        <a:rPr lang="zh-TW" altLang="en-US" sz="1600" b="1" dirty="0">
                          <a:solidFill>
                            <a:srgbClr val="C00000"/>
                          </a:solidFill>
                          <a:latin typeface="微軟正黑體" panose="020B0604030504040204" pitchFamily="34" charset="-120"/>
                          <a:ea typeface="微軟正黑體" panose="020B0604030504040204" pitchFamily="34" charset="-120"/>
                        </a:rPr>
                        <a:t>為憑</a:t>
                      </a:r>
                    </a:p>
                  </p:txBody>
                </p:sp>
                <p:sp>
                  <p:nvSpPr>
                    <p:cNvPr id="82" name="矩形 81"/>
                    <p:cNvSpPr/>
                    <p:nvPr/>
                  </p:nvSpPr>
                  <p:spPr bwMode="auto">
                    <a:xfrm>
                      <a:off x="3199843" y="2613415"/>
                      <a:ext cx="3517706" cy="2941359"/>
                    </a:xfrm>
                    <a:prstGeom prst="rect">
                      <a:avLst/>
                    </a:prstGeom>
                    <a:solidFill>
                      <a:srgbClr val="EBF0F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eaLnBrk="1" fontAlgn="auto" hangingPunct="1">
                        <a:lnSpc>
                          <a:spcPts val="2700"/>
                        </a:lnSpc>
                        <a:spcBef>
                          <a:spcPts val="450"/>
                        </a:spcBef>
                        <a:spcAft>
                          <a:spcPts val="450"/>
                        </a:spcAft>
                        <a:defRPr/>
                      </a:pPr>
                      <a:r>
                        <a:rPr lang="zh-TW" altLang="en-US" b="1" dirty="0">
                          <a:solidFill>
                            <a:srgbClr val="C00000"/>
                          </a:solidFill>
                          <a:latin typeface="微軟正黑體" panose="020B0604030504040204" pitchFamily="34" charset="-120"/>
                          <a:ea typeface="微軟正黑體" panose="020B0604030504040204" pitchFamily="34" charset="-120"/>
                        </a:rPr>
                        <a:t>報名資料上傳網址</a:t>
                      </a:r>
                      <a:endParaRPr lang="en-US" altLang="zh-TW" b="1" dirty="0">
                        <a:solidFill>
                          <a:srgbClr val="C00000"/>
                        </a:solidFill>
                        <a:latin typeface="微軟正黑體" panose="020B0604030504040204" pitchFamily="34" charset="-120"/>
                        <a:ea typeface="微軟正黑體" panose="020B0604030504040204" pitchFamily="34" charset="-120"/>
                      </a:endParaRPr>
                    </a:p>
                    <a:p>
                      <a:pPr algn="ctr" eaLnBrk="1" fontAlgn="auto" hangingPunct="1">
                        <a:lnSpc>
                          <a:spcPts val="1950"/>
                        </a:lnSpc>
                        <a:spcBef>
                          <a:spcPts val="450"/>
                        </a:spcBef>
                        <a:spcAft>
                          <a:spcPts val="450"/>
                        </a:spcAft>
                        <a:defRPr/>
                      </a:pPr>
                      <a:r>
                        <a:rPr lang="zh-TW" altLang="en-US" b="1" dirty="0">
                          <a:solidFill>
                            <a:srgbClr val="0033CC"/>
                          </a:solidFill>
                          <a:latin typeface="微軟正黑體" panose="020B0604030504040204" pitchFamily="34" charset="-120"/>
                          <a:ea typeface="微軟正黑體" panose="020B0604030504040204" pitchFamily="34" charset="-120"/>
                        </a:rPr>
                        <a:t>國中集體報名系統</a:t>
                      </a:r>
                      <a:r>
                        <a:rPr lang="en-US" altLang="zh-TW" sz="1200" b="1" kern="0" dirty="0">
                          <a:solidFill>
                            <a:srgbClr val="0033CC"/>
                          </a:solidFill>
                          <a:latin typeface="微軟正黑體" panose="020B0604030504040204" pitchFamily="34" charset="-120"/>
                          <a:ea typeface="微軟正黑體" panose="020B0604030504040204" pitchFamily="34" charset="-120"/>
                        </a:rPr>
                        <a:t>https://www.jctv.ntut.edu.tw/u5</a:t>
                      </a:r>
                      <a:r>
                        <a:rPr lang="en-US" altLang="zh-TW" sz="1200" b="1" kern="0" dirty="0" smtClean="0">
                          <a:solidFill>
                            <a:srgbClr val="0033CC"/>
                          </a:solidFill>
                          <a:latin typeface="微軟正黑體" panose="020B0604030504040204" pitchFamily="34" charset="-120"/>
                          <a:ea typeface="微軟正黑體" panose="020B0604030504040204" pitchFamily="34" charset="-120"/>
                        </a:rPr>
                        <a:t>/</a:t>
                      </a:r>
                      <a:endParaRPr lang="en-US" altLang="zh-TW" sz="1200" b="1" kern="0" dirty="0">
                        <a:solidFill>
                          <a:srgbClr val="0070C0"/>
                        </a:solidFill>
                        <a:latin typeface="微軟正黑體" panose="020B0604030504040204" pitchFamily="34" charset="-120"/>
                        <a:ea typeface="微軟正黑體" panose="020B0604030504040204" pitchFamily="34" charset="-120"/>
                      </a:endParaRPr>
                    </a:p>
                  </p:txBody>
                </p:sp>
              </p:grpSp>
              <p:sp>
                <p:nvSpPr>
                  <p:cNvPr id="74" name="矩形 73"/>
                  <p:cNvSpPr/>
                  <p:nvPr/>
                </p:nvSpPr>
                <p:spPr>
                  <a:xfrm>
                    <a:off x="146050" y="2883179"/>
                    <a:ext cx="2595563" cy="2400300"/>
                  </a:xfrm>
                  <a:prstGeom prst="rect">
                    <a:avLst/>
                  </a:prstGeom>
                  <a:solidFill>
                    <a:srgbClr val="FFF7E1"/>
                  </a:solidFill>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450"/>
                      </a:spcAft>
                      <a:defRPr/>
                    </a:pPr>
                    <a:r>
                      <a:rPr lang="zh-TW" altLang="en-US" sz="1400" b="1" dirty="0">
                        <a:solidFill>
                          <a:schemeClr val="tx1"/>
                        </a:solidFill>
                        <a:latin typeface="微軟正黑體" panose="020B0604030504040204" pitchFamily="34" charset="-120"/>
                        <a:ea typeface="微軟正黑體" panose="020B0604030504040204" pitchFamily="34" charset="-120"/>
                      </a:rPr>
                      <a:t>　</a:t>
                    </a:r>
                    <a:r>
                      <a:rPr lang="en-US" altLang="zh-TW" sz="1400" b="1" dirty="0" smtClean="0">
                        <a:solidFill>
                          <a:schemeClr val="tx1"/>
                        </a:solidFill>
                        <a:latin typeface="微軟正黑體" panose="020B0604030504040204" pitchFamily="34" charset="-120"/>
                        <a:ea typeface="微軟正黑體" panose="020B0604030504040204" pitchFamily="34" charset="-120"/>
                      </a:rPr>
                      <a:t>111</a:t>
                    </a:r>
                    <a:r>
                      <a:rPr lang="zh-TW" altLang="en-US" sz="1400" b="1" dirty="0" smtClean="0">
                        <a:solidFill>
                          <a:schemeClr val="tx1"/>
                        </a:solidFill>
                        <a:latin typeface="微軟正黑體" panose="020B0604030504040204" pitchFamily="34" charset="-120"/>
                        <a:ea typeface="微軟正黑體" panose="020B0604030504040204" pitchFamily="34" charset="-120"/>
                      </a:rPr>
                      <a:t>年</a:t>
                    </a:r>
                    <a:r>
                      <a:rPr lang="en-US" altLang="zh-TW" sz="1400" b="1" dirty="0">
                        <a:solidFill>
                          <a:schemeClr val="tx1"/>
                        </a:solidFill>
                        <a:latin typeface="微軟正黑體" panose="020B0604030504040204" pitchFamily="34" charset="-120"/>
                        <a:ea typeface="微軟正黑體" panose="020B0604030504040204" pitchFamily="34" charset="-120"/>
                      </a:rPr>
                      <a:t>5</a:t>
                    </a:r>
                    <a:r>
                      <a:rPr lang="zh-TW" altLang="en-US" sz="1400" b="1" dirty="0" smtClean="0">
                        <a:solidFill>
                          <a:schemeClr val="tx1"/>
                        </a:solidFill>
                        <a:latin typeface="微軟正黑體" panose="020B0604030504040204" pitchFamily="34" charset="-120"/>
                        <a:ea typeface="微軟正黑體" panose="020B0604030504040204" pitchFamily="34" charset="-120"/>
                      </a:rPr>
                      <a:t>月</a:t>
                    </a:r>
                    <a:r>
                      <a:rPr lang="en-US" altLang="zh-TW" sz="1400" b="1" dirty="0" smtClean="0">
                        <a:solidFill>
                          <a:schemeClr val="tx1"/>
                        </a:solidFill>
                        <a:latin typeface="微軟正黑體" panose="020B0604030504040204" pitchFamily="34" charset="-120"/>
                        <a:ea typeface="微軟正黑體" panose="020B0604030504040204" pitchFamily="34" charset="-120"/>
                      </a:rPr>
                      <a:t>23</a:t>
                    </a:r>
                    <a:r>
                      <a:rPr lang="zh-TW" altLang="en-US" sz="1400" b="1" dirty="0" smtClean="0">
                        <a:solidFill>
                          <a:schemeClr val="tx1"/>
                        </a:solidFill>
                        <a:latin typeface="微軟正黑體" panose="020B0604030504040204" pitchFamily="34" charset="-120"/>
                        <a:ea typeface="微軟正黑體" panose="020B0604030504040204" pitchFamily="34" charset="-120"/>
                      </a:rPr>
                      <a:t>日</a:t>
                    </a:r>
                    <a:r>
                      <a:rPr lang="zh-TW" altLang="en-US" sz="1400" b="1" dirty="0">
                        <a:solidFill>
                          <a:schemeClr val="tx1"/>
                        </a:solidFill>
                        <a:latin typeface="微軟正黑體" panose="020B0604030504040204" pitchFamily="34" charset="-120"/>
                        <a:ea typeface="微軟正黑體" panose="020B0604030504040204" pitchFamily="34" charset="-120"/>
                      </a:rPr>
                      <a:t>（一）</a:t>
                    </a:r>
                    <a:r>
                      <a:rPr lang="en-US" altLang="zh-TW" sz="1400" b="1" dirty="0">
                        <a:solidFill>
                          <a:schemeClr val="tx1"/>
                        </a:solidFill>
                        <a:latin typeface="微軟正黑體" panose="020B0604030504040204" pitchFamily="34" charset="-120"/>
                        <a:ea typeface="微軟正黑體" panose="020B0604030504040204" pitchFamily="34" charset="-120"/>
                      </a:rPr>
                      <a:t/>
                    </a:r>
                    <a:br>
                      <a:rPr lang="en-US" altLang="zh-TW" sz="1400" b="1" dirty="0">
                        <a:solidFill>
                          <a:schemeClr val="tx1"/>
                        </a:solidFill>
                        <a:latin typeface="微軟正黑體" panose="020B0604030504040204" pitchFamily="34" charset="-120"/>
                        <a:ea typeface="微軟正黑體" panose="020B0604030504040204" pitchFamily="34" charset="-120"/>
                      </a:rPr>
                    </a:br>
                    <a:r>
                      <a:rPr lang="en-US" altLang="zh-TW" sz="1400" b="1" dirty="0">
                        <a:solidFill>
                          <a:schemeClr val="tx1"/>
                        </a:solidFill>
                        <a:latin typeface="微軟正黑體" panose="020B0604030504040204" pitchFamily="34" charset="-120"/>
                        <a:ea typeface="微軟正黑體" panose="020B0604030504040204" pitchFamily="34" charset="-120"/>
                      </a:rPr>
                      <a:t>    10:00</a:t>
                    </a:r>
                    <a:r>
                      <a:rPr lang="zh-TW" altLang="en-US" sz="1400" b="1" dirty="0">
                        <a:solidFill>
                          <a:schemeClr val="tx1"/>
                        </a:solidFill>
                        <a:latin typeface="微軟正黑體" panose="020B0604030504040204" pitchFamily="34" charset="-120"/>
                        <a:ea typeface="微軟正黑體" panose="020B0604030504040204" pitchFamily="34" charset="-120"/>
                      </a:rPr>
                      <a:t>起至</a:t>
                    </a:r>
                    <a:endParaRPr lang="en-US" altLang="zh-TW" sz="1400" b="1" dirty="0">
                      <a:solidFill>
                        <a:schemeClr val="tx1"/>
                      </a:solidFill>
                      <a:latin typeface="微軟正黑體" panose="020B0604030504040204" pitchFamily="34" charset="-120"/>
                      <a:ea typeface="微軟正黑體" panose="020B0604030504040204" pitchFamily="34" charset="-120"/>
                    </a:endParaRPr>
                  </a:p>
                  <a:p>
                    <a:pPr eaLnBrk="1" fontAlgn="auto" hangingPunct="1">
                      <a:spcBef>
                        <a:spcPts val="0"/>
                      </a:spcBef>
                      <a:spcAft>
                        <a:spcPts val="450"/>
                      </a:spcAft>
                      <a:defRPr/>
                    </a:pPr>
                    <a:r>
                      <a:rPr lang="zh-TW" altLang="en-US" sz="1400" b="1" dirty="0">
                        <a:solidFill>
                          <a:schemeClr val="tx1"/>
                        </a:solidFill>
                        <a:latin typeface="微軟正黑體" panose="020B0604030504040204" pitchFamily="34" charset="-120"/>
                        <a:ea typeface="微軟正黑體" panose="020B0604030504040204" pitchFamily="34" charset="-120"/>
                      </a:rPr>
                      <a:t>　</a:t>
                    </a:r>
                    <a:r>
                      <a:rPr lang="en-US" altLang="zh-TW" sz="1400" b="1" dirty="0" smtClean="0">
                        <a:solidFill>
                          <a:schemeClr val="tx1"/>
                        </a:solidFill>
                        <a:latin typeface="微軟正黑體" panose="020B0604030504040204" pitchFamily="34" charset="-120"/>
                        <a:ea typeface="微軟正黑體" panose="020B0604030504040204" pitchFamily="34" charset="-120"/>
                      </a:rPr>
                      <a:t>111</a:t>
                    </a:r>
                    <a:r>
                      <a:rPr lang="zh-TW" altLang="en-US" sz="1400" b="1" dirty="0" smtClean="0">
                        <a:solidFill>
                          <a:schemeClr val="tx1"/>
                        </a:solidFill>
                        <a:latin typeface="微軟正黑體" panose="020B0604030504040204" pitchFamily="34" charset="-120"/>
                        <a:ea typeface="微軟正黑體" panose="020B0604030504040204" pitchFamily="34" charset="-120"/>
                      </a:rPr>
                      <a:t>年</a:t>
                    </a:r>
                    <a:r>
                      <a:rPr lang="en-US" altLang="zh-TW" sz="1400" b="1" dirty="0">
                        <a:solidFill>
                          <a:schemeClr val="tx1"/>
                        </a:solidFill>
                        <a:latin typeface="微軟正黑體" panose="020B0604030504040204" pitchFamily="34" charset="-120"/>
                        <a:ea typeface="微軟正黑體" panose="020B0604030504040204" pitchFamily="34" charset="-120"/>
                      </a:rPr>
                      <a:t>5</a:t>
                    </a:r>
                    <a:r>
                      <a:rPr lang="zh-TW" altLang="en-US" sz="1400" b="1" dirty="0">
                        <a:solidFill>
                          <a:schemeClr val="tx1"/>
                        </a:solidFill>
                        <a:latin typeface="微軟正黑體" panose="020B0604030504040204" pitchFamily="34" charset="-120"/>
                        <a:ea typeface="微軟正黑體" panose="020B0604030504040204" pitchFamily="34" charset="-120"/>
                      </a:rPr>
                      <a:t>月</a:t>
                    </a:r>
                    <a:r>
                      <a:rPr lang="en-US" altLang="zh-TW" sz="1400" b="1" dirty="0" smtClean="0">
                        <a:solidFill>
                          <a:schemeClr val="tx1"/>
                        </a:solidFill>
                        <a:latin typeface="微軟正黑體" panose="020B0604030504040204" pitchFamily="34" charset="-120"/>
                        <a:ea typeface="微軟正黑體" panose="020B0604030504040204" pitchFamily="34" charset="-120"/>
                      </a:rPr>
                      <a:t>27</a:t>
                    </a:r>
                    <a:r>
                      <a:rPr lang="zh-TW" altLang="en-US" sz="1400" b="1" dirty="0" smtClean="0">
                        <a:solidFill>
                          <a:schemeClr val="tx1"/>
                        </a:solidFill>
                        <a:latin typeface="微軟正黑體" panose="020B0604030504040204" pitchFamily="34" charset="-120"/>
                        <a:ea typeface="微軟正黑體" panose="020B0604030504040204" pitchFamily="34" charset="-120"/>
                      </a:rPr>
                      <a:t>日</a:t>
                    </a:r>
                    <a:r>
                      <a:rPr lang="zh-TW" altLang="en-US" sz="1400" b="1" dirty="0">
                        <a:solidFill>
                          <a:schemeClr val="tx1"/>
                        </a:solidFill>
                        <a:latin typeface="微軟正黑體" panose="020B0604030504040204" pitchFamily="34" charset="-120"/>
                        <a:ea typeface="微軟正黑體" panose="020B0604030504040204" pitchFamily="34" charset="-120"/>
                      </a:rPr>
                      <a:t>（五）</a:t>
                    </a:r>
                    <a:endParaRPr lang="en-US" altLang="zh-TW" sz="1400" b="1" dirty="0">
                      <a:solidFill>
                        <a:schemeClr val="tx1"/>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450"/>
                      </a:spcAft>
                      <a:defRPr/>
                    </a:pPr>
                    <a:r>
                      <a:rPr lang="en-US" altLang="zh-TW" sz="1400" b="1" dirty="0">
                        <a:solidFill>
                          <a:schemeClr val="tx1"/>
                        </a:solidFill>
                        <a:latin typeface="微軟正黑體" panose="020B0604030504040204" pitchFamily="34" charset="-120"/>
                        <a:ea typeface="微軟正黑體" panose="020B0604030504040204" pitchFamily="34" charset="-120"/>
                      </a:rPr>
                      <a:t>12:00</a:t>
                    </a:r>
                    <a:r>
                      <a:rPr lang="zh-TW" altLang="en-US" sz="1400" b="1" dirty="0">
                        <a:solidFill>
                          <a:schemeClr val="tx1"/>
                        </a:solidFill>
                        <a:latin typeface="微軟正黑體" panose="020B0604030504040204" pitchFamily="34" charset="-120"/>
                        <a:ea typeface="微軟正黑體" panose="020B0604030504040204" pitchFamily="34" charset="-120"/>
                      </a:rPr>
                      <a:t>止</a:t>
                    </a:r>
                    <a:r>
                      <a:rPr lang="en-US" altLang="zh-TW" b="1" dirty="0">
                        <a:solidFill>
                          <a:schemeClr val="tx1"/>
                        </a:solidFill>
                        <a:latin typeface="微軟正黑體" panose="020B0604030504040204" pitchFamily="34" charset="-120"/>
                        <a:ea typeface="微軟正黑體" panose="020B0604030504040204" pitchFamily="34" charset="-120"/>
                      </a:rPr>
                      <a:t/>
                    </a:r>
                    <a:br>
                      <a:rPr lang="en-US" altLang="zh-TW" b="1" dirty="0">
                        <a:solidFill>
                          <a:schemeClr val="tx1"/>
                        </a:solidFill>
                        <a:latin typeface="微軟正黑體" panose="020B0604030504040204" pitchFamily="34" charset="-120"/>
                        <a:ea typeface="微軟正黑體" panose="020B0604030504040204" pitchFamily="34" charset="-120"/>
                      </a:rPr>
                    </a:br>
                    <a:r>
                      <a:rPr lang="zh-TW" altLang="en-US" b="1" dirty="0">
                        <a:solidFill>
                          <a:srgbClr val="C00000"/>
                        </a:solidFill>
                        <a:latin typeface="微軟正黑體" panose="020B0604030504040204" pitchFamily="34" charset="-120"/>
                        <a:ea typeface="微軟正黑體" panose="020B0604030504040204" pitchFamily="34" charset="-120"/>
                      </a:rPr>
                      <a:t>完成學生</a:t>
                    </a:r>
                    <a:r>
                      <a:rPr lang="zh-TW" altLang="en-US" b="1" dirty="0" smtClean="0">
                        <a:solidFill>
                          <a:srgbClr val="C00000"/>
                        </a:solidFill>
                        <a:latin typeface="微軟正黑體" panose="020B0604030504040204" pitchFamily="34" charset="-120"/>
                        <a:ea typeface="微軟正黑體" panose="020B0604030504040204" pitchFamily="34" charset="-120"/>
                      </a:rPr>
                      <a:t>報名</a:t>
                    </a:r>
                    <a:r>
                      <a:rPr lang="en-US" altLang="zh-TW" b="1" dirty="0" smtClean="0">
                        <a:solidFill>
                          <a:srgbClr val="C00000"/>
                        </a:solidFill>
                        <a:latin typeface="微軟正黑體" panose="020B0604030504040204" pitchFamily="34" charset="-120"/>
                        <a:ea typeface="微軟正黑體" panose="020B0604030504040204" pitchFamily="34" charset="-120"/>
                      </a:rPr>
                      <a:t/>
                    </a:r>
                    <a:br>
                      <a:rPr lang="en-US" altLang="zh-TW" b="1" dirty="0" smtClean="0">
                        <a:solidFill>
                          <a:srgbClr val="C00000"/>
                        </a:solidFill>
                        <a:latin typeface="微軟正黑體" panose="020B0604030504040204" pitchFamily="34" charset="-120"/>
                        <a:ea typeface="微軟正黑體" panose="020B0604030504040204" pitchFamily="34" charset="-120"/>
                      </a:rPr>
                    </a:br>
                    <a:r>
                      <a:rPr lang="zh-TW" altLang="en-US" b="1" dirty="0" smtClean="0">
                        <a:solidFill>
                          <a:srgbClr val="C00000"/>
                        </a:solidFill>
                        <a:latin typeface="微軟正黑體" panose="020B0604030504040204" pitchFamily="34" charset="-120"/>
                        <a:ea typeface="微軟正黑體" panose="020B0604030504040204" pitchFamily="34" charset="-120"/>
                      </a:rPr>
                      <a:t>資料</a:t>
                    </a:r>
                    <a:r>
                      <a:rPr lang="zh-TW" altLang="en-US" b="1" dirty="0">
                        <a:solidFill>
                          <a:srgbClr val="C00000"/>
                        </a:solidFill>
                        <a:latin typeface="微軟正黑體" panose="020B0604030504040204" pitchFamily="34" charset="-120"/>
                        <a:ea typeface="微軟正黑體" panose="020B0604030504040204" pitchFamily="34" charset="-120"/>
                      </a:rPr>
                      <a:t>上傳</a:t>
                    </a:r>
                  </a:p>
                </p:txBody>
              </p:sp>
              <p:grpSp>
                <p:nvGrpSpPr>
                  <p:cNvPr id="75" name="组合 25"/>
                  <p:cNvGrpSpPr>
                    <a:grpSpLocks/>
                  </p:cNvGrpSpPr>
                  <p:nvPr/>
                </p:nvGrpSpPr>
                <p:grpSpPr bwMode="auto">
                  <a:xfrm>
                    <a:off x="10709210" y="5300886"/>
                    <a:ext cx="1377177" cy="1063873"/>
                    <a:chOff x="3051034" y="1478240"/>
                    <a:chExt cx="1580163" cy="2039325"/>
                  </a:xfrm>
                </p:grpSpPr>
                <p:sp>
                  <p:nvSpPr>
                    <p:cNvPr id="76" name="矩形 75"/>
                    <p:cNvSpPr/>
                    <p:nvPr/>
                  </p:nvSpPr>
                  <p:spPr>
                    <a:xfrm>
                      <a:off x="3051034" y="1478240"/>
                      <a:ext cx="1553720" cy="2012050"/>
                    </a:xfrm>
                    <a:prstGeom prst="rect">
                      <a:avLst/>
                    </a:prstGeom>
                    <a:solidFill>
                      <a:schemeClr val="accent4">
                        <a:lumMod val="60000"/>
                        <a:lumOff val="4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zh-CN" altLang="en-US">
                        <a:solidFill>
                          <a:srgbClr val="FFFFFF"/>
                        </a:solidFill>
                        <a:ea typeface="SimSun" panose="02010600030101010101" pitchFamily="2" charset="-122"/>
                      </a:endParaRPr>
                    </a:p>
                  </p:txBody>
                </p:sp>
                <p:sp>
                  <p:nvSpPr>
                    <p:cNvPr id="77" name="TextBox 18"/>
                    <p:cNvSpPr txBox="1"/>
                    <p:nvPr/>
                  </p:nvSpPr>
                  <p:spPr>
                    <a:xfrm>
                      <a:off x="3077476" y="1511658"/>
                      <a:ext cx="1553721" cy="2005907"/>
                    </a:xfrm>
                    <a:prstGeom prst="rect">
                      <a:avLst/>
                    </a:prstGeom>
                    <a:noFill/>
                  </p:spPr>
                  <p:txBody>
                    <a:bodyPr wrap="square">
                      <a:spAutoFit/>
                    </a:bodyPr>
                    <a:lstStyle/>
                    <a:p>
                      <a:pPr eaLnBrk="1" fontAlgn="auto" hangingPunct="1">
                        <a:spcBef>
                          <a:spcPts val="0"/>
                        </a:spcBef>
                        <a:spcAft>
                          <a:spcPts val="0"/>
                        </a:spcAft>
                        <a:defRPr/>
                      </a:pPr>
                      <a:r>
                        <a:rPr lang="zh-TW" altLang="zh-TW" sz="1500" b="1" dirty="0">
                          <a:solidFill>
                            <a:srgbClr val="002060"/>
                          </a:solidFill>
                          <a:latin typeface="微軟正黑體" panose="020B0604030504040204" pitchFamily="34" charset="-120"/>
                          <a:ea typeface="微軟正黑體" panose="020B0604030504040204" pitchFamily="34" charset="-120"/>
                        </a:rPr>
                        <a:t>以國內快捷郵件或限時</a:t>
                      </a:r>
                      <a:r>
                        <a:rPr lang="zh-TW" altLang="zh-TW" sz="1500" b="1" dirty="0" smtClean="0">
                          <a:solidFill>
                            <a:srgbClr val="002060"/>
                          </a:solidFill>
                          <a:latin typeface="微軟正黑體" panose="020B0604030504040204" pitchFamily="34" charset="-120"/>
                          <a:ea typeface="微軟正黑體" panose="020B0604030504040204" pitchFamily="34" charset="-120"/>
                        </a:rPr>
                        <a:t>掛號</a:t>
                      </a:r>
                      <a:endParaRPr lang="zh-CN" altLang="en-US" sz="1425" b="1" spc="225" dirty="0">
                        <a:solidFill>
                          <a:srgbClr val="00206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grpSp>
            </p:grpSp>
          </p:grpSp>
          <p:grpSp>
            <p:nvGrpSpPr>
              <p:cNvPr id="59" name="群組 58"/>
              <p:cNvGrpSpPr/>
              <p:nvPr/>
            </p:nvGrpSpPr>
            <p:grpSpPr>
              <a:xfrm>
                <a:off x="146047" y="2230976"/>
                <a:ext cx="2606170" cy="675819"/>
                <a:chOff x="7328897" y="-1632608"/>
                <a:chExt cx="1905816" cy="963404"/>
              </a:xfrm>
            </p:grpSpPr>
            <p:sp>
              <p:nvSpPr>
                <p:cNvPr id="61" name="Rectangle 13">
                  <a:extLst>
                    <a:ext uri="{FF2B5EF4-FFF2-40B4-BE49-F238E27FC236}">
                      <a16:creationId xmlns:a16="http://schemas.microsoft.com/office/drawing/2014/main" id="{4D879BBD-D4FC-4D90-9B5C-7629651C3315}"/>
                    </a:ext>
                  </a:extLst>
                </p:cNvPr>
                <p:cNvSpPr/>
                <p:nvPr/>
              </p:nvSpPr>
              <p:spPr>
                <a:xfrm>
                  <a:off x="9125627" y="-1632608"/>
                  <a:ext cx="109086" cy="947649"/>
                </a:xfrm>
                <a:custGeom>
                  <a:avLst/>
                  <a:gdLst>
                    <a:gd name="connsiteX0" fmla="*/ 0 w 232581"/>
                    <a:gd name="connsiteY0" fmla="*/ 0 h 2020467"/>
                    <a:gd name="connsiteX1" fmla="*/ 232581 w 232581"/>
                    <a:gd name="connsiteY1" fmla="*/ 0 h 2020467"/>
                    <a:gd name="connsiteX2" fmla="*/ 232581 w 232581"/>
                    <a:gd name="connsiteY2" fmla="*/ 2020467 h 2020467"/>
                    <a:gd name="connsiteX3" fmla="*/ 0 w 232581"/>
                    <a:gd name="connsiteY3" fmla="*/ 2020467 h 2020467"/>
                    <a:gd name="connsiteX4" fmla="*/ 0 w 232581"/>
                    <a:gd name="connsiteY4" fmla="*/ 0 h 2020467"/>
                    <a:gd name="connsiteX0" fmla="*/ 0 w 232581"/>
                    <a:gd name="connsiteY0" fmla="*/ 0 h 2020467"/>
                    <a:gd name="connsiteX1" fmla="*/ 232581 w 232581"/>
                    <a:gd name="connsiteY1" fmla="*/ 0 h 2020467"/>
                    <a:gd name="connsiteX2" fmla="*/ 232581 w 232581"/>
                    <a:gd name="connsiteY2" fmla="*/ 1839492 h 2020467"/>
                    <a:gd name="connsiteX3" fmla="*/ 0 w 232581"/>
                    <a:gd name="connsiteY3" fmla="*/ 2020467 h 2020467"/>
                    <a:gd name="connsiteX4" fmla="*/ 0 w 232581"/>
                    <a:gd name="connsiteY4" fmla="*/ 0 h 2020467"/>
                    <a:gd name="connsiteX0" fmla="*/ 0 w 242106"/>
                    <a:gd name="connsiteY0" fmla="*/ 0 h 2020467"/>
                    <a:gd name="connsiteX1" fmla="*/ 242106 w 242106"/>
                    <a:gd name="connsiteY1" fmla="*/ 180975 h 2020467"/>
                    <a:gd name="connsiteX2" fmla="*/ 232581 w 242106"/>
                    <a:gd name="connsiteY2" fmla="*/ 1839492 h 2020467"/>
                    <a:gd name="connsiteX3" fmla="*/ 0 w 242106"/>
                    <a:gd name="connsiteY3" fmla="*/ 2020467 h 2020467"/>
                    <a:gd name="connsiteX4" fmla="*/ 0 w 242106"/>
                    <a:gd name="connsiteY4" fmla="*/ 0 h 2020467"/>
                    <a:gd name="connsiteX0" fmla="*/ 0 w 232581"/>
                    <a:gd name="connsiteY0" fmla="*/ 0 h 2020467"/>
                    <a:gd name="connsiteX1" fmla="*/ 213531 w 232581"/>
                    <a:gd name="connsiteY1" fmla="*/ 180975 h 2020467"/>
                    <a:gd name="connsiteX2" fmla="*/ 232581 w 232581"/>
                    <a:gd name="connsiteY2" fmla="*/ 1839492 h 2020467"/>
                    <a:gd name="connsiteX3" fmla="*/ 0 w 232581"/>
                    <a:gd name="connsiteY3" fmla="*/ 2020467 h 2020467"/>
                    <a:gd name="connsiteX4" fmla="*/ 0 w 232581"/>
                    <a:gd name="connsiteY4" fmla="*/ 0 h 2020467"/>
                    <a:gd name="connsiteX0" fmla="*/ 0 w 232581"/>
                    <a:gd name="connsiteY0" fmla="*/ 0 h 2020467"/>
                    <a:gd name="connsiteX1" fmla="*/ 232581 w 232581"/>
                    <a:gd name="connsiteY1" fmla="*/ 200025 h 2020467"/>
                    <a:gd name="connsiteX2" fmla="*/ 232581 w 232581"/>
                    <a:gd name="connsiteY2" fmla="*/ 1839492 h 2020467"/>
                    <a:gd name="connsiteX3" fmla="*/ 0 w 232581"/>
                    <a:gd name="connsiteY3" fmla="*/ 2020467 h 2020467"/>
                    <a:gd name="connsiteX4" fmla="*/ 0 w 232581"/>
                    <a:gd name="connsiteY4" fmla="*/ 0 h 2020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581" h="2020467">
                      <a:moveTo>
                        <a:pt x="0" y="0"/>
                      </a:moveTo>
                      <a:lnTo>
                        <a:pt x="232581" y="200025"/>
                      </a:lnTo>
                      <a:lnTo>
                        <a:pt x="232581" y="1839492"/>
                      </a:lnTo>
                      <a:lnTo>
                        <a:pt x="0" y="2020467"/>
                      </a:lnTo>
                      <a:lnTo>
                        <a:pt x="0" y="0"/>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62" name="Rounded Rectangle 5">
                  <a:extLst>
                    <a:ext uri="{FF2B5EF4-FFF2-40B4-BE49-F238E27FC236}">
                      <a16:creationId xmlns:a16="http://schemas.microsoft.com/office/drawing/2014/main" id="{D7160AC1-6D56-4A92-A426-DEEF9B05CDCF}"/>
                    </a:ext>
                  </a:extLst>
                </p:cNvPr>
                <p:cNvSpPr/>
                <p:nvPr/>
              </p:nvSpPr>
              <p:spPr>
                <a:xfrm>
                  <a:off x="7328897" y="-1460051"/>
                  <a:ext cx="1903318" cy="776792"/>
                </a:xfrm>
                <a:custGeom>
                  <a:avLst/>
                  <a:gdLst/>
                  <a:ahLst/>
                  <a:cxnLst/>
                  <a:rect l="l" t="t" r="r" b="b"/>
                  <a:pathLst>
                    <a:path w="3312368" h="1656184">
                      <a:moveTo>
                        <a:pt x="141223" y="0"/>
                      </a:moveTo>
                      <a:lnTo>
                        <a:pt x="3312368" y="0"/>
                      </a:lnTo>
                      <a:lnTo>
                        <a:pt x="3312368" y="1656184"/>
                      </a:lnTo>
                      <a:lnTo>
                        <a:pt x="141223" y="1656184"/>
                      </a:lnTo>
                      <a:cubicBezTo>
                        <a:pt x="63228" y="1656184"/>
                        <a:pt x="0" y="1592956"/>
                        <a:pt x="0" y="1514961"/>
                      </a:cubicBezTo>
                      <a:lnTo>
                        <a:pt x="0" y="141223"/>
                      </a:lnTo>
                      <a:cubicBezTo>
                        <a:pt x="0" y="63228"/>
                        <a:pt x="63228" y="0"/>
                        <a:pt x="141223" y="0"/>
                      </a:cubicBezTo>
                      <a:close/>
                    </a:path>
                  </a:pathLst>
                </a:cu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025"/>
                </a:p>
              </p:txBody>
            </p:sp>
            <p:sp>
              <p:nvSpPr>
                <p:cNvPr id="63" name="TextBox 36">
                  <a:extLst>
                    <a:ext uri="{FF2B5EF4-FFF2-40B4-BE49-F238E27FC236}">
                      <a16:creationId xmlns:a16="http://schemas.microsoft.com/office/drawing/2014/main" id="{6A3E6315-CD48-4FDB-89FA-E621500513F4}"/>
                    </a:ext>
                  </a:extLst>
                </p:cNvPr>
                <p:cNvSpPr txBox="1"/>
                <p:nvPr/>
              </p:nvSpPr>
              <p:spPr>
                <a:xfrm>
                  <a:off x="7618020" y="-1458947"/>
                  <a:ext cx="1310100" cy="789743"/>
                </a:xfrm>
                <a:prstGeom prst="rect">
                  <a:avLst/>
                </a:prstGeom>
                <a:noFill/>
              </p:spPr>
              <p:txBody>
                <a:bodyPr wrap="square" lIns="81000" rIns="81000" rtlCol="0">
                  <a:spAutoFit/>
                </a:bodyPr>
                <a:lstStyle/>
                <a:p>
                  <a:pPr algn="ctr"/>
                  <a:r>
                    <a:rPr lang="zh-TW" altLang="en-US" sz="2100" b="1" dirty="0">
                      <a:solidFill>
                        <a:schemeClr val="bg1"/>
                      </a:solidFill>
                      <a:latin typeface="微軟正黑體" panose="020B0604030504040204" pitchFamily="34" charset="-120"/>
                      <a:ea typeface="微軟正黑體" panose="020B0604030504040204" pitchFamily="34" charset="-120"/>
                      <a:cs typeface="Arial" pitchFamily="34" charset="0"/>
                    </a:rPr>
                    <a:t>集體報名</a:t>
                  </a:r>
                  <a:endParaRPr lang="ko-KR" altLang="en-US" sz="2700" b="1" dirty="0">
                    <a:solidFill>
                      <a:schemeClr val="bg1"/>
                    </a:solidFill>
                    <a:latin typeface="微軟正黑體" panose="020B0604030504040204" pitchFamily="34" charset="-120"/>
                    <a:cs typeface="Arial" pitchFamily="34" charset="0"/>
                  </a:endParaRPr>
                </a:p>
              </p:txBody>
            </p:sp>
          </p:grpSp>
        </p:grpSp>
        <p:grpSp>
          <p:nvGrpSpPr>
            <p:cNvPr id="89" name="组合 264"/>
            <p:cNvGrpSpPr/>
            <p:nvPr/>
          </p:nvGrpSpPr>
          <p:grpSpPr>
            <a:xfrm>
              <a:off x="8154649" y="3221916"/>
              <a:ext cx="820246" cy="653404"/>
              <a:chOff x="5150123" y="2913063"/>
              <a:chExt cx="1771650" cy="1411287"/>
            </a:xfrm>
          </p:grpSpPr>
          <p:sp>
            <p:nvSpPr>
              <p:cNvPr id="90" name="Freeform 49"/>
              <p:cNvSpPr>
                <a:spLocks/>
              </p:cNvSpPr>
              <p:nvPr/>
            </p:nvSpPr>
            <p:spPr bwMode="auto">
              <a:xfrm>
                <a:off x="6585224" y="2913063"/>
                <a:ext cx="336549" cy="407988"/>
              </a:xfrm>
              <a:custGeom>
                <a:avLst/>
                <a:gdLst>
                  <a:gd name="T0" fmla="*/ 115 w 115"/>
                  <a:gd name="T1" fmla="*/ 39 h 140"/>
                  <a:gd name="T2" fmla="*/ 0 w 115"/>
                  <a:gd name="T3" fmla="*/ 89 h 140"/>
                  <a:gd name="T4" fmla="*/ 82 w 115"/>
                  <a:gd name="T5" fmla="*/ 51 h 140"/>
                  <a:gd name="T6" fmla="*/ 0 w 115"/>
                  <a:gd name="T7" fmla="*/ 93 h 140"/>
                  <a:gd name="T8" fmla="*/ 115 w 115"/>
                  <a:gd name="T9" fmla="*/ 39 h 140"/>
                </a:gdLst>
                <a:ahLst/>
                <a:cxnLst>
                  <a:cxn ang="0">
                    <a:pos x="T0" y="T1"/>
                  </a:cxn>
                  <a:cxn ang="0">
                    <a:pos x="T2" y="T3"/>
                  </a:cxn>
                  <a:cxn ang="0">
                    <a:pos x="T4" y="T5"/>
                  </a:cxn>
                  <a:cxn ang="0">
                    <a:pos x="T6" y="T7"/>
                  </a:cxn>
                  <a:cxn ang="0">
                    <a:pos x="T8" y="T9"/>
                  </a:cxn>
                </a:cxnLst>
                <a:rect l="0" t="0" r="r" b="b"/>
                <a:pathLst>
                  <a:path w="115" h="140">
                    <a:moveTo>
                      <a:pt x="115" y="39"/>
                    </a:moveTo>
                    <a:cubicBezTo>
                      <a:pt x="31" y="0"/>
                      <a:pt x="5" y="72"/>
                      <a:pt x="0" y="89"/>
                    </a:cubicBezTo>
                    <a:cubicBezTo>
                      <a:pt x="18" y="81"/>
                      <a:pt x="47" y="61"/>
                      <a:pt x="82" y="51"/>
                    </a:cubicBezTo>
                    <a:cubicBezTo>
                      <a:pt x="82" y="51"/>
                      <a:pt x="46" y="79"/>
                      <a:pt x="0" y="93"/>
                    </a:cubicBezTo>
                    <a:cubicBezTo>
                      <a:pt x="95" y="140"/>
                      <a:pt x="115" y="39"/>
                      <a:pt x="115" y="39"/>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0"/>
              <p:cNvSpPr>
                <a:spLocks/>
              </p:cNvSpPr>
              <p:nvPr/>
            </p:nvSpPr>
            <p:spPr bwMode="auto">
              <a:xfrm>
                <a:off x="6334399" y="2930526"/>
                <a:ext cx="292101" cy="230187"/>
              </a:xfrm>
              <a:custGeom>
                <a:avLst/>
                <a:gdLst>
                  <a:gd name="T0" fmla="*/ 49 w 100"/>
                  <a:gd name="T1" fmla="*/ 32 h 79"/>
                  <a:gd name="T2" fmla="*/ 73 w 100"/>
                  <a:gd name="T3" fmla="*/ 77 h 79"/>
                  <a:gd name="T4" fmla="*/ 34 w 100"/>
                  <a:gd name="T5" fmla="*/ 0 h 79"/>
                  <a:gd name="T6" fmla="*/ 69 w 100"/>
                  <a:gd name="T7" fmla="*/ 79 h 79"/>
                  <a:gd name="T8" fmla="*/ 49 w 100"/>
                  <a:gd name="T9" fmla="*/ 32 h 79"/>
                </a:gdLst>
                <a:ahLst/>
                <a:cxnLst>
                  <a:cxn ang="0">
                    <a:pos x="T0" y="T1"/>
                  </a:cxn>
                  <a:cxn ang="0">
                    <a:pos x="T2" y="T3"/>
                  </a:cxn>
                  <a:cxn ang="0">
                    <a:pos x="T4" y="T5"/>
                  </a:cxn>
                  <a:cxn ang="0">
                    <a:pos x="T6" y="T7"/>
                  </a:cxn>
                  <a:cxn ang="0">
                    <a:pos x="T8" y="T9"/>
                  </a:cxn>
                </a:cxnLst>
                <a:rect l="0" t="0" r="r" b="b"/>
                <a:pathLst>
                  <a:path w="100" h="79">
                    <a:moveTo>
                      <a:pt x="49" y="32"/>
                    </a:moveTo>
                    <a:cubicBezTo>
                      <a:pt x="49" y="32"/>
                      <a:pt x="65" y="53"/>
                      <a:pt x="73" y="77"/>
                    </a:cubicBezTo>
                    <a:cubicBezTo>
                      <a:pt x="79" y="66"/>
                      <a:pt x="100" y="19"/>
                      <a:pt x="34" y="0"/>
                    </a:cubicBezTo>
                    <a:cubicBezTo>
                      <a:pt x="34" y="0"/>
                      <a:pt x="0" y="64"/>
                      <a:pt x="69" y="79"/>
                    </a:cubicBezTo>
                    <a:cubicBezTo>
                      <a:pt x="60" y="64"/>
                      <a:pt x="53" y="41"/>
                      <a:pt x="49" y="32"/>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1"/>
              <p:cNvSpPr>
                <a:spLocks/>
              </p:cNvSpPr>
              <p:nvPr/>
            </p:nvSpPr>
            <p:spPr bwMode="auto">
              <a:xfrm>
                <a:off x="6137547" y="3309938"/>
                <a:ext cx="582614" cy="906462"/>
              </a:xfrm>
              <a:custGeom>
                <a:avLst/>
                <a:gdLst>
                  <a:gd name="T0" fmla="*/ 180 w 199"/>
                  <a:gd name="T1" fmla="*/ 0 h 310"/>
                  <a:gd name="T2" fmla="*/ 0 w 199"/>
                  <a:gd name="T3" fmla="*/ 157 h 310"/>
                  <a:gd name="T4" fmla="*/ 175 w 199"/>
                  <a:gd name="T5" fmla="*/ 310 h 310"/>
                  <a:gd name="T6" fmla="*/ 199 w 199"/>
                  <a:gd name="T7" fmla="*/ 245 h 310"/>
                  <a:gd name="T8" fmla="*/ 199 w 199"/>
                  <a:gd name="T9" fmla="*/ 58 h 310"/>
                  <a:gd name="T10" fmla="*/ 180 w 199"/>
                  <a:gd name="T11" fmla="*/ 0 h 310"/>
                </a:gdLst>
                <a:ahLst/>
                <a:cxnLst>
                  <a:cxn ang="0">
                    <a:pos x="T0" y="T1"/>
                  </a:cxn>
                  <a:cxn ang="0">
                    <a:pos x="T2" y="T3"/>
                  </a:cxn>
                  <a:cxn ang="0">
                    <a:pos x="T4" y="T5"/>
                  </a:cxn>
                  <a:cxn ang="0">
                    <a:pos x="T6" y="T7"/>
                  </a:cxn>
                  <a:cxn ang="0">
                    <a:pos x="T8" y="T9"/>
                  </a:cxn>
                  <a:cxn ang="0">
                    <a:pos x="T10" y="T11"/>
                  </a:cxn>
                </a:cxnLst>
                <a:rect l="0" t="0" r="r" b="b"/>
                <a:pathLst>
                  <a:path w="199" h="310">
                    <a:moveTo>
                      <a:pt x="180" y="0"/>
                    </a:moveTo>
                    <a:cubicBezTo>
                      <a:pt x="0" y="157"/>
                      <a:pt x="0" y="157"/>
                      <a:pt x="0" y="157"/>
                    </a:cubicBezTo>
                    <a:cubicBezTo>
                      <a:pt x="175" y="310"/>
                      <a:pt x="175" y="310"/>
                      <a:pt x="175" y="310"/>
                    </a:cubicBezTo>
                    <a:cubicBezTo>
                      <a:pt x="190" y="292"/>
                      <a:pt x="199" y="269"/>
                      <a:pt x="199" y="245"/>
                    </a:cubicBezTo>
                    <a:cubicBezTo>
                      <a:pt x="199" y="58"/>
                      <a:pt x="199" y="58"/>
                      <a:pt x="199" y="58"/>
                    </a:cubicBezTo>
                    <a:cubicBezTo>
                      <a:pt x="199" y="37"/>
                      <a:pt x="192" y="17"/>
                      <a:pt x="180" y="0"/>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2"/>
              <p:cNvSpPr>
                <a:spLocks/>
              </p:cNvSpPr>
              <p:nvPr/>
            </p:nvSpPr>
            <p:spPr bwMode="auto">
              <a:xfrm>
                <a:off x="5246960" y="3181351"/>
                <a:ext cx="1373187" cy="631825"/>
              </a:xfrm>
              <a:custGeom>
                <a:avLst/>
                <a:gdLst>
                  <a:gd name="T0" fmla="*/ 235 w 470"/>
                  <a:gd name="T1" fmla="*/ 216 h 216"/>
                  <a:gd name="T2" fmla="*/ 265 w 470"/>
                  <a:gd name="T3" fmla="*/ 206 h 216"/>
                  <a:gd name="T4" fmla="*/ 470 w 470"/>
                  <a:gd name="T5" fmla="*/ 27 h 216"/>
                  <a:gd name="T6" fmla="*/ 401 w 470"/>
                  <a:gd name="T7" fmla="*/ 0 h 216"/>
                  <a:gd name="T8" fmla="*/ 69 w 470"/>
                  <a:gd name="T9" fmla="*/ 0 h 216"/>
                  <a:gd name="T10" fmla="*/ 0 w 470"/>
                  <a:gd name="T11" fmla="*/ 27 h 216"/>
                  <a:gd name="T12" fmla="*/ 206 w 470"/>
                  <a:gd name="T13" fmla="*/ 206 h 216"/>
                  <a:gd name="T14" fmla="*/ 235 w 470"/>
                  <a:gd name="T15" fmla="*/ 216 h 2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0" h="216">
                    <a:moveTo>
                      <a:pt x="235" y="216"/>
                    </a:moveTo>
                    <a:cubicBezTo>
                      <a:pt x="246" y="216"/>
                      <a:pt x="257" y="212"/>
                      <a:pt x="265" y="206"/>
                    </a:cubicBezTo>
                    <a:cubicBezTo>
                      <a:pt x="470" y="27"/>
                      <a:pt x="470" y="27"/>
                      <a:pt x="470" y="27"/>
                    </a:cubicBezTo>
                    <a:cubicBezTo>
                      <a:pt x="452" y="10"/>
                      <a:pt x="428" y="0"/>
                      <a:pt x="401" y="0"/>
                    </a:cubicBezTo>
                    <a:cubicBezTo>
                      <a:pt x="69" y="0"/>
                      <a:pt x="69" y="0"/>
                      <a:pt x="69" y="0"/>
                    </a:cubicBezTo>
                    <a:cubicBezTo>
                      <a:pt x="43" y="0"/>
                      <a:pt x="19" y="10"/>
                      <a:pt x="0" y="27"/>
                    </a:cubicBezTo>
                    <a:cubicBezTo>
                      <a:pt x="206" y="206"/>
                      <a:pt x="206" y="206"/>
                      <a:pt x="206" y="206"/>
                    </a:cubicBezTo>
                    <a:cubicBezTo>
                      <a:pt x="213" y="212"/>
                      <a:pt x="224" y="216"/>
                      <a:pt x="235" y="216"/>
                    </a:cubicBez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3"/>
              <p:cNvSpPr>
                <a:spLocks/>
              </p:cNvSpPr>
              <p:nvPr/>
            </p:nvSpPr>
            <p:spPr bwMode="auto">
              <a:xfrm>
                <a:off x="5267598" y="3813175"/>
                <a:ext cx="1335089" cy="511175"/>
              </a:xfrm>
              <a:custGeom>
                <a:avLst/>
                <a:gdLst>
                  <a:gd name="T0" fmla="*/ 273 w 457"/>
                  <a:gd name="T1" fmla="*/ 7 h 175"/>
                  <a:gd name="T2" fmla="*/ 228 w 457"/>
                  <a:gd name="T3" fmla="*/ 23 h 175"/>
                  <a:gd name="T4" fmla="*/ 184 w 457"/>
                  <a:gd name="T5" fmla="*/ 7 h 175"/>
                  <a:gd name="T6" fmla="*/ 176 w 457"/>
                  <a:gd name="T7" fmla="*/ 0 h 175"/>
                  <a:gd name="T8" fmla="*/ 0 w 457"/>
                  <a:gd name="T9" fmla="*/ 154 h 175"/>
                  <a:gd name="T10" fmla="*/ 62 w 457"/>
                  <a:gd name="T11" fmla="*/ 175 h 175"/>
                  <a:gd name="T12" fmla="*/ 394 w 457"/>
                  <a:gd name="T13" fmla="*/ 175 h 175"/>
                  <a:gd name="T14" fmla="*/ 457 w 457"/>
                  <a:gd name="T15" fmla="*/ 154 h 175"/>
                  <a:gd name="T16" fmla="*/ 281 w 457"/>
                  <a:gd name="T17" fmla="*/ 0 h 175"/>
                  <a:gd name="T18" fmla="*/ 273 w 457"/>
                  <a:gd name="T19" fmla="*/ 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175">
                    <a:moveTo>
                      <a:pt x="273" y="7"/>
                    </a:moveTo>
                    <a:cubicBezTo>
                      <a:pt x="260" y="18"/>
                      <a:pt x="244" y="23"/>
                      <a:pt x="228" y="23"/>
                    </a:cubicBezTo>
                    <a:cubicBezTo>
                      <a:pt x="212" y="23"/>
                      <a:pt x="196" y="18"/>
                      <a:pt x="184" y="7"/>
                    </a:cubicBezTo>
                    <a:cubicBezTo>
                      <a:pt x="176" y="0"/>
                      <a:pt x="176" y="0"/>
                      <a:pt x="176" y="0"/>
                    </a:cubicBezTo>
                    <a:cubicBezTo>
                      <a:pt x="0" y="154"/>
                      <a:pt x="0" y="154"/>
                      <a:pt x="0" y="154"/>
                    </a:cubicBezTo>
                    <a:cubicBezTo>
                      <a:pt x="17" y="167"/>
                      <a:pt x="39" y="175"/>
                      <a:pt x="62" y="175"/>
                    </a:cubicBezTo>
                    <a:cubicBezTo>
                      <a:pt x="394" y="175"/>
                      <a:pt x="394" y="175"/>
                      <a:pt x="394" y="175"/>
                    </a:cubicBezTo>
                    <a:cubicBezTo>
                      <a:pt x="418" y="175"/>
                      <a:pt x="440" y="167"/>
                      <a:pt x="457" y="154"/>
                    </a:cubicBezTo>
                    <a:cubicBezTo>
                      <a:pt x="281" y="0"/>
                      <a:pt x="281" y="0"/>
                      <a:pt x="281" y="0"/>
                    </a:cubicBezTo>
                    <a:lnTo>
                      <a:pt x="273" y="7"/>
                    </a:ln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4"/>
              <p:cNvSpPr>
                <a:spLocks/>
              </p:cNvSpPr>
              <p:nvPr/>
            </p:nvSpPr>
            <p:spPr bwMode="auto">
              <a:xfrm>
                <a:off x="5150123" y="3309938"/>
                <a:ext cx="581024" cy="906462"/>
              </a:xfrm>
              <a:custGeom>
                <a:avLst/>
                <a:gdLst>
                  <a:gd name="T0" fmla="*/ 18 w 199"/>
                  <a:gd name="T1" fmla="*/ 0 h 310"/>
                  <a:gd name="T2" fmla="*/ 0 w 199"/>
                  <a:gd name="T3" fmla="*/ 58 h 310"/>
                  <a:gd name="T4" fmla="*/ 0 w 199"/>
                  <a:gd name="T5" fmla="*/ 245 h 310"/>
                  <a:gd name="T6" fmla="*/ 23 w 199"/>
                  <a:gd name="T7" fmla="*/ 310 h 310"/>
                  <a:gd name="T8" fmla="*/ 199 w 199"/>
                  <a:gd name="T9" fmla="*/ 157 h 310"/>
                  <a:gd name="T10" fmla="*/ 18 w 199"/>
                  <a:gd name="T11" fmla="*/ 0 h 310"/>
                </a:gdLst>
                <a:ahLst/>
                <a:cxnLst>
                  <a:cxn ang="0">
                    <a:pos x="T0" y="T1"/>
                  </a:cxn>
                  <a:cxn ang="0">
                    <a:pos x="T2" y="T3"/>
                  </a:cxn>
                  <a:cxn ang="0">
                    <a:pos x="T4" y="T5"/>
                  </a:cxn>
                  <a:cxn ang="0">
                    <a:pos x="T6" y="T7"/>
                  </a:cxn>
                  <a:cxn ang="0">
                    <a:pos x="T8" y="T9"/>
                  </a:cxn>
                  <a:cxn ang="0">
                    <a:pos x="T10" y="T11"/>
                  </a:cxn>
                </a:cxnLst>
                <a:rect l="0" t="0" r="r" b="b"/>
                <a:pathLst>
                  <a:path w="199" h="310">
                    <a:moveTo>
                      <a:pt x="18" y="0"/>
                    </a:moveTo>
                    <a:cubicBezTo>
                      <a:pt x="7" y="17"/>
                      <a:pt x="0" y="37"/>
                      <a:pt x="0" y="58"/>
                    </a:cubicBezTo>
                    <a:cubicBezTo>
                      <a:pt x="0" y="245"/>
                      <a:pt x="0" y="245"/>
                      <a:pt x="0" y="245"/>
                    </a:cubicBezTo>
                    <a:cubicBezTo>
                      <a:pt x="0" y="269"/>
                      <a:pt x="9" y="292"/>
                      <a:pt x="23" y="310"/>
                    </a:cubicBezTo>
                    <a:cubicBezTo>
                      <a:pt x="199" y="157"/>
                      <a:pt x="199" y="157"/>
                      <a:pt x="199" y="157"/>
                    </a:cubicBezTo>
                    <a:lnTo>
                      <a:pt x="18" y="0"/>
                    </a:ln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0" name="內容版面配置區 2"/>
          <p:cNvSpPr>
            <a:spLocks noGrp="1"/>
          </p:cNvSpPr>
          <p:nvPr>
            <p:ph idx="1"/>
          </p:nvPr>
        </p:nvSpPr>
        <p:spPr>
          <a:xfrm>
            <a:off x="2355962" y="4025293"/>
            <a:ext cx="2708779" cy="988244"/>
          </a:xfrm>
        </p:spPr>
        <p:txBody>
          <a:bodyPr rtlCol="0">
            <a:noAutofit/>
          </a:bodyPr>
          <a:lstStyle/>
          <a:p>
            <a:pPr marL="0" indent="0" fontAlgn="auto">
              <a:lnSpc>
                <a:spcPct val="100000"/>
              </a:lnSpc>
              <a:spcBef>
                <a:spcPts val="600"/>
              </a:spcBef>
              <a:spcAft>
                <a:spcPts val="0"/>
              </a:spcAft>
              <a:buNone/>
              <a:defRPr/>
            </a:pPr>
            <a:r>
              <a:rPr lang="zh-TW" altLang="en-US" sz="1400" b="1" dirty="0">
                <a:solidFill>
                  <a:srgbClr val="C00000"/>
                </a:solidFill>
                <a:latin typeface="微軟正黑體" pitchFamily="34" charset="-120"/>
                <a:ea typeface="微軟正黑體" pitchFamily="34" charset="-120"/>
              </a:rPr>
              <a:t>完成學生報名</a:t>
            </a:r>
            <a:r>
              <a:rPr lang="zh-TW" altLang="en-US" sz="1400" b="1" dirty="0" smtClean="0">
                <a:solidFill>
                  <a:srgbClr val="C00000"/>
                </a:solidFill>
                <a:latin typeface="微軟正黑體" pitchFamily="34" charset="-120"/>
                <a:ea typeface="微軟正黑體" pitchFamily="34" charset="-120"/>
              </a:rPr>
              <a:t>檔案</a:t>
            </a:r>
            <a:r>
              <a:rPr lang="en-US" altLang="zh-TW" sz="1400" b="1" dirty="0" smtClean="0">
                <a:solidFill>
                  <a:srgbClr val="C00000"/>
                </a:solidFill>
                <a:latin typeface="微軟正黑體" pitchFamily="34" charset="-120"/>
                <a:ea typeface="微軟正黑體" pitchFamily="34" charset="-120"/>
              </a:rPr>
              <a:t>(EXCEL)</a:t>
            </a:r>
            <a:r>
              <a:rPr lang="zh-TW" altLang="en-US" sz="1400" b="1" dirty="0" smtClean="0">
                <a:solidFill>
                  <a:srgbClr val="C00000"/>
                </a:solidFill>
                <a:latin typeface="微軟正黑體" pitchFamily="34" charset="-120"/>
                <a:ea typeface="微軟正黑體" pitchFamily="34" charset="-120"/>
              </a:rPr>
              <a:t>上</a:t>
            </a:r>
            <a:r>
              <a:rPr lang="zh-TW" altLang="en-US" sz="1400" b="1" dirty="0">
                <a:solidFill>
                  <a:srgbClr val="C00000"/>
                </a:solidFill>
                <a:latin typeface="微軟正黑體" pitchFamily="34" charset="-120"/>
                <a:ea typeface="微軟正黑體" pitchFamily="34" charset="-120"/>
              </a:rPr>
              <a:t>傳國中集體報名</a:t>
            </a:r>
            <a:r>
              <a:rPr lang="zh-TW" altLang="en-US" sz="1400" b="1" dirty="0" smtClean="0">
                <a:solidFill>
                  <a:srgbClr val="C00000"/>
                </a:solidFill>
                <a:latin typeface="微軟正黑體" pitchFamily="34" charset="-120"/>
                <a:ea typeface="微軟正黑體" pitchFamily="34" charset="-120"/>
              </a:rPr>
              <a:t>系統</a:t>
            </a:r>
            <a:endParaRPr lang="en-US" altLang="zh-TW" sz="1400" b="1" dirty="0" smtClean="0">
              <a:solidFill>
                <a:srgbClr val="C00000"/>
              </a:solidFill>
              <a:latin typeface="微軟正黑體" pitchFamily="34" charset="-120"/>
              <a:ea typeface="微軟正黑體" pitchFamily="34" charset="-120"/>
            </a:endParaRPr>
          </a:p>
          <a:p>
            <a:pPr marL="0" indent="0">
              <a:lnSpc>
                <a:spcPct val="100000"/>
              </a:lnSpc>
              <a:spcBef>
                <a:spcPts val="600"/>
              </a:spcBef>
              <a:buNone/>
              <a:defRPr/>
            </a:pPr>
            <a:r>
              <a:rPr lang="zh-TW" altLang="en-US" sz="1400" b="1" dirty="0" smtClean="0">
                <a:solidFill>
                  <a:srgbClr val="C00000"/>
                </a:solidFill>
                <a:latin typeface="微軟正黑體" pitchFamily="34" charset="-120"/>
                <a:ea typeface="微軟正黑體" pitchFamily="34" charset="-120"/>
              </a:rPr>
              <a:t>檢核並</a:t>
            </a:r>
            <a:r>
              <a:rPr lang="zh-TW" altLang="en-US" sz="1400" b="1" dirty="0">
                <a:solidFill>
                  <a:srgbClr val="C00000"/>
                </a:solidFill>
                <a:latin typeface="微軟正黑體" pitchFamily="34" charset="-120"/>
                <a:ea typeface="微軟正黑體" pitchFamily="34" charset="-120"/>
              </a:rPr>
              <a:t>確認</a:t>
            </a:r>
            <a:r>
              <a:rPr lang="zh-TW" altLang="en-US" sz="1400" b="1" dirty="0" smtClean="0">
                <a:solidFill>
                  <a:srgbClr val="C00000"/>
                </a:solidFill>
                <a:latin typeface="微軟正黑體" pitchFamily="34" charset="-120"/>
                <a:ea typeface="微軟正黑體" pitchFamily="34" charset="-120"/>
              </a:rPr>
              <a:t>資料無誤</a:t>
            </a:r>
            <a:r>
              <a:rPr lang="en-US" altLang="zh-TW" sz="1400" b="1" dirty="0" smtClean="0">
                <a:solidFill>
                  <a:srgbClr val="C00000"/>
                </a:solidFill>
                <a:latin typeface="微軟正黑體" pitchFamily="34" charset="-120"/>
                <a:ea typeface="微軟正黑體" pitchFamily="34" charset="-120"/>
              </a:rPr>
              <a:t>(</a:t>
            </a:r>
            <a:r>
              <a:rPr lang="zh-TW" altLang="en-US" sz="1400" b="1" dirty="0" smtClean="0">
                <a:solidFill>
                  <a:srgbClr val="C00000"/>
                </a:solidFill>
                <a:latin typeface="微軟正黑體" pitchFamily="34" charset="-120"/>
                <a:ea typeface="微軟正黑體" pitchFamily="34" charset="-120"/>
              </a:rPr>
              <a:t>確定送出</a:t>
            </a:r>
            <a:r>
              <a:rPr lang="en-US" altLang="zh-TW" sz="1400" b="1" dirty="0" smtClean="0">
                <a:solidFill>
                  <a:srgbClr val="C00000"/>
                </a:solidFill>
                <a:latin typeface="微軟正黑體" pitchFamily="34" charset="-120"/>
                <a:ea typeface="微軟正黑體" pitchFamily="34" charset="-120"/>
              </a:rPr>
              <a:t>)</a:t>
            </a:r>
            <a:r>
              <a:rPr lang="zh-TW" altLang="en-US" sz="1400" b="1" dirty="0" smtClean="0">
                <a:solidFill>
                  <a:srgbClr val="C00000"/>
                </a:solidFill>
                <a:latin typeface="微軟正黑體" pitchFamily="34" charset="-120"/>
                <a:ea typeface="微軟正黑體" pitchFamily="34" charset="-120"/>
              </a:rPr>
              <a:t> 列印報名相關</a:t>
            </a:r>
            <a:r>
              <a:rPr lang="zh-TW" altLang="en-US" sz="1400" b="1" dirty="0">
                <a:solidFill>
                  <a:srgbClr val="C00000"/>
                </a:solidFill>
                <a:latin typeface="微軟正黑體" pitchFamily="34" charset="-120"/>
                <a:ea typeface="微軟正黑體" pitchFamily="34" charset="-120"/>
              </a:rPr>
              <a:t>表</a:t>
            </a:r>
            <a:r>
              <a:rPr lang="zh-TW" altLang="en-US" sz="1400" b="1" dirty="0" smtClean="0">
                <a:solidFill>
                  <a:srgbClr val="C00000"/>
                </a:solidFill>
                <a:latin typeface="微軟正黑體" pitchFamily="34" charset="-120"/>
                <a:ea typeface="微軟正黑體" pitchFamily="34" charset="-120"/>
              </a:rPr>
              <a:t>件</a:t>
            </a:r>
            <a:endParaRPr lang="zh-TW" altLang="en-US" sz="1400" dirty="0">
              <a:solidFill>
                <a:schemeClr val="accent5">
                  <a:lumMod val="75000"/>
                </a:schemeClr>
              </a:solidFill>
              <a:latin typeface="微軟正黑體" pitchFamily="34" charset="-120"/>
              <a:ea typeface="微軟正黑體" pitchFamily="34" charset="-120"/>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 name="表格 71"/>
          <p:cNvGraphicFramePr>
            <a:graphicFrameLocks noGrp="1"/>
          </p:cNvGraphicFramePr>
          <p:nvPr>
            <p:extLst>
              <p:ext uri="{D42A27DB-BD31-4B8C-83A1-F6EECF244321}">
                <p14:modId xmlns:p14="http://schemas.microsoft.com/office/powerpoint/2010/main" val="41786034"/>
              </p:ext>
            </p:extLst>
          </p:nvPr>
        </p:nvGraphicFramePr>
        <p:xfrm>
          <a:off x="439093" y="1706547"/>
          <a:ext cx="4951584" cy="3924579"/>
        </p:xfrm>
        <a:graphic>
          <a:graphicData uri="http://schemas.openxmlformats.org/drawingml/2006/table">
            <a:tbl>
              <a:tblPr/>
              <a:tblGrid>
                <a:gridCol w="307814">
                  <a:extLst>
                    <a:ext uri="{9D8B030D-6E8A-4147-A177-3AD203B41FA5}">
                      <a16:colId xmlns:a16="http://schemas.microsoft.com/office/drawing/2014/main" val="2412145488"/>
                    </a:ext>
                  </a:extLst>
                </a:gridCol>
                <a:gridCol w="121574">
                  <a:extLst>
                    <a:ext uri="{9D8B030D-6E8A-4147-A177-3AD203B41FA5}">
                      <a16:colId xmlns:a16="http://schemas.microsoft.com/office/drawing/2014/main" val="2445900467"/>
                    </a:ext>
                  </a:extLst>
                </a:gridCol>
                <a:gridCol w="191415">
                  <a:extLst>
                    <a:ext uri="{9D8B030D-6E8A-4147-A177-3AD203B41FA5}">
                      <a16:colId xmlns:a16="http://schemas.microsoft.com/office/drawing/2014/main" val="2247415801"/>
                    </a:ext>
                  </a:extLst>
                </a:gridCol>
                <a:gridCol w="1029497">
                  <a:extLst>
                    <a:ext uri="{9D8B030D-6E8A-4147-A177-3AD203B41FA5}">
                      <a16:colId xmlns:a16="http://schemas.microsoft.com/office/drawing/2014/main" val="378969113"/>
                    </a:ext>
                  </a:extLst>
                </a:gridCol>
                <a:gridCol w="539322">
                  <a:extLst>
                    <a:ext uri="{9D8B030D-6E8A-4147-A177-3AD203B41FA5}">
                      <a16:colId xmlns:a16="http://schemas.microsoft.com/office/drawing/2014/main" val="1614657572"/>
                    </a:ext>
                  </a:extLst>
                </a:gridCol>
                <a:gridCol w="856189">
                  <a:extLst>
                    <a:ext uri="{9D8B030D-6E8A-4147-A177-3AD203B41FA5}">
                      <a16:colId xmlns:a16="http://schemas.microsoft.com/office/drawing/2014/main" val="1837348424"/>
                    </a:ext>
                  </a:extLst>
                </a:gridCol>
                <a:gridCol w="1153656">
                  <a:extLst>
                    <a:ext uri="{9D8B030D-6E8A-4147-A177-3AD203B41FA5}">
                      <a16:colId xmlns:a16="http://schemas.microsoft.com/office/drawing/2014/main" val="3964698715"/>
                    </a:ext>
                  </a:extLst>
                </a:gridCol>
                <a:gridCol w="42076">
                  <a:extLst>
                    <a:ext uri="{9D8B030D-6E8A-4147-A177-3AD203B41FA5}">
                      <a16:colId xmlns:a16="http://schemas.microsoft.com/office/drawing/2014/main" val="2149978844"/>
                    </a:ext>
                  </a:extLst>
                </a:gridCol>
                <a:gridCol w="397054">
                  <a:extLst>
                    <a:ext uri="{9D8B030D-6E8A-4147-A177-3AD203B41FA5}">
                      <a16:colId xmlns:a16="http://schemas.microsoft.com/office/drawing/2014/main" val="4240950933"/>
                    </a:ext>
                  </a:extLst>
                </a:gridCol>
                <a:gridCol w="312987">
                  <a:extLst>
                    <a:ext uri="{9D8B030D-6E8A-4147-A177-3AD203B41FA5}">
                      <a16:colId xmlns:a16="http://schemas.microsoft.com/office/drawing/2014/main" val="1058245826"/>
                    </a:ext>
                  </a:extLst>
                </a:gridCol>
              </a:tblGrid>
              <a:tr h="177958">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就讀國中：</a:t>
                      </a: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hMerge="1">
                  <a:txBody>
                    <a:bodyPr/>
                    <a:lstStyle/>
                    <a:p>
                      <a:endParaRPr lang="zh-TW" altLang="en-US"/>
                    </a:p>
                  </a:txBody>
                  <a:tcPr/>
                </a:tc>
                <a:tc>
                  <a:txBody>
                    <a:bodyPr/>
                    <a:lstStyle>
                      <a:lvl1pPr indent="7938">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7938"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信義國中</a:t>
                      </a:r>
                    </a:p>
                  </a:txBody>
                  <a:tcPr marL="13335" marR="13335" marT="0" marB="0" anchor="ctr" horzOverflow="overflow">
                    <a:lnL>
                      <a:noFill/>
                    </a:lnL>
                    <a:lnR>
                      <a:noFill/>
                    </a:lnR>
                    <a:lnT>
                      <a:noFill/>
                    </a:lnT>
                    <a:lnB>
                      <a:noFill/>
                    </a:lnB>
                    <a:lnTlToBr>
                      <a:noFill/>
                    </a:lnTlToBr>
                    <a:lnBlToTr>
                      <a:noFill/>
                    </a:lnBlToTr>
                    <a:noFill/>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di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就讀國中代碼：</a:t>
                      </a:r>
                    </a:p>
                  </a:txBody>
                  <a:tcPr marL="13335" marR="13335" marT="0" marB="0" anchor="ctr" horzOverflow="overflow">
                    <a:lnL>
                      <a:noFill/>
                    </a:lnL>
                    <a:lnR>
                      <a:noFill/>
                    </a:lnR>
                    <a:lnT>
                      <a:noFill/>
                    </a:lnT>
                    <a:lnB>
                      <a:noFill/>
                    </a:lnB>
                    <a:lnTlToBr>
                      <a:noFill/>
                    </a:lnTlToBr>
                    <a:lnBlToTr>
                      <a:noFill/>
                    </a:lnBlToTr>
                    <a:noFill/>
                  </a:tcPr>
                </a:tc>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323505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707410867"/>
                  </a:ext>
                </a:extLst>
              </a:tr>
              <a:tr h="198821">
                <a:tc gridSpan="2">
                  <a:txBody>
                    <a:bodyPr/>
                    <a:lstStyle>
                      <a:lvl1pPr indent="7938">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7938" algn="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班級：</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9</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班</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a:txBody>
                    <a:bodyPr/>
                    <a:lstStyle>
                      <a:lvl1pPr marL="85725">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85725" marR="0" lvl="0" indent="0" algn="ju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姓名： </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陳</a:t>
                      </a: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同學</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di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身分證統一編號：</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A23456****</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170630877"/>
                  </a:ext>
                </a:extLst>
              </a:tr>
              <a:tr h="471279">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比序項目</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積分核算說明</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單項</a:t>
                      </a:r>
                    </a:p>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積分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比序項目積分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69903071"/>
                  </a:ext>
                </a:extLst>
              </a:tr>
              <a:tr h="785466">
                <a:tc row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多元學習表現</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競賽</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500"/>
                        </a:lnSpc>
                        <a:spcBef>
                          <a:spcPct val="0"/>
                        </a:spcBef>
                        <a:spcAft>
                          <a:spcPct val="0"/>
                        </a:spcAft>
                        <a:buClrTx/>
                        <a:buSzTx/>
                        <a:buFontTx/>
                        <a:buNone/>
                        <a:tabLst/>
                      </a:pP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2021</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年臺灣國際科學展覽會（電腦科學科）</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等獎（國際性競賽）</a:t>
                      </a:r>
                    </a:p>
                    <a:p>
                      <a:pPr marL="0" marR="0" lvl="0" indent="0" algn="just" defTabSz="914400" rtl="0" eaLnBrk="1" fontAlgn="base" latinLnBrk="0" hangingPunct="1">
                        <a:lnSpc>
                          <a:spcPts val="1500"/>
                        </a:lnSpc>
                        <a:spcBef>
                          <a:spcPct val="0"/>
                        </a:spcBef>
                        <a:spcAft>
                          <a:spcPct val="0"/>
                        </a:spcAft>
                        <a:buClrTx/>
                        <a:buSzTx/>
                        <a:buFontTx/>
                        <a:buNone/>
                        <a:tabLst/>
                      </a:pP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110</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學年度全國學生美術比賽（國中組）書法類優等（全國競賽）</a:t>
                      </a:r>
                    </a:p>
                    <a:p>
                      <a:pPr marL="0" marR="0" lvl="0" indent="0" algn="just" defTabSz="914400" rtl="0" eaLnBrk="1" fontAlgn="base" latinLnBrk="0" hangingPunct="1">
                        <a:lnSpc>
                          <a:spcPts val="1500"/>
                        </a:lnSpc>
                        <a:spcBef>
                          <a:spcPct val="0"/>
                        </a:spcBef>
                        <a:spcAft>
                          <a:spcPct val="0"/>
                        </a:spcAft>
                        <a:buClrTx/>
                        <a:buSzTx/>
                        <a:buFontTx/>
                        <a:buNone/>
                        <a:tabLst/>
                      </a:pP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新北市</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110</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學年度學生音樂比賽（團體</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B</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組）弦樂合奏特優</a:t>
                      </a:r>
                      <a:endPar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just" defTabSz="914400" rtl="0" eaLnBrk="1" fontAlgn="base" latinLnBrk="0" hangingPunct="1">
                        <a:lnSpc>
                          <a:spcPts val="1500"/>
                        </a:lnSpc>
                        <a:spcBef>
                          <a:spcPct val="0"/>
                        </a:spcBef>
                        <a:spcAft>
                          <a:spcPct val="0"/>
                        </a:spcAft>
                        <a:buClrTx/>
                        <a:buSzTx/>
                        <a:buFontTx/>
                        <a:buNone/>
                        <a:tabLst/>
                      </a:pP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（區域及縣市競賽）</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5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7</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15</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80063747"/>
                  </a:ext>
                </a:extLst>
              </a:tr>
              <a:tr h="549826">
                <a:tc vMerge="1">
                  <a:txBody>
                    <a:bodyPr/>
                    <a:lstStyle/>
                    <a:p>
                      <a:endParaRPr lang="zh-TW" altLang="en-US"/>
                    </a:p>
                  </a:txBody>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服務</a:t>
                      </a:r>
                    </a:p>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學習</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擔任班級幹部、小老師或社團幹部滿</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a:t>
                      </a:r>
                    </a:p>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參加校內服務學習課程及活動，或於校外參加志工服務或社區服務，累計滿</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27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小時</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15</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TW" altLang="en-US"/>
                    </a:p>
                  </a:txBody>
                  <a:tcPr/>
                </a:tc>
                <a:extLst>
                  <a:ext uri="{0D108BD9-81ED-4DB2-BD59-A6C34878D82A}">
                    <a16:rowId xmlns:a16="http://schemas.microsoft.com/office/drawing/2014/main" val="3174080663"/>
                  </a:ext>
                </a:extLst>
              </a:tr>
              <a:tr h="353460">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技藝優良</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技藝教育課程平均總成績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85</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23418277"/>
                  </a:ext>
                </a:extLst>
              </a:tr>
              <a:tr h="353460">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弱勢身分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具</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低收入戶子女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身分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8367029"/>
                  </a:ext>
                </a:extLst>
              </a:tr>
              <a:tr h="647713">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均衡學習</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健康與體育</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90</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p>
                      <a:pPr marL="0" marR="0" lvl="0" indent="0" algn="l" defTabSz="914400" rtl="0" eaLnBrk="1" fontAlgn="base" latinLnBrk="0" hangingPunct="1">
                        <a:lnSpc>
                          <a:spcPts val="1200"/>
                        </a:lnSpc>
                        <a:spcBef>
                          <a:spcPct val="0"/>
                        </a:spcBef>
                        <a:spcAft>
                          <a:spcPct val="0"/>
                        </a:spcAft>
                        <a:buClrTx/>
                        <a:buSzTx/>
                        <a:buFontTx/>
                        <a:buNone/>
                        <a:tabLst/>
                      </a:pP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藝術</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或</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藝術與人文</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88</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p>
                      <a:pPr marL="0" marR="0" lvl="0" indent="0"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綜合活動</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75</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endPar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科技</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58</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endPar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21</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21</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51502954"/>
                  </a:ext>
                </a:extLst>
              </a:tr>
              <a:tr h="386596">
                <a:tc gridSpan="9">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zh-TW" altLang="zh-TW" sz="10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合計</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A"/>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41.5</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A"/>
                    </a:solidFill>
                  </a:tcPr>
                </a:tc>
                <a:extLst>
                  <a:ext uri="{0D108BD9-81ED-4DB2-BD59-A6C34878D82A}">
                    <a16:rowId xmlns:a16="http://schemas.microsoft.com/office/drawing/2014/main" val="4123481545"/>
                  </a:ext>
                </a:extLst>
              </a:tr>
            </a:tbl>
          </a:graphicData>
        </a:graphic>
      </p:graphicFrame>
      <p:sp>
        <p:nvSpPr>
          <p:cNvPr id="84024" name="文字方塊 17"/>
          <p:cNvSpPr txBox="1">
            <a:spLocks noChangeArrowheads="1"/>
          </p:cNvSpPr>
          <p:nvPr/>
        </p:nvSpPr>
        <p:spPr bwMode="auto">
          <a:xfrm>
            <a:off x="298338" y="881291"/>
            <a:ext cx="53709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400" b="1" dirty="0">
                <a:solidFill>
                  <a:srgbClr val="0000CC"/>
                </a:solidFill>
                <a:latin typeface="微軟正黑體" panose="020B0604030504040204" pitchFamily="34" charset="-120"/>
                <a:ea typeface="微軟正黑體" panose="020B0604030504040204" pitchFamily="34" charset="-120"/>
              </a:rPr>
              <a:t>超額比序項目積分證明</a:t>
            </a:r>
            <a:r>
              <a:rPr lang="zh-TW" altLang="en-US" sz="2400" b="1" dirty="0" smtClean="0">
                <a:solidFill>
                  <a:srgbClr val="0000CC"/>
                </a:solidFill>
                <a:latin typeface="微軟正黑體" panose="020B0604030504040204" pitchFamily="34" charset="-120"/>
                <a:ea typeface="微軟正黑體" panose="020B0604030504040204" pitchFamily="34" charset="-120"/>
              </a:rPr>
              <a:t>單</a:t>
            </a:r>
            <a:r>
              <a:rPr lang="zh-TW" altLang="en-US" sz="2800" b="1" dirty="0" smtClean="0">
                <a:solidFill>
                  <a:srgbClr val="C00000"/>
                </a:solidFill>
                <a:latin typeface="微軟正黑體" panose="020B0604030504040204" pitchFamily="34" charset="-120"/>
                <a:ea typeface="微軟正黑體" panose="020B0604030504040204" pitchFamily="34" charset="-120"/>
              </a:rPr>
              <a:t>注意事項</a:t>
            </a:r>
            <a:endParaRPr lang="zh-TW" altLang="en-US" sz="2000" dirty="0"/>
          </a:p>
        </p:txBody>
      </p:sp>
      <p:sp>
        <p:nvSpPr>
          <p:cNvPr id="11" name="矩形 10"/>
          <p:cNvSpPr/>
          <p:nvPr/>
        </p:nvSpPr>
        <p:spPr>
          <a:xfrm>
            <a:off x="1033943" y="2548924"/>
            <a:ext cx="3670260" cy="78938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3" name="矩形 12"/>
          <p:cNvSpPr/>
          <p:nvPr/>
        </p:nvSpPr>
        <p:spPr>
          <a:xfrm>
            <a:off x="1037473" y="4251933"/>
            <a:ext cx="3666729" cy="33099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84035" name="文字方塊 32"/>
          <p:cNvSpPr txBox="1">
            <a:spLocks noChangeArrowheads="1"/>
          </p:cNvSpPr>
          <p:nvPr/>
        </p:nvSpPr>
        <p:spPr bwMode="auto">
          <a:xfrm>
            <a:off x="354613" y="1323111"/>
            <a:ext cx="510216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400" b="1" dirty="0">
                <a:latin typeface="Times New Roman" panose="02020603050405020304" pitchFamily="18" charset="0"/>
                <a:ea typeface="標楷體" panose="03000509000000000000" pitchFamily="65" charset="-120"/>
                <a:cs typeface="Times New Roman" panose="02020603050405020304" pitchFamily="18" charset="0"/>
              </a:rPr>
              <a:t>111</a:t>
            </a:r>
            <a:r>
              <a:rPr lang="zh-TW" altLang="en-US" sz="1400" b="1" dirty="0">
                <a:latin typeface="Times New Roman" panose="02020603050405020304" pitchFamily="18" charset="0"/>
                <a:ea typeface="標楷體" panose="03000509000000000000" pitchFamily="65" charset="-120"/>
                <a:cs typeface="Times New Roman" panose="02020603050405020304" pitchFamily="18" charset="0"/>
              </a:rPr>
              <a:t>學年度五專入學專用優先免試入學超額比序項目積分證明單</a:t>
            </a:r>
          </a:p>
        </p:txBody>
      </p:sp>
      <p:grpSp>
        <p:nvGrpSpPr>
          <p:cNvPr id="9" name="群組 8"/>
          <p:cNvGrpSpPr/>
          <p:nvPr/>
        </p:nvGrpSpPr>
        <p:grpSpPr>
          <a:xfrm>
            <a:off x="1222675" y="5736068"/>
            <a:ext cx="1853858" cy="1147580"/>
            <a:chOff x="8419434" y="4685785"/>
            <a:chExt cx="3437591" cy="1595355"/>
          </a:xfrm>
        </p:grpSpPr>
        <p:sp>
          <p:nvSpPr>
            <p:cNvPr id="31" name="矩形 30"/>
            <p:cNvSpPr/>
            <p:nvPr/>
          </p:nvSpPr>
          <p:spPr>
            <a:xfrm rot="1872534">
              <a:off x="8419434" y="5675525"/>
              <a:ext cx="2302677" cy="409277"/>
            </a:xfrm>
            <a:prstGeom prst="rect">
              <a:avLst/>
            </a:prstGeom>
            <a:noFill/>
          </p:spPr>
          <p:txBody>
            <a:bodyPr spcFirstLastPara="1" wrap="none" lIns="68580" tIns="34290" rIns="68580" bIns="34290" numCol="1">
              <a:prstTxWarp prst="textArchUp">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  ○</a:t>
              </a:r>
            </a:p>
          </p:txBody>
        </p:sp>
        <p:grpSp>
          <p:nvGrpSpPr>
            <p:cNvPr id="7" name="群組 6"/>
            <p:cNvGrpSpPr/>
            <p:nvPr/>
          </p:nvGrpSpPr>
          <p:grpSpPr>
            <a:xfrm>
              <a:off x="8734950" y="4685785"/>
              <a:ext cx="3122075" cy="1595355"/>
              <a:chOff x="8734950" y="4685785"/>
              <a:chExt cx="3122075" cy="1595355"/>
            </a:xfrm>
          </p:grpSpPr>
          <p:sp>
            <p:nvSpPr>
              <p:cNvPr id="33" name="矩形 32"/>
              <p:cNvSpPr/>
              <p:nvPr/>
            </p:nvSpPr>
            <p:spPr>
              <a:xfrm>
                <a:off x="9980335" y="5889794"/>
                <a:ext cx="534093" cy="391346"/>
              </a:xfrm>
              <a:prstGeom prst="rect">
                <a:avLst/>
              </a:prstGeom>
              <a:noFill/>
            </p:spPr>
            <p:txBody>
              <a:bodyPr spcFirstLastPara="1" wrap="none" lIns="68580" tIns="34290" rIns="68580" bIns="34290" numCol="1">
                <a:prstTxWarp prst="textArchUp">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國</a:t>
                </a:r>
              </a:p>
            </p:txBody>
          </p:sp>
          <p:sp>
            <p:nvSpPr>
              <p:cNvPr id="34" name="矩形 33"/>
              <p:cNvSpPr/>
              <p:nvPr/>
            </p:nvSpPr>
            <p:spPr>
              <a:xfrm rot="21030698">
                <a:off x="10393699" y="5847210"/>
                <a:ext cx="536730" cy="432399"/>
              </a:xfrm>
              <a:prstGeom prst="rect">
                <a:avLst/>
              </a:prstGeom>
              <a:noFill/>
            </p:spPr>
            <p:txBody>
              <a:bodyPr spcFirstLastPara="1" wrap="none" lIns="68580" tIns="34290" rIns="68580" bIns="34290" numCol="1">
                <a:prstTxWarp prst="textArchUp">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民</a:t>
                </a:r>
              </a:p>
            </p:txBody>
          </p:sp>
          <p:sp>
            <p:nvSpPr>
              <p:cNvPr id="35" name="矩形 34"/>
              <p:cNvSpPr/>
              <p:nvPr/>
            </p:nvSpPr>
            <p:spPr>
              <a:xfrm rot="19410408">
                <a:off x="10897818" y="5711669"/>
                <a:ext cx="358008" cy="391346"/>
              </a:xfrm>
              <a:prstGeom prst="rect">
                <a:avLst/>
              </a:prstGeom>
              <a:noFill/>
            </p:spPr>
            <p:txBody>
              <a:bodyPr spcFirstLastPara="1" wrap="none" lIns="68580" tIns="34290" rIns="68580" bIns="34290" numCol="1">
                <a:prstTxWarp prst="textArchUp">
                  <a:avLst>
                    <a:gd name="adj" fmla="val 10770895"/>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中</a:t>
                </a:r>
              </a:p>
            </p:txBody>
          </p:sp>
          <p:grpSp>
            <p:nvGrpSpPr>
              <p:cNvPr id="6" name="群組 5"/>
              <p:cNvGrpSpPr/>
              <p:nvPr/>
            </p:nvGrpSpPr>
            <p:grpSpPr>
              <a:xfrm>
                <a:off x="8734950" y="4685785"/>
                <a:ext cx="3122075" cy="1295461"/>
                <a:chOff x="8734950" y="4685785"/>
                <a:chExt cx="3122075" cy="1295461"/>
              </a:xfrm>
            </p:grpSpPr>
            <p:sp>
              <p:nvSpPr>
                <p:cNvPr id="2" name="橢圓 1"/>
                <p:cNvSpPr/>
                <p:nvPr/>
              </p:nvSpPr>
              <p:spPr>
                <a:xfrm>
                  <a:off x="9284549" y="4685785"/>
                  <a:ext cx="2066381" cy="1295461"/>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橢圓 24"/>
                <p:cNvSpPr/>
                <p:nvPr/>
              </p:nvSpPr>
              <p:spPr>
                <a:xfrm>
                  <a:off x="9507595" y="4883586"/>
                  <a:ext cx="1594996" cy="869122"/>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 name="文字方塊 2"/>
                <p:cNvSpPr txBox="1"/>
                <p:nvPr/>
              </p:nvSpPr>
              <p:spPr>
                <a:xfrm>
                  <a:off x="9543323" y="5062528"/>
                  <a:ext cx="1626515" cy="577621"/>
                </a:xfrm>
                <a:prstGeom prst="rect">
                  <a:avLst/>
                </a:prstGeom>
                <a:noFill/>
              </p:spPr>
              <p:txBody>
                <a:bodyPr wrap="none" rtlCol="0">
                  <a:spAutoFit/>
                </a:bodyPr>
                <a:lstStyle/>
                <a:p>
                  <a:r>
                    <a:rPr lang="zh-TW" altLang="en-US" b="1" dirty="0">
                      <a:solidFill>
                        <a:srgbClr val="0000CC"/>
                      </a:solidFill>
                      <a:latin typeface="標楷體" panose="03000509000000000000" pitchFamily="65" charset="-120"/>
                      <a:ea typeface="標楷體" panose="03000509000000000000" pitchFamily="65" charset="-120"/>
                    </a:rPr>
                    <a:t>教務處</a:t>
                  </a:r>
                  <a:endParaRPr lang="zh-TW" altLang="en-US" sz="2100" b="1" dirty="0">
                    <a:solidFill>
                      <a:srgbClr val="0000CC"/>
                    </a:solidFill>
                    <a:latin typeface="標楷體" panose="03000509000000000000" pitchFamily="65" charset="-120"/>
                    <a:ea typeface="標楷體" panose="03000509000000000000" pitchFamily="65" charset="-120"/>
                  </a:endParaRPr>
                </a:p>
              </p:txBody>
            </p:sp>
            <p:sp>
              <p:nvSpPr>
                <p:cNvPr id="5" name="矩形 4"/>
                <p:cNvSpPr/>
                <p:nvPr/>
              </p:nvSpPr>
              <p:spPr>
                <a:xfrm rot="19831280">
                  <a:off x="8734950" y="4920036"/>
                  <a:ext cx="2302677" cy="409277"/>
                </a:xfrm>
                <a:prstGeom prst="rect">
                  <a:avLst/>
                </a:prstGeom>
                <a:noFill/>
              </p:spPr>
              <p:txBody>
                <a:bodyPr spcFirstLastPara="1" wrap="none" lIns="68580" tIns="34290" rIns="68580" bIns="34290" numCol="1">
                  <a:prstTxWarp prst="textArchUp">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  ○  ○</a:t>
                  </a:r>
                </a:p>
              </p:txBody>
            </p:sp>
            <p:sp>
              <p:nvSpPr>
                <p:cNvPr id="30" name="矩形 29"/>
                <p:cNvSpPr/>
                <p:nvPr/>
              </p:nvSpPr>
              <p:spPr>
                <a:xfrm rot="1699563">
                  <a:off x="9565939" y="4921491"/>
                  <a:ext cx="2291086" cy="403317"/>
                </a:xfrm>
                <a:prstGeom prst="rect">
                  <a:avLst/>
                </a:prstGeom>
                <a:noFill/>
              </p:spPr>
              <p:txBody>
                <a:bodyPr spcFirstLastPara="1" wrap="none" lIns="68580" tIns="34290" rIns="68580" bIns="34290" numCol="1">
                  <a:prstTxWarp prst="textArchUp">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市  立</a:t>
                  </a:r>
                </a:p>
              </p:txBody>
            </p:sp>
            <p:sp>
              <p:nvSpPr>
                <p:cNvPr id="36" name="矩形 35"/>
                <p:cNvSpPr/>
                <p:nvPr/>
              </p:nvSpPr>
              <p:spPr>
                <a:xfrm rot="19410408">
                  <a:off x="11117280" y="5507973"/>
                  <a:ext cx="404535" cy="391346"/>
                </a:xfrm>
                <a:prstGeom prst="rect">
                  <a:avLst/>
                </a:prstGeom>
                <a:noFill/>
              </p:spPr>
              <p:txBody>
                <a:bodyPr spcFirstLastPara="1" wrap="none" lIns="68580" tIns="34290" rIns="68580" bIns="34290" numCol="1">
                  <a:prstTxWarp prst="textArchUp">
                    <a:avLst>
                      <a:gd name="adj" fmla="val 10770895"/>
                    </a:avLst>
                  </a:prstTxWarp>
                  <a:spAutoFit/>
                </a:bodyPr>
                <a:lstStyle/>
                <a:p>
                  <a:pPr algn="ctr"/>
                  <a:r>
                    <a:rPr lang="zh-TW" altLang="en-US" sz="1200" dirty="0">
                      <a:ln w="0"/>
                      <a:solidFill>
                        <a:srgbClr val="0000FF"/>
                      </a:solidFill>
                      <a:effectLst>
                        <a:outerShdw blurRad="38100" dist="19050" dir="2700000" algn="tl" rotWithShape="0">
                          <a:schemeClr val="dk1">
                            <a:alpha val="40000"/>
                          </a:schemeClr>
                        </a:outerShdw>
                      </a:effectLst>
                      <a:latin typeface="標楷體" panose="03000509000000000000" pitchFamily="65" charset="-120"/>
                      <a:ea typeface="標楷體" panose="03000509000000000000" pitchFamily="65" charset="-120"/>
                    </a:rPr>
                    <a:t>學</a:t>
                  </a:r>
                </a:p>
              </p:txBody>
            </p:sp>
          </p:grpSp>
        </p:grpSp>
      </p:grpSp>
      <p:grpSp>
        <p:nvGrpSpPr>
          <p:cNvPr id="20" name="群組 19"/>
          <p:cNvGrpSpPr/>
          <p:nvPr/>
        </p:nvGrpSpPr>
        <p:grpSpPr>
          <a:xfrm>
            <a:off x="375947" y="5710302"/>
            <a:ext cx="5352878" cy="983591"/>
            <a:chOff x="375947" y="5710302"/>
            <a:chExt cx="5352878" cy="983591"/>
          </a:xfrm>
        </p:grpSpPr>
        <p:sp>
          <p:nvSpPr>
            <p:cNvPr id="84037" name="矩形 18"/>
            <p:cNvSpPr>
              <a:spLocks noChangeArrowheads="1"/>
            </p:cNvSpPr>
            <p:nvPr/>
          </p:nvSpPr>
          <p:spPr bwMode="auto">
            <a:xfrm>
              <a:off x="3493450" y="5952311"/>
              <a:ext cx="22353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b="1" dirty="0">
                  <a:solidFill>
                    <a:srgbClr val="0033CC"/>
                  </a:solidFill>
                  <a:latin typeface="微軟正黑體" panose="020B0604030504040204" pitchFamily="34" charset="-120"/>
                  <a:ea typeface="微軟正黑體" panose="020B0604030504040204" pitchFamily="34" charset="-120"/>
                </a:rPr>
                <a:t>     </a:t>
              </a:r>
              <a:r>
                <a:rPr lang="zh-TW" altLang="en-US" b="1" dirty="0">
                  <a:solidFill>
                    <a:srgbClr val="C00000"/>
                  </a:solidFill>
                  <a:latin typeface="微軟正黑體" panose="020B0604030504040204" pitchFamily="34" charset="-120"/>
                  <a:ea typeface="微軟正黑體" panose="020B0604030504040204" pitchFamily="34" charset="-120"/>
                </a:rPr>
                <a:t>務必蓋學校戳章</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22" name="矩形 21"/>
            <p:cNvSpPr/>
            <p:nvPr/>
          </p:nvSpPr>
          <p:spPr bwMode="auto">
            <a:xfrm>
              <a:off x="3714504" y="5976114"/>
              <a:ext cx="1916905" cy="309563"/>
            </a:xfrm>
            <a:prstGeom prst="rect">
              <a:avLst/>
            </a:prstGeom>
            <a:noFill/>
            <a:ln w="6350">
              <a:solidFill>
                <a:srgbClr val="00A7E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7" name="矩形 16"/>
            <p:cNvSpPr/>
            <p:nvPr/>
          </p:nvSpPr>
          <p:spPr bwMode="auto">
            <a:xfrm>
              <a:off x="1634480" y="5710302"/>
              <a:ext cx="1227065" cy="98359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cxnSp>
          <p:nvCxnSpPr>
            <p:cNvPr id="32" name="直線單箭頭接點 31"/>
            <p:cNvCxnSpPr>
              <a:endCxn id="17" idx="3"/>
            </p:cNvCxnSpPr>
            <p:nvPr/>
          </p:nvCxnSpPr>
          <p:spPr bwMode="auto">
            <a:xfrm flipH="1" flipV="1">
              <a:off x="2861545" y="6202098"/>
              <a:ext cx="671822" cy="0"/>
            </a:xfrm>
            <a:prstGeom prst="straightConnector1">
              <a:avLst/>
            </a:prstGeom>
            <a:ln w="28575">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4042" name="文字方塊 1"/>
            <p:cNvSpPr txBox="1">
              <a:spLocks noChangeArrowheads="1"/>
            </p:cNvSpPr>
            <p:nvPr/>
          </p:nvSpPr>
          <p:spPr bwMode="auto">
            <a:xfrm>
              <a:off x="375947" y="6035764"/>
              <a:ext cx="131318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100" dirty="0">
                  <a:latin typeface="標楷體" panose="03000509000000000000" pitchFamily="65" charset="-120"/>
                  <a:ea typeface="標楷體" panose="03000509000000000000" pitchFamily="65" charset="-120"/>
                </a:rPr>
                <a:t>就讀國中學校戳章</a:t>
              </a:r>
            </a:p>
          </p:txBody>
        </p:sp>
        <p:grpSp>
          <p:nvGrpSpPr>
            <p:cNvPr id="53" name="Group 38"/>
            <p:cNvGrpSpPr/>
            <p:nvPr/>
          </p:nvGrpSpPr>
          <p:grpSpPr>
            <a:xfrm rot="5101968">
              <a:off x="3715298" y="5821166"/>
              <a:ext cx="105255" cy="134725"/>
              <a:chOff x="558800" y="758825"/>
              <a:chExt cx="895350" cy="1225550"/>
            </a:xfrm>
          </p:grpSpPr>
          <p:sp>
            <p:nvSpPr>
              <p:cNvPr id="60" name="Freeform 11"/>
              <p:cNvSpPr>
                <a:spLocks/>
              </p:cNvSpPr>
              <p:nvPr/>
            </p:nvSpPr>
            <p:spPr bwMode="auto">
              <a:xfrm>
                <a:off x="558800" y="758825"/>
                <a:ext cx="371475" cy="1033463"/>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dirty="0">
                  <a:latin typeface="Calibri Light"/>
                </a:endParaRPr>
              </a:p>
            </p:txBody>
          </p:sp>
          <p:sp>
            <p:nvSpPr>
              <p:cNvPr id="61" name="Freeform 12"/>
              <p:cNvSpPr>
                <a:spLocks/>
              </p:cNvSpPr>
              <p:nvPr/>
            </p:nvSpPr>
            <p:spPr bwMode="auto">
              <a:xfrm>
                <a:off x="1041400" y="1819275"/>
                <a:ext cx="412750" cy="165100"/>
              </a:xfrm>
              <a:custGeom>
                <a:avLst/>
                <a:gdLst>
                  <a:gd name="T0" fmla="*/ 58 w 60"/>
                  <a:gd name="T1" fmla="*/ 20 h 24"/>
                  <a:gd name="T2" fmla="*/ 53 w 60"/>
                  <a:gd name="T3" fmla="*/ 22 h 24"/>
                  <a:gd name="T4" fmla="*/ 6 w 60"/>
                  <a:gd name="T5" fmla="*/ 16 h 24"/>
                  <a:gd name="T6" fmla="*/ 2 w 60"/>
                  <a:gd name="T7" fmla="*/ 6 h 24"/>
                  <a:gd name="T8" fmla="*/ 12 w 60"/>
                  <a:gd name="T9" fmla="*/ 1 h 24"/>
                  <a:gd name="T10" fmla="*/ 51 w 60"/>
                  <a:gd name="T11" fmla="*/ 6 h 24"/>
                  <a:gd name="T12" fmla="*/ 60 w 60"/>
                  <a:gd name="T13" fmla="*/ 13 h 24"/>
                  <a:gd name="T14" fmla="*/ 58 w 60"/>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4">
                    <a:moveTo>
                      <a:pt x="58" y="20"/>
                    </a:moveTo>
                    <a:cubicBezTo>
                      <a:pt x="57" y="21"/>
                      <a:pt x="55" y="22"/>
                      <a:pt x="53" y="22"/>
                    </a:cubicBezTo>
                    <a:cubicBezTo>
                      <a:pt x="37" y="24"/>
                      <a:pt x="21" y="22"/>
                      <a:pt x="6" y="16"/>
                    </a:cubicBezTo>
                    <a:cubicBezTo>
                      <a:pt x="2" y="15"/>
                      <a:pt x="0" y="10"/>
                      <a:pt x="2" y="6"/>
                    </a:cubicBezTo>
                    <a:cubicBezTo>
                      <a:pt x="3" y="2"/>
                      <a:pt x="8" y="0"/>
                      <a:pt x="12" y="1"/>
                    </a:cubicBezTo>
                    <a:cubicBezTo>
                      <a:pt x="24" y="6"/>
                      <a:pt x="38" y="8"/>
                      <a:pt x="51" y="6"/>
                    </a:cubicBezTo>
                    <a:cubicBezTo>
                      <a:pt x="56" y="6"/>
                      <a:pt x="60" y="9"/>
                      <a:pt x="60" y="13"/>
                    </a:cubicBezTo>
                    <a:cubicBezTo>
                      <a:pt x="60" y="16"/>
                      <a:pt x="59" y="18"/>
                      <a:pt x="58"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dirty="0">
                  <a:latin typeface="Calibri Light"/>
                </a:endParaRPr>
              </a:p>
            </p:txBody>
          </p:sp>
        </p:grpSp>
      </p:grpSp>
      <p:cxnSp>
        <p:nvCxnSpPr>
          <p:cNvPr id="73"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4" name="Freeform 6">
            <a:extLst>
              <a:ext uri="{FF2B5EF4-FFF2-40B4-BE49-F238E27FC236}">
                <a16:creationId xmlns:a16="http://schemas.microsoft.com/office/drawing/2014/main" id="{71AA52EC-7DB1-4E87-8C0D-FAA1C5227515}"/>
              </a:ext>
            </a:extLst>
          </p:cNvPr>
          <p:cNvSpPr>
            <a:spLocks noEditPoints="1"/>
          </p:cNvSpPr>
          <p:nvPr/>
        </p:nvSpPr>
        <p:spPr bwMode="auto">
          <a:xfrm>
            <a:off x="7508012"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75" name="標題 1"/>
          <p:cNvSpPr txBox="1">
            <a:spLocks/>
          </p:cNvSpPr>
          <p:nvPr/>
        </p:nvSpPr>
        <p:spPr bwMode="auto">
          <a:xfrm>
            <a:off x="271148" y="338824"/>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400" b="1" dirty="0" smtClean="0">
                <a:solidFill>
                  <a:srgbClr val="002060"/>
                </a:solidFill>
                <a:latin typeface="微軟正黑體" panose="020B0604030504040204" pitchFamily="34" charset="-120"/>
                <a:ea typeface="微軟正黑體" panose="020B0604030504040204" pitchFamily="34" charset="-120"/>
              </a:rPr>
              <a:t>超額比序項目積分證明單（</a:t>
            </a:r>
            <a:r>
              <a:rPr lang="en-US" altLang="zh-TW" sz="2400" b="1" dirty="0" smtClean="0">
                <a:solidFill>
                  <a:srgbClr val="002060"/>
                </a:solidFill>
                <a:latin typeface="微軟正黑體" panose="020B0604030504040204" pitchFamily="34" charset="-120"/>
                <a:ea typeface="微軟正黑體" panose="020B0604030504040204" pitchFamily="34" charset="-120"/>
              </a:rPr>
              <a:t>6/13</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endParaRPr lang="zh-TW" altLang="en-US" sz="2400" dirty="0">
              <a:solidFill>
                <a:srgbClr val="002060"/>
              </a:solidFill>
              <a:latin typeface="微軟正黑體" panose="020B0604030504040204" pitchFamily="34" charset="-120"/>
              <a:ea typeface="微軟正黑體" panose="020B0604030504040204" pitchFamily="34" charset="-120"/>
            </a:endParaRPr>
          </a:p>
        </p:txBody>
      </p:sp>
      <p:sp>
        <p:nvSpPr>
          <p:cNvPr id="71"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14</a:t>
            </a:fld>
            <a:endParaRPr lang="zh-TW" altLang="en-US" sz="1500" b="1" dirty="0">
              <a:latin typeface="Arial" panose="020B0604020202020204" pitchFamily="34" charset="0"/>
              <a:cs typeface="Arial" panose="020B0604020202020204" pitchFamily="34" charset="0"/>
            </a:endParaRPr>
          </a:p>
        </p:txBody>
      </p:sp>
      <p:grpSp>
        <p:nvGrpSpPr>
          <p:cNvPr id="4" name="群組 3"/>
          <p:cNvGrpSpPr/>
          <p:nvPr/>
        </p:nvGrpSpPr>
        <p:grpSpPr>
          <a:xfrm>
            <a:off x="4704202" y="2244616"/>
            <a:ext cx="4363589" cy="3145427"/>
            <a:chOff x="4704202" y="2244616"/>
            <a:chExt cx="4363589" cy="3145427"/>
          </a:xfrm>
        </p:grpSpPr>
        <p:sp>
          <p:nvSpPr>
            <p:cNvPr id="21" name="矩形 20"/>
            <p:cNvSpPr/>
            <p:nvPr/>
          </p:nvSpPr>
          <p:spPr>
            <a:xfrm>
              <a:off x="5669279" y="2318930"/>
              <a:ext cx="3324114" cy="940494"/>
            </a:xfrm>
            <a:prstGeom prst="rect">
              <a:avLst/>
            </a:prstGeom>
            <a:noFill/>
            <a:ln w="6350">
              <a:solidFill>
                <a:srgbClr val="00A7E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3" name="矩形 22"/>
            <p:cNvSpPr/>
            <p:nvPr/>
          </p:nvSpPr>
          <p:spPr>
            <a:xfrm>
              <a:off x="5672053" y="4161323"/>
              <a:ext cx="3321339" cy="1217703"/>
            </a:xfrm>
            <a:prstGeom prst="rect">
              <a:avLst/>
            </a:prstGeom>
            <a:noFill/>
            <a:ln w="6350">
              <a:solidFill>
                <a:srgbClr val="00A7E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84025" name="矩形 5"/>
            <p:cNvSpPr>
              <a:spLocks noChangeArrowheads="1"/>
            </p:cNvSpPr>
            <p:nvPr/>
          </p:nvSpPr>
          <p:spPr bwMode="auto">
            <a:xfrm>
              <a:off x="5746430" y="2340986"/>
              <a:ext cx="316182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eaLnBrk="1" hangingPunct="1"/>
              <a:r>
                <a:rPr lang="zh-TW" altLang="en-US" b="1" dirty="0" smtClean="0">
                  <a:solidFill>
                    <a:srgbClr val="0000CC"/>
                  </a:solidFill>
                  <a:latin typeface="微軟正黑體" panose="020B0604030504040204" pitchFamily="34" charset="-120"/>
                  <a:ea typeface="微軟正黑體" panose="020B0604030504040204" pitchFamily="34" charset="-120"/>
                </a:rPr>
                <a:t>競賽</a:t>
              </a:r>
              <a:r>
                <a:rPr lang="zh-TW" altLang="en-US" b="1" dirty="0">
                  <a:solidFill>
                    <a:srgbClr val="0000CC"/>
                  </a:solidFill>
                  <a:latin typeface="微軟正黑體" panose="020B0604030504040204" pitchFamily="34" charset="-120"/>
                  <a:ea typeface="微軟正黑體" panose="020B0604030504040204" pitchFamily="34" charset="-120"/>
                </a:rPr>
                <a:t>項目</a:t>
              </a:r>
              <a:r>
                <a:rPr lang="zh-TW" altLang="en-US" b="1" dirty="0" smtClean="0">
                  <a:solidFill>
                    <a:srgbClr val="0000CC"/>
                  </a:solidFill>
                  <a:latin typeface="微軟正黑體" panose="020B0604030504040204" pitchFamily="34" charset="-120"/>
                  <a:ea typeface="微軟正黑體" panose="020B0604030504040204" pitchFamily="34" charset="-120"/>
                </a:rPr>
                <a:t>請填寫完整競賽年度、名稱、名次，檢</a:t>
              </a:r>
              <a:r>
                <a:rPr lang="zh-TW" altLang="en-US" b="1" dirty="0">
                  <a:solidFill>
                    <a:srgbClr val="0000CC"/>
                  </a:solidFill>
                  <a:latin typeface="微軟正黑體" panose="020B0604030504040204" pitchFamily="34" charset="-120"/>
                  <a:ea typeface="微軟正黑體" panose="020B0604030504040204" pitchFamily="34" charset="-120"/>
                </a:rPr>
                <a:t>附得獎證明（獎狀）影</a:t>
              </a:r>
              <a:r>
                <a:rPr lang="zh-TW" altLang="en-US" b="1" dirty="0" smtClean="0">
                  <a:solidFill>
                    <a:srgbClr val="0000CC"/>
                  </a:solidFill>
                  <a:latin typeface="微軟正黑體" panose="020B0604030504040204" pitchFamily="34" charset="-120"/>
                  <a:ea typeface="微軟正黑體" panose="020B0604030504040204" pitchFamily="34" charset="-120"/>
                </a:rPr>
                <a:t>本以</a:t>
              </a:r>
              <a:r>
                <a:rPr lang="zh-TW" altLang="en-US" b="1" dirty="0">
                  <a:solidFill>
                    <a:srgbClr val="0000CC"/>
                  </a:solidFill>
                  <a:latin typeface="微軟正黑體" panose="020B0604030504040204" pitchFamily="34" charset="-120"/>
                  <a:ea typeface="微軟正黑體" panose="020B0604030504040204" pitchFamily="34" charset="-120"/>
                </a:rPr>
                <a:t>利查核。</a:t>
              </a:r>
              <a:endParaRPr lang="en-US" altLang="zh-TW" b="1" dirty="0">
                <a:solidFill>
                  <a:srgbClr val="0000CC"/>
                </a:solidFill>
                <a:latin typeface="微軟正黑體" panose="020B0604030504040204" pitchFamily="34" charset="-120"/>
                <a:ea typeface="微軟正黑體" panose="020B0604030504040204" pitchFamily="34" charset="-120"/>
              </a:endParaRPr>
            </a:p>
          </p:txBody>
        </p:sp>
        <p:sp>
          <p:nvSpPr>
            <p:cNvPr id="84026" name="矩形 6"/>
            <p:cNvSpPr>
              <a:spLocks noChangeArrowheads="1"/>
            </p:cNvSpPr>
            <p:nvPr/>
          </p:nvSpPr>
          <p:spPr bwMode="auto">
            <a:xfrm>
              <a:off x="5661534" y="4189714"/>
              <a:ext cx="34062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b="1" dirty="0" smtClean="0">
                  <a:solidFill>
                    <a:srgbClr val="0000CC"/>
                  </a:solidFill>
                  <a:latin typeface="微軟正黑體" panose="020B0604030504040204" pitchFamily="34" charset="-120"/>
                  <a:ea typeface="微軟正黑體" panose="020B0604030504040204" pitchFamily="34" charset="-120"/>
                </a:rPr>
                <a:t>具</a:t>
              </a:r>
              <a:r>
                <a:rPr lang="zh-TW" altLang="en-US" b="1" dirty="0">
                  <a:solidFill>
                    <a:srgbClr val="0000CC"/>
                  </a:solidFill>
                  <a:latin typeface="微軟正黑體" panose="020B0604030504040204" pitchFamily="34" charset="-120"/>
                  <a:ea typeface="微軟正黑體" panose="020B0604030504040204" pitchFamily="34" charset="-120"/>
                </a:rPr>
                <a:t>弱勢身分者，須於</a:t>
              </a:r>
              <a:r>
                <a:rPr lang="zh-TW" altLang="en-US" b="1" dirty="0">
                  <a:solidFill>
                    <a:srgbClr val="C00000"/>
                  </a:solidFill>
                  <a:latin typeface="微軟正黑體" panose="020B0604030504040204" pitchFamily="34" charset="-120"/>
                  <a:ea typeface="微軟正黑體" panose="020B0604030504040204" pitchFamily="34" charset="-120"/>
                </a:rPr>
                <a:t>報名時檢附在</a:t>
              </a:r>
              <a:r>
                <a:rPr lang="zh-TW" altLang="en-US" b="1" dirty="0" smtClean="0">
                  <a:solidFill>
                    <a:srgbClr val="C00000"/>
                  </a:solidFill>
                  <a:latin typeface="微軟正黑體" panose="020B0604030504040204" pitchFamily="34" charset="-120"/>
                  <a:ea typeface="微軟正黑體" panose="020B0604030504040204" pitchFamily="34" charset="-120"/>
                </a:rPr>
                <a:t>報名</a:t>
              </a:r>
              <a:r>
                <a:rPr lang="zh-TW" altLang="en-US" b="1" dirty="0">
                  <a:solidFill>
                    <a:srgbClr val="C00000"/>
                  </a:solidFill>
                  <a:latin typeface="微軟正黑體" panose="020B0604030504040204" pitchFamily="34" charset="-120"/>
                  <a:ea typeface="微軟正黑體" panose="020B0604030504040204" pitchFamily="34" charset="-120"/>
                </a:rPr>
                <a:t>期間內之有效證明文件</a:t>
              </a:r>
              <a:r>
                <a:rPr lang="zh-TW" altLang="en-US" b="1" dirty="0">
                  <a:solidFill>
                    <a:srgbClr val="0000CC"/>
                  </a:solidFill>
                  <a:latin typeface="微軟正黑體" panose="020B0604030504040204" pitchFamily="34" charset="-120"/>
                  <a:ea typeface="微軟正黑體" panose="020B0604030504040204" pitchFamily="34" charset="-120"/>
                </a:rPr>
                <a:t>，浮貼於</a:t>
              </a:r>
              <a:r>
                <a:rPr lang="zh-TW" altLang="en-US" b="1" dirty="0" smtClean="0">
                  <a:solidFill>
                    <a:srgbClr val="0000CC"/>
                  </a:solidFill>
                  <a:latin typeface="微軟正黑體" panose="020B0604030504040204" pitchFamily="34" charset="-120"/>
                  <a:ea typeface="微軟正黑體" panose="020B0604030504040204" pitchFamily="34" charset="-120"/>
                </a:rPr>
                <a:t>報名表</a:t>
              </a:r>
              <a:r>
                <a:rPr lang="zh-TW" altLang="en-US" b="1" dirty="0">
                  <a:solidFill>
                    <a:srgbClr val="0000CC"/>
                  </a:solidFill>
                  <a:latin typeface="微軟正黑體" panose="020B0604030504040204" pitchFamily="34" charset="-120"/>
                  <a:ea typeface="微軟正黑體" panose="020B0604030504040204" pitchFamily="34" charset="-120"/>
                </a:rPr>
                <a:t>，以利審查及辦理報名費減免。</a:t>
              </a:r>
              <a:endParaRPr lang="en-US" altLang="zh-TW" b="1" dirty="0">
                <a:solidFill>
                  <a:srgbClr val="0000CC"/>
                </a:solidFill>
                <a:latin typeface="微軟正黑體" panose="020B0604030504040204" pitchFamily="34" charset="-120"/>
                <a:ea typeface="微軟正黑體" panose="020B0604030504040204" pitchFamily="34" charset="-120"/>
              </a:endParaRPr>
            </a:p>
          </p:txBody>
        </p:sp>
        <p:cxnSp>
          <p:nvCxnSpPr>
            <p:cNvPr id="26" name="直線單箭頭接點 25"/>
            <p:cNvCxnSpPr>
              <a:stCxn id="21" idx="1"/>
            </p:cNvCxnSpPr>
            <p:nvPr/>
          </p:nvCxnSpPr>
          <p:spPr>
            <a:xfrm flipH="1">
              <a:off x="4739668" y="2789177"/>
              <a:ext cx="929611" cy="9077"/>
            </a:xfrm>
            <a:prstGeom prst="straightConnector1">
              <a:avLst/>
            </a:prstGeom>
            <a:ln w="28575">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9" name="直線單箭頭接點 28"/>
            <p:cNvCxnSpPr>
              <a:endCxn id="13" idx="3"/>
            </p:cNvCxnSpPr>
            <p:nvPr/>
          </p:nvCxnSpPr>
          <p:spPr>
            <a:xfrm flipH="1" flipV="1">
              <a:off x="4704202" y="4417430"/>
              <a:ext cx="957332" cy="67557"/>
            </a:xfrm>
            <a:prstGeom prst="straightConnector1">
              <a:avLst/>
            </a:prstGeom>
            <a:ln w="28575">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1" name="Freeform 11"/>
            <p:cNvSpPr>
              <a:spLocks/>
            </p:cNvSpPr>
            <p:nvPr/>
          </p:nvSpPr>
          <p:spPr bwMode="auto">
            <a:xfrm rot="5101968">
              <a:off x="5725595" y="4134049"/>
              <a:ext cx="43670" cy="113608"/>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dirty="0">
                <a:latin typeface="Calibri Light"/>
              </a:endParaRPr>
            </a:p>
          </p:txBody>
        </p:sp>
        <p:grpSp>
          <p:nvGrpSpPr>
            <p:cNvPr id="62" name="Group 38"/>
            <p:cNvGrpSpPr/>
            <p:nvPr/>
          </p:nvGrpSpPr>
          <p:grpSpPr>
            <a:xfrm rot="5101968">
              <a:off x="5675662" y="2229880"/>
              <a:ext cx="105254" cy="134725"/>
              <a:chOff x="558800" y="758825"/>
              <a:chExt cx="895350" cy="1225550"/>
            </a:xfrm>
          </p:grpSpPr>
          <p:sp>
            <p:nvSpPr>
              <p:cNvPr id="69" name="Freeform 11"/>
              <p:cNvSpPr>
                <a:spLocks/>
              </p:cNvSpPr>
              <p:nvPr/>
            </p:nvSpPr>
            <p:spPr bwMode="auto">
              <a:xfrm>
                <a:off x="558800" y="758825"/>
                <a:ext cx="371475" cy="1033463"/>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dirty="0">
                  <a:latin typeface="Calibri Light"/>
                </a:endParaRPr>
              </a:p>
            </p:txBody>
          </p:sp>
          <p:sp>
            <p:nvSpPr>
              <p:cNvPr id="70" name="Freeform 12"/>
              <p:cNvSpPr>
                <a:spLocks/>
              </p:cNvSpPr>
              <p:nvPr/>
            </p:nvSpPr>
            <p:spPr bwMode="auto">
              <a:xfrm>
                <a:off x="1041400" y="1819275"/>
                <a:ext cx="412750" cy="165100"/>
              </a:xfrm>
              <a:custGeom>
                <a:avLst/>
                <a:gdLst>
                  <a:gd name="T0" fmla="*/ 58 w 60"/>
                  <a:gd name="T1" fmla="*/ 20 h 24"/>
                  <a:gd name="T2" fmla="*/ 53 w 60"/>
                  <a:gd name="T3" fmla="*/ 22 h 24"/>
                  <a:gd name="T4" fmla="*/ 6 w 60"/>
                  <a:gd name="T5" fmla="*/ 16 h 24"/>
                  <a:gd name="T6" fmla="*/ 2 w 60"/>
                  <a:gd name="T7" fmla="*/ 6 h 24"/>
                  <a:gd name="T8" fmla="*/ 12 w 60"/>
                  <a:gd name="T9" fmla="*/ 1 h 24"/>
                  <a:gd name="T10" fmla="*/ 51 w 60"/>
                  <a:gd name="T11" fmla="*/ 6 h 24"/>
                  <a:gd name="T12" fmla="*/ 60 w 60"/>
                  <a:gd name="T13" fmla="*/ 13 h 24"/>
                  <a:gd name="T14" fmla="*/ 58 w 60"/>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4">
                    <a:moveTo>
                      <a:pt x="58" y="20"/>
                    </a:moveTo>
                    <a:cubicBezTo>
                      <a:pt x="57" y="21"/>
                      <a:pt x="55" y="22"/>
                      <a:pt x="53" y="22"/>
                    </a:cubicBezTo>
                    <a:cubicBezTo>
                      <a:pt x="37" y="24"/>
                      <a:pt x="21" y="22"/>
                      <a:pt x="6" y="16"/>
                    </a:cubicBezTo>
                    <a:cubicBezTo>
                      <a:pt x="2" y="15"/>
                      <a:pt x="0" y="10"/>
                      <a:pt x="2" y="6"/>
                    </a:cubicBezTo>
                    <a:cubicBezTo>
                      <a:pt x="3" y="2"/>
                      <a:pt x="8" y="0"/>
                      <a:pt x="12" y="1"/>
                    </a:cubicBezTo>
                    <a:cubicBezTo>
                      <a:pt x="24" y="6"/>
                      <a:pt x="38" y="8"/>
                      <a:pt x="51" y="6"/>
                    </a:cubicBezTo>
                    <a:cubicBezTo>
                      <a:pt x="56" y="6"/>
                      <a:pt x="60" y="9"/>
                      <a:pt x="60" y="13"/>
                    </a:cubicBezTo>
                    <a:cubicBezTo>
                      <a:pt x="60" y="16"/>
                      <a:pt x="59" y="18"/>
                      <a:pt x="58"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dirty="0">
                  <a:latin typeface="Calibri Light"/>
                </a:endParaRPr>
              </a:p>
            </p:txBody>
          </p:sp>
        </p:grpSp>
        <p:grpSp>
          <p:nvGrpSpPr>
            <p:cNvPr id="76" name="群組 75"/>
            <p:cNvGrpSpPr/>
            <p:nvPr/>
          </p:nvGrpSpPr>
          <p:grpSpPr>
            <a:xfrm>
              <a:off x="6013137" y="3268734"/>
              <a:ext cx="2968233" cy="634925"/>
              <a:chOff x="1301750" y="5381625"/>
              <a:chExt cx="9588500" cy="792163"/>
            </a:xfrm>
          </p:grpSpPr>
          <p:sp>
            <p:nvSpPr>
              <p:cNvPr id="77" name="矩形 76"/>
              <p:cNvSpPr/>
              <p:nvPr/>
            </p:nvSpPr>
            <p:spPr>
              <a:xfrm>
                <a:off x="1301750" y="5381625"/>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78" name="矩形 3"/>
              <p:cNvSpPr>
                <a:spLocks noChangeArrowheads="1"/>
              </p:cNvSpPr>
              <p:nvPr/>
            </p:nvSpPr>
            <p:spPr bwMode="auto">
              <a:xfrm>
                <a:off x="1390650" y="5416428"/>
                <a:ext cx="9362749" cy="604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zh-TW" sz="1600" b="1" dirty="0">
                    <a:solidFill>
                      <a:srgbClr val="C00000"/>
                    </a:solidFill>
                    <a:latin typeface="微軟正黑體" panose="020B0604030504040204" pitchFamily="34" charset="-120"/>
                    <a:ea typeface="微軟正黑體" panose="020B0604030504040204" pitchFamily="34" charset="-120"/>
                  </a:rPr>
                  <a:t>※提醒</a:t>
                </a:r>
                <a:r>
                  <a:rPr lang="zh-TW" altLang="zh-TW" sz="1600" b="1" dirty="0" smtClean="0">
                    <a:solidFill>
                      <a:srgbClr val="C00000"/>
                    </a:solidFill>
                    <a:latin typeface="微軟正黑體" panose="020B0604030504040204" pitchFamily="34" charset="-120"/>
                    <a:ea typeface="微軟正黑體" panose="020B0604030504040204" pitchFamily="34" charset="-120"/>
                  </a:rPr>
                  <a:t>：</a:t>
                </a:r>
                <a:r>
                  <a:rPr lang="zh-TW" altLang="en-US" sz="1600" b="1" dirty="0" smtClean="0">
                    <a:solidFill>
                      <a:srgbClr val="C00000"/>
                    </a:solidFill>
                    <a:latin typeface="微軟正黑體" panose="020B0604030504040204" pitchFamily="34" charset="-120"/>
                    <a:ea typeface="微軟正黑體" panose="020B0604030504040204" pitchFamily="34" charset="-120"/>
                  </a:rPr>
                  <a:t>若團體賽制為雙人或三人比賽，請註明</a:t>
                </a:r>
                <a:endParaRPr lang="zh-TW" altLang="en-US" sz="1600" b="1" dirty="0">
                  <a:solidFill>
                    <a:srgbClr val="C00000"/>
                  </a:solidFill>
                  <a:latin typeface="微軟正黑體" panose="020B0604030504040204" pitchFamily="34" charset="-120"/>
                  <a:ea typeface="微軟正黑體" panose="020B0604030504040204" pitchFamily="34" charset="-120"/>
                </a:endParaRPr>
              </a:p>
            </p:txBody>
          </p:sp>
        </p:grpSp>
      </p:grpSp>
      <p:sp>
        <p:nvSpPr>
          <p:cNvPr id="79" name="Freeform 160"/>
          <p:cNvSpPr>
            <a:spLocks noChangeAspect="1" noEditPoints="1"/>
          </p:cNvSpPr>
          <p:nvPr/>
        </p:nvSpPr>
        <p:spPr bwMode="auto">
          <a:xfrm>
            <a:off x="5451191" y="4095277"/>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60"/>
          <p:cNvSpPr>
            <a:spLocks noChangeAspect="1" noEditPoints="1"/>
          </p:cNvSpPr>
          <p:nvPr/>
        </p:nvSpPr>
        <p:spPr bwMode="auto">
          <a:xfrm>
            <a:off x="5457899" y="2206465"/>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60"/>
          <p:cNvSpPr>
            <a:spLocks noChangeAspect="1" noEditPoints="1"/>
          </p:cNvSpPr>
          <p:nvPr/>
        </p:nvSpPr>
        <p:spPr bwMode="auto">
          <a:xfrm>
            <a:off x="3500316" y="5875982"/>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cSld>
  <p:clrMapOvr>
    <a:masterClrMapping/>
  </p:clrMapOvr>
  <p:timing>
    <p:tnLst>
      <p:par>
        <p:cTn id="1" dur="indefinite" restart="never" nodeType="tmRoot"/>
      </p:par>
    </p:tnLst>
  </p:timing>
</p:sld>
</file>

<file path=ppt/slides/slide15.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5" name="圖片 4"/>
          <p:cNvPicPr>
            <a:picLocks noChangeAspect="1"/>
          </p:cNvPicPr>
          <p:nvPr/>
        </p:nvPicPr>
        <p:blipFill>
          <a:blip cstate="email" r:embed="rId3">
            <a:extLst>
              <a:ext uri="{28A0092B-C50C-407E-A947-70E740481C1C}">
                <a14:useLocalDpi xmlns:a14="http://schemas.microsoft.com/office/drawing/2010/main"/>
              </a:ext>
            </a:extLst>
          </a:blip>
          <a:stretch>
            <a:fillRect/>
          </a:stretch>
        </p:blipFill>
        <p:spPr>
          <a:xfrm>
            <a:off x="3281836" y="1367721"/>
            <a:ext cx="3865280" cy="5249004"/>
          </a:xfrm>
          <a:prstGeom prst="rect">
            <a:avLst/>
          </a:prstGeom>
        </p:spPr>
      </p:pic>
      <p:sp>
        <p:nvSpPr>
          <p:cNvPr id="30" name="矩形 29"/>
          <p:cNvSpPr/>
          <p:nvPr/>
        </p:nvSpPr>
        <p:spPr bwMode="auto">
          <a:xfrm>
            <a:off x="195572" y="3095404"/>
            <a:ext cx="2847975" cy="954107"/>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a:spAutoFit/>
          </a:bodyPr>
          <a:lstStyle/>
          <a:p>
            <a:pPr algn="just" eaLnBrk="1" fontAlgn="auto" hangingPunct="1">
              <a:spcBef>
                <a:spcPts val="0"/>
              </a:spcBef>
              <a:spcAft>
                <a:spcPts val="0"/>
              </a:spcAft>
              <a:defRPr/>
            </a:pPr>
            <a:r>
              <a:rPr altLang="en-US" dirty="0" lang="zh-TW" smtClean="0" sz="1400">
                <a:solidFill>
                  <a:srgbClr val="0070C0"/>
                </a:solidFill>
                <a:latin charset="-120" pitchFamily="34" typeface="微軟正黑體"/>
                <a:ea charset="-120" pitchFamily="34" typeface="微軟正黑體"/>
              </a:rPr>
              <a:t>   請</a:t>
            </a:r>
            <a:r>
              <a:rPr altLang="en-US" dirty="0" lang="zh-TW" sz="1400">
                <a:solidFill>
                  <a:srgbClr val="0070C0"/>
                </a:solidFill>
                <a:latin charset="-120" pitchFamily="34" typeface="微軟正黑體"/>
                <a:ea charset="-120" pitchFamily="34" typeface="微軟正黑體"/>
              </a:rPr>
              <a:t>將學生「</a:t>
            </a:r>
            <a:r>
              <a:rPr altLang="zh-TW" dirty="0" lang="en-US" sz="1400">
                <a:solidFill>
                  <a:srgbClr val="0070C0"/>
                </a:solidFill>
                <a:latin charset="-120" pitchFamily="34" typeface="微軟正黑體"/>
                <a:ea charset="-120" pitchFamily="34" typeface="微軟正黑體"/>
              </a:rPr>
              <a:t>111</a:t>
            </a:r>
            <a:r>
              <a:rPr altLang="zh-TW" dirty="0" lang="zh-TW" sz="1400">
                <a:solidFill>
                  <a:srgbClr val="0070C0"/>
                </a:solidFill>
                <a:latin charset="-120" pitchFamily="34" typeface="微軟正黑體"/>
                <a:ea charset="-120" pitchFamily="34" typeface="微軟正黑體"/>
              </a:rPr>
              <a:t>學年度五專入學專用</a:t>
            </a:r>
            <a:r>
              <a:rPr altLang="en-US" dirty="0" lang="zh-TW" sz="1400">
                <a:solidFill>
                  <a:srgbClr val="0070C0"/>
                </a:solidFill>
                <a:latin charset="-120" pitchFamily="34" typeface="微軟正黑體"/>
                <a:ea charset="-120" pitchFamily="34" typeface="微軟正黑體"/>
              </a:rPr>
              <a:t>優先</a:t>
            </a:r>
            <a:r>
              <a:rPr altLang="zh-TW" dirty="0" lang="zh-TW" sz="1400">
                <a:solidFill>
                  <a:srgbClr val="0070C0"/>
                </a:solidFill>
                <a:latin charset="-120" pitchFamily="34" typeface="微軟正黑體"/>
                <a:ea charset="-120" pitchFamily="34" typeface="微軟正黑體"/>
              </a:rPr>
              <a:t>免試入學超額比序項目積分證明單</a:t>
            </a:r>
            <a:r>
              <a:rPr altLang="en-US" dirty="0" lang="zh-TW" sz="1400">
                <a:solidFill>
                  <a:srgbClr val="0070C0"/>
                </a:solidFill>
                <a:latin charset="-120" pitchFamily="34" typeface="微軟正黑體"/>
                <a:ea charset="-120" pitchFamily="34" typeface="微軟正黑體"/>
              </a:rPr>
              <a:t>」中</a:t>
            </a:r>
            <a:r>
              <a:rPr altLang="en-US" dirty="0" lang="zh-TW" smtClean="0" sz="1400">
                <a:solidFill>
                  <a:srgbClr val="0070C0"/>
                </a:solidFill>
                <a:latin charset="-120" pitchFamily="34" typeface="微軟正黑體"/>
                <a:ea charset="-120" pitchFamily="34" typeface="微軟正黑體"/>
              </a:rPr>
              <a:t>，</a:t>
            </a:r>
            <a:r>
              <a:rPr altLang="en-US" b="1" dirty="0" lang="zh-TW" smtClean="0" sz="1400">
                <a:solidFill>
                  <a:srgbClr val="C00000"/>
                </a:solidFill>
                <a:latin charset="-120" pitchFamily="34" typeface="微軟正黑體"/>
                <a:ea charset="-120" pitchFamily="34" typeface="微軟正黑體"/>
              </a:rPr>
              <a:t>已</a:t>
            </a:r>
            <a:r>
              <a:rPr altLang="en-US" b="1" dirty="0" lang="zh-TW" sz="1400">
                <a:solidFill>
                  <a:srgbClr val="C00000"/>
                </a:solidFill>
                <a:latin charset="-120" pitchFamily="34" typeface="微軟正黑體"/>
                <a:ea charset="-120" pitchFamily="34" typeface="微軟正黑體"/>
              </a:rPr>
              <a:t>審核確認後之項目勾選 </a:t>
            </a:r>
          </a:p>
        </p:txBody>
      </p:sp>
      <p:sp>
        <p:nvSpPr>
          <p:cNvPr id="34" name="矩形 33"/>
          <p:cNvSpPr/>
          <p:nvPr/>
        </p:nvSpPr>
        <p:spPr>
          <a:xfrm>
            <a:off x="3348843" y="3936226"/>
            <a:ext cx="2368846" cy="121742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35" name="矩形 34"/>
          <p:cNvSpPr/>
          <p:nvPr/>
        </p:nvSpPr>
        <p:spPr>
          <a:xfrm>
            <a:off x="3351007" y="3687659"/>
            <a:ext cx="2371059" cy="24407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36" name="矩形 35"/>
          <p:cNvSpPr/>
          <p:nvPr/>
        </p:nvSpPr>
        <p:spPr>
          <a:xfrm>
            <a:off x="3370064" y="6304420"/>
            <a:ext cx="3726060" cy="27265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74" name="矩形 73"/>
          <p:cNvSpPr/>
          <p:nvPr/>
        </p:nvSpPr>
        <p:spPr>
          <a:xfrm>
            <a:off x="6300316" y="1699206"/>
            <a:ext cx="795809" cy="270270"/>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83" name="矩形 82"/>
          <p:cNvSpPr/>
          <p:nvPr/>
        </p:nvSpPr>
        <p:spPr>
          <a:xfrm>
            <a:off x="5747494" y="3683520"/>
            <a:ext cx="1348630" cy="1470127"/>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103" name="直線單箭頭接點 102"/>
          <p:cNvCxnSpPr/>
          <p:nvPr/>
        </p:nvCxnSpPr>
        <p:spPr>
          <a:xfrm flipH="1">
            <a:off x="3164112" y="4418583"/>
            <a:ext cx="170605" cy="126353"/>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17" name="投影片編號版面配置區 1"/>
          <p:cNvSpPr txBox="1">
            <a:spLocks/>
          </p:cNvSpPr>
          <p:nvPr/>
        </p:nvSpPr>
        <p:spPr>
          <a:xfrm>
            <a:off x="5950746" y="5738815"/>
            <a:ext cx="1100138" cy="273844"/>
          </a:xfrm>
          <a:prstGeom prst="rect">
            <a:avLst/>
          </a:prstGeom>
        </p:spPr>
        <p:txBody>
          <a:bodyPr anchor="ctr"/>
          <a:lstStyle/>
          <a:p>
            <a:pPr algn="r" eaLnBrk="1" fontAlgn="auto" hangingPunct="1">
              <a:spcBef>
                <a:spcPts val="0"/>
              </a:spcBef>
              <a:spcAft>
                <a:spcPts val="0"/>
              </a:spcAft>
              <a:defRPr/>
            </a:pPr>
            <a:endParaRPr altLang="en-US" dirty="0" lang="zh-TW" sz="900">
              <a:solidFill>
                <a:schemeClr val="tx1">
                  <a:tint val="75000"/>
                </a:schemeClr>
              </a:solidFill>
              <a:latin typeface="+mn-lt"/>
              <a:ea typeface="+mn-ea"/>
            </a:endParaRPr>
          </a:p>
        </p:txBody>
      </p:sp>
      <p:cxnSp>
        <p:nvCxnSpPr>
          <p:cNvPr id="84" name="直線單箭頭接點 83"/>
          <p:cNvCxnSpPr/>
          <p:nvPr/>
        </p:nvCxnSpPr>
        <p:spPr>
          <a:xfrm flipV="1">
            <a:off x="7119497" y="3500536"/>
            <a:ext cx="369094" cy="325670"/>
          </a:xfrm>
          <a:prstGeom prst="straightConnector1">
            <a:avLst/>
          </a:prstGeom>
          <a:ln w="38100">
            <a:solidFill>
              <a:srgbClr val="0033CC"/>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cxnSp>
        <p:nvCxnSpPr>
          <p:cNvPr id="46" name="直線單箭頭接點 45"/>
          <p:cNvCxnSpPr>
            <a:endCxn id="2" idx="3"/>
          </p:cNvCxnSpPr>
          <p:nvPr/>
        </p:nvCxnSpPr>
        <p:spPr>
          <a:xfrm flipH="1" flipV="1">
            <a:off x="3043547" y="2742276"/>
            <a:ext cx="444392" cy="937280"/>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grpSp>
        <p:nvGrpSpPr>
          <p:cNvPr id="39" name="淘宝网Chenying0907出品 1"/>
          <p:cNvGrpSpPr>
            <a:grpSpLocks/>
          </p:cNvGrpSpPr>
          <p:nvPr/>
        </p:nvGrpSpPr>
        <p:grpSpPr bwMode="auto">
          <a:xfrm>
            <a:off x="91679" y="891633"/>
            <a:ext cx="839391" cy="776288"/>
            <a:chOff x="3392486" y="1165291"/>
            <a:chExt cx="5736833" cy="5045287"/>
          </a:xfrm>
        </p:grpSpPr>
        <p:pic>
          <p:nvPicPr>
            <p:cNvPr id="86054" name="图片 2"/>
            <p:cNvPicPr>
              <a:picLocks noChangeAspect="1"/>
            </p:cNvPicPr>
            <p:nvPr/>
          </p:nvPicPr>
          <p:blipFill>
            <a:blip cstate="email" r:embed="rId4">
              <a:extLst>
                <a:ext uri="{28A0092B-C50C-407E-A947-70E740481C1C}">
                  <a14:useLocalDpi xmlns:a14="http://schemas.microsoft.com/office/drawing/2010/main"/>
                </a:ext>
              </a:extLst>
            </a:blip>
            <a:srcRect/>
            <a:stretch>
              <a:fillRect/>
            </a:stretch>
          </p:blipFill>
          <p:spPr bwMode="auto">
            <a:xfrm>
              <a:off x="3392486" y="4406005"/>
              <a:ext cx="5736833" cy="1804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55" name="淘宝网Chenying0907出品 5619"/>
            <p:cNvSpPr>
              <a:spLocks/>
            </p:cNvSpPr>
            <p:nvPr/>
          </p:nvSpPr>
          <p:spPr bwMode="auto">
            <a:xfrm>
              <a:off x="4628132" y="2901027"/>
              <a:ext cx="621387" cy="2839449"/>
            </a:xfrm>
            <a:custGeom>
              <a:avLst/>
              <a:gdLst>
                <a:gd fmla="*/ 604926 w 151" name="T0"/>
                <a:gd fmla="*/ 2839449 h 690" name="T1"/>
                <a:gd fmla="*/ 53497 w 151" name="T2"/>
                <a:gd fmla="*/ 1600791 h 690" name="T3"/>
                <a:gd fmla="*/ 0 w 151" name="T4"/>
                <a:gd fmla="*/ 0 h 690" name="T5"/>
                <a:gd fmla="*/ 621387 w 151" name="T6"/>
                <a:gd fmla="*/ 991750 h 690" name="T7"/>
                <a:gd fmla="*/ 604926 w 151" name="T8"/>
                <a:gd fmla="*/ 2839449 h 690" name="T9"/>
                <a:gd fmla="*/ 0 60000 65536" name="T10"/>
                <a:gd fmla="*/ 0 60000 65536" name="T11"/>
                <a:gd fmla="*/ 0 60000 65536" name="T12"/>
                <a:gd fmla="*/ 0 60000 65536" name="T13"/>
                <a:gd fmla="*/ 0 60000 65536" name="T14"/>
              </a:gdLst>
              <a:ahLst/>
              <a:cxnLst>
                <a:cxn ang="T10">
                  <a:pos x="T0" y="T1"/>
                </a:cxn>
                <a:cxn ang="T11">
                  <a:pos x="T2" y="T3"/>
                </a:cxn>
                <a:cxn ang="T12">
                  <a:pos x="T4" y="T5"/>
                </a:cxn>
                <a:cxn ang="T13">
                  <a:pos x="T6" y="T7"/>
                </a:cxn>
                <a:cxn ang="T14">
                  <a:pos x="T8" y="T9"/>
                </a:cxn>
              </a:cxnLst>
              <a:rect b="b" l="0" r="r" t="0"/>
              <a:pathLst>
                <a:path h="690" w="151">
                  <a:moveTo>
                    <a:pt x="147" y="690"/>
                  </a:moveTo>
                  <a:lnTo>
                    <a:pt x="13" y="389"/>
                  </a:lnTo>
                  <a:lnTo>
                    <a:pt x="0" y="0"/>
                  </a:lnTo>
                  <a:lnTo>
                    <a:pt x="151" y="241"/>
                  </a:lnTo>
                  <a:lnTo>
                    <a:pt x="147" y="690"/>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42" name="淘宝网Chenying0907出品 5627"/>
            <p:cNvSpPr>
              <a:spLocks/>
            </p:cNvSpPr>
            <p:nvPr/>
          </p:nvSpPr>
          <p:spPr bwMode="auto">
            <a:xfrm>
              <a:off x="4479241" y="2068614"/>
              <a:ext cx="2329169" cy="868296"/>
            </a:xfrm>
            <a:custGeom>
              <a:avLst/>
              <a:gdLst>
                <a:gd fmla="*/ 52 w 566" name="T0"/>
                <a:gd fmla="*/ 211 h 211" name="T1"/>
                <a:gd fmla="*/ 0 w 566" name="T2"/>
                <a:gd fmla="*/ 41 h 211" name="T3"/>
                <a:gd fmla="*/ 485 w 566" name="T4"/>
                <a:gd fmla="*/ 0 h 211" name="T5"/>
                <a:gd fmla="*/ 566 w 566" name="T6"/>
                <a:gd fmla="*/ 155 h 211" name="T7"/>
                <a:gd fmla="*/ 52 w 566" name="T8"/>
                <a:gd fmla="*/ 211 h 211" name="T9"/>
              </a:gdLst>
              <a:ahLst/>
              <a:cxnLst>
                <a:cxn ang="0">
                  <a:pos x="T0" y="T1"/>
                </a:cxn>
                <a:cxn ang="0">
                  <a:pos x="T2" y="T3"/>
                </a:cxn>
                <a:cxn ang="0">
                  <a:pos x="T4" y="T5"/>
                </a:cxn>
                <a:cxn ang="0">
                  <a:pos x="T6" y="T7"/>
                </a:cxn>
                <a:cxn ang="0">
                  <a:pos x="T8" y="T9"/>
                </a:cxn>
              </a:cxnLst>
              <a:rect b="b" l="0" r="r" t="0"/>
              <a:pathLst>
                <a:path h="211" w="566">
                  <a:moveTo>
                    <a:pt x="52" y="211"/>
                  </a:moveTo>
                  <a:lnTo>
                    <a:pt x="0" y="41"/>
                  </a:lnTo>
                  <a:lnTo>
                    <a:pt x="485" y="0"/>
                  </a:lnTo>
                  <a:lnTo>
                    <a:pt x="566" y="155"/>
                  </a:lnTo>
                  <a:lnTo>
                    <a:pt x="52" y="211"/>
                  </a:lnTo>
                  <a:close/>
                </a:path>
              </a:pathLst>
            </a:custGeom>
            <a:solidFill>
              <a:srgbClr val="FFFFFF"/>
            </a:solidFill>
            <a:ln>
              <a:noFill/>
            </a:ln>
            <a:scene3d>
              <a:camera prst="orthographicFront"/>
              <a:lightRig dir="t" rig="threePt"/>
            </a:scene3d>
            <a:sp3d>
              <a:bevelT h="12700" prst="angle" w="12700"/>
            </a:sp3d>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sp>
          <p:nvSpPr>
            <p:cNvPr id="43" name="淘宝网Chenying0907出品 5631"/>
            <p:cNvSpPr>
              <a:spLocks/>
            </p:cNvSpPr>
            <p:nvPr/>
          </p:nvSpPr>
          <p:spPr bwMode="auto">
            <a:xfrm>
              <a:off x="6776641" y="2242559"/>
              <a:ext cx="2234521" cy="1304502"/>
            </a:xfrm>
            <a:custGeom>
              <a:avLst/>
              <a:gdLst>
                <a:gd fmla="*/ 0 w 543" name="T0"/>
                <a:gd fmla="*/ 109 h 317" name="T1"/>
                <a:gd fmla="*/ 230 w 543" name="T2"/>
                <a:gd fmla="*/ 0 h 317" name="T3"/>
                <a:gd fmla="*/ 543 w 543" name="T4"/>
                <a:gd fmla="*/ 182 h 317" name="T5"/>
                <a:gd fmla="*/ 264 w 543" name="T6"/>
                <a:gd fmla="*/ 317 h 317" name="T7"/>
                <a:gd fmla="*/ 0 w 543" name="T8"/>
                <a:gd fmla="*/ 109 h 317" name="T9"/>
              </a:gdLst>
              <a:ahLst/>
              <a:cxnLst>
                <a:cxn ang="0">
                  <a:pos x="T0" y="T1"/>
                </a:cxn>
                <a:cxn ang="0">
                  <a:pos x="T2" y="T3"/>
                </a:cxn>
                <a:cxn ang="0">
                  <a:pos x="T4" y="T5"/>
                </a:cxn>
                <a:cxn ang="0">
                  <a:pos x="T6" y="T7"/>
                </a:cxn>
                <a:cxn ang="0">
                  <a:pos x="T8" y="T9"/>
                </a:cxn>
              </a:cxnLst>
              <a:rect b="b" l="0" r="r" t="0"/>
              <a:pathLst>
                <a:path h="317" w="543">
                  <a:moveTo>
                    <a:pt x="0" y="109"/>
                  </a:moveTo>
                  <a:lnTo>
                    <a:pt x="230" y="0"/>
                  </a:lnTo>
                  <a:lnTo>
                    <a:pt x="543" y="182"/>
                  </a:lnTo>
                  <a:lnTo>
                    <a:pt x="264" y="317"/>
                  </a:lnTo>
                  <a:lnTo>
                    <a:pt x="0" y="109"/>
                  </a:lnTo>
                  <a:close/>
                </a:path>
              </a:pathLst>
            </a:custGeom>
            <a:solidFill>
              <a:srgbClr val="FFFFFF"/>
            </a:solidFill>
            <a:ln>
              <a:noFill/>
            </a:ln>
            <a:scene3d>
              <a:camera prst="orthographicFront"/>
              <a:lightRig dir="t" rig="threePt"/>
            </a:scene3d>
            <a:sp3d>
              <a:bevelT h="12700" prst="angle" w="12700"/>
            </a:sp3d>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sp>
          <p:nvSpPr>
            <p:cNvPr id="44" name="淘宝网Chenying0907出品 5619"/>
            <p:cNvSpPr>
              <a:spLocks/>
            </p:cNvSpPr>
            <p:nvPr/>
          </p:nvSpPr>
          <p:spPr bwMode="auto">
            <a:xfrm>
              <a:off x="4645638" y="2960546"/>
              <a:ext cx="618438" cy="2839911"/>
            </a:xfrm>
            <a:custGeom>
              <a:avLst/>
              <a:gdLst>
                <a:gd fmla="*/ 147 w 151" name="T0"/>
                <a:gd fmla="*/ 690 h 690" name="T1"/>
                <a:gd fmla="*/ 13 w 151" name="T2"/>
                <a:gd fmla="*/ 389 h 690" name="T3"/>
                <a:gd fmla="*/ 0 w 151" name="T4"/>
                <a:gd fmla="*/ 0 h 690" name="T5"/>
                <a:gd fmla="*/ 151 w 151" name="T6"/>
                <a:gd fmla="*/ 241 h 690" name="T7"/>
                <a:gd fmla="*/ 147 w 151" name="T8"/>
                <a:gd fmla="*/ 690 h 690" name="T9"/>
              </a:gdLst>
              <a:ahLst/>
              <a:cxnLst>
                <a:cxn ang="0">
                  <a:pos x="T0" y="T1"/>
                </a:cxn>
                <a:cxn ang="0">
                  <a:pos x="T2" y="T3"/>
                </a:cxn>
                <a:cxn ang="0">
                  <a:pos x="T4" y="T5"/>
                </a:cxn>
                <a:cxn ang="0">
                  <a:pos x="T6" y="T7"/>
                </a:cxn>
                <a:cxn ang="0">
                  <a:pos x="T8" y="T9"/>
                </a:cxn>
              </a:cxnLst>
              <a:rect b="b" l="0" r="r" t="0"/>
              <a:pathLst>
                <a:path h="690" w="151">
                  <a:moveTo>
                    <a:pt x="147" y="690"/>
                  </a:moveTo>
                  <a:lnTo>
                    <a:pt x="13" y="389"/>
                  </a:lnTo>
                  <a:lnTo>
                    <a:pt x="0" y="0"/>
                  </a:lnTo>
                  <a:lnTo>
                    <a:pt x="151" y="241"/>
                  </a:lnTo>
                  <a:lnTo>
                    <a:pt x="147" y="690"/>
                  </a:lnTo>
                  <a:close/>
                </a:path>
              </a:pathLst>
            </a:custGeom>
            <a:gradFill flip="none" rotWithShape="1">
              <a:gsLst>
                <a:gs pos="92000">
                  <a:schemeClr val="bg1">
                    <a:lumMod val="65000"/>
                    <a:alpha val="50000"/>
                  </a:schemeClr>
                </a:gs>
                <a:gs pos="40000">
                  <a:schemeClr val="bg1">
                    <a:alpha val="0"/>
                  </a:schemeClr>
                </a:gs>
                <a:gs pos="8000">
                  <a:schemeClr val="bg1">
                    <a:lumMod val="65000"/>
                    <a:alpha val="50000"/>
                  </a:schemeClr>
                </a:gs>
              </a:gsLst>
              <a:lin ang="0" scaled="0"/>
              <a:tileRect/>
            </a:gradFill>
            <a:ln>
              <a:noFill/>
            </a:ln>
          </p:spPr>
          <p:txBody>
            <a:bodyPr/>
            <a:lstStyle/>
            <a:p>
              <a:pPr eaLnBrk="1" fontAlgn="auto" hangingPunct="1">
                <a:spcBef>
                  <a:spcPts val="0"/>
                </a:spcBef>
                <a:spcAft>
                  <a:spcPts val="0"/>
                </a:spcAft>
                <a:defRPr/>
              </a:pPr>
              <a:endParaRPr altLang="en-US" lang="zh-CN">
                <a:latin typeface="+mn-lt"/>
                <a:ea typeface="+mn-ea"/>
              </a:endParaRPr>
            </a:p>
          </p:txBody>
        </p:sp>
        <p:sp>
          <p:nvSpPr>
            <p:cNvPr id="45" name="淘宝网Chenying0907出品 5623"/>
            <p:cNvSpPr>
              <a:spLocks/>
            </p:cNvSpPr>
            <p:nvPr/>
          </p:nvSpPr>
          <p:spPr bwMode="auto">
            <a:xfrm>
              <a:off x="3536391" y="2622965"/>
              <a:ext cx="1757163" cy="1312730"/>
            </a:xfrm>
            <a:custGeom>
              <a:avLst/>
              <a:gdLst>
                <a:gd fmla="*/ 178 w 178" name="T0"/>
                <a:gd fmla="*/ 131 h 132" name="T1"/>
                <a:gd fmla="*/ 119 w 178" name="T2"/>
                <a:gd fmla="*/ 30 h 132" name="T3"/>
                <a:gd fmla="*/ 0 w 178" name="T4"/>
                <a:gd fmla="*/ 0 h 132" name="T5"/>
                <a:gd fmla="*/ 31 w 178" name="T6"/>
                <a:gd fmla="*/ 98 h 132" name="T7"/>
                <a:gd fmla="*/ 177 w 178" name="T8"/>
                <a:gd fmla="*/ 131 h 132" name="T9"/>
                <a:gd fmla="*/ 178 w 178" name="T10"/>
                <a:gd fmla="*/ 132 h 132" name="T11"/>
                <a:gd fmla="*/ 178 w 178" name="T12"/>
                <a:gd fmla="*/ 131 h 132" name="T13"/>
              </a:gdLst>
              <a:ahLst/>
              <a:cxnLst>
                <a:cxn ang="0">
                  <a:pos x="T0" y="T1"/>
                </a:cxn>
                <a:cxn ang="0">
                  <a:pos x="T2" y="T3"/>
                </a:cxn>
                <a:cxn ang="0">
                  <a:pos x="T4" y="T5"/>
                </a:cxn>
                <a:cxn ang="0">
                  <a:pos x="T6" y="T7"/>
                </a:cxn>
                <a:cxn ang="0">
                  <a:pos x="T8" y="T9"/>
                </a:cxn>
                <a:cxn ang="0">
                  <a:pos x="T10" y="T11"/>
                </a:cxn>
                <a:cxn ang="0">
                  <a:pos x="T12" y="T13"/>
                </a:cxn>
              </a:cxnLst>
              <a:rect b="b" l="0" r="r" t="0"/>
              <a:pathLst>
                <a:path h="132" w="178">
                  <a:moveTo>
                    <a:pt x="178" y="131"/>
                  </a:moveTo>
                  <a:cubicBezTo>
                    <a:pt x="119" y="30"/>
                    <a:pt x="119" y="30"/>
                    <a:pt x="119" y="30"/>
                  </a:cubicBezTo>
                  <a:cubicBezTo>
                    <a:pt x="0" y="0"/>
                    <a:pt x="0" y="0"/>
                    <a:pt x="0" y="0"/>
                  </a:cubicBezTo>
                  <a:cubicBezTo>
                    <a:pt x="31" y="98"/>
                    <a:pt x="31" y="98"/>
                    <a:pt x="31" y="98"/>
                  </a:cubicBezTo>
                  <a:cubicBezTo>
                    <a:pt x="31" y="98"/>
                    <a:pt x="176" y="130"/>
                    <a:pt x="177" y="131"/>
                  </a:cubicBezTo>
                  <a:cubicBezTo>
                    <a:pt x="178" y="131"/>
                    <a:pt x="178" y="132"/>
                    <a:pt x="178" y="132"/>
                  </a:cubicBezTo>
                  <a:lnTo>
                    <a:pt x="178" y="131"/>
                  </a:lnTo>
                  <a:close/>
                </a:path>
              </a:pathLst>
            </a:custGeom>
            <a:solidFill>
              <a:srgbClr val="FFFFFF"/>
            </a:solidFill>
            <a:ln>
              <a:noFill/>
            </a:ln>
            <a:scene3d>
              <a:camera prst="orthographicFront"/>
              <a:lightRig dir="t" rig="threePt"/>
            </a:scene3d>
            <a:sp3d>
              <a:bevelT h="12700" prst="angle" w="12700"/>
            </a:sp3d>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grpSp>
          <p:nvGrpSpPr>
            <p:cNvPr id="47" name="Group 5788"/>
            <p:cNvGrpSpPr>
              <a:grpSpLocks noChangeAspect="1"/>
            </p:cNvGrpSpPr>
            <p:nvPr/>
          </p:nvGrpSpPr>
          <p:grpSpPr bwMode="auto">
            <a:xfrm>
              <a:off x="4674924" y="3788296"/>
              <a:ext cx="571108" cy="1947511"/>
              <a:chOff x="2534" y="2472"/>
              <a:chExt cx="139" cy="474"/>
            </a:xfrm>
            <a:gradFill>
              <a:gsLst>
                <a:gs pos="100000">
                  <a:schemeClr val="bg1">
                    <a:alpha val="0"/>
                  </a:schemeClr>
                </a:gs>
                <a:gs pos="0">
                  <a:schemeClr val="bg1">
                    <a:lumMod val="65000"/>
                    <a:alpha val="32000"/>
                  </a:schemeClr>
                </a:gs>
              </a:gsLst>
              <a:lin ang="5400000" scaled="0"/>
            </a:gradFill>
          </p:grpSpPr>
          <p:sp>
            <p:nvSpPr>
              <p:cNvPr id="102" name="淘宝网Chenying0907出品 5789"/>
              <p:cNvSpPr>
                <a:spLocks/>
              </p:cNvSpPr>
              <p:nvPr/>
            </p:nvSpPr>
            <p:spPr bwMode="auto">
              <a:xfrm>
                <a:off x="2534" y="2472"/>
                <a:ext cx="139" cy="474"/>
              </a:xfrm>
              <a:custGeom>
                <a:avLst/>
                <a:gdLst>
                  <a:gd fmla="*/ 0 w 139" name="T0"/>
                  <a:gd fmla="*/ 0 h 474" name="T1"/>
                  <a:gd fmla="*/ 5 w 139" name="T2"/>
                  <a:gd fmla="*/ 175 h 474" name="T3"/>
                  <a:gd fmla="*/ 139 w 139" name="T4"/>
                  <a:gd fmla="*/ 474 h 474" name="T5"/>
                  <a:gd fmla="*/ 139 w 139" name="T6"/>
                  <a:gd fmla="*/ 29 h 474" name="T7"/>
                  <a:gd fmla="*/ 0 w 139" name="T8"/>
                  <a:gd fmla="*/ 0 h 474" name="T9"/>
                </a:gdLst>
                <a:ahLst/>
                <a:cxnLst>
                  <a:cxn ang="0">
                    <a:pos x="T0" y="T1"/>
                  </a:cxn>
                  <a:cxn ang="0">
                    <a:pos x="T2" y="T3"/>
                  </a:cxn>
                  <a:cxn ang="0">
                    <a:pos x="T4" y="T5"/>
                  </a:cxn>
                  <a:cxn ang="0">
                    <a:pos x="T6" y="T7"/>
                  </a:cxn>
                  <a:cxn ang="0">
                    <a:pos x="T8" y="T9"/>
                  </a:cxn>
                </a:cxnLst>
                <a:rect b="b" l="0" r="r" t="0"/>
                <a:pathLst>
                  <a:path h="474" w="139">
                    <a:moveTo>
                      <a:pt x="0" y="0"/>
                    </a:moveTo>
                    <a:lnTo>
                      <a:pt x="5" y="175"/>
                    </a:lnTo>
                    <a:lnTo>
                      <a:pt x="139" y="474"/>
                    </a:lnTo>
                    <a:lnTo>
                      <a:pt x="139" y="29"/>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altLang="en-US" lang="zh-CN">
                  <a:latin typeface="+mn-lt"/>
                  <a:ea typeface="+mn-ea"/>
                </a:endParaRPr>
              </a:p>
            </p:txBody>
          </p:sp>
          <p:sp>
            <p:nvSpPr>
              <p:cNvPr id="104" name="淘宝网Chenying0907出品 5790"/>
              <p:cNvSpPr>
                <a:spLocks/>
              </p:cNvSpPr>
              <p:nvPr/>
            </p:nvSpPr>
            <p:spPr bwMode="auto">
              <a:xfrm>
                <a:off x="2534" y="2472"/>
                <a:ext cx="139" cy="474"/>
              </a:xfrm>
              <a:custGeom>
                <a:avLst/>
                <a:gdLst>
                  <a:gd fmla="*/ 0 w 139" name="T0"/>
                  <a:gd fmla="*/ 0 h 474" name="T1"/>
                  <a:gd fmla="*/ 5 w 139" name="T2"/>
                  <a:gd fmla="*/ 175 h 474" name="T3"/>
                  <a:gd fmla="*/ 139 w 139" name="T4"/>
                  <a:gd fmla="*/ 474 h 474" name="T5"/>
                  <a:gd fmla="*/ 139 w 139" name="T6"/>
                  <a:gd fmla="*/ 29 h 474" name="T7"/>
                  <a:gd fmla="*/ 0 w 139" name="T8"/>
                  <a:gd fmla="*/ 0 h 474" name="T9"/>
                </a:gdLst>
                <a:ahLst/>
                <a:cxnLst>
                  <a:cxn ang="0">
                    <a:pos x="T0" y="T1"/>
                  </a:cxn>
                  <a:cxn ang="0">
                    <a:pos x="T2" y="T3"/>
                  </a:cxn>
                  <a:cxn ang="0">
                    <a:pos x="T4" y="T5"/>
                  </a:cxn>
                  <a:cxn ang="0">
                    <a:pos x="T6" y="T7"/>
                  </a:cxn>
                  <a:cxn ang="0">
                    <a:pos x="T8" y="T9"/>
                  </a:cxn>
                </a:cxnLst>
                <a:rect b="b" l="0" r="r" t="0"/>
                <a:pathLst>
                  <a:path h="474" w="139">
                    <a:moveTo>
                      <a:pt x="0" y="0"/>
                    </a:moveTo>
                    <a:lnTo>
                      <a:pt x="5" y="175"/>
                    </a:lnTo>
                    <a:lnTo>
                      <a:pt x="139" y="474"/>
                    </a:lnTo>
                    <a:lnTo>
                      <a:pt x="139" y="29"/>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altLang="en-US" lang="zh-CN">
                  <a:latin typeface="+mn-lt"/>
                  <a:ea typeface="+mn-ea"/>
                </a:endParaRPr>
              </a:p>
            </p:txBody>
          </p:sp>
        </p:grpSp>
        <p:grpSp>
          <p:nvGrpSpPr>
            <p:cNvPr id="48" name="Group 5638"/>
            <p:cNvGrpSpPr>
              <a:grpSpLocks noChangeAspect="1"/>
            </p:cNvGrpSpPr>
            <p:nvPr/>
          </p:nvGrpSpPr>
          <p:grpSpPr bwMode="auto">
            <a:xfrm>
              <a:off x="4702621" y="2696801"/>
              <a:ext cx="3176887" cy="1242773"/>
              <a:chOff x="3454" y="2010"/>
              <a:chExt cx="772" cy="302"/>
            </a:xfrm>
            <a:solidFill>
              <a:schemeClr val="bg1">
                <a:lumMod val="85000"/>
              </a:schemeClr>
            </a:solidFill>
          </p:grpSpPr>
          <p:sp>
            <p:nvSpPr>
              <p:cNvPr id="100" name="淘宝网Chenying0907出品 5639"/>
              <p:cNvSpPr>
                <a:spLocks/>
              </p:cNvSpPr>
              <p:nvPr/>
            </p:nvSpPr>
            <p:spPr bwMode="auto">
              <a:xfrm>
                <a:off x="3454" y="2010"/>
                <a:ext cx="772" cy="302"/>
              </a:xfrm>
              <a:custGeom>
                <a:avLst/>
                <a:gdLst>
                  <a:gd fmla="*/ 510 w 772" name="T0"/>
                  <a:gd fmla="*/ 0 h 302" name="T1"/>
                  <a:gd fmla="*/ 0 w 772" name="T2"/>
                  <a:gd fmla="*/ 56 h 302" name="T3"/>
                  <a:gd fmla="*/ 141 w 772" name="T4"/>
                  <a:gd fmla="*/ 302 h 302" name="T5"/>
                  <a:gd fmla="*/ 772 w 772" name="T6"/>
                  <a:gd fmla="*/ 208 h 302" name="T7"/>
                  <a:gd fmla="*/ 510 w 772" name="T8"/>
                  <a:gd fmla="*/ 0 h 302" name="T9"/>
                </a:gdLst>
                <a:ahLst/>
                <a:cxnLst>
                  <a:cxn ang="0">
                    <a:pos x="T0" y="T1"/>
                  </a:cxn>
                  <a:cxn ang="0">
                    <a:pos x="T2" y="T3"/>
                  </a:cxn>
                  <a:cxn ang="0">
                    <a:pos x="T4" y="T5"/>
                  </a:cxn>
                  <a:cxn ang="0">
                    <a:pos x="T6" y="T7"/>
                  </a:cxn>
                  <a:cxn ang="0">
                    <a:pos x="T8" y="T9"/>
                  </a:cxn>
                </a:cxnLst>
                <a:rect b="b" l="0" r="r" t="0"/>
                <a:pathLst>
                  <a:path h="302" w="772">
                    <a:moveTo>
                      <a:pt x="510" y="0"/>
                    </a:moveTo>
                    <a:lnTo>
                      <a:pt x="0" y="56"/>
                    </a:lnTo>
                    <a:lnTo>
                      <a:pt x="141" y="302"/>
                    </a:lnTo>
                    <a:lnTo>
                      <a:pt x="772" y="208"/>
                    </a:lnTo>
                    <a:lnTo>
                      <a:pt x="5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altLang="en-US" lang="zh-CN">
                  <a:latin typeface="+mn-lt"/>
                  <a:ea typeface="+mn-ea"/>
                </a:endParaRPr>
              </a:p>
            </p:txBody>
          </p:sp>
          <p:sp>
            <p:nvSpPr>
              <p:cNvPr id="101" name="淘宝网Chenying0907出品 5640"/>
              <p:cNvSpPr>
                <a:spLocks/>
              </p:cNvSpPr>
              <p:nvPr/>
            </p:nvSpPr>
            <p:spPr bwMode="auto">
              <a:xfrm>
                <a:off x="3454" y="2010"/>
                <a:ext cx="772" cy="302"/>
              </a:xfrm>
              <a:custGeom>
                <a:avLst/>
                <a:gdLst>
                  <a:gd fmla="*/ 510 w 772" name="T0"/>
                  <a:gd fmla="*/ 0 h 302" name="T1"/>
                  <a:gd fmla="*/ 0 w 772" name="T2"/>
                  <a:gd fmla="*/ 56 h 302" name="T3"/>
                  <a:gd fmla="*/ 141 w 772" name="T4"/>
                  <a:gd fmla="*/ 302 h 302" name="T5"/>
                  <a:gd fmla="*/ 772 w 772" name="T6"/>
                  <a:gd fmla="*/ 208 h 302" name="T7"/>
                  <a:gd fmla="*/ 510 w 772" name="T8"/>
                  <a:gd fmla="*/ 0 h 302" name="T9"/>
                </a:gdLst>
                <a:ahLst/>
                <a:cxnLst>
                  <a:cxn ang="0">
                    <a:pos x="T0" y="T1"/>
                  </a:cxn>
                  <a:cxn ang="0">
                    <a:pos x="T2" y="T3"/>
                  </a:cxn>
                  <a:cxn ang="0">
                    <a:pos x="T4" y="T5"/>
                  </a:cxn>
                  <a:cxn ang="0">
                    <a:pos x="T6" y="T7"/>
                  </a:cxn>
                  <a:cxn ang="0">
                    <a:pos x="T8" y="T9"/>
                  </a:cxn>
                </a:cxnLst>
                <a:rect b="b" l="0" r="r" t="0"/>
                <a:pathLst>
                  <a:path h="302" w="772">
                    <a:moveTo>
                      <a:pt x="510" y="0"/>
                    </a:moveTo>
                    <a:lnTo>
                      <a:pt x="0" y="56"/>
                    </a:lnTo>
                    <a:lnTo>
                      <a:pt x="141" y="302"/>
                    </a:lnTo>
                    <a:lnTo>
                      <a:pt x="772" y="208"/>
                    </a:lnTo>
                    <a:lnTo>
                      <a:pt x="51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altLang="en-US" lang="zh-CN">
                  <a:latin typeface="+mn-lt"/>
                  <a:ea typeface="+mn-ea"/>
                </a:endParaRPr>
              </a:p>
            </p:txBody>
          </p:sp>
        </p:grpSp>
        <p:grpSp>
          <p:nvGrpSpPr>
            <p:cNvPr id="86068" name="淘宝网Chenying0907出品 10"/>
            <p:cNvGrpSpPr>
              <a:grpSpLocks/>
            </p:cNvGrpSpPr>
            <p:nvPr/>
          </p:nvGrpSpPr>
          <p:grpSpPr bwMode="auto">
            <a:xfrm>
              <a:off x="4585523" y="1271914"/>
              <a:ext cx="4353645" cy="3457512"/>
              <a:chOff x="4585524" y="1271913"/>
              <a:chExt cx="4353648" cy="3457509"/>
            </a:xfrm>
          </p:grpSpPr>
          <p:grpSp>
            <p:nvGrpSpPr>
              <p:cNvPr id="86081" name="淘宝网Chenying0907出品 17"/>
              <p:cNvGrpSpPr>
                <a:grpSpLocks/>
              </p:cNvGrpSpPr>
              <p:nvPr/>
            </p:nvGrpSpPr>
            <p:grpSpPr bwMode="auto">
              <a:xfrm>
                <a:off x="4585524" y="1778245"/>
                <a:ext cx="1411857" cy="2951177"/>
                <a:chOff x="4400552" y="1170243"/>
                <a:chExt cx="1411857" cy="2951180"/>
              </a:xfrm>
            </p:grpSpPr>
            <p:sp>
              <p:nvSpPr>
                <p:cNvPr id="86103" name="淘宝网Chenying0907出品 5702"/>
                <p:cNvSpPr>
                  <a:spLocks/>
                </p:cNvSpPr>
                <p:nvPr/>
              </p:nvSpPr>
              <p:spPr bwMode="auto">
                <a:xfrm>
                  <a:off x="5450459" y="3873773"/>
                  <a:ext cx="361950" cy="247650"/>
                </a:xfrm>
                <a:custGeom>
                  <a:avLst/>
                  <a:gdLst>
                    <a:gd fmla="*/ 361950 w 39" name="T0"/>
                    <a:gd fmla="*/ 100894 h 27" name="T1"/>
                    <a:gd fmla="*/ 361950 w 39" name="T2"/>
                    <a:gd fmla="*/ 110067 h 27" name="T3"/>
                    <a:gd fmla="*/ 352669 w 39" name="T4"/>
                    <a:gd fmla="*/ 119239 h 27" name="T5"/>
                    <a:gd fmla="*/ 287704 w 39" name="T6"/>
                    <a:gd fmla="*/ 174272 h 27" name="T7"/>
                    <a:gd fmla="*/ 278423 w 39" name="T8"/>
                    <a:gd fmla="*/ 183444 h 27" name="T9"/>
                    <a:gd fmla="*/ 269142 w 39" name="T10"/>
                    <a:gd fmla="*/ 192617 h 27" name="T11"/>
                    <a:gd fmla="*/ 176335 w 39" name="T12"/>
                    <a:gd fmla="*/ 229306 h 27" name="T13"/>
                    <a:gd fmla="*/ 157773 w 39" name="T14"/>
                    <a:gd fmla="*/ 238478 h 27" name="T15"/>
                    <a:gd fmla="*/ 148492 w 39" name="T16"/>
                    <a:gd fmla="*/ 238478 h 27" name="T17"/>
                    <a:gd fmla="*/ 64965 w 39" name="T18"/>
                    <a:gd fmla="*/ 247650 h 27" name="T19"/>
                    <a:gd fmla="*/ 55685 w 39" name="T20"/>
                    <a:gd fmla="*/ 238478 h 27" name="T21"/>
                    <a:gd fmla="*/ 46404 w 39" name="T22"/>
                    <a:gd fmla="*/ 238478 h 27" name="T23"/>
                    <a:gd fmla="*/ 0 w 39" name="T24"/>
                    <a:gd fmla="*/ 137583 h 27" name="T25"/>
                    <a:gd fmla="*/ 102088 w 39" name="T26"/>
                    <a:gd fmla="*/ 128411 h 27" name="T27"/>
                    <a:gd fmla="*/ 102088 w 39" name="T28"/>
                    <a:gd fmla="*/ 137583 h 27" name="T29"/>
                    <a:gd fmla="*/ 111369 w 39" name="T30"/>
                    <a:gd fmla="*/ 128411 h 27" name="T31"/>
                    <a:gd fmla="*/ 241300 w 39" name="T32"/>
                    <a:gd fmla="*/ 73378 h 27" name="T33"/>
                    <a:gd fmla="*/ 241300 w 39" name="T34"/>
                    <a:gd fmla="*/ 73378 h 27" name="T35"/>
                    <a:gd fmla="*/ 315546 w 39" name="T36"/>
                    <a:gd fmla="*/ 0 h 27" name="T37"/>
                    <a:gd fmla="*/ 361950 w 39" name="T38"/>
                    <a:gd fmla="*/ 100894 h 27"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b" l="0" r="r" t="0"/>
                  <a:pathLst>
                    <a:path h="27" w="39">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4" name="淘宝网Chenying0907出品 5704"/>
                <p:cNvSpPr>
                  <a:spLocks/>
                </p:cNvSpPr>
                <p:nvPr/>
              </p:nvSpPr>
              <p:spPr bwMode="auto">
                <a:xfrm>
                  <a:off x="4400552" y="1170243"/>
                  <a:ext cx="493713" cy="893763"/>
                </a:xfrm>
                <a:custGeom>
                  <a:avLst/>
                  <a:gdLst>
                    <a:gd fmla="*/ 253277 w 10074" name="T0"/>
                    <a:gd fmla="*/ 892631 h 10261" name="T1"/>
                    <a:gd fmla="*/ 364232 w 10074" name="T2"/>
                    <a:gd fmla="*/ 846815 h 10261" name="T3"/>
                    <a:gd fmla="*/ 465925 w 10074" name="T4"/>
                    <a:gd fmla="*/ 800998 h 10261" name="T5"/>
                    <a:gd fmla="*/ 465925 w 10074" name="T6"/>
                    <a:gd fmla="*/ 636200 h 10261" name="T7"/>
                    <a:gd fmla="*/ 401234 w 10074" name="T8"/>
                    <a:gd fmla="*/ 489780 h 10261" name="T9"/>
                    <a:gd fmla="*/ 345756 w 10074" name="T10"/>
                    <a:gd fmla="*/ 398147 h 10261" name="T11"/>
                    <a:gd fmla="*/ 345756 w 10074" name="T12"/>
                    <a:gd fmla="*/ 398147 h 10261" name="T13"/>
                    <a:gd fmla="*/ 22054 w 10074" name="T14"/>
                    <a:gd fmla="*/ 31880 h 10261" name="T15"/>
                    <a:gd fmla="*/ 3578 w 10074" name="T16"/>
                    <a:gd fmla="*/ 22734 h 10261" name="T17"/>
                    <a:gd fmla="*/ 3578 w 10074" name="T18"/>
                    <a:gd fmla="*/ 41025 h 10261" name="T19"/>
                    <a:gd fmla="*/ 52243 w 10074" name="T20"/>
                    <a:gd fmla="*/ 526014 h 10261" name="T21"/>
                    <a:gd fmla="*/ 77777 w 10074" name="T22"/>
                    <a:gd fmla="*/ 627054 h 10261" name="T23"/>
                    <a:gd fmla="*/ 137812 w 10074" name="T24"/>
                    <a:gd fmla="*/ 773561 h 10261" name="T25"/>
                    <a:gd fmla="*/ 253277 w 10074" name="T26"/>
                    <a:gd fmla="*/ 892631 h 10261"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b="b" l="0" r="r" t="0"/>
                  <a:pathLst>
                    <a:path h="10261" w="10074">
                      <a:moveTo>
                        <a:pt x="5168" y="10248"/>
                      </a:moveTo>
                      <a:lnTo>
                        <a:pt x="7432" y="9722"/>
                      </a:lnTo>
                      <a:lnTo>
                        <a:pt x="9507" y="9196"/>
                      </a:lnTo>
                      <a:cubicBezTo>
                        <a:pt x="10263" y="8986"/>
                        <a:pt x="10263" y="8146"/>
                        <a:pt x="9507" y="7304"/>
                      </a:cubicBezTo>
                      <a:lnTo>
                        <a:pt x="8187" y="5623"/>
                      </a:lnTo>
                      <a:cubicBezTo>
                        <a:pt x="7810" y="5097"/>
                        <a:pt x="7620" y="4886"/>
                        <a:pt x="7055" y="4571"/>
                      </a:cubicBez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5" name="淘宝网Chenying0907出品 5715"/>
                <p:cNvSpPr>
                  <a:spLocks/>
                </p:cNvSpPr>
                <p:nvPr/>
              </p:nvSpPr>
              <p:spPr bwMode="auto">
                <a:xfrm>
                  <a:off x="4476484" y="1752667"/>
                  <a:ext cx="1084263" cy="2273301"/>
                </a:xfrm>
                <a:custGeom>
                  <a:avLst/>
                  <a:gdLst>
                    <a:gd fmla="*/ 973057 w 117" name="T0"/>
                    <a:gd fmla="*/ 2273301 h 248" name="T1"/>
                    <a:gd fmla="*/ 9267 w 117" name="T2"/>
                    <a:gd fmla="*/ 73332 h 248" name="T3"/>
                    <a:gd fmla="*/ 27802 w 117" name="T4"/>
                    <a:gd fmla="*/ 18333 h 248" name="T5"/>
                    <a:gd fmla="*/ 120474 w 117" name="T6"/>
                    <a:gd fmla="*/ 45833 h 248" name="T7"/>
                    <a:gd fmla="*/ 1084263 w 117" name="T8"/>
                    <a:gd fmla="*/ 2264134 h 248" name="T9"/>
                    <a:gd fmla="*/ 973057 w 117" name="T10"/>
                    <a:gd fmla="*/ 2273301 h 248"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8" w="117">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E3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6" name="淘宝网Chenying0907出品 5716"/>
                <p:cNvSpPr>
                  <a:spLocks/>
                </p:cNvSpPr>
                <p:nvPr/>
              </p:nvSpPr>
              <p:spPr bwMode="auto">
                <a:xfrm>
                  <a:off x="4713020" y="1641541"/>
                  <a:ext cx="1055688" cy="2328864"/>
                </a:xfrm>
                <a:custGeom>
                  <a:avLst/>
                  <a:gdLst>
                    <a:gd fmla="*/ 972344 w 114" name="T0"/>
                    <a:gd fmla="*/ 2328864 h 254" name="T1"/>
                    <a:gd fmla="*/ 0 w 114" name="T2"/>
                    <a:gd fmla="*/ 110025 h 254" name="T3"/>
                    <a:gd fmla="*/ 55563 w 114" name="T4"/>
                    <a:gd fmla="*/ 18338 h 254" name="T5"/>
                    <a:gd fmla="*/ 101865 w 114" name="T6"/>
                    <a:gd fmla="*/ 45844 h 254" name="T7"/>
                    <a:gd fmla="*/ 1055688 w 114" name="T8"/>
                    <a:gd fmla="*/ 2246345 h 254" name="T9"/>
                    <a:gd fmla="*/ 972344 w 114" name="T10"/>
                    <a:gd fmla="*/ 2328864 h 254"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54" w="11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E3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7" name="淘宝网Chenying0907出品 5717"/>
                <p:cNvSpPr>
                  <a:spLocks/>
                </p:cNvSpPr>
                <p:nvPr/>
              </p:nvSpPr>
              <p:spPr bwMode="auto">
                <a:xfrm>
                  <a:off x="4597132" y="1733617"/>
                  <a:ext cx="1093788" cy="2282828"/>
                </a:xfrm>
                <a:custGeom>
                  <a:avLst/>
                  <a:gdLst>
                    <a:gd fmla="*/ 964017 w 118" name="T0"/>
                    <a:gd fmla="*/ 2282828 h 249" name="T1"/>
                    <a:gd fmla="*/ 9269 w 118" name="T2"/>
                    <a:gd fmla="*/ 91680 h 249" name="T3"/>
                    <a:gd fmla="*/ 46347 w 118" name="T4"/>
                    <a:gd fmla="*/ 18336 h 249" name="T5"/>
                    <a:gd fmla="*/ 129771 w 118" name="T6"/>
                    <a:gd fmla="*/ 36672 h 249" name="T7"/>
                    <a:gd fmla="*/ 1093788 w 118" name="T8"/>
                    <a:gd fmla="*/ 2236988 h 249" name="T9"/>
                    <a:gd fmla="*/ 964017 w 118" name="T10"/>
                    <a:gd fmla="*/ 2282828 h 249"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9" w="118">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99" name="淘宝网Chenying0907出品 5703"/>
                <p:cNvSpPr>
                  <a:spLocks/>
                </p:cNvSpPr>
                <p:nvPr/>
              </p:nvSpPr>
              <p:spPr bwMode="auto">
                <a:xfrm>
                  <a:off x="4411844" y="1184082"/>
                  <a:ext cx="187162" cy="317263"/>
                </a:xfrm>
                <a:custGeom>
                  <a:avLst/>
                  <a:gdLst>
                    <a:gd fmla="*/ 18 w 18" name="T0"/>
                    <a:gd fmla="*/ 22 h 30" name="T1"/>
                    <a:gd fmla="*/ 0 w 18" name="T2"/>
                    <a:gd fmla="*/ 0 h 30" name="T3"/>
                    <a:gd fmla="*/ 4 w 18" name="T4"/>
                    <a:gd fmla="*/ 28 h 30" name="T5"/>
                    <a:gd fmla="*/ 12 w 18" name="T6"/>
                    <a:gd fmla="*/ 29 h 30" name="T7"/>
                    <a:gd fmla="*/ 18 w 18" name="T8"/>
                    <a:gd fmla="*/ 22 h 30" name="T9"/>
                  </a:gdLst>
                  <a:ahLst/>
                  <a:cxnLst>
                    <a:cxn ang="0">
                      <a:pos x="T0" y="T1"/>
                    </a:cxn>
                    <a:cxn ang="0">
                      <a:pos x="T2" y="T3"/>
                    </a:cxn>
                    <a:cxn ang="0">
                      <a:pos x="T4" y="T5"/>
                    </a:cxn>
                    <a:cxn ang="0">
                      <a:pos x="T6" y="T7"/>
                    </a:cxn>
                    <a:cxn ang="0">
                      <a:pos x="T8" y="T9"/>
                    </a:cxn>
                  </a:cxnLst>
                  <a:rect b="b" l="0" r="r" t="0"/>
                  <a:pathLst>
                    <a:path h="30" w="18">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altLang="en-US" lang="zh-CN">
                    <a:latin typeface="+mn-lt"/>
                    <a:ea typeface="+mn-ea"/>
                  </a:endParaRPr>
                </a:p>
              </p:txBody>
            </p:sp>
          </p:grpSp>
          <p:grpSp>
            <p:nvGrpSpPr>
              <p:cNvPr id="86082" name="淘宝网Chenying0907出品 18"/>
              <p:cNvGrpSpPr>
                <a:grpSpLocks/>
              </p:cNvGrpSpPr>
              <p:nvPr/>
            </p:nvGrpSpPr>
            <p:grpSpPr bwMode="auto">
              <a:xfrm rot="781172">
                <a:off x="5242049" y="1323326"/>
                <a:ext cx="1411857" cy="2951177"/>
                <a:chOff x="4400552" y="1170242"/>
                <a:chExt cx="1411857" cy="2951181"/>
              </a:xfrm>
            </p:grpSpPr>
            <p:sp>
              <p:nvSpPr>
                <p:cNvPr id="86097" name="淘宝网Chenying0907出品 5702"/>
                <p:cNvSpPr>
                  <a:spLocks/>
                </p:cNvSpPr>
                <p:nvPr/>
              </p:nvSpPr>
              <p:spPr bwMode="auto">
                <a:xfrm>
                  <a:off x="5450459" y="3873773"/>
                  <a:ext cx="361950" cy="247650"/>
                </a:xfrm>
                <a:custGeom>
                  <a:avLst/>
                  <a:gdLst>
                    <a:gd fmla="*/ 361950 w 39" name="T0"/>
                    <a:gd fmla="*/ 100894 h 27" name="T1"/>
                    <a:gd fmla="*/ 361950 w 39" name="T2"/>
                    <a:gd fmla="*/ 110067 h 27" name="T3"/>
                    <a:gd fmla="*/ 352669 w 39" name="T4"/>
                    <a:gd fmla="*/ 119239 h 27" name="T5"/>
                    <a:gd fmla="*/ 287704 w 39" name="T6"/>
                    <a:gd fmla="*/ 174272 h 27" name="T7"/>
                    <a:gd fmla="*/ 278423 w 39" name="T8"/>
                    <a:gd fmla="*/ 183444 h 27" name="T9"/>
                    <a:gd fmla="*/ 269142 w 39" name="T10"/>
                    <a:gd fmla="*/ 192617 h 27" name="T11"/>
                    <a:gd fmla="*/ 176335 w 39" name="T12"/>
                    <a:gd fmla="*/ 229306 h 27" name="T13"/>
                    <a:gd fmla="*/ 157773 w 39" name="T14"/>
                    <a:gd fmla="*/ 238478 h 27" name="T15"/>
                    <a:gd fmla="*/ 148492 w 39" name="T16"/>
                    <a:gd fmla="*/ 238478 h 27" name="T17"/>
                    <a:gd fmla="*/ 64965 w 39" name="T18"/>
                    <a:gd fmla="*/ 247650 h 27" name="T19"/>
                    <a:gd fmla="*/ 55685 w 39" name="T20"/>
                    <a:gd fmla="*/ 238478 h 27" name="T21"/>
                    <a:gd fmla="*/ 46404 w 39" name="T22"/>
                    <a:gd fmla="*/ 238478 h 27" name="T23"/>
                    <a:gd fmla="*/ 0 w 39" name="T24"/>
                    <a:gd fmla="*/ 137583 h 27" name="T25"/>
                    <a:gd fmla="*/ 102088 w 39" name="T26"/>
                    <a:gd fmla="*/ 128411 h 27" name="T27"/>
                    <a:gd fmla="*/ 102088 w 39" name="T28"/>
                    <a:gd fmla="*/ 137583 h 27" name="T29"/>
                    <a:gd fmla="*/ 111369 w 39" name="T30"/>
                    <a:gd fmla="*/ 128411 h 27" name="T31"/>
                    <a:gd fmla="*/ 241300 w 39" name="T32"/>
                    <a:gd fmla="*/ 73378 h 27" name="T33"/>
                    <a:gd fmla="*/ 241300 w 39" name="T34"/>
                    <a:gd fmla="*/ 73378 h 27" name="T35"/>
                    <a:gd fmla="*/ 315546 w 39" name="T36"/>
                    <a:gd fmla="*/ 0 h 27" name="T37"/>
                    <a:gd fmla="*/ 361950 w 39" name="T38"/>
                    <a:gd fmla="*/ 100894 h 27"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b" l="0" r="r" t="0"/>
                  <a:pathLst>
                    <a:path h="27" w="39">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8" name="淘宝网Chenying0907出品 5704"/>
                <p:cNvSpPr>
                  <a:spLocks/>
                </p:cNvSpPr>
                <p:nvPr/>
              </p:nvSpPr>
              <p:spPr bwMode="auto">
                <a:xfrm>
                  <a:off x="4400552" y="1170242"/>
                  <a:ext cx="493713" cy="893764"/>
                </a:xfrm>
                <a:custGeom>
                  <a:avLst/>
                  <a:gdLst>
                    <a:gd fmla="*/ 253277 w 10074" name="T0"/>
                    <a:gd fmla="*/ 892632 h 10261" name="T1"/>
                    <a:gd fmla="*/ 364232 w 10074" name="T2"/>
                    <a:gd fmla="*/ 846815 h 10261" name="T3"/>
                    <a:gd fmla="*/ 465925 w 10074" name="T4"/>
                    <a:gd fmla="*/ 800999 h 10261" name="T5"/>
                    <a:gd fmla="*/ 465925 w 10074" name="T6"/>
                    <a:gd fmla="*/ 636200 h 10261" name="T7"/>
                    <a:gd fmla="*/ 401234 w 10074" name="T8"/>
                    <a:gd fmla="*/ 489780 h 10261" name="T9"/>
                    <a:gd fmla="*/ 345756 w 10074" name="T10"/>
                    <a:gd fmla="*/ 398148 h 10261" name="T11"/>
                    <a:gd fmla="*/ 345756 w 10074" name="T12"/>
                    <a:gd fmla="*/ 398148 h 10261" name="T13"/>
                    <a:gd fmla="*/ 22054 w 10074" name="T14"/>
                    <a:gd fmla="*/ 31880 h 10261" name="T15"/>
                    <a:gd fmla="*/ 3578 w 10074" name="T16"/>
                    <a:gd fmla="*/ 22734 h 10261" name="T17"/>
                    <a:gd fmla="*/ 3578 w 10074" name="T18"/>
                    <a:gd fmla="*/ 41026 h 10261" name="T19"/>
                    <a:gd fmla="*/ 52243 w 10074" name="T20"/>
                    <a:gd fmla="*/ 526015 h 10261" name="T21"/>
                    <a:gd fmla="*/ 77777 w 10074" name="T22"/>
                    <a:gd fmla="*/ 627055 h 10261" name="T23"/>
                    <a:gd fmla="*/ 137812 w 10074" name="T24"/>
                    <a:gd fmla="*/ 773562 h 10261" name="T25"/>
                    <a:gd fmla="*/ 253277 w 10074" name="T26"/>
                    <a:gd fmla="*/ 892632 h 10261"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b="b" l="0" r="r" t="0"/>
                  <a:pathLst>
                    <a:path h="10261" w="10074">
                      <a:moveTo>
                        <a:pt x="5168" y="10248"/>
                      </a:moveTo>
                      <a:lnTo>
                        <a:pt x="7432" y="9722"/>
                      </a:lnTo>
                      <a:lnTo>
                        <a:pt x="9507" y="9196"/>
                      </a:lnTo>
                      <a:cubicBezTo>
                        <a:pt x="10263" y="8986"/>
                        <a:pt x="10263" y="8146"/>
                        <a:pt x="9507" y="7304"/>
                      </a:cubicBezTo>
                      <a:lnTo>
                        <a:pt x="8187" y="5623"/>
                      </a:lnTo>
                      <a:cubicBezTo>
                        <a:pt x="7810" y="5097"/>
                        <a:pt x="7620" y="4886"/>
                        <a:pt x="7055" y="4571"/>
                      </a:cubicBez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9" name="淘宝网Chenying0907出品 5715"/>
                <p:cNvSpPr>
                  <a:spLocks/>
                </p:cNvSpPr>
                <p:nvPr/>
              </p:nvSpPr>
              <p:spPr bwMode="auto">
                <a:xfrm>
                  <a:off x="4476483" y="1752666"/>
                  <a:ext cx="1084263" cy="2273302"/>
                </a:xfrm>
                <a:custGeom>
                  <a:avLst/>
                  <a:gdLst>
                    <a:gd fmla="*/ 973057 w 117" name="T0"/>
                    <a:gd fmla="*/ 2273302 h 248" name="T1"/>
                    <a:gd fmla="*/ 9267 w 117" name="T2"/>
                    <a:gd fmla="*/ 73332 h 248" name="T3"/>
                    <a:gd fmla="*/ 27802 w 117" name="T4"/>
                    <a:gd fmla="*/ 18333 h 248" name="T5"/>
                    <a:gd fmla="*/ 120474 w 117" name="T6"/>
                    <a:gd fmla="*/ 45833 h 248" name="T7"/>
                    <a:gd fmla="*/ 1084263 w 117" name="T8"/>
                    <a:gd fmla="*/ 2264135 h 248" name="T9"/>
                    <a:gd fmla="*/ 973057 w 117" name="T10"/>
                    <a:gd fmla="*/ 2273302 h 248"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8" w="117">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018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0" name="淘宝网Chenying0907出品 5716"/>
                <p:cNvSpPr>
                  <a:spLocks/>
                </p:cNvSpPr>
                <p:nvPr/>
              </p:nvSpPr>
              <p:spPr bwMode="auto">
                <a:xfrm>
                  <a:off x="4713021" y="1641541"/>
                  <a:ext cx="1055688" cy="2328865"/>
                </a:xfrm>
                <a:custGeom>
                  <a:avLst/>
                  <a:gdLst>
                    <a:gd fmla="*/ 972344 w 114" name="T0"/>
                    <a:gd fmla="*/ 2328865 h 254" name="T1"/>
                    <a:gd fmla="*/ 0 w 114" name="T2"/>
                    <a:gd fmla="*/ 110025 h 254" name="T3"/>
                    <a:gd fmla="*/ 55563 w 114" name="T4"/>
                    <a:gd fmla="*/ 18338 h 254" name="T5"/>
                    <a:gd fmla="*/ 101865 w 114" name="T6"/>
                    <a:gd fmla="*/ 45844 h 254" name="T7"/>
                    <a:gd fmla="*/ 1055688 w 114" name="T8"/>
                    <a:gd fmla="*/ 2246346 h 254" name="T9"/>
                    <a:gd fmla="*/ 972344 w 114" name="T10"/>
                    <a:gd fmla="*/ 2328865 h 254"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54" w="11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018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101" name="淘宝网Chenying0907出品 5717"/>
                <p:cNvSpPr>
                  <a:spLocks/>
                </p:cNvSpPr>
                <p:nvPr/>
              </p:nvSpPr>
              <p:spPr bwMode="auto">
                <a:xfrm>
                  <a:off x="4597132" y="1733617"/>
                  <a:ext cx="1093788" cy="2282828"/>
                </a:xfrm>
                <a:custGeom>
                  <a:avLst/>
                  <a:gdLst>
                    <a:gd fmla="*/ 964017 w 118" name="T0"/>
                    <a:gd fmla="*/ 2282828 h 249" name="T1"/>
                    <a:gd fmla="*/ 9269 w 118" name="T2"/>
                    <a:gd fmla="*/ 91680 h 249" name="T3"/>
                    <a:gd fmla="*/ 46347 w 118" name="T4"/>
                    <a:gd fmla="*/ 18336 h 249" name="T5"/>
                    <a:gd fmla="*/ 129771 w 118" name="T6"/>
                    <a:gd fmla="*/ 36672 h 249" name="T7"/>
                    <a:gd fmla="*/ 1093788 w 118" name="T8"/>
                    <a:gd fmla="*/ 2236988 h 249" name="T9"/>
                    <a:gd fmla="*/ 964017 w 118" name="T10"/>
                    <a:gd fmla="*/ 2282828 h 249"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9" w="118">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01A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90" name="淘宝网Chenying0907出品 5703"/>
                <p:cNvSpPr>
                  <a:spLocks/>
                </p:cNvSpPr>
                <p:nvPr/>
              </p:nvSpPr>
              <p:spPr bwMode="auto">
                <a:xfrm>
                  <a:off x="4407012" y="1185837"/>
                  <a:ext cx="187162" cy="309527"/>
                </a:xfrm>
                <a:custGeom>
                  <a:avLst/>
                  <a:gdLst>
                    <a:gd fmla="*/ 18 w 18" name="T0"/>
                    <a:gd fmla="*/ 22 h 30" name="T1"/>
                    <a:gd fmla="*/ 0 w 18" name="T2"/>
                    <a:gd fmla="*/ 0 h 30" name="T3"/>
                    <a:gd fmla="*/ 4 w 18" name="T4"/>
                    <a:gd fmla="*/ 28 h 30" name="T5"/>
                    <a:gd fmla="*/ 12 w 18" name="T6"/>
                    <a:gd fmla="*/ 29 h 30" name="T7"/>
                    <a:gd fmla="*/ 18 w 18" name="T8"/>
                    <a:gd fmla="*/ 22 h 30" name="T9"/>
                  </a:gdLst>
                  <a:ahLst/>
                  <a:cxnLst>
                    <a:cxn ang="0">
                      <a:pos x="T0" y="T1"/>
                    </a:cxn>
                    <a:cxn ang="0">
                      <a:pos x="T2" y="T3"/>
                    </a:cxn>
                    <a:cxn ang="0">
                      <a:pos x="T4" y="T5"/>
                    </a:cxn>
                    <a:cxn ang="0">
                      <a:pos x="T6" y="T7"/>
                    </a:cxn>
                    <a:cxn ang="0">
                      <a:pos x="T8" y="T9"/>
                    </a:cxn>
                  </a:cxnLst>
                  <a:rect b="b" l="0" r="r" t="0"/>
                  <a:pathLst>
                    <a:path h="30" w="18">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altLang="en-US" lang="zh-CN">
                    <a:latin typeface="+mn-lt"/>
                    <a:ea typeface="+mn-ea"/>
                  </a:endParaRPr>
                </a:p>
              </p:txBody>
            </p:sp>
          </p:grpSp>
          <p:grpSp>
            <p:nvGrpSpPr>
              <p:cNvPr id="86083" name="淘宝网Chenying0907出品 19"/>
              <p:cNvGrpSpPr>
                <a:grpSpLocks/>
              </p:cNvGrpSpPr>
              <p:nvPr/>
            </p:nvGrpSpPr>
            <p:grpSpPr bwMode="auto">
              <a:xfrm rot="1701895">
                <a:off x="6140258" y="1271913"/>
                <a:ext cx="1411857" cy="2951177"/>
                <a:chOff x="4400548" y="1170243"/>
                <a:chExt cx="1411855" cy="2951179"/>
              </a:xfrm>
            </p:grpSpPr>
            <p:sp>
              <p:nvSpPr>
                <p:cNvPr id="86091" name="淘宝网Chenying0907出品 5702"/>
                <p:cNvSpPr>
                  <a:spLocks/>
                </p:cNvSpPr>
                <p:nvPr/>
              </p:nvSpPr>
              <p:spPr bwMode="auto">
                <a:xfrm>
                  <a:off x="5450453" y="3873772"/>
                  <a:ext cx="361950" cy="247650"/>
                </a:xfrm>
                <a:custGeom>
                  <a:avLst/>
                  <a:gdLst>
                    <a:gd fmla="*/ 361950 w 39" name="T0"/>
                    <a:gd fmla="*/ 100894 h 27" name="T1"/>
                    <a:gd fmla="*/ 361950 w 39" name="T2"/>
                    <a:gd fmla="*/ 110067 h 27" name="T3"/>
                    <a:gd fmla="*/ 352669 w 39" name="T4"/>
                    <a:gd fmla="*/ 119239 h 27" name="T5"/>
                    <a:gd fmla="*/ 287704 w 39" name="T6"/>
                    <a:gd fmla="*/ 174272 h 27" name="T7"/>
                    <a:gd fmla="*/ 278423 w 39" name="T8"/>
                    <a:gd fmla="*/ 183444 h 27" name="T9"/>
                    <a:gd fmla="*/ 269142 w 39" name="T10"/>
                    <a:gd fmla="*/ 192617 h 27" name="T11"/>
                    <a:gd fmla="*/ 176335 w 39" name="T12"/>
                    <a:gd fmla="*/ 229306 h 27" name="T13"/>
                    <a:gd fmla="*/ 157773 w 39" name="T14"/>
                    <a:gd fmla="*/ 238478 h 27" name="T15"/>
                    <a:gd fmla="*/ 148492 w 39" name="T16"/>
                    <a:gd fmla="*/ 238478 h 27" name="T17"/>
                    <a:gd fmla="*/ 64965 w 39" name="T18"/>
                    <a:gd fmla="*/ 247650 h 27" name="T19"/>
                    <a:gd fmla="*/ 55685 w 39" name="T20"/>
                    <a:gd fmla="*/ 238478 h 27" name="T21"/>
                    <a:gd fmla="*/ 46404 w 39" name="T22"/>
                    <a:gd fmla="*/ 238478 h 27" name="T23"/>
                    <a:gd fmla="*/ 0 w 39" name="T24"/>
                    <a:gd fmla="*/ 137583 h 27" name="T25"/>
                    <a:gd fmla="*/ 102088 w 39" name="T26"/>
                    <a:gd fmla="*/ 128411 h 27" name="T27"/>
                    <a:gd fmla="*/ 102088 w 39" name="T28"/>
                    <a:gd fmla="*/ 137583 h 27" name="T29"/>
                    <a:gd fmla="*/ 111369 w 39" name="T30"/>
                    <a:gd fmla="*/ 128411 h 27" name="T31"/>
                    <a:gd fmla="*/ 241300 w 39" name="T32"/>
                    <a:gd fmla="*/ 73378 h 27" name="T33"/>
                    <a:gd fmla="*/ 241300 w 39" name="T34"/>
                    <a:gd fmla="*/ 73378 h 27" name="T35"/>
                    <a:gd fmla="*/ 315546 w 39" name="T36"/>
                    <a:gd fmla="*/ 0 h 27" name="T37"/>
                    <a:gd fmla="*/ 361950 w 39" name="T38"/>
                    <a:gd fmla="*/ 100894 h 27"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b" l="0" r="r" t="0"/>
                  <a:pathLst>
                    <a:path h="27" w="39">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2" name="淘宝网Chenying0907出品 5704"/>
                <p:cNvSpPr>
                  <a:spLocks/>
                </p:cNvSpPr>
                <p:nvPr/>
              </p:nvSpPr>
              <p:spPr bwMode="auto">
                <a:xfrm>
                  <a:off x="4400548" y="1170243"/>
                  <a:ext cx="493712" cy="893763"/>
                </a:xfrm>
                <a:custGeom>
                  <a:avLst/>
                  <a:gdLst>
                    <a:gd fmla="*/ 253276 w 10074" name="T0"/>
                    <a:gd fmla="*/ 892631 h 10261" name="T1"/>
                    <a:gd fmla="*/ 364231 w 10074" name="T2"/>
                    <a:gd fmla="*/ 846815 h 10261" name="T3"/>
                    <a:gd fmla="*/ 465924 w 10074" name="T4"/>
                    <a:gd fmla="*/ 800998 h 10261" name="T5"/>
                    <a:gd fmla="*/ 465924 w 10074" name="T6"/>
                    <a:gd fmla="*/ 636200 h 10261" name="T7"/>
                    <a:gd fmla="*/ 401233 w 10074" name="T8"/>
                    <a:gd fmla="*/ 489780 h 10261" name="T9"/>
                    <a:gd fmla="*/ 345755 w 10074" name="T10"/>
                    <a:gd fmla="*/ 398147 h 10261" name="T11"/>
                    <a:gd fmla="*/ 345755 w 10074" name="T12"/>
                    <a:gd fmla="*/ 398147 h 10261" name="T13"/>
                    <a:gd fmla="*/ 22054 w 10074" name="T14"/>
                    <a:gd fmla="*/ 31880 h 10261" name="T15"/>
                    <a:gd fmla="*/ 3578 w 10074" name="T16"/>
                    <a:gd fmla="*/ 22734 h 10261" name="T17"/>
                    <a:gd fmla="*/ 3578 w 10074" name="T18"/>
                    <a:gd fmla="*/ 41025 h 10261" name="T19"/>
                    <a:gd fmla="*/ 52243 w 10074" name="T20"/>
                    <a:gd fmla="*/ 526014 h 10261" name="T21"/>
                    <a:gd fmla="*/ 77777 w 10074" name="T22"/>
                    <a:gd fmla="*/ 627054 h 10261" name="T23"/>
                    <a:gd fmla="*/ 137812 w 10074" name="T24"/>
                    <a:gd fmla="*/ 773561 h 10261" name="T25"/>
                    <a:gd fmla="*/ 253276 w 10074" name="T26"/>
                    <a:gd fmla="*/ 892631 h 10261"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b="b" l="0" r="r" t="0"/>
                  <a:pathLst>
                    <a:path h="10261" w="10074">
                      <a:moveTo>
                        <a:pt x="5168" y="10248"/>
                      </a:moveTo>
                      <a:lnTo>
                        <a:pt x="7432" y="9722"/>
                      </a:lnTo>
                      <a:lnTo>
                        <a:pt x="9507" y="9196"/>
                      </a:lnTo>
                      <a:cubicBezTo>
                        <a:pt x="10263" y="8986"/>
                        <a:pt x="10263" y="8146"/>
                        <a:pt x="9507" y="7304"/>
                      </a:cubicBezTo>
                      <a:lnTo>
                        <a:pt x="8187" y="5623"/>
                      </a:lnTo>
                      <a:cubicBezTo>
                        <a:pt x="7810" y="5097"/>
                        <a:pt x="7620" y="4886"/>
                        <a:pt x="7055" y="4571"/>
                      </a:cubicBez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3" name="淘宝网Chenying0907出品 5715"/>
                <p:cNvSpPr>
                  <a:spLocks/>
                </p:cNvSpPr>
                <p:nvPr/>
              </p:nvSpPr>
              <p:spPr bwMode="auto">
                <a:xfrm>
                  <a:off x="4476479" y="1752665"/>
                  <a:ext cx="1084262" cy="2273302"/>
                </a:xfrm>
                <a:custGeom>
                  <a:avLst/>
                  <a:gdLst>
                    <a:gd fmla="*/ 973056 w 117" name="T0"/>
                    <a:gd fmla="*/ 2273302 h 248" name="T1"/>
                    <a:gd fmla="*/ 9267 w 117" name="T2"/>
                    <a:gd fmla="*/ 73332 h 248" name="T3"/>
                    <a:gd fmla="*/ 27802 w 117" name="T4"/>
                    <a:gd fmla="*/ 18333 h 248" name="T5"/>
                    <a:gd fmla="*/ 120474 w 117" name="T6"/>
                    <a:gd fmla="*/ 45833 h 248" name="T7"/>
                    <a:gd fmla="*/ 1084262 w 117" name="T8"/>
                    <a:gd fmla="*/ 2264135 h 248" name="T9"/>
                    <a:gd fmla="*/ 973056 w 117" name="T10"/>
                    <a:gd fmla="*/ 2273302 h 248"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8" w="117">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FFA2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4" name="淘宝网Chenying0907出品 5716"/>
                <p:cNvSpPr>
                  <a:spLocks/>
                </p:cNvSpPr>
                <p:nvPr/>
              </p:nvSpPr>
              <p:spPr bwMode="auto">
                <a:xfrm>
                  <a:off x="4713018" y="1641539"/>
                  <a:ext cx="1055688" cy="2328864"/>
                </a:xfrm>
                <a:custGeom>
                  <a:avLst/>
                  <a:gdLst>
                    <a:gd fmla="*/ 972344 w 114" name="T0"/>
                    <a:gd fmla="*/ 2328864 h 254" name="T1"/>
                    <a:gd fmla="*/ 0 w 114" name="T2"/>
                    <a:gd fmla="*/ 110025 h 254" name="T3"/>
                    <a:gd fmla="*/ 55563 w 114" name="T4"/>
                    <a:gd fmla="*/ 18338 h 254" name="T5"/>
                    <a:gd fmla="*/ 101865 w 114" name="T6"/>
                    <a:gd fmla="*/ 45844 h 254" name="T7"/>
                    <a:gd fmla="*/ 1055688 w 114" name="T8"/>
                    <a:gd fmla="*/ 2246345 h 254" name="T9"/>
                    <a:gd fmla="*/ 972344 w 114" name="T10"/>
                    <a:gd fmla="*/ 2328864 h 254"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54" w="11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FFA2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95" name="淘宝网Chenying0907出品 5717"/>
                <p:cNvSpPr>
                  <a:spLocks/>
                </p:cNvSpPr>
                <p:nvPr/>
              </p:nvSpPr>
              <p:spPr bwMode="auto">
                <a:xfrm>
                  <a:off x="4597131" y="1733615"/>
                  <a:ext cx="1093788" cy="2282828"/>
                </a:xfrm>
                <a:custGeom>
                  <a:avLst/>
                  <a:gdLst>
                    <a:gd fmla="*/ 964017 w 118" name="T0"/>
                    <a:gd fmla="*/ 2282828 h 249" name="T1"/>
                    <a:gd fmla="*/ 9269 w 118" name="T2"/>
                    <a:gd fmla="*/ 91680 h 249" name="T3"/>
                    <a:gd fmla="*/ 46347 w 118" name="T4"/>
                    <a:gd fmla="*/ 18336 h 249" name="T5"/>
                    <a:gd fmla="*/ 129771 w 118" name="T6"/>
                    <a:gd fmla="*/ 36672 h 249" name="T7"/>
                    <a:gd fmla="*/ 1093788 w 118" name="T8"/>
                    <a:gd fmla="*/ 2236988 h 249" name="T9"/>
                    <a:gd fmla="*/ 964017 w 118" name="T10"/>
                    <a:gd fmla="*/ 2282828 h 249"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9" w="118">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FFB8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76" name="淘宝网Chenying0907出品 5703"/>
                <p:cNvSpPr>
                  <a:spLocks/>
                </p:cNvSpPr>
                <p:nvPr/>
              </p:nvSpPr>
              <p:spPr bwMode="auto">
                <a:xfrm>
                  <a:off x="4406334" y="1189603"/>
                  <a:ext cx="187157" cy="317262"/>
                </a:xfrm>
                <a:custGeom>
                  <a:avLst/>
                  <a:gdLst>
                    <a:gd fmla="*/ 18 w 18" name="T0"/>
                    <a:gd fmla="*/ 22 h 30" name="T1"/>
                    <a:gd fmla="*/ 0 w 18" name="T2"/>
                    <a:gd fmla="*/ 0 h 30" name="T3"/>
                    <a:gd fmla="*/ 4 w 18" name="T4"/>
                    <a:gd fmla="*/ 28 h 30" name="T5"/>
                    <a:gd fmla="*/ 12 w 18" name="T6"/>
                    <a:gd fmla="*/ 29 h 30" name="T7"/>
                    <a:gd fmla="*/ 18 w 18" name="T8"/>
                    <a:gd fmla="*/ 22 h 30" name="T9"/>
                  </a:gdLst>
                  <a:ahLst/>
                  <a:cxnLst>
                    <a:cxn ang="0">
                      <a:pos x="T0" y="T1"/>
                    </a:cxn>
                    <a:cxn ang="0">
                      <a:pos x="T2" y="T3"/>
                    </a:cxn>
                    <a:cxn ang="0">
                      <a:pos x="T4" y="T5"/>
                    </a:cxn>
                    <a:cxn ang="0">
                      <a:pos x="T6" y="T7"/>
                    </a:cxn>
                    <a:cxn ang="0">
                      <a:pos x="T8" y="T9"/>
                    </a:cxn>
                  </a:cxnLst>
                  <a:rect b="b" l="0" r="r" t="0"/>
                  <a:pathLst>
                    <a:path h="30" w="18">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altLang="en-US" lang="zh-CN">
                    <a:latin typeface="+mn-lt"/>
                    <a:ea typeface="+mn-ea"/>
                  </a:endParaRPr>
                </a:p>
              </p:txBody>
            </p:sp>
          </p:grpSp>
          <p:grpSp>
            <p:nvGrpSpPr>
              <p:cNvPr id="86084" name="淘宝网Chenying0907出品 20"/>
              <p:cNvGrpSpPr>
                <a:grpSpLocks/>
              </p:cNvGrpSpPr>
              <p:nvPr/>
            </p:nvGrpSpPr>
            <p:grpSpPr bwMode="auto">
              <a:xfrm rot="2920266">
                <a:off x="6757655" y="1950494"/>
                <a:ext cx="1411858" cy="2951176"/>
                <a:chOff x="4400552" y="1170242"/>
                <a:chExt cx="1411857" cy="2951182"/>
              </a:xfrm>
            </p:grpSpPr>
            <p:sp>
              <p:nvSpPr>
                <p:cNvPr id="86085" name="淘宝网Chenying0907出品 5702"/>
                <p:cNvSpPr>
                  <a:spLocks/>
                </p:cNvSpPr>
                <p:nvPr/>
              </p:nvSpPr>
              <p:spPr bwMode="auto">
                <a:xfrm>
                  <a:off x="5450459" y="3873774"/>
                  <a:ext cx="361950" cy="247650"/>
                </a:xfrm>
                <a:custGeom>
                  <a:avLst/>
                  <a:gdLst>
                    <a:gd fmla="*/ 361950 w 39" name="T0"/>
                    <a:gd fmla="*/ 100894 h 27" name="T1"/>
                    <a:gd fmla="*/ 361950 w 39" name="T2"/>
                    <a:gd fmla="*/ 110067 h 27" name="T3"/>
                    <a:gd fmla="*/ 352669 w 39" name="T4"/>
                    <a:gd fmla="*/ 119239 h 27" name="T5"/>
                    <a:gd fmla="*/ 287704 w 39" name="T6"/>
                    <a:gd fmla="*/ 174272 h 27" name="T7"/>
                    <a:gd fmla="*/ 278423 w 39" name="T8"/>
                    <a:gd fmla="*/ 183444 h 27" name="T9"/>
                    <a:gd fmla="*/ 269142 w 39" name="T10"/>
                    <a:gd fmla="*/ 192617 h 27" name="T11"/>
                    <a:gd fmla="*/ 176335 w 39" name="T12"/>
                    <a:gd fmla="*/ 229306 h 27" name="T13"/>
                    <a:gd fmla="*/ 157773 w 39" name="T14"/>
                    <a:gd fmla="*/ 238478 h 27" name="T15"/>
                    <a:gd fmla="*/ 148492 w 39" name="T16"/>
                    <a:gd fmla="*/ 238478 h 27" name="T17"/>
                    <a:gd fmla="*/ 64965 w 39" name="T18"/>
                    <a:gd fmla="*/ 247650 h 27" name="T19"/>
                    <a:gd fmla="*/ 55685 w 39" name="T20"/>
                    <a:gd fmla="*/ 238478 h 27" name="T21"/>
                    <a:gd fmla="*/ 46404 w 39" name="T22"/>
                    <a:gd fmla="*/ 238478 h 27" name="T23"/>
                    <a:gd fmla="*/ 0 w 39" name="T24"/>
                    <a:gd fmla="*/ 137583 h 27" name="T25"/>
                    <a:gd fmla="*/ 102088 w 39" name="T26"/>
                    <a:gd fmla="*/ 128411 h 27" name="T27"/>
                    <a:gd fmla="*/ 102088 w 39" name="T28"/>
                    <a:gd fmla="*/ 137583 h 27" name="T29"/>
                    <a:gd fmla="*/ 111369 w 39" name="T30"/>
                    <a:gd fmla="*/ 128411 h 27" name="T31"/>
                    <a:gd fmla="*/ 241300 w 39" name="T32"/>
                    <a:gd fmla="*/ 73378 h 27" name="T33"/>
                    <a:gd fmla="*/ 241300 w 39" name="T34"/>
                    <a:gd fmla="*/ 73378 h 27" name="T35"/>
                    <a:gd fmla="*/ 315546 w 39" name="T36"/>
                    <a:gd fmla="*/ 0 h 27" name="T37"/>
                    <a:gd fmla="*/ 361950 w 39" name="T38"/>
                    <a:gd fmla="*/ 100894 h 27"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60000 65536" name="T57"/>
                    <a:gd fmla="*/ 0 60000 65536" name="T58"/>
                    <a:gd fmla="*/ 0 60000 65536" name="T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b="b" l="0" r="r" t="0"/>
                  <a:pathLst>
                    <a:path h="27" w="39">
                      <a:moveTo>
                        <a:pt x="39" y="11"/>
                      </a:moveTo>
                      <a:cubicBezTo>
                        <a:pt x="39" y="11"/>
                        <a:pt x="39" y="12"/>
                        <a:pt x="39" y="12"/>
                      </a:cubicBezTo>
                      <a:cubicBezTo>
                        <a:pt x="39" y="12"/>
                        <a:pt x="38" y="13"/>
                        <a:pt x="38" y="13"/>
                      </a:cubicBezTo>
                      <a:cubicBezTo>
                        <a:pt x="31" y="19"/>
                        <a:pt x="31" y="19"/>
                        <a:pt x="31" y="19"/>
                      </a:cubicBezTo>
                      <a:cubicBezTo>
                        <a:pt x="31" y="20"/>
                        <a:pt x="31" y="20"/>
                        <a:pt x="30" y="20"/>
                      </a:cubicBezTo>
                      <a:cubicBezTo>
                        <a:pt x="30" y="20"/>
                        <a:pt x="29" y="21"/>
                        <a:pt x="29" y="21"/>
                      </a:cubicBezTo>
                      <a:cubicBezTo>
                        <a:pt x="19" y="25"/>
                        <a:pt x="19" y="25"/>
                        <a:pt x="19" y="25"/>
                      </a:cubicBezTo>
                      <a:cubicBezTo>
                        <a:pt x="18" y="26"/>
                        <a:pt x="18" y="26"/>
                        <a:pt x="17" y="26"/>
                      </a:cubicBezTo>
                      <a:cubicBezTo>
                        <a:pt x="17" y="26"/>
                        <a:pt x="16" y="26"/>
                        <a:pt x="16" y="26"/>
                      </a:cubicBezTo>
                      <a:cubicBezTo>
                        <a:pt x="7" y="27"/>
                        <a:pt x="7" y="27"/>
                        <a:pt x="7" y="27"/>
                      </a:cubicBezTo>
                      <a:cubicBezTo>
                        <a:pt x="6" y="26"/>
                        <a:pt x="6" y="26"/>
                        <a:pt x="6" y="26"/>
                      </a:cubicBezTo>
                      <a:cubicBezTo>
                        <a:pt x="5" y="26"/>
                        <a:pt x="5" y="26"/>
                        <a:pt x="5" y="26"/>
                      </a:cubicBezTo>
                      <a:cubicBezTo>
                        <a:pt x="0" y="15"/>
                        <a:pt x="0" y="15"/>
                        <a:pt x="0" y="15"/>
                      </a:cubicBezTo>
                      <a:cubicBezTo>
                        <a:pt x="11" y="14"/>
                        <a:pt x="11" y="14"/>
                        <a:pt x="11" y="14"/>
                      </a:cubicBezTo>
                      <a:cubicBezTo>
                        <a:pt x="11" y="15"/>
                        <a:pt x="11" y="15"/>
                        <a:pt x="11" y="15"/>
                      </a:cubicBezTo>
                      <a:cubicBezTo>
                        <a:pt x="12" y="14"/>
                        <a:pt x="12" y="14"/>
                        <a:pt x="12" y="14"/>
                      </a:cubicBezTo>
                      <a:cubicBezTo>
                        <a:pt x="26" y="8"/>
                        <a:pt x="26" y="8"/>
                        <a:pt x="26" y="8"/>
                      </a:cubicBezTo>
                      <a:cubicBezTo>
                        <a:pt x="26" y="8"/>
                        <a:pt x="26" y="8"/>
                        <a:pt x="26" y="8"/>
                      </a:cubicBezTo>
                      <a:cubicBezTo>
                        <a:pt x="34" y="0"/>
                        <a:pt x="34" y="0"/>
                        <a:pt x="34" y="0"/>
                      </a:cubicBezTo>
                      <a:lnTo>
                        <a:pt x="39" y="11"/>
                      </a:ln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86" name="淘宝网Chenying0907出品 5704"/>
                <p:cNvSpPr>
                  <a:spLocks/>
                </p:cNvSpPr>
                <p:nvPr/>
              </p:nvSpPr>
              <p:spPr bwMode="auto">
                <a:xfrm>
                  <a:off x="4400552" y="1170242"/>
                  <a:ext cx="493712" cy="893764"/>
                </a:xfrm>
                <a:custGeom>
                  <a:avLst/>
                  <a:gdLst>
                    <a:gd fmla="*/ 253276 w 10074" name="T0"/>
                    <a:gd fmla="*/ 892632 h 10261" name="T1"/>
                    <a:gd fmla="*/ 364231 w 10074" name="T2"/>
                    <a:gd fmla="*/ 846815 h 10261" name="T3"/>
                    <a:gd fmla="*/ 465924 w 10074" name="T4"/>
                    <a:gd fmla="*/ 800999 h 10261" name="T5"/>
                    <a:gd fmla="*/ 465924 w 10074" name="T6"/>
                    <a:gd fmla="*/ 636200 h 10261" name="T7"/>
                    <a:gd fmla="*/ 401233 w 10074" name="T8"/>
                    <a:gd fmla="*/ 489780 h 10261" name="T9"/>
                    <a:gd fmla="*/ 345755 w 10074" name="T10"/>
                    <a:gd fmla="*/ 398148 h 10261" name="T11"/>
                    <a:gd fmla="*/ 345755 w 10074" name="T12"/>
                    <a:gd fmla="*/ 398148 h 10261" name="T13"/>
                    <a:gd fmla="*/ 22054 w 10074" name="T14"/>
                    <a:gd fmla="*/ 31880 h 10261" name="T15"/>
                    <a:gd fmla="*/ 3578 w 10074" name="T16"/>
                    <a:gd fmla="*/ 22734 h 10261" name="T17"/>
                    <a:gd fmla="*/ 3578 w 10074" name="T18"/>
                    <a:gd fmla="*/ 41026 h 10261" name="T19"/>
                    <a:gd fmla="*/ 52243 w 10074" name="T20"/>
                    <a:gd fmla="*/ 526015 h 10261" name="T21"/>
                    <a:gd fmla="*/ 77777 w 10074" name="T22"/>
                    <a:gd fmla="*/ 627055 h 10261" name="T23"/>
                    <a:gd fmla="*/ 137812 w 10074" name="T24"/>
                    <a:gd fmla="*/ 773562 h 10261" name="T25"/>
                    <a:gd fmla="*/ 253276 w 10074" name="T26"/>
                    <a:gd fmla="*/ 892632 h 10261" name="T27"/>
                    <a:gd fmla="*/ 0 60000 65536" name="T28"/>
                    <a:gd fmla="*/ 0 60000 65536" name="T29"/>
                    <a:gd fmla="*/ 0 60000 65536" name="T30"/>
                    <a:gd fmla="*/ 0 60000 65536" name="T31"/>
                    <a:gd fmla="*/ 0 60000 65536" name="T32"/>
                    <a:gd fmla="*/ 0 60000 65536" name="T33"/>
                    <a:gd fmla="*/ 0 60000 65536" name="T34"/>
                    <a:gd fmla="*/ 0 60000 65536" name="T35"/>
                    <a:gd fmla="*/ 0 60000 65536" name="T36"/>
                    <a:gd fmla="*/ 0 60000 65536" name="T37"/>
                    <a:gd fmla="*/ 0 60000 65536" name="T38"/>
                    <a:gd fmla="*/ 0 60000 65536" name="T39"/>
                    <a:gd fmla="*/ 0 60000 65536" name="T40"/>
                    <a:gd fmla="*/ 0 60000 65536" name="T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b="b" l="0" r="r" t="0"/>
                  <a:pathLst>
                    <a:path h="10261" w="10074">
                      <a:moveTo>
                        <a:pt x="5168" y="10248"/>
                      </a:moveTo>
                      <a:lnTo>
                        <a:pt x="7432" y="9722"/>
                      </a:lnTo>
                      <a:lnTo>
                        <a:pt x="9507" y="9196"/>
                      </a:lnTo>
                      <a:cubicBezTo>
                        <a:pt x="10263" y="8986"/>
                        <a:pt x="10263" y="8146"/>
                        <a:pt x="9507" y="7304"/>
                      </a:cubicBezTo>
                      <a:lnTo>
                        <a:pt x="8187" y="5623"/>
                      </a:lnTo>
                      <a:cubicBezTo>
                        <a:pt x="7810" y="5097"/>
                        <a:pt x="7620" y="4886"/>
                        <a:pt x="7055" y="4571"/>
                      </a:cubicBezTo>
                      <a:lnTo>
                        <a:pt x="450" y="366"/>
                      </a:lnTo>
                      <a:lnTo>
                        <a:pt x="73" y="261"/>
                      </a:lnTo>
                      <a:cubicBezTo>
                        <a:pt x="73" y="331"/>
                        <a:pt x="-92" y="-492"/>
                        <a:pt x="73" y="471"/>
                      </a:cubicBezTo>
                      <a:cubicBezTo>
                        <a:pt x="238" y="1434"/>
                        <a:pt x="813" y="4917"/>
                        <a:pt x="1066" y="6039"/>
                      </a:cubicBezTo>
                      <a:cubicBezTo>
                        <a:pt x="1318" y="7160"/>
                        <a:pt x="1399" y="6778"/>
                        <a:pt x="1587" y="7199"/>
                      </a:cubicBezTo>
                      <a:cubicBezTo>
                        <a:pt x="2909" y="8881"/>
                        <a:pt x="2812" y="8881"/>
                        <a:pt x="2812" y="8881"/>
                      </a:cubicBezTo>
                      <a:cubicBezTo>
                        <a:pt x="3566" y="9827"/>
                        <a:pt x="4601" y="10353"/>
                        <a:pt x="5168" y="10248"/>
                      </a:cubicBezTo>
                    </a:path>
                  </a:pathLst>
                </a:custGeom>
                <a:solidFill>
                  <a:srgbClr val="F3D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87" name="淘宝网Chenying0907出品 5715"/>
                <p:cNvSpPr>
                  <a:spLocks/>
                </p:cNvSpPr>
                <p:nvPr/>
              </p:nvSpPr>
              <p:spPr bwMode="auto">
                <a:xfrm>
                  <a:off x="4476483" y="1752666"/>
                  <a:ext cx="1084262" cy="2273302"/>
                </a:xfrm>
                <a:custGeom>
                  <a:avLst/>
                  <a:gdLst>
                    <a:gd fmla="*/ 973056 w 117" name="T0"/>
                    <a:gd fmla="*/ 2273302 h 248" name="T1"/>
                    <a:gd fmla="*/ 9267 w 117" name="T2"/>
                    <a:gd fmla="*/ 73332 h 248" name="T3"/>
                    <a:gd fmla="*/ 27802 w 117" name="T4"/>
                    <a:gd fmla="*/ 18333 h 248" name="T5"/>
                    <a:gd fmla="*/ 120474 w 117" name="T6"/>
                    <a:gd fmla="*/ 45833 h 248" name="T7"/>
                    <a:gd fmla="*/ 1084262 w 117" name="T8"/>
                    <a:gd fmla="*/ 2264135 h 248" name="T9"/>
                    <a:gd fmla="*/ 973056 w 117" name="T10"/>
                    <a:gd fmla="*/ 2273302 h 248"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8" w="117">
                      <a:moveTo>
                        <a:pt x="105" y="248"/>
                      </a:moveTo>
                      <a:cubicBezTo>
                        <a:pt x="1" y="8"/>
                        <a:pt x="1" y="8"/>
                        <a:pt x="1" y="8"/>
                      </a:cubicBezTo>
                      <a:cubicBezTo>
                        <a:pt x="0" y="7"/>
                        <a:pt x="0" y="4"/>
                        <a:pt x="3" y="2"/>
                      </a:cubicBezTo>
                      <a:cubicBezTo>
                        <a:pt x="7" y="0"/>
                        <a:pt x="12" y="4"/>
                        <a:pt x="13" y="5"/>
                      </a:cubicBezTo>
                      <a:cubicBezTo>
                        <a:pt x="117" y="247"/>
                        <a:pt x="117" y="247"/>
                        <a:pt x="117" y="247"/>
                      </a:cubicBezTo>
                      <a:lnTo>
                        <a:pt x="105" y="248"/>
                      </a:lnTo>
                      <a:close/>
                    </a:path>
                  </a:pathLst>
                </a:custGeom>
                <a:solidFill>
                  <a:srgbClr val="7D4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88" name="淘宝网Chenying0907出品 5716"/>
                <p:cNvSpPr>
                  <a:spLocks/>
                </p:cNvSpPr>
                <p:nvPr/>
              </p:nvSpPr>
              <p:spPr bwMode="auto">
                <a:xfrm>
                  <a:off x="4713019" y="1641542"/>
                  <a:ext cx="1055688" cy="2328864"/>
                </a:xfrm>
                <a:custGeom>
                  <a:avLst/>
                  <a:gdLst>
                    <a:gd fmla="*/ 972344 w 114" name="T0"/>
                    <a:gd fmla="*/ 2328864 h 254" name="T1"/>
                    <a:gd fmla="*/ 0 w 114" name="T2"/>
                    <a:gd fmla="*/ 110025 h 254" name="T3"/>
                    <a:gd fmla="*/ 55563 w 114" name="T4"/>
                    <a:gd fmla="*/ 18338 h 254" name="T5"/>
                    <a:gd fmla="*/ 101865 w 114" name="T6"/>
                    <a:gd fmla="*/ 45844 h 254" name="T7"/>
                    <a:gd fmla="*/ 1055688 w 114" name="T8"/>
                    <a:gd fmla="*/ 2246345 h 254" name="T9"/>
                    <a:gd fmla="*/ 972344 w 114" name="T10"/>
                    <a:gd fmla="*/ 2328864 h 254"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54" w="114">
                      <a:moveTo>
                        <a:pt x="105" y="254"/>
                      </a:moveTo>
                      <a:cubicBezTo>
                        <a:pt x="0" y="12"/>
                        <a:pt x="0" y="12"/>
                        <a:pt x="0" y="12"/>
                      </a:cubicBezTo>
                      <a:cubicBezTo>
                        <a:pt x="0" y="10"/>
                        <a:pt x="1" y="4"/>
                        <a:pt x="6" y="2"/>
                      </a:cubicBezTo>
                      <a:cubicBezTo>
                        <a:pt x="10" y="0"/>
                        <a:pt x="10" y="3"/>
                        <a:pt x="11" y="5"/>
                      </a:cubicBezTo>
                      <a:cubicBezTo>
                        <a:pt x="114" y="245"/>
                        <a:pt x="114" y="245"/>
                        <a:pt x="114" y="245"/>
                      </a:cubicBezTo>
                      <a:lnTo>
                        <a:pt x="105" y="254"/>
                      </a:lnTo>
                      <a:close/>
                    </a:path>
                  </a:pathLst>
                </a:custGeom>
                <a:solidFill>
                  <a:srgbClr val="7D4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86089" name="淘宝网Chenying0907出品 5717"/>
                <p:cNvSpPr>
                  <a:spLocks/>
                </p:cNvSpPr>
                <p:nvPr/>
              </p:nvSpPr>
              <p:spPr bwMode="auto">
                <a:xfrm>
                  <a:off x="4597131" y="1733615"/>
                  <a:ext cx="1093788" cy="2282828"/>
                </a:xfrm>
                <a:custGeom>
                  <a:avLst/>
                  <a:gdLst>
                    <a:gd fmla="*/ 964017 w 118" name="T0"/>
                    <a:gd fmla="*/ 2282828 h 249" name="T1"/>
                    <a:gd fmla="*/ 9269 w 118" name="T2"/>
                    <a:gd fmla="*/ 91680 h 249" name="T3"/>
                    <a:gd fmla="*/ 46347 w 118" name="T4"/>
                    <a:gd fmla="*/ 18336 h 249" name="T5"/>
                    <a:gd fmla="*/ 129771 w 118" name="T6"/>
                    <a:gd fmla="*/ 36672 h 249" name="T7"/>
                    <a:gd fmla="*/ 1093788 w 118" name="T8"/>
                    <a:gd fmla="*/ 2236988 h 249" name="T9"/>
                    <a:gd fmla="*/ 964017 w 118" name="T10"/>
                    <a:gd fmla="*/ 2282828 h 249" name="T11"/>
                    <a:gd fmla="*/ 0 60000 65536" name="T12"/>
                    <a:gd fmla="*/ 0 60000 65536" name="T13"/>
                    <a:gd fmla="*/ 0 60000 65536" name="T14"/>
                    <a:gd fmla="*/ 0 60000 65536" name="T15"/>
                    <a:gd fmla="*/ 0 60000 65536" name="T16"/>
                    <a:gd fmla="*/ 0 60000 65536" name="T17"/>
                  </a:gdLst>
                  <a:ahLst/>
                  <a:cxnLst>
                    <a:cxn ang="T12">
                      <a:pos x="T0" y="T1"/>
                    </a:cxn>
                    <a:cxn ang="T13">
                      <a:pos x="T2" y="T3"/>
                    </a:cxn>
                    <a:cxn ang="T14">
                      <a:pos x="T4" y="T5"/>
                    </a:cxn>
                    <a:cxn ang="T15">
                      <a:pos x="T6" y="T7"/>
                    </a:cxn>
                    <a:cxn ang="T16">
                      <a:pos x="T8" y="T9"/>
                    </a:cxn>
                    <a:cxn ang="T17">
                      <a:pos x="T10" y="T11"/>
                    </a:cxn>
                  </a:cxnLst>
                  <a:rect b="b" l="0" r="r" t="0"/>
                  <a:pathLst>
                    <a:path h="249" w="118">
                      <a:moveTo>
                        <a:pt x="104" y="249"/>
                      </a:moveTo>
                      <a:cubicBezTo>
                        <a:pt x="1" y="10"/>
                        <a:pt x="1" y="10"/>
                        <a:pt x="1" y="10"/>
                      </a:cubicBezTo>
                      <a:cubicBezTo>
                        <a:pt x="0" y="8"/>
                        <a:pt x="1" y="4"/>
                        <a:pt x="5" y="2"/>
                      </a:cubicBezTo>
                      <a:cubicBezTo>
                        <a:pt x="11" y="0"/>
                        <a:pt x="13" y="3"/>
                        <a:pt x="14" y="4"/>
                      </a:cubicBezTo>
                      <a:cubicBezTo>
                        <a:pt x="118" y="244"/>
                        <a:pt x="118" y="244"/>
                        <a:pt x="118" y="244"/>
                      </a:cubicBezTo>
                      <a:lnTo>
                        <a:pt x="104" y="249"/>
                      </a:lnTo>
                      <a:close/>
                    </a:path>
                  </a:pathLst>
                </a:custGeom>
                <a:solidFill>
                  <a:srgbClr val="985C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67" name="淘宝网Chenying0907出品 5703"/>
                <p:cNvSpPr>
                  <a:spLocks/>
                </p:cNvSpPr>
                <p:nvPr/>
              </p:nvSpPr>
              <p:spPr bwMode="auto">
                <a:xfrm>
                  <a:off x="4404980" y="1183867"/>
                  <a:ext cx="185715" cy="309220"/>
                </a:xfrm>
                <a:custGeom>
                  <a:avLst/>
                  <a:gdLst>
                    <a:gd fmla="*/ 18 w 18" name="T0"/>
                    <a:gd fmla="*/ 22 h 30" name="T1"/>
                    <a:gd fmla="*/ 0 w 18" name="T2"/>
                    <a:gd fmla="*/ 0 h 30" name="T3"/>
                    <a:gd fmla="*/ 4 w 18" name="T4"/>
                    <a:gd fmla="*/ 28 h 30" name="T5"/>
                    <a:gd fmla="*/ 12 w 18" name="T6"/>
                    <a:gd fmla="*/ 29 h 30" name="T7"/>
                    <a:gd fmla="*/ 18 w 18" name="T8"/>
                    <a:gd fmla="*/ 22 h 30" name="T9"/>
                  </a:gdLst>
                  <a:ahLst/>
                  <a:cxnLst>
                    <a:cxn ang="0">
                      <a:pos x="T0" y="T1"/>
                    </a:cxn>
                    <a:cxn ang="0">
                      <a:pos x="T2" y="T3"/>
                    </a:cxn>
                    <a:cxn ang="0">
                      <a:pos x="T4" y="T5"/>
                    </a:cxn>
                    <a:cxn ang="0">
                      <a:pos x="T6" y="T7"/>
                    </a:cxn>
                    <a:cxn ang="0">
                      <a:pos x="T8" y="T9"/>
                    </a:cxn>
                  </a:cxnLst>
                  <a:rect b="b" l="0" r="r" t="0"/>
                  <a:pathLst>
                    <a:path h="30" w="18">
                      <a:moveTo>
                        <a:pt x="18" y="22"/>
                      </a:moveTo>
                      <a:cubicBezTo>
                        <a:pt x="0" y="0"/>
                        <a:pt x="0" y="0"/>
                        <a:pt x="0" y="0"/>
                      </a:cubicBezTo>
                      <a:cubicBezTo>
                        <a:pt x="4" y="28"/>
                        <a:pt x="4" y="28"/>
                        <a:pt x="4" y="28"/>
                      </a:cubicBezTo>
                      <a:cubicBezTo>
                        <a:pt x="7" y="30"/>
                        <a:pt x="10" y="30"/>
                        <a:pt x="12" y="29"/>
                      </a:cubicBezTo>
                      <a:cubicBezTo>
                        <a:pt x="15" y="27"/>
                        <a:pt x="17" y="25"/>
                        <a:pt x="18" y="22"/>
                      </a:cubicBezTo>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altLang="en-US" lang="zh-CN">
                    <a:latin typeface="+mn-lt"/>
                    <a:ea typeface="+mn-ea"/>
                  </a:endParaRPr>
                </a:p>
              </p:txBody>
            </p:sp>
          </p:grpSp>
        </p:grpSp>
        <p:sp>
          <p:nvSpPr>
            <p:cNvPr id="86069" name="AutoShape 5699"/>
            <p:cNvSpPr>
              <a:spLocks noChangeArrowheads="1" noChangeAspect="1" noTextEdit="1"/>
            </p:cNvSpPr>
            <p:nvPr/>
          </p:nvSpPr>
          <p:spPr bwMode="auto">
            <a:xfrm>
              <a:off x="4389170" y="1165291"/>
              <a:ext cx="1417638" cy="2970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altLang="en-US" lang="zh-TW"/>
            </a:p>
          </p:txBody>
        </p:sp>
        <p:grpSp>
          <p:nvGrpSpPr>
            <p:cNvPr id="86070" name="淘宝网Chenying0907出品 12"/>
            <p:cNvGrpSpPr>
              <a:grpSpLocks/>
            </p:cNvGrpSpPr>
            <p:nvPr/>
          </p:nvGrpSpPr>
          <p:grpSpPr bwMode="auto">
            <a:xfrm>
              <a:off x="5249118" y="3524742"/>
              <a:ext cx="2602836" cy="2233477"/>
              <a:chOff x="9473194" y="1739131"/>
              <a:chExt cx="2602839" cy="2233476"/>
            </a:xfrm>
          </p:grpSpPr>
          <p:sp>
            <p:nvSpPr>
              <p:cNvPr id="86074" name="淘宝网Chenying0907出品 5615"/>
              <p:cNvSpPr>
                <a:spLocks/>
              </p:cNvSpPr>
              <p:nvPr/>
            </p:nvSpPr>
            <p:spPr bwMode="auto">
              <a:xfrm>
                <a:off x="9473194" y="1739131"/>
                <a:ext cx="2600768" cy="2226291"/>
              </a:xfrm>
              <a:custGeom>
                <a:avLst/>
                <a:gdLst>
                  <a:gd fmla="*/ 2366205 w 632" name="T0"/>
                  <a:gd fmla="*/ 1790086 h 541" name="T1"/>
                  <a:gd fmla="*/ 0 w 632" name="T2"/>
                  <a:gd fmla="*/ 2226291 h 541" name="T3"/>
                  <a:gd fmla="*/ 0 w 632" name="T4"/>
                  <a:gd fmla="*/ 386823 h 541" name="T5"/>
                  <a:gd fmla="*/ 2600768 w 632" name="T6"/>
                  <a:gd fmla="*/ 0 h 541" name="T7"/>
                  <a:gd fmla="*/ 2366205 w 632" name="T8"/>
                  <a:gd fmla="*/ 1790086 h 541" name="T9"/>
                  <a:gd fmla="*/ 0 60000 65536" name="T10"/>
                  <a:gd fmla="*/ 0 60000 65536" name="T11"/>
                  <a:gd fmla="*/ 0 60000 65536" name="T12"/>
                  <a:gd fmla="*/ 0 60000 65536" name="T13"/>
                  <a:gd fmla="*/ 0 60000 65536" name="T14"/>
                </a:gdLst>
                <a:ahLst/>
                <a:cxnLst>
                  <a:cxn ang="T10">
                    <a:pos x="T0" y="T1"/>
                  </a:cxn>
                  <a:cxn ang="T11">
                    <a:pos x="T2" y="T3"/>
                  </a:cxn>
                  <a:cxn ang="T12">
                    <a:pos x="T4" y="T5"/>
                  </a:cxn>
                  <a:cxn ang="T13">
                    <a:pos x="T6" y="T7"/>
                  </a:cxn>
                  <a:cxn ang="T14">
                    <a:pos x="T8" y="T9"/>
                  </a:cxn>
                </a:cxnLst>
                <a:rect b="b" l="0" r="r" t="0"/>
                <a:pathLst>
                  <a:path h="541" w="632">
                    <a:moveTo>
                      <a:pt x="575" y="435"/>
                    </a:moveTo>
                    <a:lnTo>
                      <a:pt x="0" y="541"/>
                    </a:lnTo>
                    <a:lnTo>
                      <a:pt x="0" y="94"/>
                    </a:lnTo>
                    <a:lnTo>
                      <a:pt x="632" y="0"/>
                    </a:lnTo>
                    <a:lnTo>
                      <a:pt x="575" y="4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altLang="en-US" lang="zh-TW"/>
              </a:p>
            </p:txBody>
          </p:sp>
          <p:sp>
            <p:nvSpPr>
              <p:cNvPr id="55" name="淘宝网Chenying0907出品 5615"/>
              <p:cNvSpPr>
                <a:spLocks/>
              </p:cNvSpPr>
              <p:nvPr/>
            </p:nvSpPr>
            <p:spPr bwMode="auto">
              <a:xfrm>
                <a:off x="9473195" y="1746316"/>
                <a:ext cx="2600768" cy="2226291"/>
              </a:xfrm>
              <a:custGeom>
                <a:avLst/>
                <a:gdLst>
                  <a:gd fmla="*/ 575 w 632" name="T0"/>
                  <a:gd fmla="*/ 435 h 541" name="T1"/>
                  <a:gd fmla="*/ 0 w 632" name="T2"/>
                  <a:gd fmla="*/ 541 h 541" name="T3"/>
                  <a:gd fmla="*/ 0 w 632" name="T4"/>
                  <a:gd fmla="*/ 94 h 541" name="T5"/>
                  <a:gd fmla="*/ 632 w 632" name="T6"/>
                  <a:gd fmla="*/ 0 h 541" name="T7"/>
                  <a:gd fmla="*/ 575 w 632" name="T8"/>
                  <a:gd fmla="*/ 435 h 541" name="T9"/>
                </a:gdLst>
                <a:ahLst/>
                <a:cxnLst>
                  <a:cxn ang="0">
                    <a:pos x="T0" y="T1"/>
                  </a:cxn>
                  <a:cxn ang="0">
                    <a:pos x="T2" y="T3"/>
                  </a:cxn>
                  <a:cxn ang="0">
                    <a:pos x="T4" y="T5"/>
                  </a:cxn>
                  <a:cxn ang="0">
                    <a:pos x="T6" y="T7"/>
                  </a:cxn>
                  <a:cxn ang="0">
                    <a:pos x="T8" y="T9"/>
                  </a:cxn>
                </a:cxnLst>
                <a:rect b="b" l="0" r="r" t="0"/>
                <a:pathLst>
                  <a:path h="541" w="632">
                    <a:moveTo>
                      <a:pt x="575" y="435"/>
                    </a:moveTo>
                    <a:lnTo>
                      <a:pt x="0" y="541"/>
                    </a:lnTo>
                    <a:lnTo>
                      <a:pt x="0" y="94"/>
                    </a:lnTo>
                    <a:lnTo>
                      <a:pt x="632" y="0"/>
                    </a:lnTo>
                    <a:lnTo>
                      <a:pt x="575" y="435"/>
                    </a:lnTo>
                    <a:close/>
                  </a:path>
                </a:pathLst>
              </a:custGeom>
              <a:gradFill>
                <a:gsLst>
                  <a:gs pos="100000">
                    <a:schemeClr val="bg1">
                      <a:alpha val="3000"/>
                    </a:schemeClr>
                  </a:gs>
                  <a:gs pos="0">
                    <a:schemeClr val="bg1">
                      <a:lumMod val="65000"/>
                    </a:schemeClr>
                  </a:gs>
                </a:gsLst>
                <a:lin ang="5400000" scaled="0"/>
              </a:gradFill>
              <a:ln>
                <a:noFill/>
              </a:ln>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sp>
            <p:nvSpPr>
              <p:cNvPr id="56" name="淘宝网Chenying0907出品 5615"/>
              <p:cNvSpPr>
                <a:spLocks/>
              </p:cNvSpPr>
              <p:nvPr/>
            </p:nvSpPr>
            <p:spPr bwMode="auto">
              <a:xfrm>
                <a:off x="9475265" y="1744163"/>
                <a:ext cx="2600768" cy="2226291"/>
              </a:xfrm>
              <a:custGeom>
                <a:avLst/>
                <a:gdLst>
                  <a:gd fmla="*/ 575 w 632" name="T0"/>
                  <a:gd fmla="*/ 435 h 541" name="T1"/>
                  <a:gd fmla="*/ 0 w 632" name="T2"/>
                  <a:gd fmla="*/ 541 h 541" name="T3"/>
                  <a:gd fmla="*/ 0 w 632" name="T4"/>
                  <a:gd fmla="*/ 94 h 541" name="T5"/>
                  <a:gd fmla="*/ 632 w 632" name="T6"/>
                  <a:gd fmla="*/ 0 h 541" name="T7"/>
                  <a:gd fmla="*/ 575 w 632" name="T8"/>
                  <a:gd fmla="*/ 435 h 541" name="T9"/>
                </a:gdLst>
                <a:ahLst/>
                <a:cxnLst>
                  <a:cxn ang="0">
                    <a:pos x="T0" y="T1"/>
                  </a:cxn>
                  <a:cxn ang="0">
                    <a:pos x="T2" y="T3"/>
                  </a:cxn>
                  <a:cxn ang="0">
                    <a:pos x="T4" y="T5"/>
                  </a:cxn>
                  <a:cxn ang="0">
                    <a:pos x="T6" y="T7"/>
                  </a:cxn>
                  <a:cxn ang="0">
                    <a:pos x="T8" y="T9"/>
                  </a:cxn>
                </a:cxnLst>
                <a:rect b="b" l="0" r="r" t="0"/>
                <a:pathLst>
                  <a:path h="541" w="632">
                    <a:moveTo>
                      <a:pt x="575" y="435"/>
                    </a:moveTo>
                    <a:lnTo>
                      <a:pt x="0" y="541"/>
                    </a:lnTo>
                    <a:lnTo>
                      <a:pt x="0" y="94"/>
                    </a:lnTo>
                    <a:lnTo>
                      <a:pt x="632" y="0"/>
                    </a:lnTo>
                    <a:lnTo>
                      <a:pt x="575" y="435"/>
                    </a:lnTo>
                    <a:close/>
                  </a:path>
                </a:pathLst>
              </a:custGeom>
              <a:gradFill>
                <a:gsLst>
                  <a:gs pos="100000">
                    <a:schemeClr val="bg1">
                      <a:lumMod val="95000"/>
                      <a:alpha val="27000"/>
                    </a:schemeClr>
                  </a:gs>
                  <a:gs pos="0">
                    <a:schemeClr val="bg1">
                      <a:lumMod val="65000"/>
                      <a:alpha val="61000"/>
                    </a:schemeClr>
                  </a:gs>
                </a:gsLst>
                <a:lin ang="0" scaled="0"/>
              </a:gradFill>
              <a:ln>
                <a:noFill/>
              </a:ln>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grpSp>
        <p:sp>
          <p:nvSpPr>
            <p:cNvPr id="53" name="淘宝网Chenying0907出品 5785"/>
            <p:cNvSpPr>
              <a:spLocks/>
            </p:cNvSpPr>
            <p:nvPr/>
          </p:nvSpPr>
          <p:spPr bwMode="auto">
            <a:xfrm>
              <a:off x="5221288" y="3516314"/>
              <a:ext cx="3430587" cy="612775"/>
            </a:xfrm>
            <a:custGeom>
              <a:avLst/>
              <a:gdLst>
                <a:gd fmla="*/ 0 w 350" name="T0"/>
                <a:gd fmla="*/ 38 h 60" name="T1"/>
                <a:gd fmla="*/ 266 w 350" name="T2"/>
                <a:gd fmla="*/ 0 h 60" name="T3"/>
                <a:gd fmla="*/ 350 w 350" name="T4"/>
                <a:gd fmla="*/ 12 h 60" name="T5"/>
                <a:gd fmla="*/ 37 w 350" name="T6"/>
                <a:gd fmla="*/ 60 h 60" name="T7"/>
                <a:gd fmla="*/ 1 w 350" name="T8"/>
                <a:gd fmla="*/ 39 h 60" name="T9"/>
                <a:gd fmla="*/ 0 w 350" name="T10"/>
                <a:gd fmla="*/ 39 h 60" name="T11"/>
                <a:gd fmla="*/ 0 w 350" name="T12"/>
                <a:gd fmla="*/ 38 h 60" name="T13"/>
              </a:gdLst>
              <a:ahLst/>
              <a:cxnLst>
                <a:cxn ang="0">
                  <a:pos x="T0" y="T1"/>
                </a:cxn>
                <a:cxn ang="0">
                  <a:pos x="T2" y="T3"/>
                </a:cxn>
                <a:cxn ang="0">
                  <a:pos x="T4" y="T5"/>
                </a:cxn>
                <a:cxn ang="0">
                  <a:pos x="T6" y="T7"/>
                </a:cxn>
                <a:cxn ang="0">
                  <a:pos x="T8" y="T9"/>
                </a:cxn>
                <a:cxn ang="0">
                  <a:pos x="T10" y="T11"/>
                </a:cxn>
                <a:cxn ang="0">
                  <a:pos x="T12" y="T13"/>
                </a:cxn>
              </a:cxnLst>
              <a:rect b="b" l="0" r="r" t="0"/>
              <a:pathLst>
                <a:path h="60" w="350">
                  <a:moveTo>
                    <a:pt x="0" y="38"/>
                  </a:moveTo>
                  <a:cubicBezTo>
                    <a:pt x="266" y="0"/>
                    <a:pt x="266" y="0"/>
                    <a:pt x="266" y="0"/>
                  </a:cubicBezTo>
                  <a:cubicBezTo>
                    <a:pt x="350" y="12"/>
                    <a:pt x="350" y="12"/>
                    <a:pt x="350" y="12"/>
                  </a:cubicBezTo>
                  <a:cubicBezTo>
                    <a:pt x="37" y="60"/>
                    <a:pt x="37" y="60"/>
                    <a:pt x="37" y="60"/>
                  </a:cubicBezTo>
                  <a:cubicBezTo>
                    <a:pt x="37" y="60"/>
                    <a:pt x="2" y="38"/>
                    <a:pt x="1" y="39"/>
                  </a:cubicBezTo>
                  <a:cubicBezTo>
                    <a:pt x="0" y="39"/>
                    <a:pt x="0" y="39"/>
                    <a:pt x="0" y="39"/>
                  </a:cubicBezTo>
                  <a:lnTo>
                    <a:pt x="0" y="38"/>
                  </a:lnTo>
                  <a:close/>
                </a:path>
              </a:pathLst>
            </a:custGeom>
            <a:solidFill>
              <a:srgbClr val="FFFFFF"/>
            </a:solidFill>
            <a:ln w="22225">
              <a:noFill/>
              <a:round/>
              <a:headEnd/>
              <a:tailEnd/>
            </a:ln>
            <a:scene3d>
              <a:camera prst="orthographicFront"/>
              <a:lightRig dir="t" rig="threePt"/>
            </a:scene3d>
            <a:sp3d>
              <a:bevelT h="12700" prst="angle" w="12700"/>
            </a:sp3d>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endParaRPr altLang="en-US" lang="zh-CN">
                <a:ea charset="-122" panose="02010600030101010101" pitchFamily="2" typeface="SimSun"/>
              </a:endParaRPr>
            </a:p>
          </p:txBody>
        </p:sp>
      </p:grpSp>
      <p:cxnSp>
        <p:nvCxnSpPr>
          <p:cNvPr id="114" name="直線單箭頭接點 113"/>
          <p:cNvCxnSpPr>
            <a:stCxn id="36" idx="1"/>
            <a:endCxn id="108" idx="3"/>
          </p:cNvCxnSpPr>
          <p:nvPr/>
        </p:nvCxnSpPr>
        <p:spPr>
          <a:xfrm flipH="1" flipV="1">
            <a:off x="2674371" y="6326049"/>
            <a:ext cx="695693" cy="114698"/>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86042" name="文字方塊 109"/>
          <p:cNvSpPr txBox="1">
            <a:spLocks noChangeArrowheads="1"/>
          </p:cNvSpPr>
          <p:nvPr/>
        </p:nvSpPr>
        <p:spPr bwMode="auto">
          <a:xfrm>
            <a:off x="964579" y="960193"/>
            <a:ext cx="29479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en-US" b="1" dirty="0" lang="zh-TW">
                <a:latin charset="-120" panose="020B0604030504040204" pitchFamily="34" typeface="微軟正黑體"/>
                <a:ea charset="-120" panose="020B0604030504040204" pitchFamily="34" typeface="微軟正黑體"/>
              </a:rPr>
              <a:t>一般生報名表範例（白色）</a:t>
            </a:r>
          </a:p>
        </p:txBody>
      </p:sp>
      <p:sp>
        <p:nvSpPr>
          <p:cNvPr id="126" name="矩形 125"/>
          <p:cNvSpPr/>
          <p:nvPr/>
        </p:nvSpPr>
        <p:spPr>
          <a:xfrm>
            <a:off x="3364321" y="5917086"/>
            <a:ext cx="3731803" cy="35480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aphicFrame>
        <p:nvGraphicFramePr>
          <p:cNvPr id="2" name="表格 1"/>
          <p:cNvGraphicFramePr>
            <a:graphicFrameLocks noGrp="1"/>
          </p:cNvGraphicFramePr>
          <p:nvPr>
            <p:extLst>
              <p:ext uri="{D42A27DB-BD31-4B8C-83A1-F6EECF244321}">
                <p14:modId xmlns:p14="http://schemas.microsoft.com/office/powerpoint/2010/main" val="1524768258"/>
              </p:ext>
            </p:extLst>
          </p:nvPr>
        </p:nvGraphicFramePr>
        <p:xfrm>
          <a:off x="369836" y="2540283"/>
          <a:ext cx="2673711" cy="403986"/>
        </p:xfrm>
        <a:graphic>
          <a:graphicData uri="http://schemas.openxmlformats.org/drawingml/2006/table">
            <a:tbl>
              <a:tblPr bandRow="1" firstRow="1">
                <a:tableStyleId>{5C22544A-7EE6-4342-B048-85BDC9FD1C3A}</a:tableStyleId>
              </a:tblPr>
              <a:tblGrid>
                <a:gridCol w="2111604">
                  <a:extLst>
                    <a:ext uri="{9D8B030D-6E8A-4147-A177-3AD203B41FA5}">
                      <a16:colId xmlns:a16="http://schemas.microsoft.com/office/drawing/2014/main" val="20000"/>
                    </a:ext>
                  </a:extLst>
                </a:gridCol>
                <a:gridCol w="562107">
                  <a:extLst>
                    <a:ext uri="{9D8B030D-6E8A-4147-A177-3AD203B41FA5}">
                      <a16:colId xmlns:a16="http://schemas.microsoft.com/office/drawing/2014/main" val="20001"/>
                    </a:ext>
                  </a:extLst>
                </a:gridCol>
              </a:tblGrid>
              <a:tr h="394311">
                <a:tc>
                  <a:txBody>
                    <a:bodyPr/>
                    <a:lstStyle/>
                    <a:p>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已報考</a:t>
                      </a:r>
                      <a:r>
                        <a:rPr altLang="zh-TW" b="0" dirty="0" lang="en-US" smtClean="0" sz="1100">
                          <a:solidFill>
                            <a:schemeClr val="tx1"/>
                          </a:solidFill>
                          <a:latin charset="0" panose="02020603050405020304" pitchFamily="18" typeface="Times New Roman"/>
                          <a:ea charset="-120" panose="03000509000000000000" pitchFamily="65" typeface="標楷體"/>
                          <a:cs charset="0" panose="02020603050405020304" pitchFamily="18" typeface="Times New Roman"/>
                          <a:sym charset="2" panose="05000000000000000000" pitchFamily="2" typeface="Wingdings"/>
                        </a:rPr>
                        <a:t>111</a:t>
                      </a:r>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年國中教育會考</a:t>
                      </a:r>
                      <a:endParaRPr altLang="zh-TW" b="0" dirty="0" lang="en-US"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endParaRPr>
                    </a:p>
                    <a:p>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未報考</a:t>
                      </a:r>
                      <a:r>
                        <a:rPr altLang="zh-TW" b="0" dirty="0" lang="en-US" smtClean="0" sz="1100">
                          <a:solidFill>
                            <a:schemeClr val="tx1"/>
                          </a:solidFill>
                          <a:latin charset="0" panose="02020603050405020304" pitchFamily="18" typeface="Times New Roman"/>
                          <a:ea charset="-120" panose="03000509000000000000" pitchFamily="65" typeface="標楷體"/>
                          <a:cs charset="0" panose="02020603050405020304" pitchFamily="18" typeface="Times New Roman"/>
                          <a:sym charset="2" panose="05000000000000000000" pitchFamily="2" typeface="Wingdings"/>
                        </a:rPr>
                        <a:t>111</a:t>
                      </a:r>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年國中教育會考</a:t>
                      </a:r>
                      <a:endParaRPr altLang="en-US" b="0" dirty="0" lang="zh-TW" sz="1100">
                        <a:solidFill>
                          <a:schemeClr val="tx1"/>
                        </a:solidFill>
                        <a:latin charset="-120" panose="03000509000000000000" pitchFamily="65" typeface="標楷體"/>
                        <a:ea charset="-120" panose="03000509000000000000" pitchFamily="65" typeface="標楷體"/>
                      </a:endParaRPr>
                    </a:p>
                  </a:txBody>
                  <a:tcPr marB="34353" marL="68576" marR="68576" marT="34353">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noFill/>
                  </a:tcPr>
                </a:tc>
                <a:tc>
                  <a:txBody>
                    <a:bodyPr/>
                    <a:lstStyle/>
                    <a:p>
                      <a:pPr algn="ctr"/>
                      <a:r>
                        <a:rPr altLang="en-US" b="0" dirty="0" lang="zh-TW" smtClean="0" sz="1100">
                          <a:solidFill>
                            <a:schemeClr val="tx1"/>
                          </a:solidFill>
                          <a:latin charset="-120" panose="03000509000000000000" pitchFamily="65" typeface="標楷體"/>
                          <a:ea charset="-120" panose="03000509000000000000" pitchFamily="65" typeface="標楷體"/>
                        </a:rPr>
                        <a:t>准考證號碼</a:t>
                      </a:r>
                      <a:endParaRPr altLang="en-US" b="0" dirty="0" lang="zh-TW" sz="1100">
                        <a:solidFill>
                          <a:schemeClr val="tx1"/>
                        </a:solidFill>
                        <a:latin charset="-120" panose="03000509000000000000" pitchFamily="65" typeface="標楷體"/>
                        <a:ea charset="-120" panose="03000509000000000000" pitchFamily="65" typeface="標楷體"/>
                      </a:endParaRPr>
                    </a:p>
                  </a:txBody>
                  <a:tcPr marB="34353" marL="68576" marR="68576" marT="34353">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noFill/>
                  </a:tcPr>
                </a:tc>
                <a:extLst>
                  <a:ext uri="{0D108BD9-81ED-4DB2-BD59-A6C34878D82A}">
                    <a16:rowId xmlns:a16="http://schemas.microsoft.com/office/drawing/2014/main" val="10000"/>
                  </a:ext>
                </a:extLst>
              </a:tr>
            </a:tbl>
          </a:graphicData>
        </a:graphic>
      </p:graphicFrame>
      <p:grpSp>
        <p:nvGrpSpPr>
          <p:cNvPr id="13" name="群組 12"/>
          <p:cNvGrpSpPr/>
          <p:nvPr/>
        </p:nvGrpSpPr>
        <p:grpSpPr>
          <a:xfrm>
            <a:off x="185205" y="4033956"/>
            <a:ext cx="2982528" cy="1505996"/>
            <a:chOff x="341296" y="3528303"/>
            <a:chExt cx="3976704" cy="2007995"/>
          </a:xfrm>
        </p:grpSpPr>
        <p:pic>
          <p:nvPicPr>
            <p:cNvPr id="86019" name="圖片 9"/>
            <p:cNvPicPr>
              <a:picLocks noChangeAspect="1"/>
            </p:cNvPicPr>
            <p:nvPr/>
          </p:nvPicPr>
          <p:blipFill rotWithShape="1">
            <a:blip cstate="email" r:embed="rId5">
              <a:extLst>
                <a:ext uri="{28A0092B-C50C-407E-A947-70E740481C1C}">
                  <a14:useLocalDpi xmlns:a14="http://schemas.microsoft.com/office/drawing/2010/main"/>
                </a:ext>
              </a:extLst>
            </a:blip>
            <a:srcRect b="27"/>
            <a:stretch/>
          </p:blipFill>
          <p:spPr bwMode="auto">
            <a:xfrm>
              <a:off x="371475" y="3531079"/>
              <a:ext cx="3946525" cy="1996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圖片 10"/>
            <p:cNvPicPr>
              <a:picLocks noChangeAspect="1"/>
            </p:cNvPicPr>
            <p:nvPr/>
          </p:nvPicPr>
          <p:blipFill rotWithShape="1">
            <a:blip cstate="email" r:embed="rId6">
              <a:extLst>
                <a:ext uri="{28A0092B-C50C-407E-A947-70E740481C1C}">
                  <a14:useLocalDpi xmlns:a14="http://schemas.microsoft.com/office/drawing/2010/main"/>
                </a:ext>
              </a:extLst>
            </a:blip>
            <a:srcRect b="185"/>
            <a:stretch/>
          </p:blipFill>
          <p:spPr>
            <a:xfrm>
              <a:off x="341296" y="3528303"/>
              <a:ext cx="3085896" cy="2007995"/>
            </a:xfrm>
            <a:prstGeom prst="rect">
              <a:avLst/>
            </a:prstGeom>
          </p:spPr>
        </p:pic>
      </p:grpSp>
      <p:sp>
        <p:nvSpPr>
          <p:cNvPr id="289" name="矩形 288"/>
          <p:cNvSpPr/>
          <p:nvPr/>
        </p:nvSpPr>
        <p:spPr>
          <a:xfrm>
            <a:off x="2494981" y="4016639"/>
            <a:ext cx="669131" cy="152281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7" name="矩形 26"/>
          <p:cNvSpPr/>
          <p:nvPr/>
        </p:nvSpPr>
        <p:spPr bwMode="auto">
          <a:xfrm>
            <a:off x="7611204" y="1533051"/>
            <a:ext cx="1311050" cy="338554"/>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  委員會</a:t>
            </a:r>
            <a:r>
              <a:rPr altLang="en-US" dirty="0" lang="zh-TW" sz="1600">
                <a:solidFill>
                  <a:srgbClr val="0070C0"/>
                </a:solidFill>
                <a:latin charset="-120" pitchFamily="34" typeface="微軟正黑體"/>
                <a:ea charset="-120" pitchFamily="34" typeface="微軟正黑體"/>
              </a:rPr>
              <a:t>填寫</a:t>
            </a:r>
          </a:p>
        </p:txBody>
      </p:sp>
      <p:sp>
        <p:nvSpPr>
          <p:cNvPr id="81" name="矩形 80"/>
          <p:cNvSpPr/>
          <p:nvPr/>
        </p:nvSpPr>
        <p:spPr bwMode="auto">
          <a:xfrm>
            <a:off x="7495434" y="3288366"/>
            <a:ext cx="1264127" cy="338554"/>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 委員會</a:t>
            </a:r>
            <a:r>
              <a:rPr altLang="en-US" dirty="0" lang="zh-TW" sz="1600">
                <a:solidFill>
                  <a:srgbClr val="0070C0"/>
                </a:solidFill>
                <a:latin charset="-120" pitchFamily="34" typeface="微軟正黑體"/>
                <a:ea charset="-120" pitchFamily="34" typeface="微軟正黑體"/>
              </a:rPr>
              <a:t>填寫</a:t>
            </a:r>
          </a:p>
        </p:txBody>
      </p:sp>
      <p:grpSp>
        <p:nvGrpSpPr>
          <p:cNvPr id="86025" name="群組 117"/>
          <p:cNvGrpSpPr>
            <a:grpSpLocks/>
          </p:cNvGrpSpPr>
          <p:nvPr/>
        </p:nvGrpSpPr>
        <p:grpSpPr bwMode="auto">
          <a:xfrm>
            <a:off x="395910" y="4873638"/>
            <a:ext cx="2099071" cy="894368"/>
            <a:chOff x="597537" y="5130915"/>
            <a:chExt cx="2751502" cy="1113810"/>
          </a:xfrm>
        </p:grpSpPr>
        <p:cxnSp>
          <p:nvCxnSpPr>
            <p:cNvPr id="57" name="直線單箭頭接點 56"/>
            <p:cNvCxnSpPr/>
            <p:nvPr/>
          </p:nvCxnSpPr>
          <p:spPr>
            <a:xfrm flipH="1">
              <a:off x="2743490" y="5130915"/>
              <a:ext cx="605549" cy="597551"/>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116" name="矩形 115"/>
            <p:cNvSpPr/>
            <p:nvPr/>
          </p:nvSpPr>
          <p:spPr bwMode="auto">
            <a:xfrm>
              <a:off x="597537" y="5267329"/>
              <a:ext cx="2145953" cy="977396"/>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a:spAutoFit/>
            </a:bodyPr>
            <a:lstStyle/>
            <a:p>
              <a:pPr algn="just" defTabSz="726263" eaLnBrk="1" fontAlgn="auto" hangingPunct="1">
                <a:spcBef>
                  <a:spcPct val="20000"/>
                </a:spcBef>
                <a:spcAft>
                  <a:spcPts val="0"/>
                </a:spcAft>
                <a:defRPr/>
              </a:pPr>
              <a:r>
                <a:rPr altLang="en-US" dirty="0" lang="zh-TW" smtClean="0" sz="1500">
                  <a:solidFill>
                    <a:srgbClr val="0070C0"/>
                  </a:solidFill>
                  <a:latin charset="-120" pitchFamily="34" typeface="微軟正黑體"/>
                  <a:ea charset="-120" pitchFamily="34" typeface="微軟正黑體"/>
                </a:rPr>
                <a:t>  勾</a:t>
              </a:r>
              <a:r>
                <a:rPr altLang="en-US" dirty="0" lang="zh-TW" sz="1500">
                  <a:solidFill>
                    <a:srgbClr val="0070C0"/>
                  </a:solidFill>
                  <a:latin charset="-120" pitchFamily="34" typeface="微軟正黑體"/>
                  <a:ea charset="-120" pitchFamily="34" typeface="微軟正黑體"/>
                </a:rPr>
                <a:t>選黏貼在</a:t>
              </a:r>
              <a:r>
                <a:rPr altLang="zh-TW" dirty="0" lang="zh-TW" sz="1500">
                  <a:solidFill>
                    <a:srgbClr val="0070C0"/>
                  </a:solidFill>
                  <a:latin charset="-120" pitchFamily="34" typeface="微軟正黑體"/>
                  <a:ea charset="-120" pitchFamily="34" typeface="微軟正黑體"/>
                </a:rPr>
                <a:t>相關證明文件黏貼表</a:t>
              </a:r>
              <a:r>
                <a:rPr altLang="en-US" dirty="0" lang="zh-TW" sz="1500">
                  <a:solidFill>
                    <a:srgbClr val="0070C0"/>
                  </a:solidFill>
                  <a:latin charset="-120" pitchFamily="34" typeface="微軟正黑體"/>
                  <a:ea charset="-120" pitchFamily="34" typeface="微軟正黑體"/>
                </a:rPr>
                <a:t>中之證明</a:t>
              </a:r>
              <a:r>
                <a:rPr altLang="en-US" dirty="0" lang="zh-TW" smtClean="0" sz="1500">
                  <a:solidFill>
                    <a:srgbClr val="0070C0"/>
                  </a:solidFill>
                  <a:latin charset="-120" pitchFamily="34" typeface="微軟正黑體"/>
                  <a:ea charset="-120" pitchFamily="34" typeface="微軟正黑體"/>
                </a:rPr>
                <a:t>文件</a:t>
              </a:r>
              <a:endParaRPr altLang="en-US" dirty="0" lang="zh-TW" sz="1500">
                <a:solidFill>
                  <a:srgbClr val="0070C0"/>
                </a:solidFill>
                <a:latin charset="-120" pitchFamily="34" typeface="微軟正黑體"/>
                <a:ea charset="-120" pitchFamily="34" typeface="微軟正黑體"/>
              </a:endParaRPr>
            </a:p>
          </p:txBody>
        </p:sp>
      </p:grpSp>
      <p:sp>
        <p:nvSpPr>
          <p:cNvPr id="69" name="矩形 68"/>
          <p:cNvSpPr/>
          <p:nvPr/>
        </p:nvSpPr>
        <p:spPr bwMode="auto">
          <a:xfrm>
            <a:off x="360799" y="1773106"/>
            <a:ext cx="2315069" cy="738664"/>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algn="just" eaLnBrk="1" fontAlgn="auto" hangingPunct="1">
              <a:spcBef>
                <a:spcPct val="20000"/>
              </a:spcBef>
              <a:spcAft>
                <a:spcPts val="0"/>
              </a:spcAft>
              <a:defRPr/>
            </a:pPr>
            <a:r>
              <a:rPr altLang="en-US" dirty="0" lang="zh-TW" smtClean="0" sz="1400">
                <a:solidFill>
                  <a:srgbClr val="0070C0"/>
                </a:solidFill>
                <a:latin charset="-120" pitchFamily="34" typeface="微軟正黑體"/>
                <a:ea charset="-120" pitchFamily="34" typeface="微軟正黑體"/>
              </a:rPr>
              <a:t>   勾</a:t>
            </a:r>
            <a:r>
              <a:rPr altLang="en-US" dirty="0" lang="zh-TW" sz="1400">
                <a:solidFill>
                  <a:srgbClr val="0070C0"/>
                </a:solidFill>
                <a:latin charset="-120" pitchFamily="34" typeface="微軟正黑體"/>
                <a:ea charset="-120" pitchFamily="34" typeface="微軟正黑體"/>
              </a:rPr>
              <a:t>選是否報考</a:t>
            </a:r>
            <a:r>
              <a:rPr altLang="zh-TW" dirty="0" lang="en-US" sz="1400">
                <a:solidFill>
                  <a:srgbClr val="0070C0"/>
                </a:solidFill>
                <a:latin charset="-120" pitchFamily="34" typeface="微軟正黑體"/>
                <a:ea charset="-120" pitchFamily="34" typeface="微軟正黑體"/>
              </a:rPr>
              <a:t>111</a:t>
            </a:r>
            <a:r>
              <a:rPr altLang="en-US" dirty="0" lang="zh-TW" sz="1400">
                <a:solidFill>
                  <a:srgbClr val="0070C0"/>
                </a:solidFill>
                <a:latin charset="-120" pitchFamily="34" typeface="微軟正黑體"/>
                <a:ea charset="-120" pitchFamily="34" typeface="微軟正黑體"/>
              </a:rPr>
              <a:t>國中教育會考並填寫國中教育會考准考證號碼</a:t>
            </a:r>
          </a:p>
        </p:txBody>
      </p:sp>
      <p:sp>
        <p:nvSpPr>
          <p:cNvPr id="29" name="矩形 28"/>
          <p:cNvSpPr/>
          <p:nvPr/>
        </p:nvSpPr>
        <p:spPr bwMode="auto">
          <a:xfrm>
            <a:off x="7271742" y="3841878"/>
            <a:ext cx="1762125" cy="2677656"/>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a:spAutoFit/>
          </a:bodyPr>
          <a:lstStyle/>
          <a:p>
            <a:pPr algn="just" eaLnBrk="1" fontAlgn="auto" hangingPunct="1">
              <a:spcBef>
                <a:spcPts val="0"/>
              </a:spcBef>
              <a:spcAft>
                <a:spcPts val="0"/>
              </a:spcAft>
              <a:defRPr/>
            </a:pPr>
            <a:r>
              <a:rPr altLang="en-US" dirty="0" lang="zh-TW" sz="1050">
                <a:solidFill>
                  <a:srgbClr val="0070C0"/>
                </a:solidFill>
                <a:latin charset="-120" pitchFamily="34" typeface="微軟正黑體"/>
                <a:ea charset="-120" pitchFamily="34" typeface="微軟正黑體"/>
              </a:rPr>
              <a:t>      </a:t>
            </a:r>
            <a:r>
              <a:rPr altLang="en-US" dirty="0" lang="zh-TW" sz="1100">
                <a:solidFill>
                  <a:srgbClr val="0070C0"/>
                </a:solidFill>
                <a:latin charset="-120" pitchFamily="34" typeface="微軟正黑體"/>
                <a:ea charset="-120" pitchFamily="34" typeface="微軟正黑體"/>
              </a:rPr>
              <a:t>免試生</a:t>
            </a:r>
            <a:r>
              <a:rPr altLang="zh-TW" dirty="0" lang="zh-TW" sz="1100">
                <a:solidFill>
                  <a:srgbClr val="0070C0"/>
                </a:solidFill>
                <a:latin charset="-120" pitchFamily="34" typeface="微軟正黑體"/>
                <a:ea charset="-120" pitchFamily="34" typeface="微軟正黑體"/>
              </a:rPr>
              <a:t>完成報</a:t>
            </a:r>
            <a:r>
              <a:rPr altLang="en-US" dirty="0" lang="zh-TW" sz="1100">
                <a:solidFill>
                  <a:srgbClr val="0070C0"/>
                </a:solidFill>
                <a:latin charset="-120" pitchFamily="34" typeface="微軟正黑體"/>
                <a:ea charset="-120" pitchFamily="34" typeface="微軟正黑體"/>
              </a:rPr>
              <a:t>名作業</a:t>
            </a:r>
            <a:endParaRPr altLang="zh-TW" dirty="0" lang="en-US" sz="1100">
              <a:solidFill>
                <a:srgbClr val="0070C0"/>
              </a:solidFill>
              <a:latin charset="-120" pitchFamily="34" typeface="微軟正黑體"/>
              <a:ea charset="-120" pitchFamily="34" typeface="微軟正黑體"/>
            </a:endParaRPr>
          </a:p>
          <a:p>
            <a:pPr algn="just" eaLnBrk="1" fontAlgn="auto" hangingPunct="1">
              <a:spcBef>
                <a:spcPts val="0"/>
              </a:spcBef>
              <a:spcAft>
                <a:spcPts val="0"/>
              </a:spcAft>
              <a:buFont charset="2" pitchFamily="2" typeface="Wingdings"/>
              <a:buChar char="ü"/>
              <a:defRPr/>
            </a:pPr>
            <a:r>
              <a:rPr altLang="zh-TW" b="1" dirty="0" lang="zh-TW" sz="1050">
                <a:solidFill>
                  <a:srgbClr val="C00000"/>
                </a:solidFill>
                <a:latin charset="-120" pitchFamily="34" typeface="微軟正黑體"/>
                <a:ea charset="-120" pitchFamily="34" typeface="微軟正黑體"/>
              </a:rPr>
              <a:t>已詳實檢閱國中提供之「</a:t>
            </a:r>
            <a:r>
              <a:rPr altLang="zh-TW" b="1" dirty="0" lang="en-US" sz="1050">
                <a:solidFill>
                  <a:srgbClr val="C00000"/>
                </a:solidFill>
                <a:latin charset="-120" pitchFamily="34" typeface="微軟正黑體"/>
                <a:ea charset="-120" pitchFamily="34" typeface="微軟正黑體"/>
              </a:rPr>
              <a:t>111</a:t>
            </a:r>
            <a:r>
              <a:rPr altLang="zh-TW" b="1" dirty="0" lang="zh-TW" sz="1050">
                <a:solidFill>
                  <a:srgbClr val="C00000"/>
                </a:solidFill>
                <a:latin charset="-120" pitchFamily="34" typeface="微軟正黑體"/>
                <a:ea charset="-120" pitchFamily="34" typeface="微軟正黑體"/>
              </a:rPr>
              <a:t>學年度五專入學專用優先免試入學超額比序項目積分證明單」內各項積分登載正確，及所檢附之國中學校積分證明單及各項證明文件皆已符合簡章所列規定。</a:t>
            </a:r>
            <a:endParaRPr altLang="zh-TW" b="1" dirty="0" lang="en-US" sz="1050">
              <a:solidFill>
                <a:srgbClr val="C00000"/>
              </a:solidFill>
              <a:latin charset="-120" pitchFamily="34" typeface="微軟正黑體"/>
              <a:ea charset="-120" pitchFamily="34" typeface="微軟正黑體"/>
            </a:endParaRPr>
          </a:p>
          <a:p>
            <a:pPr algn="just" eaLnBrk="1" fontAlgn="auto" hangingPunct="1">
              <a:spcBef>
                <a:spcPts val="0"/>
              </a:spcBef>
              <a:spcAft>
                <a:spcPts val="0"/>
              </a:spcAft>
              <a:defRPr/>
            </a:pPr>
            <a:endParaRPr altLang="zh-TW" dirty="0" lang="en-US" sz="1050">
              <a:solidFill>
                <a:srgbClr val="0070C0"/>
              </a:solidFill>
              <a:latin charset="-120" pitchFamily="34" typeface="微軟正黑體"/>
              <a:ea charset="-120" pitchFamily="34" typeface="微軟正黑體"/>
            </a:endParaRPr>
          </a:p>
          <a:p>
            <a:pPr algn="just" eaLnBrk="1" fontAlgn="auto" hangingPunct="1">
              <a:spcBef>
                <a:spcPts val="0"/>
              </a:spcBef>
              <a:spcAft>
                <a:spcPts val="0"/>
              </a:spcAft>
              <a:buFont charset="2" pitchFamily="2" typeface="Wingdings"/>
              <a:buChar char="ü"/>
              <a:defRPr/>
            </a:pPr>
            <a:r>
              <a:rPr altLang="zh-TW" b="1" dirty="0" lang="zh-TW" sz="1050">
                <a:solidFill>
                  <a:srgbClr val="C00000"/>
                </a:solidFill>
                <a:latin charset="-120" pitchFamily="34" typeface="微軟正黑體"/>
                <a:ea charset="-120" pitchFamily="34" typeface="微軟正黑體"/>
              </a:rPr>
              <a:t>已詳閱簡章有關網路選填登記志願之相關規定，同意遵守在家長</a:t>
            </a:r>
            <a:r>
              <a:rPr altLang="zh-TW" b="1" dirty="0" lang="en-US" sz="1050">
                <a:solidFill>
                  <a:srgbClr val="C00000"/>
                </a:solidFill>
                <a:latin charset="-120" pitchFamily="34" typeface="微軟正黑體"/>
                <a:ea charset="-120" pitchFamily="34" typeface="微軟正黑體"/>
              </a:rPr>
              <a:t>(</a:t>
            </a:r>
            <a:r>
              <a:rPr altLang="zh-TW" b="1" dirty="0" lang="zh-TW" sz="1050">
                <a:solidFill>
                  <a:srgbClr val="C00000"/>
                </a:solidFill>
                <a:latin charset="-120" pitchFamily="34" typeface="微軟正黑體"/>
                <a:ea charset="-120" pitchFamily="34" typeface="微軟正黑體"/>
              </a:rPr>
              <a:t>監護人</a:t>
            </a:r>
            <a:r>
              <a:rPr altLang="zh-TW" b="1" dirty="0" lang="en-US" sz="1050">
                <a:solidFill>
                  <a:srgbClr val="C00000"/>
                </a:solidFill>
                <a:latin charset="-120" pitchFamily="34" typeface="微軟正黑體"/>
                <a:ea charset="-120" pitchFamily="34" typeface="微軟正黑體"/>
              </a:rPr>
              <a:t>)</a:t>
            </a:r>
            <a:r>
              <a:rPr altLang="zh-TW" b="1" dirty="0" lang="zh-TW" sz="1050">
                <a:solidFill>
                  <a:srgbClr val="C00000"/>
                </a:solidFill>
                <a:latin charset="-120" pitchFamily="34" typeface="微軟正黑體"/>
                <a:ea charset="-120" pitchFamily="34" typeface="微軟正黑體"/>
              </a:rPr>
              <a:t>陪同下，於規定時間內共同完成網路選填登記志願並確定送出。</a:t>
            </a:r>
            <a:endParaRPr altLang="en-US" dirty="0" lang="zh-TW" sz="1050">
              <a:solidFill>
                <a:srgbClr val="C00000"/>
              </a:solidFill>
              <a:latin charset="-120" pitchFamily="34" typeface="微軟正黑體"/>
              <a:ea charset="-120" pitchFamily="34" typeface="微軟正黑體"/>
            </a:endParaRPr>
          </a:p>
        </p:txBody>
      </p:sp>
      <p:sp>
        <p:nvSpPr>
          <p:cNvPr id="108" name="矩形 107"/>
          <p:cNvSpPr/>
          <p:nvPr/>
        </p:nvSpPr>
        <p:spPr bwMode="auto">
          <a:xfrm>
            <a:off x="909143" y="6033652"/>
            <a:ext cx="1765225" cy="584773"/>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non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 請</a:t>
            </a:r>
            <a:r>
              <a:rPr altLang="en-US" dirty="0" lang="zh-TW" sz="1600">
                <a:solidFill>
                  <a:srgbClr val="0070C0"/>
                </a:solidFill>
                <a:latin charset="-120" pitchFamily="34" typeface="微軟正黑體"/>
                <a:ea charset="-120" pitchFamily="34" typeface="微軟正黑體"/>
              </a:rPr>
              <a:t>報名</a:t>
            </a:r>
            <a:r>
              <a:rPr altLang="en-US" b="1" dirty="0" lang="zh-TW" sz="1600">
                <a:latin charset="-120" pitchFamily="34" typeface="微軟正黑體"/>
                <a:ea charset="-120" pitchFamily="34" typeface="微軟正黑體"/>
              </a:rPr>
              <a:t>免試生</a:t>
            </a:r>
            <a:r>
              <a:rPr altLang="en-US" dirty="0" lang="zh-TW" sz="1600">
                <a:latin charset="-120" pitchFamily="34" typeface="微軟正黑體"/>
                <a:ea charset="-120" pitchFamily="34" typeface="微軟正黑體"/>
              </a:rPr>
              <a:t>及</a:t>
            </a:r>
            <a:endParaRPr altLang="zh-TW" dirty="0" lang="en-US" sz="1600">
              <a:latin charset="-120" pitchFamily="34" typeface="微軟正黑體"/>
              <a:ea charset="-120" pitchFamily="34" typeface="微軟正黑體"/>
            </a:endParaRPr>
          </a:p>
          <a:p>
            <a:pPr algn="ctr" eaLnBrk="1" fontAlgn="auto" hangingPunct="1">
              <a:spcBef>
                <a:spcPts val="0"/>
              </a:spcBef>
              <a:spcAft>
                <a:spcPts val="0"/>
              </a:spcAft>
              <a:defRPr/>
            </a:pPr>
            <a:r>
              <a:rPr altLang="en-US" b="1" dirty="0" lang="zh-TW" sz="1600">
                <a:latin charset="-120" pitchFamily="34" typeface="微軟正黑體"/>
                <a:ea charset="-120" pitchFamily="34" typeface="微軟正黑體"/>
              </a:rPr>
              <a:t>家長</a:t>
            </a:r>
            <a:r>
              <a:rPr altLang="zh-TW" dirty="0" lang="en-US" sz="1600">
                <a:latin charset="-120" pitchFamily="34" typeface="微軟正黑體"/>
                <a:ea charset="-120" pitchFamily="34" typeface="微軟正黑體"/>
              </a:rPr>
              <a:t>(</a:t>
            </a:r>
            <a:r>
              <a:rPr altLang="en-US" dirty="0" lang="zh-TW" sz="1600">
                <a:latin charset="-120" pitchFamily="34" typeface="微軟正黑體"/>
                <a:ea charset="-120" pitchFamily="34" typeface="微軟正黑體"/>
              </a:rPr>
              <a:t>監護人</a:t>
            </a:r>
            <a:r>
              <a:rPr altLang="zh-TW" dirty="0" lang="en-US" sz="1600">
                <a:latin charset="-120" pitchFamily="34" typeface="微軟正黑體"/>
                <a:ea charset="-120" pitchFamily="34" typeface="微軟正黑體"/>
              </a:rPr>
              <a:t>)</a:t>
            </a:r>
            <a:r>
              <a:rPr altLang="en-US" b="1" dirty="0" lang="zh-TW" sz="1600">
                <a:solidFill>
                  <a:srgbClr val="C00000"/>
                </a:solidFill>
                <a:latin charset="-120" pitchFamily="34" typeface="微軟正黑體"/>
                <a:ea charset="-120" pitchFamily="34" typeface="微軟正黑體"/>
              </a:rPr>
              <a:t>簽章</a:t>
            </a:r>
          </a:p>
        </p:txBody>
      </p:sp>
      <p:cxnSp>
        <p:nvCxnSpPr>
          <p:cNvPr id="92" name="直線單箭頭接點 91"/>
          <p:cNvCxnSpPr>
            <a:stCxn id="126" idx="3"/>
          </p:cNvCxnSpPr>
          <p:nvPr/>
        </p:nvCxnSpPr>
        <p:spPr>
          <a:xfrm flipV="1">
            <a:off x="7096124" y="5381629"/>
            <a:ext cx="238848" cy="712860"/>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cxnSp>
        <p:nvCxnSpPr>
          <p:cNvPr id="93"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4" name="Freeform 6">
            <a:extLst>
              <a:ext uri="{FF2B5EF4-FFF2-40B4-BE49-F238E27FC236}">
                <a16:creationId xmlns:a16="http://schemas.microsoft.com/office/drawing/2014/main" id="{71AA52EC-7DB1-4E87-8C0D-FAA1C5227515}"/>
              </a:ext>
            </a:extLst>
          </p:cNvPr>
          <p:cNvSpPr>
            <a:spLocks noEditPoints="1"/>
          </p:cNvSpPr>
          <p:nvPr/>
        </p:nvSpPr>
        <p:spPr bwMode="auto">
          <a:xfrm>
            <a:off x="7508011" y="304061"/>
            <a:ext cx="477985" cy="493818"/>
          </a:xfrm>
          <a:custGeom>
            <a:avLst/>
            <a:gdLst>
              <a:gd fmla="*/ 760 w 1905" name="T0"/>
              <a:gd fmla="*/ 1455 h 1912" name="T1"/>
              <a:gd fmla="*/ 448 w 1905" name="T2"/>
              <a:gd fmla="*/ 1143 h 1912" name="T3"/>
              <a:gd fmla="*/ 529 w 1905" name="T4"/>
              <a:gd fmla="*/ 1061 h 1912" name="T5"/>
              <a:gd fmla="*/ 841 w 1905" name="T6"/>
              <a:gd fmla="*/ 1374 h 1912" name="T7"/>
              <a:gd fmla="*/ 1802 w 1905" name="T8"/>
              <a:gd fmla="*/ 108 h 1912" name="T9"/>
              <a:gd fmla="*/ 748 w 1905" name="T10"/>
              <a:gd fmla="*/ 785 h 1912" name="T11"/>
              <a:gd fmla="*/ 55 w 1905" name="T12"/>
              <a:gd fmla="*/ 1737 h 1912" name="T13"/>
              <a:gd fmla="*/ 173 w 1905" name="T14"/>
              <a:gd fmla="*/ 1854 h 1912" name="T15"/>
              <a:gd fmla="*/ 1124 w 1905" name="T16"/>
              <a:gd fmla="*/ 1161 h 1912" name="T17"/>
              <a:gd fmla="*/ 1802 w 1905" name="T18"/>
              <a:gd fmla="*/ 108 h 1912" name="T19"/>
              <a:gd fmla="*/ 110 w 1905" name="T20"/>
              <a:gd fmla="*/ 1803 h 1912" name="T21"/>
              <a:gd fmla="*/ 0 w 1905" name="T22"/>
              <a:gd fmla="*/ 1912 h 1912" name="T23"/>
              <a:gd fmla="*/ 1758 w 1905" name="T24"/>
              <a:gd fmla="*/ 368 h 1912" name="T25"/>
              <a:gd fmla="*/ 1544 w 1905" name="T26"/>
              <a:gd fmla="*/ 153 h 1912" name="T27"/>
              <a:gd fmla="*/ 786 w 1905" name="T28"/>
              <a:gd fmla="*/ 513 h 1912" name="T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12" w="1905">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cap="rnd" w="12700">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nchor="t" anchorCtr="0" bIns="51846" compatLnSpc="1" lIns="103693" numCol="1" rIns="103693" tIns="51846" vert="horz" wrap="square">
            <a:prstTxWarp prst="textNoShape">
              <a:avLst/>
            </a:prstTxWarp>
          </a:bodyPr>
          <a:lstStyle/>
          <a:p>
            <a:endParaRPr altLang="en-US" lang="zh-CN"/>
          </a:p>
        </p:txBody>
      </p:sp>
      <p:sp>
        <p:nvSpPr>
          <p:cNvPr id="95"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nSpc>
                <a:spcPct val="90000"/>
              </a:lnSpc>
            </a:pPr>
            <a:r>
              <a:rPr altLang="en-US" b="1" dirty="0" lang="zh-TW" smtClean="0" sz="3000">
                <a:solidFill>
                  <a:srgbClr val="002060"/>
                </a:solidFill>
                <a:latin charset="-120" panose="020B0604030504040204" pitchFamily="34" typeface="微軟正黑體"/>
                <a:ea charset="-120" panose="020B0604030504040204" pitchFamily="34" typeface="微軟正黑體"/>
              </a:rPr>
              <a:t>伍、報名作業 </a:t>
            </a:r>
            <a:r>
              <a:rPr altLang="zh-TW" b="1" dirty="0" lang="en-US" smtClean="0" sz="3000">
                <a:solidFill>
                  <a:srgbClr val="002060"/>
                </a:solidFill>
                <a:latin charset="-120" panose="020B0604030504040204" pitchFamily="34" typeface="微軟正黑體"/>
                <a:ea charset="-120" panose="020B0604030504040204" pitchFamily="34" typeface="微軟正黑體"/>
              </a:rPr>
              <a:t>- </a:t>
            </a:r>
            <a:r>
              <a:rPr altLang="en-US" b="1" dirty="0" lang="zh-TW" smtClean="0" sz="2400">
                <a:solidFill>
                  <a:srgbClr val="002060"/>
                </a:solidFill>
                <a:latin charset="-120" panose="020B0604030504040204" pitchFamily="34" typeface="微軟正黑體"/>
                <a:ea charset="-120" panose="020B0604030504040204" pitchFamily="34" typeface="微軟正黑體"/>
              </a:rPr>
              <a:t>一般生報名表</a:t>
            </a:r>
            <a:r>
              <a:rPr altLang="en-US" b="1" dirty="0" lang="zh-TW" sz="2400">
                <a:solidFill>
                  <a:srgbClr val="002060"/>
                </a:solidFill>
                <a:latin charset="-120" panose="020B0604030504040204" pitchFamily="34" typeface="微軟正黑體"/>
                <a:ea charset="-120" panose="020B0604030504040204" pitchFamily="34" typeface="微軟正黑體"/>
              </a:rPr>
              <a:t>填寫範例</a:t>
            </a:r>
            <a:r>
              <a:rPr altLang="en-US" b="1" dirty="0" lang="zh-TW" smtClean="0" sz="2400">
                <a:solidFill>
                  <a:srgbClr val="002060"/>
                </a:solidFill>
                <a:latin charset="-120" panose="020B0604030504040204" pitchFamily="34" typeface="微軟正黑體"/>
                <a:ea charset="-120" panose="020B0604030504040204" pitchFamily="34" typeface="微軟正黑體"/>
              </a:rPr>
              <a:t>（</a:t>
            </a:r>
            <a:r>
              <a:rPr altLang="zh-TW" b="1" dirty="0" lang="en-US" smtClean="0" sz="2400">
                <a:solidFill>
                  <a:srgbClr val="002060"/>
                </a:solidFill>
                <a:latin charset="-120" panose="020B0604030504040204" pitchFamily="34" typeface="微軟正黑體"/>
                <a:ea charset="-120" panose="020B0604030504040204" pitchFamily="34" typeface="微軟正黑體"/>
              </a:rPr>
              <a:t>7/13</a:t>
            </a:r>
            <a:r>
              <a:rPr altLang="en-US" b="1" dirty="0" lang="zh-TW" sz="2400">
                <a:solidFill>
                  <a:srgbClr val="002060"/>
                </a:solidFill>
                <a:latin charset="-120" panose="020B0604030504040204" pitchFamily="34" typeface="微軟正黑體"/>
                <a:ea charset="-120" panose="020B0604030504040204" pitchFamily="34" typeface="微軟正黑體"/>
              </a:rPr>
              <a:t>）</a:t>
            </a:r>
            <a:endParaRPr altLang="en-US" dirty="0" lang="zh-TW" sz="2800">
              <a:solidFill>
                <a:srgbClr val="002060"/>
              </a:solidFill>
              <a:latin charset="-120" panose="020B0604030504040204" pitchFamily="34" typeface="微軟正黑體"/>
              <a:ea charset="-120" panose="020B0604030504040204" pitchFamily="34" typeface="微軟正黑體"/>
            </a:endParaRPr>
          </a:p>
        </p:txBody>
      </p:sp>
      <p:sp>
        <p:nvSpPr>
          <p:cNvPr id="96" name="投影片編號版面配置區 4"/>
          <p:cNvSpPr>
            <a:spLocks noGrp="1"/>
          </p:cNvSpPr>
          <p:nvPr>
            <p:ph idx="4294967295" sz="quarter" type="sldNum"/>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0" compatLnSpc="1" numCol="1" wrap="square">
            <a:prstTxWarp prst="textNoShape">
              <a:avLst/>
            </a:prstTxWarp>
          </a:bodyPr>
          <a:lstStyle>
            <a:lvl1pPr>
              <a:defRPr>
                <a:solidFill>
                  <a:schemeClr val="tx1"/>
                </a:solidFill>
                <a:latin charset="0" panose="020F0502020204030204" pitchFamily="34" typeface="Calibri"/>
                <a:ea charset="-120" panose="02020500000000000000" pitchFamily="18" typeface="新細明體"/>
              </a:defRPr>
            </a:lvl1pPr>
            <a:lvl2pPr indent="-214308" marL="557199">
              <a:defRPr>
                <a:solidFill>
                  <a:schemeClr val="tx1"/>
                </a:solidFill>
                <a:latin charset="0" panose="020F0502020204030204" pitchFamily="34" typeface="Calibri"/>
                <a:ea charset="-120" panose="02020500000000000000" pitchFamily="18" typeface="新細明體"/>
              </a:defRPr>
            </a:lvl2pPr>
            <a:lvl3pPr indent="-171446" marL="857228">
              <a:defRPr>
                <a:solidFill>
                  <a:schemeClr val="tx1"/>
                </a:solidFill>
                <a:latin charset="0" panose="020F0502020204030204" pitchFamily="34" typeface="Calibri"/>
                <a:ea charset="-120" panose="02020500000000000000" pitchFamily="18" typeface="新細明體"/>
              </a:defRPr>
            </a:lvl3pPr>
            <a:lvl4pPr indent="-171446" marL="1200120">
              <a:defRPr>
                <a:solidFill>
                  <a:schemeClr val="tx1"/>
                </a:solidFill>
                <a:latin charset="0" panose="020F0502020204030204" pitchFamily="34" typeface="Calibri"/>
                <a:ea charset="-120" panose="02020500000000000000" pitchFamily="18" typeface="新細明體"/>
              </a:defRPr>
            </a:lvl4pPr>
            <a:lvl5pPr indent="-171446" marL="1543012">
              <a:defRPr>
                <a:solidFill>
                  <a:schemeClr val="tx1"/>
                </a:solidFill>
                <a:latin charset="0" panose="020F0502020204030204" pitchFamily="34" typeface="Calibri"/>
                <a:ea charset="-120" panose="02020500000000000000" pitchFamily="18" typeface="新細明體"/>
              </a:defRPr>
            </a:lvl5pPr>
            <a:lvl6pPr fontAlgn="base" indent="-171446" marL="1885903">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171446" marL="2228795">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171446" marL="2571686">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171446" marL="2914577">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fontAlgn="base">
              <a:spcBef>
                <a:spcPct val="0"/>
              </a:spcBef>
              <a:spcAft>
                <a:spcPct val="0"/>
              </a:spcAft>
            </a:pPr>
            <a:fld id="{0BC16F49-14F1-4F20-9C56-7C98539F8DBD}" type="slidenum">
              <a:rPr altLang="en-US" b="1" lang="zh-TW" sz="1500">
                <a:latin charset="0" panose="020B0604020202020204" pitchFamily="34" typeface="Arial"/>
                <a:cs charset="0" panose="020B0604020202020204" pitchFamily="34" typeface="Arial"/>
              </a:rPr>
              <a:pPr fontAlgn="base">
                <a:spcBef>
                  <a:spcPct val="0"/>
                </a:spcBef>
                <a:spcAft>
                  <a:spcPct val="0"/>
                </a:spcAft>
              </a:pPr>
              <a:t>15</a:t>
            </a:fld>
            <a:endParaRPr altLang="en-US" b="1" dirty="0" lang="zh-TW" sz="1500">
              <a:latin charset="0" panose="020B0604020202020204" pitchFamily="34" typeface="Arial"/>
              <a:cs charset="0" panose="020B0604020202020204" pitchFamily="34" typeface="Arial"/>
            </a:endParaRPr>
          </a:p>
        </p:txBody>
      </p:sp>
      <p:sp>
        <p:nvSpPr>
          <p:cNvPr id="97" name="Freeform 160"/>
          <p:cNvSpPr>
            <a:spLocks noChangeAspect="1" noEditPoints="1"/>
          </p:cNvSpPr>
          <p:nvPr/>
        </p:nvSpPr>
        <p:spPr bwMode="auto">
          <a:xfrm>
            <a:off x="248533" y="1681368"/>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160"/>
          <p:cNvSpPr>
            <a:spLocks noChangeAspect="1" noEditPoints="1"/>
          </p:cNvSpPr>
          <p:nvPr/>
        </p:nvSpPr>
        <p:spPr bwMode="auto">
          <a:xfrm>
            <a:off x="281584" y="4893922"/>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160"/>
          <p:cNvSpPr>
            <a:spLocks noChangeAspect="1" noEditPoints="1"/>
          </p:cNvSpPr>
          <p:nvPr/>
        </p:nvSpPr>
        <p:spPr bwMode="auto">
          <a:xfrm>
            <a:off x="807099" y="5948026"/>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60"/>
          <p:cNvSpPr>
            <a:spLocks noChangeAspect="1" noEditPoints="1"/>
          </p:cNvSpPr>
          <p:nvPr/>
        </p:nvSpPr>
        <p:spPr bwMode="auto">
          <a:xfrm>
            <a:off x="7508494" y="1445494"/>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60"/>
          <p:cNvSpPr>
            <a:spLocks noChangeAspect="1" noEditPoints="1"/>
          </p:cNvSpPr>
          <p:nvPr/>
        </p:nvSpPr>
        <p:spPr bwMode="auto">
          <a:xfrm>
            <a:off x="7204828" y="3769411"/>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60"/>
          <p:cNvSpPr>
            <a:spLocks noChangeAspect="1" noEditPoints="1"/>
          </p:cNvSpPr>
          <p:nvPr/>
        </p:nvSpPr>
        <p:spPr bwMode="auto">
          <a:xfrm>
            <a:off x="7385405" y="3190630"/>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cxnSp>
        <p:nvCxnSpPr>
          <p:cNvPr id="88" name="直線單箭頭接點 87"/>
          <p:cNvCxnSpPr>
            <a:stCxn id="74" idx="3"/>
          </p:cNvCxnSpPr>
          <p:nvPr/>
        </p:nvCxnSpPr>
        <p:spPr>
          <a:xfrm flipV="1">
            <a:off x="7096125" y="1823057"/>
            <a:ext cx="515079" cy="11284"/>
          </a:xfrm>
          <a:prstGeom prst="straightConnector1">
            <a:avLst/>
          </a:prstGeom>
          <a:ln w="38100">
            <a:solidFill>
              <a:srgbClr val="0033CC"/>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110" name="Freeform 160"/>
          <p:cNvSpPr>
            <a:spLocks noChangeAspect="1" noEditPoints="1"/>
          </p:cNvSpPr>
          <p:nvPr/>
        </p:nvSpPr>
        <p:spPr bwMode="auto">
          <a:xfrm>
            <a:off x="80950" y="3018842"/>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Tree>
  </p:cSld>
  <p:clrMapOvr>
    <a:masterClrMapping/>
  </p:clrMapOvr>
  <p:timing>
    <p:tnLst>
      <p:par>
        <p:cTn dur="indefinite" id="1" nodeType="tmRoot" restart="never"/>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834995" y="1233520"/>
            <a:ext cx="3916743" cy="5497180"/>
          </a:xfrm>
          <a:prstGeom prst="rect">
            <a:avLst/>
          </a:prstGeom>
        </p:spPr>
      </p:pic>
      <p:sp>
        <p:nvSpPr>
          <p:cNvPr id="21" name="矩形 20"/>
          <p:cNvSpPr/>
          <p:nvPr/>
        </p:nvSpPr>
        <p:spPr>
          <a:xfrm>
            <a:off x="2866124" y="1921795"/>
            <a:ext cx="3863659" cy="22465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88071" name="文字方塊 25"/>
          <p:cNvSpPr txBox="1">
            <a:spLocks noChangeArrowheads="1"/>
          </p:cNvSpPr>
          <p:nvPr/>
        </p:nvSpPr>
        <p:spPr bwMode="auto">
          <a:xfrm>
            <a:off x="250752" y="887142"/>
            <a:ext cx="2675334"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725" b="1" dirty="0">
                <a:latin typeface="微軟正黑體" panose="020B0604030504040204" pitchFamily="34" charset="-120"/>
                <a:ea typeface="微軟正黑體" panose="020B0604030504040204" pitchFamily="34" charset="-120"/>
              </a:rPr>
              <a:t>一般生報名表範例（白色）</a:t>
            </a:r>
          </a:p>
        </p:txBody>
      </p:sp>
      <p:cxnSp>
        <p:nvCxnSpPr>
          <p:cNvPr id="27" name="直線單箭頭接點 26"/>
          <p:cNvCxnSpPr>
            <a:stCxn id="29" idx="1"/>
            <a:endCxn id="23" idx="3"/>
          </p:cNvCxnSpPr>
          <p:nvPr/>
        </p:nvCxnSpPr>
        <p:spPr>
          <a:xfrm flipH="1">
            <a:off x="2575108" y="3015682"/>
            <a:ext cx="291016" cy="20454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2866124" y="2771385"/>
            <a:ext cx="3815195" cy="48859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cxnSp>
        <p:nvCxnSpPr>
          <p:cNvPr id="56" name="直線單箭頭接點 55"/>
          <p:cNvCxnSpPr>
            <a:stCxn id="21" idx="1"/>
            <a:endCxn id="22" idx="3"/>
          </p:cNvCxnSpPr>
          <p:nvPr/>
        </p:nvCxnSpPr>
        <p:spPr>
          <a:xfrm flipH="1">
            <a:off x="2250929" y="2034122"/>
            <a:ext cx="615195" cy="177497"/>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380456" y="1919232"/>
            <a:ext cx="1870473" cy="584776"/>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a:spAutoFit/>
          </a:bodyPr>
          <a:lstStyle/>
          <a:p>
            <a:pPr eaLnBrk="1" fontAlgn="auto" hangingPunct="1">
              <a:spcBef>
                <a:spcPts val="0"/>
              </a:spcBef>
              <a:spcAft>
                <a:spcPts val="0"/>
              </a:spcAft>
              <a:defRPr/>
            </a:pPr>
            <a:r>
              <a:rPr lang="zh-TW" altLang="en-US" sz="1600" dirty="0">
                <a:solidFill>
                  <a:srgbClr val="0070C0"/>
                </a:solidFill>
                <a:latin typeface="微軟正黑體" pitchFamily="34" charset="-120"/>
                <a:ea typeface="微軟正黑體" pitchFamily="34" charset="-120"/>
              </a:rPr>
              <a:t>弱勢身分別限</a:t>
            </a:r>
            <a:r>
              <a:rPr lang="zh-TW" altLang="en-US" sz="1600" b="1" dirty="0">
                <a:solidFill>
                  <a:srgbClr val="C00000"/>
                </a:solidFill>
                <a:latin typeface="微軟正黑體" pitchFamily="34" charset="-120"/>
                <a:ea typeface="微軟正黑體" pitchFamily="34" charset="-120"/>
              </a:rPr>
              <a:t>擇一</a:t>
            </a:r>
            <a:r>
              <a:rPr lang="zh-TW" altLang="en-US" sz="1600" dirty="0">
                <a:solidFill>
                  <a:srgbClr val="0070C0"/>
                </a:solidFill>
                <a:latin typeface="微軟正黑體" pitchFamily="34" charset="-120"/>
                <a:ea typeface="微軟正黑體" pitchFamily="34" charset="-120"/>
              </a:rPr>
              <a:t>勾選</a:t>
            </a:r>
          </a:p>
        </p:txBody>
      </p:sp>
      <p:grpSp>
        <p:nvGrpSpPr>
          <p:cNvPr id="88079" name="群組 40"/>
          <p:cNvGrpSpPr>
            <a:grpSpLocks/>
          </p:cNvGrpSpPr>
          <p:nvPr/>
        </p:nvGrpSpPr>
        <p:grpSpPr bwMode="auto">
          <a:xfrm>
            <a:off x="5575852" y="3243494"/>
            <a:ext cx="3500001" cy="1552690"/>
            <a:chOff x="7361538" y="2487492"/>
            <a:chExt cx="4666537" cy="2070715"/>
          </a:xfrm>
        </p:grpSpPr>
        <p:sp>
          <p:nvSpPr>
            <p:cNvPr id="15" name="文字方塊 14"/>
            <p:cNvSpPr txBox="1"/>
            <p:nvPr/>
          </p:nvSpPr>
          <p:spPr>
            <a:xfrm>
              <a:off x="8835454" y="2487492"/>
              <a:ext cx="3192621" cy="1272426"/>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400" dirty="0" smtClean="0">
                  <a:solidFill>
                    <a:srgbClr val="0070C0"/>
                  </a:solidFill>
                  <a:latin typeface="微軟正黑體" pitchFamily="34" charset="-120"/>
                  <a:ea typeface="微軟正黑體" pitchFamily="34" charset="-120"/>
                </a:rPr>
                <a:t> （</a:t>
              </a:r>
              <a:r>
                <a:rPr lang="en-US" altLang="zh-TW" sz="1400" dirty="0">
                  <a:solidFill>
                    <a:srgbClr val="0070C0"/>
                  </a:solidFill>
                  <a:latin typeface="微軟正黑體" pitchFamily="34" charset="-120"/>
                  <a:ea typeface="微軟正黑體" pitchFamily="34" charset="-120"/>
                </a:rPr>
                <a:t>2</a:t>
              </a:r>
              <a:r>
                <a:rPr lang="zh-TW" altLang="en-US" sz="1400" dirty="0">
                  <a:solidFill>
                    <a:srgbClr val="0070C0"/>
                  </a:solidFill>
                  <a:latin typeface="微軟正黑體" pitchFamily="34" charset="-120"/>
                  <a:ea typeface="微軟正黑體" pitchFamily="34" charset="-120"/>
                </a:rPr>
                <a:t>）</a:t>
              </a:r>
              <a:r>
                <a:rPr lang="zh-TW" altLang="zh-TW" sz="1400" dirty="0">
                  <a:solidFill>
                    <a:srgbClr val="0070C0"/>
                  </a:solidFill>
                  <a:latin typeface="微軟正黑體" pitchFamily="34" charset="-120"/>
                  <a:ea typeface="微軟正黑體" pitchFamily="34" charset="-120"/>
                </a:rPr>
                <a:t>浮貼學歷或</a:t>
              </a:r>
              <a:r>
                <a:rPr lang="zh-TW" altLang="zh-TW" sz="1400" dirty="0" smtClean="0">
                  <a:solidFill>
                    <a:srgbClr val="0070C0"/>
                  </a:solidFill>
                  <a:latin typeface="微軟正黑體" pitchFamily="34" charset="-120"/>
                  <a:ea typeface="微軟正黑體" pitchFamily="34" charset="-120"/>
                </a:rPr>
                <a:t>同等學力</a:t>
              </a:r>
              <a:r>
                <a:rPr lang="en-US" altLang="zh-TW" sz="1400" dirty="0" smtClean="0">
                  <a:solidFill>
                    <a:srgbClr val="0070C0"/>
                  </a:solidFill>
                  <a:latin typeface="微軟正黑體" pitchFamily="34" charset="-120"/>
                  <a:ea typeface="微軟正黑體" pitchFamily="34" charset="-120"/>
                </a:rPr>
                <a:t/>
              </a:r>
              <a:br>
                <a:rPr lang="en-US" altLang="zh-TW" sz="1400" dirty="0" smtClean="0">
                  <a:solidFill>
                    <a:srgbClr val="0070C0"/>
                  </a:solidFill>
                  <a:latin typeface="微軟正黑體" pitchFamily="34" charset="-120"/>
                  <a:ea typeface="微軟正黑體" pitchFamily="34" charset="-120"/>
                </a:rPr>
              </a:br>
              <a:r>
                <a:rPr lang="en-US" altLang="zh-TW" sz="1300" dirty="0" smtClean="0">
                  <a:solidFill>
                    <a:srgbClr val="0070C0"/>
                  </a:solidFill>
                  <a:latin typeface="微軟正黑體" pitchFamily="34" charset="-120"/>
                  <a:ea typeface="微軟正黑體" pitchFamily="34" charset="-120"/>
                </a:rPr>
                <a:t>           </a:t>
              </a:r>
              <a:r>
                <a:rPr lang="zh-TW" altLang="zh-TW" sz="1400" dirty="0" smtClean="0">
                  <a:solidFill>
                    <a:srgbClr val="0070C0"/>
                  </a:solidFill>
                  <a:latin typeface="微軟正黑體" pitchFamily="34" charset="-120"/>
                  <a:ea typeface="微軟正黑體" pitchFamily="34" charset="-120"/>
                </a:rPr>
                <a:t>證明</a:t>
              </a:r>
              <a:r>
                <a:rPr lang="zh-TW" altLang="en-US" sz="1400" dirty="0">
                  <a:solidFill>
                    <a:srgbClr val="0070C0"/>
                  </a:solidFill>
                  <a:latin typeface="微軟正黑體" pitchFamily="34" charset="-120"/>
                  <a:ea typeface="微軟正黑體" pitchFamily="34" charset="-120"/>
                </a:rPr>
                <a:t>影</a:t>
              </a:r>
              <a:r>
                <a:rPr lang="zh-TW" altLang="en-US" sz="1400" dirty="0" smtClean="0">
                  <a:solidFill>
                    <a:srgbClr val="0070C0"/>
                  </a:solidFill>
                  <a:latin typeface="微軟正黑體" pitchFamily="34" charset="-120"/>
                  <a:ea typeface="微軟正黑體" pitchFamily="34" charset="-120"/>
                </a:rPr>
                <a:t>本</a:t>
              </a:r>
              <a:r>
                <a:rPr lang="en-US" altLang="zh-TW" sz="1400" dirty="0" smtClean="0">
                  <a:solidFill>
                    <a:srgbClr val="0070C0"/>
                  </a:solidFill>
                  <a:latin typeface="微軟正黑體" pitchFamily="34" charset="-120"/>
                  <a:ea typeface="微軟正黑體" pitchFamily="34" charset="-120"/>
                </a:rPr>
                <a:t/>
              </a:r>
              <a:br>
                <a:rPr lang="en-US" altLang="zh-TW" sz="1400" dirty="0" smtClean="0">
                  <a:solidFill>
                    <a:srgbClr val="0070C0"/>
                  </a:solidFill>
                  <a:latin typeface="微軟正黑體" pitchFamily="34" charset="-120"/>
                  <a:ea typeface="微軟正黑體" pitchFamily="34" charset="-120"/>
                </a:rPr>
              </a:br>
              <a:r>
                <a:rPr lang="en-US" altLang="zh-TW" sz="1400" dirty="0" smtClean="0">
                  <a:solidFill>
                    <a:srgbClr val="0070C0"/>
                  </a:solidFill>
                  <a:latin typeface="微軟正黑體" pitchFamily="34" charset="-120"/>
                  <a:ea typeface="微軟正黑體" pitchFamily="34" charset="-120"/>
                </a:rPr>
                <a:t>          </a:t>
              </a:r>
              <a:r>
                <a:rPr lang="zh-TW" altLang="en-US" sz="1400" dirty="0" smtClean="0">
                  <a:solidFill>
                    <a:srgbClr val="C00000"/>
                  </a:solidFill>
                  <a:latin typeface="微軟正黑體" pitchFamily="34" charset="-120"/>
                  <a:ea typeface="微軟正黑體" pitchFamily="34" charset="-120"/>
                </a:rPr>
                <a:t>國中</a:t>
              </a:r>
              <a:r>
                <a:rPr lang="zh-TW" altLang="en-US" sz="1400" dirty="0">
                  <a:solidFill>
                    <a:srgbClr val="C00000"/>
                  </a:solidFill>
                  <a:latin typeface="微軟正黑體" pitchFamily="34" charset="-120"/>
                  <a:ea typeface="微軟正黑體" pitchFamily="34" charset="-120"/>
                </a:rPr>
                <a:t>集體報名</a:t>
              </a:r>
              <a:r>
                <a:rPr lang="zh-TW" altLang="en-US" sz="1400" b="1" dirty="0">
                  <a:solidFill>
                    <a:srgbClr val="C00000"/>
                  </a:solidFill>
                  <a:latin typeface="微軟正黑體" pitchFamily="34" charset="-120"/>
                  <a:ea typeface="微軟正黑體" pitchFamily="34" charset="-120"/>
                </a:rPr>
                <a:t>免</a:t>
              </a:r>
              <a:r>
                <a:rPr lang="zh-TW" altLang="en-US" sz="1400" b="1" dirty="0" smtClean="0">
                  <a:solidFill>
                    <a:srgbClr val="C00000"/>
                  </a:solidFill>
                  <a:latin typeface="微軟正黑體" pitchFamily="34" charset="-120"/>
                  <a:ea typeface="微軟正黑體" pitchFamily="34" charset="-120"/>
                </a:rPr>
                <a:t>貼</a:t>
              </a:r>
              <a:r>
                <a:rPr lang="en-US" altLang="zh-TW" sz="1400" b="1" dirty="0" smtClean="0">
                  <a:solidFill>
                    <a:srgbClr val="C00000"/>
                  </a:solidFill>
                  <a:latin typeface="微軟正黑體" pitchFamily="34" charset="-120"/>
                  <a:ea typeface="微軟正黑體" pitchFamily="34" charset="-120"/>
                </a:rPr>
                <a:t/>
              </a:r>
              <a:br>
                <a:rPr lang="en-US" altLang="zh-TW" sz="1400" b="1" dirty="0" smtClean="0">
                  <a:solidFill>
                    <a:srgbClr val="C00000"/>
                  </a:solidFill>
                  <a:latin typeface="微軟正黑體" pitchFamily="34" charset="-120"/>
                  <a:ea typeface="微軟正黑體" pitchFamily="34" charset="-120"/>
                </a:rPr>
              </a:br>
              <a:r>
                <a:rPr lang="en-US" altLang="zh-TW" sz="1400" b="1" dirty="0" smtClean="0">
                  <a:solidFill>
                    <a:srgbClr val="C00000"/>
                  </a:solidFill>
                  <a:latin typeface="微軟正黑體" pitchFamily="34" charset="-120"/>
                  <a:ea typeface="微軟正黑體" pitchFamily="34" charset="-120"/>
                </a:rPr>
                <a:t>          </a:t>
              </a:r>
              <a:r>
                <a:rPr lang="zh-TW" altLang="en-US" sz="1400" dirty="0" smtClean="0">
                  <a:solidFill>
                    <a:srgbClr val="C00000"/>
                  </a:solidFill>
                  <a:latin typeface="微軟正黑體" pitchFamily="34" charset="-120"/>
                  <a:ea typeface="微軟正黑體" pitchFamily="34" charset="-120"/>
                </a:rPr>
                <a:t>畢業證書</a:t>
              </a:r>
              <a:r>
                <a:rPr lang="zh-TW" altLang="en-US" sz="1400" dirty="0">
                  <a:solidFill>
                    <a:srgbClr val="C00000"/>
                  </a:solidFill>
                  <a:latin typeface="微軟正黑體" pitchFamily="34" charset="-120"/>
                  <a:ea typeface="微軟正黑體" pitchFamily="34" charset="-120"/>
                </a:rPr>
                <a:t>影本</a:t>
              </a:r>
              <a:endParaRPr lang="zh-TW" altLang="zh-TW" sz="1400" dirty="0">
                <a:solidFill>
                  <a:srgbClr val="C00000"/>
                </a:solidFill>
                <a:latin typeface="微軟正黑體" pitchFamily="34" charset="-120"/>
                <a:ea typeface="微軟正黑體" pitchFamily="34" charset="-120"/>
              </a:endParaRPr>
            </a:p>
          </p:txBody>
        </p:sp>
        <p:cxnSp>
          <p:nvCxnSpPr>
            <p:cNvPr id="39" name="直線單箭頭接點 38"/>
            <p:cNvCxnSpPr/>
            <p:nvPr/>
          </p:nvCxnSpPr>
          <p:spPr>
            <a:xfrm flipH="1" flipV="1">
              <a:off x="7947956" y="3399053"/>
              <a:ext cx="603840" cy="429656"/>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直線單箭頭接點 31"/>
            <p:cNvCxnSpPr>
              <a:stCxn id="15" idx="1"/>
            </p:cNvCxnSpPr>
            <p:nvPr/>
          </p:nvCxnSpPr>
          <p:spPr>
            <a:xfrm flipH="1" flipV="1">
              <a:off x="7361538" y="2655148"/>
              <a:ext cx="1473916" cy="468558"/>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7" name="文字方塊 16"/>
            <p:cNvSpPr txBox="1"/>
            <p:nvPr/>
          </p:nvSpPr>
          <p:spPr>
            <a:xfrm>
              <a:off x="8608205" y="3860424"/>
              <a:ext cx="2680897" cy="697783"/>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400" dirty="0" smtClean="0">
                  <a:solidFill>
                    <a:srgbClr val="0070C0"/>
                  </a:solidFill>
                  <a:latin typeface="微軟正黑體" pitchFamily="34" charset="-120"/>
                  <a:ea typeface="微軟正黑體" pitchFamily="34" charset="-120"/>
                </a:rPr>
                <a:t>  （</a:t>
              </a:r>
              <a:r>
                <a:rPr lang="en-US" altLang="zh-TW" sz="1400" dirty="0">
                  <a:solidFill>
                    <a:srgbClr val="0070C0"/>
                  </a:solidFill>
                  <a:latin typeface="微軟正黑體" pitchFamily="34" charset="-120"/>
                  <a:ea typeface="微軟正黑體" pitchFamily="34" charset="-120"/>
                </a:rPr>
                <a:t>3</a:t>
              </a:r>
              <a:r>
                <a:rPr lang="zh-TW" altLang="en-US" sz="1400" dirty="0">
                  <a:solidFill>
                    <a:srgbClr val="0070C0"/>
                  </a:solidFill>
                  <a:latin typeface="微軟正黑體" pitchFamily="34" charset="-120"/>
                  <a:ea typeface="微軟正黑體" pitchFamily="34" charset="-120"/>
                </a:rPr>
                <a:t>）</a:t>
              </a:r>
              <a:r>
                <a:rPr lang="zh-TW" altLang="zh-TW" sz="1400" dirty="0">
                  <a:solidFill>
                    <a:srgbClr val="0070C0"/>
                  </a:solidFill>
                  <a:latin typeface="微軟正黑體" pitchFamily="34" charset="-120"/>
                  <a:ea typeface="微軟正黑體" pitchFamily="34" charset="-120"/>
                </a:rPr>
                <a:t>浮貼</a:t>
              </a:r>
              <a:r>
                <a:rPr lang="zh-TW" altLang="en-US" sz="1400" dirty="0">
                  <a:solidFill>
                    <a:srgbClr val="0070C0"/>
                  </a:solidFill>
                  <a:latin typeface="微軟正黑體" pitchFamily="34" charset="-120"/>
                  <a:ea typeface="微軟正黑體" pitchFamily="34" charset="-120"/>
                </a:rPr>
                <a:t>「</a:t>
              </a:r>
              <a:r>
                <a:rPr lang="zh-TW" altLang="en-US" sz="1400" b="1" dirty="0">
                  <a:solidFill>
                    <a:srgbClr val="0070C0"/>
                  </a:solidFill>
                  <a:latin typeface="微軟正黑體" pitchFamily="34" charset="-120"/>
                  <a:ea typeface="微軟正黑體" pitchFamily="34" charset="-120"/>
                </a:rPr>
                <a:t>弱勢身分</a:t>
              </a:r>
              <a:r>
                <a:rPr lang="zh-TW" altLang="en-US" sz="1400" dirty="0" smtClean="0">
                  <a:solidFill>
                    <a:srgbClr val="0070C0"/>
                  </a:solidFill>
                  <a:latin typeface="微軟正黑體" pitchFamily="34" charset="-120"/>
                  <a:ea typeface="微軟正黑體" pitchFamily="34" charset="-120"/>
                </a:rPr>
                <a:t>」</a:t>
              </a:r>
              <a:r>
                <a:rPr lang="en-US" altLang="zh-TW" sz="1400" dirty="0" smtClean="0">
                  <a:solidFill>
                    <a:srgbClr val="0070C0"/>
                  </a:solidFill>
                  <a:latin typeface="微軟正黑體" pitchFamily="34" charset="-120"/>
                  <a:ea typeface="微軟正黑體" pitchFamily="34" charset="-120"/>
                </a:rPr>
                <a:t/>
              </a:r>
              <a:br>
                <a:rPr lang="en-US" altLang="zh-TW" sz="1400" dirty="0" smtClean="0">
                  <a:solidFill>
                    <a:srgbClr val="0070C0"/>
                  </a:solidFill>
                  <a:latin typeface="微軟正黑體" pitchFamily="34" charset="-120"/>
                  <a:ea typeface="微軟正黑體" pitchFamily="34" charset="-120"/>
                </a:rPr>
              </a:br>
              <a:r>
                <a:rPr lang="en-US" altLang="zh-TW" sz="1400" dirty="0" smtClean="0">
                  <a:solidFill>
                    <a:srgbClr val="0070C0"/>
                  </a:solidFill>
                  <a:latin typeface="微軟正黑體" pitchFamily="34" charset="-120"/>
                  <a:ea typeface="微軟正黑體" pitchFamily="34" charset="-120"/>
                </a:rPr>
                <a:t>          </a:t>
              </a:r>
              <a:r>
                <a:rPr lang="zh-TW" altLang="zh-TW" sz="1400" b="1" dirty="0" smtClean="0">
                  <a:solidFill>
                    <a:srgbClr val="C00000"/>
                  </a:solidFill>
                  <a:latin typeface="微軟正黑體" pitchFamily="34" charset="-120"/>
                  <a:ea typeface="微軟正黑體" pitchFamily="34" charset="-120"/>
                </a:rPr>
                <a:t>證明</a:t>
              </a:r>
              <a:r>
                <a:rPr lang="zh-TW" altLang="en-US" sz="1400" b="1" dirty="0">
                  <a:solidFill>
                    <a:srgbClr val="C00000"/>
                  </a:solidFill>
                  <a:latin typeface="微軟正黑體" pitchFamily="34" charset="-120"/>
                  <a:ea typeface="微軟正黑體" pitchFamily="34" charset="-120"/>
                </a:rPr>
                <a:t>文件影本</a:t>
              </a:r>
              <a:endParaRPr lang="zh-TW" altLang="zh-TW" sz="1400" b="1" dirty="0">
                <a:solidFill>
                  <a:srgbClr val="C00000"/>
                </a:solidFill>
                <a:latin typeface="微軟正黑體" pitchFamily="34" charset="-120"/>
                <a:ea typeface="微軟正黑體" pitchFamily="34" charset="-120"/>
              </a:endParaRPr>
            </a:p>
          </p:txBody>
        </p:sp>
      </p:grpSp>
      <p:grpSp>
        <p:nvGrpSpPr>
          <p:cNvPr id="18" name="群組 17"/>
          <p:cNvGrpSpPr/>
          <p:nvPr/>
        </p:nvGrpSpPr>
        <p:grpSpPr>
          <a:xfrm>
            <a:off x="248059" y="4050779"/>
            <a:ext cx="3093904" cy="1077218"/>
            <a:chOff x="395288" y="3371897"/>
            <a:chExt cx="4125205" cy="1436291"/>
          </a:xfrm>
        </p:grpSpPr>
        <p:cxnSp>
          <p:nvCxnSpPr>
            <p:cNvPr id="46" name="直線單箭頭接點 45"/>
            <p:cNvCxnSpPr/>
            <p:nvPr/>
          </p:nvCxnSpPr>
          <p:spPr>
            <a:xfrm flipV="1">
              <a:off x="3741738" y="3775311"/>
              <a:ext cx="778755" cy="50563"/>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 name="文字方塊 12"/>
            <p:cNvSpPr txBox="1"/>
            <p:nvPr/>
          </p:nvSpPr>
          <p:spPr>
            <a:xfrm>
              <a:off x="395288" y="3371897"/>
              <a:ext cx="3346450" cy="1436291"/>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wrap="square">
              <a:spAutoFit/>
            </a:bodyPr>
            <a:lstStyle/>
            <a:p>
              <a:pPr algn="just" eaLnBrk="1" fontAlgn="auto" hangingPunct="1">
                <a:spcBef>
                  <a:spcPts val="0"/>
                </a:spcBef>
                <a:spcAft>
                  <a:spcPts val="0"/>
                </a:spcAft>
                <a:defRPr/>
              </a:pPr>
              <a:r>
                <a:rPr lang="zh-TW" altLang="en-US" sz="1600" dirty="0">
                  <a:solidFill>
                    <a:srgbClr val="0070C0"/>
                  </a:solidFill>
                  <a:latin typeface="微軟正黑體" pitchFamily="34" charset="-120"/>
                  <a:ea typeface="微軟正黑體" pitchFamily="34" charset="-120"/>
                </a:rPr>
                <a:t>（</a:t>
              </a:r>
              <a:r>
                <a:rPr lang="en-US" altLang="zh-TW" sz="1600" dirty="0">
                  <a:solidFill>
                    <a:srgbClr val="0070C0"/>
                  </a:solidFill>
                  <a:latin typeface="微軟正黑體" pitchFamily="34" charset="-120"/>
                  <a:ea typeface="微軟正黑體" pitchFamily="34" charset="-120"/>
                </a:rPr>
                <a:t>4</a:t>
              </a:r>
              <a:r>
                <a:rPr lang="zh-TW" altLang="en-US" sz="1600" dirty="0">
                  <a:solidFill>
                    <a:srgbClr val="0070C0"/>
                  </a:solidFill>
                  <a:latin typeface="微軟正黑體" pitchFamily="34" charset="-120"/>
                  <a:ea typeface="微軟正黑體" pitchFamily="34" charset="-120"/>
                </a:rPr>
                <a:t>）</a:t>
              </a:r>
              <a:r>
                <a:rPr lang="zh-TW" altLang="zh-TW" sz="1600" dirty="0">
                  <a:solidFill>
                    <a:srgbClr val="0070C0"/>
                  </a:solidFill>
                  <a:latin typeface="微軟正黑體" pitchFamily="34" charset="-120"/>
                  <a:ea typeface="微軟正黑體" pitchFamily="34" charset="-120"/>
                </a:rPr>
                <a:t>超額比序項目</a:t>
              </a:r>
              <a:r>
                <a:rPr lang="zh-TW" altLang="zh-TW" sz="1600" dirty="0" smtClean="0">
                  <a:solidFill>
                    <a:srgbClr val="0070C0"/>
                  </a:solidFill>
                  <a:latin typeface="微軟正黑體" pitchFamily="34" charset="-120"/>
                  <a:ea typeface="微軟正黑體" pitchFamily="34" charset="-120"/>
                </a:rPr>
                <a:t>積分</a:t>
              </a:r>
              <a:r>
                <a:rPr lang="en-US" altLang="zh-TW" sz="1600" dirty="0" smtClean="0">
                  <a:solidFill>
                    <a:srgbClr val="0070C0"/>
                  </a:solidFill>
                  <a:latin typeface="微軟正黑體" pitchFamily="34" charset="-120"/>
                  <a:ea typeface="微軟正黑體" pitchFamily="34" charset="-120"/>
                </a:rPr>
                <a:t/>
              </a:r>
              <a:br>
                <a:rPr lang="en-US" altLang="zh-TW" sz="1600" dirty="0" smtClean="0">
                  <a:solidFill>
                    <a:srgbClr val="0070C0"/>
                  </a:solidFill>
                  <a:latin typeface="微軟正黑體" pitchFamily="34" charset="-120"/>
                  <a:ea typeface="微軟正黑體" pitchFamily="34" charset="-120"/>
                </a:rPr>
              </a:br>
              <a:r>
                <a:rPr lang="en-US" altLang="zh-TW" sz="1600" dirty="0" smtClean="0">
                  <a:solidFill>
                    <a:srgbClr val="0070C0"/>
                  </a:solidFill>
                  <a:latin typeface="微軟正黑體" pitchFamily="34" charset="-120"/>
                  <a:ea typeface="微軟正黑體" pitchFamily="34" charset="-120"/>
                </a:rPr>
                <a:t>           </a:t>
              </a:r>
              <a:r>
                <a:rPr lang="zh-TW" altLang="zh-TW" sz="1600" dirty="0" smtClean="0">
                  <a:solidFill>
                    <a:srgbClr val="0070C0"/>
                  </a:solidFill>
                  <a:latin typeface="微軟正黑體" pitchFamily="34" charset="-120"/>
                  <a:ea typeface="微軟正黑體" pitchFamily="34" charset="-120"/>
                </a:rPr>
                <a:t>證明單</a:t>
              </a:r>
              <a:r>
                <a:rPr lang="zh-TW" altLang="en-US" sz="1600" b="1" dirty="0" smtClean="0">
                  <a:solidFill>
                    <a:srgbClr val="C00000"/>
                  </a:solidFill>
                  <a:latin typeface="微軟正黑體" pitchFamily="34" charset="-120"/>
                  <a:ea typeface="微軟正黑體" pitchFamily="34" charset="-120"/>
                </a:rPr>
                <a:t>正本</a:t>
              </a:r>
              <a:r>
                <a:rPr lang="zh-TW" altLang="en-US" sz="1600" dirty="0">
                  <a:solidFill>
                    <a:srgbClr val="0070C0"/>
                  </a:solidFill>
                  <a:latin typeface="微軟正黑體" pitchFamily="34" charset="-120"/>
                  <a:ea typeface="微軟正黑體" pitchFamily="34" charset="-120"/>
                </a:rPr>
                <a:t>審核</a:t>
              </a:r>
              <a:r>
                <a:rPr lang="zh-TW" altLang="en-US" sz="1600" dirty="0" smtClean="0">
                  <a:solidFill>
                    <a:srgbClr val="0070C0"/>
                  </a:solidFill>
                  <a:latin typeface="微軟正黑體" pitchFamily="34" charset="-120"/>
                  <a:ea typeface="微軟正黑體" pitchFamily="34" charset="-120"/>
                </a:rPr>
                <a:t>確</a:t>
              </a:r>
              <a:r>
                <a:rPr lang="en-US" altLang="zh-TW" sz="1600" dirty="0" smtClean="0">
                  <a:solidFill>
                    <a:srgbClr val="0070C0"/>
                  </a:solidFill>
                  <a:latin typeface="微軟正黑體" pitchFamily="34" charset="-120"/>
                  <a:ea typeface="微軟正黑體" pitchFamily="34" charset="-120"/>
                </a:rPr>
                <a:t/>
              </a:r>
              <a:br>
                <a:rPr lang="en-US" altLang="zh-TW" sz="1600" dirty="0" smtClean="0">
                  <a:solidFill>
                    <a:srgbClr val="0070C0"/>
                  </a:solidFill>
                  <a:latin typeface="微軟正黑體" pitchFamily="34" charset="-120"/>
                  <a:ea typeface="微軟正黑體" pitchFamily="34" charset="-120"/>
                </a:rPr>
              </a:br>
              <a:r>
                <a:rPr lang="en-US" altLang="zh-TW" sz="1600" dirty="0" smtClean="0">
                  <a:solidFill>
                    <a:srgbClr val="0070C0"/>
                  </a:solidFill>
                  <a:latin typeface="微軟正黑體" pitchFamily="34" charset="-120"/>
                  <a:ea typeface="微軟正黑體" pitchFamily="34" charset="-120"/>
                </a:rPr>
                <a:t>           </a:t>
              </a:r>
              <a:r>
                <a:rPr lang="zh-TW" altLang="en-US" sz="1600" dirty="0" smtClean="0">
                  <a:solidFill>
                    <a:srgbClr val="0070C0"/>
                  </a:solidFill>
                  <a:latin typeface="微軟正黑體" pitchFamily="34" charset="-120"/>
                  <a:ea typeface="微軟正黑體" pitchFamily="34" charset="-120"/>
                </a:rPr>
                <a:t>認</a:t>
              </a:r>
              <a:r>
                <a:rPr lang="zh-TW" altLang="en-US" sz="1600" dirty="0">
                  <a:solidFill>
                    <a:srgbClr val="0070C0"/>
                  </a:solidFill>
                  <a:latin typeface="微軟正黑體" pitchFamily="34" charset="-120"/>
                  <a:ea typeface="微軟正黑體" pitchFamily="34" charset="-120"/>
                </a:rPr>
                <a:t>後，</a:t>
              </a:r>
              <a:r>
                <a:rPr lang="zh-TW" altLang="en-US" sz="1600" b="1" dirty="0">
                  <a:solidFill>
                    <a:srgbClr val="C00000"/>
                  </a:solidFill>
                  <a:latin typeface="微軟正黑體" pitchFamily="34" charset="-120"/>
                  <a:ea typeface="微軟正黑體" pitchFamily="34" charset="-120"/>
                </a:rPr>
                <a:t>加</a:t>
              </a:r>
              <a:r>
                <a:rPr lang="zh-TW" altLang="en-US" sz="1600" b="1" dirty="0" smtClean="0">
                  <a:solidFill>
                    <a:srgbClr val="C00000"/>
                  </a:solidFill>
                  <a:latin typeface="微軟正黑體" pitchFamily="34" charset="-120"/>
                  <a:ea typeface="微軟正黑體" pitchFamily="34" charset="-120"/>
                </a:rPr>
                <a:t>蓋</a:t>
              </a:r>
              <a:r>
                <a:rPr lang="zh-TW" altLang="en-US" sz="1600" b="1" u="sng" dirty="0" smtClean="0">
                  <a:solidFill>
                    <a:srgbClr val="C00000"/>
                  </a:solidFill>
                  <a:latin typeface="微軟正黑體" pitchFamily="34" charset="-120"/>
                  <a:ea typeface="微軟正黑體" pitchFamily="34" charset="-120"/>
                </a:rPr>
                <a:t>學校章</a:t>
              </a:r>
              <a:r>
                <a:rPr lang="en-US" altLang="zh-TW" sz="1600" b="1" u="sng" dirty="0" smtClean="0">
                  <a:solidFill>
                    <a:srgbClr val="C00000"/>
                  </a:solidFill>
                  <a:latin typeface="微軟正黑體" pitchFamily="34" charset="-120"/>
                  <a:ea typeface="微軟正黑體" pitchFamily="34" charset="-120"/>
                </a:rPr>
                <a:t/>
              </a:r>
              <a:br>
                <a:rPr lang="en-US" altLang="zh-TW" sz="1600" b="1" u="sng" dirty="0" smtClean="0">
                  <a:solidFill>
                    <a:srgbClr val="C00000"/>
                  </a:solidFill>
                  <a:latin typeface="微軟正黑體" pitchFamily="34" charset="-120"/>
                  <a:ea typeface="微軟正黑體" pitchFamily="34" charset="-120"/>
                </a:rPr>
              </a:br>
              <a:r>
                <a:rPr lang="en-US" altLang="zh-TW" sz="1600" b="1" dirty="0" smtClean="0">
                  <a:solidFill>
                    <a:srgbClr val="C00000"/>
                  </a:solidFill>
                  <a:latin typeface="微軟正黑體" pitchFamily="34" charset="-120"/>
                  <a:ea typeface="微軟正黑體" pitchFamily="34" charset="-120"/>
                </a:rPr>
                <a:t>           </a:t>
              </a:r>
              <a:r>
                <a:rPr lang="zh-TW" altLang="en-US" sz="1600" b="1" u="sng" dirty="0" smtClean="0">
                  <a:solidFill>
                    <a:srgbClr val="C00000"/>
                  </a:solidFill>
                  <a:latin typeface="微軟正黑體" pitchFamily="34" charset="-120"/>
                  <a:ea typeface="微軟正黑體" pitchFamily="34" charset="-120"/>
                </a:rPr>
                <a:t>戳</a:t>
              </a:r>
              <a:r>
                <a:rPr lang="zh-TW" altLang="en-US" sz="1600" dirty="0">
                  <a:solidFill>
                    <a:srgbClr val="0070C0"/>
                  </a:solidFill>
                  <a:latin typeface="微軟正黑體" pitchFamily="34" charset="-120"/>
                  <a:ea typeface="微軟正黑體" pitchFamily="34" charset="-120"/>
                </a:rPr>
                <a:t>浮貼</a:t>
              </a:r>
              <a:r>
                <a:rPr lang="zh-TW" altLang="en-US" sz="1600" dirty="0" smtClean="0">
                  <a:solidFill>
                    <a:srgbClr val="0070C0"/>
                  </a:solidFill>
                  <a:latin typeface="微軟正黑體" pitchFamily="34" charset="-120"/>
                  <a:ea typeface="微軟正黑體" pitchFamily="34" charset="-120"/>
                </a:rPr>
                <a:t>於此</a:t>
              </a:r>
              <a:endParaRPr lang="zh-TW" altLang="en-US" sz="1600" dirty="0">
                <a:solidFill>
                  <a:srgbClr val="0070C0"/>
                </a:solidFill>
                <a:latin typeface="微軟正黑體" pitchFamily="34" charset="-120"/>
                <a:ea typeface="微軟正黑體" pitchFamily="34" charset="-120"/>
              </a:endParaRPr>
            </a:p>
          </p:txBody>
        </p:sp>
      </p:grpSp>
      <p:grpSp>
        <p:nvGrpSpPr>
          <p:cNvPr id="11" name="群組 10"/>
          <p:cNvGrpSpPr/>
          <p:nvPr/>
        </p:nvGrpSpPr>
        <p:grpSpPr>
          <a:xfrm>
            <a:off x="5763165" y="5462074"/>
            <a:ext cx="3088484" cy="410766"/>
            <a:chOff x="7737475" y="5021263"/>
            <a:chExt cx="4117978" cy="547687"/>
          </a:xfrm>
        </p:grpSpPr>
        <p:cxnSp>
          <p:nvCxnSpPr>
            <p:cNvPr id="53" name="直線單箭頭接點 52"/>
            <p:cNvCxnSpPr/>
            <p:nvPr/>
          </p:nvCxnSpPr>
          <p:spPr>
            <a:xfrm flipH="1" flipV="1">
              <a:off x="7737475" y="5021263"/>
              <a:ext cx="1022350" cy="27305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直線單箭頭接點 57"/>
            <p:cNvCxnSpPr/>
            <p:nvPr/>
          </p:nvCxnSpPr>
          <p:spPr>
            <a:xfrm flipH="1">
              <a:off x="7808814" y="5303838"/>
              <a:ext cx="981174" cy="265112"/>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2" name="文字方塊 51"/>
            <p:cNvSpPr txBox="1"/>
            <p:nvPr/>
          </p:nvSpPr>
          <p:spPr>
            <a:xfrm>
              <a:off x="8415242" y="5126037"/>
              <a:ext cx="3440211" cy="410369"/>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400" dirty="0" smtClean="0">
                  <a:solidFill>
                    <a:srgbClr val="0070C0"/>
                  </a:solidFill>
                  <a:latin typeface="微軟正黑體" pitchFamily="34" charset="-120"/>
                  <a:ea typeface="微軟正黑體" pitchFamily="34" charset="-120"/>
                </a:rPr>
                <a:t> （</a:t>
              </a:r>
              <a:r>
                <a:rPr lang="en-US" altLang="zh-TW" sz="1400" dirty="0">
                  <a:solidFill>
                    <a:srgbClr val="0070C0"/>
                  </a:solidFill>
                  <a:latin typeface="微軟正黑體" pitchFamily="34" charset="-120"/>
                  <a:ea typeface="微軟正黑體" pitchFamily="34" charset="-120"/>
                </a:rPr>
                <a:t>6</a:t>
              </a:r>
              <a:r>
                <a:rPr lang="zh-TW" altLang="en-US" sz="1400" dirty="0">
                  <a:solidFill>
                    <a:srgbClr val="0070C0"/>
                  </a:solidFill>
                  <a:latin typeface="微軟正黑體" pitchFamily="34" charset="-120"/>
                  <a:ea typeface="微軟正黑體" pitchFamily="34" charset="-120"/>
                </a:rPr>
                <a:t>）（</a:t>
              </a:r>
              <a:r>
                <a:rPr lang="en-US" altLang="zh-TW" sz="1400" dirty="0">
                  <a:solidFill>
                    <a:srgbClr val="0070C0"/>
                  </a:solidFill>
                  <a:latin typeface="微軟正黑體" pitchFamily="34" charset="-120"/>
                  <a:ea typeface="微軟正黑體" pitchFamily="34" charset="-120"/>
                </a:rPr>
                <a:t>7</a:t>
              </a:r>
              <a:r>
                <a:rPr lang="zh-TW" altLang="en-US" sz="1400" dirty="0">
                  <a:solidFill>
                    <a:srgbClr val="0070C0"/>
                  </a:solidFill>
                  <a:latin typeface="微軟正黑體" pitchFamily="34" charset="-120"/>
                  <a:ea typeface="微軟正黑體" pitchFamily="34" charset="-120"/>
                </a:rPr>
                <a:t>）</a:t>
              </a:r>
              <a:r>
                <a:rPr lang="zh-TW" altLang="en-US" sz="1400" b="1" dirty="0">
                  <a:solidFill>
                    <a:srgbClr val="0070C0"/>
                  </a:solidFill>
                  <a:latin typeface="微軟正黑體" pitchFamily="34" charset="-120"/>
                  <a:ea typeface="微軟正黑體" pitchFamily="34" charset="-120"/>
                </a:rPr>
                <a:t>競賽證明</a:t>
              </a:r>
              <a:r>
                <a:rPr lang="zh-TW" altLang="en-US" sz="1400" dirty="0">
                  <a:solidFill>
                    <a:srgbClr val="0070C0"/>
                  </a:solidFill>
                  <a:latin typeface="微軟正黑體" pitchFamily="34" charset="-120"/>
                  <a:ea typeface="微軟正黑體" pitchFamily="34" charset="-120"/>
                </a:rPr>
                <a:t>文件影本</a:t>
              </a:r>
              <a:endParaRPr lang="zh-TW" altLang="zh-TW" sz="1400" dirty="0">
                <a:solidFill>
                  <a:srgbClr val="0070C0"/>
                </a:solidFill>
                <a:latin typeface="微軟正黑體" pitchFamily="34" charset="-120"/>
                <a:ea typeface="微軟正黑體" pitchFamily="34" charset="-120"/>
              </a:endParaRPr>
            </a:p>
          </p:txBody>
        </p:sp>
      </p:grpSp>
      <p:sp>
        <p:nvSpPr>
          <p:cNvPr id="23" name="矩形 22"/>
          <p:cNvSpPr/>
          <p:nvPr/>
        </p:nvSpPr>
        <p:spPr>
          <a:xfrm>
            <a:off x="168680" y="2981695"/>
            <a:ext cx="2406428" cy="477054"/>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none">
            <a:spAutoFit/>
          </a:bodyPr>
          <a:lstStyle/>
          <a:p>
            <a:pPr eaLnBrk="1" fontAlgn="auto" hangingPunct="1">
              <a:lnSpc>
                <a:spcPts val="1500"/>
              </a:lnSpc>
              <a:spcBef>
                <a:spcPts val="0"/>
              </a:spcBef>
              <a:spcAft>
                <a:spcPts val="0"/>
              </a:spcAft>
              <a:defRPr/>
            </a:pPr>
            <a:r>
              <a:rPr lang="zh-TW" altLang="en-US" sz="1600" dirty="0" smtClean="0">
                <a:solidFill>
                  <a:srgbClr val="0070C0"/>
                </a:solidFill>
                <a:latin typeface="微軟正黑體" pitchFamily="34" charset="-120"/>
                <a:ea typeface="微軟正黑體" pitchFamily="34" charset="-120"/>
              </a:rPr>
              <a:t> （</a:t>
            </a:r>
            <a:r>
              <a:rPr lang="en-US" altLang="zh-TW" sz="1600" dirty="0">
                <a:solidFill>
                  <a:srgbClr val="0070C0"/>
                </a:solidFill>
                <a:latin typeface="微軟正黑體" pitchFamily="34" charset="-120"/>
                <a:ea typeface="微軟正黑體" pitchFamily="34" charset="-120"/>
              </a:rPr>
              <a:t>1</a:t>
            </a:r>
            <a:r>
              <a:rPr lang="zh-TW" altLang="en-US" sz="1600" dirty="0">
                <a:solidFill>
                  <a:srgbClr val="0070C0"/>
                </a:solidFill>
                <a:latin typeface="微軟正黑體" pitchFamily="34" charset="-120"/>
                <a:ea typeface="微軟正黑體" pitchFamily="34" charset="-120"/>
              </a:rPr>
              <a:t>）</a:t>
            </a:r>
            <a:r>
              <a:rPr lang="zh-TW" altLang="zh-TW" sz="1600" dirty="0">
                <a:solidFill>
                  <a:srgbClr val="0070C0"/>
                </a:solidFill>
                <a:latin typeface="微軟正黑體" pitchFamily="34" charset="-120"/>
                <a:ea typeface="微軟正黑體" pitchFamily="34" charset="-120"/>
              </a:rPr>
              <a:t>浮貼繳費證明</a:t>
            </a:r>
            <a:r>
              <a:rPr lang="zh-TW" altLang="en-US" sz="1600" dirty="0">
                <a:solidFill>
                  <a:srgbClr val="0070C0"/>
                </a:solidFill>
                <a:latin typeface="微軟正黑體" pitchFamily="34" charset="-120"/>
                <a:ea typeface="微軟正黑體" pitchFamily="34" charset="-120"/>
              </a:rPr>
              <a:t>影本</a:t>
            </a:r>
            <a:endParaRPr lang="en-US" altLang="zh-TW" sz="1600" dirty="0">
              <a:solidFill>
                <a:srgbClr val="0070C0"/>
              </a:solidFill>
              <a:latin typeface="微軟正黑體" pitchFamily="34" charset="-120"/>
              <a:ea typeface="微軟正黑體" pitchFamily="34" charset="-120"/>
            </a:endParaRPr>
          </a:p>
          <a:p>
            <a:pPr eaLnBrk="1" fontAlgn="auto" hangingPunct="1">
              <a:lnSpc>
                <a:spcPts val="1500"/>
              </a:lnSpc>
              <a:spcBef>
                <a:spcPts val="0"/>
              </a:spcBef>
              <a:spcAft>
                <a:spcPts val="0"/>
              </a:spcAft>
              <a:defRPr/>
            </a:pPr>
            <a:r>
              <a:rPr lang="zh-TW" altLang="en-US" sz="1600" dirty="0">
                <a:solidFill>
                  <a:srgbClr val="C00000"/>
                </a:solidFill>
                <a:latin typeface="微軟正黑體" pitchFamily="34" charset="-120"/>
                <a:ea typeface="微軟正黑體" pitchFamily="34" charset="-120"/>
              </a:rPr>
              <a:t>          國中集體報名</a:t>
            </a:r>
            <a:r>
              <a:rPr lang="zh-TW" altLang="en-US" sz="1600" b="1" dirty="0">
                <a:solidFill>
                  <a:srgbClr val="C00000"/>
                </a:solidFill>
                <a:latin typeface="微軟正黑體" pitchFamily="34" charset="-120"/>
                <a:ea typeface="微軟正黑體" pitchFamily="34" charset="-120"/>
              </a:rPr>
              <a:t>免貼</a:t>
            </a:r>
            <a:endParaRPr lang="zh-TW" altLang="zh-TW" sz="1600" b="1" dirty="0">
              <a:solidFill>
                <a:srgbClr val="C00000"/>
              </a:solidFill>
              <a:latin typeface="微軟正黑體" pitchFamily="34" charset="-120"/>
              <a:ea typeface="微軟正黑體" pitchFamily="34" charset="-120"/>
            </a:endParaRPr>
          </a:p>
        </p:txBody>
      </p:sp>
      <p:cxnSp>
        <p:nvCxnSpPr>
          <p:cNvPr id="37"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8" name="Freeform 6">
            <a:extLst>
              <a:ext uri="{FF2B5EF4-FFF2-40B4-BE49-F238E27FC236}">
                <a16:creationId xmlns:a16="http://schemas.microsoft.com/office/drawing/2014/main" id="{71AA52EC-7DB1-4E87-8C0D-FAA1C5227515}"/>
              </a:ext>
            </a:extLst>
          </p:cNvPr>
          <p:cNvSpPr>
            <a:spLocks noEditPoints="1"/>
          </p:cNvSpPr>
          <p:nvPr/>
        </p:nvSpPr>
        <p:spPr bwMode="auto">
          <a:xfrm>
            <a:off x="7508010"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40"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a:solidFill>
                  <a:srgbClr val="002060"/>
                </a:solidFill>
                <a:latin typeface="微軟正黑體" panose="020B0604030504040204" pitchFamily="34" charset="-120"/>
                <a:ea typeface="微軟正黑體" panose="020B0604030504040204" pitchFamily="34" charset="-120"/>
              </a:rPr>
              <a:t>- </a:t>
            </a:r>
            <a:r>
              <a:rPr lang="zh-TW" altLang="en-US" sz="2400" b="1" dirty="0">
                <a:solidFill>
                  <a:srgbClr val="002060"/>
                </a:solidFill>
                <a:latin typeface="微軟正黑體" panose="020B0604030504040204" pitchFamily="34" charset="-120"/>
                <a:ea typeface="微軟正黑體" panose="020B0604030504040204" pitchFamily="34" charset="-120"/>
              </a:rPr>
              <a:t>一般生報名表填寫範例</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r>
              <a:rPr lang="en-US" altLang="zh-TW" sz="2400" b="1" dirty="0" smtClean="0">
                <a:solidFill>
                  <a:srgbClr val="002060"/>
                </a:solidFill>
                <a:latin typeface="微軟正黑體" panose="020B0604030504040204" pitchFamily="34" charset="-120"/>
                <a:ea typeface="微軟正黑體" panose="020B0604030504040204" pitchFamily="34" charset="-120"/>
              </a:rPr>
              <a:t>8/13</a:t>
            </a:r>
            <a:r>
              <a:rPr lang="zh-TW" altLang="en-US" sz="2400" b="1" dirty="0">
                <a:solidFill>
                  <a:srgbClr val="002060"/>
                </a:solidFill>
                <a:latin typeface="微軟正黑體" panose="020B0604030504040204" pitchFamily="34" charset="-120"/>
                <a:ea typeface="微軟正黑體" panose="020B0604030504040204" pitchFamily="34" charset="-120"/>
              </a:rPr>
              <a:t>）</a:t>
            </a:r>
            <a:endParaRPr lang="zh-TW" altLang="en-US" sz="3600" dirty="0">
              <a:solidFill>
                <a:srgbClr val="002060"/>
              </a:solidFill>
              <a:latin typeface="微軟正黑體" panose="020B0604030504040204" pitchFamily="34" charset="-120"/>
              <a:ea typeface="微軟正黑體" panose="020B0604030504040204" pitchFamily="34" charset="-120"/>
            </a:endParaRPr>
          </a:p>
        </p:txBody>
      </p:sp>
      <p:sp>
        <p:nvSpPr>
          <p:cNvPr id="36"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16</a:t>
            </a:fld>
            <a:endParaRPr lang="zh-TW" altLang="en-US" sz="1500" b="1" dirty="0">
              <a:latin typeface="Arial" panose="020B0604020202020204" pitchFamily="34" charset="0"/>
              <a:cs typeface="Arial" panose="020B0604020202020204" pitchFamily="34" charset="0"/>
            </a:endParaRPr>
          </a:p>
        </p:txBody>
      </p:sp>
      <p:sp>
        <p:nvSpPr>
          <p:cNvPr id="41" name="Freeform 160"/>
          <p:cNvSpPr>
            <a:spLocks noChangeAspect="1" noEditPoints="1"/>
          </p:cNvSpPr>
          <p:nvPr/>
        </p:nvSpPr>
        <p:spPr bwMode="auto">
          <a:xfrm>
            <a:off x="53856" y="2910965"/>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60"/>
          <p:cNvSpPr>
            <a:spLocks noChangeAspect="1" noEditPoints="1"/>
          </p:cNvSpPr>
          <p:nvPr/>
        </p:nvSpPr>
        <p:spPr bwMode="auto">
          <a:xfrm>
            <a:off x="6408453" y="4203950"/>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60"/>
          <p:cNvSpPr>
            <a:spLocks noChangeAspect="1" noEditPoints="1"/>
          </p:cNvSpPr>
          <p:nvPr/>
        </p:nvSpPr>
        <p:spPr bwMode="auto">
          <a:xfrm>
            <a:off x="6158868" y="5444666"/>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0"/>
          <p:cNvSpPr>
            <a:spLocks noChangeAspect="1" noEditPoints="1"/>
          </p:cNvSpPr>
          <p:nvPr/>
        </p:nvSpPr>
        <p:spPr bwMode="auto">
          <a:xfrm>
            <a:off x="6565933" y="3187321"/>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0"/>
          <p:cNvSpPr>
            <a:spLocks noChangeAspect="1" noEditPoints="1"/>
          </p:cNvSpPr>
          <p:nvPr/>
        </p:nvSpPr>
        <p:spPr bwMode="auto">
          <a:xfrm>
            <a:off x="184902" y="1754315"/>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0"/>
          <p:cNvSpPr>
            <a:spLocks noChangeAspect="1" noEditPoints="1"/>
          </p:cNvSpPr>
          <p:nvPr/>
        </p:nvSpPr>
        <p:spPr bwMode="auto">
          <a:xfrm>
            <a:off x="140859" y="4013494"/>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cSld>
  <p:clrMapOvr>
    <a:masterClrMapping/>
  </p:clrMapOvr>
  <p:timing>
    <p:tnLst>
      <p:par>
        <p:cTn id="1" dur="indefinite" restart="never" nodeType="tmRoot"/>
      </p:par>
    </p:tnLst>
  </p:timing>
</p:sld>
</file>

<file path=ppt/slides/slide17.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5" name="圖片 4"/>
          <p:cNvPicPr>
            <a:picLocks noChangeAspect="1"/>
          </p:cNvPicPr>
          <p:nvPr/>
        </p:nvPicPr>
        <p:blipFill>
          <a:blip cstate="email" r:embed="rId3">
            <a:extLst>
              <a:ext uri="{28A0092B-C50C-407E-A947-70E740481C1C}">
                <a14:useLocalDpi xmlns:a14="http://schemas.microsoft.com/office/drawing/2010/main"/>
              </a:ext>
            </a:extLst>
          </a:blip>
          <a:stretch>
            <a:fillRect/>
          </a:stretch>
        </p:blipFill>
        <p:spPr>
          <a:xfrm>
            <a:off x="3242269" y="1221600"/>
            <a:ext cx="3931796" cy="5477681"/>
          </a:xfrm>
          <a:prstGeom prst="rect">
            <a:avLst/>
          </a:prstGeom>
        </p:spPr>
      </p:pic>
      <p:sp>
        <p:nvSpPr>
          <p:cNvPr id="17" name="投影片編號版面配置區 1"/>
          <p:cNvSpPr txBox="1">
            <a:spLocks/>
          </p:cNvSpPr>
          <p:nvPr/>
        </p:nvSpPr>
        <p:spPr>
          <a:xfrm>
            <a:off x="5886452" y="5738815"/>
            <a:ext cx="1100138" cy="273844"/>
          </a:xfrm>
          <a:prstGeom prst="rect">
            <a:avLst/>
          </a:prstGeom>
        </p:spPr>
        <p:txBody>
          <a:bodyPr anchor="ctr"/>
          <a:lstStyle/>
          <a:p>
            <a:pPr algn="r" eaLnBrk="1" fontAlgn="auto" hangingPunct="1">
              <a:spcBef>
                <a:spcPts val="0"/>
              </a:spcBef>
              <a:spcAft>
                <a:spcPts val="0"/>
              </a:spcAft>
              <a:defRPr/>
            </a:pPr>
            <a:endParaRPr altLang="en-US" dirty="0" lang="zh-TW" sz="900">
              <a:solidFill>
                <a:schemeClr val="tx1">
                  <a:tint val="75000"/>
                </a:schemeClr>
              </a:solidFill>
              <a:latin typeface="+mn-lt"/>
              <a:ea typeface="+mn-ea"/>
            </a:endParaRPr>
          </a:p>
        </p:txBody>
      </p:sp>
      <p:sp>
        <p:nvSpPr>
          <p:cNvPr id="89094" name="文字方塊 84"/>
          <p:cNvSpPr txBox="1">
            <a:spLocks noChangeArrowheads="1"/>
          </p:cNvSpPr>
          <p:nvPr/>
        </p:nvSpPr>
        <p:spPr bwMode="auto">
          <a:xfrm>
            <a:off x="251001" y="885963"/>
            <a:ext cx="32718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en-US" b="1" dirty="0" lang="zh-TW">
                <a:latin charset="-120" panose="020B0604030504040204" pitchFamily="34" typeface="微軟正黑體"/>
                <a:ea charset="-120" panose="020B0604030504040204" pitchFamily="34" typeface="微軟正黑體"/>
              </a:rPr>
              <a:t>特種身分生報名表範例</a:t>
            </a:r>
            <a:r>
              <a:rPr altLang="en-US" b="1" dirty="0" lang="zh-TW">
                <a:solidFill>
                  <a:srgbClr val="C00000"/>
                </a:solidFill>
                <a:latin charset="-120" panose="020B0604030504040204" pitchFamily="34" typeface="微軟正黑體"/>
                <a:ea charset="-120" panose="020B0604030504040204" pitchFamily="34" typeface="微軟正黑體"/>
              </a:rPr>
              <a:t>（黃色）</a:t>
            </a:r>
          </a:p>
        </p:txBody>
      </p:sp>
      <p:sp>
        <p:nvSpPr>
          <p:cNvPr id="3" name="矩形 2"/>
          <p:cNvSpPr/>
          <p:nvPr/>
        </p:nvSpPr>
        <p:spPr>
          <a:xfrm>
            <a:off x="3269042" y="1221600"/>
            <a:ext cx="3953271" cy="5520001"/>
          </a:xfrm>
          <a:prstGeom prst="rect">
            <a:avLst/>
          </a:prstGeom>
          <a:solidFill>
            <a:srgbClr val="FFFFCA">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35" name="矩形 34"/>
          <p:cNvSpPr/>
          <p:nvPr/>
        </p:nvSpPr>
        <p:spPr>
          <a:xfrm>
            <a:off x="3301877" y="3807652"/>
            <a:ext cx="2388529" cy="23738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46" name="直線單箭頭接點 45"/>
          <p:cNvCxnSpPr>
            <a:stCxn id="35" idx="1"/>
          </p:cNvCxnSpPr>
          <p:nvPr/>
        </p:nvCxnSpPr>
        <p:spPr bwMode="auto">
          <a:xfrm flipH="1" flipV="1">
            <a:off x="2985308" y="3235411"/>
            <a:ext cx="316569" cy="690934"/>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graphicFrame>
        <p:nvGraphicFramePr>
          <p:cNvPr id="50" name="表格 49"/>
          <p:cNvGraphicFramePr>
            <a:graphicFrameLocks noGrp="1"/>
          </p:cNvGraphicFramePr>
          <p:nvPr>
            <p:extLst>
              <p:ext uri="{D42A27DB-BD31-4B8C-83A1-F6EECF244321}">
                <p14:modId xmlns:p14="http://schemas.microsoft.com/office/powerpoint/2010/main" val="2450362966"/>
              </p:ext>
            </p:extLst>
          </p:nvPr>
        </p:nvGraphicFramePr>
        <p:xfrm>
          <a:off x="289904" y="2884908"/>
          <a:ext cx="2727155" cy="403986"/>
        </p:xfrm>
        <a:graphic>
          <a:graphicData uri="http://schemas.openxmlformats.org/drawingml/2006/table">
            <a:tbl>
              <a:tblPr bandRow="1" firstRow="1">
                <a:tableStyleId>{5C22544A-7EE6-4342-B048-85BDC9FD1C3A}</a:tableStyleId>
              </a:tblPr>
              <a:tblGrid>
                <a:gridCol w="2153812">
                  <a:extLst>
                    <a:ext uri="{9D8B030D-6E8A-4147-A177-3AD203B41FA5}">
                      <a16:colId xmlns:a16="http://schemas.microsoft.com/office/drawing/2014/main" val="20000"/>
                    </a:ext>
                  </a:extLst>
                </a:gridCol>
                <a:gridCol w="573343">
                  <a:extLst>
                    <a:ext uri="{9D8B030D-6E8A-4147-A177-3AD203B41FA5}">
                      <a16:colId xmlns:a16="http://schemas.microsoft.com/office/drawing/2014/main" val="20001"/>
                    </a:ext>
                  </a:extLst>
                </a:gridCol>
              </a:tblGrid>
              <a:tr h="393327">
                <a:tc>
                  <a:txBody>
                    <a:bodyPr/>
                    <a:lstStyle/>
                    <a:p>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已報考</a:t>
                      </a:r>
                      <a:r>
                        <a:rPr altLang="zh-TW" b="0" dirty="0" lang="en-US" smtClean="0" sz="1100">
                          <a:solidFill>
                            <a:schemeClr val="tx1"/>
                          </a:solidFill>
                          <a:latin charset="0" panose="02020603050405020304" pitchFamily="18" typeface="Times New Roman"/>
                          <a:ea charset="-120" panose="03000509000000000000" pitchFamily="65" typeface="標楷體"/>
                          <a:cs charset="0" panose="02020603050405020304" pitchFamily="18" typeface="Times New Roman"/>
                          <a:sym charset="2" panose="05000000000000000000" pitchFamily="2" typeface="Wingdings"/>
                        </a:rPr>
                        <a:t>111</a:t>
                      </a:r>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年國中教育會考</a:t>
                      </a:r>
                      <a:endParaRPr altLang="zh-TW" b="0" dirty="0" lang="en-US"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endParaRPr>
                    </a:p>
                    <a:p>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未報考</a:t>
                      </a:r>
                      <a:r>
                        <a:rPr altLang="zh-TW" b="0" dirty="0" lang="en-US" smtClean="0" sz="1100">
                          <a:solidFill>
                            <a:schemeClr val="tx1"/>
                          </a:solidFill>
                          <a:latin charset="0" panose="02020603050405020304" pitchFamily="18" typeface="Times New Roman"/>
                          <a:ea charset="-120" panose="03000509000000000000" pitchFamily="65" typeface="標楷體"/>
                          <a:cs charset="0" panose="02020603050405020304" pitchFamily="18" typeface="Times New Roman"/>
                          <a:sym charset="2" panose="05000000000000000000" pitchFamily="2" typeface="Wingdings"/>
                        </a:rPr>
                        <a:t>111</a:t>
                      </a:r>
                      <a:r>
                        <a:rPr altLang="en-US" b="0" dirty="0" lang="zh-TW" smtClean="0" sz="1100">
                          <a:solidFill>
                            <a:schemeClr val="tx1"/>
                          </a:solidFill>
                          <a:latin charset="-120" panose="03000509000000000000" pitchFamily="65" typeface="標楷體"/>
                          <a:ea charset="-120" panose="03000509000000000000" pitchFamily="65" typeface="標楷體"/>
                          <a:sym charset="2" panose="05000000000000000000" pitchFamily="2" typeface="Wingdings"/>
                        </a:rPr>
                        <a:t>年國中教育會考</a:t>
                      </a:r>
                      <a:endParaRPr altLang="en-US" b="0" dirty="0" lang="zh-TW" sz="1100">
                        <a:solidFill>
                          <a:schemeClr val="tx1"/>
                        </a:solidFill>
                        <a:latin charset="-120" panose="03000509000000000000" pitchFamily="65" typeface="標楷體"/>
                        <a:ea charset="-120" panose="03000509000000000000" pitchFamily="65" typeface="標楷體"/>
                      </a:endParaRPr>
                    </a:p>
                  </a:txBody>
                  <a:tcPr marB="34353" marL="68576" marR="68576" marT="34353">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noFill/>
                  </a:tcPr>
                </a:tc>
                <a:tc>
                  <a:txBody>
                    <a:bodyPr/>
                    <a:lstStyle/>
                    <a:p>
                      <a:pPr algn="ctr"/>
                      <a:r>
                        <a:rPr altLang="en-US" b="0" dirty="0" lang="zh-TW" smtClean="0" sz="1100">
                          <a:solidFill>
                            <a:schemeClr val="tx1"/>
                          </a:solidFill>
                          <a:latin charset="-120" panose="03000509000000000000" pitchFamily="65" typeface="標楷體"/>
                          <a:ea charset="-120" panose="03000509000000000000" pitchFamily="65" typeface="標楷體"/>
                        </a:rPr>
                        <a:t>准考證號碼</a:t>
                      </a:r>
                      <a:endParaRPr altLang="en-US" b="0" dirty="0" lang="zh-TW" sz="1100">
                        <a:solidFill>
                          <a:schemeClr val="tx1"/>
                        </a:solidFill>
                        <a:latin charset="-120" panose="03000509000000000000" pitchFamily="65" typeface="標楷體"/>
                        <a:ea charset="-120" panose="03000509000000000000" pitchFamily="65" typeface="標楷體"/>
                      </a:endParaRPr>
                    </a:p>
                  </a:txBody>
                  <a:tcPr marB="34353" marL="68576" marR="68576" marT="34353">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noFill/>
                  </a:tcPr>
                </a:tc>
                <a:extLst>
                  <a:ext uri="{0D108BD9-81ED-4DB2-BD59-A6C34878D82A}">
                    <a16:rowId xmlns:a16="http://schemas.microsoft.com/office/drawing/2014/main" val="10000"/>
                  </a:ext>
                </a:extLst>
              </a:tr>
            </a:tbl>
          </a:graphicData>
        </a:graphic>
      </p:graphicFrame>
      <p:sp>
        <p:nvSpPr>
          <p:cNvPr id="69" name="矩形 68"/>
          <p:cNvSpPr/>
          <p:nvPr/>
        </p:nvSpPr>
        <p:spPr bwMode="auto">
          <a:xfrm>
            <a:off x="267238" y="2404896"/>
            <a:ext cx="2318727" cy="461665"/>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eaLnBrk="1" fontAlgn="auto" hangingPunct="1">
              <a:spcBef>
                <a:spcPct val="20000"/>
              </a:spcBef>
              <a:spcAft>
                <a:spcPts val="0"/>
              </a:spcAft>
              <a:defRPr/>
            </a:pPr>
            <a:r>
              <a:rPr altLang="en-US" dirty="0" lang="zh-TW" sz="1200">
                <a:solidFill>
                  <a:srgbClr val="0070C0"/>
                </a:solidFill>
                <a:latin charset="-120" pitchFamily="34" typeface="微軟正黑體"/>
                <a:ea charset="-120" pitchFamily="34" typeface="微軟正黑體"/>
              </a:rPr>
              <a:t>勾選是否報考</a:t>
            </a:r>
            <a:r>
              <a:rPr altLang="zh-TW" dirty="0" lang="en-US" sz="1200">
                <a:solidFill>
                  <a:srgbClr val="0070C0"/>
                </a:solidFill>
                <a:latin charset="-120" pitchFamily="34" typeface="微軟正黑體"/>
                <a:ea charset="-120" pitchFamily="34" typeface="微軟正黑體"/>
              </a:rPr>
              <a:t>111</a:t>
            </a:r>
            <a:r>
              <a:rPr altLang="en-US" dirty="0" lang="zh-TW" sz="1200">
                <a:solidFill>
                  <a:srgbClr val="0070C0"/>
                </a:solidFill>
                <a:latin charset="-120" pitchFamily="34" typeface="微軟正黑體"/>
                <a:ea charset="-120" pitchFamily="34" typeface="微軟正黑體"/>
              </a:rPr>
              <a:t>國中教育會考並填寫國中教育會考准考證號碼</a:t>
            </a:r>
          </a:p>
        </p:txBody>
      </p:sp>
      <p:sp>
        <p:nvSpPr>
          <p:cNvPr id="30" name="矩形 29"/>
          <p:cNvSpPr/>
          <p:nvPr/>
        </p:nvSpPr>
        <p:spPr bwMode="auto">
          <a:xfrm>
            <a:off x="256143" y="3539912"/>
            <a:ext cx="2760916" cy="646331"/>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eaLnBrk="1" fontAlgn="auto" hangingPunct="1">
              <a:spcBef>
                <a:spcPts val="0"/>
              </a:spcBef>
              <a:spcAft>
                <a:spcPts val="0"/>
              </a:spcAft>
              <a:defRPr/>
            </a:pPr>
            <a:r>
              <a:rPr altLang="en-US" dirty="0" lang="zh-TW" sz="1200">
                <a:solidFill>
                  <a:srgbClr val="0070C0"/>
                </a:solidFill>
                <a:latin charset="-120" pitchFamily="34" typeface="微軟正黑體"/>
                <a:ea charset="-120" pitchFamily="34" typeface="微軟正黑體"/>
              </a:rPr>
              <a:t>請將學生「</a:t>
            </a:r>
            <a:r>
              <a:rPr altLang="zh-TW" dirty="0" lang="en-US" sz="1200">
                <a:solidFill>
                  <a:srgbClr val="0070C0"/>
                </a:solidFill>
                <a:latin charset="-120" pitchFamily="34" typeface="微軟正黑體"/>
                <a:ea charset="-120" pitchFamily="34" typeface="微軟正黑體"/>
              </a:rPr>
              <a:t>111</a:t>
            </a:r>
            <a:r>
              <a:rPr altLang="zh-TW" dirty="0" lang="zh-TW" sz="1200">
                <a:solidFill>
                  <a:srgbClr val="0070C0"/>
                </a:solidFill>
                <a:latin charset="-120" pitchFamily="34" typeface="微軟正黑體"/>
                <a:ea charset="-120" pitchFamily="34" typeface="微軟正黑體"/>
              </a:rPr>
              <a:t>學年度五專入學專用</a:t>
            </a:r>
            <a:r>
              <a:rPr altLang="en-US" dirty="0" lang="zh-TW" sz="1200">
                <a:solidFill>
                  <a:srgbClr val="0070C0"/>
                </a:solidFill>
                <a:latin charset="-120" pitchFamily="34" typeface="微軟正黑體"/>
                <a:ea charset="-120" pitchFamily="34" typeface="微軟正黑體"/>
              </a:rPr>
              <a:t>優先</a:t>
            </a:r>
            <a:r>
              <a:rPr altLang="zh-TW" dirty="0" lang="zh-TW" sz="1200">
                <a:solidFill>
                  <a:srgbClr val="0070C0"/>
                </a:solidFill>
                <a:latin charset="-120" pitchFamily="34" typeface="微軟正黑體"/>
                <a:ea charset="-120" pitchFamily="34" typeface="微軟正黑體"/>
              </a:rPr>
              <a:t>免試入學超額比序項目積分證明單</a:t>
            </a:r>
            <a:r>
              <a:rPr altLang="en-US" dirty="0" lang="zh-TW" sz="1200">
                <a:solidFill>
                  <a:srgbClr val="0070C0"/>
                </a:solidFill>
                <a:latin charset="-120" pitchFamily="34" typeface="微軟正黑體"/>
                <a:ea charset="-120" pitchFamily="34" typeface="微軟正黑體"/>
              </a:rPr>
              <a:t>」中</a:t>
            </a:r>
            <a:r>
              <a:rPr altLang="en-US" dirty="0" lang="zh-TW" smtClean="0" sz="1200">
                <a:solidFill>
                  <a:srgbClr val="0070C0"/>
                </a:solidFill>
                <a:latin charset="-120" pitchFamily="34" typeface="微軟正黑體"/>
                <a:ea charset="-120" pitchFamily="34" typeface="微軟正黑體"/>
              </a:rPr>
              <a:t>，</a:t>
            </a:r>
            <a:r>
              <a:rPr altLang="en-US" b="1" dirty="0" lang="zh-TW" smtClean="0" sz="1200">
                <a:solidFill>
                  <a:srgbClr val="C00000"/>
                </a:solidFill>
                <a:latin charset="-120" pitchFamily="34" typeface="微軟正黑體"/>
                <a:ea charset="-120" pitchFamily="34" typeface="微軟正黑體"/>
              </a:rPr>
              <a:t>已</a:t>
            </a:r>
            <a:r>
              <a:rPr altLang="en-US" b="1" dirty="0" lang="zh-TW" sz="1200">
                <a:solidFill>
                  <a:srgbClr val="C00000"/>
                </a:solidFill>
                <a:latin charset="-120" pitchFamily="34" typeface="微軟正黑體"/>
                <a:ea charset="-120" pitchFamily="34" typeface="微軟正黑體"/>
              </a:rPr>
              <a:t>審核確認後之項目勾選</a:t>
            </a:r>
          </a:p>
        </p:txBody>
      </p:sp>
      <p:grpSp>
        <p:nvGrpSpPr>
          <p:cNvPr id="21" name="群組 20"/>
          <p:cNvGrpSpPr/>
          <p:nvPr/>
        </p:nvGrpSpPr>
        <p:grpSpPr>
          <a:xfrm>
            <a:off x="5747082" y="3248712"/>
            <a:ext cx="3004007" cy="2048845"/>
            <a:chOff x="7667625" y="2384482"/>
            <a:chExt cx="4005343" cy="2731793"/>
          </a:xfrm>
        </p:grpSpPr>
        <p:sp>
          <p:nvSpPr>
            <p:cNvPr id="81" name="矩形 80"/>
            <p:cNvSpPr/>
            <p:nvPr/>
          </p:nvSpPr>
          <p:spPr bwMode="auto">
            <a:xfrm>
              <a:off x="9929688" y="2384482"/>
              <a:ext cx="1743280" cy="451405"/>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  委員會</a:t>
              </a:r>
              <a:r>
                <a:rPr altLang="en-US" dirty="0" lang="zh-TW" sz="1600">
                  <a:solidFill>
                    <a:srgbClr val="0070C0"/>
                  </a:solidFill>
                  <a:latin charset="-120" pitchFamily="34" typeface="微軟正黑體"/>
                  <a:ea charset="-120" pitchFamily="34" typeface="微軟正黑體"/>
                </a:rPr>
                <a:t>填寫</a:t>
              </a:r>
            </a:p>
          </p:txBody>
        </p:sp>
        <p:cxnSp>
          <p:nvCxnSpPr>
            <p:cNvPr id="84" name="直線單箭頭接點 83"/>
            <p:cNvCxnSpPr/>
            <p:nvPr/>
          </p:nvCxnSpPr>
          <p:spPr>
            <a:xfrm flipV="1">
              <a:off x="9525070" y="2845102"/>
              <a:ext cx="467164" cy="336572"/>
            </a:xfrm>
            <a:prstGeom prst="straightConnector1">
              <a:avLst/>
            </a:prstGeom>
            <a:ln w="38100">
              <a:solidFill>
                <a:srgbClr val="0033CC"/>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83" name="矩形 82"/>
            <p:cNvSpPr/>
            <p:nvPr/>
          </p:nvSpPr>
          <p:spPr>
            <a:xfrm>
              <a:off x="7667625" y="3135314"/>
              <a:ext cx="1862137" cy="1980961"/>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pSp>
      <p:grpSp>
        <p:nvGrpSpPr>
          <p:cNvPr id="22" name="群組 21"/>
          <p:cNvGrpSpPr/>
          <p:nvPr/>
        </p:nvGrpSpPr>
        <p:grpSpPr>
          <a:xfrm>
            <a:off x="948801" y="6142993"/>
            <a:ext cx="6188746" cy="584774"/>
            <a:chOff x="1583535" y="5960064"/>
            <a:chExt cx="7955754" cy="779699"/>
          </a:xfrm>
        </p:grpSpPr>
        <p:sp>
          <p:nvSpPr>
            <p:cNvPr id="36" name="矩形 35"/>
            <p:cNvSpPr/>
            <p:nvPr/>
          </p:nvSpPr>
          <p:spPr>
            <a:xfrm>
              <a:off x="4590007" y="6318606"/>
              <a:ext cx="4949282" cy="36928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9" name="矩形 28"/>
            <p:cNvSpPr/>
            <p:nvPr/>
          </p:nvSpPr>
          <p:spPr bwMode="auto">
            <a:xfrm>
              <a:off x="1583535" y="5960064"/>
              <a:ext cx="2269234" cy="779699"/>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non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 請</a:t>
              </a:r>
              <a:r>
                <a:rPr altLang="en-US" dirty="0" lang="zh-TW" sz="1600">
                  <a:solidFill>
                    <a:srgbClr val="0070C0"/>
                  </a:solidFill>
                  <a:latin charset="-120" pitchFamily="34" typeface="微軟正黑體"/>
                  <a:ea charset="-120" pitchFamily="34" typeface="微軟正黑體"/>
                </a:rPr>
                <a:t>報名</a:t>
              </a:r>
              <a:r>
                <a:rPr altLang="en-US" b="1" dirty="0" lang="zh-TW" sz="1600">
                  <a:latin charset="-120" pitchFamily="34" typeface="微軟正黑體"/>
                  <a:ea charset="-120" pitchFamily="34" typeface="微軟正黑體"/>
                </a:rPr>
                <a:t>免試生</a:t>
              </a:r>
              <a:r>
                <a:rPr altLang="en-US" dirty="0" lang="zh-TW" sz="1600">
                  <a:latin charset="-120" pitchFamily="34" typeface="微軟正黑體"/>
                  <a:ea charset="-120" pitchFamily="34" typeface="微軟正黑體"/>
                </a:rPr>
                <a:t>及</a:t>
              </a:r>
              <a:endParaRPr altLang="zh-TW" dirty="0" lang="en-US" sz="1600">
                <a:latin charset="-120" pitchFamily="34" typeface="微軟正黑體"/>
                <a:ea charset="-120" pitchFamily="34" typeface="微軟正黑體"/>
              </a:endParaRPr>
            </a:p>
            <a:p>
              <a:pPr algn="ctr" eaLnBrk="1" fontAlgn="auto" hangingPunct="1">
                <a:spcBef>
                  <a:spcPts val="0"/>
                </a:spcBef>
                <a:spcAft>
                  <a:spcPts val="0"/>
                </a:spcAft>
                <a:defRPr/>
              </a:pPr>
              <a:r>
                <a:rPr altLang="en-US" b="1" dirty="0" lang="zh-TW" sz="1600">
                  <a:latin charset="-120" pitchFamily="34" typeface="微軟正黑體"/>
                  <a:ea charset="-120" pitchFamily="34" typeface="微軟正黑體"/>
                </a:rPr>
                <a:t>家長</a:t>
              </a:r>
              <a:r>
                <a:rPr altLang="zh-TW" dirty="0" lang="en-US" sz="1600">
                  <a:latin charset="-120" pitchFamily="34" typeface="微軟正黑體"/>
                  <a:ea charset="-120" pitchFamily="34" typeface="微軟正黑體"/>
                </a:rPr>
                <a:t>(</a:t>
              </a:r>
              <a:r>
                <a:rPr altLang="en-US" dirty="0" lang="zh-TW" sz="1600">
                  <a:latin charset="-120" pitchFamily="34" typeface="微軟正黑體"/>
                  <a:ea charset="-120" pitchFamily="34" typeface="微軟正黑體"/>
                </a:rPr>
                <a:t>監護人</a:t>
              </a:r>
              <a:r>
                <a:rPr altLang="zh-TW" dirty="0" lang="en-US" sz="1600">
                  <a:latin charset="-120" pitchFamily="34" typeface="微軟正黑體"/>
                  <a:ea charset="-120" pitchFamily="34" typeface="微軟正黑體"/>
                </a:rPr>
                <a:t>)</a:t>
              </a:r>
              <a:r>
                <a:rPr altLang="en-US" b="1" dirty="0" lang="zh-TW" sz="1600">
                  <a:solidFill>
                    <a:srgbClr val="C00000"/>
                  </a:solidFill>
                  <a:latin charset="-120" pitchFamily="34" typeface="微軟正黑體"/>
                  <a:ea charset="-120" pitchFamily="34" typeface="微軟正黑體"/>
                </a:rPr>
                <a:t>簽章</a:t>
              </a:r>
            </a:p>
          </p:txBody>
        </p:sp>
        <p:cxnSp>
          <p:nvCxnSpPr>
            <p:cNvPr id="92" name="直線單箭頭接點 91"/>
            <p:cNvCxnSpPr>
              <a:stCxn id="36" idx="1"/>
              <a:endCxn id="29" idx="3"/>
            </p:cNvCxnSpPr>
            <p:nvPr/>
          </p:nvCxnSpPr>
          <p:spPr bwMode="auto">
            <a:xfrm flipH="1" flipV="1">
              <a:off x="3852769" y="6349914"/>
              <a:ext cx="737239" cy="153335"/>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grpSp>
      <p:grpSp>
        <p:nvGrpSpPr>
          <p:cNvPr id="19" name="群組 18"/>
          <p:cNvGrpSpPr/>
          <p:nvPr/>
        </p:nvGrpSpPr>
        <p:grpSpPr>
          <a:xfrm>
            <a:off x="6231346" y="1627352"/>
            <a:ext cx="2691586" cy="338554"/>
            <a:chOff x="8259763" y="558523"/>
            <a:chExt cx="3588781" cy="451404"/>
          </a:xfrm>
        </p:grpSpPr>
        <p:sp>
          <p:nvSpPr>
            <p:cNvPr id="27" name="矩形 26"/>
            <p:cNvSpPr/>
            <p:nvPr/>
          </p:nvSpPr>
          <p:spPr bwMode="auto">
            <a:xfrm>
              <a:off x="10080624" y="558523"/>
              <a:ext cx="1767920" cy="451404"/>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algn="ctr" eaLnBrk="1" fontAlgn="auto" hangingPunct="1">
                <a:spcBef>
                  <a:spcPts val="0"/>
                </a:spcBef>
                <a:spcAft>
                  <a:spcPts val="0"/>
                </a:spcAft>
                <a:defRPr/>
              </a:pPr>
              <a:r>
                <a:rPr altLang="en-US" dirty="0" lang="zh-TW" smtClean="0" sz="1600">
                  <a:solidFill>
                    <a:srgbClr val="0070C0"/>
                  </a:solidFill>
                  <a:latin charset="-120" pitchFamily="34" typeface="微軟正黑體"/>
                  <a:ea charset="-120" pitchFamily="34" typeface="微軟正黑體"/>
                </a:rPr>
                <a:t>委員會</a:t>
              </a:r>
              <a:r>
                <a:rPr altLang="en-US" dirty="0" lang="zh-TW" sz="1600">
                  <a:solidFill>
                    <a:srgbClr val="0070C0"/>
                  </a:solidFill>
                  <a:latin charset="-120" pitchFamily="34" typeface="微軟正黑體"/>
                  <a:ea charset="-120" pitchFamily="34" typeface="微軟正黑體"/>
                </a:rPr>
                <a:t>填寫</a:t>
              </a:r>
            </a:p>
          </p:txBody>
        </p:sp>
        <p:cxnSp>
          <p:nvCxnSpPr>
            <p:cNvPr id="88" name="直線單箭頭接點 87"/>
            <p:cNvCxnSpPr/>
            <p:nvPr/>
          </p:nvCxnSpPr>
          <p:spPr>
            <a:xfrm>
              <a:off x="9518650" y="784225"/>
              <a:ext cx="561975" cy="0"/>
            </a:xfrm>
            <a:prstGeom prst="straightConnector1">
              <a:avLst/>
            </a:prstGeom>
            <a:ln w="38100">
              <a:solidFill>
                <a:srgbClr val="0033CC"/>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74" name="矩形 73"/>
            <p:cNvSpPr/>
            <p:nvPr/>
          </p:nvSpPr>
          <p:spPr>
            <a:xfrm>
              <a:off x="8259763" y="574673"/>
              <a:ext cx="1210193" cy="376422"/>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pSp>
      <p:grpSp>
        <p:nvGrpSpPr>
          <p:cNvPr id="20" name="群組 19"/>
          <p:cNvGrpSpPr/>
          <p:nvPr/>
        </p:nvGrpSpPr>
        <p:grpSpPr>
          <a:xfrm>
            <a:off x="3287521" y="3858819"/>
            <a:ext cx="5740987" cy="2677657"/>
            <a:chOff x="4686821" y="2995967"/>
            <a:chExt cx="7654649" cy="3570210"/>
          </a:xfrm>
        </p:grpSpPr>
        <p:sp>
          <p:nvSpPr>
            <p:cNvPr id="44" name="矩形 43"/>
            <p:cNvSpPr/>
            <p:nvPr/>
          </p:nvSpPr>
          <p:spPr bwMode="auto">
            <a:xfrm>
              <a:off x="9991970" y="2995967"/>
              <a:ext cx="2349500" cy="3570210"/>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a:spAutoFit/>
            </a:bodyPr>
            <a:lstStyle/>
            <a:p>
              <a:pPr algn="just" eaLnBrk="1" fontAlgn="auto" hangingPunct="1">
                <a:spcBef>
                  <a:spcPts val="0"/>
                </a:spcBef>
                <a:spcAft>
                  <a:spcPts val="0"/>
                </a:spcAft>
                <a:defRPr/>
              </a:pPr>
              <a:r>
                <a:rPr altLang="en-US" dirty="0" lang="zh-TW" sz="1050">
                  <a:solidFill>
                    <a:srgbClr val="0070C0"/>
                  </a:solidFill>
                  <a:latin charset="-120" pitchFamily="34" typeface="微軟正黑體"/>
                  <a:ea charset="-120" pitchFamily="34" typeface="微軟正黑體"/>
                </a:rPr>
                <a:t>    </a:t>
              </a:r>
              <a:r>
                <a:rPr altLang="en-US" dirty="0" lang="zh-TW" smtClean="0" sz="1050">
                  <a:solidFill>
                    <a:srgbClr val="0070C0"/>
                  </a:solidFill>
                  <a:latin charset="-120" pitchFamily="34" typeface="微軟正黑體"/>
                  <a:ea charset="-120" pitchFamily="34" typeface="微軟正黑體"/>
                </a:rPr>
                <a:t> </a:t>
              </a:r>
              <a:r>
                <a:rPr altLang="en-US" dirty="0" lang="zh-TW" sz="1100">
                  <a:solidFill>
                    <a:srgbClr val="0070C0"/>
                  </a:solidFill>
                  <a:latin charset="-120" pitchFamily="34" typeface="微軟正黑體"/>
                  <a:ea charset="-120" pitchFamily="34" typeface="微軟正黑體"/>
                </a:rPr>
                <a:t>免試生</a:t>
              </a:r>
              <a:r>
                <a:rPr altLang="zh-TW" dirty="0" lang="zh-TW" sz="1100">
                  <a:solidFill>
                    <a:srgbClr val="0070C0"/>
                  </a:solidFill>
                  <a:latin charset="-120" pitchFamily="34" typeface="微軟正黑體"/>
                  <a:ea charset="-120" pitchFamily="34" typeface="微軟正黑體"/>
                </a:rPr>
                <a:t>完成報</a:t>
              </a:r>
              <a:r>
                <a:rPr altLang="en-US" dirty="0" lang="zh-TW" sz="1100">
                  <a:solidFill>
                    <a:srgbClr val="0070C0"/>
                  </a:solidFill>
                  <a:latin charset="-120" pitchFamily="34" typeface="微軟正黑體"/>
                  <a:ea charset="-120" pitchFamily="34" typeface="微軟正黑體"/>
                </a:rPr>
                <a:t>名作業</a:t>
              </a:r>
              <a:endParaRPr altLang="zh-TW" dirty="0" lang="en-US" sz="1100">
                <a:solidFill>
                  <a:srgbClr val="0070C0"/>
                </a:solidFill>
                <a:latin charset="-120" pitchFamily="34" typeface="微軟正黑體"/>
                <a:ea charset="-120" pitchFamily="34" typeface="微軟正黑體"/>
              </a:endParaRPr>
            </a:p>
            <a:p>
              <a:pPr algn="just" eaLnBrk="1" fontAlgn="auto" hangingPunct="1">
                <a:spcBef>
                  <a:spcPts val="0"/>
                </a:spcBef>
                <a:spcAft>
                  <a:spcPts val="0"/>
                </a:spcAft>
                <a:buFont charset="2" pitchFamily="2" typeface="Wingdings"/>
                <a:buChar char="ü"/>
                <a:defRPr/>
              </a:pPr>
              <a:r>
                <a:rPr altLang="zh-TW" b="1" dirty="0" lang="zh-TW" sz="1050">
                  <a:solidFill>
                    <a:srgbClr val="C00000"/>
                  </a:solidFill>
                  <a:latin charset="-120" pitchFamily="34" typeface="微軟正黑體"/>
                  <a:ea charset="-120" pitchFamily="34" typeface="微軟正黑體"/>
                </a:rPr>
                <a:t>已詳實檢閱國中提供之「</a:t>
              </a:r>
              <a:r>
                <a:rPr altLang="zh-TW" b="1" dirty="0" lang="en-US" sz="1050">
                  <a:solidFill>
                    <a:srgbClr val="C00000"/>
                  </a:solidFill>
                  <a:latin charset="-120" pitchFamily="34" typeface="微軟正黑體"/>
                  <a:ea charset="-120" pitchFamily="34" typeface="微軟正黑體"/>
                </a:rPr>
                <a:t>111</a:t>
              </a:r>
              <a:r>
                <a:rPr altLang="zh-TW" b="1" dirty="0" lang="zh-TW" sz="1050">
                  <a:solidFill>
                    <a:srgbClr val="C00000"/>
                  </a:solidFill>
                  <a:latin charset="-120" pitchFamily="34" typeface="微軟正黑體"/>
                  <a:ea charset="-120" pitchFamily="34" typeface="微軟正黑體"/>
                </a:rPr>
                <a:t>學年度五專入學專用優先免試入學超額比序項目積分證明單」內各項積分登載正確，及所檢附之國中學校積分證明單及各項證明文件皆已符合簡章所列規定。</a:t>
              </a:r>
              <a:endParaRPr altLang="zh-TW" b="1" dirty="0" lang="en-US" sz="1050">
                <a:solidFill>
                  <a:srgbClr val="C00000"/>
                </a:solidFill>
                <a:latin charset="-120" pitchFamily="34" typeface="微軟正黑體"/>
                <a:ea charset="-120" pitchFamily="34" typeface="微軟正黑體"/>
              </a:endParaRPr>
            </a:p>
            <a:p>
              <a:pPr algn="just" eaLnBrk="1" fontAlgn="auto" hangingPunct="1">
                <a:spcBef>
                  <a:spcPts val="0"/>
                </a:spcBef>
                <a:spcAft>
                  <a:spcPts val="0"/>
                </a:spcAft>
                <a:defRPr/>
              </a:pPr>
              <a:endParaRPr altLang="zh-TW" dirty="0" lang="en-US" sz="1050">
                <a:solidFill>
                  <a:srgbClr val="0070C0"/>
                </a:solidFill>
                <a:latin charset="-120" pitchFamily="34" typeface="微軟正黑體"/>
                <a:ea charset="-120" pitchFamily="34" typeface="微軟正黑體"/>
              </a:endParaRPr>
            </a:p>
            <a:p>
              <a:pPr algn="just" eaLnBrk="1" fontAlgn="auto" hangingPunct="1">
                <a:spcBef>
                  <a:spcPts val="0"/>
                </a:spcBef>
                <a:spcAft>
                  <a:spcPts val="0"/>
                </a:spcAft>
                <a:buFont charset="2" pitchFamily="2" typeface="Wingdings"/>
                <a:buChar char="ü"/>
                <a:defRPr/>
              </a:pPr>
              <a:r>
                <a:rPr altLang="zh-TW" b="1" dirty="0" lang="zh-TW" sz="1050">
                  <a:solidFill>
                    <a:srgbClr val="C00000"/>
                  </a:solidFill>
                  <a:latin charset="-120" pitchFamily="34" typeface="微軟正黑體"/>
                  <a:ea charset="-120" pitchFamily="34" typeface="微軟正黑體"/>
                </a:rPr>
                <a:t>已詳閱簡章有關網路選填登記志願之相關規定，同意遵守在家長</a:t>
              </a:r>
              <a:r>
                <a:rPr altLang="zh-TW" b="1" dirty="0" lang="en-US" sz="1050">
                  <a:solidFill>
                    <a:srgbClr val="C00000"/>
                  </a:solidFill>
                  <a:latin charset="-120" pitchFamily="34" typeface="微軟正黑體"/>
                  <a:ea charset="-120" pitchFamily="34" typeface="微軟正黑體"/>
                </a:rPr>
                <a:t>(</a:t>
              </a:r>
              <a:r>
                <a:rPr altLang="zh-TW" b="1" dirty="0" lang="zh-TW" sz="1050">
                  <a:solidFill>
                    <a:srgbClr val="C00000"/>
                  </a:solidFill>
                  <a:latin charset="-120" pitchFamily="34" typeface="微軟正黑體"/>
                  <a:ea charset="-120" pitchFamily="34" typeface="微軟正黑體"/>
                </a:rPr>
                <a:t>監護人</a:t>
              </a:r>
              <a:r>
                <a:rPr altLang="zh-TW" b="1" dirty="0" lang="en-US" sz="1050">
                  <a:solidFill>
                    <a:srgbClr val="C00000"/>
                  </a:solidFill>
                  <a:latin charset="-120" pitchFamily="34" typeface="微軟正黑體"/>
                  <a:ea charset="-120" pitchFamily="34" typeface="微軟正黑體"/>
                </a:rPr>
                <a:t>)</a:t>
              </a:r>
              <a:r>
                <a:rPr altLang="zh-TW" b="1" dirty="0" lang="zh-TW" sz="1050">
                  <a:solidFill>
                    <a:srgbClr val="C00000"/>
                  </a:solidFill>
                  <a:latin charset="-120" pitchFamily="34" typeface="微軟正黑體"/>
                  <a:ea charset="-120" pitchFamily="34" typeface="微軟正黑體"/>
                </a:rPr>
                <a:t>陪同下，於規定時間內共同完成網路選填登記志願並確定送出。</a:t>
              </a:r>
              <a:endParaRPr altLang="en-US" dirty="0" lang="zh-TW" sz="1050">
                <a:solidFill>
                  <a:srgbClr val="C00000"/>
                </a:solidFill>
                <a:latin charset="-120" pitchFamily="34" typeface="微軟正黑體"/>
                <a:ea charset="-120" pitchFamily="34" typeface="微軟正黑體"/>
              </a:endParaRPr>
            </a:p>
          </p:txBody>
        </p:sp>
        <p:cxnSp>
          <p:nvCxnSpPr>
            <p:cNvPr id="47" name="直線單箭頭接點 46"/>
            <p:cNvCxnSpPr>
              <a:stCxn id="48" idx="3"/>
            </p:cNvCxnSpPr>
            <p:nvPr/>
          </p:nvCxnSpPr>
          <p:spPr>
            <a:xfrm flipV="1">
              <a:off x="9822114" y="5643154"/>
              <a:ext cx="232528" cy="457608"/>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sp>
          <p:nvSpPr>
            <p:cNvPr id="48" name="矩形 47"/>
            <p:cNvSpPr/>
            <p:nvPr/>
          </p:nvSpPr>
          <p:spPr>
            <a:xfrm>
              <a:off x="4686821" y="5857874"/>
              <a:ext cx="5135293" cy="4857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pSp>
      <p:grpSp>
        <p:nvGrpSpPr>
          <p:cNvPr id="23" name="群組 22"/>
          <p:cNvGrpSpPr/>
          <p:nvPr/>
        </p:nvGrpSpPr>
        <p:grpSpPr>
          <a:xfrm>
            <a:off x="215853" y="4055454"/>
            <a:ext cx="5480883" cy="1584513"/>
            <a:chOff x="324856" y="3476625"/>
            <a:chExt cx="7307844" cy="2112683"/>
          </a:xfrm>
        </p:grpSpPr>
        <p:sp>
          <p:nvSpPr>
            <p:cNvPr id="34" name="矩形 33"/>
            <p:cNvSpPr/>
            <p:nvPr/>
          </p:nvSpPr>
          <p:spPr>
            <a:xfrm>
              <a:off x="4439555" y="3476625"/>
              <a:ext cx="3193145" cy="165613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103" name="直線單箭頭接點 102"/>
            <p:cNvCxnSpPr>
              <a:stCxn id="34" idx="1"/>
            </p:cNvCxnSpPr>
            <p:nvPr/>
          </p:nvCxnSpPr>
          <p:spPr bwMode="auto">
            <a:xfrm flipH="1">
              <a:off x="4118707" y="4304694"/>
              <a:ext cx="320848" cy="65080"/>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grpSp>
          <p:nvGrpSpPr>
            <p:cNvPr id="2" name="群組 1"/>
            <p:cNvGrpSpPr/>
            <p:nvPr/>
          </p:nvGrpSpPr>
          <p:grpSpPr>
            <a:xfrm>
              <a:off x="324856" y="3682697"/>
              <a:ext cx="3734941" cy="1906611"/>
              <a:chOff x="324856" y="3682697"/>
              <a:chExt cx="3734941" cy="1906611"/>
            </a:xfrm>
          </p:grpSpPr>
          <p:pic>
            <p:nvPicPr>
              <p:cNvPr id="89118" name="圖片 54"/>
              <p:cNvPicPr>
                <a:picLocks noChangeAspect="1"/>
              </p:cNvPicPr>
              <p:nvPr/>
            </p:nvPicPr>
            <p:blipFill>
              <a:blip cstate="email" r:embed="rId4">
                <a:extLst>
                  <a:ext uri="{28A0092B-C50C-407E-A947-70E740481C1C}">
                    <a14:useLocalDpi xmlns:a14="http://schemas.microsoft.com/office/drawing/2010/main"/>
                  </a:ext>
                </a:extLst>
              </a:blip>
              <a:srcRect/>
              <a:stretch>
                <a:fillRect/>
              </a:stretch>
            </p:blipFill>
            <p:spPr bwMode="auto">
              <a:xfrm>
                <a:off x="324856" y="3682697"/>
                <a:ext cx="3734941" cy="1901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圖片 57"/>
              <p:cNvPicPr>
                <a:picLocks noChangeAspect="1"/>
              </p:cNvPicPr>
              <p:nvPr/>
            </p:nvPicPr>
            <p:blipFill rotWithShape="1">
              <a:blip cstate="email" r:embed="rId5">
                <a:extLst>
                  <a:ext uri="{28A0092B-C50C-407E-A947-70E740481C1C}">
                    <a14:useLocalDpi xmlns:a14="http://schemas.microsoft.com/office/drawing/2010/main"/>
                  </a:ext>
                </a:extLst>
              </a:blip>
              <a:srcRect b="93"/>
              <a:stretch/>
            </p:blipFill>
            <p:spPr>
              <a:xfrm>
                <a:off x="326636" y="3717309"/>
                <a:ext cx="2871116" cy="1871999"/>
              </a:xfrm>
              <a:prstGeom prst="rect">
                <a:avLst/>
              </a:prstGeom>
            </p:spPr>
          </p:pic>
        </p:grpSp>
        <p:sp>
          <p:nvSpPr>
            <p:cNvPr id="59" name="矩形 58"/>
            <p:cNvSpPr/>
            <p:nvPr/>
          </p:nvSpPr>
          <p:spPr bwMode="auto">
            <a:xfrm>
              <a:off x="3176423" y="3679129"/>
              <a:ext cx="884237" cy="187605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pSp>
      <p:grpSp>
        <p:nvGrpSpPr>
          <p:cNvPr id="25" name="群組 24"/>
          <p:cNvGrpSpPr/>
          <p:nvPr/>
        </p:nvGrpSpPr>
        <p:grpSpPr>
          <a:xfrm>
            <a:off x="319936" y="5091007"/>
            <a:ext cx="2045498" cy="830997"/>
            <a:chOff x="214194" y="5537913"/>
            <a:chExt cx="2727329" cy="1107995"/>
          </a:xfrm>
        </p:grpSpPr>
        <p:sp>
          <p:nvSpPr>
            <p:cNvPr id="56" name="矩形 55"/>
            <p:cNvSpPr/>
            <p:nvPr/>
          </p:nvSpPr>
          <p:spPr bwMode="auto">
            <a:xfrm>
              <a:off x="214194" y="5537913"/>
              <a:ext cx="2146300" cy="1107995"/>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a:spAutoFit/>
            </a:bodyPr>
            <a:lstStyle/>
            <a:p>
              <a:pPr defTabSz="726263" eaLnBrk="1" fontAlgn="auto" hangingPunct="1">
                <a:spcBef>
                  <a:spcPct val="20000"/>
                </a:spcBef>
                <a:spcAft>
                  <a:spcPts val="0"/>
                </a:spcAft>
                <a:defRPr/>
              </a:pPr>
              <a:r>
                <a:rPr altLang="en-US" dirty="0" lang="zh-TW" sz="1600">
                  <a:solidFill>
                    <a:srgbClr val="0070C0"/>
                  </a:solidFill>
                  <a:latin charset="-120" pitchFamily="34" typeface="微軟正黑體"/>
                  <a:ea charset="-120" pitchFamily="34" typeface="微軟正黑體"/>
                </a:rPr>
                <a:t>勾選黏貼在</a:t>
              </a:r>
              <a:r>
                <a:rPr altLang="zh-TW" dirty="0" lang="zh-TW" sz="1600">
                  <a:solidFill>
                    <a:srgbClr val="0070C0"/>
                  </a:solidFill>
                  <a:latin charset="-120" pitchFamily="34" typeface="微軟正黑體"/>
                  <a:ea charset="-120" pitchFamily="34" typeface="微軟正黑體"/>
                </a:rPr>
                <a:t>相關證明文件黏貼表</a:t>
              </a:r>
              <a:r>
                <a:rPr altLang="en-US" dirty="0" lang="zh-TW" sz="1600">
                  <a:solidFill>
                    <a:srgbClr val="0070C0"/>
                  </a:solidFill>
                  <a:latin charset="-120" pitchFamily="34" typeface="微軟正黑體"/>
                  <a:ea charset="-120" pitchFamily="34" typeface="微軟正黑體"/>
                </a:rPr>
                <a:t>中之證明</a:t>
              </a:r>
              <a:r>
                <a:rPr altLang="en-US" dirty="0" lang="zh-TW" smtClean="0" sz="1600">
                  <a:solidFill>
                    <a:srgbClr val="0070C0"/>
                  </a:solidFill>
                  <a:latin charset="-120" pitchFamily="34" typeface="微軟正黑體"/>
                  <a:ea charset="-120" pitchFamily="34" typeface="微軟正黑體"/>
                </a:rPr>
                <a:t>文件</a:t>
              </a:r>
              <a:endParaRPr altLang="en-US" dirty="0" lang="zh-TW" sz="1600">
                <a:solidFill>
                  <a:srgbClr val="0070C0"/>
                </a:solidFill>
                <a:latin charset="-120" pitchFamily="34" typeface="微軟正黑體"/>
                <a:ea charset="-120" pitchFamily="34" typeface="微軟正黑體"/>
              </a:endParaRPr>
            </a:p>
          </p:txBody>
        </p:sp>
        <p:cxnSp>
          <p:nvCxnSpPr>
            <p:cNvPr id="57" name="直線單箭頭接點 56"/>
            <p:cNvCxnSpPr>
              <a:endCxn id="56" idx="3"/>
            </p:cNvCxnSpPr>
            <p:nvPr/>
          </p:nvCxnSpPr>
          <p:spPr bwMode="auto">
            <a:xfrm flipH="1">
              <a:off x="2360494" y="5688725"/>
              <a:ext cx="581029" cy="403186"/>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grpSp>
      <p:sp>
        <p:nvSpPr>
          <p:cNvPr id="78" name="矩形 77"/>
          <p:cNvSpPr/>
          <p:nvPr/>
        </p:nvSpPr>
        <p:spPr>
          <a:xfrm>
            <a:off x="709371" y="1734706"/>
            <a:ext cx="2243895" cy="338555"/>
          </a:xfrm>
          <a:prstGeom prst="rect">
            <a:avLst/>
          </a:prstGeom>
          <a:solidFill>
            <a:schemeClr val="bg1"/>
          </a:solidFill>
          <a:ln>
            <a:solidFill>
              <a:schemeClr val="bg1">
                <a:lumMod val="65000"/>
              </a:schemeClr>
            </a:solidFill>
          </a:ln>
          <a:effectLst>
            <a:outerShdw algn="tl" blurRad="50800" dir="2700000" dist="38100" rotWithShape="0">
              <a:prstClr val="black">
                <a:alpha val="40000"/>
              </a:prstClr>
            </a:outerShdw>
          </a:effectLst>
        </p:spPr>
        <p:txBody>
          <a:bodyPr wrap="square">
            <a:spAutoFit/>
          </a:bodyPr>
          <a:lstStyle/>
          <a:p>
            <a:pPr eaLnBrk="1" fontAlgn="auto" hangingPunct="1">
              <a:spcBef>
                <a:spcPts val="0"/>
              </a:spcBef>
              <a:spcAft>
                <a:spcPts val="0"/>
              </a:spcAft>
              <a:defRPr/>
            </a:pPr>
            <a:r>
              <a:rPr altLang="en-US" dirty="0" lang="zh-TW" sz="1600">
                <a:solidFill>
                  <a:srgbClr val="0070C0"/>
                </a:solidFill>
                <a:latin charset="-120" pitchFamily="34" typeface="微軟正黑體"/>
                <a:ea charset="-120" pitchFamily="34" typeface="微軟正黑體"/>
              </a:rPr>
              <a:t>特種身分生限</a:t>
            </a:r>
            <a:r>
              <a:rPr altLang="en-US" b="1" dirty="0" lang="zh-TW" sz="1600">
                <a:solidFill>
                  <a:srgbClr val="C00000"/>
                </a:solidFill>
                <a:latin charset="-120" pitchFamily="34" typeface="微軟正黑體"/>
                <a:ea charset="-120" pitchFamily="34" typeface="微軟正黑體"/>
              </a:rPr>
              <a:t>擇一</a:t>
            </a:r>
            <a:r>
              <a:rPr altLang="en-US" dirty="0" lang="zh-TW" sz="1600">
                <a:solidFill>
                  <a:srgbClr val="0070C0"/>
                </a:solidFill>
                <a:latin charset="-120" pitchFamily="34" typeface="微軟正黑體"/>
                <a:ea charset="-120" pitchFamily="34" typeface="微軟正黑體"/>
              </a:rPr>
              <a:t>勾選</a:t>
            </a:r>
          </a:p>
        </p:txBody>
      </p:sp>
      <p:sp>
        <p:nvSpPr>
          <p:cNvPr id="80" name="矩形 79"/>
          <p:cNvSpPr/>
          <p:nvPr/>
        </p:nvSpPr>
        <p:spPr>
          <a:xfrm>
            <a:off x="3293387" y="1984881"/>
            <a:ext cx="3845603" cy="25030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82" name="直線單箭頭接點 81"/>
          <p:cNvCxnSpPr>
            <a:endCxn id="80" idx="1"/>
          </p:cNvCxnSpPr>
          <p:nvPr/>
        </p:nvCxnSpPr>
        <p:spPr bwMode="auto">
          <a:xfrm>
            <a:off x="2966653" y="1991723"/>
            <a:ext cx="326734" cy="118309"/>
          </a:xfrm>
          <a:prstGeom prst="straightConnector1">
            <a:avLst/>
          </a:prstGeom>
          <a:ln w="38100">
            <a:solidFill>
              <a:srgbClr val="C00000"/>
            </a:solidFill>
            <a:headEnd len="med" type="none" w="med"/>
            <a:tailEnd len="med" type="triangle" w="med"/>
          </a:ln>
        </p:spPr>
        <p:style>
          <a:lnRef idx="1">
            <a:schemeClr val="accent1"/>
          </a:lnRef>
          <a:fillRef idx="0">
            <a:schemeClr val="accent1"/>
          </a:fillRef>
          <a:effectRef idx="0">
            <a:schemeClr val="accent1"/>
          </a:effectRef>
          <a:fontRef idx="minor">
            <a:schemeClr val="tx1"/>
          </a:fontRef>
        </p:style>
      </p:cxnSp>
      <p:cxnSp>
        <p:nvCxnSpPr>
          <p:cNvPr id="61"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2" name="Freeform 6">
            <a:extLst>
              <a:ext uri="{FF2B5EF4-FFF2-40B4-BE49-F238E27FC236}">
                <a16:creationId xmlns:a16="http://schemas.microsoft.com/office/drawing/2014/main" id="{71AA52EC-7DB1-4E87-8C0D-FAA1C5227515}"/>
              </a:ext>
            </a:extLst>
          </p:cNvPr>
          <p:cNvSpPr>
            <a:spLocks noEditPoints="1"/>
          </p:cNvSpPr>
          <p:nvPr/>
        </p:nvSpPr>
        <p:spPr bwMode="auto">
          <a:xfrm>
            <a:off x="7508008" y="304061"/>
            <a:ext cx="477985" cy="493818"/>
          </a:xfrm>
          <a:custGeom>
            <a:avLst/>
            <a:gdLst>
              <a:gd fmla="*/ 760 w 1905" name="T0"/>
              <a:gd fmla="*/ 1455 h 1912" name="T1"/>
              <a:gd fmla="*/ 448 w 1905" name="T2"/>
              <a:gd fmla="*/ 1143 h 1912" name="T3"/>
              <a:gd fmla="*/ 529 w 1905" name="T4"/>
              <a:gd fmla="*/ 1061 h 1912" name="T5"/>
              <a:gd fmla="*/ 841 w 1905" name="T6"/>
              <a:gd fmla="*/ 1374 h 1912" name="T7"/>
              <a:gd fmla="*/ 1802 w 1905" name="T8"/>
              <a:gd fmla="*/ 108 h 1912" name="T9"/>
              <a:gd fmla="*/ 748 w 1905" name="T10"/>
              <a:gd fmla="*/ 785 h 1912" name="T11"/>
              <a:gd fmla="*/ 55 w 1905" name="T12"/>
              <a:gd fmla="*/ 1737 h 1912" name="T13"/>
              <a:gd fmla="*/ 173 w 1905" name="T14"/>
              <a:gd fmla="*/ 1854 h 1912" name="T15"/>
              <a:gd fmla="*/ 1124 w 1905" name="T16"/>
              <a:gd fmla="*/ 1161 h 1912" name="T17"/>
              <a:gd fmla="*/ 1802 w 1905" name="T18"/>
              <a:gd fmla="*/ 108 h 1912" name="T19"/>
              <a:gd fmla="*/ 110 w 1905" name="T20"/>
              <a:gd fmla="*/ 1803 h 1912" name="T21"/>
              <a:gd fmla="*/ 0 w 1905" name="T22"/>
              <a:gd fmla="*/ 1912 h 1912" name="T23"/>
              <a:gd fmla="*/ 1758 w 1905" name="T24"/>
              <a:gd fmla="*/ 368 h 1912" name="T25"/>
              <a:gd fmla="*/ 1544 w 1905" name="T26"/>
              <a:gd fmla="*/ 153 h 1912" name="T27"/>
              <a:gd fmla="*/ 786 w 1905" name="T28"/>
              <a:gd fmla="*/ 513 h 1912" name="T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12" w="1905">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cap="rnd" w="12700">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nchor="t" anchorCtr="0" bIns="51846" compatLnSpc="1" lIns="103693" numCol="1" rIns="103693" tIns="51846" vert="horz" wrap="square">
            <a:prstTxWarp prst="textNoShape">
              <a:avLst/>
            </a:prstTxWarp>
          </a:bodyPr>
          <a:lstStyle/>
          <a:p>
            <a:endParaRPr altLang="en-US" lang="zh-CN"/>
          </a:p>
        </p:txBody>
      </p:sp>
      <p:sp>
        <p:nvSpPr>
          <p:cNvPr id="63"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nSpc>
                <a:spcPct val="90000"/>
              </a:lnSpc>
            </a:pPr>
            <a:r>
              <a:rPr altLang="en-US" b="1" dirty="0" lang="zh-TW" sz="3000">
                <a:solidFill>
                  <a:srgbClr val="002060"/>
                </a:solidFill>
                <a:latin charset="-120" panose="020B0604030504040204" pitchFamily="34" typeface="微軟正黑體"/>
                <a:ea charset="-120" panose="020B0604030504040204" pitchFamily="34" typeface="微軟正黑體"/>
              </a:rPr>
              <a:t>伍、報名作業 </a:t>
            </a:r>
            <a:r>
              <a:rPr altLang="zh-TW" b="1" dirty="0" lang="en-US" sz="3000">
                <a:solidFill>
                  <a:srgbClr val="002060"/>
                </a:solidFill>
                <a:latin charset="-120" panose="020B0604030504040204" pitchFamily="34" typeface="微軟正黑體"/>
                <a:ea charset="-120" panose="020B0604030504040204" pitchFamily="34" typeface="微軟正黑體"/>
              </a:rPr>
              <a:t>- </a:t>
            </a:r>
            <a:r>
              <a:rPr altLang="en-US" b="1" dirty="0" lang="zh-TW" sz="2200">
                <a:solidFill>
                  <a:srgbClr val="002060"/>
                </a:solidFill>
                <a:latin charset="-120" panose="020B0604030504040204" pitchFamily="34" typeface="微軟正黑體"/>
                <a:ea charset="-120" panose="020B0604030504040204" pitchFamily="34" typeface="微軟正黑體"/>
              </a:rPr>
              <a:t>特種身分生報名表填寫</a:t>
            </a:r>
            <a:r>
              <a:rPr altLang="en-US" b="1" dirty="0" lang="zh-TW" smtClean="0" sz="2200">
                <a:solidFill>
                  <a:srgbClr val="002060"/>
                </a:solidFill>
                <a:latin charset="-120" panose="020B0604030504040204" pitchFamily="34" typeface="微軟正黑體"/>
                <a:ea charset="-120" panose="020B0604030504040204" pitchFamily="34" typeface="微軟正黑體"/>
              </a:rPr>
              <a:t>範例</a:t>
            </a:r>
            <a:r>
              <a:rPr altLang="en-US" b="1" dirty="0" lang="zh-TW" smtClean="0" sz="2000">
                <a:solidFill>
                  <a:srgbClr val="002060"/>
                </a:solidFill>
                <a:latin charset="-120" panose="020B0604030504040204" pitchFamily="34" typeface="微軟正黑體"/>
                <a:ea charset="-120" panose="020B0604030504040204" pitchFamily="34" typeface="微軟正黑體"/>
              </a:rPr>
              <a:t>（</a:t>
            </a:r>
            <a:r>
              <a:rPr altLang="zh-TW" b="1" dirty="0" lang="en-US" smtClean="0" sz="2000">
                <a:solidFill>
                  <a:srgbClr val="002060"/>
                </a:solidFill>
                <a:latin charset="-120" panose="020B0604030504040204" pitchFamily="34" typeface="微軟正黑體"/>
                <a:ea charset="-120" panose="020B0604030504040204" pitchFamily="34" typeface="微軟正黑體"/>
              </a:rPr>
              <a:t>9/13</a:t>
            </a:r>
            <a:r>
              <a:rPr altLang="en-US" b="1" dirty="0" lang="zh-TW" sz="2000">
                <a:solidFill>
                  <a:srgbClr val="002060"/>
                </a:solidFill>
                <a:latin charset="-120" panose="020B0604030504040204" pitchFamily="34" typeface="微軟正黑體"/>
                <a:ea charset="-120" panose="020B0604030504040204" pitchFamily="34" typeface="微軟正黑體"/>
              </a:rPr>
              <a:t>）</a:t>
            </a:r>
            <a:endParaRPr altLang="en-US" dirty="0" lang="zh-TW" sz="3200">
              <a:solidFill>
                <a:srgbClr val="002060"/>
              </a:solidFill>
              <a:latin charset="-120" panose="020B0604030504040204" pitchFamily="34" typeface="微軟正黑體"/>
              <a:ea charset="-120" panose="020B0604030504040204" pitchFamily="34" typeface="微軟正黑體"/>
            </a:endParaRPr>
          </a:p>
        </p:txBody>
      </p:sp>
      <p:sp>
        <p:nvSpPr>
          <p:cNvPr id="60" name="投影片編號版面配置區 4"/>
          <p:cNvSpPr>
            <a:spLocks noGrp="1"/>
          </p:cNvSpPr>
          <p:nvPr>
            <p:ph idx="4294967295" sz="quarter" type="sldNum"/>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0" compatLnSpc="1" numCol="1" wrap="square">
            <a:prstTxWarp prst="textNoShape">
              <a:avLst/>
            </a:prstTxWarp>
          </a:bodyPr>
          <a:lstStyle>
            <a:lvl1pPr>
              <a:defRPr>
                <a:solidFill>
                  <a:schemeClr val="tx1"/>
                </a:solidFill>
                <a:latin charset="0" panose="020F0502020204030204" pitchFamily="34" typeface="Calibri"/>
                <a:ea charset="-120" panose="02020500000000000000" pitchFamily="18" typeface="新細明體"/>
              </a:defRPr>
            </a:lvl1pPr>
            <a:lvl2pPr indent="-214308" marL="557199">
              <a:defRPr>
                <a:solidFill>
                  <a:schemeClr val="tx1"/>
                </a:solidFill>
                <a:latin charset="0" panose="020F0502020204030204" pitchFamily="34" typeface="Calibri"/>
                <a:ea charset="-120" panose="02020500000000000000" pitchFamily="18" typeface="新細明體"/>
              </a:defRPr>
            </a:lvl2pPr>
            <a:lvl3pPr indent="-171446" marL="857228">
              <a:defRPr>
                <a:solidFill>
                  <a:schemeClr val="tx1"/>
                </a:solidFill>
                <a:latin charset="0" panose="020F0502020204030204" pitchFamily="34" typeface="Calibri"/>
                <a:ea charset="-120" panose="02020500000000000000" pitchFamily="18" typeface="新細明體"/>
              </a:defRPr>
            </a:lvl3pPr>
            <a:lvl4pPr indent="-171446" marL="1200120">
              <a:defRPr>
                <a:solidFill>
                  <a:schemeClr val="tx1"/>
                </a:solidFill>
                <a:latin charset="0" panose="020F0502020204030204" pitchFamily="34" typeface="Calibri"/>
                <a:ea charset="-120" panose="02020500000000000000" pitchFamily="18" typeface="新細明體"/>
              </a:defRPr>
            </a:lvl4pPr>
            <a:lvl5pPr indent="-171446" marL="1543012">
              <a:defRPr>
                <a:solidFill>
                  <a:schemeClr val="tx1"/>
                </a:solidFill>
                <a:latin charset="0" panose="020F0502020204030204" pitchFamily="34" typeface="Calibri"/>
                <a:ea charset="-120" panose="02020500000000000000" pitchFamily="18" typeface="新細明體"/>
              </a:defRPr>
            </a:lvl5pPr>
            <a:lvl6pPr fontAlgn="base" indent="-171446" marL="1885903">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171446" marL="2228795">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171446" marL="2571686">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171446" marL="2914577">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fontAlgn="base">
              <a:spcBef>
                <a:spcPct val="0"/>
              </a:spcBef>
              <a:spcAft>
                <a:spcPct val="0"/>
              </a:spcAft>
            </a:pPr>
            <a:fld id="{0BC16F49-14F1-4F20-9C56-7C98539F8DBD}" type="slidenum">
              <a:rPr altLang="en-US" b="1" lang="zh-TW" sz="1500">
                <a:latin charset="0" panose="020B0604020202020204" pitchFamily="34" typeface="Arial"/>
                <a:cs charset="0" panose="020B0604020202020204" pitchFamily="34" typeface="Arial"/>
              </a:rPr>
              <a:pPr fontAlgn="base">
                <a:spcBef>
                  <a:spcPct val="0"/>
                </a:spcBef>
                <a:spcAft>
                  <a:spcPct val="0"/>
                </a:spcAft>
              </a:pPr>
              <a:t>17</a:t>
            </a:fld>
            <a:endParaRPr altLang="en-US" b="1" dirty="0" lang="zh-TW" sz="1500">
              <a:latin charset="0" panose="020B0604020202020204" pitchFamily="34" typeface="Arial"/>
              <a:cs charset="0" panose="020B0604020202020204" pitchFamily="34" typeface="Arial"/>
            </a:endParaRPr>
          </a:p>
        </p:txBody>
      </p:sp>
      <p:sp>
        <p:nvSpPr>
          <p:cNvPr id="64" name="Freeform 160"/>
          <p:cNvSpPr>
            <a:spLocks noChangeAspect="1" noEditPoints="1"/>
          </p:cNvSpPr>
          <p:nvPr/>
        </p:nvSpPr>
        <p:spPr bwMode="auto">
          <a:xfrm>
            <a:off x="50493" y="2312854"/>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60"/>
          <p:cNvSpPr>
            <a:spLocks noChangeAspect="1" noEditPoints="1"/>
          </p:cNvSpPr>
          <p:nvPr/>
        </p:nvSpPr>
        <p:spPr bwMode="auto">
          <a:xfrm>
            <a:off x="7333059" y="3164465"/>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60"/>
          <p:cNvSpPr>
            <a:spLocks noChangeAspect="1" noEditPoints="1"/>
          </p:cNvSpPr>
          <p:nvPr/>
        </p:nvSpPr>
        <p:spPr bwMode="auto">
          <a:xfrm>
            <a:off x="490565" y="1602070"/>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60"/>
          <p:cNvSpPr>
            <a:spLocks noChangeAspect="1" noEditPoints="1"/>
          </p:cNvSpPr>
          <p:nvPr/>
        </p:nvSpPr>
        <p:spPr bwMode="auto">
          <a:xfrm>
            <a:off x="7494654" y="1411971"/>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60"/>
          <p:cNvSpPr>
            <a:spLocks noChangeAspect="1" noEditPoints="1"/>
          </p:cNvSpPr>
          <p:nvPr/>
        </p:nvSpPr>
        <p:spPr bwMode="auto">
          <a:xfrm>
            <a:off x="39398" y="3449718"/>
            <a:ext cx="305204"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60"/>
          <p:cNvSpPr>
            <a:spLocks noChangeAspect="1" noEditPoints="1"/>
          </p:cNvSpPr>
          <p:nvPr/>
        </p:nvSpPr>
        <p:spPr bwMode="auto">
          <a:xfrm>
            <a:off x="117741" y="5027094"/>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60"/>
          <p:cNvSpPr>
            <a:spLocks noChangeAspect="1" noEditPoints="1"/>
          </p:cNvSpPr>
          <p:nvPr/>
        </p:nvSpPr>
        <p:spPr bwMode="auto">
          <a:xfrm>
            <a:off x="838055" y="6056563"/>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160"/>
          <p:cNvSpPr>
            <a:spLocks noChangeAspect="1" noEditPoints="1"/>
          </p:cNvSpPr>
          <p:nvPr/>
        </p:nvSpPr>
        <p:spPr bwMode="auto">
          <a:xfrm>
            <a:off x="7174065" y="3785907"/>
            <a:ext cx="314960" cy="314960"/>
          </a:xfrm>
          <a:custGeom>
            <a:avLst/>
            <a:gdLst>
              <a:gd fmla="*/ 99 w 199" name="T0"/>
              <a:gd fmla="*/ 199 h 199" name="T1"/>
              <a:gd fmla="*/ 0 w 199" name="T2"/>
              <a:gd fmla="*/ 100 h 199" name="T3"/>
              <a:gd fmla="*/ 99 w 199" name="T4"/>
              <a:gd fmla="*/ 0 h 199" name="T5"/>
              <a:gd fmla="*/ 199 w 199" name="T6"/>
              <a:gd fmla="*/ 100 h 199" name="T7"/>
              <a:gd fmla="*/ 99 w 199" name="T8"/>
              <a:gd fmla="*/ 199 h 199" name="T9"/>
              <a:gd fmla="*/ 76 w 199" name="T10"/>
              <a:gd fmla="*/ 54 h 199" name="T11"/>
              <a:gd fmla="*/ 76 w 199" name="T12"/>
              <a:gd fmla="*/ 151 h 199" name="T13"/>
              <a:gd fmla="*/ 145 w 199" name="T14"/>
              <a:gd fmla="*/ 101 h 199" name="T15"/>
              <a:gd fmla="*/ 76 w 199" name="T16"/>
              <a:gd fmla="*/ 54 h 199" name="T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Tree>
  </p:cSld>
  <p:clrMapOvr>
    <a:masterClrMapping/>
  </p:clrMapOvr>
  <p:timing>
    <p:tnLst>
      <p:par>
        <p:cTn dur="indefinite" id="1" nodeType="tmRoot" restart="never"/>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70763" y="1416965"/>
            <a:ext cx="3709141" cy="5117596"/>
          </a:xfrm>
          <a:prstGeom prst="rect">
            <a:avLst/>
          </a:prstGeom>
        </p:spPr>
      </p:pic>
      <p:sp>
        <p:nvSpPr>
          <p:cNvPr id="31" name="矩形 30"/>
          <p:cNvSpPr/>
          <p:nvPr/>
        </p:nvSpPr>
        <p:spPr>
          <a:xfrm>
            <a:off x="2916365" y="1390815"/>
            <a:ext cx="3803878" cy="5140679"/>
          </a:xfrm>
          <a:prstGeom prst="rect">
            <a:avLst/>
          </a:prstGeom>
          <a:solidFill>
            <a:srgbClr val="FFFDDB">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矩形 20"/>
          <p:cNvSpPr/>
          <p:nvPr/>
        </p:nvSpPr>
        <p:spPr>
          <a:xfrm>
            <a:off x="3017605" y="2007662"/>
            <a:ext cx="3601855" cy="30734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cxnSp>
        <p:nvCxnSpPr>
          <p:cNvPr id="27" name="直線單箭頭接點 26"/>
          <p:cNvCxnSpPr>
            <a:stCxn id="29" idx="1"/>
          </p:cNvCxnSpPr>
          <p:nvPr/>
        </p:nvCxnSpPr>
        <p:spPr>
          <a:xfrm flipH="1" flipV="1">
            <a:off x="2680456" y="3165823"/>
            <a:ext cx="344318" cy="6338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直線單箭頭接點 31"/>
          <p:cNvCxnSpPr/>
          <p:nvPr/>
        </p:nvCxnSpPr>
        <p:spPr>
          <a:xfrm flipH="1" flipV="1">
            <a:off x="5513449" y="3560873"/>
            <a:ext cx="733424" cy="400282"/>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直線單箭頭接點 38"/>
          <p:cNvCxnSpPr>
            <a:stCxn id="17" idx="1"/>
          </p:cNvCxnSpPr>
          <p:nvPr/>
        </p:nvCxnSpPr>
        <p:spPr>
          <a:xfrm flipH="1" flipV="1">
            <a:off x="6062869" y="4481878"/>
            <a:ext cx="410408" cy="451336"/>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直線單箭頭接點 39"/>
          <p:cNvCxnSpPr/>
          <p:nvPr/>
        </p:nvCxnSpPr>
        <p:spPr>
          <a:xfrm flipV="1">
            <a:off x="2852615" y="3997797"/>
            <a:ext cx="1507331" cy="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直線單箭頭接點 54"/>
          <p:cNvCxnSpPr/>
          <p:nvPr/>
        </p:nvCxnSpPr>
        <p:spPr>
          <a:xfrm flipH="1" flipV="1">
            <a:off x="5769583" y="5323314"/>
            <a:ext cx="523875" cy="271463"/>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直線單箭頭接點 55"/>
          <p:cNvCxnSpPr>
            <a:stCxn id="21" idx="1"/>
            <a:endCxn id="22" idx="3"/>
          </p:cNvCxnSpPr>
          <p:nvPr/>
        </p:nvCxnSpPr>
        <p:spPr>
          <a:xfrm flipH="1" flipV="1">
            <a:off x="2709296" y="1963084"/>
            <a:ext cx="308309" cy="19825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6" name="直線單箭頭接點 35"/>
          <p:cNvCxnSpPr/>
          <p:nvPr/>
        </p:nvCxnSpPr>
        <p:spPr>
          <a:xfrm flipH="1">
            <a:off x="5769584" y="5594777"/>
            <a:ext cx="570310" cy="150019"/>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3024774" y="3007472"/>
            <a:ext cx="3594686" cy="44346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2" name="矩形 21"/>
          <p:cNvSpPr/>
          <p:nvPr/>
        </p:nvSpPr>
        <p:spPr>
          <a:xfrm>
            <a:off x="459152" y="1793807"/>
            <a:ext cx="2250144" cy="338554"/>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600" dirty="0">
                <a:solidFill>
                  <a:srgbClr val="0070C0"/>
                </a:solidFill>
                <a:latin typeface="微軟正黑體" pitchFamily="34" charset="-120"/>
                <a:ea typeface="微軟正黑體" pitchFamily="34" charset="-120"/>
              </a:rPr>
              <a:t>特種身分生限</a:t>
            </a:r>
            <a:r>
              <a:rPr lang="zh-TW" altLang="en-US" sz="1600" b="1" dirty="0">
                <a:solidFill>
                  <a:srgbClr val="C00000"/>
                </a:solidFill>
                <a:latin typeface="微軟正黑體" pitchFamily="34" charset="-120"/>
                <a:ea typeface="微軟正黑體" pitchFamily="34" charset="-120"/>
              </a:rPr>
              <a:t>擇一</a:t>
            </a:r>
            <a:r>
              <a:rPr lang="zh-TW" altLang="en-US" sz="1600" dirty="0">
                <a:solidFill>
                  <a:srgbClr val="0070C0"/>
                </a:solidFill>
                <a:latin typeface="微軟正黑體" pitchFamily="34" charset="-120"/>
                <a:ea typeface="微軟正黑體" pitchFamily="34" charset="-120"/>
              </a:rPr>
              <a:t>勾選</a:t>
            </a:r>
          </a:p>
        </p:txBody>
      </p:sp>
      <p:sp>
        <p:nvSpPr>
          <p:cNvPr id="15" name="文字方塊 14"/>
          <p:cNvSpPr txBox="1"/>
          <p:nvPr/>
        </p:nvSpPr>
        <p:spPr>
          <a:xfrm>
            <a:off x="6194627" y="3542344"/>
            <a:ext cx="2697953" cy="754053"/>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400" dirty="0">
                <a:solidFill>
                  <a:srgbClr val="0070C0"/>
                </a:solidFill>
                <a:latin typeface="微軟正黑體" pitchFamily="34" charset="-120"/>
                <a:ea typeface="微軟正黑體" pitchFamily="34" charset="-120"/>
              </a:rPr>
              <a:t>（</a:t>
            </a:r>
            <a:r>
              <a:rPr lang="en-US" altLang="zh-TW" sz="1400" dirty="0">
                <a:solidFill>
                  <a:srgbClr val="0070C0"/>
                </a:solidFill>
                <a:latin typeface="微軟正黑體" pitchFamily="34" charset="-120"/>
                <a:ea typeface="微軟正黑體" pitchFamily="34" charset="-120"/>
              </a:rPr>
              <a:t>2</a:t>
            </a:r>
            <a:r>
              <a:rPr lang="zh-TW" altLang="en-US" sz="1400" dirty="0">
                <a:solidFill>
                  <a:srgbClr val="0070C0"/>
                </a:solidFill>
                <a:latin typeface="微軟正黑體" pitchFamily="34" charset="-120"/>
                <a:ea typeface="微軟正黑體" pitchFamily="34" charset="-120"/>
              </a:rPr>
              <a:t>）</a:t>
            </a:r>
            <a:r>
              <a:rPr lang="zh-TW" altLang="zh-TW" sz="1400" dirty="0">
                <a:solidFill>
                  <a:srgbClr val="0070C0"/>
                </a:solidFill>
                <a:latin typeface="微軟正黑體" pitchFamily="34" charset="-120"/>
                <a:ea typeface="微軟正黑體" pitchFamily="34" charset="-120"/>
              </a:rPr>
              <a:t>浮貼學歷或同等學力</a:t>
            </a:r>
            <a:r>
              <a:rPr lang="zh-TW" altLang="zh-TW" sz="1400" dirty="0" smtClean="0">
                <a:solidFill>
                  <a:srgbClr val="0070C0"/>
                </a:solidFill>
                <a:latin typeface="微軟正黑體" pitchFamily="34" charset="-120"/>
                <a:ea typeface="微軟正黑體" pitchFamily="34" charset="-120"/>
              </a:rPr>
              <a:t>證明</a:t>
            </a:r>
            <a:r>
              <a:rPr lang="en-US" altLang="zh-TW" sz="1400" dirty="0" smtClean="0">
                <a:solidFill>
                  <a:srgbClr val="0070C0"/>
                </a:solidFill>
                <a:latin typeface="微軟正黑體" pitchFamily="34" charset="-120"/>
                <a:ea typeface="微軟正黑體" pitchFamily="34" charset="-120"/>
              </a:rPr>
              <a:t/>
            </a:r>
            <a:br>
              <a:rPr lang="en-US" altLang="zh-TW" sz="1400" dirty="0" smtClean="0">
                <a:solidFill>
                  <a:srgbClr val="0070C0"/>
                </a:solidFill>
                <a:latin typeface="微軟正黑體" pitchFamily="34" charset="-120"/>
                <a:ea typeface="微軟正黑體" pitchFamily="34" charset="-120"/>
              </a:rPr>
            </a:br>
            <a:r>
              <a:rPr lang="en-US" altLang="zh-TW" sz="1400" dirty="0" smtClean="0">
                <a:solidFill>
                  <a:srgbClr val="0070C0"/>
                </a:solidFill>
                <a:latin typeface="微軟正黑體" pitchFamily="34" charset="-120"/>
                <a:ea typeface="微軟正黑體" pitchFamily="34" charset="-120"/>
              </a:rPr>
              <a:t>          </a:t>
            </a:r>
            <a:r>
              <a:rPr lang="zh-TW" altLang="en-US" sz="1400" dirty="0" smtClean="0">
                <a:solidFill>
                  <a:srgbClr val="0070C0"/>
                </a:solidFill>
                <a:latin typeface="微軟正黑體" pitchFamily="34" charset="-120"/>
                <a:ea typeface="微軟正黑體" pitchFamily="34" charset="-120"/>
              </a:rPr>
              <a:t>影本</a:t>
            </a:r>
            <a:r>
              <a:rPr lang="en-US" altLang="zh-TW" sz="1400" dirty="0" smtClean="0">
                <a:solidFill>
                  <a:srgbClr val="0070C0"/>
                </a:solidFill>
                <a:latin typeface="微軟正黑體" pitchFamily="34" charset="-120"/>
                <a:ea typeface="微軟正黑體" pitchFamily="34" charset="-120"/>
              </a:rPr>
              <a:t/>
            </a:r>
            <a:br>
              <a:rPr lang="en-US" altLang="zh-TW" sz="1400" dirty="0" smtClean="0">
                <a:solidFill>
                  <a:srgbClr val="0070C0"/>
                </a:solidFill>
                <a:latin typeface="微軟正黑體" pitchFamily="34" charset="-120"/>
                <a:ea typeface="微軟正黑體" pitchFamily="34" charset="-120"/>
              </a:rPr>
            </a:br>
            <a:r>
              <a:rPr lang="zh-TW" altLang="en-US" sz="1400" dirty="0" smtClean="0">
                <a:solidFill>
                  <a:srgbClr val="C00000"/>
                </a:solidFill>
                <a:latin typeface="微軟正黑體" pitchFamily="34" charset="-120"/>
                <a:ea typeface="微軟正黑體" pitchFamily="34" charset="-120"/>
              </a:rPr>
              <a:t>國中</a:t>
            </a:r>
            <a:r>
              <a:rPr lang="zh-TW" altLang="en-US" sz="1400" dirty="0">
                <a:solidFill>
                  <a:srgbClr val="C00000"/>
                </a:solidFill>
                <a:latin typeface="微軟正黑體" pitchFamily="34" charset="-120"/>
                <a:ea typeface="微軟正黑體" pitchFamily="34" charset="-120"/>
              </a:rPr>
              <a:t>集體報名</a:t>
            </a:r>
            <a:r>
              <a:rPr lang="zh-TW" altLang="en-US" sz="1500" b="1" dirty="0">
                <a:solidFill>
                  <a:srgbClr val="C00000"/>
                </a:solidFill>
                <a:latin typeface="微軟正黑體" pitchFamily="34" charset="-120"/>
                <a:ea typeface="微軟正黑體" pitchFamily="34" charset="-120"/>
              </a:rPr>
              <a:t>免貼</a:t>
            </a:r>
            <a:r>
              <a:rPr lang="zh-TW" altLang="en-US" sz="1400" dirty="0">
                <a:solidFill>
                  <a:srgbClr val="C00000"/>
                </a:solidFill>
                <a:latin typeface="微軟正黑體" pitchFamily="34" charset="-120"/>
                <a:ea typeface="微軟正黑體" pitchFamily="34" charset="-120"/>
              </a:rPr>
              <a:t>畢業證書影本</a:t>
            </a:r>
            <a:endParaRPr lang="zh-TW" altLang="zh-TW" sz="1400" dirty="0">
              <a:solidFill>
                <a:srgbClr val="C00000"/>
              </a:solidFill>
              <a:latin typeface="微軟正黑體" pitchFamily="34" charset="-120"/>
              <a:ea typeface="微軟正黑體" pitchFamily="34" charset="-120"/>
            </a:endParaRPr>
          </a:p>
        </p:txBody>
      </p:sp>
      <p:sp>
        <p:nvSpPr>
          <p:cNvPr id="16" name="文字方塊 15"/>
          <p:cNvSpPr txBox="1"/>
          <p:nvPr/>
        </p:nvSpPr>
        <p:spPr>
          <a:xfrm>
            <a:off x="404761" y="3812664"/>
            <a:ext cx="2445670" cy="538609"/>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400" dirty="0">
                <a:solidFill>
                  <a:srgbClr val="0070C0"/>
                </a:solidFill>
                <a:latin typeface="微軟正黑體" pitchFamily="34" charset="-120"/>
                <a:ea typeface="微軟正黑體" pitchFamily="34" charset="-120"/>
              </a:rPr>
              <a:t>（</a:t>
            </a:r>
            <a:r>
              <a:rPr lang="en-US" altLang="zh-TW" sz="1400" dirty="0">
                <a:solidFill>
                  <a:srgbClr val="0070C0"/>
                </a:solidFill>
                <a:latin typeface="微軟正黑體" pitchFamily="34" charset="-120"/>
                <a:ea typeface="微軟正黑體" pitchFamily="34" charset="-120"/>
              </a:rPr>
              <a:t>3</a:t>
            </a:r>
            <a:r>
              <a:rPr lang="zh-TW" altLang="en-US" sz="1400" dirty="0">
                <a:solidFill>
                  <a:srgbClr val="0070C0"/>
                </a:solidFill>
                <a:latin typeface="微軟正黑體" pitchFamily="34" charset="-120"/>
                <a:ea typeface="微軟正黑體" pitchFamily="34" charset="-120"/>
              </a:rPr>
              <a:t>）</a:t>
            </a:r>
            <a:r>
              <a:rPr lang="zh-TW" altLang="zh-TW" sz="1400" dirty="0">
                <a:solidFill>
                  <a:srgbClr val="0070C0"/>
                </a:solidFill>
                <a:latin typeface="微軟正黑體" pitchFamily="34" charset="-120"/>
                <a:ea typeface="微軟正黑體" pitchFamily="34" charset="-120"/>
              </a:rPr>
              <a:t>浮貼特種身分證明</a:t>
            </a:r>
            <a:r>
              <a:rPr lang="zh-TW" altLang="en-US" sz="1400" dirty="0">
                <a:solidFill>
                  <a:srgbClr val="0070C0"/>
                </a:solidFill>
                <a:latin typeface="微軟正黑體" pitchFamily="34" charset="-120"/>
                <a:ea typeface="微軟正黑體" pitchFamily="34" charset="-120"/>
              </a:rPr>
              <a:t>影本</a:t>
            </a:r>
            <a:endParaRPr lang="en-US" altLang="zh-TW" sz="1400" dirty="0">
              <a:solidFill>
                <a:srgbClr val="0070C0"/>
              </a:solidFill>
              <a:latin typeface="微軟正黑體" pitchFamily="34" charset="-120"/>
              <a:ea typeface="微軟正黑體" pitchFamily="34" charset="-120"/>
            </a:endParaRPr>
          </a:p>
          <a:p>
            <a:pPr eaLnBrk="1" fontAlgn="auto" hangingPunct="1">
              <a:spcBef>
                <a:spcPts val="0"/>
              </a:spcBef>
              <a:spcAft>
                <a:spcPts val="0"/>
              </a:spcAft>
              <a:defRPr/>
            </a:pPr>
            <a:r>
              <a:rPr lang="zh-TW" altLang="en-US" sz="1400" dirty="0">
                <a:solidFill>
                  <a:srgbClr val="0070C0"/>
                </a:solidFill>
                <a:latin typeface="微軟正黑體" pitchFamily="34" charset="-120"/>
                <a:ea typeface="微軟正黑體" pitchFamily="34" charset="-120"/>
              </a:rPr>
              <a:t>          </a:t>
            </a:r>
            <a:r>
              <a:rPr lang="zh-TW" altLang="en-US" sz="1400" dirty="0">
                <a:solidFill>
                  <a:srgbClr val="C00000"/>
                </a:solidFill>
                <a:latin typeface="微軟正黑體" pitchFamily="34" charset="-120"/>
                <a:ea typeface="微軟正黑體" pitchFamily="34" charset="-120"/>
              </a:rPr>
              <a:t>原住民</a:t>
            </a:r>
            <a:r>
              <a:rPr lang="zh-TW" altLang="en-US" sz="1500" b="1" dirty="0">
                <a:solidFill>
                  <a:srgbClr val="C00000"/>
                </a:solidFill>
                <a:latin typeface="微軟正黑體" pitchFamily="34" charset="-120"/>
                <a:ea typeface="微軟正黑體" pitchFamily="34" charset="-120"/>
              </a:rPr>
              <a:t>免附</a:t>
            </a:r>
            <a:r>
              <a:rPr lang="zh-TW" altLang="en-US" sz="1400" dirty="0">
                <a:solidFill>
                  <a:srgbClr val="C00000"/>
                </a:solidFill>
                <a:latin typeface="微軟正黑體" pitchFamily="34" charset="-120"/>
                <a:ea typeface="微軟正黑體" pitchFamily="34" charset="-120"/>
              </a:rPr>
              <a:t>證明文件</a:t>
            </a:r>
            <a:endParaRPr lang="zh-TW" altLang="zh-TW" sz="1400" dirty="0">
              <a:solidFill>
                <a:srgbClr val="C00000"/>
              </a:solidFill>
              <a:latin typeface="微軟正黑體" pitchFamily="34" charset="-120"/>
              <a:ea typeface="微軟正黑體" pitchFamily="34" charset="-120"/>
            </a:endParaRPr>
          </a:p>
        </p:txBody>
      </p:sp>
      <p:grpSp>
        <p:nvGrpSpPr>
          <p:cNvPr id="51" name="群組 50"/>
          <p:cNvGrpSpPr/>
          <p:nvPr/>
        </p:nvGrpSpPr>
        <p:grpSpPr>
          <a:xfrm>
            <a:off x="202689" y="4833771"/>
            <a:ext cx="3226524" cy="1023304"/>
            <a:chOff x="202689" y="4833771"/>
            <a:chExt cx="3226524" cy="1023304"/>
          </a:xfrm>
        </p:grpSpPr>
        <p:cxnSp>
          <p:nvCxnSpPr>
            <p:cNvPr id="46" name="直線單箭頭接點 45"/>
            <p:cNvCxnSpPr/>
            <p:nvPr/>
          </p:nvCxnSpPr>
          <p:spPr>
            <a:xfrm flipV="1">
              <a:off x="2814815" y="4833771"/>
              <a:ext cx="614398" cy="240640"/>
            </a:xfrm>
            <a:prstGeom prst="straightConnector1">
              <a:avLst/>
            </a:prstGeom>
            <a:ln w="3810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 name="文字方塊 12"/>
            <p:cNvSpPr txBox="1"/>
            <p:nvPr/>
          </p:nvSpPr>
          <p:spPr>
            <a:xfrm>
              <a:off x="202689" y="5026078"/>
              <a:ext cx="2727308" cy="830997"/>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wrap="square">
              <a:spAutoFit/>
            </a:bodyPr>
            <a:lstStyle/>
            <a:p>
              <a:pPr eaLnBrk="1" fontAlgn="auto" hangingPunct="1">
                <a:spcBef>
                  <a:spcPts val="0"/>
                </a:spcBef>
                <a:spcAft>
                  <a:spcPts val="0"/>
                </a:spcAft>
                <a:defRPr/>
              </a:pPr>
              <a:r>
                <a:rPr lang="zh-TW" altLang="en-US" sz="1600" dirty="0">
                  <a:solidFill>
                    <a:srgbClr val="0070C0"/>
                  </a:solidFill>
                  <a:latin typeface="微軟正黑體" pitchFamily="34" charset="-120"/>
                  <a:ea typeface="微軟正黑體" pitchFamily="34" charset="-120"/>
                </a:rPr>
                <a:t>（</a:t>
              </a:r>
              <a:r>
                <a:rPr lang="en-US" altLang="zh-TW" sz="1600" dirty="0">
                  <a:solidFill>
                    <a:srgbClr val="0070C0"/>
                  </a:solidFill>
                  <a:latin typeface="微軟正黑體" pitchFamily="34" charset="-120"/>
                  <a:ea typeface="微軟正黑體" pitchFamily="34" charset="-120"/>
                </a:rPr>
                <a:t>5</a:t>
              </a:r>
              <a:r>
                <a:rPr lang="zh-TW" altLang="en-US" sz="1600" dirty="0">
                  <a:solidFill>
                    <a:srgbClr val="0070C0"/>
                  </a:solidFill>
                  <a:latin typeface="微軟正黑體" pitchFamily="34" charset="-120"/>
                  <a:ea typeface="微軟正黑體" pitchFamily="34" charset="-120"/>
                </a:rPr>
                <a:t>）</a:t>
              </a:r>
              <a:r>
                <a:rPr lang="zh-TW" altLang="zh-TW" sz="1600" dirty="0">
                  <a:solidFill>
                    <a:srgbClr val="0070C0"/>
                  </a:solidFill>
                  <a:latin typeface="微軟正黑體" pitchFamily="34" charset="-120"/>
                  <a:ea typeface="微軟正黑體" pitchFamily="34" charset="-120"/>
                </a:rPr>
                <a:t>超額比序項目積分</a:t>
              </a:r>
              <a:r>
                <a:rPr lang="zh-TW" altLang="zh-TW" sz="1600" dirty="0" smtClean="0">
                  <a:solidFill>
                    <a:srgbClr val="0070C0"/>
                  </a:solidFill>
                  <a:latin typeface="微軟正黑體" pitchFamily="34" charset="-120"/>
                  <a:ea typeface="微軟正黑體" pitchFamily="34" charset="-120"/>
                </a:rPr>
                <a:t>證</a:t>
              </a:r>
              <a:r>
                <a:rPr lang="en-US" altLang="zh-TW" sz="1600" dirty="0" smtClean="0">
                  <a:solidFill>
                    <a:srgbClr val="0070C0"/>
                  </a:solidFill>
                  <a:latin typeface="微軟正黑體" pitchFamily="34" charset="-120"/>
                  <a:ea typeface="微軟正黑體" pitchFamily="34" charset="-120"/>
                </a:rPr>
                <a:t/>
              </a:r>
              <a:br>
                <a:rPr lang="en-US" altLang="zh-TW" sz="1600" dirty="0" smtClean="0">
                  <a:solidFill>
                    <a:srgbClr val="0070C0"/>
                  </a:solidFill>
                  <a:latin typeface="微軟正黑體" pitchFamily="34" charset="-120"/>
                  <a:ea typeface="微軟正黑體" pitchFamily="34" charset="-120"/>
                </a:rPr>
              </a:br>
              <a:r>
                <a:rPr lang="en-US" altLang="zh-TW" sz="1600" dirty="0" smtClean="0">
                  <a:solidFill>
                    <a:srgbClr val="0070C0"/>
                  </a:solidFill>
                  <a:latin typeface="微軟正黑體" pitchFamily="34" charset="-120"/>
                  <a:ea typeface="微軟正黑體" pitchFamily="34" charset="-120"/>
                </a:rPr>
                <a:t>          </a:t>
              </a:r>
              <a:r>
                <a:rPr lang="zh-TW" altLang="zh-TW" sz="1600" dirty="0" smtClean="0">
                  <a:solidFill>
                    <a:srgbClr val="0070C0"/>
                  </a:solidFill>
                  <a:latin typeface="微軟正黑體" pitchFamily="34" charset="-120"/>
                  <a:ea typeface="微軟正黑體" pitchFamily="34" charset="-120"/>
                </a:rPr>
                <a:t>明單</a:t>
              </a:r>
              <a:r>
                <a:rPr lang="zh-TW" altLang="en-US" sz="1600" b="1" dirty="0" smtClean="0">
                  <a:solidFill>
                    <a:srgbClr val="C00000"/>
                  </a:solidFill>
                  <a:latin typeface="微軟正黑體" pitchFamily="34" charset="-120"/>
                  <a:ea typeface="微軟正黑體" pitchFamily="34" charset="-120"/>
                </a:rPr>
                <a:t>正本</a:t>
              </a:r>
              <a:r>
                <a:rPr lang="zh-TW" altLang="en-US" sz="1600" dirty="0">
                  <a:solidFill>
                    <a:srgbClr val="0070C0"/>
                  </a:solidFill>
                  <a:latin typeface="微軟正黑體" pitchFamily="34" charset="-120"/>
                  <a:ea typeface="微軟正黑體" pitchFamily="34" charset="-120"/>
                </a:rPr>
                <a:t>審核確認後</a:t>
              </a:r>
              <a:r>
                <a:rPr lang="zh-TW" altLang="en-US" sz="1600" dirty="0" smtClean="0">
                  <a:solidFill>
                    <a:srgbClr val="0070C0"/>
                  </a:solidFill>
                  <a:latin typeface="微軟正黑體" pitchFamily="34" charset="-120"/>
                  <a:ea typeface="微軟正黑體" pitchFamily="34" charset="-120"/>
                </a:rPr>
                <a:t>，</a:t>
              </a:r>
              <a:r>
                <a:rPr lang="en-US" altLang="zh-TW" sz="1600" dirty="0" smtClean="0">
                  <a:solidFill>
                    <a:srgbClr val="0070C0"/>
                  </a:solidFill>
                  <a:latin typeface="微軟正黑體" pitchFamily="34" charset="-120"/>
                  <a:ea typeface="微軟正黑體" pitchFamily="34" charset="-120"/>
                </a:rPr>
                <a:t/>
              </a:r>
              <a:br>
                <a:rPr lang="en-US" altLang="zh-TW" sz="1600" dirty="0" smtClean="0">
                  <a:solidFill>
                    <a:srgbClr val="0070C0"/>
                  </a:solidFill>
                  <a:latin typeface="微軟正黑體" pitchFamily="34" charset="-120"/>
                  <a:ea typeface="微軟正黑體" pitchFamily="34" charset="-120"/>
                </a:rPr>
              </a:br>
              <a:r>
                <a:rPr lang="en-US" altLang="zh-TW" sz="1600" dirty="0" smtClean="0">
                  <a:solidFill>
                    <a:srgbClr val="0070C0"/>
                  </a:solidFill>
                  <a:latin typeface="微軟正黑體" pitchFamily="34" charset="-120"/>
                  <a:ea typeface="微軟正黑體" pitchFamily="34" charset="-120"/>
                </a:rPr>
                <a:t>          </a:t>
              </a:r>
              <a:r>
                <a:rPr lang="zh-TW" altLang="en-US" sz="1600" b="1" dirty="0" smtClean="0">
                  <a:solidFill>
                    <a:srgbClr val="C00000"/>
                  </a:solidFill>
                  <a:latin typeface="微軟正黑體" pitchFamily="34" charset="-120"/>
                  <a:ea typeface="微軟正黑體" pitchFamily="34" charset="-120"/>
                </a:rPr>
                <a:t>加蓋</a:t>
              </a:r>
              <a:r>
                <a:rPr lang="zh-TW" altLang="en-US" sz="1600" b="1" u="sng" dirty="0" smtClean="0">
                  <a:solidFill>
                    <a:srgbClr val="C00000"/>
                  </a:solidFill>
                  <a:latin typeface="微軟正黑體" pitchFamily="34" charset="-120"/>
                  <a:ea typeface="微軟正黑體" pitchFamily="34" charset="-120"/>
                </a:rPr>
                <a:t>學校</a:t>
              </a:r>
              <a:r>
                <a:rPr lang="zh-TW" altLang="en-US" sz="1600" b="1" u="sng" dirty="0">
                  <a:solidFill>
                    <a:srgbClr val="C00000"/>
                  </a:solidFill>
                  <a:latin typeface="微軟正黑體" pitchFamily="34" charset="-120"/>
                  <a:ea typeface="微軟正黑體" pitchFamily="34" charset="-120"/>
                </a:rPr>
                <a:t>章戳</a:t>
              </a:r>
              <a:r>
                <a:rPr lang="zh-TW" altLang="en-US" sz="1600" dirty="0">
                  <a:solidFill>
                    <a:srgbClr val="0070C0"/>
                  </a:solidFill>
                  <a:latin typeface="微軟正黑體" pitchFamily="34" charset="-120"/>
                  <a:ea typeface="微軟正黑體" pitchFamily="34" charset="-120"/>
                </a:rPr>
                <a:t>浮貼</a:t>
              </a:r>
              <a:r>
                <a:rPr lang="zh-TW" altLang="en-US" sz="1600" dirty="0" smtClean="0">
                  <a:solidFill>
                    <a:srgbClr val="0070C0"/>
                  </a:solidFill>
                  <a:latin typeface="微軟正黑體" pitchFamily="34" charset="-120"/>
                  <a:ea typeface="微軟正黑體" pitchFamily="34" charset="-120"/>
                </a:rPr>
                <a:t>於此</a:t>
              </a:r>
              <a:endParaRPr lang="zh-TW" altLang="en-US" sz="1600" dirty="0">
                <a:solidFill>
                  <a:srgbClr val="0070C0"/>
                </a:solidFill>
                <a:latin typeface="微軟正黑體" pitchFamily="34" charset="-120"/>
                <a:ea typeface="微軟正黑體" pitchFamily="34" charset="-120"/>
              </a:endParaRPr>
            </a:p>
          </p:txBody>
        </p:sp>
      </p:grpSp>
      <p:sp>
        <p:nvSpPr>
          <p:cNvPr id="37" name="文字方塊 36"/>
          <p:cNvSpPr txBox="1"/>
          <p:nvPr/>
        </p:nvSpPr>
        <p:spPr>
          <a:xfrm>
            <a:off x="6301791" y="5491180"/>
            <a:ext cx="2434643" cy="292387"/>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300" dirty="0">
                <a:solidFill>
                  <a:srgbClr val="0070C0"/>
                </a:solidFill>
                <a:latin typeface="微軟正黑體" pitchFamily="34" charset="-120"/>
                <a:ea typeface="微軟正黑體" pitchFamily="34" charset="-120"/>
              </a:rPr>
              <a:t>（</a:t>
            </a:r>
            <a:r>
              <a:rPr lang="en-US" altLang="zh-TW" sz="1300" dirty="0">
                <a:solidFill>
                  <a:srgbClr val="0070C0"/>
                </a:solidFill>
                <a:latin typeface="微軟正黑體" pitchFamily="34" charset="-120"/>
                <a:ea typeface="微軟正黑體" pitchFamily="34" charset="-120"/>
              </a:rPr>
              <a:t>6</a:t>
            </a:r>
            <a:r>
              <a:rPr lang="zh-TW" altLang="en-US" sz="1300" dirty="0">
                <a:solidFill>
                  <a:srgbClr val="0070C0"/>
                </a:solidFill>
                <a:latin typeface="微軟正黑體" pitchFamily="34" charset="-120"/>
                <a:ea typeface="微軟正黑體" pitchFamily="34" charset="-120"/>
              </a:rPr>
              <a:t>）（</a:t>
            </a:r>
            <a:r>
              <a:rPr lang="en-US" altLang="zh-TW" sz="1300" dirty="0">
                <a:solidFill>
                  <a:srgbClr val="0070C0"/>
                </a:solidFill>
                <a:latin typeface="微軟正黑體" pitchFamily="34" charset="-120"/>
                <a:ea typeface="微軟正黑體" pitchFamily="34" charset="-120"/>
              </a:rPr>
              <a:t>7</a:t>
            </a:r>
            <a:r>
              <a:rPr lang="zh-TW" altLang="en-US" sz="1300" dirty="0">
                <a:solidFill>
                  <a:srgbClr val="0070C0"/>
                </a:solidFill>
                <a:latin typeface="微軟正黑體" pitchFamily="34" charset="-120"/>
                <a:ea typeface="微軟正黑體" pitchFamily="34" charset="-120"/>
              </a:rPr>
              <a:t>）</a:t>
            </a:r>
            <a:r>
              <a:rPr lang="zh-TW" altLang="en-US" sz="1300" b="1" dirty="0">
                <a:solidFill>
                  <a:srgbClr val="0070C0"/>
                </a:solidFill>
                <a:latin typeface="微軟正黑體" pitchFamily="34" charset="-120"/>
                <a:ea typeface="微軟正黑體" pitchFamily="34" charset="-120"/>
              </a:rPr>
              <a:t>競賽證明</a:t>
            </a:r>
            <a:r>
              <a:rPr lang="zh-TW" altLang="en-US" sz="1300" dirty="0">
                <a:solidFill>
                  <a:srgbClr val="0070C0"/>
                </a:solidFill>
                <a:latin typeface="微軟正黑體" pitchFamily="34" charset="-120"/>
                <a:ea typeface="微軟正黑體" pitchFamily="34" charset="-120"/>
              </a:rPr>
              <a:t>文件影本</a:t>
            </a:r>
            <a:endParaRPr lang="zh-TW" altLang="zh-TW" sz="1300" dirty="0">
              <a:solidFill>
                <a:srgbClr val="0070C0"/>
              </a:solidFill>
              <a:latin typeface="微軟正黑體" pitchFamily="34" charset="-120"/>
              <a:ea typeface="微軟正黑體" pitchFamily="34" charset="-120"/>
            </a:endParaRPr>
          </a:p>
        </p:txBody>
      </p:sp>
      <p:sp>
        <p:nvSpPr>
          <p:cNvPr id="23" name="矩形 22"/>
          <p:cNvSpPr/>
          <p:nvPr/>
        </p:nvSpPr>
        <p:spPr>
          <a:xfrm>
            <a:off x="281396" y="2745272"/>
            <a:ext cx="2385880" cy="669414"/>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lnSpc>
                <a:spcPts val="1500"/>
              </a:lnSpc>
              <a:spcBef>
                <a:spcPts val="0"/>
              </a:spcBef>
              <a:spcAft>
                <a:spcPts val="0"/>
              </a:spcAft>
              <a:defRPr/>
            </a:pPr>
            <a:r>
              <a:rPr lang="zh-TW" altLang="en-US" sz="1600" dirty="0">
                <a:solidFill>
                  <a:srgbClr val="0070C0"/>
                </a:solidFill>
                <a:latin typeface="微軟正黑體" pitchFamily="34" charset="-120"/>
                <a:ea typeface="微軟正黑體" pitchFamily="34" charset="-120"/>
              </a:rPr>
              <a:t>（</a:t>
            </a:r>
            <a:r>
              <a:rPr lang="en-US" altLang="zh-TW" sz="1600" dirty="0">
                <a:solidFill>
                  <a:srgbClr val="0070C0"/>
                </a:solidFill>
                <a:latin typeface="微軟正黑體" pitchFamily="34" charset="-120"/>
                <a:ea typeface="微軟正黑體" pitchFamily="34" charset="-120"/>
              </a:rPr>
              <a:t>1</a:t>
            </a:r>
            <a:r>
              <a:rPr lang="zh-TW" altLang="en-US" sz="1600" dirty="0">
                <a:solidFill>
                  <a:srgbClr val="0070C0"/>
                </a:solidFill>
                <a:latin typeface="微軟正黑體" pitchFamily="34" charset="-120"/>
                <a:ea typeface="微軟正黑體" pitchFamily="34" charset="-120"/>
              </a:rPr>
              <a:t>）</a:t>
            </a:r>
            <a:r>
              <a:rPr lang="zh-TW" altLang="zh-TW" sz="1600" dirty="0">
                <a:solidFill>
                  <a:srgbClr val="0070C0"/>
                </a:solidFill>
                <a:latin typeface="微軟正黑體" pitchFamily="34" charset="-120"/>
                <a:ea typeface="微軟正黑體" pitchFamily="34" charset="-120"/>
              </a:rPr>
              <a:t>浮貼繳費證明</a:t>
            </a:r>
            <a:r>
              <a:rPr lang="zh-TW" altLang="en-US" sz="1600" dirty="0">
                <a:solidFill>
                  <a:srgbClr val="0070C0"/>
                </a:solidFill>
                <a:latin typeface="微軟正黑體" pitchFamily="34" charset="-120"/>
                <a:ea typeface="微軟正黑體" pitchFamily="34" charset="-120"/>
              </a:rPr>
              <a:t>影本</a:t>
            </a:r>
            <a:endParaRPr lang="en-US" altLang="zh-TW" sz="1600" dirty="0">
              <a:solidFill>
                <a:srgbClr val="0070C0"/>
              </a:solidFill>
              <a:latin typeface="微軟正黑體" pitchFamily="34" charset="-120"/>
              <a:ea typeface="微軟正黑體" pitchFamily="34" charset="-120"/>
            </a:endParaRPr>
          </a:p>
          <a:p>
            <a:pPr eaLnBrk="1" fontAlgn="auto" hangingPunct="1">
              <a:lnSpc>
                <a:spcPts val="1500"/>
              </a:lnSpc>
              <a:spcBef>
                <a:spcPts val="0"/>
              </a:spcBef>
              <a:spcAft>
                <a:spcPts val="0"/>
              </a:spcAft>
              <a:defRPr/>
            </a:pPr>
            <a:r>
              <a:rPr lang="zh-TW" altLang="en-US" sz="1600" dirty="0" smtClean="0">
                <a:solidFill>
                  <a:srgbClr val="C00000"/>
                </a:solidFill>
                <a:latin typeface="微軟正黑體" pitchFamily="34" charset="-120"/>
                <a:ea typeface="微軟正黑體" pitchFamily="34" charset="-120"/>
              </a:rPr>
              <a:t>          國中</a:t>
            </a:r>
            <a:r>
              <a:rPr lang="zh-TW" altLang="en-US" sz="1600" dirty="0">
                <a:solidFill>
                  <a:srgbClr val="C00000"/>
                </a:solidFill>
                <a:latin typeface="微軟正黑體" pitchFamily="34" charset="-120"/>
                <a:ea typeface="微軟正黑體" pitchFamily="34" charset="-120"/>
              </a:rPr>
              <a:t>集體</a:t>
            </a:r>
            <a:r>
              <a:rPr lang="zh-TW" altLang="en-US" sz="1600" dirty="0" smtClean="0">
                <a:solidFill>
                  <a:srgbClr val="C00000"/>
                </a:solidFill>
                <a:latin typeface="微軟正黑體" pitchFamily="34" charset="-120"/>
                <a:ea typeface="微軟正黑體" pitchFamily="34" charset="-120"/>
              </a:rPr>
              <a:t>報名</a:t>
            </a:r>
            <a:endParaRPr lang="en-US" altLang="zh-TW" sz="1600" dirty="0" smtClean="0">
              <a:solidFill>
                <a:srgbClr val="C00000"/>
              </a:solidFill>
              <a:latin typeface="微軟正黑體" pitchFamily="34" charset="-120"/>
              <a:ea typeface="微軟正黑體" pitchFamily="34" charset="-120"/>
            </a:endParaRPr>
          </a:p>
          <a:p>
            <a:pPr eaLnBrk="1" fontAlgn="auto" hangingPunct="1">
              <a:lnSpc>
                <a:spcPts val="1500"/>
              </a:lnSpc>
              <a:spcBef>
                <a:spcPts val="0"/>
              </a:spcBef>
              <a:spcAft>
                <a:spcPts val="0"/>
              </a:spcAft>
              <a:defRPr/>
            </a:pPr>
            <a:r>
              <a:rPr lang="zh-TW" altLang="en-US" sz="1600" b="1" dirty="0" smtClean="0">
                <a:solidFill>
                  <a:srgbClr val="C00000"/>
                </a:solidFill>
                <a:latin typeface="微軟正黑體" pitchFamily="34" charset="-120"/>
                <a:ea typeface="微軟正黑體" pitchFamily="34" charset="-120"/>
              </a:rPr>
              <a:t>          </a:t>
            </a:r>
            <a:r>
              <a:rPr lang="zh-TW" altLang="en-US" b="1" dirty="0" smtClean="0">
                <a:solidFill>
                  <a:srgbClr val="C00000"/>
                </a:solidFill>
                <a:latin typeface="微軟正黑體" pitchFamily="34" charset="-120"/>
                <a:ea typeface="微軟正黑體" pitchFamily="34" charset="-120"/>
              </a:rPr>
              <a:t>免</a:t>
            </a:r>
            <a:r>
              <a:rPr lang="zh-TW" altLang="en-US" b="1" dirty="0">
                <a:solidFill>
                  <a:srgbClr val="C00000"/>
                </a:solidFill>
                <a:latin typeface="微軟正黑體" pitchFamily="34" charset="-120"/>
                <a:ea typeface="微軟正黑體" pitchFamily="34" charset="-120"/>
              </a:rPr>
              <a:t>貼</a:t>
            </a:r>
            <a:r>
              <a:rPr lang="zh-TW" altLang="en-US" sz="1600" dirty="0" smtClean="0">
                <a:solidFill>
                  <a:srgbClr val="C00000"/>
                </a:solidFill>
                <a:latin typeface="微軟正黑體" pitchFamily="34" charset="-120"/>
                <a:ea typeface="微軟正黑體" pitchFamily="34" charset="-120"/>
              </a:rPr>
              <a:t>繳費證明</a:t>
            </a:r>
            <a:endParaRPr lang="zh-TW" altLang="zh-TW" sz="1600" dirty="0">
              <a:solidFill>
                <a:srgbClr val="C00000"/>
              </a:solidFill>
              <a:latin typeface="微軟正黑體" pitchFamily="34" charset="-120"/>
              <a:ea typeface="微軟正黑體" pitchFamily="34" charset="-120"/>
            </a:endParaRPr>
          </a:p>
        </p:txBody>
      </p:sp>
      <p:sp>
        <p:nvSpPr>
          <p:cNvPr id="17" name="文字方塊 16"/>
          <p:cNvSpPr txBox="1"/>
          <p:nvPr/>
        </p:nvSpPr>
        <p:spPr>
          <a:xfrm>
            <a:off x="6473277" y="4640826"/>
            <a:ext cx="2161817" cy="584775"/>
          </a:xfrm>
          <a:prstGeom prst="rect">
            <a:avLst/>
          </a:prstGeom>
          <a:solidFill>
            <a:schemeClr val="bg1"/>
          </a:solidFill>
          <a:ln>
            <a:solidFill>
              <a:schemeClr val="bg1">
                <a:lumMod val="65000"/>
              </a:schemeClr>
            </a:solidFill>
          </a:ln>
          <a:effectLst>
            <a:outerShdw blurRad="50800" dist="38100" dir="2700000" algn="tl" rotWithShape="0">
              <a:prstClr val="black">
                <a:alpha val="40000"/>
              </a:prstClr>
            </a:outerShdw>
          </a:effectLst>
        </p:spPr>
        <p:txBody>
          <a:bodyPr wrap="square">
            <a:spAutoFit/>
          </a:bodyPr>
          <a:lstStyle/>
          <a:p>
            <a:pPr eaLnBrk="1" fontAlgn="auto" hangingPunct="1">
              <a:spcBef>
                <a:spcPts val="0"/>
              </a:spcBef>
              <a:spcAft>
                <a:spcPts val="0"/>
              </a:spcAft>
              <a:defRPr/>
            </a:pPr>
            <a:r>
              <a:rPr lang="zh-TW" altLang="en-US" sz="1600" dirty="0">
                <a:solidFill>
                  <a:srgbClr val="0070C0"/>
                </a:solidFill>
                <a:latin typeface="微軟正黑體" pitchFamily="34" charset="-120"/>
                <a:ea typeface="微軟正黑體" pitchFamily="34" charset="-120"/>
              </a:rPr>
              <a:t>（</a:t>
            </a:r>
            <a:r>
              <a:rPr lang="en-US" altLang="zh-TW" sz="1600" dirty="0">
                <a:solidFill>
                  <a:srgbClr val="0070C0"/>
                </a:solidFill>
                <a:latin typeface="微軟正黑體" pitchFamily="34" charset="-120"/>
                <a:ea typeface="微軟正黑體" pitchFamily="34" charset="-120"/>
              </a:rPr>
              <a:t>4</a:t>
            </a:r>
            <a:r>
              <a:rPr lang="zh-TW" altLang="en-US" sz="1600" dirty="0">
                <a:solidFill>
                  <a:srgbClr val="0070C0"/>
                </a:solidFill>
                <a:latin typeface="微軟正黑體" pitchFamily="34" charset="-120"/>
                <a:ea typeface="微軟正黑體" pitchFamily="34" charset="-120"/>
              </a:rPr>
              <a:t>）</a:t>
            </a:r>
            <a:r>
              <a:rPr lang="zh-TW" altLang="zh-TW" sz="1600" dirty="0">
                <a:solidFill>
                  <a:srgbClr val="0070C0"/>
                </a:solidFill>
                <a:latin typeface="微軟正黑體" pitchFamily="34" charset="-120"/>
                <a:ea typeface="微軟正黑體" pitchFamily="34" charset="-120"/>
              </a:rPr>
              <a:t>浮貼</a:t>
            </a:r>
            <a:r>
              <a:rPr lang="zh-TW" altLang="en-US" sz="1600" dirty="0">
                <a:solidFill>
                  <a:srgbClr val="0070C0"/>
                </a:solidFill>
                <a:latin typeface="微軟正黑體" pitchFamily="34" charset="-120"/>
                <a:ea typeface="微軟正黑體" pitchFamily="34" charset="-120"/>
              </a:rPr>
              <a:t>「</a:t>
            </a:r>
            <a:r>
              <a:rPr lang="zh-TW" altLang="en-US" sz="1600" b="1" dirty="0">
                <a:solidFill>
                  <a:srgbClr val="0070C0"/>
                </a:solidFill>
                <a:latin typeface="微軟正黑體" pitchFamily="34" charset="-120"/>
                <a:ea typeface="微軟正黑體" pitchFamily="34" charset="-120"/>
              </a:rPr>
              <a:t>弱勢身分</a:t>
            </a:r>
            <a:r>
              <a:rPr lang="zh-TW" altLang="en-US" sz="1600" dirty="0" smtClean="0">
                <a:solidFill>
                  <a:srgbClr val="0070C0"/>
                </a:solidFill>
                <a:latin typeface="微軟正黑體" pitchFamily="34" charset="-120"/>
                <a:ea typeface="微軟正黑體" pitchFamily="34" charset="-120"/>
              </a:rPr>
              <a:t>」</a:t>
            </a:r>
            <a:r>
              <a:rPr lang="en-US" altLang="zh-TW" sz="1600" dirty="0" smtClean="0">
                <a:solidFill>
                  <a:srgbClr val="0070C0"/>
                </a:solidFill>
                <a:latin typeface="微軟正黑體" pitchFamily="34" charset="-120"/>
                <a:ea typeface="微軟正黑體" pitchFamily="34" charset="-120"/>
              </a:rPr>
              <a:t/>
            </a:r>
            <a:br>
              <a:rPr lang="en-US" altLang="zh-TW" sz="1600" dirty="0" smtClean="0">
                <a:solidFill>
                  <a:srgbClr val="0070C0"/>
                </a:solidFill>
                <a:latin typeface="微軟正黑體" pitchFamily="34" charset="-120"/>
                <a:ea typeface="微軟正黑體" pitchFamily="34" charset="-120"/>
              </a:rPr>
            </a:br>
            <a:r>
              <a:rPr lang="en-US" altLang="zh-TW" sz="1600" dirty="0" smtClean="0">
                <a:solidFill>
                  <a:srgbClr val="0070C0"/>
                </a:solidFill>
                <a:latin typeface="微軟正黑體" pitchFamily="34" charset="-120"/>
                <a:ea typeface="微軟正黑體" pitchFamily="34" charset="-120"/>
              </a:rPr>
              <a:t>          </a:t>
            </a:r>
            <a:r>
              <a:rPr lang="zh-TW" altLang="zh-TW" sz="1600" b="1" dirty="0" smtClean="0">
                <a:solidFill>
                  <a:srgbClr val="C00000"/>
                </a:solidFill>
                <a:latin typeface="微軟正黑體" pitchFamily="34" charset="-120"/>
                <a:ea typeface="微軟正黑體" pitchFamily="34" charset="-120"/>
              </a:rPr>
              <a:t>證明</a:t>
            </a:r>
            <a:r>
              <a:rPr lang="zh-TW" altLang="en-US" sz="1600" b="1" dirty="0">
                <a:solidFill>
                  <a:srgbClr val="C00000"/>
                </a:solidFill>
                <a:latin typeface="微軟正黑體" pitchFamily="34" charset="-120"/>
                <a:ea typeface="微軟正黑體" pitchFamily="34" charset="-120"/>
              </a:rPr>
              <a:t>文件影本</a:t>
            </a:r>
            <a:endParaRPr lang="zh-TW" altLang="zh-TW" sz="1600" b="1" dirty="0">
              <a:solidFill>
                <a:srgbClr val="C00000"/>
              </a:solidFill>
              <a:latin typeface="微軟正黑體" pitchFamily="34" charset="-120"/>
              <a:ea typeface="微軟正黑體" pitchFamily="34" charset="-120"/>
            </a:endParaRPr>
          </a:p>
        </p:txBody>
      </p:sp>
      <p:sp>
        <p:nvSpPr>
          <p:cNvPr id="91146" name="文字方塊 25"/>
          <p:cNvSpPr txBox="1">
            <a:spLocks noChangeArrowheads="1"/>
          </p:cNvSpPr>
          <p:nvPr/>
        </p:nvSpPr>
        <p:spPr bwMode="auto">
          <a:xfrm>
            <a:off x="250752" y="884191"/>
            <a:ext cx="3273029"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725" b="1" dirty="0">
                <a:latin typeface="微軟正黑體" panose="020B0604030504040204" pitchFamily="34" charset="-120"/>
                <a:ea typeface="微軟正黑體" panose="020B0604030504040204" pitchFamily="34" charset="-120"/>
              </a:rPr>
              <a:t>特種身分生報名表範例</a:t>
            </a:r>
            <a:r>
              <a:rPr lang="zh-TW" altLang="en-US" sz="1725" b="1" dirty="0">
                <a:solidFill>
                  <a:srgbClr val="C00000"/>
                </a:solidFill>
                <a:latin typeface="微軟正黑體" panose="020B0604030504040204" pitchFamily="34" charset="-120"/>
                <a:ea typeface="微軟正黑體" panose="020B0604030504040204" pitchFamily="34" charset="-120"/>
              </a:rPr>
              <a:t>（黃色）</a:t>
            </a:r>
          </a:p>
        </p:txBody>
      </p:sp>
      <p:cxnSp>
        <p:nvCxnSpPr>
          <p:cNvPr id="44"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5" name="Freeform 6">
            <a:extLst>
              <a:ext uri="{FF2B5EF4-FFF2-40B4-BE49-F238E27FC236}">
                <a16:creationId xmlns:a16="http://schemas.microsoft.com/office/drawing/2014/main" id="{71AA52EC-7DB1-4E87-8C0D-FAA1C5227515}"/>
              </a:ext>
            </a:extLst>
          </p:cNvPr>
          <p:cNvSpPr>
            <a:spLocks noEditPoints="1"/>
          </p:cNvSpPr>
          <p:nvPr/>
        </p:nvSpPr>
        <p:spPr bwMode="auto">
          <a:xfrm>
            <a:off x="750800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47"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a:solidFill>
                  <a:srgbClr val="002060"/>
                </a:solidFill>
                <a:latin typeface="微軟正黑體" panose="020B0604030504040204" pitchFamily="34" charset="-120"/>
                <a:ea typeface="微軟正黑體" panose="020B0604030504040204" pitchFamily="34" charset="-120"/>
              </a:rPr>
              <a:t>-</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200" b="1" dirty="0" smtClean="0">
                <a:solidFill>
                  <a:srgbClr val="002060"/>
                </a:solidFill>
                <a:latin typeface="微軟正黑體" panose="020B0604030504040204" pitchFamily="34" charset="-120"/>
                <a:ea typeface="微軟正黑體" panose="020B0604030504040204" pitchFamily="34" charset="-120"/>
              </a:rPr>
              <a:t>特種身分生報名表填寫範例</a:t>
            </a:r>
            <a:r>
              <a:rPr lang="zh-TW" altLang="en-US" sz="2000" b="1" dirty="0" smtClean="0">
                <a:solidFill>
                  <a:srgbClr val="002060"/>
                </a:solidFill>
                <a:latin typeface="微軟正黑體" panose="020B0604030504040204" pitchFamily="34" charset="-120"/>
                <a:ea typeface="微軟正黑體" panose="020B0604030504040204" pitchFamily="34" charset="-120"/>
              </a:rPr>
              <a:t>（</a:t>
            </a:r>
            <a:r>
              <a:rPr lang="en-US" altLang="zh-TW" sz="2000" b="1" dirty="0" smtClean="0">
                <a:solidFill>
                  <a:srgbClr val="002060"/>
                </a:solidFill>
                <a:latin typeface="微軟正黑體" panose="020B0604030504040204" pitchFamily="34" charset="-120"/>
                <a:ea typeface="微軟正黑體" panose="020B0604030504040204" pitchFamily="34" charset="-120"/>
              </a:rPr>
              <a:t>10/13</a:t>
            </a:r>
            <a:r>
              <a:rPr lang="zh-TW" altLang="en-US" sz="2000" b="1" dirty="0">
                <a:solidFill>
                  <a:srgbClr val="002060"/>
                </a:solidFill>
                <a:latin typeface="微軟正黑體" panose="020B0604030504040204" pitchFamily="34" charset="-120"/>
                <a:ea typeface="微軟正黑體" panose="020B0604030504040204" pitchFamily="34" charset="-120"/>
              </a:rPr>
              <a:t>）</a:t>
            </a:r>
            <a:endParaRPr lang="zh-TW" altLang="en-US" sz="3200" dirty="0">
              <a:solidFill>
                <a:srgbClr val="002060"/>
              </a:solidFill>
              <a:latin typeface="微軟正黑體" panose="020B0604030504040204" pitchFamily="34" charset="-120"/>
              <a:ea typeface="微軟正黑體" panose="020B0604030504040204" pitchFamily="34" charset="-120"/>
            </a:endParaRPr>
          </a:p>
        </p:txBody>
      </p:sp>
      <p:sp>
        <p:nvSpPr>
          <p:cNvPr id="43"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18</a:t>
            </a:fld>
            <a:endParaRPr lang="zh-TW" altLang="en-US" sz="1500" b="1" dirty="0">
              <a:latin typeface="Arial" panose="020B0604020202020204" pitchFamily="34" charset="0"/>
              <a:cs typeface="Arial" panose="020B0604020202020204" pitchFamily="34" charset="0"/>
            </a:endParaRPr>
          </a:p>
        </p:txBody>
      </p:sp>
      <p:sp>
        <p:nvSpPr>
          <p:cNvPr id="48" name="Freeform 160"/>
          <p:cNvSpPr>
            <a:spLocks noChangeAspect="1" noEditPoints="1"/>
          </p:cNvSpPr>
          <p:nvPr/>
        </p:nvSpPr>
        <p:spPr bwMode="auto">
          <a:xfrm>
            <a:off x="244682" y="1678979"/>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0"/>
          <p:cNvSpPr>
            <a:spLocks noChangeAspect="1" noEditPoints="1"/>
          </p:cNvSpPr>
          <p:nvPr/>
        </p:nvSpPr>
        <p:spPr bwMode="auto">
          <a:xfrm>
            <a:off x="172294" y="2662020"/>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0"/>
          <p:cNvSpPr>
            <a:spLocks noChangeAspect="1" noEditPoints="1"/>
          </p:cNvSpPr>
          <p:nvPr/>
        </p:nvSpPr>
        <p:spPr bwMode="auto">
          <a:xfrm>
            <a:off x="122158" y="4941378"/>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60"/>
          <p:cNvSpPr>
            <a:spLocks noChangeAspect="1" noEditPoints="1"/>
          </p:cNvSpPr>
          <p:nvPr/>
        </p:nvSpPr>
        <p:spPr bwMode="auto">
          <a:xfrm>
            <a:off x="292210" y="3754197"/>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dirty="0"/>
          </a:p>
        </p:txBody>
      </p:sp>
      <p:sp>
        <p:nvSpPr>
          <p:cNvPr id="53" name="Freeform 160"/>
          <p:cNvSpPr>
            <a:spLocks noChangeAspect="1" noEditPoints="1"/>
          </p:cNvSpPr>
          <p:nvPr/>
        </p:nvSpPr>
        <p:spPr bwMode="auto">
          <a:xfrm>
            <a:off x="6128626" y="5303079"/>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60"/>
          <p:cNvSpPr>
            <a:spLocks noChangeAspect="1" noEditPoints="1"/>
          </p:cNvSpPr>
          <p:nvPr/>
        </p:nvSpPr>
        <p:spPr bwMode="auto">
          <a:xfrm>
            <a:off x="6361174" y="4571135"/>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60"/>
          <p:cNvSpPr>
            <a:spLocks noChangeAspect="1" noEditPoints="1"/>
          </p:cNvSpPr>
          <p:nvPr/>
        </p:nvSpPr>
        <p:spPr bwMode="auto">
          <a:xfrm>
            <a:off x="6080176" y="3476938"/>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 name="Freeform 6">
            <a:extLst>
              <a:ext uri="{FF2B5EF4-FFF2-40B4-BE49-F238E27FC236}">
                <a16:creationId xmlns:a16="http://schemas.microsoft.com/office/drawing/2014/main" id="{71AA52EC-7DB1-4E87-8C0D-FAA1C5227515}"/>
              </a:ext>
            </a:extLst>
          </p:cNvPr>
          <p:cNvSpPr>
            <a:spLocks noEditPoints="1"/>
          </p:cNvSpPr>
          <p:nvPr/>
        </p:nvSpPr>
        <p:spPr bwMode="auto">
          <a:xfrm>
            <a:off x="7501463"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8"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400" b="1" dirty="0" smtClean="0">
                <a:solidFill>
                  <a:srgbClr val="002060"/>
                </a:solidFill>
                <a:latin typeface="微軟正黑體" panose="020B0604030504040204" pitchFamily="34" charset="-120"/>
                <a:ea typeface="微軟正黑體" panose="020B0604030504040204" pitchFamily="34" charset="-120"/>
              </a:rPr>
              <a:t>集體報名應繳</a:t>
            </a:r>
            <a:r>
              <a:rPr lang="zh-TW" altLang="en-US" sz="2400" b="1" dirty="0">
                <a:solidFill>
                  <a:srgbClr val="002060"/>
                </a:solidFill>
                <a:latin typeface="微軟正黑體" panose="020B0604030504040204" pitchFamily="34" charset="-120"/>
                <a:ea typeface="微軟正黑體" panose="020B0604030504040204" pitchFamily="34" charset="-120"/>
              </a:rPr>
              <a:t>報名資料</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r>
              <a:rPr lang="en-US" altLang="zh-TW" sz="2400" b="1" dirty="0" smtClean="0">
                <a:solidFill>
                  <a:srgbClr val="002060"/>
                </a:solidFill>
                <a:latin typeface="微軟正黑體" panose="020B0604030504040204" pitchFamily="34" charset="-120"/>
                <a:ea typeface="微軟正黑體" panose="020B0604030504040204" pitchFamily="34" charset="-120"/>
              </a:rPr>
              <a:t>11/13</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endParaRPr lang="zh-TW" altLang="en-US" sz="2400" dirty="0">
              <a:solidFill>
                <a:srgbClr val="002060"/>
              </a:solidFill>
              <a:latin typeface="微軟正黑體" panose="020B0604030504040204" pitchFamily="34" charset="-120"/>
              <a:ea typeface="微軟正黑體" panose="020B0604030504040204" pitchFamily="34" charset="-120"/>
            </a:endParaRPr>
          </a:p>
        </p:txBody>
      </p:sp>
      <p:sp>
        <p:nvSpPr>
          <p:cNvPr id="19"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19</a:t>
            </a:fld>
            <a:endParaRPr lang="zh-TW" altLang="en-US" sz="1500" b="1" dirty="0">
              <a:latin typeface="Arial" panose="020B0604020202020204" pitchFamily="34" charset="0"/>
              <a:cs typeface="Arial" panose="020B0604020202020204" pitchFamily="34" charset="0"/>
            </a:endParaRPr>
          </a:p>
        </p:txBody>
      </p:sp>
      <p:grpSp>
        <p:nvGrpSpPr>
          <p:cNvPr id="2" name="群組 1"/>
          <p:cNvGrpSpPr/>
          <p:nvPr/>
        </p:nvGrpSpPr>
        <p:grpSpPr>
          <a:xfrm>
            <a:off x="195667" y="1132560"/>
            <a:ext cx="8827146" cy="5292025"/>
            <a:chOff x="195667" y="1132560"/>
            <a:chExt cx="8827146" cy="5292025"/>
          </a:xfrm>
        </p:grpSpPr>
        <p:sp>
          <p:nvSpPr>
            <p:cNvPr id="9" name="矩形 8"/>
            <p:cNvSpPr/>
            <p:nvPr/>
          </p:nvSpPr>
          <p:spPr>
            <a:xfrm>
              <a:off x="6246564" y="3896549"/>
              <a:ext cx="1328894" cy="32861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8917" name="文字方塊 10"/>
            <p:cNvSpPr txBox="1">
              <a:spLocks noChangeArrowheads="1"/>
            </p:cNvSpPr>
            <p:nvPr/>
          </p:nvSpPr>
          <p:spPr bwMode="auto">
            <a:xfrm>
              <a:off x="3864595" y="5870587"/>
              <a:ext cx="4541275" cy="553998"/>
            </a:xfrm>
            <a:prstGeom prst="rect">
              <a:avLst/>
            </a:prstGeom>
            <a:solidFill>
              <a:schemeClr val="accent1">
                <a:lumMod val="20000"/>
                <a:lumOff val="80000"/>
              </a:schemeClr>
            </a:solidFill>
            <a:ln>
              <a:noFill/>
            </a:ln>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ts val="1800"/>
                </a:lnSpc>
                <a:spcBef>
                  <a:spcPts val="450"/>
                </a:spcBef>
                <a:spcAft>
                  <a:spcPts val="450"/>
                </a:spcAft>
              </a:pPr>
              <a:r>
                <a:rPr lang="zh-TW" altLang="en-US" b="1" dirty="0">
                  <a:latin typeface="微軟正黑體" panose="020B0604030504040204" pitchFamily="34" charset="-120"/>
                  <a:ea typeface="微軟正黑體" panose="020B0604030504040204" pitchFamily="34" charset="-120"/>
                </a:rPr>
                <a:t>尚未取得身分證者，可用</a:t>
              </a:r>
              <a:r>
                <a:rPr lang="zh-TW" altLang="en-US" b="1" dirty="0" smtClean="0">
                  <a:latin typeface="微軟正黑體" panose="020B0604030504040204" pitchFamily="34" charset="-120"/>
                  <a:ea typeface="微軟正黑體" panose="020B0604030504040204" pitchFamily="34" charset="-120"/>
                </a:rPr>
                <a:t>健保卡</a:t>
              </a:r>
              <a:r>
                <a:rPr lang="zh-TW" altLang="en-US" b="1" dirty="0">
                  <a:latin typeface="微軟正黑體" panose="020B0604030504040204" pitchFamily="34" charset="-120"/>
                  <a:ea typeface="微軟正黑體" panose="020B0604030504040204" pitchFamily="34" charset="-120"/>
                </a:rPr>
                <a:t>正面影本</a:t>
              </a:r>
              <a:r>
                <a:rPr lang="zh-TW" altLang="en-US" b="1" dirty="0" smtClean="0">
                  <a:latin typeface="微軟正黑體" panose="020B0604030504040204" pitchFamily="34" charset="-120"/>
                  <a:ea typeface="微軟正黑體" panose="020B0604030504040204" pitchFamily="34" charset="-120"/>
                </a:rPr>
                <a:t>或</a:t>
              </a:r>
              <a:r>
                <a:rPr lang="en-US" altLang="zh-TW" b="1" dirty="0" smtClean="0">
                  <a:latin typeface="微軟正黑體" panose="020B0604030504040204" pitchFamily="34" charset="-120"/>
                  <a:ea typeface="微軟正黑體" panose="020B0604030504040204" pitchFamily="34" charset="-120"/>
                </a:rPr>
                <a:t/>
              </a:r>
              <a:br>
                <a:rPr lang="en-US" altLang="zh-TW" b="1" dirty="0" smtClean="0">
                  <a:latin typeface="微軟正黑體" panose="020B0604030504040204" pitchFamily="34" charset="-120"/>
                  <a:ea typeface="微軟正黑體" panose="020B0604030504040204" pitchFamily="34" charset="-120"/>
                </a:rPr>
              </a:br>
              <a:r>
                <a:rPr lang="zh-TW" altLang="en-US" b="1" dirty="0" smtClean="0">
                  <a:latin typeface="微軟正黑體" panose="020B0604030504040204" pitchFamily="34" charset="-120"/>
                  <a:ea typeface="微軟正黑體" panose="020B0604030504040204" pitchFamily="34" charset="-120"/>
                </a:rPr>
                <a:t>戶口名簿</a:t>
              </a:r>
              <a:r>
                <a:rPr lang="zh-TW" altLang="en-US" b="1" dirty="0">
                  <a:latin typeface="微軟正黑體" panose="020B0604030504040204" pitchFamily="34" charset="-120"/>
                  <a:ea typeface="微軟正黑體" panose="020B0604030504040204" pitchFamily="34" charset="-120"/>
                </a:rPr>
                <a:t>影本代替</a:t>
              </a:r>
              <a:endParaRPr lang="zh-TW" altLang="en-US" dirty="0">
                <a:latin typeface="微軟正黑體" panose="020B0604030504040204" pitchFamily="34" charset="-120"/>
                <a:ea typeface="微軟正黑體" panose="020B0604030504040204" pitchFamily="34" charset="-120"/>
              </a:endParaRPr>
            </a:p>
          </p:txBody>
        </p:sp>
        <p:sp>
          <p:nvSpPr>
            <p:cNvPr id="12" name="矩形 11"/>
            <p:cNvSpPr/>
            <p:nvPr/>
          </p:nvSpPr>
          <p:spPr>
            <a:xfrm>
              <a:off x="3820031" y="3896549"/>
              <a:ext cx="1362259" cy="3286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nvGrpSpPr>
            <p:cNvPr id="20" name="组合 4"/>
            <p:cNvGrpSpPr/>
            <p:nvPr/>
          </p:nvGrpSpPr>
          <p:grpSpPr>
            <a:xfrm>
              <a:off x="353712" y="1132560"/>
              <a:ext cx="721868" cy="869511"/>
              <a:chOff x="4022275" y="2132856"/>
              <a:chExt cx="1304925" cy="1527175"/>
            </a:xfrm>
          </p:grpSpPr>
          <p:sp>
            <p:nvSpPr>
              <p:cNvPr id="21" name="Freeform 6"/>
              <p:cNvSpPr>
                <a:spLocks/>
              </p:cNvSpPr>
              <p:nvPr/>
            </p:nvSpPr>
            <p:spPr bwMode="auto">
              <a:xfrm>
                <a:off x="4022275" y="2132856"/>
                <a:ext cx="1304925" cy="1527175"/>
              </a:xfrm>
              <a:custGeom>
                <a:avLst/>
                <a:gdLst>
                  <a:gd name="T0" fmla="*/ 827 w 1654"/>
                  <a:gd name="T1" fmla="*/ 0 h 1918"/>
                  <a:gd name="T2" fmla="*/ 1654 w 1654"/>
                  <a:gd name="T3" fmla="*/ 827 h 1918"/>
                  <a:gd name="T4" fmla="*/ 1116 w 1654"/>
                  <a:gd name="T5" fmla="*/ 1602 h 1918"/>
                  <a:gd name="T6" fmla="*/ 995 w 1654"/>
                  <a:gd name="T7" fmla="*/ 1741 h 1918"/>
                  <a:gd name="T8" fmla="*/ 870 w 1654"/>
                  <a:gd name="T9" fmla="*/ 1884 h 1918"/>
                  <a:gd name="T10" fmla="*/ 790 w 1654"/>
                  <a:gd name="T11" fmla="*/ 1889 h 1918"/>
                  <a:gd name="T12" fmla="*/ 660 w 1654"/>
                  <a:gd name="T13" fmla="*/ 1741 h 1918"/>
                  <a:gd name="T14" fmla="*/ 540 w 1654"/>
                  <a:gd name="T15" fmla="*/ 1603 h 1918"/>
                  <a:gd name="T16" fmla="*/ 0 w 1654"/>
                  <a:gd name="T17" fmla="*/ 827 h 1918"/>
                  <a:gd name="T18" fmla="*/ 827 w 1654"/>
                  <a:gd name="T19" fmla="*/ 0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4" h="1918">
                    <a:moveTo>
                      <a:pt x="827" y="0"/>
                    </a:moveTo>
                    <a:cubicBezTo>
                      <a:pt x="1284" y="0"/>
                      <a:pt x="1654" y="370"/>
                      <a:pt x="1654" y="827"/>
                    </a:cubicBezTo>
                    <a:cubicBezTo>
                      <a:pt x="1654" y="1182"/>
                      <a:pt x="1430" y="1485"/>
                      <a:pt x="1116" y="1602"/>
                    </a:cubicBezTo>
                    <a:lnTo>
                      <a:pt x="995" y="1741"/>
                    </a:lnTo>
                    <a:cubicBezTo>
                      <a:pt x="954" y="1788"/>
                      <a:pt x="912" y="1836"/>
                      <a:pt x="870" y="1884"/>
                    </a:cubicBezTo>
                    <a:cubicBezTo>
                      <a:pt x="845" y="1916"/>
                      <a:pt x="818" y="1918"/>
                      <a:pt x="790" y="1889"/>
                    </a:cubicBezTo>
                    <a:cubicBezTo>
                      <a:pt x="747" y="1840"/>
                      <a:pt x="703" y="1790"/>
                      <a:pt x="660" y="1741"/>
                    </a:cubicBezTo>
                    <a:lnTo>
                      <a:pt x="540" y="1603"/>
                    </a:lnTo>
                    <a:cubicBezTo>
                      <a:pt x="225" y="1486"/>
                      <a:pt x="0" y="1183"/>
                      <a:pt x="0" y="827"/>
                    </a:cubicBezTo>
                    <a:cubicBezTo>
                      <a:pt x="0" y="370"/>
                      <a:pt x="371" y="0"/>
                      <a:pt x="827" y="0"/>
                    </a:cubicBezTo>
                    <a:close/>
                  </a:path>
                </a:pathLst>
              </a:custGeom>
              <a:solidFill>
                <a:srgbClr val="00AAA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9"/>
              <p:cNvSpPr>
                <a:spLocks noEditPoints="1"/>
              </p:cNvSpPr>
              <p:nvPr/>
            </p:nvSpPr>
            <p:spPr bwMode="auto">
              <a:xfrm>
                <a:off x="4399628" y="2380272"/>
                <a:ext cx="650316" cy="737858"/>
              </a:xfrm>
              <a:custGeom>
                <a:avLst/>
                <a:gdLst>
                  <a:gd name="T0" fmla="*/ 402 w 630"/>
                  <a:gd name="T1" fmla="*/ 89 h 711"/>
                  <a:gd name="T2" fmla="*/ 313 w 630"/>
                  <a:gd name="T3" fmla="*/ 178 h 711"/>
                  <a:gd name="T4" fmla="*/ 223 w 630"/>
                  <a:gd name="T5" fmla="*/ 178 h 711"/>
                  <a:gd name="T6" fmla="*/ 134 w 630"/>
                  <a:gd name="T7" fmla="*/ 89 h 711"/>
                  <a:gd name="T8" fmla="*/ 223 w 630"/>
                  <a:gd name="T9" fmla="*/ 0 h 711"/>
                  <a:gd name="T10" fmla="*/ 313 w 630"/>
                  <a:gd name="T11" fmla="*/ 0 h 711"/>
                  <a:gd name="T12" fmla="*/ 402 w 630"/>
                  <a:gd name="T13" fmla="*/ 89 h 711"/>
                  <a:gd name="T14" fmla="*/ 445 w 630"/>
                  <a:gd name="T15" fmla="*/ 89 h 711"/>
                  <a:gd name="T16" fmla="*/ 446 w 630"/>
                  <a:gd name="T17" fmla="*/ 109 h 711"/>
                  <a:gd name="T18" fmla="*/ 335 w 630"/>
                  <a:gd name="T19" fmla="*/ 221 h 711"/>
                  <a:gd name="T20" fmla="*/ 201 w 630"/>
                  <a:gd name="T21" fmla="*/ 221 h 711"/>
                  <a:gd name="T22" fmla="*/ 90 w 630"/>
                  <a:gd name="T23" fmla="*/ 109 h 711"/>
                  <a:gd name="T24" fmla="*/ 92 w 630"/>
                  <a:gd name="T25" fmla="*/ 89 h 711"/>
                  <a:gd name="T26" fmla="*/ 0 w 630"/>
                  <a:gd name="T27" fmla="*/ 198 h 711"/>
                  <a:gd name="T28" fmla="*/ 0 w 630"/>
                  <a:gd name="T29" fmla="*/ 600 h 711"/>
                  <a:gd name="T30" fmla="*/ 112 w 630"/>
                  <a:gd name="T31" fmla="*/ 711 h 711"/>
                  <a:gd name="T32" fmla="*/ 409 w 630"/>
                  <a:gd name="T33" fmla="*/ 711 h 711"/>
                  <a:gd name="T34" fmla="*/ 288 w 630"/>
                  <a:gd name="T35" fmla="*/ 528 h 711"/>
                  <a:gd name="T36" fmla="*/ 487 w 630"/>
                  <a:gd name="T37" fmla="*/ 328 h 711"/>
                  <a:gd name="T38" fmla="*/ 536 w 630"/>
                  <a:gd name="T39" fmla="*/ 335 h 711"/>
                  <a:gd name="T40" fmla="*/ 536 w 630"/>
                  <a:gd name="T41" fmla="*/ 198 h 711"/>
                  <a:gd name="T42" fmla="*/ 445 w 630"/>
                  <a:gd name="T43" fmla="*/ 89 h 711"/>
                  <a:gd name="T44" fmla="*/ 251 w 630"/>
                  <a:gd name="T45" fmla="*/ 446 h 711"/>
                  <a:gd name="T46" fmla="*/ 251 w 630"/>
                  <a:gd name="T47" fmla="*/ 446 h 711"/>
                  <a:gd name="T48" fmla="*/ 112 w 630"/>
                  <a:gd name="T49" fmla="*/ 446 h 711"/>
                  <a:gd name="T50" fmla="*/ 90 w 630"/>
                  <a:gd name="T51" fmla="*/ 423 h 711"/>
                  <a:gd name="T52" fmla="*/ 112 w 630"/>
                  <a:gd name="T53" fmla="*/ 401 h 711"/>
                  <a:gd name="T54" fmla="*/ 251 w 630"/>
                  <a:gd name="T55" fmla="*/ 401 h 711"/>
                  <a:gd name="T56" fmla="*/ 274 w 630"/>
                  <a:gd name="T57" fmla="*/ 423 h 711"/>
                  <a:gd name="T58" fmla="*/ 251 w 630"/>
                  <a:gd name="T59" fmla="*/ 446 h 711"/>
                  <a:gd name="T60" fmla="*/ 296 w 630"/>
                  <a:gd name="T61" fmla="*/ 356 h 711"/>
                  <a:gd name="T62" fmla="*/ 296 w 630"/>
                  <a:gd name="T63" fmla="*/ 356 h 711"/>
                  <a:gd name="T64" fmla="*/ 112 w 630"/>
                  <a:gd name="T65" fmla="*/ 356 h 711"/>
                  <a:gd name="T66" fmla="*/ 90 w 630"/>
                  <a:gd name="T67" fmla="*/ 334 h 711"/>
                  <a:gd name="T68" fmla="*/ 112 w 630"/>
                  <a:gd name="T69" fmla="*/ 312 h 711"/>
                  <a:gd name="T70" fmla="*/ 296 w 630"/>
                  <a:gd name="T71" fmla="*/ 312 h 711"/>
                  <a:gd name="T72" fmla="*/ 318 w 630"/>
                  <a:gd name="T73" fmla="*/ 334 h 711"/>
                  <a:gd name="T74" fmla="*/ 296 w 630"/>
                  <a:gd name="T75" fmla="*/ 356 h 711"/>
                  <a:gd name="T76" fmla="*/ 524 w 630"/>
                  <a:gd name="T77" fmla="*/ 390 h 711"/>
                  <a:gd name="T78" fmla="*/ 488 w 630"/>
                  <a:gd name="T79" fmla="*/ 385 h 711"/>
                  <a:gd name="T80" fmla="*/ 346 w 630"/>
                  <a:gd name="T81" fmla="*/ 527 h 711"/>
                  <a:gd name="T82" fmla="*/ 458 w 630"/>
                  <a:gd name="T83" fmla="*/ 666 h 711"/>
                  <a:gd name="T84" fmla="*/ 488 w 630"/>
                  <a:gd name="T85" fmla="*/ 669 h 711"/>
                  <a:gd name="T86" fmla="*/ 630 w 630"/>
                  <a:gd name="T87" fmla="*/ 527 h 711"/>
                  <a:gd name="T88" fmla="*/ 524 w 630"/>
                  <a:gd name="T89" fmla="*/ 390 h 711"/>
                  <a:gd name="T90" fmla="*/ 569 w 630"/>
                  <a:gd name="T91" fmla="*/ 507 h 711"/>
                  <a:gd name="T92" fmla="*/ 569 w 630"/>
                  <a:gd name="T93" fmla="*/ 507 h 711"/>
                  <a:gd name="T94" fmla="*/ 524 w 630"/>
                  <a:gd name="T95" fmla="*/ 552 h 711"/>
                  <a:gd name="T96" fmla="*/ 488 w 630"/>
                  <a:gd name="T97" fmla="*/ 588 h 711"/>
                  <a:gd name="T98" fmla="*/ 448 w 630"/>
                  <a:gd name="T99" fmla="*/ 588 h 711"/>
                  <a:gd name="T100" fmla="*/ 408 w 630"/>
                  <a:gd name="T101" fmla="*/ 547 h 711"/>
                  <a:gd name="T102" fmla="*/ 408 w 630"/>
                  <a:gd name="T103" fmla="*/ 507 h 711"/>
                  <a:gd name="T104" fmla="*/ 448 w 630"/>
                  <a:gd name="T105" fmla="*/ 507 h 711"/>
                  <a:gd name="T106" fmla="*/ 468 w 630"/>
                  <a:gd name="T107" fmla="*/ 527 h 711"/>
                  <a:gd name="T108" fmla="*/ 524 w 630"/>
                  <a:gd name="T109" fmla="*/ 472 h 711"/>
                  <a:gd name="T110" fmla="*/ 528 w 630"/>
                  <a:gd name="T111" fmla="*/ 467 h 711"/>
                  <a:gd name="T112" fmla="*/ 569 w 630"/>
                  <a:gd name="T113" fmla="*/ 467 h 711"/>
                  <a:gd name="T114" fmla="*/ 569 w 630"/>
                  <a:gd name="T115" fmla="*/ 50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0" h="711">
                    <a:moveTo>
                      <a:pt x="402" y="89"/>
                    </a:moveTo>
                    <a:cubicBezTo>
                      <a:pt x="402" y="138"/>
                      <a:pt x="362" y="178"/>
                      <a:pt x="313" y="178"/>
                    </a:cubicBezTo>
                    <a:lnTo>
                      <a:pt x="223" y="178"/>
                    </a:lnTo>
                    <a:cubicBezTo>
                      <a:pt x="174" y="178"/>
                      <a:pt x="134" y="138"/>
                      <a:pt x="134" y="89"/>
                    </a:cubicBezTo>
                    <a:cubicBezTo>
                      <a:pt x="134" y="39"/>
                      <a:pt x="174" y="0"/>
                      <a:pt x="223" y="0"/>
                    </a:cubicBezTo>
                    <a:lnTo>
                      <a:pt x="313" y="0"/>
                    </a:lnTo>
                    <a:cubicBezTo>
                      <a:pt x="362" y="0"/>
                      <a:pt x="402" y="39"/>
                      <a:pt x="402" y="89"/>
                    </a:cubicBezTo>
                    <a:close/>
                    <a:moveTo>
                      <a:pt x="445" y="89"/>
                    </a:moveTo>
                    <a:cubicBezTo>
                      <a:pt x="446" y="95"/>
                      <a:pt x="446" y="102"/>
                      <a:pt x="446" y="109"/>
                    </a:cubicBezTo>
                    <a:cubicBezTo>
                      <a:pt x="446" y="171"/>
                      <a:pt x="397" y="221"/>
                      <a:pt x="335" y="221"/>
                    </a:cubicBezTo>
                    <a:lnTo>
                      <a:pt x="201" y="221"/>
                    </a:lnTo>
                    <a:cubicBezTo>
                      <a:pt x="140" y="221"/>
                      <a:pt x="90" y="171"/>
                      <a:pt x="90" y="109"/>
                    </a:cubicBezTo>
                    <a:cubicBezTo>
                      <a:pt x="90" y="102"/>
                      <a:pt x="90" y="95"/>
                      <a:pt x="92" y="89"/>
                    </a:cubicBezTo>
                    <a:cubicBezTo>
                      <a:pt x="40" y="98"/>
                      <a:pt x="0" y="144"/>
                      <a:pt x="0" y="198"/>
                    </a:cubicBezTo>
                    <a:lnTo>
                      <a:pt x="0" y="600"/>
                    </a:lnTo>
                    <a:cubicBezTo>
                      <a:pt x="0" y="661"/>
                      <a:pt x="50" y="711"/>
                      <a:pt x="112" y="711"/>
                    </a:cubicBezTo>
                    <a:lnTo>
                      <a:pt x="409" y="711"/>
                    </a:lnTo>
                    <a:cubicBezTo>
                      <a:pt x="338" y="681"/>
                      <a:pt x="288" y="610"/>
                      <a:pt x="288" y="528"/>
                    </a:cubicBezTo>
                    <a:cubicBezTo>
                      <a:pt x="288" y="418"/>
                      <a:pt x="377" y="328"/>
                      <a:pt x="487" y="328"/>
                    </a:cubicBezTo>
                    <a:cubicBezTo>
                      <a:pt x="504" y="328"/>
                      <a:pt x="520" y="331"/>
                      <a:pt x="536" y="335"/>
                    </a:cubicBezTo>
                    <a:lnTo>
                      <a:pt x="536" y="198"/>
                    </a:lnTo>
                    <a:cubicBezTo>
                      <a:pt x="536" y="144"/>
                      <a:pt x="496" y="98"/>
                      <a:pt x="445" y="89"/>
                    </a:cubicBezTo>
                    <a:close/>
                    <a:moveTo>
                      <a:pt x="251" y="446"/>
                    </a:moveTo>
                    <a:lnTo>
                      <a:pt x="251" y="446"/>
                    </a:lnTo>
                    <a:lnTo>
                      <a:pt x="112" y="446"/>
                    </a:lnTo>
                    <a:cubicBezTo>
                      <a:pt x="100" y="446"/>
                      <a:pt x="90" y="436"/>
                      <a:pt x="90" y="423"/>
                    </a:cubicBezTo>
                    <a:cubicBezTo>
                      <a:pt x="90" y="411"/>
                      <a:pt x="100" y="401"/>
                      <a:pt x="112" y="401"/>
                    </a:cubicBezTo>
                    <a:lnTo>
                      <a:pt x="251" y="401"/>
                    </a:lnTo>
                    <a:cubicBezTo>
                      <a:pt x="264" y="401"/>
                      <a:pt x="274" y="411"/>
                      <a:pt x="274" y="423"/>
                    </a:cubicBezTo>
                    <a:cubicBezTo>
                      <a:pt x="274" y="436"/>
                      <a:pt x="264" y="446"/>
                      <a:pt x="251" y="446"/>
                    </a:cubicBezTo>
                    <a:close/>
                    <a:moveTo>
                      <a:pt x="296" y="356"/>
                    </a:moveTo>
                    <a:lnTo>
                      <a:pt x="296" y="356"/>
                    </a:lnTo>
                    <a:lnTo>
                      <a:pt x="112" y="356"/>
                    </a:lnTo>
                    <a:cubicBezTo>
                      <a:pt x="100" y="356"/>
                      <a:pt x="90" y="346"/>
                      <a:pt x="90" y="334"/>
                    </a:cubicBezTo>
                    <a:cubicBezTo>
                      <a:pt x="90" y="322"/>
                      <a:pt x="100" y="312"/>
                      <a:pt x="112" y="312"/>
                    </a:cubicBezTo>
                    <a:lnTo>
                      <a:pt x="296" y="312"/>
                    </a:lnTo>
                    <a:cubicBezTo>
                      <a:pt x="308" y="312"/>
                      <a:pt x="318" y="322"/>
                      <a:pt x="318" y="334"/>
                    </a:cubicBezTo>
                    <a:cubicBezTo>
                      <a:pt x="318" y="346"/>
                      <a:pt x="308" y="356"/>
                      <a:pt x="296" y="356"/>
                    </a:cubicBezTo>
                    <a:close/>
                    <a:moveTo>
                      <a:pt x="524" y="390"/>
                    </a:moveTo>
                    <a:cubicBezTo>
                      <a:pt x="512" y="387"/>
                      <a:pt x="501" y="385"/>
                      <a:pt x="488" y="385"/>
                    </a:cubicBezTo>
                    <a:cubicBezTo>
                      <a:pt x="410" y="385"/>
                      <a:pt x="346" y="449"/>
                      <a:pt x="346" y="527"/>
                    </a:cubicBezTo>
                    <a:cubicBezTo>
                      <a:pt x="346" y="596"/>
                      <a:pt x="394" y="652"/>
                      <a:pt x="458" y="666"/>
                    </a:cubicBezTo>
                    <a:cubicBezTo>
                      <a:pt x="468" y="668"/>
                      <a:pt x="478" y="669"/>
                      <a:pt x="488" y="669"/>
                    </a:cubicBezTo>
                    <a:cubicBezTo>
                      <a:pt x="567" y="669"/>
                      <a:pt x="630" y="606"/>
                      <a:pt x="630" y="527"/>
                    </a:cubicBezTo>
                    <a:cubicBezTo>
                      <a:pt x="630" y="461"/>
                      <a:pt x="585" y="405"/>
                      <a:pt x="524" y="390"/>
                    </a:cubicBezTo>
                    <a:close/>
                    <a:moveTo>
                      <a:pt x="569" y="507"/>
                    </a:moveTo>
                    <a:lnTo>
                      <a:pt x="569" y="507"/>
                    </a:lnTo>
                    <a:lnTo>
                      <a:pt x="524" y="552"/>
                    </a:lnTo>
                    <a:lnTo>
                      <a:pt x="488" y="588"/>
                    </a:lnTo>
                    <a:cubicBezTo>
                      <a:pt x="477" y="599"/>
                      <a:pt x="459" y="599"/>
                      <a:pt x="448" y="588"/>
                    </a:cubicBezTo>
                    <a:lnTo>
                      <a:pt x="408" y="547"/>
                    </a:lnTo>
                    <a:cubicBezTo>
                      <a:pt x="397" y="536"/>
                      <a:pt x="397" y="518"/>
                      <a:pt x="408" y="507"/>
                    </a:cubicBezTo>
                    <a:cubicBezTo>
                      <a:pt x="419" y="496"/>
                      <a:pt x="437" y="496"/>
                      <a:pt x="448" y="507"/>
                    </a:cubicBezTo>
                    <a:lnTo>
                      <a:pt x="468" y="527"/>
                    </a:lnTo>
                    <a:lnTo>
                      <a:pt x="524" y="472"/>
                    </a:lnTo>
                    <a:lnTo>
                      <a:pt x="528" y="467"/>
                    </a:lnTo>
                    <a:cubicBezTo>
                      <a:pt x="540" y="456"/>
                      <a:pt x="558" y="456"/>
                      <a:pt x="569" y="467"/>
                    </a:cubicBezTo>
                    <a:cubicBezTo>
                      <a:pt x="580" y="478"/>
                      <a:pt x="580" y="496"/>
                      <a:pt x="569" y="5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3" name="文字方塊 22"/>
            <p:cNvSpPr txBox="1"/>
            <p:nvPr/>
          </p:nvSpPr>
          <p:spPr>
            <a:xfrm>
              <a:off x="1130953" y="1290752"/>
              <a:ext cx="4852610" cy="523220"/>
            </a:xfrm>
            <a:prstGeom prst="rect">
              <a:avLst/>
            </a:prstGeom>
            <a:noFill/>
          </p:spPr>
          <p:txBody>
            <a:bodyPr wrap="none" rtlCol="0">
              <a:spAutoFit/>
            </a:bodyPr>
            <a:lstStyle/>
            <a:p>
              <a:r>
                <a:rPr lang="zh-TW" altLang="en-US" sz="2800" b="1" dirty="0" smtClean="0">
                  <a:solidFill>
                    <a:srgbClr val="0000CC"/>
                  </a:solidFill>
                  <a:latin typeface="微軟正黑體" pitchFamily="34" charset="-120"/>
                  <a:ea typeface="微軟正黑體" pitchFamily="34" charset="-120"/>
                </a:rPr>
                <a:t>寄出報名表前確認及注意項目</a:t>
              </a:r>
              <a:endParaRPr lang="en-US" altLang="zh-TW" sz="2800" b="1" dirty="0">
                <a:solidFill>
                  <a:srgbClr val="0000CC"/>
                </a:solidFill>
                <a:latin typeface="微軟正黑體" pitchFamily="34" charset="-120"/>
                <a:ea typeface="微軟正黑體" pitchFamily="34" charset="-120"/>
              </a:endParaRPr>
            </a:p>
          </p:txBody>
        </p:sp>
        <p:sp>
          <p:nvSpPr>
            <p:cNvPr id="24" name="內容版面配置區 2"/>
            <p:cNvSpPr txBox="1">
              <a:spLocks/>
            </p:cNvSpPr>
            <p:nvPr/>
          </p:nvSpPr>
          <p:spPr>
            <a:xfrm>
              <a:off x="195667" y="2126633"/>
              <a:ext cx="8827146" cy="40215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1.</a:t>
              </a:r>
              <a:r>
                <a:rPr lang="zh-TW" altLang="en-US" sz="2200" b="1" dirty="0">
                  <a:solidFill>
                    <a:srgbClr val="2F5597"/>
                  </a:solidFill>
                  <a:latin typeface="微軟正黑體" pitchFamily="34" charset="-120"/>
                  <a:ea typeface="微軟正黑體" pitchFamily="34" charset="-120"/>
                </a:rPr>
                <a:t>製作</a:t>
              </a:r>
              <a:r>
                <a:rPr lang="zh-TW" altLang="en-US" sz="2200" b="1" dirty="0">
                  <a:solidFill>
                    <a:srgbClr val="C00000"/>
                  </a:solidFill>
                  <a:latin typeface="微軟正黑體" pitchFamily="34" charset="-120"/>
                  <a:ea typeface="微軟正黑體" pitchFamily="34" charset="-120"/>
                </a:rPr>
                <a:t>免試生集體報名資料檔</a:t>
              </a:r>
              <a:r>
                <a:rPr lang="zh-TW" altLang="en-US" sz="2200" b="1" dirty="0">
                  <a:solidFill>
                    <a:schemeClr val="accent5">
                      <a:lumMod val="75000"/>
                    </a:schemeClr>
                  </a:solidFill>
                  <a:latin typeface="微軟正黑體" pitchFamily="34" charset="-120"/>
                  <a:ea typeface="微軟正黑體" pitchFamily="34" charset="-120"/>
                </a:rPr>
                <a:t>上傳至五專優先免試入學</a:t>
              </a:r>
              <a:r>
                <a:rPr lang="zh-TW" altLang="en-US" sz="2200" b="1" dirty="0">
                  <a:solidFill>
                    <a:srgbClr val="C00000"/>
                  </a:solidFill>
                  <a:latin typeface="微軟正黑體" pitchFamily="34" charset="-120"/>
                  <a:ea typeface="微軟正黑體" pitchFamily="34" charset="-120"/>
                </a:rPr>
                <a:t>集體報名</a:t>
              </a:r>
              <a:r>
                <a:rPr lang="zh-TW" altLang="en-US" sz="2200" b="1" dirty="0" smtClean="0">
                  <a:solidFill>
                    <a:srgbClr val="C00000"/>
                  </a:solidFill>
                  <a:latin typeface="微軟正黑體" pitchFamily="34" charset="-120"/>
                  <a:ea typeface="微軟正黑體" pitchFamily="34" charset="-120"/>
                </a:rPr>
                <a:t>系統</a:t>
              </a:r>
              <a:r>
                <a:rPr lang="en-US" altLang="zh-TW" sz="2200" b="1" dirty="0" smtClean="0">
                  <a:solidFill>
                    <a:schemeClr val="accent5">
                      <a:lumMod val="75000"/>
                    </a:schemeClr>
                  </a:solidFill>
                  <a:latin typeface="微軟正黑體" pitchFamily="34" charset="-120"/>
                  <a:ea typeface="微軟正黑體" pitchFamily="34" charset="-120"/>
                </a:rPr>
                <a:t/>
              </a:r>
              <a:br>
                <a:rPr lang="en-US" altLang="zh-TW" sz="2200" b="1" dirty="0" smtClean="0">
                  <a:solidFill>
                    <a:schemeClr val="accent5">
                      <a:lumMod val="75000"/>
                    </a:schemeClr>
                  </a:solidFill>
                  <a:latin typeface="微軟正黑體" pitchFamily="34" charset="-120"/>
                  <a:ea typeface="微軟正黑體" pitchFamily="34" charset="-120"/>
                </a:rPr>
              </a:br>
              <a:r>
                <a:rPr lang="en-US" altLang="zh-TW" sz="2200" b="1" dirty="0" smtClean="0">
                  <a:solidFill>
                    <a:schemeClr val="accent5">
                      <a:lumMod val="75000"/>
                    </a:schemeClr>
                  </a:solidFill>
                  <a:latin typeface="微軟正黑體" pitchFamily="34" charset="-120"/>
                  <a:ea typeface="微軟正黑體" pitchFamily="34" charset="-120"/>
                </a:rPr>
                <a:t>    </a:t>
              </a:r>
              <a:r>
                <a:rPr lang="en-US" altLang="zh-TW" sz="2000" b="1" dirty="0" smtClean="0">
                  <a:solidFill>
                    <a:schemeClr val="accent6">
                      <a:lumMod val="75000"/>
                    </a:schemeClr>
                  </a:solidFill>
                  <a:latin typeface="微軟正黑體" pitchFamily="34" charset="-120"/>
                  <a:ea typeface="微軟正黑體" pitchFamily="34" charset="-120"/>
                </a:rPr>
                <a:t>(</a:t>
              </a:r>
              <a:r>
                <a:rPr lang="zh-TW" altLang="en-US" sz="2000" b="1" dirty="0" smtClean="0">
                  <a:solidFill>
                    <a:schemeClr val="accent6">
                      <a:lumMod val="75000"/>
                    </a:schemeClr>
                  </a:solidFill>
                  <a:latin typeface="微軟正黑體" pitchFamily="34" charset="-120"/>
                  <a:ea typeface="微軟正黑體" pitchFamily="34" charset="-120"/>
                </a:rPr>
                <a:t>確認上傳報名資料電子檔與書面資料是否相符</a:t>
              </a:r>
              <a:r>
                <a:rPr lang="en-US" altLang="zh-TW" sz="2000" b="1" dirty="0" smtClean="0">
                  <a:solidFill>
                    <a:schemeClr val="accent6">
                      <a:lumMod val="75000"/>
                    </a:schemeClr>
                  </a:solidFill>
                  <a:latin typeface="微軟正黑體" pitchFamily="34" charset="-120"/>
                  <a:ea typeface="微軟正黑體" pitchFamily="34" charset="-120"/>
                </a:rPr>
                <a:t>)</a:t>
              </a:r>
            </a:p>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2.</a:t>
              </a:r>
              <a:r>
                <a:rPr lang="zh-TW" altLang="en-US" sz="2200" b="1" dirty="0">
                  <a:solidFill>
                    <a:schemeClr val="accent5">
                      <a:lumMod val="75000"/>
                    </a:schemeClr>
                  </a:solidFill>
                  <a:latin typeface="微軟正黑體" pitchFamily="34" charset="-120"/>
                  <a:ea typeface="微軟正黑體" pitchFamily="34" charset="-120"/>
                </a:rPr>
                <a:t>列印繳款通知單並完成繳費，繳費證明文件影印隨報名資料寄送本</a:t>
              </a:r>
              <a:r>
                <a:rPr lang="zh-TW" altLang="en-US" sz="2200" b="1" dirty="0" smtClean="0">
                  <a:solidFill>
                    <a:schemeClr val="accent5">
                      <a:lumMod val="75000"/>
                    </a:schemeClr>
                  </a:solidFill>
                  <a:latin typeface="微軟正黑體" pitchFamily="34" charset="-120"/>
                  <a:ea typeface="微軟正黑體" pitchFamily="34" charset="-120"/>
                </a:rPr>
                <a:t>會</a:t>
              </a:r>
              <a:endParaRPr lang="zh-TW" altLang="en-US" sz="2200" b="1" dirty="0">
                <a:solidFill>
                  <a:schemeClr val="accent5">
                    <a:lumMod val="75000"/>
                  </a:schemeClr>
                </a:solidFill>
                <a:latin typeface="微軟正黑體" pitchFamily="34" charset="-120"/>
                <a:ea typeface="微軟正黑體" pitchFamily="34" charset="-120"/>
              </a:endParaRPr>
            </a:p>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3.</a:t>
              </a:r>
              <a:r>
                <a:rPr lang="zh-TW" altLang="en-US" sz="2200" b="1" dirty="0">
                  <a:solidFill>
                    <a:schemeClr val="accent5">
                      <a:lumMod val="75000"/>
                    </a:schemeClr>
                  </a:solidFill>
                  <a:latin typeface="微軟正黑體" pitchFamily="34" charset="-120"/>
                  <a:ea typeface="微軟正黑體" pitchFamily="34" charset="-120"/>
                </a:rPr>
                <a:t>報名身分類別</a:t>
              </a:r>
              <a:r>
                <a:rPr lang="zh-TW" altLang="en-US" sz="2000" b="1" dirty="0" smtClean="0">
                  <a:solidFill>
                    <a:schemeClr val="accent5">
                      <a:lumMod val="75000"/>
                    </a:schemeClr>
                  </a:solidFill>
                  <a:latin typeface="微軟正黑體" pitchFamily="34" charset="-120"/>
                  <a:ea typeface="微軟正黑體" pitchFamily="34" charset="-120"/>
                </a:rPr>
                <a:t>（</a:t>
              </a:r>
              <a:r>
                <a:rPr lang="en-US" altLang="zh-TW" sz="2000" b="1" dirty="0" smtClean="0">
                  <a:solidFill>
                    <a:srgbClr val="C00000"/>
                  </a:solidFill>
                  <a:latin typeface="微軟正黑體" pitchFamily="34" charset="-120"/>
                  <a:ea typeface="微軟正黑體" pitchFamily="34" charset="-120"/>
                </a:rPr>
                <a:t>111</a:t>
              </a:r>
              <a:r>
                <a:rPr lang="zh-TW" altLang="en-US" sz="2000" b="1" dirty="0" smtClean="0">
                  <a:solidFill>
                    <a:schemeClr val="accent5">
                      <a:lumMod val="75000"/>
                    </a:schemeClr>
                  </a:solidFill>
                  <a:latin typeface="微軟正黑體" pitchFamily="34" charset="-120"/>
                  <a:ea typeface="微軟正黑體" pitchFamily="34" charset="-120"/>
                </a:rPr>
                <a:t>學年度五專</a:t>
              </a:r>
              <a:r>
                <a:rPr lang="zh-TW" altLang="en-US" sz="2000" b="1" dirty="0" smtClean="0">
                  <a:solidFill>
                    <a:srgbClr val="C00000"/>
                  </a:solidFill>
                  <a:latin typeface="微軟正黑體" pitchFamily="34" charset="-120"/>
                  <a:ea typeface="微軟正黑體" pitchFamily="34" charset="-120"/>
                </a:rPr>
                <a:t>優先</a:t>
              </a:r>
              <a:r>
                <a:rPr lang="zh-TW" altLang="en-US" sz="2000" b="1" dirty="0" smtClean="0">
                  <a:solidFill>
                    <a:schemeClr val="accent5">
                      <a:lumMod val="75000"/>
                    </a:schemeClr>
                  </a:solidFill>
                  <a:latin typeface="微軟正黑體" pitchFamily="34" charset="-120"/>
                  <a:ea typeface="微軟正黑體" pitchFamily="34" charset="-120"/>
                </a:rPr>
                <a:t>免試入學報名表；</a:t>
              </a:r>
              <a:r>
                <a:rPr lang="en-US" altLang="zh-TW" sz="2000" b="1" dirty="0" smtClean="0">
                  <a:solidFill>
                    <a:schemeClr val="accent5">
                      <a:lumMod val="75000"/>
                    </a:schemeClr>
                  </a:solidFill>
                  <a:latin typeface="微軟正黑體" pitchFamily="34" charset="-120"/>
                  <a:ea typeface="微軟正黑體" pitchFamily="34" charset="-120"/>
                </a:rPr>
                <a:t/>
              </a:r>
              <a:br>
                <a:rPr lang="en-US" altLang="zh-TW" sz="2000" b="1" dirty="0" smtClean="0">
                  <a:solidFill>
                    <a:schemeClr val="accent5">
                      <a:lumMod val="75000"/>
                    </a:schemeClr>
                  </a:solidFill>
                  <a:latin typeface="微軟正黑體" pitchFamily="34" charset="-120"/>
                  <a:ea typeface="微軟正黑體" pitchFamily="34" charset="-120"/>
                </a:rPr>
              </a:br>
              <a:r>
                <a:rPr lang="en-US" altLang="zh-TW" sz="2200" b="1" dirty="0" smtClean="0">
                  <a:solidFill>
                    <a:schemeClr val="accent5">
                      <a:lumMod val="75000"/>
                    </a:schemeClr>
                  </a:solidFill>
                  <a:latin typeface="微軟正黑體" pitchFamily="34" charset="-120"/>
                  <a:ea typeface="微軟正黑體" pitchFamily="34" charset="-120"/>
                </a:rPr>
                <a:t>    </a:t>
              </a:r>
              <a:r>
                <a:rPr lang="zh-TW" altLang="en-US" sz="2000" b="1" dirty="0" smtClean="0">
                  <a:solidFill>
                    <a:schemeClr val="accent5">
                      <a:lumMod val="75000"/>
                    </a:schemeClr>
                  </a:solidFill>
                  <a:latin typeface="微軟正黑體" pitchFamily="34" charset="-120"/>
                  <a:ea typeface="微軟正黑體" pitchFamily="34" charset="-120"/>
                </a:rPr>
                <a:t>一般</a:t>
              </a:r>
              <a:r>
                <a:rPr lang="zh-TW" altLang="en-US" sz="2000" b="1" dirty="0">
                  <a:solidFill>
                    <a:schemeClr val="accent5">
                      <a:lumMod val="75000"/>
                    </a:schemeClr>
                  </a:solidFill>
                  <a:latin typeface="微軟正黑體" pitchFamily="34" charset="-120"/>
                  <a:ea typeface="微軟正黑體" pitchFamily="34" charset="-120"/>
                </a:rPr>
                <a:t>生及大陸長期探親子女　白色報名表 、特種生 黃色報名表）</a:t>
              </a:r>
            </a:p>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4.</a:t>
              </a:r>
              <a:r>
                <a:rPr lang="zh-TW" altLang="en-US" sz="2200" b="1" dirty="0">
                  <a:solidFill>
                    <a:schemeClr val="accent5">
                      <a:lumMod val="75000"/>
                    </a:schemeClr>
                  </a:solidFill>
                  <a:latin typeface="微軟正黑體" pitchFamily="34" charset="-120"/>
                  <a:ea typeface="微軟正黑體" pitchFamily="34" charset="-120"/>
                </a:rPr>
                <a:t>免試生基本資料</a:t>
              </a:r>
              <a:r>
                <a:rPr lang="zh-TW" altLang="en-US" sz="2200" b="1" dirty="0" smtClean="0">
                  <a:solidFill>
                    <a:schemeClr val="accent5">
                      <a:lumMod val="75000"/>
                    </a:schemeClr>
                  </a:solidFill>
                  <a:latin typeface="微軟正黑體" pitchFamily="34" charset="-120"/>
                  <a:ea typeface="微軟正黑體" pitchFamily="34" charset="-120"/>
                </a:rPr>
                <a:t>如</a:t>
              </a:r>
              <a:r>
                <a:rPr lang="zh-TW" altLang="en-US" sz="2200" b="1" dirty="0" smtClean="0">
                  <a:solidFill>
                    <a:srgbClr val="C00000"/>
                  </a:solidFill>
                  <a:latin typeface="微軟正黑體" pitchFamily="34" charset="-120"/>
                  <a:ea typeface="微軟正黑體" pitchFamily="34" charset="-120"/>
                </a:rPr>
                <a:t>身分證統一編號、出生年月日、准考證</a:t>
              </a:r>
              <a:r>
                <a:rPr lang="zh-TW" altLang="en-US" sz="2200" b="1" dirty="0">
                  <a:solidFill>
                    <a:srgbClr val="C00000"/>
                  </a:solidFill>
                  <a:latin typeface="微軟正黑體" pitchFamily="34" charset="-120"/>
                  <a:ea typeface="微軟正黑體" pitchFamily="34" charset="-120"/>
                </a:rPr>
                <a:t>號碼</a:t>
              </a:r>
              <a:r>
                <a:rPr lang="zh-TW" altLang="en-US" sz="2200" b="1" dirty="0" smtClean="0">
                  <a:solidFill>
                    <a:srgbClr val="C00000"/>
                  </a:solidFill>
                  <a:latin typeface="微軟正黑體" pitchFamily="34" charset="-120"/>
                  <a:ea typeface="微軟正黑體" pitchFamily="34" charset="-120"/>
                </a:rPr>
                <a:t>、</a:t>
              </a:r>
              <a:r>
                <a:rPr lang="en-US" altLang="zh-TW" sz="2200" b="1" dirty="0" smtClean="0">
                  <a:solidFill>
                    <a:srgbClr val="C00000"/>
                  </a:solidFill>
                  <a:latin typeface="微軟正黑體" pitchFamily="34" charset="-120"/>
                  <a:ea typeface="微軟正黑體" pitchFamily="34" charset="-120"/>
                </a:rPr>
                <a:t/>
              </a:r>
              <a:br>
                <a:rPr lang="en-US" altLang="zh-TW" sz="2200" b="1" dirty="0" smtClean="0">
                  <a:solidFill>
                    <a:srgbClr val="C00000"/>
                  </a:solidFill>
                  <a:latin typeface="微軟正黑體" pitchFamily="34" charset="-120"/>
                  <a:ea typeface="微軟正黑體" pitchFamily="34" charset="-120"/>
                </a:rPr>
              </a:br>
              <a:r>
                <a:rPr lang="en-US" altLang="zh-TW" sz="2200" b="1" dirty="0" smtClean="0">
                  <a:solidFill>
                    <a:srgbClr val="C00000"/>
                  </a:solidFill>
                  <a:latin typeface="微軟正黑體" pitchFamily="34" charset="-120"/>
                  <a:ea typeface="微軟正黑體" pitchFamily="34" charset="-120"/>
                </a:rPr>
                <a:t>   </a:t>
              </a:r>
              <a:r>
                <a:rPr lang="zh-TW" altLang="en-US" sz="2200" b="1" dirty="0" smtClean="0">
                  <a:solidFill>
                    <a:srgbClr val="C00000"/>
                  </a:solidFill>
                  <a:latin typeface="微軟正黑體" pitchFamily="34" charset="-120"/>
                  <a:ea typeface="微軟正黑體" pitchFamily="34" charset="-120"/>
                </a:rPr>
                <a:t>地址</a:t>
              </a:r>
              <a:r>
                <a:rPr lang="zh-TW" altLang="en-US" sz="2200" b="1" dirty="0">
                  <a:solidFill>
                    <a:srgbClr val="C00000"/>
                  </a:solidFill>
                  <a:latin typeface="微軟正黑體" pitchFamily="34" charset="-120"/>
                  <a:ea typeface="微軟正黑體" pitchFamily="34" charset="-120"/>
                </a:rPr>
                <a:t>及電話</a:t>
              </a:r>
              <a:r>
                <a:rPr lang="zh-TW" altLang="en-US" sz="2200" b="1" dirty="0">
                  <a:solidFill>
                    <a:schemeClr val="accent5">
                      <a:lumMod val="75000"/>
                    </a:schemeClr>
                  </a:solidFill>
                  <a:latin typeface="微軟正黑體" pitchFamily="34" charset="-120"/>
                  <a:ea typeface="微軟正黑體" pitchFamily="34" charset="-120"/>
                </a:rPr>
                <a:t>等是否書寫完整、</a:t>
              </a:r>
              <a:r>
                <a:rPr lang="zh-TW" altLang="en-US" sz="2200" b="1" dirty="0" smtClean="0">
                  <a:solidFill>
                    <a:schemeClr val="accent5">
                      <a:lumMod val="75000"/>
                    </a:schemeClr>
                  </a:solidFill>
                  <a:latin typeface="微軟正黑體" pitchFamily="34" charset="-120"/>
                  <a:ea typeface="微軟正黑體" pitchFamily="34" charset="-120"/>
                </a:rPr>
                <a:t>清楚</a:t>
              </a:r>
              <a:r>
                <a:rPr lang="en-US" altLang="zh-TW" sz="2200" b="1" dirty="0">
                  <a:solidFill>
                    <a:schemeClr val="accent5">
                      <a:lumMod val="75000"/>
                    </a:schemeClr>
                  </a:solidFill>
                  <a:latin typeface="微軟正黑體" pitchFamily="34" charset="-120"/>
                  <a:ea typeface="微軟正黑體" pitchFamily="34" charset="-120"/>
                </a:rPr>
                <a:t/>
              </a:r>
              <a:br>
                <a:rPr lang="en-US" altLang="zh-TW" sz="2200" b="1" dirty="0">
                  <a:solidFill>
                    <a:schemeClr val="accent5">
                      <a:lumMod val="75000"/>
                    </a:schemeClr>
                  </a:solidFill>
                  <a:latin typeface="微軟正黑體" pitchFamily="34" charset="-120"/>
                  <a:ea typeface="微軟正黑體" pitchFamily="34" charset="-120"/>
                </a:rPr>
              </a:br>
              <a:r>
                <a:rPr lang="en-US" altLang="zh-TW" sz="2200" b="1" dirty="0" smtClean="0">
                  <a:solidFill>
                    <a:schemeClr val="accent5">
                      <a:lumMod val="75000"/>
                    </a:schemeClr>
                  </a:solidFill>
                  <a:latin typeface="微軟正黑體" pitchFamily="34" charset="-120"/>
                  <a:ea typeface="微軟正黑體" pitchFamily="34" charset="-120"/>
                </a:rPr>
                <a:t>   </a:t>
              </a:r>
              <a:r>
                <a:rPr lang="en-US" altLang="zh-TW" sz="2000" b="1" dirty="0" smtClean="0">
                  <a:solidFill>
                    <a:schemeClr val="accent6">
                      <a:lumMod val="75000"/>
                    </a:schemeClr>
                  </a:solidFill>
                  <a:latin typeface="微軟正黑體" pitchFamily="34" charset="-120"/>
                  <a:ea typeface="微軟正黑體" pitchFamily="34" charset="-120"/>
                </a:rPr>
                <a:t>(</a:t>
              </a:r>
              <a:r>
                <a:rPr lang="zh-TW" altLang="en-US" sz="2000" b="1" dirty="0" smtClean="0">
                  <a:solidFill>
                    <a:schemeClr val="accent6">
                      <a:lumMod val="75000"/>
                    </a:schemeClr>
                  </a:solidFill>
                  <a:latin typeface="微軟正黑體" pitchFamily="34" charset="-120"/>
                  <a:ea typeface="微軟正黑體" pitchFamily="34" charset="-120"/>
                </a:rPr>
                <a:t>確認與報名</a:t>
              </a:r>
              <a:r>
                <a:rPr lang="en-US" altLang="zh-TW" sz="2000" b="1" dirty="0" smtClean="0">
                  <a:solidFill>
                    <a:srgbClr val="C00000"/>
                  </a:solidFill>
                  <a:latin typeface="微軟正黑體" pitchFamily="34" charset="-120"/>
                  <a:ea typeface="微軟正黑體" pitchFamily="34" charset="-120"/>
                </a:rPr>
                <a:t>111</a:t>
              </a:r>
              <a:r>
                <a:rPr lang="zh-TW" altLang="en-US" sz="2000" b="1" dirty="0" smtClean="0">
                  <a:solidFill>
                    <a:schemeClr val="accent6">
                      <a:lumMod val="75000"/>
                    </a:schemeClr>
                  </a:solidFill>
                  <a:latin typeface="微軟正黑體" pitchFamily="34" charset="-120"/>
                  <a:ea typeface="微軟正黑體" pitchFamily="34" charset="-120"/>
                </a:rPr>
                <a:t>年度國中教育會考之身分證統一編號、出生年月日、</a:t>
              </a:r>
              <a:r>
                <a:rPr lang="en-US" altLang="zh-TW" sz="2000" b="1" dirty="0" smtClean="0">
                  <a:solidFill>
                    <a:schemeClr val="accent6">
                      <a:lumMod val="75000"/>
                    </a:schemeClr>
                  </a:solidFill>
                  <a:latin typeface="微軟正黑體" pitchFamily="34" charset="-120"/>
                  <a:ea typeface="微軟正黑體" pitchFamily="34" charset="-120"/>
                </a:rPr>
                <a:t/>
              </a:r>
              <a:br>
                <a:rPr lang="en-US" altLang="zh-TW" sz="2000" b="1" dirty="0" smtClean="0">
                  <a:solidFill>
                    <a:schemeClr val="accent6">
                      <a:lumMod val="75000"/>
                    </a:schemeClr>
                  </a:solidFill>
                  <a:latin typeface="微軟正黑體" pitchFamily="34" charset="-120"/>
                  <a:ea typeface="微軟正黑體" pitchFamily="34" charset="-120"/>
                </a:rPr>
              </a:br>
              <a:r>
                <a:rPr lang="en-US" altLang="zh-TW" sz="2000" b="1" dirty="0" smtClean="0">
                  <a:solidFill>
                    <a:schemeClr val="accent6">
                      <a:lumMod val="75000"/>
                    </a:schemeClr>
                  </a:solidFill>
                  <a:latin typeface="微軟正黑體" pitchFamily="34" charset="-120"/>
                  <a:ea typeface="微軟正黑體" pitchFamily="34" charset="-120"/>
                </a:rPr>
                <a:t>     </a:t>
              </a:r>
              <a:r>
                <a:rPr lang="zh-TW" altLang="en-US" sz="2000" b="1" dirty="0" smtClean="0">
                  <a:solidFill>
                    <a:schemeClr val="accent6">
                      <a:lumMod val="75000"/>
                    </a:schemeClr>
                  </a:solidFill>
                  <a:latin typeface="微軟正黑體" pitchFamily="34" charset="-120"/>
                  <a:ea typeface="微軟正黑體" pitchFamily="34" charset="-120"/>
                </a:rPr>
                <a:t>准考證號碼是否相同</a:t>
              </a:r>
              <a:r>
                <a:rPr lang="en-US" altLang="zh-TW" sz="2000" b="1" dirty="0" smtClean="0">
                  <a:solidFill>
                    <a:schemeClr val="accent6">
                      <a:lumMod val="75000"/>
                    </a:schemeClr>
                  </a:solidFill>
                  <a:latin typeface="微軟正黑體" pitchFamily="34" charset="-120"/>
                  <a:ea typeface="微軟正黑體" pitchFamily="34" charset="-120"/>
                </a:rPr>
                <a:t>)</a:t>
              </a:r>
            </a:p>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5.</a:t>
              </a:r>
              <a:r>
                <a:rPr lang="zh-TW" altLang="en-US" sz="2200" b="1" dirty="0">
                  <a:solidFill>
                    <a:schemeClr val="accent5">
                      <a:lumMod val="75000"/>
                    </a:schemeClr>
                  </a:solidFill>
                  <a:latin typeface="微軟正黑體" pitchFamily="34" charset="-120"/>
                  <a:ea typeface="微軟正黑體" pitchFamily="34" charset="-120"/>
                </a:rPr>
                <a:t>黏貼身分證正面</a:t>
              </a:r>
              <a:r>
                <a:rPr lang="zh-TW" altLang="en-US" sz="2200" b="1" dirty="0" smtClean="0">
                  <a:solidFill>
                    <a:schemeClr val="accent5">
                      <a:lumMod val="75000"/>
                    </a:schemeClr>
                  </a:solidFill>
                  <a:latin typeface="微軟正黑體" pitchFamily="34" charset="-120"/>
                  <a:ea typeface="微軟正黑體" pitchFamily="34" charset="-120"/>
                </a:rPr>
                <a:t>影印本</a:t>
              </a:r>
              <a:endParaRPr lang="en-US" altLang="zh-TW" sz="2200" b="1" dirty="0">
                <a:solidFill>
                  <a:schemeClr val="accent5">
                    <a:lumMod val="75000"/>
                  </a:schemeClr>
                </a:solidFill>
                <a:latin typeface="微軟正黑體" pitchFamily="34" charset="-120"/>
                <a:ea typeface="微軟正黑體" pitchFamily="34" charset="-120"/>
              </a:endParaRPr>
            </a:p>
          </p:txBody>
        </p:sp>
        <p:grpSp>
          <p:nvGrpSpPr>
            <p:cNvPr id="25" name="组合 3">
              <a:extLst>
                <a:ext uri="{FF2B5EF4-FFF2-40B4-BE49-F238E27FC236}">
                  <a16:creationId xmlns:a16="http://schemas.microsoft.com/office/drawing/2014/main" id="{37D2F6C7-57C6-4BF8-8CC9-C1E1DF935DD3}"/>
                </a:ext>
              </a:extLst>
            </p:cNvPr>
            <p:cNvGrpSpPr/>
            <p:nvPr/>
          </p:nvGrpSpPr>
          <p:grpSpPr>
            <a:xfrm>
              <a:off x="3416075" y="5900902"/>
              <a:ext cx="482264" cy="493368"/>
              <a:chOff x="4427538" y="929668"/>
              <a:chExt cx="3333750" cy="3753458"/>
            </a:xfrm>
          </p:grpSpPr>
          <p:sp>
            <p:nvSpPr>
              <p:cNvPr id="26" name="Freeform 5">
                <a:extLst>
                  <a:ext uri="{FF2B5EF4-FFF2-40B4-BE49-F238E27FC236}">
                    <a16:creationId xmlns:a16="http://schemas.microsoft.com/office/drawing/2014/main" id="{49315A25-86F3-432C-81FA-16E9BAEFCEFF}"/>
                  </a:ext>
                </a:extLst>
              </p:cNvPr>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rgbClr val="FFD8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 name="Freeform 6">
                <a:extLst>
                  <a:ext uri="{FF2B5EF4-FFF2-40B4-BE49-F238E27FC236}">
                    <a16:creationId xmlns:a16="http://schemas.microsoft.com/office/drawing/2014/main" id="{6260E373-D059-4F7B-9FD7-7CBF7C46BE2A}"/>
                  </a:ext>
                </a:extLst>
              </p:cNvPr>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 name="Freeform 7">
                <a:extLst>
                  <a:ext uri="{FF2B5EF4-FFF2-40B4-BE49-F238E27FC236}">
                    <a16:creationId xmlns:a16="http://schemas.microsoft.com/office/drawing/2014/main" id="{E953C7B4-DC96-4C51-947E-AF957DDA04E5}"/>
                  </a:ext>
                </a:extLst>
              </p:cNvPr>
              <p:cNvSpPr/>
              <p:nvPr/>
            </p:nvSpPr>
            <p:spPr bwMode="auto">
              <a:xfrm>
                <a:off x="5011670" y="124881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29" name="Freeform 8">
                <a:extLst>
                  <a:ext uri="{FF2B5EF4-FFF2-40B4-BE49-F238E27FC236}">
                    <a16:creationId xmlns:a16="http://schemas.microsoft.com/office/drawing/2014/main" id="{62F60D9B-A847-4126-9F1C-7FD92C3BC05F}"/>
                  </a:ext>
                </a:extLst>
              </p:cNvPr>
              <p:cNvSpPr/>
              <p:nvPr/>
            </p:nvSpPr>
            <p:spPr bwMode="auto">
              <a:xfrm>
                <a:off x="5988051" y="968820"/>
                <a:ext cx="188912"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0" name="Freeform 9">
                <a:extLst>
                  <a:ext uri="{FF2B5EF4-FFF2-40B4-BE49-F238E27FC236}">
                    <a16:creationId xmlns:a16="http://schemas.microsoft.com/office/drawing/2014/main" id="{358CE697-65CC-4245-A9BF-52C8FADE1EAC}"/>
                  </a:ext>
                </a:extLst>
              </p:cNvPr>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1" name="Freeform 10">
                <a:extLst>
                  <a:ext uri="{FF2B5EF4-FFF2-40B4-BE49-F238E27FC236}">
                    <a16:creationId xmlns:a16="http://schemas.microsoft.com/office/drawing/2014/main" id="{D48B9DE8-6FC0-4D4F-94B6-2E2DEE61E58E}"/>
                  </a:ext>
                </a:extLst>
              </p:cNvPr>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2" name="Freeform 11">
                <a:extLst>
                  <a:ext uri="{FF2B5EF4-FFF2-40B4-BE49-F238E27FC236}">
                    <a16:creationId xmlns:a16="http://schemas.microsoft.com/office/drawing/2014/main" id="{CF184AD7-0ADE-4B8C-B1A4-87330A18A5F5}"/>
                  </a:ext>
                </a:extLst>
              </p:cNvPr>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3" name="Freeform 12">
                <a:extLst>
                  <a:ext uri="{FF2B5EF4-FFF2-40B4-BE49-F238E27FC236}">
                    <a16:creationId xmlns:a16="http://schemas.microsoft.com/office/drawing/2014/main" id="{F1EB443B-CC26-4878-B33F-CF0771475418}"/>
                  </a:ext>
                </a:extLst>
              </p:cNvPr>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4" name="Freeform 13">
                <a:extLst>
                  <a:ext uri="{FF2B5EF4-FFF2-40B4-BE49-F238E27FC236}">
                    <a16:creationId xmlns:a16="http://schemas.microsoft.com/office/drawing/2014/main" id="{50C336B1-8D89-46E4-9413-90489AA346ED}"/>
                  </a:ext>
                </a:extLst>
              </p:cNvPr>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rgbClr val="FFD800"/>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5" name="Freeform 14">
                <a:extLst>
                  <a:ext uri="{FF2B5EF4-FFF2-40B4-BE49-F238E27FC236}">
                    <a16:creationId xmlns:a16="http://schemas.microsoft.com/office/drawing/2014/main" id="{5F37409E-AB47-4386-BC7B-B5995CECD442}"/>
                  </a:ext>
                </a:extLst>
              </p:cNvPr>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 name="Freeform 15">
                <a:extLst>
                  <a:ext uri="{FF2B5EF4-FFF2-40B4-BE49-F238E27FC236}">
                    <a16:creationId xmlns:a16="http://schemas.microsoft.com/office/drawing/2014/main" id="{F2278D63-325C-4CD3-8D64-90415DA3808C}"/>
                  </a:ext>
                </a:extLst>
              </p:cNvPr>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 name="Freeform 16">
                <a:extLst>
                  <a:ext uri="{FF2B5EF4-FFF2-40B4-BE49-F238E27FC236}">
                    <a16:creationId xmlns:a16="http://schemas.microsoft.com/office/drawing/2014/main" id="{A4C72C4A-8A9B-4331-826D-8A3617512049}"/>
                  </a:ext>
                </a:extLst>
              </p:cNvPr>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 name="Freeform 17">
                <a:extLst>
                  <a:ext uri="{FF2B5EF4-FFF2-40B4-BE49-F238E27FC236}">
                    <a16:creationId xmlns:a16="http://schemas.microsoft.com/office/drawing/2014/main" id="{E22EC384-6182-419D-BF74-750930D22BD1}"/>
                  </a:ext>
                </a:extLst>
              </p:cNvPr>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39" name="Freeform 18">
                <a:extLst>
                  <a:ext uri="{FF2B5EF4-FFF2-40B4-BE49-F238E27FC236}">
                    <a16:creationId xmlns:a16="http://schemas.microsoft.com/office/drawing/2014/main" id="{C95BEC01-81AF-4644-B55A-6B7EEB7E337E}"/>
                  </a:ext>
                </a:extLst>
              </p:cNvPr>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40" name="Freeform 19">
                <a:extLst>
                  <a:ext uri="{FF2B5EF4-FFF2-40B4-BE49-F238E27FC236}">
                    <a16:creationId xmlns:a16="http://schemas.microsoft.com/office/drawing/2014/main" id="{916AEDC3-E2C2-44A4-A408-38C886DBF8A3}"/>
                  </a:ext>
                </a:extLst>
              </p:cNvPr>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41" name="Freeform 20">
                <a:extLst>
                  <a:ext uri="{FF2B5EF4-FFF2-40B4-BE49-F238E27FC236}">
                    <a16:creationId xmlns:a16="http://schemas.microsoft.com/office/drawing/2014/main" id="{1AFE5F6C-2C32-4D3B-9BFE-83250B3EC534}"/>
                  </a:ext>
                </a:extLst>
              </p:cNvPr>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42" name="Freeform 21">
                <a:extLst>
                  <a:ext uri="{FF2B5EF4-FFF2-40B4-BE49-F238E27FC236}">
                    <a16:creationId xmlns:a16="http://schemas.microsoft.com/office/drawing/2014/main" id="{833CC26E-310E-4EEA-AC6A-42A65991C8C9}"/>
                  </a:ext>
                </a:extLst>
              </p:cNvPr>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3" name="Freeform 22">
                <a:extLst>
                  <a:ext uri="{FF2B5EF4-FFF2-40B4-BE49-F238E27FC236}">
                    <a16:creationId xmlns:a16="http://schemas.microsoft.com/office/drawing/2014/main" id="{5851AACC-96EC-4A5C-8399-972DE440269B}"/>
                  </a:ext>
                </a:extLst>
              </p:cNvPr>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4" name="Freeform 23">
                <a:extLst>
                  <a:ext uri="{FF2B5EF4-FFF2-40B4-BE49-F238E27FC236}">
                    <a16:creationId xmlns:a16="http://schemas.microsoft.com/office/drawing/2014/main" id="{722CA5B5-4560-45A9-94E5-3B9DB358143A}"/>
                  </a:ext>
                </a:extLst>
              </p:cNvPr>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45" name="Freeform 24">
                <a:extLst>
                  <a:ext uri="{FF2B5EF4-FFF2-40B4-BE49-F238E27FC236}">
                    <a16:creationId xmlns:a16="http://schemas.microsoft.com/office/drawing/2014/main" id="{D4510F9C-B8A0-4F81-95CD-60BF8BE6EAB1}"/>
                  </a:ext>
                </a:extLst>
              </p:cNvPr>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46" name="Freeform 25">
                <a:extLst>
                  <a:ext uri="{FF2B5EF4-FFF2-40B4-BE49-F238E27FC236}">
                    <a16:creationId xmlns:a16="http://schemas.microsoft.com/office/drawing/2014/main" id="{AA4E32C6-D973-4F46-9499-E19414B53B8B}"/>
                  </a:ext>
                </a:extLst>
              </p:cNvPr>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7" name="Freeform 26">
                <a:extLst>
                  <a:ext uri="{FF2B5EF4-FFF2-40B4-BE49-F238E27FC236}">
                    <a16:creationId xmlns:a16="http://schemas.microsoft.com/office/drawing/2014/main" id="{B4ABC4A3-42ED-4CF9-9C97-DAF4670EEF02}"/>
                  </a:ext>
                </a:extLst>
              </p:cNvPr>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8" name="Freeform 27">
                <a:extLst>
                  <a:ext uri="{FF2B5EF4-FFF2-40B4-BE49-F238E27FC236}">
                    <a16:creationId xmlns:a16="http://schemas.microsoft.com/office/drawing/2014/main" id="{4B061951-1750-4413-A9A9-0887CDF143EC}"/>
                  </a:ext>
                </a:extLst>
              </p:cNvPr>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49" name="Freeform 28">
                <a:extLst>
                  <a:ext uri="{FF2B5EF4-FFF2-40B4-BE49-F238E27FC236}">
                    <a16:creationId xmlns:a16="http://schemas.microsoft.com/office/drawing/2014/main" id="{47159126-5160-427C-BE0D-06F0FAFBF21F}"/>
                  </a:ext>
                </a:extLst>
              </p:cNvPr>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50" name="Freeform 29">
                <a:extLst>
                  <a:ext uri="{FF2B5EF4-FFF2-40B4-BE49-F238E27FC236}">
                    <a16:creationId xmlns:a16="http://schemas.microsoft.com/office/drawing/2014/main" id="{D97149A2-A971-4BE1-86BA-BC97DEBD22E1}"/>
                  </a:ext>
                </a:extLst>
              </p:cNvPr>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51" name="Freeform 30">
                <a:extLst>
                  <a:ext uri="{FF2B5EF4-FFF2-40B4-BE49-F238E27FC236}">
                    <a16:creationId xmlns:a16="http://schemas.microsoft.com/office/drawing/2014/main" id="{4B6F9C79-A568-4F74-97DA-64A215DDE6BB}"/>
                  </a:ext>
                </a:extLst>
              </p:cNvPr>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52" name="Freeform 31">
                <a:extLst>
                  <a:ext uri="{FF2B5EF4-FFF2-40B4-BE49-F238E27FC236}">
                    <a16:creationId xmlns:a16="http://schemas.microsoft.com/office/drawing/2014/main" id="{5E140635-5C51-4700-9832-382AFAB35920}"/>
                  </a:ext>
                </a:extLst>
              </p:cNvPr>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53" name="Freeform 32">
                <a:extLst>
                  <a:ext uri="{FF2B5EF4-FFF2-40B4-BE49-F238E27FC236}">
                    <a16:creationId xmlns:a16="http://schemas.microsoft.com/office/drawing/2014/main" id="{8AFE5794-0A53-42B7-B163-67BFBD147921}"/>
                  </a:ext>
                </a:extLst>
              </p:cNvPr>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cs typeface="+mn-ea"/>
                  <a:sym typeface="+mn-lt"/>
                </a:endParaRPr>
              </a:p>
            </p:txBody>
          </p:sp>
          <p:sp>
            <p:nvSpPr>
              <p:cNvPr id="54" name="Freeform 33">
                <a:extLst>
                  <a:ext uri="{FF2B5EF4-FFF2-40B4-BE49-F238E27FC236}">
                    <a16:creationId xmlns:a16="http://schemas.microsoft.com/office/drawing/2014/main" id="{EADE9B9E-5692-4B0E-8456-8E5DA94A4E83}"/>
                  </a:ext>
                </a:extLst>
              </p:cNvPr>
              <p:cNvSpPr/>
              <p:nvPr/>
            </p:nvSpPr>
            <p:spPr bwMode="auto">
              <a:xfrm>
                <a:off x="4987926" y="1218969"/>
                <a:ext cx="360363" cy="398462"/>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5" name="Freeform 34">
                <a:extLst>
                  <a:ext uri="{FF2B5EF4-FFF2-40B4-BE49-F238E27FC236}">
                    <a16:creationId xmlns:a16="http://schemas.microsoft.com/office/drawing/2014/main" id="{71C02BD4-1BA5-49AC-AB4F-A781C0EAA5AF}"/>
                  </a:ext>
                </a:extLst>
              </p:cNvPr>
              <p:cNvSpPr/>
              <p:nvPr/>
            </p:nvSpPr>
            <p:spPr bwMode="auto">
              <a:xfrm>
                <a:off x="5984876" y="92966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6" name="Freeform 35">
                <a:extLst>
                  <a:ext uri="{FF2B5EF4-FFF2-40B4-BE49-F238E27FC236}">
                    <a16:creationId xmlns:a16="http://schemas.microsoft.com/office/drawing/2014/main" id="{83A3512C-EA55-492B-AE27-EECDD252B82C}"/>
                  </a:ext>
                </a:extLst>
              </p:cNvPr>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7" name="Freeform 36">
                <a:extLst>
                  <a:ext uri="{FF2B5EF4-FFF2-40B4-BE49-F238E27FC236}">
                    <a16:creationId xmlns:a16="http://schemas.microsoft.com/office/drawing/2014/main" id="{DA26CEAF-B04D-4F93-A14B-7A99AF6C8B62}"/>
                  </a:ext>
                </a:extLst>
              </p:cNvPr>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8" name="Freeform 37">
                <a:extLst>
                  <a:ext uri="{FF2B5EF4-FFF2-40B4-BE49-F238E27FC236}">
                    <a16:creationId xmlns:a16="http://schemas.microsoft.com/office/drawing/2014/main" id="{4CC2DA92-5A02-45D5-8DA4-DE73F0EEEAA8}"/>
                  </a:ext>
                </a:extLst>
              </p:cNvPr>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59" name="Freeform 38">
                <a:extLst>
                  <a:ext uri="{FF2B5EF4-FFF2-40B4-BE49-F238E27FC236}">
                    <a16:creationId xmlns:a16="http://schemas.microsoft.com/office/drawing/2014/main" id="{531DFB17-340F-48F9-B981-6CA875FEC30D}"/>
                  </a:ext>
                </a:extLst>
              </p:cNvPr>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0" name="Freeform 39">
                <a:extLst>
                  <a:ext uri="{FF2B5EF4-FFF2-40B4-BE49-F238E27FC236}">
                    <a16:creationId xmlns:a16="http://schemas.microsoft.com/office/drawing/2014/main" id="{F649C35C-D93C-45FB-AFB3-036272BA59FF}"/>
                  </a:ext>
                </a:extLst>
              </p:cNvPr>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1" name="Freeform 40">
                <a:extLst>
                  <a:ext uri="{FF2B5EF4-FFF2-40B4-BE49-F238E27FC236}">
                    <a16:creationId xmlns:a16="http://schemas.microsoft.com/office/drawing/2014/main" id="{9C240BDC-C7F6-4D41-897A-7AB044B0DEA2}"/>
                  </a:ext>
                </a:extLst>
              </p:cNvPr>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2" name="Freeform 41">
                <a:extLst>
                  <a:ext uri="{FF2B5EF4-FFF2-40B4-BE49-F238E27FC236}">
                    <a16:creationId xmlns:a16="http://schemas.microsoft.com/office/drawing/2014/main" id="{E4C5B24D-1BFB-42AC-BC25-0F22633486D1}"/>
                  </a:ext>
                </a:extLst>
              </p:cNvPr>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3" name="Freeform 42">
                <a:extLst>
                  <a:ext uri="{FF2B5EF4-FFF2-40B4-BE49-F238E27FC236}">
                    <a16:creationId xmlns:a16="http://schemas.microsoft.com/office/drawing/2014/main" id="{4FFCF3ED-9278-42E2-B636-64816F692F48}"/>
                  </a:ext>
                </a:extLst>
              </p:cNvPr>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4" name="Freeform 43">
                <a:extLst>
                  <a:ext uri="{FF2B5EF4-FFF2-40B4-BE49-F238E27FC236}">
                    <a16:creationId xmlns:a16="http://schemas.microsoft.com/office/drawing/2014/main" id="{3A8A10DA-7299-42E9-BF5C-4E27C138A326}"/>
                  </a:ext>
                </a:extLst>
              </p:cNvPr>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5" name="Freeform 44">
                <a:extLst>
                  <a:ext uri="{FF2B5EF4-FFF2-40B4-BE49-F238E27FC236}">
                    <a16:creationId xmlns:a16="http://schemas.microsoft.com/office/drawing/2014/main" id="{1D5320AD-EAE8-4CAE-8C0E-8F6044228FE0}"/>
                  </a:ext>
                </a:extLst>
              </p:cNvPr>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6" name="Freeform 45">
                <a:extLst>
                  <a:ext uri="{FF2B5EF4-FFF2-40B4-BE49-F238E27FC236}">
                    <a16:creationId xmlns:a16="http://schemas.microsoft.com/office/drawing/2014/main" id="{2397C813-7A8E-4CB8-9BF2-6C5D56ECDAC6}"/>
                  </a:ext>
                </a:extLst>
              </p:cNvPr>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67" name="Freeform 46">
                <a:extLst>
                  <a:ext uri="{FF2B5EF4-FFF2-40B4-BE49-F238E27FC236}">
                    <a16:creationId xmlns:a16="http://schemas.microsoft.com/office/drawing/2014/main" id="{460BB791-8DD2-4D3B-980A-8A03AC2E9BE1}"/>
                  </a:ext>
                </a:extLst>
              </p:cNvPr>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標題 1"/>
          <p:cNvSpPr>
            <a:spLocks noGrp="1"/>
          </p:cNvSpPr>
          <p:nvPr>
            <p:ph type="title"/>
          </p:nvPr>
        </p:nvSpPr>
        <p:spPr>
          <a:xfrm>
            <a:off x="617633" y="692983"/>
            <a:ext cx="7886700" cy="749241"/>
          </a:xfrm>
        </p:spPr>
        <p:txBody>
          <a:bodyPr>
            <a:noAutofit/>
          </a:bodyPr>
          <a:lstStyle/>
          <a:p>
            <a:pPr algn="ctr"/>
            <a:r>
              <a:rPr lang="zh-TW" altLang="zh-TW" b="1" dirty="0" smtClean="0">
                <a:solidFill>
                  <a:srgbClr val="C00000"/>
                </a:solidFill>
                <a:latin typeface="微軟正黑體" panose="020B0604030504040204" pitchFamily="34" charset="-120"/>
                <a:ea typeface="微軟正黑體" panose="020B0604030504040204" pitchFamily="34" charset="-120"/>
              </a:rPr>
              <a:t>簡報大綱</a:t>
            </a:r>
            <a:endParaRPr lang="zh-TW" altLang="en-US" dirty="0" smtClean="0">
              <a:solidFill>
                <a:srgbClr val="C00000"/>
              </a:solidFill>
              <a:latin typeface="微軟正黑體" panose="020B0604030504040204" pitchFamily="34" charset="-120"/>
              <a:ea typeface="微軟正黑體" panose="020B0604030504040204" pitchFamily="34" charset="-120"/>
            </a:endParaRPr>
          </a:p>
        </p:txBody>
      </p:sp>
      <p:sp>
        <p:nvSpPr>
          <p:cNvPr id="3" name="內容版面配置區 2"/>
          <p:cNvSpPr>
            <a:spLocks noGrp="1"/>
          </p:cNvSpPr>
          <p:nvPr>
            <p:ph idx="1"/>
          </p:nvPr>
        </p:nvSpPr>
        <p:spPr>
          <a:xfrm>
            <a:off x="454086" y="1390074"/>
            <a:ext cx="8232012" cy="5321811"/>
          </a:xfrm>
        </p:spPr>
        <p:txBody>
          <a:bodyPr rtlCol="0">
            <a:noAutofit/>
          </a:bodyPr>
          <a:lstStyle/>
          <a:p>
            <a:pPr marL="257168" indent="-257168" fontAlgn="auto">
              <a:lnSpc>
                <a:spcPct val="100000"/>
              </a:lnSpc>
              <a:spcBef>
                <a:spcPct val="20000"/>
              </a:spcBef>
              <a:spcAft>
                <a:spcPts val="0"/>
              </a:spcAft>
              <a:buNone/>
              <a:defRPr/>
            </a:pPr>
            <a:r>
              <a:rPr lang="en-US" altLang="zh-TW" sz="2400" b="1" dirty="0" smtClean="0">
                <a:solidFill>
                  <a:srgbClr val="002060"/>
                </a:solidFill>
                <a:latin typeface="微軟正黑體" panose="020B0604030504040204" pitchFamily="34" charset="-120"/>
                <a:ea typeface="微軟正黑體" panose="020B0604030504040204" pitchFamily="34" charset="-120"/>
              </a:rPr>
              <a:t>111</a:t>
            </a:r>
            <a:r>
              <a:rPr lang="zh-TW" altLang="en-US" sz="2400" b="1" dirty="0" smtClean="0">
                <a:solidFill>
                  <a:srgbClr val="002060"/>
                </a:solidFill>
                <a:latin typeface="微軟正黑體" panose="020B0604030504040204" pitchFamily="34" charset="-120"/>
                <a:ea typeface="微軟正黑體" panose="020B0604030504040204" pitchFamily="34" charset="-120"/>
              </a:rPr>
              <a:t>學年度試務作業重要事項</a:t>
            </a:r>
            <a:r>
              <a:rPr lang="en-US" altLang="zh-TW" sz="2400" b="1" dirty="0" smtClean="0">
                <a:solidFill>
                  <a:srgbClr val="002060"/>
                </a:solidFill>
                <a:latin typeface="微軟正黑體" panose="020B0604030504040204" pitchFamily="34" charset="-120"/>
                <a:ea typeface="微軟正黑體" panose="020B0604030504040204" pitchFamily="34" charset="-120"/>
              </a:rPr>
              <a:t>-</a:t>
            </a:r>
            <a:r>
              <a:rPr lang="zh-TW" altLang="en-US" sz="2400" b="1" dirty="0" smtClean="0">
                <a:solidFill>
                  <a:srgbClr val="002060"/>
                </a:solidFill>
                <a:latin typeface="微軟正黑體" panose="020B0604030504040204" pitchFamily="34" charset="-120"/>
                <a:ea typeface="微軟正黑體" panose="020B0604030504040204" pitchFamily="34" charset="-120"/>
              </a:rPr>
              <a:t>簡章修正公告</a:t>
            </a:r>
            <a:endParaRPr lang="en-US" altLang="zh-TW" sz="2400" b="1" dirty="0" smtClean="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壹、</a:t>
            </a:r>
            <a:r>
              <a:rPr lang="en-US" altLang="zh-TW" sz="2400" b="1" dirty="0" smtClean="0">
                <a:solidFill>
                  <a:srgbClr val="002060"/>
                </a:solidFill>
                <a:latin typeface="微軟正黑體" panose="020B0604030504040204" pitchFamily="34" charset="-120"/>
                <a:ea typeface="微軟正黑體" panose="020B0604030504040204" pitchFamily="34" charset="-120"/>
              </a:rPr>
              <a:t>111</a:t>
            </a:r>
            <a:r>
              <a:rPr lang="zh-TW" altLang="en-US" sz="2400" b="1" dirty="0">
                <a:solidFill>
                  <a:srgbClr val="002060"/>
                </a:solidFill>
                <a:latin typeface="微軟正黑體" panose="020B0604030504040204" pitchFamily="34" charset="-120"/>
                <a:ea typeface="微軟正黑體" panose="020B0604030504040204" pitchFamily="34" charset="-120"/>
              </a:rPr>
              <a:t>學年度重大變革</a:t>
            </a:r>
            <a:r>
              <a:rPr lang="zh-TW" altLang="en-US" sz="2400" b="1" dirty="0" smtClean="0">
                <a:solidFill>
                  <a:srgbClr val="002060"/>
                </a:solidFill>
                <a:latin typeface="微軟正黑體" panose="020B0604030504040204" pitchFamily="34" charset="-120"/>
                <a:ea typeface="微軟正黑體" panose="020B0604030504040204" pitchFamily="34" charset="-120"/>
              </a:rPr>
              <a:t>事項　　　　　　　　　</a:t>
            </a:r>
            <a:endParaRPr lang="zh-TW" altLang="zh-TW" sz="2400" b="1" dirty="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貳、招生簡章查詢與下載</a:t>
            </a:r>
            <a:endParaRPr lang="en-US" altLang="zh-TW" sz="2400" b="1" dirty="0" smtClean="0">
              <a:solidFill>
                <a:srgbClr val="002060"/>
              </a:solidFill>
              <a:latin typeface="微軟正黑體" panose="020B0604030504040204" pitchFamily="34" charset="-120"/>
              <a:ea typeface="微軟正黑體" panose="020B0604030504040204" pitchFamily="34" charset="-120"/>
            </a:endParaRPr>
          </a:p>
          <a:p>
            <a:pPr marL="257168" indent="-257168">
              <a:lnSpc>
                <a:spcPct val="100000"/>
              </a:lnSpc>
              <a:spcBef>
                <a:spcPct val="20000"/>
              </a:spcBef>
              <a:buNone/>
              <a:defRPr/>
            </a:pPr>
            <a:r>
              <a:rPr lang="zh-TW" altLang="en-US" sz="2400" b="1" dirty="0">
                <a:solidFill>
                  <a:srgbClr val="002060"/>
                </a:solidFill>
                <a:latin typeface="微軟正黑體" panose="020B0604030504040204" pitchFamily="34" charset="-120"/>
                <a:ea typeface="微軟正黑體" panose="020B0604030504040204" pitchFamily="34" charset="-120"/>
              </a:rPr>
              <a:t>参、招生學校、科組</a:t>
            </a:r>
            <a:r>
              <a:rPr lang="zh-TW" altLang="en-US" sz="2400" b="1" dirty="0" smtClean="0">
                <a:solidFill>
                  <a:srgbClr val="002060"/>
                </a:solidFill>
                <a:latin typeface="微軟正黑體" panose="020B0604030504040204" pitchFamily="34" charset="-120"/>
                <a:ea typeface="微軟正黑體" panose="020B0604030504040204" pitchFamily="34" charset="-120"/>
              </a:rPr>
              <a:t>名額</a:t>
            </a:r>
            <a:endParaRPr lang="en-US" altLang="zh-TW" sz="2400" b="1" dirty="0" smtClean="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肆、招生重要日程</a:t>
            </a:r>
            <a:endParaRPr lang="en-US" altLang="zh-TW" sz="2400" b="1" dirty="0" smtClean="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伍、報名作業</a:t>
            </a:r>
            <a:endParaRPr lang="en-US" altLang="zh-TW" sz="2400" b="1" dirty="0" smtClean="0">
              <a:solidFill>
                <a:srgbClr val="002060"/>
              </a:solidFill>
              <a:latin typeface="微軟正黑體" panose="020B0604030504040204" pitchFamily="34" charset="-120"/>
              <a:ea typeface="微軟正黑體" panose="020B0604030504040204" pitchFamily="34" charset="-120"/>
              <a:cs typeface="Arial Unicode MS"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陸</a:t>
            </a:r>
            <a:r>
              <a:rPr lang="zh-TW" altLang="en-US" sz="2400" b="1" dirty="0">
                <a:solidFill>
                  <a:srgbClr val="002060"/>
                </a:solidFill>
                <a:latin typeface="微軟正黑體" panose="020B0604030504040204" pitchFamily="34" charset="-120"/>
                <a:ea typeface="微軟正黑體" panose="020B0604030504040204" pitchFamily="34" charset="-120"/>
              </a:rPr>
              <a:t>、成績採計與計算</a:t>
            </a:r>
            <a:endParaRPr lang="en-US" altLang="zh-TW" sz="2400" b="1" dirty="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a:solidFill>
                  <a:srgbClr val="002060"/>
                </a:solidFill>
                <a:latin typeface="微軟正黑體" panose="020B0604030504040204" pitchFamily="34" charset="-120"/>
                <a:ea typeface="微軟正黑體" panose="020B0604030504040204" pitchFamily="34" charset="-120"/>
              </a:rPr>
              <a:t>柒、分發順位比序</a:t>
            </a:r>
            <a:r>
              <a:rPr lang="zh-TW" altLang="en-US" sz="2400" b="1" dirty="0" smtClean="0">
                <a:solidFill>
                  <a:srgbClr val="002060"/>
                </a:solidFill>
                <a:latin typeface="微軟正黑體" panose="020B0604030504040204" pitchFamily="34" charset="-120"/>
                <a:ea typeface="微軟正黑體" panose="020B0604030504040204" pitchFamily="34" charset="-120"/>
              </a:rPr>
              <a:t>原則</a:t>
            </a:r>
            <a:endParaRPr lang="en-US" altLang="zh-TW" sz="2400" b="1" dirty="0" smtClean="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smtClean="0">
                <a:solidFill>
                  <a:srgbClr val="002060"/>
                </a:solidFill>
                <a:latin typeface="微軟正黑體" panose="020B0604030504040204" pitchFamily="34" charset="-120"/>
                <a:ea typeface="微軟正黑體" panose="020B0604030504040204" pitchFamily="34" charset="-120"/>
              </a:rPr>
              <a:t>捌</a:t>
            </a:r>
            <a:r>
              <a:rPr lang="zh-TW" altLang="en-US" sz="2400" b="1" dirty="0">
                <a:solidFill>
                  <a:srgbClr val="002060"/>
                </a:solidFill>
                <a:latin typeface="微軟正黑體" panose="020B0604030504040204" pitchFamily="34" charset="-120"/>
                <a:ea typeface="微軟正黑體" panose="020B0604030504040204" pitchFamily="34" charset="-120"/>
              </a:rPr>
              <a:t>、網路選填登記志願</a:t>
            </a:r>
            <a:endParaRPr lang="en-US" altLang="zh-TW" sz="2400" b="1" dirty="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a:solidFill>
                  <a:srgbClr val="002060"/>
                </a:solidFill>
                <a:latin typeface="微軟正黑體" panose="020B0604030504040204" pitchFamily="34" charset="-120"/>
                <a:ea typeface="微軟正黑體" panose="020B0604030504040204" pitchFamily="34" charset="-120"/>
              </a:rPr>
              <a:t>玖、分發方式</a:t>
            </a:r>
            <a:endParaRPr lang="en-US" altLang="zh-TW" sz="2400" b="1" dirty="0">
              <a:solidFill>
                <a:srgbClr val="002060"/>
              </a:solidFill>
              <a:latin typeface="微軟正黑體" panose="020B0604030504040204" pitchFamily="34" charset="-120"/>
              <a:ea typeface="微軟正黑體" panose="020B0604030504040204" pitchFamily="34" charset="-120"/>
            </a:endParaRPr>
          </a:p>
          <a:p>
            <a:pPr marL="257168" indent="-257168" fontAlgn="auto">
              <a:lnSpc>
                <a:spcPct val="100000"/>
              </a:lnSpc>
              <a:spcBef>
                <a:spcPct val="20000"/>
              </a:spcBef>
              <a:spcAft>
                <a:spcPts val="0"/>
              </a:spcAft>
              <a:buNone/>
              <a:defRPr/>
            </a:pPr>
            <a:r>
              <a:rPr lang="zh-TW" altLang="en-US" sz="2400" b="1" dirty="0">
                <a:solidFill>
                  <a:srgbClr val="002060"/>
                </a:solidFill>
                <a:latin typeface="微軟正黑體" panose="020B0604030504040204" pitchFamily="34" charset="-120"/>
                <a:ea typeface="微軟正黑體" panose="020B0604030504040204" pitchFamily="34" charset="-120"/>
              </a:rPr>
              <a:t>拾、報到及放棄</a:t>
            </a:r>
            <a:endParaRPr lang="en-US" altLang="zh-TW" sz="2400" b="1" dirty="0">
              <a:solidFill>
                <a:srgbClr val="002060"/>
              </a:solidFill>
              <a:latin typeface="微軟正黑體" panose="020B0604030504040204" pitchFamily="34" charset="-120"/>
              <a:ea typeface="微軟正黑體" panose="020B0604030504040204" pitchFamily="34" charset="-120"/>
            </a:endParaRPr>
          </a:p>
          <a:p>
            <a:pPr marL="257168" indent="-257168">
              <a:lnSpc>
                <a:spcPct val="100000"/>
              </a:lnSpc>
              <a:spcBef>
                <a:spcPct val="20000"/>
              </a:spcBef>
              <a:buNone/>
              <a:defRPr/>
            </a:pPr>
            <a:r>
              <a:rPr lang="zh-TW" altLang="en-US" sz="2400" b="1" dirty="0">
                <a:solidFill>
                  <a:srgbClr val="002060"/>
                </a:solidFill>
                <a:latin typeface="微軟正黑體" panose="020B0604030504040204" pitchFamily="34" charset="-120"/>
                <a:ea typeface="微軟正黑體" panose="020B0604030504040204" pitchFamily="34" charset="-120"/>
              </a:rPr>
              <a:t>拾壹、系統操作</a:t>
            </a:r>
            <a:r>
              <a:rPr lang="zh-TW" altLang="en-US" sz="2400" b="1" dirty="0" smtClean="0">
                <a:solidFill>
                  <a:srgbClr val="002060"/>
                </a:solidFill>
                <a:latin typeface="微軟正黑體" panose="020B0604030504040204" pitchFamily="34" charset="-120"/>
                <a:ea typeface="微軟正黑體" panose="020B0604030504040204" pitchFamily="34" charset="-120"/>
              </a:rPr>
              <a:t>說明</a:t>
            </a:r>
            <a:endParaRPr lang="zh-TW" altLang="en-US" sz="2000" dirty="0">
              <a:solidFill>
                <a:srgbClr val="002060"/>
              </a:solidFill>
              <a:latin typeface="微軟正黑體" panose="020B0604030504040204" pitchFamily="34" charset="-120"/>
              <a:ea typeface="微軟正黑體" panose="020B0604030504040204" pitchFamily="34" charset="-120"/>
            </a:endParaRPr>
          </a:p>
        </p:txBody>
      </p:sp>
      <p:sp>
        <p:nvSpPr>
          <p:cNvPr id="819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a:t>
            </a:fld>
            <a:endParaRPr lang="zh-TW" altLang="en-US" sz="1500" b="1" dirty="0">
              <a:latin typeface="Arial" panose="020B0604020202020204" pitchFamily="34" charset="0"/>
              <a:cs typeface="Arial" panose="020B0604020202020204" pitchFamily="34" charset="0"/>
            </a:endParaRPr>
          </a:p>
        </p:txBody>
      </p:sp>
      <p:pic>
        <p:nvPicPr>
          <p:cNvPr id="8" name="圖片 7" descr="聯合會logo.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7383" y="146598"/>
            <a:ext cx="2899954" cy="529923"/>
          </a:xfrm>
          <a:prstGeom prst="rect">
            <a:avLst/>
          </a:prstGeom>
        </p:spPr>
      </p:pic>
      <p:grpSp>
        <p:nvGrpSpPr>
          <p:cNvPr id="6" name="组合 76"/>
          <p:cNvGrpSpPr>
            <a:grpSpLocks noChangeAspect="1"/>
          </p:cNvGrpSpPr>
          <p:nvPr/>
        </p:nvGrpSpPr>
        <p:grpSpPr>
          <a:xfrm>
            <a:off x="7865818" y="5589151"/>
            <a:ext cx="800459" cy="1260000"/>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7"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76"/>
          <p:cNvGrpSpPr>
            <a:grpSpLocks noChangeAspect="1"/>
          </p:cNvGrpSpPr>
          <p:nvPr/>
        </p:nvGrpSpPr>
        <p:grpSpPr>
          <a:xfrm>
            <a:off x="5623814" y="5594511"/>
            <a:ext cx="800461" cy="1260000"/>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48"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116"/>
          <p:cNvGrpSpPr>
            <a:grpSpLocks noChangeAspect="1"/>
          </p:cNvGrpSpPr>
          <p:nvPr/>
        </p:nvGrpSpPr>
        <p:grpSpPr>
          <a:xfrm>
            <a:off x="6728453" y="5600453"/>
            <a:ext cx="800459" cy="1260000"/>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7" name="组合 76"/>
          <p:cNvGrpSpPr>
            <a:grpSpLocks noChangeAspect="1"/>
          </p:cNvGrpSpPr>
          <p:nvPr/>
        </p:nvGrpSpPr>
        <p:grpSpPr>
          <a:xfrm>
            <a:off x="3463500" y="5594800"/>
            <a:ext cx="800459" cy="1260000"/>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8"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7" name="组合 116"/>
          <p:cNvGrpSpPr>
            <a:grpSpLocks noChangeAspect="1"/>
          </p:cNvGrpSpPr>
          <p:nvPr/>
        </p:nvGrpSpPr>
        <p:grpSpPr>
          <a:xfrm>
            <a:off x="4568139" y="5583800"/>
            <a:ext cx="800459" cy="1260000"/>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68"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Freeform 6">
            <a:extLst>
              <a:ext uri="{FF2B5EF4-FFF2-40B4-BE49-F238E27FC236}">
                <a16:creationId xmlns:a16="http://schemas.microsoft.com/office/drawing/2014/main" id="{71AA52EC-7DB1-4E87-8C0D-FAA1C5227515}"/>
              </a:ext>
            </a:extLst>
          </p:cNvPr>
          <p:cNvSpPr>
            <a:spLocks noEditPoints="1"/>
          </p:cNvSpPr>
          <p:nvPr/>
        </p:nvSpPr>
        <p:spPr bwMode="auto">
          <a:xfrm>
            <a:off x="7507999"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20"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20</a:t>
            </a:fld>
            <a:endParaRPr lang="zh-TW" altLang="en-US" sz="1500" b="1" dirty="0">
              <a:latin typeface="Arial" panose="020B0604020202020204" pitchFamily="34" charset="0"/>
              <a:cs typeface="Arial" panose="020B0604020202020204" pitchFamily="34" charset="0"/>
            </a:endParaRPr>
          </a:p>
        </p:txBody>
      </p:sp>
      <p:sp>
        <p:nvSpPr>
          <p:cNvPr id="21" name="標題 1"/>
          <p:cNvSpPr txBox="1">
            <a:spLocks/>
          </p:cNvSpPr>
          <p:nvPr/>
        </p:nvSpPr>
        <p:spPr bwMode="auto">
          <a:xfrm>
            <a:off x="250753" y="361293"/>
            <a:ext cx="7247586"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a:t>
            </a:r>
            <a:r>
              <a:rPr lang="zh-TW" altLang="en-US" sz="3000" b="1" dirty="0">
                <a:solidFill>
                  <a:srgbClr val="002060"/>
                </a:solidFill>
                <a:latin typeface="微軟正黑體" panose="020B0604030504040204" pitchFamily="34" charset="-120"/>
                <a:ea typeface="微軟正黑體" panose="020B0604030504040204" pitchFamily="34" charset="-120"/>
              </a:rPr>
              <a:t>報名作業 </a:t>
            </a:r>
            <a:r>
              <a:rPr lang="en-US" altLang="zh-TW" sz="3000" b="1" dirty="0">
                <a:solidFill>
                  <a:srgbClr val="002060"/>
                </a:solidFill>
                <a:latin typeface="微軟正黑體" panose="020B0604030504040204" pitchFamily="34" charset="-120"/>
                <a:ea typeface="微軟正黑體" panose="020B0604030504040204" pitchFamily="34" charset="-120"/>
              </a:rPr>
              <a:t>- </a:t>
            </a:r>
            <a:r>
              <a:rPr lang="zh-TW" altLang="en-US" sz="2400" b="1" dirty="0">
                <a:solidFill>
                  <a:srgbClr val="002060"/>
                </a:solidFill>
                <a:latin typeface="微軟正黑體" panose="020B0604030504040204" pitchFamily="34" charset="-120"/>
                <a:ea typeface="微軟正黑體" panose="020B0604030504040204" pitchFamily="34" charset="-120"/>
              </a:rPr>
              <a:t>集體報名應繳報名資料</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r>
              <a:rPr lang="en-US" altLang="zh-TW" sz="2400" b="1" dirty="0" smtClean="0">
                <a:solidFill>
                  <a:srgbClr val="002060"/>
                </a:solidFill>
                <a:latin typeface="微軟正黑體" panose="020B0604030504040204" pitchFamily="34" charset="-120"/>
                <a:ea typeface="微軟正黑體" panose="020B0604030504040204" pitchFamily="34" charset="-120"/>
              </a:rPr>
              <a:t>12/13</a:t>
            </a:r>
            <a:r>
              <a:rPr lang="zh-TW" altLang="en-US" sz="2400" b="1" dirty="0" smtClean="0">
                <a:solidFill>
                  <a:srgbClr val="002060"/>
                </a:solidFill>
                <a:latin typeface="微軟正黑體" panose="020B0604030504040204" pitchFamily="34" charset="-120"/>
                <a:ea typeface="微軟正黑體" panose="020B0604030504040204" pitchFamily="34" charset="-120"/>
              </a:rPr>
              <a:t>）</a:t>
            </a:r>
            <a:endParaRPr lang="zh-TW" altLang="en-US" sz="3200" dirty="0">
              <a:solidFill>
                <a:srgbClr val="002060"/>
              </a:solidFill>
              <a:latin typeface="微軟正黑體" panose="020B0604030504040204" pitchFamily="34" charset="-120"/>
              <a:ea typeface="微軟正黑體" panose="020B0604030504040204" pitchFamily="34" charset="-120"/>
            </a:endParaRPr>
          </a:p>
        </p:txBody>
      </p:sp>
      <p:grpSp>
        <p:nvGrpSpPr>
          <p:cNvPr id="2" name="群組 1"/>
          <p:cNvGrpSpPr/>
          <p:nvPr/>
        </p:nvGrpSpPr>
        <p:grpSpPr>
          <a:xfrm>
            <a:off x="155118" y="1066459"/>
            <a:ext cx="8827200" cy="5141981"/>
            <a:chOff x="155118" y="1066459"/>
            <a:chExt cx="8827200" cy="5141981"/>
          </a:xfrm>
        </p:grpSpPr>
        <p:sp>
          <p:nvSpPr>
            <p:cNvPr id="17" name="內容版面配置區 2"/>
            <p:cNvSpPr txBox="1">
              <a:spLocks/>
            </p:cNvSpPr>
            <p:nvPr/>
          </p:nvSpPr>
          <p:spPr>
            <a:xfrm>
              <a:off x="155118" y="2092906"/>
              <a:ext cx="8827200" cy="411553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Aft>
                  <a:spcPts val="450"/>
                </a:spcAft>
                <a:buNone/>
                <a:defRPr/>
              </a:pPr>
              <a:r>
                <a:rPr lang="en-US" altLang="zh-TW" sz="2200" b="1" dirty="0">
                  <a:solidFill>
                    <a:schemeClr val="accent5">
                      <a:lumMod val="75000"/>
                    </a:schemeClr>
                  </a:solidFill>
                  <a:latin typeface="微軟正黑體" pitchFamily="34" charset="-120"/>
                  <a:ea typeface="微軟正黑體" pitchFamily="34" charset="-120"/>
                </a:rPr>
                <a:t>6</a:t>
              </a:r>
              <a:r>
                <a:rPr lang="en-US" altLang="zh-TW" sz="2200" b="1" dirty="0" smtClean="0">
                  <a:solidFill>
                    <a:schemeClr val="accent5">
                      <a:lumMod val="75000"/>
                    </a:schemeClr>
                  </a:solidFill>
                  <a:latin typeface="微軟正黑體" pitchFamily="34" charset="-120"/>
                  <a:ea typeface="微軟正黑體" pitchFamily="34" charset="-120"/>
                </a:rPr>
                <a:t>.</a:t>
              </a:r>
              <a:r>
                <a:rPr lang="zh-TW" altLang="en-US" sz="2200" b="1" dirty="0">
                  <a:solidFill>
                    <a:schemeClr val="accent5">
                      <a:lumMod val="75000"/>
                    </a:schemeClr>
                  </a:solidFill>
                  <a:latin typeface="微軟正黑體" pitchFamily="34" charset="-120"/>
                  <a:ea typeface="微軟正黑體" pitchFamily="34" charset="-120"/>
                </a:rPr>
                <a:t>具弱勢</a:t>
              </a:r>
              <a:r>
                <a:rPr lang="zh-TW" altLang="en-US" sz="2200" b="1" dirty="0" smtClean="0">
                  <a:solidFill>
                    <a:schemeClr val="accent5">
                      <a:lumMod val="75000"/>
                    </a:schemeClr>
                  </a:solidFill>
                  <a:latin typeface="微軟正黑體" pitchFamily="34" charset="-120"/>
                  <a:ea typeface="微軟正黑體" pitchFamily="34" charset="-120"/>
                </a:rPr>
                <a:t>身分免試生</a:t>
              </a:r>
              <a:r>
                <a:rPr lang="zh-TW" altLang="en-US" sz="2200" b="1" u="sng" dirty="0" smtClean="0">
                  <a:solidFill>
                    <a:schemeClr val="accent5">
                      <a:lumMod val="75000"/>
                    </a:schemeClr>
                  </a:solidFill>
                  <a:latin typeface="微軟正黑體" pitchFamily="34" charset="-120"/>
                  <a:ea typeface="微軟正黑體" pitchFamily="34" charset="-120"/>
                </a:rPr>
                <a:t>報名時</a:t>
              </a:r>
              <a:r>
                <a:rPr lang="zh-TW" altLang="en-US" sz="2200" b="1" dirty="0" smtClean="0">
                  <a:solidFill>
                    <a:schemeClr val="accent5">
                      <a:lumMod val="75000"/>
                    </a:schemeClr>
                  </a:solidFill>
                  <a:latin typeface="微軟正黑體" pitchFamily="34" charset="-120"/>
                  <a:ea typeface="微軟正黑體" pitchFamily="34" charset="-120"/>
                </a:rPr>
                <a:t>須一併檢</a:t>
              </a:r>
              <a:r>
                <a:rPr lang="zh-TW" altLang="en-US" sz="2200" b="1" dirty="0">
                  <a:solidFill>
                    <a:schemeClr val="accent5">
                      <a:lumMod val="75000"/>
                    </a:schemeClr>
                  </a:solidFill>
                  <a:latin typeface="微軟正黑體" pitchFamily="34" charset="-120"/>
                  <a:ea typeface="微軟正黑體" pitchFamily="34" charset="-120"/>
                </a:rPr>
                <a:t>附</a:t>
              </a:r>
              <a:r>
                <a:rPr lang="zh-TW" altLang="en-US" sz="2200" b="1" dirty="0">
                  <a:solidFill>
                    <a:srgbClr val="C00000"/>
                  </a:solidFill>
                  <a:latin typeface="微軟正黑體" pitchFamily="34" charset="-120"/>
                  <a:ea typeface="微軟正黑體" pitchFamily="34" charset="-120"/>
                </a:rPr>
                <a:t>身分證明文件，請檢查</a:t>
              </a:r>
              <a:r>
                <a:rPr lang="zh-TW" altLang="en-US" sz="2200" b="1" u="sng" dirty="0" smtClean="0">
                  <a:solidFill>
                    <a:srgbClr val="C00000"/>
                  </a:solidFill>
                  <a:latin typeface="微軟正黑體" pitchFamily="34" charset="-120"/>
                  <a:ea typeface="微軟正黑體" pitchFamily="34" charset="-120"/>
                </a:rPr>
                <a:t>證明文件</a:t>
              </a:r>
              <a:r>
                <a:rPr lang="en-US" altLang="zh-TW" sz="2200" b="1" u="sng" dirty="0" smtClean="0">
                  <a:solidFill>
                    <a:srgbClr val="C00000"/>
                  </a:solidFill>
                  <a:latin typeface="微軟正黑體" pitchFamily="34" charset="-120"/>
                  <a:ea typeface="微軟正黑體" pitchFamily="34" charset="-120"/>
                </a:rPr>
                <a:t/>
              </a:r>
              <a:br>
                <a:rPr lang="en-US" altLang="zh-TW" sz="2200" b="1" u="sng" dirty="0" smtClean="0">
                  <a:solidFill>
                    <a:srgbClr val="C00000"/>
                  </a:solidFill>
                  <a:latin typeface="微軟正黑體" pitchFamily="34" charset="-120"/>
                  <a:ea typeface="微軟正黑體" pitchFamily="34" charset="-120"/>
                </a:rPr>
              </a:br>
              <a:r>
                <a:rPr lang="en-US" altLang="zh-TW" sz="2300" b="1" dirty="0" smtClean="0">
                  <a:solidFill>
                    <a:srgbClr val="C00000"/>
                  </a:solidFill>
                  <a:latin typeface="微軟正黑體" pitchFamily="34" charset="-120"/>
                  <a:ea typeface="微軟正黑體" pitchFamily="34" charset="-120"/>
                </a:rPr>
                <a:t>   </a:t>
              </a:r>
              <a:r>
                <a:rPr lang="zh-TW" altLang="en-US" sz="2200" b="1" u="sng" dirty="0" smtClean="0">
                  <a:solidFill>
                    <a:srgbClr val="C00000"/>
                  </a:solidFill>
                  <a:latin typeface="微軟正黑體" pitchFamily="34" charset="-120"/>
                  <a:ea typeface="微軟正黑體" pitchFamily="34" charset="-120"/>
                </a:rPr>
                <a:t>是否在報名期間內</a:t>
              </a:r>
              <a:r>
                <a:rPr lang="zh-TW" altLang="en-US" sz="2200" b="1" dirty="0">
                  <a:solidFill>
                    <a:schemeClr val="accent5">
                      <a:lumMod val="75000"/>
                    </a:schemeClr>
                  </a:solidFill>
                  <a:latin typeface="微軟正黑體" pitchFamily="34" charset="-120"/>
                  <a:ea typeface="微軟正黑體" pitchFamily="34" charset="-120"/>
                </a:rPr>
                <a:t>。</a:t>
              </a:r>
              <a:endParaRPr lang="en-US" altLang="zh-TW" sz="2200" b="1" dirty="0">
                <a:solidFill>
                  <a:schemeClr val="accent5">
                    <a:lumMod val="75000"/>
                  </a:schemeClr>
                </a:solidFill>
                <a:latin typeface="微軟正黑體" pitchFamily="34" charset="-120"/>
                <a:ea typeface="微軟正黑體" pitchFamily="34" charset="-120"/>
              </a:endParaRPr>
            </a:p>
            <a:p>
              <a:pPr marL="0" indent="0">
                <a:lnSpc>
                  <a:spcPct val="100000"/>
                </a:lnSpc>
                <a:spcBef>
                  <a:spcPts val="600"/>
                </a:spcBef>
                <a:spcAft>
                  <a:spcPts val="450"/>
                </a:spcAft>
                <a:buNone/>
                <a:defRPr/>
              </a:pPr>
              <a:r>
                <a:rPr lang="en-US" altLang="zh-TW" sz="2000" b="1" dirty="0" smtClean="0">
                  <a:solidFill>
                    <a:schemeClr val="accent6">
                      <a:lumMod val="75000"/>
                    </a:schemeClr>
                  </a:solidFill>
                  <a:latin typeface="微軟正黑體" pitchFamily="34" charset="-120"/>
                  <a:ea typeface="微軟正黑體" pitchFamily="34" charset="-120"/>
                </a:rPr>
                <a:t>   (</a:t>
              </a:r>
              <a:r>
                <a:rPr lang="zh-TW" altLang="en-US" sz="2000" b="1" dirty="0">
                  <a:solidFill>
                    <a:schemeClr val="accent6">
                      <a:lumMod val="75000"/>
                    </a:schemeClr>
                  </a:solidFill>
                  <a:latin typeface="微軟正黑體" pitchFamily="34" charset="-120"/>
                  <a:ea typeface="微軟正黑體" pitchFamily="34" charset="-120"/>
                </a:rPr>
                <a:t>低收入戶、中低收入戶、直系血親尊親屬支領失業給付、特殊境遇</a:t>
              </a:r>
              <a:r>
                <a:rPr lang="zh-TW" altLang="en-US" sz="2000" b="1" dirty="0" smtClean="0">
                  <a:solidFill>
                    <a:schemeClr val="accent6">
                      <a:lumMod val="75000"/>
                    </a:schemeClr>
                  </a:solidFill>
                  <a:latin typeface="微軟正黑體" pitchFamily="34" charset="-120"/>
                  <a:ea typeface="微軟正黑體" pitchFamily="34" charset="-120"/>
                </a:rPr>
                <a:t>家庭</a:t>
              </a:r>
              <a:r>
                <a:rPr lang="en-US" altLang="zh-TW" sz="2000" b="1" dirty="0" smtClean="0">
                  <a:solidFill>
                    <a:schemeClr val="accent6">
                      <a:lumMod val="75000"/>
                    </a:schemeClr>
                  </a:solidFill>
                  <a:latin typeface="微軟正黑體" pitchFamily="34" charset="-120"/>
                  <a:ea typeface="微軟正黑體" pitchFamily="34" charset="-120"/>
                </a:rPr>
                <a:t/>
              </a:r>
              <a:br>
                <a:rPr lang="en-US" altLang="zh-TW" sz="2000" b="1" dirty="0" smtClean="0">
                  <a:solidFill>
                    <a:schemeClr val="accent6">
                      <a:lumMod val="75000"/>
                    </a:schemeClr>
                  </a:solidFill>
                  <a:latin typeface="微軟正黑體" pitchFamily="34" charset="-120"/>
                  <a:ea typeface="微軟正黑體" pitchFamily="34" charset="-120"/>
                </a:rPr>
              </a:br>
              <a:r>
                <a:rPr lang="en-US" altLang="zh-TW" sz="2000" b="1" dirty="0" smtClean="0">
                  <a:solidFill>
                    <a:schemeClr val="accent6">
                      <a:lumMod val="75000"/>
                    </a:schemeClr>
                  </a:solidFill>
                  <a:latin typeface="微軟正黑體" pitchFamily="34" charset="-120"/>
                  <a:ea typeface="微軟正黑體" pitchFamily="34" charset="-120"/>
                </a:rPr>
                <a:t>    </a:t>
              </a:r>
              <a:r>
                <a:rPr lang="zh-TW" altLang="en-US" sz="2000" b="1" dirty="0" smtClean="0">
                  <a:solidFill>
                    <a:schemeClr val="accent6">
                      <a:lumMod val="75000"/>
                    </a:schemeClr>
                  </a:solidFill>
                  <a:latin typeface="微軟正黑體" pitchFamily="34" charset="-120"/>
                  <a:ea typeface="微軟正黑體" pitchFamily="34" charset="-120"/>
                </a:rPr>
                <a:t>子女</a:t>
              </a:r>
              <a:r>
                <a:rPr lang="zh-TW" altLang="en-US" sz="2000" b="1" dirty="0">
                  <a:solidFill>
                    <a:schemeClr val="accent6">
                      <a:lumMod val="75000"/>
                    </a:schemeClr>
                  </a:solidFill>
                  <a:latin typeface="微軟正黑體" pitchFamily="34" charset="-120"/>
                  <a:ea typeface="微軟正黑體" pitchFamily="34" charset="-120"/>
                </a:rPr>
                <a:t>身分者</a:t>
              </a:r>
              <a:r>
                <a:rPr lang="en-US" altLang="zh-TW" sz="2000" b="1" dirty="0">
                  <a:solidFill>
                    <a:schemeClr val="accent6">
                      <a:lumMod val="75000"/>
                    </a:schemeClr>
                  </a:solidFill>
                  <a:latin typeface="微軟正黑體" pitchFamily="34" charset="-120"/>
                  <a:ea typeface="微軟正黑體" pitchFamily="34" charset="-120"/>
                </a:rPr>
                <a:t>)</a:t>
              </a:r>
              <a:endParaRPr lang="zh-TW" altLang="en-US" sz="2000" b="1" dirty="0">
                <a:solidFill>
                  <a:schemeClr val="accent6">
                    <a:lumMod val="75000"/>
                  </a:schemeClr>
                </a:solidFill>
                <a:latin typeface="微軟正黑體" pitchFamily="34" charset="-120"/>
                <a:ea typeface="微軟正黑體" pitchFamily="34" charset="-120"/>
              </a:endParaRPr>
            </a:p>
            <a:p>
              <a:pPr marL="0" indent="0" defTabSz="733407">
                <a:lnSpc>
                  <a:spcPct val="100000"/>
                </a:lnSpc>
                <a:spcAft>
                  <a:spcPts val="450"/>
                </a:spcAft>
                <a:buNone/>
                <a:tabLst>
                  <a:tab pos="428615" algn="l"/>
                </a:tabLst>
                <a:defRPr/>
              </a:pPr>
              <a:r>
                <a:rPr lang="en-US" altLang="zh-TW" sz="2200" b="1" dirty="0" smtClean="0">
                  <a:solidFill>
                    <a:schemeClr val="accent5">
                      <a:lumMod val="75000"/>
                    </a:schemeClr>
                  </a:solidFill>
                  <a:latin typeface="微軟正黑體" pitchFamily="34" charset="-120"/>
                  <a:ea typeface="微軟正黑體" pitchFamily="34" charset="-120"/>
                </a:rPr>
                <a:t>7.</a:t>
              </a:r>
              <a:r>
                <a:rPr lang="zh-TW" altLang="en-US" sz="2200" b="1" dirty="0" smtClean="0">
                  <a:solidFill>
                    <a:schemeClr val="accent5">
                      <a:lumMod val="75000"/>
                    </a:schemeClr>
                  </a:solidFill>
                  <a:latin typeface="微軟正黑體" pitchFamily="34" charset="-120"/>
                  <a:ea typeface="微軟正黑體" pitchFamily="34" charset="-120"/>
                </a:rPr>
                <a:t>超額</a:t>
              </a:r>
              <a:r>
                <a:rPr lang="zh-TW" altLang="en-US" sz="2200" b="1" dirty="0">
                  <a:solidFill>
                    <a:schemeClr val="accent5">
                      <a:lumMod val="75000"/>
                    </a:schemeClr>
                  </a:solidFill>
                  <a:latin typeface="微軟正黑體" pitchFamily="34" charset="-120"/>
                  <a:ea typeface="微軟正黑體" pitchFamily="34" charset="-120"/>
                </a:rPr>
                <a:t>比</a:t>
              </a:r>
              <a:r>
                <a:rPr lang="zh-TW" altLang="en-US" sz="2200" b="1" dirty="0" smtClean="0">
                  <a:solidFill>
                    <a:schemeClr val="accent5">
                      <a:lumMod val="75000"/>
                    </a:schemeClr>
                  </a:solidFill>
                  <a:latin typeface="微軟正黑體" pitchFamily="34" charset="-120"/>
                  <a:ea typeface="微軟正黑體" pitchFamily="34" charset="-120"/>
                </a:rPr>
                <a:t>序項目</a:t>
              </a:r>
              <a:r>
                <a:rPr lang="zh-TW" altLang="en-US" sz="2200" b="1" dirty="0" smtClean="0">
                  <a:solidFill>
                    <a:srgbClr val="C00000"/>
                  </a:solidFill>
                  <a:latin typeface="微軟正黑體" pitchFamily="34" charset="-120"/>
                  <a:ea typeface="微軟正黑體" pitchFamily="34" charset="-120"/>
                </a:rPr>
                <a:t>各項積分</a:t>
              </a:r>
              <a:r>
                <a:rPr lang="zh-TW" altLang="en-US" sz="2200" b="1" dirty="0">
                  <a:solidFill>
                    <a:schemeClr val="accent5">
                      <a:lumMod val="75000"/>
                    </a:schemeClr>
                  </a:solidFill>
                  <a:latin typeface="微軟正黑體" pitchFamily="34" charset="-120"/>
                  <a:ea typeface="微軟正黑體" pitchFamily="34" charset="-120"/>
                </a:rPr>
                <a:t>認定</a:t>
              </a:r>
              <a:endParaRPr lang="en-US" altLang="zh-TW" sz="2200" b="1" dirty="0" smtClean="0">
                <a:solidFill>
                  <a:srgbClr val="C00000"/>
                </a:solidFill>
                <a:latin typeface="微軟正黑體" pitchFamily="34" charset="-120"/>
                <a:ea typeface="微軟正黑體" pitchFamily="34" charset="-120"/>
              </a:endParaRPr>
            </a:p>
            <a:p>
              <a:pPr marL="0" indent="0" defTabSz="733407">
                <a:lnSpc>
                  <a:spcPct val="100000"/>
                </a:lnSpc>
                <a:spcAft>
                  <a:spcPts val="450"/>
                </a:spcAft>
                <a:buNone/>
                <a:tabLst>
                  <a:tab pos="428615" algn="l"/>
                </a:tabLst>
                <a:defRPr/>
              </a:pPr>
              <a:r>
                <a:rPr lang="en-US" altLang="zh-TW" sz="2200" b="1" dirty="0" smtClean="0">
                  <a:solidFill>
                    <a:schemeClr val="accent5">
                      <a:lumMod val="75000"/>
                    </a:schemeClr>
                  </a:solidFill>
                  <a:latin typeface="微軟正黑體" pitchFamily="34" charset="-120"/>
                  <a:ea typeface="微軟正黑體" pitchFamily="34" charset="-120"/>
                </a:rPr>
                <a:t>8.</a:t>
              </a:r>
              <a:r>
                <a:rPr lang="zh-TW" altLang="en-US" sz="2200" b="1" dirty="0">
                  <a:solidFill>
                    <a:schemeClr val="accent5">
                      <a:lumMod val="75000"/>
                    </a:schemeClr>
                  </a:solidFill>
                  <a:latin typeface="微軟正黑體" pitchFamily="34" charset="-120"/>
                  <a:ea typeface="微軟正黑體" pitchFamily="34" charset="-120"/>
                </a:rPr>
                <a:t>國中學校出</a:t>
              </a:r>
              <a:r>
                <a:rPr lang="zh-TW" altLang="en-US" sz="2200" b="1" dirty="0" smtClean="0">
                  <a:solidFill>
                    <a:schemeClr val="accent5">
                      <a:lumMod val="75000"/>
                    </a:schemeClr>
                  </a:solidFill>
                  <a:latin typeface="微軟正黑體" pitchFamily="34" charset="-120"/>
                  <a:ea typeface="微軟正黑體" pitchFamily="34" charset="-120"/>
                </a:rPr>
                <a:t>具</a:t>
              </a:r>
              <a:r>
                <a:rPr lang="zh-TW" altLang="en-US" sz="2200" b="1" dirty="0" smtClean="0">
                  <a:solidFill>
                    <a:srgbClr val="C00000"/>
                  </a:solidFill>
                  <a:latin typeface="微軟正黑體" pitchFamily="34" charset="-120"/>
                  <a:ea typeface="微軟正黑體" pitchFamily="34" charset="-120"/>
                </a:rPr>
                <a:t>「</a:t>
              </a:r>
              <a:r>
                <a:rPr lang="en-US" altLang="zh-TW" sz="2200" b="1" dirty="0" smtClean="0">
                  <a:solidFill>
                    <a:srgbClr val="C00000"/>
                  </a:solidFill>
                  <a:latin typeface="微軟正黑體" pitchFamily="34" charset="-120"/>
                  <a:ea typeface="微軟正黑體" pitchFamily="34" charset="-120"/>
                </a:rPr>
                <a:t>111</a:t>
              </a:r>
              <a:r>
                <a:rPr lang="zh-TW" altLang="en-US" sz="2200" b="1" dirty="0" smtClean="0">
                  <a:solidFill>
                    <a:srgbClr val="C00000"/>
                  </a:solidFill>
                  <a:latin typeface="微軟正黑體" pitchFamily="34" charset="-120"/>
                  <a:ea typeface="微軟正黑體" pitchFamily="34" charset="-120"/>
                </a:rPr>
                <a:t>學年度五專入學專用優先免試入學超額比序項目</a:t>
              </a:r>
              <a:r>
                <a:rPr lang="en-US" altLang="zh-TW" sz="2200" b="1" dirty="0">
                  <a:solidFill>
                    <a:srgbClr val="C00000"/>
                  </a:solidFill>
                  <a:latin typeface="微軟正黑體" pitchFamily="34" charset="-120"/>
                  <a:ea typeface="微軟正黑體" pitchFamily="34" charset="-120"/>
                </a:rPr>
                <a:t/>
              </a:r>
              <a:br>
                <a:rPr lang="en-US" altLang="zh-TW" sz="2200" b="1" dirty="0">
                  <a:solidFill>
                    <a:srgbClr val="C00000"/>
                  </a:solidFill>
                  <a:latin typeface="微軟正黑體" pitchFamily="34" charset="-120"/>
                  <a:ea typeface="微軟正黑體" pitchFamily="34" charset="-120"/>
                </a:rPr>
              </a:br>
              <a:r>
                <a:rPr lang="en-US" altLang="zh-TW" sz="2400" b="1" dirty="0" smtClean="0">
                  <a:solidFill>
                    <a:srgbClr val="C00000"/>
                  </a:solidFill>
                  <a:latin typeface="微軟正黑體" pitchFamily="34" charset="-120"/>
                  <a:ea typeface="微軟正黑體" pitchFamily="34" charset="-120"/>
                </a:rPr>
                <a:t>   </a:t>
              </a:r>
              <a:r>
                <a:rPr lang="zh-TW" altLang="en-US" sz="2200" b="1" dirty="0" smtClean="0">
                  <a:solidFill>
                    <a:srgbClr val="C00000"/>
                  </a:solidFill>
                  <a:latin typeface="微軟正黑體" pitchFamily="34" charset="-120"/>
                  <a:ea typeface="微軟正黑體" pitchFamily="34" charset="-120"/>
                </a:rPr>
                <a:t>積分證明單」</a:t>
              </a:r>
              <a:r>
                <a:rPr lang="zh-TW" altLang="en-US" sz="2200" b="1" u="sng" dirty="0" smtClean="0">
                  <a:solidFill>
                    <a:srgbClr val="C00000"/>
                  </a:solidFill>
                  <a:latin typeface="微軟正黑體" pitchFamily="34" charset="-120"/>
                  <a:ea typeface="微軟正黑體" pitchFamily="34" charset="-120"/>
                </a:rPr>
                <a:t>正本</a:t>
              </a:r>
              <a:r>
                <a:rPr lang="zh-TW" altLang="en-US" sz="2200" b="1" dirty="0">
                  <a:solidFill>
                    <a:schemeClr val="accent5">
                      <a:lumMod val="75000"/>
                    </a:schemeClr>
                  </a:solidFill>
                  <a:latin typeface="微軟正黑體" pitchFamily="34" charset="-120"/>
                  <a:ea typeface="微軟正黑體" pitchFamily="34" charset="-120"/>
                </a:rPr>
                <a:t>並</a:t>
              </a:r>
              <a:r>
                <a:rPr lang="zh-TW" altLang="en-US" sz="2200" b="1" dirty="0" smtClean="0">
                  <a:solidFill>
                    <a:srgbClr val="C00000"/>
                  </a:solidFill>
                  <a:latin typeface="微軟正黑體" pitchFamily="34" charset="-120"/>
                  <a:ea typeface="微軟正黑體" pitchFamily="34" charset="-120"/>
                </a:rPr>
                <a:t>蓋妥</a:t>
              </a:r>
              <a:r>
                <a:rPr lang="zh-TW" altLang="en-US" sz="2200" b="1" u="sng" dirty="0" smtClean="0">
                  <a:solidFill>
                    <a:srgbClr val="C00000"/>
                  </a:solidFill>
                  <a:latin typeface="微軟正黑體" pitchFamily="34" charset="-120"/>
                  <a:ea typeface="微軟正黑體" pitchFamily="34" charset="-120"/>
                </a:rPr>
                <a:t>學校戳章</a:t>
              </a:r>
              <a:endParaRPr lang="en-US" altLang="zh-TW" sz="2200" b="1" dirty="0">
                <a:solidFill>
                  <a:schemeClr val="accent5">
                    <a:lumMod val="75000"/>
                  </a:schemeClr>
                </a:solidFill>
                <a:latin typeface="微軟正黑體" pitchFamily="34" charset="-120"/>
                <a:ea typeface="微軟正黑體" pitchFamily="34" charset="-120"/>
              </a:endParaRPr>
            </a:p>
            <a:p>
              <a:pPr marL="0" indent="0">
                <a:lnSpc>
                  <a:spcPct val="100000"/>
                </a:lnSpc>
                <a:spcAft>
                  <a:spcPts val="450"/>
                </a:spcAft>
                <a:buNone/>
                <a:defRPr/>
              </a:pPr>
              <a:r>
                <a:rPr lang="en-US" altLang="zh-TW" sz="2200" b="1" dirty="0" smtClean="0">
                  <a:solidFill>
                    <a:schemeClr val="accent5">
                      <a:lumMod val="75000"/>
                    </a:schemeClr>
                  </a:solidFill>
                  <a:latin typeface="微軟正黑體" pitchFamily="34" charset="-120"/>
                  <a:ea typeface="微軟正黑體" pitchFamily="34" charset="-120"/>
                </a:rPr>
                <a:t>9.</a:t>
              </a:r>
              <a:r>
                <a:rPr lang="zh-TW" altLang="en-US" sz="2200" b="1" dirty="0" smtClean="0">
                  <a:solidFill>
                    <a:schemeClr val="accent5">
                      <a:lumMod val="75000"/>
                    </a:schemeClr>
                  </a:solidFill>
                  <a:latin typeface="微軟正黑體" pitchFamily="34" charset="-120"/>
                  <a:ea typeface="微軟正黑體" pitchFamily="34" charset="-120"/>
                </a:rPr>
                <a:t>確認報名表</a:t>
              </a:r>
              <a:r>
                <a:rPr lang="zh-TW" altLang="en-US" sz="2200" b="1" dirty="0" smtClean="0">
                  <a:solidFill>
                    <a:srgbClr val="C00000"/>
                  </a:solidFill>
                  <a:latin typeface="微軟正黑體" pitchFamily="34" charset="-120"/>
                  <a:ea typeface="微軟正黑體" pitchFamily="34" charset="-120"/>
                </a:rPr>
                <a:t>「免試生」及「家長</a:t>
              </a:r>
              <a:r>
                <a:rPr lang="en-US" altLang="zh-TW" sz="2200" b="1" dirty="0" smtClean="0">
                  <a:solidFill>
                    <a:srgbClr val="C00000"/>
                  </a:solidFill>
                  <a:latin typeface="微軟正黑體" pitchFamily="34" charset="-120"/>
                  <a:ea typeface="微軟正黑體" pitchFamily="34" charset="-120"/>
                </a:rPr>
                <a:t>(</a:t>
              </a:r>
              <a:r>
                <a:rPr lang="zh-TW" altLang="en-US" sz="2200" b="1" dirty="0" smtClean="0">
                  <a:solidFill>
                    <a:srgbClr val="C00000"/>
                  </a:solidFill>
                  <a:latin typeface="微軟正黑體" pitchFamily="34" charset="-120"/>
                  <a:ea typeface="微軟正黑體" pitchFamily="34" charset="-120"/>
                </a:rPr>
                <a:t>監護人</a:t>
              </a:r>
              <a:r>
                <a:rPr lang="en-US" altLang="zh-TW" sz="2200" b="1" dirty="0" smtClean="0">
                  <a:solidFill>
                    <a:srgbClr val="C00000"/>
                  </a:solidFill>
                  <a:latin typeface="微軟正黑體" pitchFamily="34" charset="-120"/>
                  <a:ea typeface="微軟正黑體" pitchFamily="34" charset="-120"/>
                </a:rPr>
                <a:t>)</a:t>
              </a:r>
              <a:r>
                <a:rPr lang="zh-TW" altLang="en-US" sz="2200" b="1" dirty="0" smtClean="0">
                  <a:solidFill>
                    <a:srgbClr val="C00000"/>
                  </a:solidFill>
                  <a:latin typeface="微軟正黑體" pitchFamily="34" charset="-120"/>
                  <a:ea typeface="微軟正黑體" pitchFamily="34" charset="-120"/>
                </a:rPr>
                <a:t>」是否皆已簽章</a:t>
              </a:r>
              <a:endParaRPr lang="en-US" altLang="zh-TW" sz="2200" b="1" dirty="0">
                <a:solidFill>
                  <a:srgbClr val="2F5597"/>
                </a:solidFill>
                <a:latin typeface="微軟正黑體" pitchFamily="34" charset="-120"/>
                <a:ea typeface="微軟正黑體" pitchFamily="34" charset="-120"/>
              </a:endParaRPr>
            </a:p>
            <a:p>
              <a:pPr marL="0" indent="0">
                <a:lnSpc>
                  <a:spcPct val="100000"/>
                </a:lnSpc>
                <a:spcAft>
                  <a:spcPts val="450"/>
                </a:spcAft>
                <a:buNone/>
                <a:defRPr/>
              </a:pPr>
              <a:r>
                <a:rPr lang="en-US" altLang="zh-TW" sz="2200" b="1" dirty="0" smtClean="0">
                  <a:solidFill>
                    <a:srgbClr val="2F5597"/>
                  </a:solidFill>
                  <a:latin typeface="微軟正黑體" pitchFamily="34" charset="-120"/>
                  <a:ea typeface="微軟正黑體" pitchFamily="34" charset="-120"/>
                </a:rPr>
                <a:t>10.</a:t>
              </a:r>
              <a:r>
                <a:rPr lang="zh-TW" altLang="en-US" sz="2200" b="1" dirty="0" smtClean="0">
                  <a:solidFill>
                    <a:schemeClr val="accent5">
                      <a:lumMod val="75000"/>
                    </a:schemeClr>
                  </a:solidFill>
                  <a:latin typeface="微軟正黑體" pitchFamily="34" charset="-120"/>
                  <a:ea typeface="微軟正黑體" pitchFamily="34" charset="-120"/>
                </a:rPr>
                <a:t>免試生報名之各項證明資料，是否皆已檢附並黏貼</a:t>
              </a:r>
              <a:r>
                <a:rPr lang="en-US" altLang="zh-TW" sz="2200" b="1" dirty="0" smtClean="0">
                  <a:solidFill>
                    <a:schemeClr val="accent5">
                      <a:lumMod val="75000"/>
                    </a:schemeClr>
                  </a:solidFill>
                  <a:latin typeface="微軟正黑體" pitchFamily="34" charset="-120"/>
                  <a:ea typeface="微軟正黑體" pitchFamily="34" charset="-120"/>
                </a:rPr>
                <a:t>(</a:t>
              </a:r>
              <a:r>
                <a:rPr lang="zh-TW" altLang="en-US" sz="2200" b="1" dirty="0" smtClean="0">
                  <a:solidFill>
                    <a:schemeClr val="accent5">
                      <a:lumMod val="75000"/>
                    </a:schemeClr>
                  </a:solidFill>
                  <a:latin typeface="微軟正黑體" pitchFamily="34" charset="-120"/>
                  <a:ea typeface="微軟正黑體" pitchFamily="34" charset="-120"/>
                </a:rPr>
                <a:t>或釘於報名表後</a:t>
              </a:r>
              <a:r>
                <a:rPr lang="en-US" altLang="zh-TW" sz="2200" b="1" dirty="0" smtClean="0">
                  <a:solidFill>
                    <a:schemeClr val="accent5">
                      <a:lumMod val="75000"/>
                    </a:schemeClr>
                  </a:solidFill>
                  <a:latin typeface="微軟正黑體" pitchFamily="34" charset="-120"/>
                  <a:ea typeface="微軟正黑體" pitchFamily="34" charset="-120"/>
                </a:rPr>
                <a:t>)</a:t>
              </a:r>
              <a:r>
                <a:rPr lang="zh-TW" altLang="en-US" sz="2200" b="1" dirty="0" smtClean="0">
                  <a:solidFill>
                    <a:schemeClr val="accent5">
                      <a:lumMod val="75000"/>
                    </a:schemeClr>
                  </a:solidFill>
                  <a:latin typeface="微軟正黑體" pitchFamily="34" charset="-120"/>
                  <a:ea typeface="微軟正黑體" pitchFamily="34" charset="-120"/>
                </a:rPr>
                <a:t>  </a:t>
              </a:r>
              <a:endParaRPr lang="zh-TW" altLang="en-US" sz="2200" dirty="0"/>
            </a:p>
          </p:txBody>
        </p:sp>
        <p:grpSp>
          <p:nvGrpSpPr>
            <p:cNvPr id="22" name="组合 4"/>
            <p:cNvGrpSpPr/>
            <p:nvPr/>
          </p:nvGrpSpPr>
          <p:grpSpPr>
            <a:xfrm>
              <a:off x="353712" y="1066459"/>
              <a:ext cx="721868" cy="869511"/>
              <a:chOff x="4022275" y="2132856"/>
              <a:chExt cx="1304925" cy="1527175"/>
            </a:xfrm>
          </p:grpSpPr>
          <p:sp>
            <p:nvSpPr>
              <p:cNvPr id="23" name="Freeform 6"/>
              <p:cNvSpPr>
                <a:spLocks/>
              </p:cNvSpPr>
              <p:nvPr/>
            </p:nvSpPr>
            <p:spPr bwMode="auto">
              <a:xfrm>
                <a:off x="4022275" y="2132856"/>
                <a:ext cx="1304925" cy="1527175"/>
              </a:xfrm>
              <a:custGeom>
                <a:avLst/>
                <a:gdLst>
                  <a:gd name="T0" fmla="*/ 827 w 1654"/>
                  <a:gd name="T1" fmla="*/ 0 h 1918"/>
                  <a:gd name="T2" fmla="*/ 1654 w 1654"/>
                  <a:gd name="T3" fmla="*/ 827 h 1918"/>
                  <a:gd name="T4" fmla="*/ 1116 w 1654"/>
                  <a:gd name="T5" fmla="*/ 1602 h 1918"/>
                  <a:gd name="T6" fmla="*/ 995 w 1654"/>
                  <a:gd name="T7" fmla="*/ 1741 h 1918"/>
                  <a:gd name="T8" fmla="*/ 870 w 1654"/>
                  <a:gd name="T9" fmla="*/ 1884 h 1918"/>
                  <a:gd name="T10" fmla="*/ 790 w 1654"/>
                  <a:gd name="T11" fmla="*/ 1889 h 1918"/>
                  <a:gd name="T12" fmla="*/ 660 w 1654"/>
                  <a:gd name="T13" fmla="*/ 1741 h 1918"/>
                  <a:gd name="T14" fmla="*/ 540 w 1654"/>
                  <a:gd name="T15" fmla="*/ 1603 h 1918"/>
                  <a:gd name="T16" fmla="*/ 0 w 1654"/>
                  <a:gd name="T17" fmla="*/ 827 h 1918"/>
                  <a:gd name="T18" fmla="*/ 827 w 1654"/>
                  <a:gd name="T19" fmla="*/ 0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4" h="1918">
                    <a:moveTo>
                      <a:pt x="827" y="0"/>
                    </a:moveTo>
                    <a:cubicBezTo>
                      <a:pt x="1284" y="0"/>
                      <a:pt x="1654" y="370"/>
                      <a:pt x="1654" y="827"/>
                    </a:cubicBezTo>
                    <a:cubicBezTo>
                      <a:pt x="1654" y="1182"/>
                      <a:pt x="1430" y="1485"/>
                      <a:pt x="1116" y="1602"/>
                    </a:cubicBezTo>
                    <a:lnTo>
                      <a:pt x="995" y="1741"/>
                    </a:lnTo>
                    <a:cubicBezTo>
                      <a:pt x="954" y="1788"/>
                      <a:pt x="912" y="1836"/>
                      <a:pt x="870" y="1884"/>
                    </a:cubicBezTo>
                    <a:cubicBezTo>
                      <a:pt x="845" y="1916"/>
                      <a:pt x="818" y="1918"/>
                      <a:pt x="790" y="1889"/>
                    </a:cubicBezTo>
                    <a:cubicBezTo>
                      <a:pt x="747" y="1840"/>
                      <a:pt x="703" y="1790"/>
                      <a:pt x="660" y="1741"/>
                    </a:cubicBezTo>
                    <a:lnTo>
                      <a:pt x="540" y="1603"/>
                    </a:lnTo>
                    <a:cubicBezTo>
                      <a:pt x="225" y="1486"/>
                      <a:pt x="0" y="1183"/>
                      <a:pt x="0" y="827"/>
                    </a:cubicBezTo>
                    <a:cubicBezTo>
                      <a:pt x="0" y="370"/>
                      <a:pt x="371" y="0"/>
                      <a:pt x="827" y="0"/>
                    </a:cubicBezTo>
                    <a:close/>
                  </a:path>
                </a:pathLst>
              </a:custGeom>
              <a:solidFill>
                <a:srgbClr val="00AAA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9"/>
              <p:cNvSpPr>
                <a:spLocks noEditPoints="1"/>
              </p:cNvSpPr>
              <p:nvPr/>
            </p:nvSpPr>
            <p:spPr bwMode="auto">
              <a:xfrm>
                <a:off x="4399628" y="2380272"/>
                <a:ext cx="650316" cy="737858"/>
              </a:xfrm>
              <a:custGeom>
                <a:avLst/>
                <a:gdLst>
                  <a:gd name="T0" fmla="*/ 402 w 630"/>
                  <a:gd name="T1" fmla="*/ 89 h 711"/>
                  <a:gd name="T2" fmla="*/ 313 w 630"/>
                  <a:gd name="T3" fmla="*/ 178 h 711"/>
                  <a:gd name="T4" fmla="*/ 223 w 630"/>
                  <a:gd name="T5" fmla="*/ 178 h 711"/>
                  <a:gd name="T6" fmla="*/ 134 w 630"/>
                  <a:gd name="T7" fmla="*/ 89 h 711"/>
                  <a:gd name="T8" fmla="*/ 223 w 630"/>
                  <a:gd name="T9" fmla="*/ 0 h 711"/>
                  <a:gd name="T10" fmla="*/ 313 w 630"/>
                  <a:gd name="T11" fmla="*/ 0 h 711"/>
                  <a:gd name="T12" fmla="*/ 402 w 630"/>
                  <a:gd name="T13" fmla="*/ 89 h 711"/>
                  <a:gd name="T14" fmla="*/ 445 w 630"/>
                  <a:gd name="T15" fmla="*/ 89 h 711"/>
                  <a:gd name="T16" fmla="*/ 446 w 630"/>
                  <a:gd name="T17" fmla="*/ 109 h 711"/>
                  <a:gd name="T18" fmla="*/ 335 w 630"/>
                  <a:gd name="T19" fmla="*/ 221 h 711"/>
                  <a:gd name="T20" fmla="*/ 201 w 630"/>
                  <a:gd name="T21" fmla="*/ 221 h 711"/>
                  <a:gd name="T22" fmla="*/ 90 w 630"/>
                  <a:gd name="T23" fmla="*/ 109 h 711"/>
                  <a:gd name="T24" fmla="*/ 92 w 630"/>
                  <a:gd name="T25" fmla="*/ 89 h 711"/>
                  <a:gd name="T26" fmla="*/ 0 w 630"/>
                  <a:gd name="T27" fmla="*/ 198 h 711"/>
                  <a:gd name="T28" fmla="*/ 0 w 630"/>
                  <a:gd name="T29" fmla="*/ 600 h 711"/>
                  <a:gd name="T30" fmla="*/ 112 w 630"/>
                  <a:gd name="T31" fmla="*/ 711 h 711"/>
                  <a:gd name="T32" fmla="*/ 409 w 630"/>
                  <a:gd name="T33" fmla="*/ 711 h 711"/>
                  <a:gd name="T34" fmla="*/ 288 w 630"/>
                  <a:gd name="T35" fmla="*/ 528 h 711"/>
                  <a:gd name="T36" fmla="*/ 487 w 630"/>
                  <a:gd name="T37" fmla="*/ 328 h 711"/>
                  <a:gd name="T38" fmla="*/ 536 w 630"/>
                  <a:gd name="T39" fmla="*/ 335 h 711"/>
                  <a:gd name="T40" fmla="*/ 536 w 630"/>
                  <a:gd name="T41" fmla="*/ 198 h 711"/>
                  <a:gd name="T42" fmla="*/ 445 w 630"/>
                  <a:gd name="T43" fmla="*/ 89 h 711"/>
                  <a:gd name="T44" fmla="*/ 251 w 630"/>
                  <a:gd name="T45" fmla="*/ 446 h 711"/>
                  <a:gd name="T46" fmla="*/ 251 w 630"/>
                  <a:gd name="T47" fmla="*/ 446 h 711"/>
                  <a:gd name="T48" fmla="*/ 112 w 630"/>
                  <a:gd name="T49" fmla="*/ 446 h 711"/>
                  <a:gd name="T50" fmla="*/ 90 w 630"/>
                  <a:gd name="T51" fmla="*/ 423 h 711"/>
                  <a:gd name="T52" fmla="*/ 112 w 630"/>
                  <a:gd name="T53" fmla="*/ 401 h 711"/>
                  <a:gd name="T54" fmla="*/ 251 w 630"/>
                  <a:gd name="T55" fmla="*/ 401 h 711"/>
                  <a:gd name="T56" fmla="*/ 274 w 630"/>
                  <a:gd name="T57" fmla="*/ 423 h 711"/>
                  <a:gd name="T58" fmla="*/ 251 w 630"/>
                  <a:gd name="T59" fmla="*/ 446 h 711"/>
                  <a:gd name="T60" fmla="*/ 296 w 630"/>
                  <a:gd name="T61" fmla="*/ 356 h 711"/>
                  <a:gd name="T62" fmla="*/ 296 w 630"/>
                  <a:gd name="T63" fmla="*/ 356 h 711"/>
                  <a:gd name="T64" fmla="*/ 112 w 630"/>
                  <a:gd name="T65" fmla="*/ 356 h 711"/>
                  <a:gd name="T66" fmla="*/ 90 w 630"/>
                  <a:gd name="T67" fmla="*/ 334 h 711"/>
                  <a:gd name="T68" fmla="*/ 112 w 630"/>
                  <a:gd name="T69" fmla="*/ 312 h 711"/>
                  <a:gd name="T70" fmla="*/ 296 w 630"/>
                  <a:gd name="T71" fmla="*/ 312 h 711"/>
                  <a:gd name="T72" fmla="*/ 318 w 630"/>
                  <a:gd name="T73" fmla="*/ 334 h 711"/>
                  <a:gd name="T74" fmla="*/ 296 w 630"/>
                  <a:gd name="T75" fmla="*/ 356 h 711"/>
                  <a:gd name="T76" fmla="*/ 524 w 630"/>
                  <a:gd name="T77" fmla="*/ 390 h 711"/>
                  <a:gd name="T78" fmla="*/ 488 w 630"/>
                  <a:gd name="T79" fmla="*/ 385 h 711"/>
                  <a:gd name="T80" fmla="*/ 346 w 630"/>
                  <a:gd name="T81" fmla="*/ 527 h 711"/>
                  <a:gd name="T82" fmla="*/ 458 w 630"/>
                  <a:gd name="T83" fmla="*/ 666 h 711"/>
                  <a:gd name="T84" fmla="*/ 488 w 630"/>
                  <a:gd name="T85" fmla="*/ 669 h 711"/>
                  <a:gd name="T86" fmla="*/ 630 w 630"/>
                  <a:gd name="T87" fmla="*/ 527 h 711"/>
                  <a:gd name="T88" fmla="*/ 524 w 630"/>
                  <a:gd name="T89" fmla="*/ 390 h 711"/>
                  <a:gd name="T90" fmla="*/ 569 w 630"/>
                  <a:gd name="T91" fmla="*/ 507 h 711"/>
                  <a:gd name="T92" fmla="*/ 569 w 630"/>
                  <a:gd name="T93" fmla="*/ 507 h 711"/>
                  <a:gd name="T94" fmla="*/ 524 w 630"/>
                  <a:gd name="T95" fmla="*/ 552 h 711"/>
                  <a:gd name="T96" fmla="*/ 488 w 630"/>
                  <a:gd name="T97" fmla="*/ 588 h 711"/>
                  <a:gd name="T98" fmla="*/ 448 w 630"/>
                  <a:gd name="T99" fmla="*/ 588 h 711"/>
                  <a:gd name="T100" fmla="*/ 408 w 630"/>
                  <a:gd name="T101" fmla="*/ 547 h 711"/>
                  <a:gd name="T102" fmla="*/ 408 w 630"/>
                  <a:gd name="T103" fmla="*/ 507 h 711"/>
                  <a:gd name="T104" fmla="*/ 448 w 630"/>
                  <a:gd name="T105" fmla="*/ 507 h 711"/>
                  <a:gd name="T106" fmla="*/ 468 w 630"/>
                  <a:gd name="T107" fmla="*/ 527 h 711"/>
                  <a:gd name="T108" fmla="*/ 524 w 630"/>
                  <a:gd name="T109" fmla="*/ 472 h 711"/>
                  <a:gd name="T110" fmla="*/ 528 w 630"/>
                  <a:gd name="T111" fmla="*/ 467 h 711"/>
                  <a:gd name="T112" fmla="*/ 569 w 630"/>
                  <a:gd name="T113" fmla="*/ 467 h 711"/>
                  <a:gd name="T114" fmla="*/ 569 w 630"/>
                  <a:gd name="T115" fmla="*/ 50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0" h="711">
                    <a:moveTo>
                      <a:pt x="402" y="89"/>
                    </a:moveTo>
                    <a:cubicBezTo>
                      <a:pt x="402" y="138"/>
                      <a:pt x="362" y="178"/>
                      <a:pt x="313" y="178"/>
                    </a:cubicBezTo>
                    <a:lnTo>
                      <a:pt x="223" y="178"/>
                    </a:lnTo>
                    <a:cubicBezTo>
                      <a:pt x="174" y="178"/>
                      <a:pt x="134" y="138"/>
                      <a:pt x="134" y="89"/>
                    </a:cubicBezTo>
                    <a:cubicBezTo>
                      <a:pt x="134" y="39"/>
                      <a:pt x="174" y="0"/>
                      <a:pt x="223" y="0"/>
                    </a:cubicBezTo>
                    <a:lnTo>
                      <a:pt x="313" y="0"/>
                    </a:lnTo>
                    <a:cubicBezTo>
                      <a:pt x="362" y="0"/>
                      <a:pt x="402" y="39"/>
                      <a:pt x="402" y="89"/>
                    </a:cubicBezTo>
                    <a:close/>
                    <a:moveTo>
                      <a:pt x="445" y="89"/>
                    </a:moveTo>
                    <a:cubicBezTo>
                      <a:pt x="446" y="95"/>
                      <a:pt x="446" y="102"/>
                      <a:pt x="446" y="109"/>
                    </a:cubicBezTo>
                    <a:cubicBezTo>
                      <a:pt x="446" y="171"/>
                      <a:pt x="397" y="221"/>
                      <a:pt x="335" y="221"/>
                    </a:cubicBezTo>
                    <a:lnTo>
                      <a:pt x="201" y="221"/>
                    </a:lnTo>
                    <a:cubicBezTo>
                      <a:pt x="140" y="221"/>
                      <a:pt x="90" y="171"/>
                      <a:pt x="90" y="109"/>
                    </a:cubicBezTo>
                    <a:cubicBezTo>
                      <a:pt x="90" y="102"/>
                      <a:pt x="90" y="95"/>
                      <a:pt x="92" y="89"/>
                    </a:cubicBezTo>
                    <a:cubicBezTo>
                      <a:pt x="40" y="98"/>
                      <a:pt x="0" y="144"/>
                      <a:pt x="0" y="198"/>
                    </a:cubicBezTo>
                    <a:lnTo>
                      <a:pt x="0" y="600"/>
                    </a:lnTo>
                    <a:cubicBezTo>
                      <a:pt x="0" y="661"/>
                      <a:pt x="50" y="711"/>
                      <a:pt x="112" y="711"/>
                    </a:cubicBezTo>
                    <a:lnTo>
                      <a:pt x="409" y="711"/>
                    </a:lnTo>
                    <a:cubicBezTo>
                      <a:pt x="338" y="681"/>
                      <a:pt x="288" y="610"/>
                      <a:pt x="288" y="528"/>
                    </a:cubicBezTo>
                    <a:cubicBezTo>
                      <a:pt x="288" y="418"/>
                      <a:pt x="377" y="328"/>
                      <a:pt x="487" y="328"/>
                    </a:cubicBezTo>
                    <a:cubicBezTo>
                      <a:pt x="504" y="328"/>
                      <a:pt x="520" y="331"/>
                      <a:pt x="536" y="335"/>
                    </a:cubicBezTo>
                    <a:lnTo>
                      <a:pt x="536" y="198"/>
                    </a:lnTo>
                    <a:cubicBezTo>
                      <a:pt x="536" y="144"/>
                      <a:pt x="496" y="98"/>
                      <a:pt x="445" y="89"/>
                    </a:cubicBezTo>
                    <a:close/>
                    <a:moveTo>
                      <a:pt x="251" y="446"/>
                    </a:moveTo>
                    <a:lnTo>
                      <a:pt x="251" y="446"/>
                    </a:lnTo>
                    <a:lnTo>
                      <a:pt x="112" y="446"/>
                    </a:lnTo>
                    <a:cubicBezTo>
                      <a:pt x="100" y="446"/>
                      <a:pt x="90" y="436"/>
                      <a:pt x="90" y="423"/>
                    </a:cubicBezTo>
                    <a:cubicBezTo>
                      <a:pt x="90" y="411"/>
                      <a:pt x="100" y="401"/>
                      <a:pt x="112" y="401"/>
                    </a:cubicBezTo>
                    <a:lnTo>
                      <a:pt x="251" y="401"/>
                    </a:lnTo>
                    <a:cubicBezTo>
                      <a:pt x="264" y="401"/>
                      <a:pt x="274" y="411"/>
                      <a:pt x="274" y="423"/>
                    </a:cubicBezTo>
                    <a:cubicBezTo>
                      <a:pt x="274" y="436"/>
                      <a:pt x="264" y="446"/>
                      <a:pt x="251" y="446"/>
                    </a:cubicBezTo>
                    <a:close/>
                    <a:moveTo>
                      <a:pt x="296" y="356"/>
                    </a:moveTo>
                    <a:lnTo>
                      <a:pt x="296" y="356"/>
                    </a:lnTo>
                    <a:lnTo>
                      <a:pt x="112" y="356"/>
                    </a:lnTo>
                    <a:cubicBezTo>
                      <a:pt x="100" y="356"/>
                      <a:pt x="90" y="346"/>
                      <a:pt x="90" y="334"/>
                    </a:cubicBezTo>
                    <a:cubicBezTo>
                      <a:pt x="90" y="322"/>
                      <a:pt x="100" y="312"/>
                      <a:pt x="112" y="312"/>
                    </a:cubicBezTo>
                    <a:lnTo>
                      <a:pt x="296" y="312"/>
                    </a:lnTo>
                    <a:cubicBezTo>
                      <a:pt x="308" y="312"/>
                      <a:pt x="318" y="322"/>
                      <a:pt x="318" y="334"/>
                    </a:cubicBezTo>
                    <a:cubicBezTo>
                      <a:pt x="318" y="346"/>
                      <a:pt x="308" y="356"/>
                      <a:pt x="296" y="356"/>
                    </a:cubicBezTo>
                    <a:close/>
                    <a:moveTo>
                      <a:pt x="524" y="390"/>
                    </a:moveTo>
                    <a:cubicBezTo>
                      <a:pt x="512" y="387"/>
                      <a:pt x="501" y="385"/>
                      <a:pt x="488" y="385"/>
                    </a:cubicBezTo>
                    <a:cubicBezTo>
                      <a:pt x="410" y="385"/>
                      <a:pt x="346" y="449"/>
                      <a:pt x="346" y="527"/>
                    </a:cubicBezTo>
                    <a:cubicBezTo>
                      <a:pt x="346" y="596"/>
                      <a:pt x="394" y="652"/>
                      <a:pt x="458" y="666"/>
                    </a:cubicBezTo>
                    <a:cubicBezTo>
                      <a:pt x="468" y="668"/>
                      <a:pt x="478" y="669"/>
                      <a:pt x="488" y="669"/>
                    </a:cubicBezTo>
                    <a:cubicBezTo>
                      <a:pt x="567" y="669"/>
                      <a:pt x="630" y="606"/>
                      <a:pt x="630" y="527"/>
                    </a:cubicBezTo>
                    <a:cubicBezTo>
                      <a:pt x="630" y="461"/>
                      <a:pt x="585" y="405"/>
                      <a:pt x="524" y="390"/>
                    </a:cubicBezTo>
                    <a:close/>
                    <a:moveTo>
                      <a:pt x="569" y="507"/>
                    </a:moveTo>
                    <a:lnTo>
                      <a:pt x="569" y="507"/>
                    </a:lnTo>
                    <a:lnTo>
                      <a:pt x="524" y="552"/>
                    </a:lnTo>
                    <a:lnTo>
                      <a:pt x="488" y="588"/>
                    </a:lnTo>
                    <a:cubicBezTo>
                      <a:pt x="477" y="599"/>
                      <a:pt x="459" y="599"/>
                      <a:pt x="448" y="588"/>
                    </a:cubicBezTo>
                    <a:lnTo>
                      <a:pt x="408" y="547"/>
                    </a:lnTo>
                    <a:cubicBezTo>
                      <a:pt x="397" y="536"/>
                      <a:pt x="397" y="518"/>
                      <a:pt x="408" y="507"/>
                    </a:cubicBezTo>
                    <a:cubicBezTo>
                      <a:pt x="419" y="496"/>
                      <a:pt x="437" y="496"/>
                      <a:pt x="448" y="507"/>
                    </a:cubicBezTo>
                    <a:lnTo>
                      <a:pt x="468" y="527"/>
                    </a:lnTo>
                    <a:lnTo>
                      <a:pt x="524" y="472"/>
                    </a:lnTo>
                    <a:lnTo>
                      <a:pt x="528" y="467"/>
                    </a:lnTo>
                    <a:cubicBezTo>
                      <a:pt x="540" y="456"/>
                      <a:pt x="558" y="456"/>
                      <a:pt x="569" y="467"/>
                    </a:cubicBezTo>
                    <a:cubicBezTo>
                      <a:pt x="580" y="478"/>
                      <a:pt x="580" y="496"/>
                      <a:pt x="569" y="5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 name="文字方塊 24"/>
            <p:cNvSpPr txBox="1"/>
            <p:nvPr/>
          </p:nvSpPr>
          <p:spPr>
            <a:xfrm>
              <a:off x="1130953" y="1224651"/>
              <a:ext cx="4852610" cy="523220"/>
            </a:xfrm>
            <a:prstGeom prst="rect">
              <a:avLst/>
            </a:prstGeom>
            <a:noFill/>
          </p:spPr>
          <p:txBody>
            <a:bodyPr wrap="none" rtlCol="0">
              <a:spAutoFit/>
            </a:bodyPr>
            <a:lstStyle/>
            <a:p>
              <a:r>
                <a:rPr lang="zh-TW" altLang="en-US" sz="2800" b="1" dirty="0" smtClean="0">
                  <a:solidFill>
                    <a:srgbClr val="0000CC"/>
                  </a:solidFill>
                  <a:latin typeface="微軟正黑體" pitchFamily="34" charset="-120"/>
                  <a:ea typeface="微軟正黑體" pitchFamily="34" charset="-120"/>
                </a:rPr>
                <a:t>寄出報名表前確認及注意項目</a:t>
              </a:r>
              <a:endParaRPr lang="en-US" altLang="zh-TW" sz="2800" b="1" dirty="0">
                <a:solidFill>
                  <a:srgbClr val="0000CC"/>
                </a:solidFill>
                <a:latin typeface="微軟正黑體" pitchFamily="34" charset="-120"/>
                <a:ea typeface="微軟正黑體" pitchFamily="34" charset="-120"/>
              </a:endParaRPr>
            </a:p>
          </p:txBody>
        </p:sp>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8"/>
          <p:cNvSpPr txBox="1">
            <a:spLocks noChangeArrowheads="1"/>
          </p:cNvSpPr>
          <p:nvPr/>
        </p:nvSpPr>
        <p:spPr bwMode="auto">
          <a:xfrm>
            <a:off x="571500" y="1326301"/>
            <a:ext cx="7924800" cy="3760004"/>
          </a:xfrm>
          <a:prstGeom prst="rect">
            <a:avLst/>
          </a:prstGeom>
          <a:noFill/>
          <a:ln w="9525">
            <a:noFill/>
            <a:miter lim="800000"/>
            <a:headEnd/>
            <a:tailEnd/>
          </a:ln>
        </p:spPr>
        <p:txBody>
          <a:bodyPr>
            <a:spAutoFit/>
          </a:bodyPr>
          <a:lstStyle>
            <a:lvl1pPr eaLnBrk="0" hangingPunct="0">
              <a:defRPr kumimoji="1" sz="1600">
                <a:solidFill>
                  <a:schemeClr val="tx1"/>
                </a:solidFill>
                <a:latin typeface="Arial" charset="0"/>
                <a:ea typeface="新細明體" pitchFamily="18" charset="-120"/>
              </a:defRPr>
            </a:lvl1pPr>
            <a:lvl2pPr marL="742950" indent="-285750" eaLnBrk="0" hangingPunct="0">
              <a:defRPr kumimoji="1" sz="1600">
                <a:solidFill>
                  <a:schemeClr val="tx1"/>
                </a:solidFill>
                <a:latin typeface="Arial" charset="0"/>
                <a:ea typeface="新細明體" pitchFamily="18" charset="-120"/>
              </a:defRPr>
            </a:lvl2pPr>
            <a:lvl3pPr marL="1143000" indent="-228600" eaLnBrk="0" hangingPunct="0">
              <a:defRPr kumimoji="1" sz="1600">
                <a:solidFill>
                  <a:schemeClr val="tx1"/>
                </a:solidFill>
                <a:latin typeface="Arial" charset="0"/>
                <a:ea typeface="新細明體" pitchFamily="18" charset="-120"/>
              </a:defRPr>
            </a:lvl3pPr>
            <a:lvl4pPr marL="1600200" indent="-228600" eaLnBrk="0" hangingPunct="0">
              <a:defRPr kumimoji="1" sz="1600">
                <a:solidFill>
                  <a:schemeClr val="tx1"/>
                </a:solidFill>
                <a:latin typeface="Arial" charset="0"/>
                <a:ea typeface="新細明體" pitchFamily="18" charset="-120"/>
              </a:defRPr>
            </a:lvl4pPr>
            <a:lvl5pPr marL="2057400" indent="-228600" eaLnBrk="0" hangingPunct="0">
              <a:defRPr kumimoji="1" sz="1600">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1600">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1600">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1600">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1600">
                <a:solidFill>
                  <a:schemeClr val="tx1"/>
                </a:solidFill>
                <a:latin typeface="Arial" charset="0"/>
                <a:ea typeface="新細明體" pitchFamily="18" charset="-120"/>
              </a:defRPr>
            </a:lvl9pPr>
          </a:lstStyle>
          <a:p>
            <a:pPr marL="257168" indent="-257168">
              <a:lnSpc>
                <a:spcPts val="3400"/>
              </a:lnSpc>
              <a:spcBef>
                <a:spcPts val="1200"/>
              </a:spcBef>
              <a:spcAft>
                <a:spcPts val="1200"/>
              </a:spcAft>
              <a:buSzPct val="85000"/>
              <a:buFont typeface="Wingdings" pitchFamily="2" charset="2"/>
              <a:buChar char="u"/>
              <a:defRPr/>
            </a:pPr>
            <a:r>
              <a:rPr lang="zh-TW" altLang="en-US" sz="2400" b="1" dirty="0">
                <a:solidFill>
                  <a:srgbClr val="2F5597"/>
                </a:solidFill>
                <a:latin typeface="微軟正黑體" pitchFamily="34" charset="-120"/>
                <a:ea typeface="微軟正黑體" pitchFamily="34" charset="-120"/>
              </a:rPr>
              <a:t>本會訂於</a:t>
            </a:r>
            <a:r>
              <a:rPr lang="en-US" altLang="zh-TW" sz="2400" b="1" dirty="0">
                <a:solidFill>
                  <a:srgbClr val="C00000"/>
                </a:solidFill>
                <a:latin typeface="微軟正黑體" pitchFamily="34" charset="-120"/>
                <a:ea typeface="微軟正黑體" pitchFamily="34" charset="-120"/>
              </a:rPr>
              <a:t>111</a:t>
            </a:r>
            <a:r>
              <a:rPr lang="zh-TW" altLang="en-US" sz="2400" b="1" dirty="0">
                <a:solidFill>
                  <a:srgbClr val="C00000"/>
                </a:solidFill>
                <a:latin typeface="微軟正黑體" pitchFamily="34" charset="-120"/>
                <a:ea typeface="微軟正黑體" pitchFamily="34" charset="-120"/>
              </a:rPr>
              <a:t>年</a:t>
            </a:r>
            <a:r>
              <a:rPr lang="en-US" altLang="zh-TW" sz="2400" b="1" u="heavy" dirty="0">
                <a:solidFill>
                  <a:srgbClr val="C00000"/>
                </a:solidFill>
                <a:latin typeface="微軟正黑體" pitchFamily="34" charset="-120"/>
                <a:ea typeface="微軟正黑體" pitchFamily="34" charset="-120"/>
              </a:rPr>
              <a:t>5</a:t>
            </a:r>
            <a:r>
              <a:rPr lang="zh-TW" altLang="en-US" sz="2400" b="1" u="heavy" dirty="0">
                <a:solidFill>
                  <a:srgbClr val="C00000"/>
                </a:solidFill>
                <a:latin typeface="微軟正黑體" pitchFamily="34" charset="-120"/>
                <a:ea typeface="微軟正黑體" pitchFamily="34" charset="-120"/>
              </a:rPr>
              <a:t>月</a:t>
            </a:r>
            <a:r>
              <a:rPr lang="en-US" altLang="zh-TW" sz="2400" b="1" u="heavy" dirty="0">
                <a:solidFill>
                  <a:srgbClr val="C00000"/>
                </a:solidFill>
                <a:latin typeface="微軟正黑體" pitchFamily="34" charset="-120"/>
                <a:ea typeface="微軟正黑體" pitchFamily="34" charset="-120"/>
              </a:rPr>
              <a:t>31</a:t>
            </a:r>
            <a:r>
              <a:rPr lang="zh-TW" altLang="en-US" sz="2400" b="1" u="heavy" dirty="0">
                <a:solidFill>
                  <a:srgbClr val="C00000"/>
                </a:solidFill>
                <a:latin typeface="微軟正黑體" pitchFamily="34" charset="-120"/>
                <a:ea typeface="微軟正黑體" pitchFamily="34" charset="-120"/>
              </a:rPr>
              <a:t>日</a:t>
            </a:r>
            <a:r>
              <a:rPr lang="en-US" altLang="zh-TW" sz="2400" b="1" u="heavy" dirty="0">
                <a:solidFill>
                  <a:srgbClr val="C00000"/>
                </a:solidFill>
                <a:latin typeface="微軟正黑體" pitchFamily="34" charset="-120"/>
                <a:ea typeface="微軟正黑體" pitchFamily="34" charset="-120"/>
              </a:rPr>
              <a:t>(</a:t>
            </a:r>
            <a:r>
              <a:rPr lang="zh-TW" altLang="en-US" sz="2400" b="1" u="heavy" dirty="0">
                <a:solidFill>
                  <a:srgbClr val="C00000"/>
                </a:solidFill>
                <a:latin typeface="微軟正黑體" pitchFamily="34" charset="-120"/>
                <a:ea typeface="微軟正黑體" pitchFamily="34" charset="-120"/>
              </a:rPr>
              <a:t>二</a:t>
            </a:r>
            <a:r>
              <a:rPr lang="en-US" altLang="zh-TW" sz="2400" b="1" u="heavy" dirty="0">
                <a:solidFill>
                  <a:srgbClr val="C00000"/>
                </a:solidFill>
                <a:latin typeface="微軟正黑體" pitchFamily="34" charset="-120"/>
                <a:ea typeface="微軟正黑體" pitchFamily="34" charset="-120"/>
              </a:rPr>
              <a:t>)</a:t>
            </a:r>
            <a:r>
              <a:rPr lang="en-US" altLang="zh-TW" sz="2400" b="1" dirty="0">
                <a:solidFill>
                  <a:srgbClr val="C00000"/>
                </a:solidFill>
                <a:latin typeface="微軟正黑體" pitchFamily="34" charset="-120"/>
                <a:ea typeface="微軟正黑體" pitchFamily="34" charset="-120"/>
              </a:rPr>
              <a:t>12:00</a:t>
            </a:r>
            <a:r>
              <a:rPr lang="zh-TW" altLang="en-US" sz="2400" b="1" dirty="0">
                <a:solidFill>
                  <a:srgbClr val="C00000"/>
                </a:solidFill>
                <a:latin typeface="微軟正黑體" pitchFamily="34" charset="-120"/>
                <a:ea typeface="微軟正黑體" pitchFamily="34" charset="-120"/>
              </a:rPr>
              <a:t>起至</a:t>
            </a:r>
            <a:r>
              <a:rPr lang="en-US" altLang="zh-TW" sz="2400" b="1" u="heavy" dirty="0">
                <a:solidFill>
                  <a:srgbClr val="C00000"/>
                </a:solidFill>
                <a:latin typeface="微軟正黑體" pitchFamily="34" charset="-120"/>
                <a:ea typeface="微軟正黑體" pitchFamily="34" charset="-120"/>
              </a:rPr>
              <a:t>6</a:t>
            </a:r>
            <a:r>
              <a:rPr lang="zh-TW" altLang="en-US" sz="2400" b="1" u="heavy" dirty="0">
                <a:solidFill>
                  <a:srgbClr val="C00000"/>
                </a:solidFill>
                <a:latin typeface="微軟正黑體" pitchFamily="34" charset="-120"/>
                <a:ea typeface="微軟正黑體" pitchFamily="34" charset="-120"/>
              </a:rPr>
              <a:t>月</a:t>
            </a:r>
            <a:r>
              <a:rPr lang="en-US" altLang="zh-TW" sz="2400" b="1" u="heavy" dirty="0">
                <a:solidFill>
                  <a:srgbClr val="C00000"/>
                </a:solidFill>
                <a:latin typeface="微軟正黑體" pitchFamily="34" charset="-120"/>
                <a:ea typeface="微軟正黑體" pitchFamily="34" charset="-120"/>
              </a:rPr>
              <a:t>2</a:t>
            </a:r>
            <a:r>
              <a:rPr lang="zh-TW" altLang="en-US" sz="2400" b="1" u="heavy" dirty="0">
                <a:solidFill>
                  <a:srgbClr val="C00000"/>
                </a:solidFill>
                <a:latin typeface="微軟正黑體" pitchFamily="34" charset="-120"/>
                <a:ea typeface="微軟正黑體" pitchFamily="34" charset="-120"/>
              </a:rPr>
              <a:t>日</a:t>
            </a:r>
            <a:r>
              <a:rPr lang="en-US" altLang="zh-TW" sz="2400" b="1" u="heavy" dirty="0">
                <a:solidFill>
                  <a:srgbClr val="C00000"/>
                </a:solidFill>
                <a:latin typeface="微軟正黑體" pitchFamily="34" charset="-120"/>
                <a:ea typeface="微軟正黑體" pitchFamily="34" charset="-120"/>
              </a:rPr>
              <a:t>(</a:t>
            </a:r>
            <a:r>
              <a:rPr lang="zh-TW" altLang="en-US" sz="2400" b="1" u="heavy" dirty="0">
                <a:solidFill>
                  <a:srgbClr val="C00000"/>
                </a:solidFill>
                <a:latin typeface="微軟正黑體" pitchFamily="34" charset="-120"/>
                <a:ea typeface="微軟正黑體" pitchFamily="34" charset="-120"/>
              </a:rPr>
              <a:t>四</a:t>
            </a:r>
            <a:r>
              <a:rPr lang="en-US" altLang="zh-TW" sz="2400" b="1" u="heavy" dirty="0">
                <a:solidFill>
                  <a:srgbClr val="C00000"/>
                </a:solidFill>
                <a:latin typeface="微軟正黑體" pitchFamily="34" charset="-120"/>
                <a:ea typeface="微軟正黑體" pitchFamily="34" charset="-120"/>
              </a:rPr>
              <a:t>)</a:t>
            </a:r>
            <a:r>
              <a:rPr lang="en-US" altLang="zh-TW" sz="2400" b="1" dirty="0">
                <a:solidFill>
                  <a:srgbClr val="C00000"/>
                </a:solidFill>
                <a:latin typeface="微軟正黑體" pitchFamily="34" charset="-120"/>
                <a:ea typeface="微軟正黑體" pitchFamily="34" charset="-120"/>
              </a:rPr>
              <a:t>17:00</a:t>
            </a:r>
            <a:r>
              <a:rPr lang="zh-TW" altLang="en-US" sz="2400" b="1" dirty="0">
                <a:solidFill>
                  <a:srgbClr val="C00000"/>
                </a:solidFill>
                <a:latin typeface="微軟正黑體" pitchFamily="34" charset="-120"/>
                <a:ea typeface="微軟正黑體" pitchFamily="34" charset="-120"/>
              </a:rPr>
              <a:t>前</a:t>
            </a:r>
            <a:r>
              <a:rPr lang="zh-TW" altLang="en-US" sz="2400" b="1" dirty="0" smtClean="0">
                <a:solidFill>
                  <a:srgbClr val="2F5597"/>
                </a:solidFill>
                <a:latin typeface="微軟正黑體" pitchFamily="34" charset="-120"/>
                <a:ea typeface="微軟正黑體" pitchFamily="34" charset="-120"/>
              </a:rPr>
              <a:t>，至</a:t>
            </a:r>
            <a:r>
              <a:rPr lang="zh-TW" altLang="en-US" sz="2400" b="1" dirty="0" smtClean="0">
                <a:solidFill>
                  <a:srgbClr val="C00000"/>
                </a:solidFill>
                <a:latin typeface="微軟正黑體" pitchFamily="34" charset="-120"/>
                <a:ea typeface="微軟正黑體" pitchFamily="34" charset="-120"/>
              </a:rPr>
              <a:t>查詢系統查詢是否</a:t>
            </a:r>
            <a:r>
              <a:rPr lang="zh-TW" altLang="en-US" sz="2400" b="1" dirty="0">
                <a:solidFill>
                  <a:srgbClr val="C00000"/>
                </a:solidFill>
                <a:latin typeface="微軟正黑體" pitchFamily="34" charset="-120"/>
                <a:ea typeface="微軟正黑體" pitchFamily="34" charset="-120"/>
              </a:rPr>
              <a:t>完成報名手續</a:t>
            </a:r>
            <a:r>
              <a:rPr lang="zh-TW" altLang="en-US" sz="2400" b="1" dirty="0">
                <a:solidFill>
                  <a:srgbClr val="2F5597"/>
                </a:solidFill>
                <a:latin typeface="微軟正黑體" pitchFamily="34" charset="-120"/>
                <a:ea typeface="微軟正黑體" pitchFamily="34" charset="-120"/>
              </a:rPr>
              <a:t>，以確認各國中</a:t>
            </a:r>
            <a:r>
              <a:rPr lang="zh-TW" altLang="en-US" sz="2400" b="1" dirty="0" smtClean="0">
                <a:solidFill>
                  <a:srgbClr val="2F5597"/>
                </a:solidFill>
                <a:latin typeface="微軟正黑體" pitchFamily="34" charset="-120"/>
                <a:ea typeface="微軟正黑體" pitchFamily="34" charset="-120"/>
              </a:rPr>
              <a:t>學校集體報名</a:t>
            </a:r>
            <a:r>
              <a:rPr lang="zh-TW" altLang="en-US" sz="2400" b="1" dirty="0">
                <a:solidFill>
                  <a:srgbClr val="2F5597"/>
                </a:solidFill>
                <a:latin typeface="微軟正黑體" pitchFamily="34" charset="-120"/>
                <a:ea typeface="微軟正黑體" pitchFamily="34" charset="-120"/>
              </a:rPr>
              <a:t>收件狀況</a:t>
            </a:r>
            <a:r>
              <a:rPr lang="zh-TW" altLang="en-US" sz="2400" b="1" dirty="0" smtClean="0">
                <a:solidFill>
                  <a:srgbClr val="2F5597"/>
                </a:solidFill>
                <a:latin typeface="微軟正黑體" pitchFamily="34" charset="-120"/>
                <a:ea typeface="微軟正黑體" pitchFamily="34" charset="-120"/>
              </a:rPr>
              <a:t>。</a:t>
            </a:r>
            <a:endParaRPr lang="en-US" altLang="zh-TW" sz="2400" b="1" dirty="0" smtClean="0">
              <a:solidFill>
                <a:srgbClr val="2F5597"/>
              </a:solidFill>
              <a:latin typeface="微軟正黑體" pitchFamily="34" charset="-120"/>
              <a:ea typeface="微軟正黑體" pitchFamily="34" charset="-120"/>
            </a:endParaRPr>
          </a:p>
          <a:p>
            <a:pPr marL="257168" indent="-257168" fontAlgn="auto">
              <a:lnSpc>
                <a:spcPts val="3400"/>
              </a:lnSpc>
              <a:spcBef>
                <a:spcPts val="1200"/>
              </a:spcBef>
              <a:spcAft>
                <a:spcPts val="1200"/>
              </a:spcAft>
              <a:buSzPct val="85000"/>
              <a:buFont typeface="Wingdings" pitchFamily="2" charset="2"/>
              <a:buChar char="u"/>
              <a:defRPr/>
            </a:pPr>
            <a:r>
              <a:rPr lang="zh-TW" altLang="en-US" sz="2400" b="1" dirty="0" smtClean="0">
                <a:solidFill>
                  <a:srgbClr val="2F5597"/>
                </a:solidFill>
                <a:latin typeface="微軟正黑體" pitchFamily="34" charset="-120"/>
                <a:ea typeface="微軟正黑體" pitchFamily="34" charset="-120"/>
              </a:rPr>
              <a:t>報名</a:t>
            </a:r>
            <a:r>
              <a:rPr lang="zh-TW" altLang="en-US" sz="2400" b="1" dirty="0">
                <a:solidFill>
                  <a:srgbClr val="2F5597"/>
                </a:solidFill>
                <a:latin typeface="微軟正黑體" pitchFamily="34" charset="-120"/>
                <a:ea typeface="微軟正黑體" pitchFamily="34" charset="-120"/>
              </a:rPr>
              <a:t>進度查詢網址：</a:t>
            </a:r>
            <a:r>
              <a:rPr lang="en-US" altLang="zh-TW" sz="2400" b="1" dirty="0">
                <a:solidFill>
                  <a:srgbClr val="2F5597"/>
                </a:solidFill>
                <a:latin typeface="微軟正黑體" pitchFamily="34" charset="-120"/>
                <a:ea typeface="微軟正黑體" pitchFamily="34" charset="-120"/>
              </a:rPr>
              <a:t> </a:t>
            </a:r>
            <a:r>
              <a:rPr lang="en-US" altLang="zh-TW" sz="2400" b="1" dirty="0">
                <a:solidFill>
                  <a:srgbClr val="2F5597"/>
                </a:solidFill>
                <a:latin typeface="微軟正黑體" pitchFamily="34" charset="-120"/>
                <a:ea typeface="微軟正黑體" pitchFamily="34" charset="-120"/>
                <a:hlinkClick r:id="rId3"/>
              </a:rPr>
              <a:t>https://www.jctv.ntut.edu.tw/u5</a:t>
            </a:r>
            <a:r>
              <a:rPr lang="en-US" altLang="zh-TW" sz="2400" b="1" dirty="0" smtClean="0">
                <a:solidFill>
                  <a:srgbClr val="2F5597"/>
                </a:solidFill>
                <a:latin typeface="微軟正黑體" pitchFamily="34" charset="-120"/>
                <a:ea typeface="微軟正黑體" pitchFamily="34" charset="-120"/>
                <a:hlinkClick r:id="rId3"/>
              </a:rPr>
              <a:t>/</a:t>
            </a:r>
            <a:endParaRPr lang="en-US" altLang="zh-TW" sz="2400" b="1" dirty="0" smtClean="0">
              <a:solidFill>
                <a:srgbClr val="2F5597"/>
              </a:solidFill>
              <a:latin typeface="微軟正黑體" pitchFamily="34" charset="-120"/>
              <a:ea typeface="微軟正黑體" pitchFamily="34" charset="-120"/>
            </a:endParaRPr>
          </a:p>
          <a:p>
            <a:pPr lvl="2">
              <a:lnSpc>
                <a:spcPts val="3400"/>
              </a:lnSpc>
              <a:spcBef>
                <a:spcPts val="1200"/>
              </a:spcBef>
              <a:spcAft>
                <a:spcPts val="1200"/>
              </a:spcAft>
              <a:buSzPct val="85000"/>
              <a:defRPr/>
            </a:pPr>
            <a:r>
              <a:rPr lang="zh-TW" altLang="en-US" sz="2400" b="1" dirty="0" smtClean="0">
                <a:solidFill>
                  <a:srgbClr val="2F5597"/>
                </a:solidFill>
                <a:latin typeface="微軟正黑體" pitchFamily="34" charset="-120"/>
                <a:ea typeface="微軟正黑體" pitchFamily="34" charset="-120"/>
              </a:rPr>
              <a:t>    如報名資料已寄送</a:t>
            </a:r>
            <a:r>
              <a:rPr lang="en-US" altLang="zh-TW" sz="2400" b="1" dirty="0" smtClean="0">
                <a:solidFill>
                  <a:srgbClr val="2F5597"/>
                </a:solidFill>
                <a:latin typeface="微軟正黑體" pitchFamily="34" charset="-120"/>
                <a:ea typeface="微軟正黑體" pitchFamily="34" charset="-120"/>
              </a:rPr>
              <a:t>3-5</a:t>
            </a:r>
            <a:r>
              <a:rPr lang="zh-TW" altLang="en-US" sz="2400" b="1" dirty="0" smtClean="0">
                <a:solidFill>
                  <a:srgbClr val="2F5597"/>
                </a:solidFill>
                <a:latin typeface="微軟正黑體" pitchFamily="34" charset="-120"/>
                <a:ea typeface="微軟正黑體" pitchFamily="34" charset="-120"/>
              </a:rPr>
              <a:t>日後，經查詢系統顯示為「未收件」，請速電本會（</a:t>
            </a:r>
            <a:r>
              <a:rPr lang="en-US" altLang="zh-TW" sz="2400" b="1" dirty="0" smtClean="0">
                <a:solidFill>
                  <a:srgbClr val="2F5597"/>
                </a:solidFill>
                <a:latin typeface="微軟正黑體" pitchFamily="34" charset="-120"/>
                <a:ea typeface="微軟正黑體" pitchFamily="34" charset="-120"/>
              </a:rPr>
              <a:t>02-2772-5333</a:t>
            </a:r>
            <a:r>
              <a:rPr lang="zh-TW" altLang="en-US" sz="2400" b="1" dirty="0" smtClean="0">
                <a:solidFill>
                  <a:srgbClr val="2F5597"/>
                </a:solidFill>
                <a:latin typeface="微軟正黑體" pitchFamily="34" charset="-120"/>
                <a:ea typeface="微軟正黑體" pitchFamily="34" charset="-120"/>
              </a:rPr>
              <a:t>）。</a:t>
            </a:r>
            <a:endParaRPr lang="en-US" altLang="zh-TW" sz="2400" b="1" dirty="0">
              <a:solidFill>
                <a:srgbClr val="2F5597"/>
              </a:solidFill>
              <a:latin typeface="微軟正黑體" pitchFamily="34" charset="-120"/>
              <a:ea typeface="微軟正黑體" pitchFamily="34" charset="-120"/>
            </a:endParaRPr>
          </a:p>
        </p:txBody>
      </p:sp>
      <p:cxnSp>
        <p:nvCxnSpPr>
          <p:cNvPr id="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50146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a:t>
            </a:r>
            <a:r>
              <a:rPr lang="zh-TW" altLang="en-US" sz="3000" b="1" dirty="0">
                <a:solidFill>
                  <a:srgbClr val="002060"/>
                </a:solidFill>
                <a:latin typeface="微軟正黑體" panose="020B0604030504040204" pitchFamily="34" charset="-120"/>
                <a:ea typeface="微軟正黑體" panose="020B0604030504040204" pitchFamily="34" charset="-120"/>
              </a:rPr>
              <a:t>報名作業 </a:t>
            </a:r>
            <a:r>
              <a:rPr lang="en-US" altLang="zh-TW" sz="3000" b="1" dirty="0">
                <a:solidFill>
                  <a:srgbClr val="002060"/>
                </a:solidFill>
                <a:latin typeface="微軟正黑體" panose="020B0604030504040204" pitchFamily="34" charset="-120"/>
                <a:ea typeface="微軟正黑體" panose="020B0604030504040204" pitchFamily="34" charset="-120"/>
              </a:rPr>
              <a:t>-</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800" b="1" dirty="0" smtClean="0">
                <a:solidFill>
                  <a:srgbClr val="002060"/>
                </a:solidFill>
                <a:latin typeface="微軟正黑體" panose="020B0604030504040204" pitchFamily="34" charset="-120"/>
                <a:ea typeface="微軟正黑體" panose="020B0604030504040204" pitchFamily="34" charset="-120"/>
              </a:rPr>
              <a:t>確認報名手續（</a:t>
            </a:r>
            <a:r>
              <a:rPr lang="en-US" altLang="zh-TW" sz="2800" b="1" dirty="0" smtClean="0">
                <a:solidFill>
                  <a:srgbClr val="002060"/>
                </a:solidFill>
                <a:latin typeface="微軟正黑體" panose="020B0604030504040204" pitchFamily="34" charset="-120"/>
                <a:ea typeface="微軟正黑體" panose="020B0604030504040204" pitchFamily="34" charset="-120"/>
              </a:rPr>
              <a:t>13/13</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3600" dirty="0">
              <a:solidFill>
                <a:srgbClr val="002060"/>
              </a:solidFill>
              <a:latin typeface="微軟正黑體" panose="020B0604030504040204" pitchFamily="34" charset="-120"/>
              <a:ea typeface="微軟正黑體" panose="020B0604030504040204" pitchFamily="34" charset="-120"/>
            </a:endParaRPr>
          </a:p>
        </p:txBody>
      </p:sp>
      <p:sp>
        <p:nvSpPr>
          <p:cNvPr id="12"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21</a:t>
            </a:fld>
            <a:endParaRPr lang="zh-TW" altLang="en-US" sz="1500" b="1" dirty="0">
              <a:latin typeface="Arial" panose="020B0604020202020204" pitchFamily="34" charset="0"/>
              <a:cs typeface="Arial" panose="020B0604020202020204" pitchFamily="34" charset="0"/>
            </a:endParaRPr>
          </a:p>
        </p:txBody>
      </p:sp>
      <p:grpSp>
        <p:nvGrpSpPr>
          <p:cNvPr id="13" name="组合 108"/>
          <p:cNvGrpSpPr>
            <a:grpSpLocks noChangeAspect="1"/>
          </p:cNvGrpSpPr>
          <p:nvPr/>
        </p:nvGrpSpPr>
        <p:grpSpPr>
          <a:xfrm>
            <a:off x="813868" y="4174062"/>
            <a:ext cx="974353" cy="753512"/>
            <a:chOff x="3175" y="747713"/>
            <a:chExt cx="1751013" cy="1354138"/>
          </a:xfrm>
        </p:grpSpPr>
        <p:sp>
          <p:nvSpPr>
            <p:cNvPr id="14" name="Freeform 6"/>
            <p:cNvSpPr>
              <a:spLocks/>
            </p:cNvSpPr>
            <p:nvPr/>
          </p:nvSpPr>
          <p:spPr bwMode="auto">
            <a:xfrm>
              <a:off x="3175" y="747713"/>
              <a:ext cx="1308100" cy="854075"/>
            </a:xfrm>
            <a:custGeom>
              <a:avLst/>
              <a:gdLst>
                <a:gd name="T0" fmla="*/ 357 w 458"/>
                <a:gd name="T1" fmla="*/ 8 h 299"/>
                <a:gd name="T2" fmla="*/ 184 w 458"/>
                <a:gd name="T3" fmla="*/ 54 h 299"/>
                <a:gd name="T4" fmla="*/ 40 w 458"/>
                <a:gd name="T5" fmla="*/ 161 h 299"/>
                <a:gd name="T6" fmla="*/ 35 w 458"/>
                <a:gd name="T7" fmla="*/ 277 h 299"/>
                <a:gd name="T8" fmla="*/ 36 w 458"/>
                <a:gd name="T9" fmla="*/ 279 h 299"/>
                <a:gd name="T10" fmla="*/ 85 w 458"/>
                <a:gd name="T11" fmla="*/ 288 h 299"/>
                <a:gd name="T12" fmla="*/ 133 w 458"/>
                <a:gd name="T13" fmla="*/ 256 h 299"/>
                <a:gd name="T14" fmla="*/ 142 w 458"/>
                <a:gd name="T15" fmla="*/ 207 h 299"/>
                <a:gd name="T16" fmla="*/ 128 w 458"/>
                <a:gd name="T17" fmla="*/ 195 h 299"/>
                <a:gd name="T18" fmla="*/ 211 w 458"/>
                <a:gd name="T19" fmla="*/ 112 h 299"/>
                <a:gd name="T20" fmla="*/ 211 w 458"/>
                <a:gd name="T21" fmla="*/ 112 h 299"/>
                <a:gd name="T22" fmla="*/ 212 w 458"/>
                <a:gd name="T23" fmla="*/ 112 h 299"/>
                <a:gd name="T24" fmla="*/ 212 w 458"/>
                <a:gd name="T25" fmla="*/ 112 h 299"/>
                <a:gd name="T26" fmla="*/ 212 w 458"/>
                <a:gd name="T27" fmla="*/ 112 h 299"/>
                <a:gd name="T28" fmla="*/ 329 w 458"/>
                <a:gd name="T29" fmla="*/ 97 h 299"/>
                <a:gd name="T30" fmla="*/ 330 w 458"/>
                <a:gd name="T31" fmla="*/ 116 h 299"/>
                <a:gd name="T32" fmla="*/ 374 w 458"/>
                <a:gd name="T33" fmla="*/ 139 h 299"/>
                <a:gd name="T34" fmla="*/ 429 w 458"/>
                <a:gd name="T35" fmla="*/ 121 h 299"/>
                <a:gd name="T36" fmla="*/ 452 w 458"/>
                <a:gd name="T37" fmla="*/ 77 h 299"/>
                <a:gd name="T38" fmla="*/ 451 w 458"/>
                <a:gd name="T39" fmla="*/ 75 h 299"/>
                <a:gd name="T40" fmla="*/ 357 w 458"/>
                <a:gd name="T41"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8" h="299">
                  <a:moveTo>
                    <a:pt x="357" y="8"/>
                  </a:moveTo>
                  <a:cubicBezTo>
                    <a:pt x="288" y="0"/>
                    <a:pt x="191" y="50"/>
                    <a:pt x="184" y="54"/>
                  </a:cubicBezTo>
                  <a:cubicBezTo>
                    <a:pt x="176" y="58"/>
                    <a:pt x="77" y="103"/>
                    <a:pt x="40" y="161"/>
                  </a:cubicBezTo>
                  <a:cubicBezTo>
                    <a:pt x="0" y="225"/>
                    <a:pt x="34" y="276"/>
                    <a:pt x="35" y="277"/>
                  </a:cubicBezTo>
                  <a:cubicBezTo>
                    <a:pt x="35" y="278"/>
                    <a:pt x="36" y="278"/>
                    <a:pt x="36" y="279"/>
                  </a:cubicBezTo>
                  <a:cubicBezTo>
                    <a:pt x="47" y="295"/>
                    <a:pt x="69" y="299"/>
                    <a:pt x="85" y="288"/>
                  </a:cubicBezTo>
                  <a:cubicBezTo>
                    <a:pt x="133" y="256"/>
                    <a:pt x="133" y="256"/>
                    <a:pt x="133" y="256"/>
                  </a:cubicBezTo>
                  <a:cubicBezTo>
                    <a:pt x="149" y="245"/>
                    <a:pt x="153" y="223"/>
                    <a:pt x="142" y="207"/>
                  </a:cubicBezTo>
                  <a:cubicBezTo>
                    <a:pt x="138" y="201"/>
                    <a:pt x="133" y="197"/>
                    <a:pt x="128" y="195"/>
                  </a:cubicBezTo>
                  <a:cubicBezTo>
                    <a:pt x="111" y="157"/>
                    <a:pt x="200" y="117"/>
                    <a:pt x="211" y="112"/>
                  </a:cubicBezTo>
                  <a:cubicBezTo>
                    <a:pt x="211" y="112"/>
                    <a:pt x="211" y="112"/>
                    <a:pt x="211" y="112"/>
                  </a:cubicBezTo>
                  <a:cubicBezTo>
                    <a:pt x="211" y="112"/>
                    <a:pt x="211" y="112"/>
                    <a:pt x="212" y="112"/>
                  </a:cubicBezTo>
                  <a:cubicBezTo>
                    <a:pt x="212" y="112"/>
                    <a:pt x="212" y="112"/>
                    <a:pt x="212" y="112"/>
                  </a:cubicBezTo>
                  <a:cubicBezTo>
                    <a:pt x="212" y="112"/>
                    <a:pt x="212" y="112"/>
                    <a:pt x="212" y="112"/>
                  </a:cubicBezTo>
                  <a:cubicBezTo>
                    <a:pt x="223" y="106"/>
                    <a:pt x="310" y="61"/>
                    <a:pt x="329" y="97"/>
                  </a:cubicBezTo>
                  <a:cubicBezTo>
                    <a:pt x="328" y="103"/>
                    <a:pt x="328" y="109"/>
                    <a:pt x="330" y="116"/>
                  </a:cubicBezTo>
                  <a:cubicBezTo>
                    <a:pt x="335" y="134"/>
                    <a:pt x="355" y="145"/>
                    <a:pt x="374" y="139"/>
                  </a:cubicBezTo>
                  <a:cubicBezTo>
                    <a:pt x="429" y="121"/>
                    <a:pt x="429" y="121"/>
                    <a:pt x="429" y="121"/>
                  </a:cubicBezTo>
                  <a:cubicBezTo>
                    <a:pt x="447" y="116"/>
                    <a:pt x="458" y="96"/>
                    <a:pt x="452" y="77"/>
                  </a:cubicBezTo>
                  <a:cubicBezTo>
                    <a:pt x="452" y="76"/>
                    <a:pt x="451" y="76"/>
                    <a:pt x="451" y="75"/>
                  </a:cubicBezTo>
                  <a:cubicBezTo>
                    <a:pt x="451" y="74"/>
                    <a:pt x="432" y="15"/>
                    <a:pt x="357" y="8"/>
                  </a:cubicBez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7"/>
            <p:cNvSpPr>
              <a:spLocks noEditPoints="1"/>
            </p:cNvSpPr>
            <p:nvPr/>
          </p:nvSpPr>
          <p:spPr bwMode="auto">
            <a:xfrm>
              <a:off x="180975" y="1273176"/>
              <a:ext cx="1270000" cy="828675"/>
            </a:xfrm>
            <a:custGeom>
              <a:avLst/>
              <a:gdLst>
                <a:gd name="T0" fmla="*/ 442 w 445"/>
                <a:gd name="T1" fmla="*/ 213 h 290"/>
                <a:gd name="T2" fmla="*/ 313 w 445"/>
                <a:gd name="T3" fmla="*/ 55 h 290"/>
                <a:gd name="T4" fmla="*/ 313 w 445"/>
                <a:gd name="T5" fmla="*/ 26 h 290"/>
                <a:gd name="T6" fmla="*/ 262 w 445"/>
                <a:gd name="T7" fmla="*/ 26 h 290"/>
                <a:gd name="T8" fmla="*/ 183 w 445"/>
                <a:gd name="T9" fmla="*/ 30 h 290"/>
                <a:gd name="T10" fmla="*/ 157 w 445"/>
                <a:gd name="T11" fmla="*/ 0 h 290"/>
                <a:gd name="T12" fmla="*/ 132 w 445"/>
                <a:gd name="T13" fmla="*/ 46 h 290"/>
                <a:gd name="T14" fmla="*/ 132 w 445"/>
                <a:gd name="T15" fmla="*/ 48 h 290"/>
                <a:gd name="T16" fmla="*/ 132 w 445"/>
                <a:gd name="T17" fmla="*/ 53 h 290"/>
                <a:gd name="T18" fmla="*/ 3 w 445"/>
                <a:gd name="T19" fmla="*/ 213 h 290"/>
                <a:gd name="T20" fmla="*/ 0 w 445"/>
                <a:gd name="T21" fmla="*/ 234 h 290"/>
                <a:gd name="T22" fmla="*/ 0 w 445"/>
                <a:gd name="T23" fmla="*/ 278 h 290"/>
                <a:gd name="T24" fmla="*/ 433 w 445"/>
                <a:gd name="T25" fmla="*/ 290 h 290"/>
                <a:gd name="T26" fmla="*/ 445 w 445"/>
                <a:gd name="T27" fmla="*/ 234 h 290"/>
                <a:gd name="T28" fmla="*/ 445 w 445"/>
                <a:gd name="T29" fmla="*/ 230 h 290"/>
                <a:gd name="T30" fmla="*/ 175 w 445"/>
                <a:gd name="T31" fmla="*/ 246 h 290"/>
                <a:gd name="T32" fmla="*/ 146 w 445"/>
                <a:gd name="T33" fmla="*/ 240 h 290"/>
                <a:gd name="T34" fmla="*/ 153 w 445"/>
                <a:gd name="T35" fmla="*/ 211 h 290"/>
                <a:gd name="T36" fmla="*/ 181 w 445"/>
                <a:gd name="T37" fmla="*/ 218 h 290"/>
                <a:gd name="T38" fmla="*/ 181 w 445"/>
                <a:gd name="T39" fmla="*/ 187 h 290"/>
                <a:gd name="T40" fmla="*/ 153 w 445"/>
                <a:gd name="T41" fmla="*/ 193 h 290"/>
                <a:gd name="T42" fmla="*/ 146 w 445"/>
                <a:gd name="T43" fmla="*/ 164 h 290"/>
                <a:gd name="T44" fmla="*/ 175 w 445"/>
                <a:gd name="T45" fmla="*/ 158 h 290"/>
                <a:gd name="T46" fmla="*/ 181 w 445"/>
                <a:gd name="T47" fmla="*/ 187 h 290"/>
                <a:gd name="T48" fmla="*/ 175 w 445"/>
                <a:gd name="T49" fmla="*/ 140 h 290"/>
                <a:gd name="T50" fmla="*/ 146 w 445"/>
                <a:gd name="T51" fmla="*/ 134 h 290"/>
                <a:gd name="T52" fmla="*/ 153 w 445"/>
                <a:gd name="T53" fmla="*/ 105 h 290"/>
                <a:gd name="T54" fmla="*/ 181 w 445"/>
                <a:gd name="T55" fmla="*/ 111 h 290"/>
                <a:gd name="T56" fmla="*/ 240 w 445"/>
                <a:gd name="T57" fmla="*/ 240 h 290"/>
                <a:gd name="T58" fmla="*/ 211 w 445"/>
                <a:gd name="T59" fmla="*/ 246 h 290"/>
                <a:gd name="T60" fmla="*/ 205 w 445"/>
                <a:gd name="T61" fmla="*/ 218 h 290"/>
                <a:gd name="T62" fmla="*/ 234 w 445"/>
                <a:gd name="T63" fmla="*/ 211 h 290"/>
                <a:gd name="T64" fmla="*/ 240 w 445"/>
                <a:gd name="T65" fmla="*/ 240 h 290"/>
                <a:gd name="T66" fmla="*/ 234 w 445"/>
                <a:gd name="T67" fmla="*/ 193 h 290"/>
                <a:gd name="T68" fmla="*/ 205 w 445"/>
                <a:gd name="T69" fmla="*/ 187 h 290"/>
                <a:gd name="T70" fmla="*/ 211 w 445"/>
                <a:gd name="T71" fmla="*/ 158 h 290"/>
                <a:gd name="T72" fmla="*/ 240 w 445"/>
                <a:gd name="T73" fmla="*/ 164 h 290"/>
                <a:gd name="T74" fmla="*/ 240 w 445"/>
                <a:gd name="T75" fmla="*/ 134 h 290"/>
                <a:gd name="T76" fmla="*/ 211 w 445"/>
                <a:gd name="T77" fmla="*/ 140 h 290"/>
                <a:gd name="T78" fmla="*/ 205 w 445"/>
                <a:gd name="T79" fmla="*/ 111 h 290"/>
                <a:gd name="T80" fmla="*/ 234 w 445"/>
                <a:gd name="T81" fmla="*/ 105 h 290"/>
                <a:gd name="T82" fmla="*/ 240 w 445"/>
                <a:gd name="T83" fmla="*/ 134 h 290"/>
                <a:gd name="T84" fmla="*/ 292 w 445"/>
                <a:gd name="T85" fmla="*/ 246 h 290"/>
                <a:gd name="T86" fmla="*/ 263 w 445"/>
                <a:gd name="T87" fmla="*/ 240 h 290"/>
                <a:gd name="T88" fmla="*/ 269 w 445"/>
                <a:gd name="T89" fmla="*/ 211 h 290"/>
                <a:gd name="T90" fmla="*/ 298 w 445"/>
                <a:gd name="T91" fmla="*/ 218 h 290"/>
                <a:gd name="T92" fmla="*/ 298 w 445"/>
                <a:gd name="T93" fmla="*/ 187 h 290"/>
                <a:gd name="T94" fmla="*/ 269 w 445"/>
                <a:gd name="T95" fmla="*/ 193 h 290"/>
                <a:gd name="T96" fmla="*/ 263 w 445"/>
                <a:gd name="T97" fmla="*/ 164 h 290"/>
                <a:gd name="T98" fmla="*/ 292 w 445"/>
                <a:gd name="T99" fmla="*/ 158 h 290"/>
                <a:gd name="T100" fmla="*/ 298 w 445"/>
                <a:gd name="T101" fmla="*/ 187 h 290"/>
                <a:gd name="T102" fmla="*/ 292 w 445"/>
                <a:gd name="T103" fmla="*/ 140 h 290"/>
                <a:gd name="T104" fmla="*/ 263 w 445"/>
                <a:gd name="T105" fmla="*/ 134 h 290"/>
                <a:gd name="T106" fmla="*/ 269 w 445"/>
                <a:gd name="T107" fmla="*/ 105 h 290"/>
                <a:gd name="T108" fmla="*/ 298 w 445"/>
                <a:gd name="T109"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5" h="290">
                  <a:moveTo>
                    <a:pt x="445" y="230"/>
                  </a:moveTo>
                  <a:cubicBezTo>
                    <a:pt x="445" y="224"/>
                    <a:pt x="444" y="218"/>
                    <a:pt x="442" y="213"/>
                  </a:cubicBezTo>
                  <a:cubicBezTo>
                    <a:pt x="433" y="184"/>
                    <a:pt x="397" y="165"/>
                    <a:pt x="397" y="165"/>
                  </a:cubicBezTo>
                  <a:cubicBezTo>
                    <a:pt x="325" y="114"/>
                    <a:pt x="314" y="77"/>
                    <a:pt x="313" y="55"/>
                  </a:cubicBezTo>
                  <a:cubicBezTo>
                    <a:pt x="313" y="54"/>
                    <a:pt x="313" y="54"/>
                    <a:pt x="313" y="53"/>
                  </a:cubicBezTo>
                  <a:cubicBezTo>
                    <a:pt x="313" y="26"/>
                    <a:pt x="313" y="26"/>
                    <a:pt x="313" y="26"/>
                  </a:cubicBezTo>
                  <a:cubicBezTo>
                    <a:pt x="313" y="12"/>
                    <a:pt x="302" y="0"/>
                    <a:pt x="288" y="0"/>
                  </a:cubicBezTo>
                  <a:cubicBezTo>
                    <a:pt x="274" y="0"/>
                    <a:pt x="262" y="12"/>
                    <a:pt x="262" y="26"/>
                  </a:cubicBezTo>
                  <a:cubicBezTo>
                    <a:pt x="262" y="29"/>
                    <a:pt x="262" y="29"/>
                    <a:pt x="262" y="29"/>
                  </a:cubicBezTo>
                  <a:cubicBezTo>
                    <a:pt x="220" y="42"/>
                    <a:pt x="193" y="34"/>
                    <a:pt x="183" y="30"/>
                  </a:cubicBezTo>
                  <a:cubicBezTo>
                    <a:pt x="183" y="26"/>
                    <a:pt x="183" y="26"/>
                    <a:pt x="183" y="26"/>
                  </a:cubicBezTo>
                  <a:cubicBezTo>
                    <a:pt x="183" y="12"/>
                    <a:pt x="172" y="0"/>
                    <a:pt x="157" y="0"/>
                  </a:cubicBezTo>
                  <a:cubicBezTo>
                    <a:pt x="143" y="0"/>
                    <a:pt x="132" y="12"/>
                    <a:pt x="132" y="26"/>
                  </a:cubicBezTo>
                  <a:cubicBezTo>
                    <a:pt x="132" y="46"/>
                    <a:pt x="132" y="46"/>
                    <a:pt x="132" y="46"/>
                  </a:cubicBezTo>
                  <a:cubicBezTo>
                    <a:pt x="131" y="46"/>
                    <a:pt x="131" y="46"/>
                    <a:pt x="131" y="46"/>
                  </a:cubicBezTo>
                  <a:cubicBezTo>
                    <a:pt x="131" y="46"/>
                    <a:pt x="132" y="47"/>
                    <a:pt x="132" y="48"/>
                  </a:cubicBezTo>
                  <a:cubicBezTo>
                    <a:pt x="132" y="53"/>
                    <a:pt x="132" y="53"/>
                    <a:pt x="132" y="53"/>
                  </a:cubicBezTo>
                  <a:cubicBezTo>
                    <a:pt x="132" y="53"/>
                    <a:pt x="132" y="53"/>
                    <a:pt x="132" y="53"/>
                  </a:cubicBezTo>
                  <a:cubicBezTo>
                    <a:pt x="131" y="73"/>
                    <a:pt x="122" y="113"/>
                    <a:pt x="48" y="165"/>
                  </a:cubicBezTo>
                  <a:cubicBezTo>
                    <a:pt x="48" y="165"/>
                    <a:pt x="11" y="184"/>
                    <a:pt x="3" y="213"/>
                  </a:cubicBezTo>
                  <a:cubicBezTo>
                    <a:pt x="1" y="218"/>
                    <a:pt x="0" y="224"/>
                    <a:pt x="0" y="230"/>
                  </a:cubicBezTo>
                  <a:cubicBezTo>
                    <a:pt x="0" y="231"/>
                    <a:pt x="0" y="232"/>
                    <a:pt x="0" y="234"/>
                  </a:cubicBezTo>
                  <a:cubicBezTo>
                    <a:pt x="0" y="234"/>
                    <a:pt x="0" y="234"/>
                    <a:pt x="0" y="234"/>
                  </a:cubicBezTo>
                  <a:cubicBezTo>
                    <a:pt x="0" y="278"/>
                    <a:pt x="0" y="278"/>
                    <a:pt x="0" y="278"/>
                  </a:cubicBezTo>
                  <a:cubicBezTo>
                    <a:pt x="0" y="285"/>
                    <a:pt x="6" y="290"/>
                    <a:pt x="12" y="290"/>
                  </a:cubicBezTo>
                  <a:cubicBezTo>
                    <a:pt x="433" y="290"/>
                    <a:pt x="433" y="290"/>
                    <a:pt x="433" y="290"/>
                  </a:cubicBezTo>
                  <a:cubicBezTo>
                    <a:pt x="439" y="290"/>
                    <a:pt x="445" y="285"/>
                    <a:pt x="445" y="278"/>
                  </a:cubicBezTo>
                  <a:cubicBezTo>
                    <a:pt x="445" y="234"/>
                    <a:pt x="445" y="234"/>
                    <a:pt x="445" y="234"/>
                  </a:cubicBezTo>
                  <a:cubicBezTo>
                    <a:pt x="445" y="234"/>
                    <a:pt x="445" y="234"/>
                    <a:pt x="445" y="234"/>
                  </a:cubicBezTo>
                  <a:cubicBezTo>
                    <a:pt x="445" y="232"/>
                    <a:pt x="445" y="231"/>
                    <a:pt x="445" y="230"/>
                  </a:cubicBezTo>
                  <a:close/>
                  <a:moveTo>
                    <a:pt x="181" y="240"/>
                  </a:moveTo>
                  <a:cubicBezTo>
                    <a:pt x="181" y="244"/>
                    <a:pt x="179" y="246"/>
                    <a:pt x="175" y="246"/>
                  </a:cubicBezTo>
                  <a:cubicBezTo>
                    <a:pt x="153" y="246"/>
                    <a:pt x="153" y="246"/>
                    <a:pt x="153" y="246"/>
                  </a:cubicBezTo>
                  <a:cubicBezTo>
                    <a:pt x="149" y="246"/>
                    <a:pt x="146" y="244"/>
                    <a:pt x="146" y="240"/>
                  </a:cubicBezTo>
                  <a:cubicBezTo>
                    <a:pt x="146" y="218"/>
                    <a:pt x="146" y="218"/>
                    <a:pt x="146" y="218"/>
                  </a:cubicBezTo>
                  <a:cubicBezTo>
                    <a:pt x="146" y="214"/>
                    <a:pt x="149" y="211"/>
                    <a:pt x="153" y="211"/>
                  </a:cubicBezTo>
                  <a:cubicBezTo>
                    <a:pt x="175" y="211"/>
                    <a:pt x="175" y="211"/>
                    <a:pt x="175" y="211"/>
                  </a:cubicBezTo>
                  <a:cubicBezTo>
                    <a:pt x="179" y="211"/>
                    <a:pt x="181" y="214"/>
                    <a:pt x="181" y="218"/>
                  </a:cubicBezTo>
                  <a:lnTo>
                    <a:pt x="181" y="240"/>
                  </a:lnTo>
                  <a:close/>
                  <a:moveTo>
                    <a:pt x="181" y="187"/>
                  </a:moveTo>
                  <a:cubicBezTo>
                    <a:pt x="181" y="190"/>
                    <a:pt x="179" y="193"/>
                    <a:pt x="175" y="193"/>
                  </a:cubicBezTo>
                  <a:cubicBezTo>
                    <a:pt x="153" y="193"/>
                    <a:pt x="153" y="193"/>
                    <a:pt x="153" y="193"/>
                  </a:cubicBezTo>
                  <a:cubicBezTo>
                    <a:pt x="149" y="193"/>
                    <a:pt x="146" y="190"/>
                    <a:pt x="146" y="187"/>
                  </a:cubicBezTo>
                  <a:cubicBezTo>
                    <a:pt x="146" y="164"/>
                    <a:pt x="146" y="164"/>
                    <a:pt x="146" y="164"/>
                  </a:cubicBezTo>
                  <a:cubicBezTo>
                    <a:pt x="146" y="161"/>
                    <a:pt x="149" y="158"/>
                    <a:pt x="153" y="158"/>
                  </a:cubicBezTo>
                  <a:cubicBezTo>
                    <a:pt x="175" y="158"/>
                    <a:pt x="175" y="158"/>
                    <a:pt x="175" y="158"/>
                  </a:cubicBezTo>
                  <a:cubicBezTo>
                    <a:pt x="179" y="158"/>
                    <a:pt x="181" y="161"/>
                    <a:pt x="181" y="164"/>
                  </a:cubicBezTo>
                  <a:lnTo>
                    <a:pt x="181" y="187"/>
                  </a:lnTo>
                  <a:close/>
                  <a:moveTo>
                    <a:pt x="181" y="134"/>
                  </a:moveTo>
                  <a:cubicBezTo>
                    <a:pt x="181" y="137"/>
                    <a:pt x="179" y="140"/>
                    <a:pt x="175" y="140"/>
                  </a:cubicBezTo>
                  <a:cubicBezTo>
                    <a:pt x="153" y="140"/>
                    <a:pt x="153" y="140"/>
                    <a:pt x="153" y="140"/>
                  </a:cubicBezTo>
                  <a:cubicBezTo>
                    <a:pt x="149" y="140"/>
                    <a:pt x="146" y="137"/>
                    <a:pt x="146" y="134"/>
                  </a:cubicBezTo>
                  <a:cubicBezTo>
                    <a:pt x="146" y="111"/>
                    <a:pt x="146" y="111"/>
                    <a:pt x="146" y="111"/>
                  </a:cubicBezTo>
                  <a:cubicBezTo>
                    <a:pt x="146" y="108"/>
                    <a:pt x="149" y="105"/>
                    <a:pt x="153" y="105"/>
                  </a:cubicBezTo>
                  <a:cubicBezTo>
                    <a:pt x="175" y="105"/>
                    <a:pt x="175" y="105"/>
                    <a:pt x="175" y="105"/>
                  </a:cubicBezTo>
                  <a:cubicBezTo>
                    <a:pt x="179" y="105"/>
                    <a:pt x="181" y="108"/>
                    <a:pt x="181" y="111"/>
                  </a:cubicBezTo>
                  <a:lnTo>
                    <a:pt x="181" y="134"/>
                  </a:lnTo>
                  <a:close/>
                  <a:moveTo>
                    <a:pt x="240" y="240"/>
                  </a:moveTo>
                  <a:cubicBezTo>
                    <a:pt x="240" y="244"/>
                    <a:pt x="237" y="246"/>
                    <a:pt x="234" y="246"/>
                  </a:cubicBezTo>
                  <a:cubicBezTo>
                    <a:pt x="211" y="246"/>
                    <a:pt x="211" y="246"/>
                    <a:pt x="211" y="246"/>
                  </a:cubicBezTo>
                  <a:cubicBezTo>
                    <a:pt x="208" y="246"/>
                    <a:pt x="205" y="244"/>
                    <a:pt x="205" y="240"/>
                  </a:cubicBezTo>
                  <a:cubicBezTo>
                    <a:pt x="205" y="218"/>
                    <a:pt x="205" y="218"/>
                    <a:pt x="205" y="218"/>
                  </a:cubicBezTo>
                  <a:cubicBezTo>
                    <a:pt x="205" y="214"/>
                    <a:pt x="208" y="211"/>
                    <a:pt x="211" y="211"/>
                  </a:cubicBezTo>
                  <a:cubicBezTo>
                    <a:pt x="234" y="211"/>
                    <a:pt x="234" y="211"/>
                    <a:pt x="234" y="211"/>
                  </a:cubicBezTo>
                  <a:cubicBezTo>
                    <a:pt x="237" y="211"/>
                    <a:pt x="240" y="214"/>
                    <a:pt x="240" y="218"/>
                  </a:cubicBezTo>
                  <a:lnTo>
                    <a:pt x="240" y="240"/>
                  </a:lnTo>
                  <a:close/>
                  <a:moveTo>
                    <a:pt x="240" y="187"/>
                  </a:moveTo>
                  <a:cubicBezTo>
                    <a:pt x="240" y="190"/>
                    <a:pt x="237" y="193"/>
                    <a:pt x="234" y="193"/>
                  </a:cubicBezTo>
                  <a:cubicBezTo>
                    <a:pt x="211" y="193"/>
                    <a:pt x="211" y="193"/>
                    <a:pt x="211" y="193"/>
                  </a:cubicBezTo>
                  <a:cubicBezTo>
                    <a:pt x="208" y="193"/>
                    <a:pt x="205" y="190"/>
                    <a:pt x="205" y="187"/>
                  </a:cubicBezTo>
                  <a:cubicBezTo>
                    <a:pt x="205" y="164"/>
                    <a:pt x="205" y="164"/>
                    <a:pt x="205" y="164"/>
                  </a:cubicBezTo>
                  <a:cubicBezTo>
                    <a:pt x="205" y="161"/>
                    <a:pt x="208" y="158"/>
                    <a:pt x="211" y="158"/>
                  </a:cubicBezTo>
                  <a:cubicBezTo>
                    <a:pt x="234" y="158"/>
                    <a:pt x="234" y="158"/>
                    <a:pt x="234" y="158"/>
                  </a:cubicBezTo>
                  <a:cubicBezTo>
                    <a:pt x="237" y="158"/>
                    <a:pt x="240" y="161"/>
                    <a:pt x="240" y="164"/>
                  </a:cubicBezTo>
                  <a:lnTo>
                    <a:pt x="240" y="187"/>
                  </a:lnTo>
                  <a:close/>
                  <a:moveTo>
                    <a:pt x="240" y="134"/>
                  </a:moveTo>
                  <a:cubicBezTo>
                    <a:pt x="240" y="137"/>
                    <a:pt x="237" y="140"/>
                    <a:pt x="234" y="140"/>
                  </a:cubicBezTo>
                  <a:cubicBezTo>
                    <a:pt x="211" y="140"/>
                    <a:pt x="211" y="140"/>
                    <a:pt x="211" y="140"/>
                  </a:cubicBezTo>
                  <a:cubicBezTo>
                    <a:pt x="208" y="140"/>
                    <a:pt x="205" y="137"/>
                    <a:pt x="205" y="134"/>
                  </a:cubicBezTo>
                  <a:cubicBezTo>
                    <a:pt x="205" y="111"/>
                    <a:pt x="205" y="111"/>
                    <a:pt x="205" y="111"/>
                  </a:cubicBezTo>
                  <a:cubicBezTo>
                    <a:pt x="205" y="108"/>
                    <a:pt x="208" y="105"/>
                    <a:pt x="211" y="105"/>
                  </a:cubicBezTo>
                  <a:cubicBezTo>
                    <a:pt x="234" y="105"/>
                    <a:pt x="234" y="105"/>
                    <a:pt x="234" y="105"/>
                  </a:cubicBezTo>
                  <a:cubicBezTo>
                    <a:pt x="237" y="105"/>
                    <a:pt x="240" y="108"/>
                    <a:pt x="240" y="111"/>
                  </a:cubicBezTo>
                  <a:lnTo>
                    <a:pt x="240" y="134"/>
                  </a:lnTo>
                  <a:close/>
                  <a:moveTo>
                    <a:pt x="298" y="240"/>
                  </a:moveTo>
                  <a:cubicBezTo>
                    <a:pt x="298" y="244"/>
                    <a:pt x="296" y="246"/>
                    <a:pt x="292" y="246"/>
                  </a:cubicBezTo>
                  <a:cubicBezTo>
                    <a:pt x="269" y="246"/>
                    <a:pt x="269" y="246"/>
                    <a:pt x="269" y="246"/>
                  </a:cubicBezTo>
                  <a:cubicBezTo>
                    <a:pt x="266" y="246"/>
                    <a:pt x="263" y="244"/>
                    <a:pt x="263" y="240"/>
                  </a:cubicBezTo>
                  <a:cubicBezTo>
                    <a:pt x="263" y="218"/>
                    <a:pt x="263" y="218"/>
                    <a:pt x="263" y="218"/>
                  </a:cubicBezTo>
                  <a:cubicBezTo>
                    <a:pt x="263" y="214"/>
                    <a:pt x="266" y="211"/>
                    <a:pt x="269" y="211"/>
                  </a:cubicBezTo>
                  <a:cubicBezTo>
                    <a:pt x="292" y="211"/>
                    <a:pt x="292" y="211"/>
                    <a:pt x="292" y="211"/>
                  </a:cubicBezTo>
                  <a:cubicBezTo>
                    <a:pt x="296" y="211"/>
                    <a:pt x="298" y="214"/>
                    <a:pt x="298" y="218"/>
                  </a:cubicBezTo>
                  <a:lnTo>
                    <a:pt x="298" y="240"/>
                  </a:lnTo>
                  <a:close/>
                  <a:moveTo>
                    <a:pt x="298" y="187"/>
                  </a:moveTo>
                  <a:cubicBezTo>
                    <a:pt x="298" y="190"/>
                    <a:pt x="296" y="193"/>
                    <a:pt x="292" y="193"/>
                  </a:cubicBezTo>
                  <a:cubicBezTo>
                    <a:pt x="269" y="193"/>
                    <a:pt x="269" y="193"/>
                    <a:pt x="269" y="193"/>
                  </a:cubicBezTo>
                  <a:cubicBezTo>
                    <a:pt x="266" y="193"/>
                    <a:pt x="263" y="190"/>
                    <a:pt x="263" y="187"/>
                  </a:cubicBezTo>
                  <a:cubicBezTo>
                    <a:pt x="263" y="164"/>
                    <a:pt x="263" y="164"/>
                    <a:pt x="263" y="164"/>
                  </a:cubicBezTo>
                  <a:cubicBezTo>
                    <a:pt x="263" y="161"/>
                    <a:pt x="266" y="158"/>
                    <a:pt x="269" y="158"/>
                  </a:cubicBezTo>
                  <a:cubicBezTo>
                    <a:pt x="292" y="158"/>
                    <a:pt x="292" y="158"/>
                    <a:pt x="292" y="158"/>
                  </a:cubicBezTo>
                  <a:cubicBezTo>
                    <a:pt x="296" y="158"/>
                    <a:pt x="298" y="161"/>
                    <a:pt x="298" y="164"/>
                  </a:cubicBezTo>
                  <a:lnTo>
                    <a:pt x="298" y="187"/>
                  </a:lnTo>
                  <a:close/>
                  <a:moveTo>
                    <a:pt x="298" y="134"/>
                  </a:moveTo>
                  <a:cubicBezTo>
                    <a:pt x="298" y="137"/>
                    <a:pt x="296" y="140"/>
                    <a:pt x="292" y="140"/>
                  </a:cubicBezTo>
                  <a:cubicBezTo>
                    <a:pt x="269" y="140"/>
                    <a:pt x="269" y="140"/>
                    <a:pt x="269" y="140"/>
                  </a:cubicBezTo>
                  <a:cubicBezTo>
                    <a:pt x="266" y="140"/>
                    <a:pt x="263" y="137"/>
                    <a:pt x="263" y="134"/>
                  </a:cubicBezTo>
                  <a:cubicBezTo>
                    <a:pt x="263" y="111"/>
                    <a:pt x="263" y="111"/>
                    <a:pt x="263" y="111"/>
                  </a:cubicBezTo>
                  <a:cubicBezTo>
                    <a:pt x="263" y="108"/>
                    <a:pt x="266" y="105"/>
                    <a:pt x="269" y="105"/>
                  </a:cubicBezTo>
                  <a:cubicBezTo>
                    <a:pt x="292" y="105"/>
                    <a:pt x="292" y="105"/>
                    <a:pt x="292" y="105"/>
                  </a:cubicBezTo>
                  <a:cubicBezTo>
                    <a:pt x="296" y="105"/>
                    <a:pt x="298" y="108"/>
                    <a:pt x="298" y="111"/>
                  </a:cubicBezTo>
                  <a:lnTo>
                    <a:pt x="298" y="134"/>
                  </a:ln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8"/>
            <p:cNvSpPr>
              <a:spLocks/>
            </p:cNvSpPr>
            <p:nvPr/>
          </p:nvSpPr>
          <p:spPr bwMode="auto">
            <a:xfrm>
              <a:off x="1165225" y="1162051"/>
              <a:ext cx="157163" cy="150813"/>
            </a:xfrm>
            <a:custGeom>
              <a:avLst/>
              <a:gdLst>
                <a:gd name="T0" fmla="*/ 31 w 99"/>
                <a:gd name="T1" fmla="*/ 95 h 95"/>
                <a:gd name="T2" fmla="*/ 0 w 99"/>
                <a:gd name="T3" fmla="*/ 0 h 95"/>
                <a:gd name="T4" fmla="*/ 99 w 99"/>
                <a:gd name="T5" fmla="*/ 39 h 95"/>
                <a:gd name="T6" fmla="*/ 31 w 99"/>
                <a:gd name="T7" fmla="*/ 95 h 95"/>
              </a:gdLst>
              <a:ahLst/>
              <a:cxnLst>
                <a:cxn ang="0">
                  <a:pos x="T0" y="T1"/>
                </a:cxn>
                <a:cxn ang="0">
                  <a:pos x="T2" y="T3"/>
                </a:cxn>
                <a:cxn ang="0">
                  <a:pos x="T4" y="T5"/>
                </a:cxn>
                <a:cxn ang="0">
                  <a:pos x="T6" y="T7"/>
                </a:cxn>
              </a:cxnLst>
              <a:rect l="0" t="0" r="r" b="b"/>
              <a:pathLst>
                <a:path w="99" h="95">
                  <a:moveTo>
                    <a:pt x="31" y="95"/>
                  </a:moveTo>
                  <a:lnTo>
                    <a:pt x="0" y="0"/>
                  </a:lnTo>
                  <a:lnTo>
                    <a:pt x="99" y="39"/>
                  </a:lnTo>
                  <a:lnTo>
                    <a:pt x="31" y="95"/>
                  </a:ln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9"/>
            <p:cNvSpPr>
              <a:spLocks noEditPoints="1"/>
            </p:cNvSpPr>
            <p:nvPr/>
          </p:nvSpPr>
          <p:spPr bwMode="auto">
            <a:xfrm>
              <a:off x="1162050" y="1155701"/>
              <a:ext cx="592138" cy="409575"/>
            </a:xfrm>
            <a:custGeom>
              <a:avLst/>
              <a:gdLst>
                <a:gd name="T0" fmla="*/ 104 w 207"/>
                <a:gd name="T1" fmla="*/ 0 h 143"/>
                <a:gd name="T2" fmla="*/ 0 w 207"/>
                <a:gd name="T3" fmla="*/ 71 h 143"/>
                <a:gd name="T4" fmla="*/ 104 w 207"/>
                <a:gd name="T5" fmla="*/ 143 h 143"/>
                <a:gd name="T6" fmla="*/ 207 w 207"/>
                <a:gd name="T7" fmla="*/ 71 h 143"/>
                <a:gd name="T8" fmla="*/ 104 w 207"/>
                <a:gd name="T9" fmla="*/ 0 h 143"/>
                <a:gd name="T10" fmla="*/ 54 w 207"/>
                <a:gd name="T11" fmla="*/ 85 h 143"/>
                <a:gd name="T12" fmla="*/ 40 w 207"/>
                <a:gd name="T13" fmla="*/ 71 h 143"/>
                <a:gd name="T14" fmla="*/ 54 w 207"/>
                <a:gd name="T15" fmla="*/ 57 h 143"/>
                <a:gd name="T16" fmla="*/ 68 w 207"/>
                <a:gd name="T17" fmla="*/ 71 h 143"/>
                <a:gd name="T18" fmla="*/ 54 w 207"/>
                <a:gd name="T19" fmla="*/ 85 h 143"/>
                <a:gd name="T20" fmla="*/ 104 w 207"/>
                <a:gd name="T21" fmla="*/ 85 h 143"/>
                <a:gd name="T22" fmla="*/ 90 w 207"/>
                <a:gd name="T23" fmla="*/ 71 h 143"/>
                <a:gd name="T24" fmla="*/ 104 w 207"/>
                <a:gd name="T25" fmla="*/ 57 h 143"/>
                <a:gd name="T26" fmla="*/ 118 w 207"/>
                <a:gd name="T27" fmla="*/ 71 h 143"/>
                <a:gd name="T28" fmla="*/ 104 w 207"/>
                <a:gd name="T29" fmla="*/ 85 h 143"/>
                <a:gd name="T30" fmla="*/ 154 w 207"/>
                <a:gd name="T31" fmla="*/ 85 h 143"/>
                <a:gd name="T32" fmla="*/ 140 w 207"/>
                <a:gd name="T33" fmla="*/ 71 h 143"/>
                <a:gd name="T34" fmla="*/ 154 w 207"/>
                <a:gd name="T35" fmla="*/ 57 h 143"/>
                <a:gd name="T36" fmla="*/ 168 w 207"/>
                <a:gd name="T37" fmla="*/ 71 h 143"/>
                <a:gd name="T38" fmla="*/ 154 w 207"/>
                <a:gd name="T39" fmla="*/ 8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143">
                  <a:moveTo>
                    <a:pt x="104" y="0"/>
                  </a:moveTo>
                  <a:cubicBezTo>
                    <a:pt x="47" y="0"/>
                    <a:pt x="0" y="32"/>
                    <a:pt x="0" y="71"/>
                  </a:cubicBezTo>
                  <a:cubicBezTo>
                    <a:pt x="0" y="111"/>
                    <a:pt x="47" y="143"/>
                    <a:pt x="104" y="143"/>
                  </a:cubicBezTo>
                  <a:cubicBezTo>
                    <a:pt x="161" y="143"/>
                    <a:pt x="207" y="111"/>
                    <a:pt x="207" y="71"/>
                  </a:cubicBezTo>
                  <a:cubicBezTo>
                    <a:pt x="207" y="32"/>
                    <a:pt x="161" y="0"/>
                    <a:pt x="104" y="0"/>
                  </a:cubicBezTo>
                  <a:close/>
                  <a:moveTo>
                    <a:pt x="54" y="85"/>
                  </a:moveTo>
                  <a:cubicBezTo>
                    <a:pt x="46" y="85"/>
                    <a:pt x="40" y="79"/>
                    <a:pt x="40" y="71"/>
                  </a:cubicBezTo>
                  <a:cubicBezTo>
                    <a:pt x="40" y="64"/>
                    <a:pt x="46" y="57"/>
                    <a:pt x="54" y="57"/>
                  </a:cubicBezTo>
                  <a:cubicBezTo>
                    <a:pt x="62" y="57"/>
                    <a:pt x="68" y="64"/>
                    <a:pt x="68" y="71"/>
                  </a:cubicBezTo>
                  <a:cubicBezTo>
                    <a:pt x="68" y="79"/>
                    <a:pt x="62" y="85"/>
                    <a:pt x="54" y="85"/>
                  </a:cubicBezTo>
                  <a:close/>
                  <a:moveTo>
                    <a:pt x="104" y="85"/>
                  </a:moveTo>
                  <a:cubicBezTo>
                    <a:pt x="96" y="85"/>
                    <a:pt x="90" y="79"/>
                    <a:pt x="90" y="71"/>
                  </a:cubicBezTo>
                  <a:cubicBezTo>
                    <a:pt x="90" y="64"/>
                    <a:pt x="96" y="57"/>
                    <a:pt x="104" y="57"/>
                  </a:cubicBezTo>
                  <a:cubicBezTo>
                    <a:pt x="112" y="57"/>
                    <a:pt x="118" y="64"/>
                    <a:pt x="118" y="71"/>
                  </a:cubicBezTo>
                  <a:cubicBezTo>
                    <a:pt x="118" y="79"/>
                    <a:pt x="112" y="85"/>
                    <a:pt x="104" y="85"/>
                  </a:cubicBezTo>
                  <a:close/>
                  <a:moveTo>
                    <a:pt x="154" y="85"/>
                  </a:moveTo>
                  <a:cubicBezTo>
                    <a:pt x="146" y="85"/>
                    <a:pt x="140" y="79"/>
                    <a:pt x="140" y="71"/>
                  </a:cubicBezTo>
                  <a:cubicBezTo>
                    <a:pt x="140" y="64"/>
                    <a:pt x="146" y="57"/>
                    <a:pt x="154" y="57"/>
                  </a:cubicBezTo>
                  <a:cubicBezTo>
                    <a:pt x="162" y="57"/>
                    <a:pt x="168" y="64"/>
                    <a:pt x="168" y="71"/>
                  </a:cubicBezTo>
                  <a:cubicBezTo>
                    <a:pt x="168" y="79"/>
                    <a:pt x="162" y="85"/>
                    <a:pt x="154" y="85"/>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格 11">
            <a:extLst>
              <a:ext uri="{FF2B5EF4-FFF2-40B4-BE49-F238E27FC236}">
                <a16:creationId xmlns:a16="http://schemas.microsoft.com/office/drawing/2014/main" id="{507E7E64-AA15-47F5-BC4B-C9A9C96409D4}"/>
              </a:ext>
            </a:extLst>
          </p:cNvPr>
          <p:cNvGraphicFramePr>
            <a:graphicFrameLocks noGrp="1"/>
          </p:cNvGraphicFramePr>
          <p:nvPr>
            <p:extLst>
              <p:ext uri="{D42A27DB-BD31-4B8C-83A1-F6EECF244321}">
                <p14:modId xmlns:p14="http://schemas.microsoft.com/office/powerpoint/2010/main" val="2595491788"/>
              </p:ext>
            </p:extLst>
          </p:nvPr>
        </p:nvGraphicFramePr>
        <p:xfrm>
          <a:off x="298339" y="877674"/>
          <a:ext cx="8617826" cy="5638116"/>
        </p:xfrm>
        <a:graphic>
          <a:graphicData uri="http://schemas.openxmlformats.org/drawingml/2006/table">
            <a:tbl>
              <a:tblPr firstRow="1" bandRow="1">
                <a:tableStyleId>{00A15C55-8517-42AA-B614-E9B94910E393}</a:tableStyleId>
              </a:tblPr>
              <a:tblGrid>
                <a:gridCol w="940338">
                  <a:extLst>
                    <a:ext uri="{9D8B030D-6E8A-4147-A177-3AD203B41FA5}">
                      <a16:colId xmlns:a16="http://schemas.microsoft.com/office/drawing/2014/main" val="534659036"/>
                    </a:ext>
                  </a:extLst>
                </a:gridCol>
                <a:gridCol w="954121">
                  <a:extLst>
                    <a:ext uri="{9D8B030D-6E8A-4147-A177-3AD203B41FA5}">
                      <a16:colId xmlns:a16="http://schemas.microsoft.com/office/drawing/2014/main" val="3338494645"/>
                    </a:ext>
                  </a:extLst>
                </a:gridCol>
                <a:gridCol w="568673">
                  <a:extLst>
                    <a:ext uri="{9D8B030D-6E8A-4147-A177-3AD203B41FA5}">
                      <a16:colId xmlns:a16="http://schemas.microsoft.com/office/drawing/2014/main" val="3464380139"/>
                    </a:ext>
                  </a:extLst>
                </a:gridCol>
                <a:gridCol w="391808">
                  <a:extLst>
                    <a:ext uri="{9D8B030D-6E8A-4147-A177-3AD203B41FA5}">
                      <a16:colId xmlns:a16="http://schemas.microsoft.com/office/drawing/2014/main" val="1635924890"/>
                    </a:ext>
                  </a:extLst>
                </a:gridCol>
                <a:gridCol w="5762886">
                  <a:extLst>
                    <a:ext uri="{9D8B030D-6E8A-4147-A177-3AD203B41FA5}">
                      <a16:colId xmlns:a16="http://schemas.microsoft.com/office/drawing/2014/main" val="477924826"/>
                    </a:ext>
                  </a:extLst>
                </a:gridCol>
              </a:tblGrid>
              <a:tr h="289187">
                <a:tc gridSpan="2">
                  <a:txBody>
                    <a:bodyPr/>
                    <a:lstStyle/>
                    <a:p>
                      <a:pPr algn="ctr">
                        <a:lnSpc>
                          <a:spcPct val="100000"/>
                        </a:lnSpc>
                      </a:pPr>
                      <a:r>
                        <a:rPr lang="zh-TW" altLang="en-US" sz="1600" dirty="0" smtClean="0">
                          <a:solidFill>
                            <a:schemeClr val="tx1"/>
                          </a:solidFill>
                          <a:latin typeface="微軟正黑體" panose="020B0604030504040204" pitchFamily="34" charset="-120"/>
                          <a:ea typeface="微軟正黑體" panose="020B0604030504040204" pitchFamily="34" charset="-120"/>
                        </a:rPr>
                        <a:t>積分</a:t>
                      </a:r>
                      <a:r>
                        <a:rPr lang="zh-TW" altLang="en-US" sz="1600" dirty="0">
                          <a:solidFill>
                            <a:schemeClr val="tx1"/>
                          </a:solidFill>
                          <a:latin typeface="微軟正黑體" panose="020B0604030504040204" pitchFamily="34" charset="-120"/>
                          <a:ea typeface="微軟正黑體" panose="020B0604030504040204" pitchFamily="34" charset="-120"/>
                        </a:rPr>
                        <a:t>採計</a:t>
                      </a:r>
                      <a:r>
                        <a:rPr lang="zh-TW" altLang="en-US" sz="1600" dirty="0" smtClean="0">
                          <a:solidFill>
                            <a:schemeClr val="tx1"/>
                          </a:solidFill>
                          <a:latin typeface="微軟正黑體" panose="020B0604030504040204" pitchFamily="34" charset="-120"/>
                          <a:ea typeface="微軟正黑體" panose="020B0604030504040204" pitchFamily="34" charset="-120"/>
                        </a:rPr>
                        <a:t>項目</a:t>
                      </a:r>
                      <a:endParaRPr lang="zh-TW" altLang="en-US" sz="1600" dirty="0">
                        <a:solidFill>
                          <a:schemeClr val="tx1"/>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sz="2400" dirty="0">
                        <a:latin typeface="標楷體" panose="03000509000000000000" pitchFamily="65" charset="-120"/>
                        <a:ea typeface="標楷體" panose="03000509000000000000" pitchFamily="65" charset="-120"/>
                      </a:endParaRPr>
                    </a:p>
                  </a:txBody>
                  <a:tcPr anchor="ctr">
                    <a:lnB w="12700" cap="flat" cmpd="sng" algn="ctr">
                      <a:solidFill>
                        <a:schemeClr val="tx1"/>
                      </a:solidFill>
                      <a:prstDash val="solid"/>
                      <a:round/>
                      <a:headEnd type="none" w="med" len="med"/>
                      <a:tailEnd type="none" w="med" len="med"/>
                    </a:lnB>
                    <a:solidFill>
                      <a:schemeClr val="accent2"/>
                    </a:solidFill>
                  </a:tcPr>
                </a:tc>
                <a:tc gridSpan="2">
                  <a:txBody>
                    <a:bodyPr/>
                    <a:lstStyle/>
                    <a:p>
                      <a:pPr algn="ctr">
                        <a:lnSpc>
                          <a:spcPct val="100000"/>
                        </a:lnSpc>
                      </a:pPr>
                      <a:r>
                        <a:rPr lang="zh-TW" altLang="en-US" sz="1600" dirty="0" smtClean="0">
                          <a:solidFill>
                            <a:schemeClr val="tx1"/>
                          </a:solidFill>
                          <a:latin typeface="微軟正黑體" panose="020B0604030504040204" pitchFamily="34" charset="-120"/>
                          <a:ea typeface="微軟正黑體" panose="020B0604030504040204" pitchFamily="34" charset="-120"/>
                        </a:rPr>
                        <a:t>積分上限</a:t>
                      </a:r>
                      <a:endParaRPr lang="zh-TW" altLang="en-US" sz="1600" dirty="0">
                        <a:solidFill>
                          <a:schemeClr val="tx1"/>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dirty="0"/>
                    </a:p>
                  </a:txBody>
                  <a:tcPr anchor="ctr">
                    <a:lnB w="12700" cap="flat" cmpd="sng" algn="ctr">
                      <a:solidFill>
                        <a:schemeClr val="tx1"/>
                      </a:solidFill>
                      <a:prstDash val="solid"/>
                      <a:round/>
                      <a:headEnd type="none" w="med" len="med"/>
                      <a:tailEnd type="none" w="med" len="med"/>
                    </a:lnB>
                    <a:solidFill>
                      <a:schemeClr val="accent2"/>
                    </a:solidFill>
                  </a:tcPr>
                </a:tc>
                <a:tc>
                  <a:txBody>
                    <a:bodyPr/>
                    <a:lstStyle/>
                    <a:p>
                      <a:pPr algn="ctr">
                        <a:lnSpc>
                          <a:spcPct val="100000"/>
                        </a:lnSpc>
                      </a:pPr>
                      <a:r>
                        <a:rPr lang="zh-TW" altLang="en-US" sz="1600" dirty="0" smtClean="0">
                          <a:solidFill>
                            <a:schemeClr val="tx1"/>
                          </a:solidFill>
                          <a:latin typeface="微軟正黑體" panose="020B0604030504040204" pitchFamily="34" charset="-120"/>
                          <a:ea typeface="微軟正黑體" panose="020B0604030504040204" pitchFamily="34" charset="-120"/>
                        </a:rPr>
                        <a:t>積分</a:t>
                      </a:r>
                      <a:r>
                        <a:rPr lang="zh-TW" altLang="en-US" sz="1600" dirty="0">
                          <a:solidFill>
                            <a:schemeClr val="tx1"/>
                          </a:solidFill>
                          <a:latin typeface="微軟正黑體" panose="020B0604030504040204" pitchFamily="34" charset="-120"/>
                          <a:ea typeface="微軟正黑體" panose="020B0604030504040204" pitchFamily="34" charset="-120"/>
                        </a:rPr>
                        <a:t>採計項目</a:t>
                      </a:r>
                      <a:r>
                        <a:rPr lang="zh-TW" altLang="en-US" sz="1600" dirty="0" smtClean="0">
                          <a:solidFill>
                            <a:schemeClr val="tx1"/>
                          </a:solidFill>
                          <a:latin typeface="微軟正黑體" panose="020B0604030504040204" pitchFamily="34" charset="-120"/>
                          <a:ea typeface="微軟正黑體" panose="020B0604030504040204" pitchFamily="34" charset="-120"/>
                        </a:rPr>
                        <a:t>說明</a:t>
                      </a:r>
                      <a:endParaRPr lang="zh-TW" altLang="en-US" sz="1600" dirty="0">
                        <a:solidFill>
                          <a:schemeClr val="tx1"/>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6439952"/>
                  </a:ext>
                </a:extLst>
              </a:tr>
              <a:tr h="513014">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志願</a:t>
                      </a:r>
                      <a:r>
                        <a:rPr lang="zh-TW" altLang="en-US" sz="1500" b="1" dirty="0">
                          <a:latin typeface="微軟正黑體" panose="020B0604030504040204" pitchFamily="34" charset="-120"/>
                          <a:ea typeface="微軟正黑體" panose="020B0604030504040204" pitchFamily="34" charset="-120"/>
                        </a:rPr>
                        <a:t>序 </a:t>
                      </a:r>
                      <a:r>
                        <a:rPr lang="en-US" altLang="zh-TW" sz="1500" b="1" dirty="0">
                          <a:latin typeface="微軟正黑體" panose="020B0604030504040204" pitchFamily="34" charset="-120"/>
                          <a:ea typeface="微軟正黑體" panose="020B0604030504040204" pitchFamily="34" charset="-120"/>
                        </a:rPr>
                        <a:t>(1~30)</a:t>
                      </a:r>
                      <a:endParaRPr lang="zh-TW" altLang="en-US" sz="15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smtClean="0">
                          <a:solidFill>
                            <a:srgbClr val="FF0000"/>
                          </a:solidFill>
                          <a:latin typeface="微軟正黑體" panose="020B0604030504040204" pitchFamily="34" charset="-120"/>
                          <a:ea typeface="微軟正黑體" panose="020B0604030504040204" pitchFamily="34" charset="-120"/>
                        </a:rPr>
                        <a:t>26</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ct val="100000"/>
                        </a:lnSpc>
                      </a:pPr>
                      <a:r>
                        <a:rPr lang="zh-TW" altLang="en-US" sz="1300" dirty="0" smtClean="0">
                          <a:latin typeface="微軟正黑體" panose="020B0604030504040204" pitchFamily="34" charset="-120"/>
                          <a:ea typeface="微軟正黑體" panose="020B0604030504040204" pitchFamily="34" charset="-120"/>
                        </a:rPr>
                        <a:t>每 </a:t>
                      </a:r>
                      <a:r>
                        <a:rPr lang="en-US" altLang="zh-TW" sz="1300" dirty="0" smtClean="0">
                          <a:latin typeface="微軟正黑體" panose="020B0604030504040204" pitchFamily="34" charset="-120"/>
                          <a:ea typeface="微軟正黑體" panose="020B0604030504040204" pitchFamily="34" charset="-120"/>
                        </a:rPr>
                        <a:t>5 </a:t>
                      </a:r>
                      <a:r>
                        <a:rPr lang="zh-TW" altLang="en-US" sz="1300" dirty="0" smtClean="0">
                          <a:latin typeface="微軟正黑體" panose="020B0604030504040204" pitchFamily="34" charset="-120"/>
                          <a:ea typeface="微軟正黑體" panose="020B0604030504040204" pitchFamily="34" charset="-120"/>
                        </a:rPr>
                        <a:t>志願順序為 </a:t>
                      </a:r>
                      <a:r>
                        <a:rPr lang="en-US" altLang="zh-TW" sz="1300" dirty="0" smtClean="0">
                          <a:latin typeface="微軟正黑體" panose="020B0604030504040204" pitchFamily="34" charset="-120"/>
                          <a:ea typeface="微軟正黑體" panose="020B0604030504040204" pitchFamily="34" charset="-120"/>
                        </a:rPr>
                        <a:t>1 </a:t>
                      </a:r>
                      <a:r>
                        <a:rPr lang="zh-TW" altLang="en-US" sz="1300" dirty="0" smtClean="0">
                          <a:latin typeface="微軟正黑體" panose="020B0604030504040204" pitchFamily="34" charset="-120"/>
                          <a:ea typeface="微軟正黑體" panose="020B0604030504040204" pitchFamily="34" charset="-120"/>
                        </a:rPr>
                        <a:t>級別； 第</a:t>
                      </a:r>
                      <a:r>
                        <a:rPr lang="en-US" altLang="zh-TW" sz="1300" dirty="0" smtClean="0">
                          <a:latin typeface="微軟正黑體" panose="020B0604030504040204" pitchFamily="34" charset="-120"/>
                          <a:ea typeface="微軟正黑體" panose="020B0604030504040204" pitchFamily="34" charset="-120"/>
                        </a:rPr>
                        <a:t>1-</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5</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26</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6-</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10</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25</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
                      </a:r>
                      <a:br>
                        <a:rPr lang="en-US" altLang="zh-TW" sz="1300" dirty="0" smtClean="0">
                          <a:latin typeface="微軟正黑體" panose="020B0604030504040204" pitchFamily="34" charset="-120"/>
                          <a:ea typeface="微軟正黑體" panose="020B0604030504040204" pitchFamily="34" charset="-120"/>
                        </a:rPr>
                      </a:b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11-</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15</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24</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16-</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20</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23</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21-</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25</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22</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
                      </a:r>
                      <a:br>
                        <a:rPr lang="en-US" altLang="zh-TW" sz="1300" dirty="0" smtClean="0">
                          <a:latin typeface="微軟正黑體" panose="020B0604030504040204" pitchFamily="34" charset="-120"/>
                          <a:ea typeface="微軟正黑體" panose="020B0604030504040204" pitchFamily="34" charset="-120"/>
                        </a:rPr>
                      </a:b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26-</a:t>
                      </a:r>
                      <a:r>
                        <a:rPr lang="zh-TW" altLang="en-US" sz="1300" dirty="0" smtClean="0">
                          <a:latin typeface="微軟正黑體" panose="020B0604030504040204" pitchFamily="34" charset="-120"/>
                          <a:ea typeface="微軟正黑體" panose="020B0604030504040204" pitchFamily="34" charset="-120"/>
                        </a:rPr>
                        <a:t>第</a:t>
                      </a:r>
                      <a:r>
                        <a:rPr lang="en-US" altLang="zh-TW" sz="1300" dirty="0" smtClean="0">
                          <a:latin typeface="微軟正黑體" panose="020B0604030504040204" pitchFamily="34" charset="-120"/>
                          <a:ea typeface="微軟正黑體" panose="020B0604030504040204" pitchFamily="34" charset="-120"/>
                        </a:rPr>
                        <a:t>30</a:t>
                      </a:r>
                      <a:r>
                        <a:rPr lang="zh-TW" altLang="en-US" sz="1300" dirty="0" smtClean="0">
                          <a:latin typeface="微軟正黑體" panose="020B0604030504040204" pitchFamily="34" charset="-120"/>
                          <a:ea typeface="微軟正黑體" panose="020B0604030504040204" pitchFamily="34" charset="-120"/>
                        </a:rPr>
                        <a:t>志願：</a:t>
                      </a:r>
                      <a:r>
                        <a:rPr lang="en-US" altLang="zh-TW" sz="1300" b="1" dirty="0" smtClean="0">
                          <a:solidFill>
                            <a:srgbClr val="FF0000"/>
                          </a:solidFill>
                          <a:latin typeface="微軟正黑體" panose="020B0604030504040204" pitchFamily="34" charset="-120"/>
                          <a:ea typeface="微軟正黑體" panose="020B0604030504040204" pitchFamily="34" charset="-120"/>
                        </a:rPr>
                        <a:t>21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endParaRPr lang="zh-TW" altLang="en-US" sz="13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0551228"/>
                  </a:ext>
                </a:extLst>
              </a:tr>
              <a:tr h="648860">
                <a:tc rowSpan="2">
                  <a:txBody>
                    <a:bodyPr/>
                    <a:lstStyle/>
                    <a:p>
                      <a:pPr marL="0" indent="0" algn="l">
                        <a:lnSpc>
                          <a:spcPct val="100000"/>
                        </a:lnSpc>
                      </a:pPr>
                      <a:r>
                        <a:rPr lang="zh-TW" altLang="en-US" sz="1500" b="1" dirty="0" smtClean="0">
                          <a:latin typeface="微軟正黑體" panose="020B0604030504040204" pitchFamily="34" charset="-120"/>
                          <a:ea typeface="微軟正黑體" panose="020B0604030504040204" pitchFamily="34" charset="-120"/>
                        </a:rPr>
                        <a:t>多元學  </a:t>
                      </a:r>
                      <a:r>
                        <a:rPr lang="en-US" altLang="zh-TW" sz="1500" b="1" dirty="0" smtClean="0">
                          <a:latin typeface="微軟正黑體" panose="020B0604030504040204" pitchFamily="34" charset="-120"/>
                          <a:ea typeface="微軟正黑體" panose="020B0604030504040204" pitchFamily="34" charset="-120"/>
                        </a:rPr>
                        <a:t/>
                      </a:r>
                      <a:br>
                        <a:rPr lang="en-US" altLang="zh-TW" sz="1500" b="1" dirty="0" smtClean="0">
                          <a:latin typeface="微軟正黑體" panose="020B0604030504040204" pitchFamily="34" charset="-120"/>
                          <a:ea typeface="微軟正黑體" panose="020B0604030504040204" pitchFamily="34" charset="-120"/>
                        </a:rPr>
                      </a:br>
                      <a:r>
                        <a:rPr lang="zh-TW" altLang="en-US" sz="1500" b="1" dirty="0" smtClean="0">
                          <a:latin typeface="微軟正黑體" panose="020B0604030504040204" pitchFamily="34" charset="-120"/>
                          <a:ea typeface="微軟正黑體" panose="020B0604030504040204" pitchFamily="34" charset="-120"/>
                        </a:rPr>
                        <a:t>習表現</a:t>
                      </a:r>
                      <a:endParaRPr lang="zh-TW" altLang="en-US" sz="15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lnSpc>
                          <a:spcPct val="100000"/>
                        </a:lnSpc>
                      </a:pPr>
                      <a:r>
                        <a:rPr lang="zh-TW" altLang="en-US" sz="1500" b="1" dirty="0" smtClean="0">
                          <a:solidFill>
                            <a:srgbClr val="0000CC"/>
                          </a:solidFill>
                          <a:latin typeface="微軟正黑體" panose="020B0604030504040204" pitchFamily="34" charset="-120"/>
                          <a:ea typeface="微軟正黑體" panose="020B0604030504040204" pitchFamily="34" charset="-120"/>
                        </a:rPr>
                        <a:t>競 賽</a:t>
                      </a:r>
                      <a:endParaRPr lang="zh-TW" altLang="en-US" sz="1500" b="1" dirty="0">
                        <a:solidFill>
                          <a:srgbClr val="0000CC"/>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en-US" altLang="zh-TW" sz="1600" b="1" dirty="0" smtClean="0">
                          <a:latin typeface="微軟正黑體" panose="020B0604030504040204" pitchFamily="34" charset="-120"/>
                          <a:ea typeface="微軟正黑體" panose="020B0604030504040204" pitchFamily="34" charset="-120"/>
                        </a:rPr>
                        <a:t>7</a:t>
                      </a:r>
                      <a:endParaRPr lang="zh-TW" altLang="en-US" sz="16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15</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lnSpc>
                          <a:spcPct val="100000"/>
                        </a:lnSpc>
                      </a:pPr>
                      <a:r>
                        <a:rPr lang="zh-TW" altLang="en-US" sz="1300" dirty="0" smtClean="0">
                          <a:latin typeface="微軟正黑體" panose="020B0604030504040204" pitchFamily="34" charset="-120"/>
                          <a:ea typeface="微軟正黑體" panose="020B0604030504040204" pitchFamily="34" charset="-120"/>
                        </a:rPr>
                        <a:t>簡章“國際、全國”、區域及縣</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市</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競賽項目：</a:t>
                      </a:r>
                      <a:r>
                        <a:rPr lang="en-US" altLang="zh-TW" sz="1300" b="1" dirty="0" smtClean="0">
                          <a:solidFill>
                            <a:srgbClr val="FF0000"/>
                          </a:solidFill>
                          <a:latin typeface="微軟正黑體" panose="020B0604030504040204" pitchFamily="34" charset="-120"/>
                          <a:ea typeface="微軟正黑體" panose="020B0604030504040204" pitchFamily="34" charset="-120"/>
                        </a:rPr>
                        <a:t>7-1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同學年度同項競賽擇優</a:t>
                      </a:r>
                      <a:r>
                        <a:rPr lang="en-US" altLang="zh-TW" sz="1300" dirty="0" smtClean="0">
                          <a:latin typeface="微軟正黑體" panose="020B0604030504040204" pitchFamily="34" charset="-120"/>
                          <a:ea typeface="微軟正黑體" panose="020B0604030504040204" pitchFamily="34" charset="-120"/>
                        </a:rPr>
                        <a:t>1</a:t>
                      </a:r>
                      <a:r>
                        <a:rPr lang="zh-TW" altLang="en-US" sz="1300" dirty="0" smtClean="0">
                          <a:latin typeface="微軟正黑體" panose="020B0604030504040204" pitchFamily="34" charset="-120"/>
                          <a:ea typeface="微軟正黑體" panose="020B0604030504040204" pitchFamily="34" charset="-120"/>
                        </a:rPr>
                        <a:t>次採計</a:t>
                      </a:r>
                      <a:r>
                        <a:rPr lang="en-US" altLang="zh-TW" sz="1300" dirty="0" smtClean="0">
                          <a:latin typeface="微軟正黑體" panose="020B0604030504040204" pitchFamily="34" charset="-120"/>
                          <a:ea typeface="微軟正黑體" panose="020B0604030504040204" pitchFamily="34" charset="-120"/>
                        </a:rPr>
                        <a:t>) </a:t>
                      </a:r>
                      <a:r>
                        <a:rPr lang="en-US" altLang="zh-TW" sz="1300" baseline="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採計期限：</a:t>
                      </a:r>
                      <a:r>
                        <a:rPr lang="zh-TW" altLang="en-US" sz="1300" u="sng" dirty="0" smtClean="0">
                          <a:latin typeface="微軟正黑體" panose="020B0604030504040204" pitchFamily="34" charset="-120"/>
                          <a:ea typeface="微軟正黑體" panose="020B0604030504040204" pitchFamily="34" charset="-120"/>
                        </a:rPr>
                        <a:t>國中就學期間至</a:t>
                      </a:r>
                      <a:r>
                        <a:rPr lang="en-US" altLang="zh-TW" sz="1300" u="sng" dirty="0" smtClean="0">
                          <a:latin typeface="微軟正黑體" panose="020B0604030504040204" pitchFamily="34" charset="-120"/>
                          <a:ea typeface="微軟正黑體" panose="020B0604030504040204" pitchFamily="34" charset="-120"/>
                        </a:rPr>
                        <a:t>111.5.14</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含</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前為限。</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163629787"/>
                  </a:ext>
                </a:extLst>
              </a:tr>
              <a:tr h="606096">
                <a:tc vMerge="1">
                  <a:txBody>
                    <a:bodyPr/>
                    <a:lstStyle/>
                    <a:p>
                      <a:endParaRPr lang="zh-TW" altLang="en-US"/>
                    </a:p>
                  </a:txBody>
                  <a:tcPr/>
                </a:tc>
                <a:tc>
                  <a:txBody>
                    <a:bodyPr/>
                    <a:lstStyle/>
                    <a:p>
                      <a:pPr marL="0" marR="0" lvl="0" indent="0" algn="l" defTabSz="1077913" rtl="0" eaLnBrk="1" fontAlgn="auto" latinLnBrk="0" hangingPunct="1">
                        <a:lnSpc>
                          <a:spcPct val="100000"/>
                        </a:lnSpc>
                        <a:spcBef>
                          <a:spcPts val="0"/>
                        </a:spcBef>
                        <a:spcAft>
                          <a:spcPts val="0"/>
                        </a:spcAft>
                        <a:buClrTx/>
                        <a:buSzTx/>
                        <a:buFontTx/>
                        <a:buNone/>
                        <a:tabLst/>
                        <a:defRPr/>
                      </a:pPr>
                      <a:r>
                        <a:rPr lang="zh-TW" altLang="en-US" sz="1500" b="1" dirty="0" smtClean="0">
                          <a:solidFill>
                            <a:srgbClr val="0000CC"/>
                          </a:solidFill>
                          <a:latin typeface="微軟正黑體" panose="020B0604030504040204" pitchFamily="34" charset="-120"/>
                          <a:ea typeface="微軟正黑體" panose="020B0604030504040204" pitchFamily="34" charset="-120"/>
                        </a:rPr>
                        <a:t>服務學習</a:t>
                      </a:r>
                      <a:endParaRPr lang="zh-TW" altLang="en-US" sz="1500" b="1" dirty="0">
                        <a:solidFill>
                          <a:srgbClr val="0000CC"/>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en-US" altLang="zh-TW" sz="1600" b="1" dirty="0" smtClean="0">
                          <a:latin typeface="微軟正黑體" panose="020B0604030504040204" pitchFamily="34" charset="-120"/>
                          <a:ea typeface="微軟正黑體" panose="020B0604030504040204" pitchFamily="34" charset="-120"/>
                        </a:rPr>
                        <a:t>15</a:t>
                      </a:r>
                      <a:endParaRPr lang="zh-TW" altLang="en-US" sz="16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vMerge="1">
                  <a:txBody>
                    <a:bodyPr/>
                    <a:lstStyle/>
                    <a:p>
                      <a:endParaRPr lang="zh-TW"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300" dirty="0" smtClean="0">
                          <a:latin typeface="微軟正黑體" panose="020B0604030504040204" pitchFamily="34" charset="-120"/>
                          <a:ea typeface="微軟正黑體" panose="020B0604030504040204" pitchFamily="34" charset="-120"/>
                        </a:rPr>
                        <a:t>1.</a:t>
                      </a:r>
                      <a:r>
                        <a:rPr lang="zh-TW" altLang="en-US" sz="1300" dirty="0" smtClean="0">
                          <a:latin typeface="微軟正黑體" panose="020B0604030504040204" pitchFamily="34" charset="-120"/>
                          <a:ea typeface="微軟正黑體" panose="020B0604030504040204" pitchFamily="34" charset="-120"/>
                        </a:rPr>
                        <a:t>擔任班級幹部、小老師或社團幹部任滿一學期得 </a:t>
                      </a:r>
                      <a:r>
                        <a:rPr lang="en-US" altLang="zh-TW" sz="1300" b="1" dirty="0" smtClean="0">
                          <a:solidFill>
                            <a:srgbClr val="FF0000"/>
                          </a:solidFill>
                          <a:latin typeface="微軟正黑體" panose="020B0604030504040204" pitchFamily="34" charset="-120"/>
                          <a:ea typeface="微軟正黑體" panose="020B0604030504040204" pitchFamily="34" charset="-120"/>
                        </a:rPr>
                        <a:t>2</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，同一學期同時擔任班</a:t>
                      </a:r>
                      <a:r>
                        <a:rPr lang="en-US" altLang="zh-TW" sz="1300" dirty="0" smtClean="0">
                          <a:latin typeface="微軟正黑體" panose="020B0604030504040204" pitchFamily="34" charset="-120"/>
                          <a:ea typeface="微軟正黑體" panose="020B0604030504040204" pitchFamily="34" charset="-120"/>
                        </a:rPr>
                        <a:t/>
                      </a:r>
                      <a:br>
                        <a:rPr lang="en-US" altLang="zh-TW" sz="1300" dirty="0" smtClean="0">
                          <a:latin typeface="微軟正黑體" panose="020B0604030504040204" pitchFamily="34" charset="-120"/>
                          <a:ea typeface="微軟正黑體" panose="020B0604030504040204" pitchFamily="34" charset="-120"/>
                        </a:rPr>
                      </a:br>
                      <a:r>
                        <a:rPr lang="en-US" altLang="zh-TW" sz="1100" dirty="0" smtClean="0">
                          <a:latin typeface="微軟正黑體" panose="020B0604030504040204" pitchFamily="34" charset="-120"/>
                          <a:ea typeface="微軟正黑體" panose="020B0604030504040204" pitchFamily="34" charset="-120"/>
                        </a:rPr>
                        <a:t>   </a:t>
                      </a:r>
                      <a:r>
                        <a:rPr lang="en-US" altLang="zh-TW" sz="1100" baseline="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級幹部、小老師或社團幹部，仍以 </a:t>
                      </a:r>
                      <a:r>
                        <a:rPr lang="en-US" altLang="zh-TW" sz="1300" b="1" dirty="0" smtClean="0">
                          <a:solidFill>
                            <a:srgbClr val="FF0000"/>
                          </a:solidFill>
                          <a:latin typeface="微軟正黑體" panose="020B0604030504040204" pitchFamily="34" charset="-120"/>
                          <a:ea typeface="微軟正黑體" panose="020B0604030504040204" pitchFamily="34" charset="-120"/>
                        </a:rPr>
                        <a:t>2</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採計。</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300" dirty="0" smtClean="0">
                          <a:latin typeface="微軟正黑體" panose="020B0604030504040204" pitchFamily="34" charset="-120"/>
                          <a:ea typeface="微軟正黑體" panose="020B0604030504040204" pitchFamily="34" charset="-120"/>
                        </a:rPr>
                        <a:t>2.</a:t>
                      </a:r>
                      <a:r>
                        <a:rPr lang="zh-TW" altLang="en-US" sz="1300" dirty="0" smtClean="0">
                          <a:latin typeface="微軟正黑體" panose="020B0604030504040204" pitchFamily="34" charset="-120"/>
                          <a:ea typeface="微軟正黑體" panose="020B0604030504040204" pitchFamily="34" charset="-120"/>
                        </a:rPr>
                        <a:t>參加校內服務學習課程及活動，或於校外參加志工服務或社區服務</a:t>
                      </a:r>
                      <a:r>
                        <a:rPr lang="en-US" altLang="zh-TW" sz="1300" dirty="0" smtClean="0">
                          <a:latin typeface="微軟正黑體" panose="020B0604030504040204" pitchFamily="34" charset="-120"/>
                          <a:ea typeface="微軟正黑體" panose="020B0604030504040204" pitchFamily="34" charset="-120"/>
                        </a:rPr>
                        <a:t/>
                      </a:r>
                      <a:br>
                        <a:rPr lang="en-US" altLang="zh-TW" sz="1300" dirty="0" smtClean="0">
                          <a:latin typeface="微軟正黑體" panose="020B0604030504040204" pitchFamily="34" charset="-120"/>
                          <a:ea typeface="微軟正黑體" panose="020B0604030504040204" pitchFamily="34" charset="-120"/>
                        </a:rPr>
                      </a:br>
                      <a:r>
                        <a:rPr lang="en-US" altLang="zh-TW" sz="1100" baseline="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滿 </a:t>
                      </a:r>
                      <a:r>
                        <a:rPr lang="en-US" altLang="zh-TW" sz="1300" dirty="0" smtClean="0">
                          <a:latin typeface="微軟正黑體" panose="020B0604030504040204" pitchFamily="34" charset="-120"/>
                          <a:ea typeface="微軟正黑體" panose="020B0604030504040204" pitchFamily="34" charset="-120"/>
                        </a:rPr>
                        <a:t>1</a:t>
                      </a:r>
                      <a:r>
                        <a:rPr lang="zh-TW" altLang="en-US" sz="1300" dirty="0" smtClean="0">
                          <a:latin typeface="微軟正黑體" panose="020B0604030504040204" pitchFamily="34" charset="-120"/>
                          <a:ea typeface="微軟正黑體" panose="020B0604030504040204" pitchFamily="34" charset="-120"/>
                        </a:rPr>
                        <a:t>小時得 </a:t>
                      </a:r>
                      <a:r>
                        <a:rPr lang="en-US" altLang="zh-TW" sz="1300" b="1" dirty="0" smtClean="0">
                          <a:solidFill>
                            <a:srgbClr val="FF0000"/>
                          </a:solidFill>
                          <a:latin typeface="微軟正黑體" panose="020B0604030504040204" pitchFamily="34" charset="-120"/>
                          <a:ea typeface="微軟正黑體" panose="020B0604030504040204" pitchFamily="34" charset="-120"/>
                        </a:rPr>
                        <a:t>0.5 </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a:t>
                      </a:r>
                      <a:r>
                        <a:rPr lang="en-US" altLang="zh-TW" sz="1300" b="1" kern="1200" dirty="0" smtClean="0">
                          <a:solidFill>
                            <a:srgbClr val="0000FF"/>
                          </a:solidFill>
                          <a:latin typeface="微軟正黑體" panose="020B0604030504040204" pitchFamily="34" charset="-120"/>
                          <a:ea typeface="微軟正黑體" panose="020B0604030504040204" pitchFamily="34" charset="-120"/>
                          <a:cs typeface="+mn-cs"/>
                        </a:rPr>
                        <a:t>(</a:t>
                      </a:r>
                      <a:r>
                        <a:rPr lang="zh-TW" altLang="zh-TW" sz="1300" b="1" dirty="0" smtClean="0">
                          <a:solidFill>
                            <a:srgbClr val="0000FF"/>
                          </a:solidFill>
                          <a:latin typeface="微軟正黑體" pitchFamily="34" charset="-120"/>
                          <a:ea typeface="微軟正黑體" pitchFamily="34" charset="-120"/>
                        </a:rPr>
                        <a:t>適用</a:t>
                      </a:r>
                      <a:r>
                        <a:rPr lang="en-US" altLang="zh-TW" sz="1300" b="1" dirty="0" smtClean="0">
                          <a:solidFill>
                            <a:srgbClr val="0000FF"/>
                          </a:solidFill>
                          <a:latin typeface="微軟正黑體" pitchFamily="34" charset="-120"/>
                          <a:ea typeface="微軟正黑體" pitchFamily="34" charset="-120"/>
                        </a:rPr>
                        <a:t> 111</a:t>
                      </a:r>
                      <a:r>
                        <a:rPr lang="zh-TW" altLang="zh-TW" sz="1300" b="1" dirty="0" smtClean="0">
                          <a:solidFill>
                            <a:srgbClr val="0000FF"/>
                          </a:solidFill>
                          <a:latin typeface="微軟正黑體" pitchFamily="34" charset="-120"/>
                          <a:ea typeface="微軟正黑體" pitchFamily="34" charset="-120"/>
                        </a:rPr>
                        <a:t>及</a:t>
                      </a:r>
                      <a:r>
                        <a:rPr lang="en-US" altLang="zh-TW" sz="1300" b="1" dirty="0" smtClean="0">
                          <a:solidFill>
                            <a:srgbClr val="0000FF"/>
                          </a:solidFill>
                          <a:latin typeface="微軟正黑體" pitchFamily="34" charset="-120"/>
                          <a:ea typeface="微軟正黑體" pitchFamily="34" charset="-120"/>
                        </a:rPr>
                        <a:t> 112</a:t>
                      </a:r>
                      <a:r>
                        <a:rPr lang="zh-TW" altLang="en-US" sz="1300" b="1" dirty="0" smtClean="0">
                          <a:solidFill>
                            <a:srgbClr val="0000FF"/>
                          </a:solidFill>
                          <a:latin typeface="微軟正黑體" pitchFamily="34" charset="-120"/>
                          <a:ea typeface="微軟正黑體" pitchFamily="34" charset="-120"/>
                        </a:rPr>
                        <a:t>招生</a:t>
                      </a:r>
                      <a:r>
                        <a:rPr lang="zh-TW" altLang="zh-TW" sz="1300" b="1" dirty="0" smtClean="0">
                          <a:solidFill>
                            <a:srgbClr val="0000FF"/>
                          </a:solidFill>
                          <a:latin typeface="微軟正黑體" pitchFamily="34" charset="-120"/>
                          <a:ea typeface="微軟正黑體" pitchFamily="34" charset="-120"/>
                        </a:rPr>
                        <a:t>學年</a:t>
                      </a:r>
                      <a:r>
                        <a:rPr lang="zh-TW" altLang="en-US" sz="1300" b="1" dirty="0" smtClean="0">
                          <a:solidFill>
                            <a:srgbClr val="0000FF"/>
                          </a:solidFill>
                          <a:latin typeface="微軟正黑體" pitchFamily="34" charset="-120"/>
                          <a:ea typeface="微軟正黑體" pitchFamily="34" charset="-120"/>
                        </a:rPr>
                        <a:t>度</a:t>
                      </a:r>
                      <a:r>
                        <a:rPr lang="en-US" altLang="zh-TW" sz="1300" b="1" dirty="0" smtClean="0">
                          <a:solidFill>
                            <a:srgbClr val="0000FF"/>
                          </a:solidFill>
                          <a:latin typeface="微軟正黑體" pitchFamily="34" charset="-120"/>
                          <a:ea typeface="微軟正黑體" pitchFamily="34" charset="-120"/>
                        </a:rPr>
                        <a:t>)</a:t>
                      </a:r>
                      <a:r>
                        <a:rPr lang="zh-TW" altLang="en-US" sz="1300" b="1" dirty="0" smtClean="0">
                          <a:solidFill>
                            <a:schemeClr val="tx1"/>
                          </a:solidFill>
                          <a:latin typeface="微軟正黑體" pitchFamily="34" charset="-120"/>
                          <a:ea typeface="微軟正黑體" pitchFamily="34" charset="-120"/>
                        </a:rPr>
                        <a:t>。</a:t>
                      </a:r>
                      <a:endParaRPr lang="zh-TW" altLang="en-US" sz="1300" dirty="0" smtClean="0">
                        <a:solidFill>
                          <a:schemeClr val="tx1"/>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631584362"/>
                  </a:ext>
                </a:extLst>
              </a:tr>
              <a:tr h="754380">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技藝</a:t>
                      </a:r>
                      <a:r>
                        <a:rPr lang="zh-TW" altLang="en-US" sz="1500" b="1" dirty="0">
                          <a:latin typeface="微軟正黑體" panose="020B0604030504040204" pitchFamily="34" charset="-120"/>
                          <a:ea typeface="微軟正黑體" panose="020B0604030504040204" pitchFamily="34" charset="-120"/>
                        </a:rPr>
                        <a:t>優良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3</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300" dirty="0" smtClean="0">
                          <a:latin typeface="微軟正黑體" panose="020B0604030504040204" pitchFamily="34" charset="-120"/>
                          <a:ea typeface="微軟正黑體" panose="020B0604030504040204" pitchFamily="34" charset="-120"/>
                        </a:rPr>
                        <a:t>採計技藝教育課程</a:t>
                      </a:r>
                      <a:r>
                        <a:rPr lang="zh-TW" altLang="en-US" sz="1300" b="1" u="sng" dirty="0" smtClean="0">
                          <a:solidFill>
                            <a:srgbClr val="0000CC"/>
                          </a:solidFill>
                          <a:latin typeface="微軟正黑體" panose="020B0604030504040204" pitchFamily="34" charset="-120"/>
                          <a:ea typeface="微軟正黑體" panose="020B0604030504040204" pitchFamily="34" charset="-120"/>
                        </a:rPr>
                        <a:t>平均總成績</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90</a:t>
                      </a:r>
                      <a:r>
                        <a:rPr lang="zh-TW" altLang="en-US" sz="1300" dirty="0" smtClean="0">
                          <a:latin typeface="微軟正黑體" panose="020B0604030504040204" pitchFamily="34" charset="-120"/>
                          <a:ea typeface="微軟正黑體" panose="020B0604030504040204" pitchFamily="34" charset="-120"/>
                        </a:rPr>
                        <a:t>分以上：</a:t>
                      </a:r>
                      <a:r>
                        <a:rPr lang="en-US" altLang="zh-TW" sz="1300" b="1" dirty="0" smtClean="0">
                          <a:solidFill>
                            <a:srgbClr val="FF0000"/>
                          </a:solidFill>
                          <a:latin typeface="微軟正黑體" panose="020B0604030504040204" pitchFamily="34" charset="-120"/>
                          <a:ea typeface="微軟正黑體" panose="020B0604030504040204" pitchFamily="34" charset="-120"/>
                        </a:rPr>
                        <a:t>3</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80</a:t>
                      </a:r>
                      <a:r>
                        <a:rPr lang="zh-TW" altLang="en-US" sz="1300" dirty="0" smtClean="0">
                          <a:latin typeface="微軟正黑體" panose="020B0604030504040204" pitchFamily="34" charset="-120"/>
                          <a:ea typeface="微軟正黑體" panose="020B0604030504040204" pitchFamily="34" charset="-120"/>
                        </a:rPr>
                        <a:t>分以上未滿</a:t>
                      </a:r>
                      <a:r>
                        <a:rPr lang="en-US" altLang="zh-TW" sz="1300" dirty="0" smtClean="0">
                          <a:latin typeface="微軟正黑體" panose="020B0604030504040204" pitchFamily="34" charset="-120"/>
                          <a:ea typeface="微軟正黑體" panose="020B0604030504040204" pitchFamily="34" charset="-120"/>
                        </a:rPr>
                        <a:t>90</a:t>
                      </a:r>
                      <a:r>
                        <a:rPr lang="zh-TW" altLang="en-US" sz="1300" dirty="0" smtClean="0">
                          <a:latin typeface="微軟正黑體" panose="020B0604030504040204" pitchFamily="34" charset="-120"/>
                          <a:ea typeface="微軟正黑體" panose="020B0604030504040204" pitchFamily="34" charset="-120"/>
                        </a:rPr>
                        <a:t>分：</a:t>
                      </a:r>
                      <a:r>
                        <a:rPr lang="en-US" altLang="zh-TW" sz="1300" b="1" dirty="0" smtClean="0">
                          <a:solidFill>
                            <a:srgbClr val="FF0000"/>
                          </a:solidFill>
                          <a:latin typeface="微軟正黑體" panose="020B0604030504040204" pitchFamily="34" charset="-120"/>
                          <a:ea typeface="微軟正黑體" panose="020B0604030504040204" pitchFamily="34" charset="-120"/>
                        </a:rPr>
                        <a:t>2.5</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
                      </a:r>
                      <a:br>
                        <a:rPr lang="en-US" altLang="zh-TW" sz="1300" dirty="0" smtClean="0">
                          <a:latin typeface="微軟正黑體" panose="020B0604030504040204" pitchFamily="34" charset="-120"/>
                          <a:ea typeface="微軟正黑體" panose="020B0604030504040204" pitchFamily="34" charset="-120"/>
                        </a:rPr>
                      </a:br>
                      <a:r>
                        <a:rPr lang="en-US" altLang="zh-TW" sz="1300" baseline="0" dirty="0" smtClean="0">
                          <a:latin typeface="微軟正黑體" panose="020B0604030504040204" pitchFamily="34" charset="-120"/>
                          <a:ea typeface="微軟正黑體" panose="020B0604030504040204" pitchFamily="34" charset="-120"/>
                        </a:rPr>
                        <a:t>                                        </a:t>
                      </a:r>
                      <a:r>
                        <a:rPr lang="en-US" altLang="zh-TW" sz="1300" dirty="0" smtClean="0">
                          <a:latin typeface="微軟正黑體" panose="020B0604030504040204" pitchFamily="34" charset="-120"/>
                          <a:ea typeface="微軟正黑體" panose="020B0604030504040204" pitchFamily="34" charset="-120"/>
                        </a:rPr>
                        <a:t>70</a:t>
                      </a:r>
                      <a:r>
                        <a:rPr lang="zh-TW" altLang="en-US" sz="1300" dirty="0" smtClean="0">
                          <a:latin typeface="微軟正黑體" panose="020B0604030504040204" pitchFamily="34" charset="-120"/>
                          <a:ea typeface="微軟正黑體" panose="020B0604030504040204" pitchFamily="34" charset="-120"/>
                        </a:rPr>
                        <a:t>分以上未滿</a:t>
                      </a:r>
                      <a:r>
                        <a:rPr lang="en-US" altLang="zh-TW" sz="1300" dirty="0" smtClean="0">
                          <a:latin typeface="微軟正黑體" panose="020B0604030504040204" pitchFamily="34" charset="-120"/>
                          <a:ea typeface="微軟正黑體" panose="020B0604030504040204" pitchFamily="34" charset="-120"/>
                        </a:rPr>
                        <a:t>80</a:t>
                      </a:r>
                      <a:r>
                        <a:rPr lang="zh-TW" altLang="en-US" sz="1300" dirty="0" smtClean="0">
                          <a:latin typeface="微軟正黑體" panose="020B0604030504040204" pitchFamily="34" charset="-120"/>
                          <a:ea typeface="微軟正黑體" panose="020B0604030504040204" pitchFamily="34" charset="-120"/>
                        </a:rPr>
                        <a:t>分：</a:t>
                      </a:r>
                      <a:r>
                        <a:rPr lang="en-US" altLang="zh-TW" sz="1300" b="1" dirty="0" smtClean="0">
                          <a:solidFill>
                            <a:srgbClr val="FF0000"/>
                          </a:solidFill>
                          <a:latin typeface="微軟正黑體" panose="020B0604030504040204" pitchFamily="34" charset="-120"/>
                          <a:ea typeface="微軟正黑體" panose="020B0604030504040204" pitchFamily="34" charset="-120"/>
                        </a:rPr>
                        <a:t>1.5</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60</a:t>
                      </a:r>
                      <a:r>
                        <a:rPr lang="zh-TW" altLang="en-US" sz="1300" dirty="0" smtClean="0">
                          <a:latin typeface="微軟正黑體" panose="020B0604030504040204" pitchFamily="34" charset="-120"/>
                          <a:ea typeface="微軟正黑體" panose="020B0604030504040204" pitchFamily="34" charset="-120"/>
                        </a:rPr>
                        <a:t>分以上未滿</a:t>
                      </a:r>
                      <a:r>
                        <a:rPr lang="en-US" altLang="zh-TW" sz="1300" dirty="0" smtClean="0">
                          <a:latin typeface="微軟正黑體" panose="020B0604030504040204" pitchFamily="34" charset="-120"/>
                          <a:ea typeface="微軟正黑體" panose="020B0604030504040204" pitchFamily="34" charset="-120"/>
                        </a:rPr>
                        <a:t>70</a:t>
                      </a:r>
                      <a:r>
                        <a:rPr lang="zh-TW" altLang="en-US" sz="1300" dirty="0" smtClean="0">
                          <a:latin typeface="微軟正黑體" panose="020B0604030504040204" pitchFamily="34" charset="-120"/>
                          <a:ea typeface="微軟正黑體" panose="020B0604030504040204" pitchFamily="34" charset="-120"/>
                        </a:rPr>
                        <a:t>分：</a:t>
                      </a:r>
                      <a:r>
                        <a:rPr lang="en-US" altLang="zh-TW" sz="1300" b="1" dirty="0" smtClean="0">
                          <a:solidFill>
                            <a:srgbClr val="FF0000"/>
                          </a:solidFill>
                          <a:latin typeface="微軟正黑體" panose="020B0604030504040204" pitchFamily="34" charset="-120"/>
                          <a:ea typeface="微軟正黑體" panose="020B0604030504040204" pitchFamily="34" charset="-120"/>
                        </a:rPr>
                        <a:t>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en-US" altLang="zh-TW" sz="1300" b="0" dirty="0" smtClean="0">
                          <a:solidFill>
                            <a:schemeClr val="dk1"/>
                          </a:solidFill>
                          <a:latin typeface="微軟正黑體" panose="020B0604030504040204" pitchFamily="34" charset="-120"/>
                          <a:ea typeface="微軟正黑體" panose="020B0604030504040204" pitchFamily="34" charset="-120"/>
                        </a:rPr>
                        <a:t/>
                      </a:r>
                      <a:br>
                        <a:rPr lang="en-US" altLang="zh-TW" sz="1300" b="0" dirty="0" smtClean="0">
                          <a:solidFill>
                            <a:schemeClr val="dk1"/>
                          </a:solidFill>
                          <a:latin typeface="微軟正黑體" panose="020B0604030504040204" pitchFamily="34" charset="-120"/>
                          <a:ea typeface="微軟正黑體" panose="020B0604030504040204" pitchFamily="34" charset="-120"/>
                        </a:rPr>
                      </a:br>
                      <a:r>
                        <a:rPr lang="zh-TW" altLang="en-US" sz="1300" dirty="0" smtClean="0">
                          <a:latin typeface="微軟正黑體" panose="020B0604030504040204" pitchFamily="34" charset="-120"/>
                          <a:ea typeface="微軟正黑體" panose="020B0604030504040204" pitchFamily="34" charset="-120"/>
                        </a:rPr>
                        <a:t>其成績應於</a:t>
                      </a:r>
                      <a:r>
                        <a:rPr lang="zh-TW" altLang="en-US" sz="1300" u="sng" dirty="0" smtClean="0">
                          <a:latin typeface="微軟正黑體" panose="020B0604030504040204" pitchFamily="34" charset="-120"/>
                          <a:ea typeface="微軟正黑體" panose="020B0604030504040204" pitchFamily="34" charset="-120"/>
                        </a:rPr>
                        <a:t>國中就學期間且至</a:t>
                      </a:r>
                      <a:r>
                        <a:rPr lang="en-US" altLang="zh-TW" sz="1300" u="sng" dirty="0" smtClean="0">
                          <a:latin typeface="微軟正黑體" panose="020B0604030504040204" pitchFamily="34" charset="-120"/>
                          <a:ea typeface="微軟正黑體" panose="020B0604030504040204" pitchFamily="34" charset="-120"/>
                        </a:rPr>
                        <a:t>111.5.14</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含</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前為限。</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69931879"/>
                  </a:ext>
                </a:extLst>
              </a:tr>
              <a:tr h="514724">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弱勢</a:t>
                      </a:r>
                      <a:r>
                        <a:rPr lang="zh-TW" altLang="en-US" sz="1500" b="1" dirty="0">
                          <a:latin typeface="微軟正黑體" panose="020B0604030504040204" pitchFamily="34" charset="-120"/>
                          <a:ea typeface="微軟正黑體" panose="020B0604030504040204" pitchFamily="34" charset="-120"/>
                        </a:rPr>
                        <a:t>身分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3</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300" dirty="0" smtClean="0">
                          <a:latin typeface="微軟正黑體" panose="020B0604030504040204" pitchFamily="34" charset="-120"/>
                          <a:ea typeface="微軟正黑體" panose="020B0604030504040204" pitchFamily="34" charset="-120"/>
                        </a:rPr>
                        <a:t>低收入戶：</a:t>
                      </a:r>
                      <a:r>
                        <a:rPr lang="en-US" altLang="zh-TW" sz="1300" b="1" dirty="0" smtClean="0">
                          <a:solidFill>
                            <a:srgbClr val="FF0000"/>
                          </a:solidFill>
                          <a:latin typeface="微軟正黑體" panose="020B0604030504040204" pitchFamily="34" charset="-120"/>
                          <a:ea typeface="微軟正黑體" panose="020B0604030504040204" pitchFamily="34" charset="-120"/>
                        </a:rPr>
                        <a:t>3</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；中低收入戶、支領失業給付、特殊境遇家庭：</a:t>
                      </a:r>
                      <a:r>
                        <a:rPr lang="en-US" altLang="zh-TW" sz="1300" b="1" dirty="0" smtClean="0">
                          <a:solidFill>
                            <a:srgbClr val="FF0000"/>
                          </a:solidFill>
                          <a:latin typeface="微軟正黑體" panose="020B0604030504040204" pitchFamily="34" charset="-120"/>
                          <a:ea typeface="微軟正黑體" panose="020B0604030504040204" pitchFamily="34" charset="-120"/>
                        </a:rPr>
                        <a:t>1.5</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endParaRPr lang="en-US" altLang="zh-TW" sz="1300" b="1" dirty="0" smtClean="0">
                        <a:solidFill>
                          <a:srgbClr val="FF0000"/>
                        </a:solidFill>
                        <a:latin typeface="微軟正黑體" panose="020B0604030504040204" pitchFamily="34" charset="-120"/>
                        <a:ea typeface="微軟正黑體" panose="020B0604030504040204"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符合一項即可</a:t>
                      </a:r>
                      <a:r>
                        <a:rPr lang="en-US" altLang="zh-TW" sz="1300" dirty="0" smtClean="0">
                          <a:latin typeface="微軟正黑體" panose="020B0604030504040204" pitchFamily="34" charset="-120"/>
                          <a:ea typeface="微軟正黑體" panose="020B0604030504040204" pitchFamily="34" charset="-120"/>
                        </a:rPr>
                        <a:t>)    </a:t>
                      </a:r>
                      <a:r>
                        <a:rPr lang="zh-TW" altLang="en-US" sz="1300" b="1" dirty="0" smtClean="0">
                          <a:solidFill>
                            <a:srgbClr val="0000CC"/>
                          </a:solidFill>
                          <a:latin typeface="微軟正黑體" panose="020B0604030504040204" pitchFamily="34" charset="-120"/>
                          <a:ea typeface="微軟正黑體" panose="020B0604030504040204" pitchFamily="34" charset="-120"/>
                        </a:rPr>
                        <a:t>報名時檢附在報名期間內有效之證明文件</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55903771"/>
                  </a:ext>
                </a:extLst>
              </a:tr>
              <a:tr h="514724">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均衡</a:t>
                      </a:r>
                      <a:r>
                        <a:rPr lang="zh-TW" altLang="en-US" sz="1500" b="1" dirty="0">
                          <a:latin typeface="微軟正黑體" panose="020B0604030504040204" pitchFamily="34" charset="-120"/>
                          <a:ea typeface="微軟正黑體" panose="020B0604030504040204" pitchFamily="34" charset="-120"/>
                        </a:rPr>
                        <a:t>學習</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21</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ct val="100000"/>
                        </a:lnSpc>
                      </a:pPr>
                      <a:r>
                        <a:rPr lang="zh-TW" altLang="en-US" sz="1300" dirty="0" smtClean="0">
                          <a:latin typeface="微軟正黑體" panose="020B0604030504040204" pitchFamily="34" charset="-120"/>
                          <a:ea typeface="微軟正黑體" panose="020B0604030504040204" pitchFamily="34" charset="-120"/>
                        </a:rPr>
                        <a:t>健康與體育、藝術</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或藝術與人文</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、綜合、科技：</a:t>
                      </a:r>
                      <a:r>
                        <a:rPr lang="en-US" altLang="zh-TW" sz="1300" b="1" dirty="0">
                          <a:solidFill>
                            <a:srgbClr val="FF0000"/>
                          </a:solidFill>
                          <a:latin typeface="微軟正黑體" panose="020B0604030504040204" pitchFamily="34" charset="-120"/>
                          <a:ea typeface="微軟正黑體" panose="020B0604030504040204" pitchFamily="34" charset="-120"/>
                        </a:rPr>
                        <a:t>7</a:t>
                      </a:r>
                      <a:r>
                        <a:rPr lang="zh-TW" altLang="en-US" sz="1300" b="1" dirty="0">
                          <a:solidFill>
                            <a:srgbClr val="FF0000"/>
                          </a:solidFill>
                          <a:latin typeface="微軟正黑體" panose="020B0604030504040204" pitchFamily="34" charset="-120"/>
                          <a:ea typeface="微軟正黑體" panose="020B0604030504040204" pitchFamily="34" charset="-120"/>
                        </a:rPr>
                        <a:t>分</a:t>
                      </a:r>
                      <a:r>
                        <a:rPr lang="en-US" altLang="zh-TW" sz="1300" dirty="0" smtClean="0">
                          <a:latin typeface="微軟正黑體" panose="020B0604030504040204" pitchFamily="34" charset="-120"/>
                          <a:ea typeface="微軟正黑體" panose="020B0604030504040204" pitchFamily="34" charset="-120"/>
                        </a:rPr>
                        <a:t>/</a:t>
                      </a:r>
                      <a:r>
                        <a:rPr lang="zh-TW" altLang="en-US" sz="1300" dirty="0" smtClean="0">
                          <a:latin typeface="微軟正黑體" panose="020B0604030504040204" pitchFamily="34" charset="-120"/>
                          <a:ea typeface="微軟正黑體" panose="020B0604030504040204" pitchFamily="34" charset="-120"/>
                        </a:rPr>
                        <a:t>領域 </a:t>
                      </a:r>
                      <a:r>
                        <a:rPr lang="en-US" altLang="zh-TW" sz="1300" dirty="0" smtClean="0">
                          <a:latin typeface="微軟正黑體" panose="020B0604030504040204" pitchFamily="34" charset="-120"/>
                          <a:ea typeface="微軟正黑體" panose="020B0604030504040204" pitchFamily="34" charset="-120"/>
                        </a:rPr>
                        <a:t>(</a:t>
                      </a:r>
                      <a:r>
                        <a:rPr lang="zh-TW" altLang="en-US" sz="1300" dirty="0">
                          <a:latin typeface="微軟正黑體" panose="020B0604030504040204" pitchFamily="34" charset="-120"/>
                          <a:ea typeface="微軟正黑體" panose="020B0604030504040204" pitchFamily="34" charset="-120"/>
                        </a:rPr>
                        <a:t>五學期平均</a:t>
                      </a:r>
                      <a:r>
                        <a:rPr lang="zh-TW" altLang="en-US" sz="1300" dirty="0" smtClean="0">
                          <a:latin typeface="微軟正黑體" panose="020B0604030504040204" pitchFamily="34" charset="-120"/>
                          <a:ea typeface="微軟正黑體" panose="020B0604030504040204" pitchFamily="34" charset="-120"/>
                        </a:rPr>
                        <a:t>成績及格</a:t>
                      </a:r>
                      <a:r>
                        <a:rPr lang="en-US" altLang="zh-TW" sz="1300" dirty="0">
                          <a:latin typeface="微軟正黑體" panose="020B0604030504040204" pitchFamily="34" charset="-120"/>
                          <a:ea typeface="微軟正黑體" panose="020B0604030504040204" pitchFamily="34" charset="-120"/>
                        </a:rPr>
                        <a:t>)</a:t>
                      </a:r>
                      <a:endParaRPr lang="zh-TW" altLang="en-US" sz="1300"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63036681"/>
                  </a:ext>
                </a:extLst>
              </a:tr>
              <a:tr h="514724">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國中</a:t>
                      </a:r>
                      <a:r>
                        <a:rPr lang="zh-TW" altLang="en-US" sz="1500" b="1" dirty="0">
                          <a:latin typeface="微軟正黑體" panose="020B0604030504040204" pitchFamily="34" charset="-120"/>
                          <a:ea typeface="微軟正黑體" panose="020B0604030504040204" pitchFamily="34" charset="-120"/>
                        </a:rPr>
                        <a:t>教育會考</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smtClean="0">
                          <a:solidFill>
                            <a:srgbClr val="FF0000"/>
                          </a:solidFill>
                          <a:latin typeface="微軟正黑體" panose="020B0604030504040204" pitchFamily="34" charset="-120"/>
                          <a:ea typeface="微軟正黑體" panose="020B0604030504040204" pitchFamily="34" charset="-120"/>
                        </a:rPr>
                        <a:t>32</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lnSpc>
                          <a:spcPct val="100000"/>
                        </a:lnSpc>
                      </a:pPr>
                      <a:r>
                        <a:rPr lang="zh-TW" altLang="en-US" sz="1300" dirty="0" smtClean="0">
                          <a:latin typeface="微軟正黑體" panose="020B0604030504040204" pitchFamily="34" charset="-120"/>
                          <a:ea typeface="微軟正黑體" panose="020B0604030504040204" pitchFamily="34" charset="-120"/>
                        </a:rPr>
                        <a:t>國文、數學、英語、自然、社會： </a:t>
                      </a:r>
                      <a:r>
                        <a:rPr lang="en-US" altLang="zh-TW" sz="1300" dirty="0" smtClean="0">
                          <a:latin typeface="微軟正黑體" panose="020B0604030504040204" pitchFamily="34" charset="-120"/>
                          <a:ea typeface="微軟正黑體" panose="020B0604030504040204" pitchFamily="34" charset="-120"/>
                        </a:rPr>
                        <a:t>A</a:t>
                      </a:r>
                      <a:r>
                        <a:rPr lang="en-US" altLang="zh-TW" sz="1300" baseline="500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 </a:t>
                      </a:r>
                      <a:r>
                        <a:rPr lang="en-US" altLang="zh-TW" sz="1300" dirty="0" smtClean="0">
                          <a:latin typeface="微軟正黑體" panose="020B0604030504040204" pitchFamily="34" charset="-120"/>
                          <a:ea typeface="微軟正黑體" panose="020B0604030504040204" pitchFamily="34" charset="-120"/>
                        </a:rPr>
                        <a:t>A</a:t>
                      </a:r>
                      <a:r>
                        <a:rPr lang="en-US" altLang="zh-TW" sz="1300" baseline="500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a:t>
                      </a:r>
                      <a:r>
                        <a:rPr lang="en-US" altLang="zh-TW" sz="1300" dirty="0" smtClean="0">
                          <a:latin typeface="微軟正黑體" panose="020B0604030504040204" pitchFamily="34" charset="-120"/>
                          <a:ea typeface="微軟正黑體" panose="020B0604030504040204" pitchFamily="34" charset="-120"/>
                        </a:rPr>
                        <a:t>A</a:t>
                      </a:r>
                      <a:r>
                        <a:rPr lang="zh-TW" altLang="en-US" sz="1300" dirty="0" smtClean="0">
                          <a:latin typeface="微軟正黑體" panose="020B0604030504040204" pitchFamily="34" charset="-120"/>
                          <a:ea typeface="微軟正黑體" panose="020B0604030504040204" pitchFamily="34" charset="-120"/>
                        </a:rPr>
                        <a:t>   、 </a:t>
                      </a:r>
                      <a:r>
                        <a:rPr lang="en-US" altLang="zh-TW" sz="1300" noProof="0" dirty="0" smtClean="0">
                          <a:latin typeface="微軟正黑體" panose="020B0604030504040204" pitchFamily="34" charset="-120"/>
                          <a:ea typeface="微軟正黑體" panose="020B0604030504040204" pitchFamily="34" charset="-120"/>
                        </a:rPr>
                        <a:t>B</a:t>
                      </a:r>
                      <a:r>
                        <a:rPr lang="en-US" altLang="zh-TW" sz="1300" baseline="50000" noProof="0" dirty="0" smtClean="0">
                          <a:latin typeface="微軟正黑體" panose="020B0604030504040204" pitchFamily="34" charset="-120"/>
                          <a:ea typeface="微軟正黑體" panose="020B0604030504040204" pitchFamily="34" charset="-120"/>
                        </a:rPr>
                        <a:t>++</a:t>
                      </a:r>
                      <a:r>
                        <a:rPr lang="en-US" altLang="zh-TW" sz="1300" noProof="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 </a:t>
                      </a:r>
                      <a:r>
                        <a:rPr lang="en-US" altLang="zh-TW" sz="1300" noProof="0" dirty="0" smtClean="0">
                          <a:latin typeface="微軟正黑體" panose="020B0604030504040204" pitchFamily="34" charset="-120"/>
                          <a:ea typeface="微軟正黑體" panose="020B0604030504040204" pitchFamily="34" charset="-120"/>
                        </a:rPr>
                        <a:t>B</a:t>
                      </a:r>
                      <a:r>
                        <a:rPr lang="en-US" altLang="zh-TW" sz="1300" baseline="50000" noProof="0" dirty="0" smtClean="0">
                          <a:latin typeface="微軟正黑體" panose="020B0604030504040204" pitchFamily="34" charset="-120"/>
                          <a:ea typeface="微軟正黑體" panose="020B0604030504040204" pitchFamily="34" charset="-120"/>
                        </a:rPr>
                        <a:t>+</a:t>
                      </a:r>
                      <a:r>
                        <a:rPr lang="en-US" altLang="zh-TW" sz="1300" noProof="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 </a:t>
                      </a:r>
                      <a:r>
                        <a:rPr lang="en-US" altLang="zh-TW" sz="1300" dirty="0" smtClean="0">
                          <a:latin typeface="微軟正黑體" panose="020B0604030504040204" pitchFamily="34" charset="-120"/>
                          <a:ea typeface="微軟正黑體" panose="020B0604030504040204" pitchFamily="34" charset="-120"/>
                        </a:rPr>
                        <a:t>B  </a:t>
                      </a:r>
                      <a:r>
                        <a:rPr lang="zh-TW" altLang="en-US" sz="1300" dirty="0" smtClean="0">
                          <a:latin typeface="微軟正黑體" panose="020B0604030504040204" pitchFamily="34" charset="-120"/>
                          <a:ea typeface="微軟正黑體" panose="020B0604030504040204" pitchFamily="34" charset="-120"/>
                        </a:rPr>
                        <a:t>、  </a:t>
                      </a:r>
                      <a:r>
                        <a:rPr lang="en-US" altLang="zh-TW" sz="1300" dirty="0" smtClean="0">
                          <a:latin typeface="微軟正黑體" panose="020B0604030504040204" pitchFamily="34" charset="-120"/>
                          <a:ea typeface="微軟正黑體" panose="020B0604030504040204" pitchFamily="34" charset="-120"/>
                        </a:rPr>
                        <a:t>C</a:t>
                      </a:r>
                    </a:p>
                    <a:p>
                      <a:pPr algn="l">
                        <a:lnSpc>
                          <a:spcPct val="100000"/>
                        </a:lnSpc>
                      </a:pPr>
                      <a:r>
                        <a:rPr lang="zh-TW" altLang="en-US" sz="1300" dirty="0" smtClean="0">
                          <a:latin typeface="微軟正黑體" panose="020B0604030504040204" pitchFamily="34" charset="-120"/>
                          <a:ea typeface="微軟正黑體" panose="020B0604030504040204" pitchFamily="34" charset="-120"/>
                        </a:rPr>
                        <a:t>                                                           </a:t>
                      </a:r>
                      <a:r>
                        <a:rPr lang="en-US" altLang="zh-TW" sz="1300" b="1" dirty="0" smtClean="0">
                          <a:solidFill>
                            <a:srgbClr val="FF0000"/>
                          </a:solidFill>
                          <a:latin typeface="微軟正黑體" panose="020B0604030504040204" pitchFamily="34" charset="-120"/>
                          <a:ea typeface="微軟正黑體" panose="020B0604030504040204" pitchFamily="34" charset="-120"/>
                        </a:rPr>
                        <a:t>6.4</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b="1" dirty="0" smtClean="0">
                          <a:solidFill>
                            <a:srgbClr val="FF0000"/>
                          </a:solidFill>
                          <a:latin typeface="微軟正黑體" panose="020B0604030504040204" pitchFamily="34" charset="-120"/>
                          <a:ea typeface="微軟正黑體" panose="020B0604030504040204" pitchFamily="34" charset="-120"/>
                        </a:rPr>
                        <a:t>6</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b="1" dirty="0" smtClean="0">
                          <a:solidFill>
                            <a:srgbClr val="FF0000"/>
                          </a:solidFill>
                          <a:latin typeface="微軟正黑體" panose="020B0604030504040204" pitchFamily="34" charset="-120"/>
                          <a:ea typeface="微軟正黑體" panose="020B0604030504040204" pitchFamily="34" charset="-120"/>
                        </a:rPr>
                        <a:t>5</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a:t>
                      </a:r>
                      <a:r>
                        <a:rPr lang="en-US" altLang="zh-TW" sz="1300" b="1" dirty="0" smtClean="0">
                          <a:solidFill>
                            <a:srgbClr val="FF0000"/>
                          </a:solidFill>
                          <a:latin typeface="微軟正黑體" panose="020B0604030504040204" pitchFamily="34" charset="-120"/>
                          <a:ea typeface="微軟正黑體" panose="020B0604030504040204" pitchFamily="34" charset="-120"/>
                        </a:rPr>
                        <a:t>4</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 </a:t>
                      </a:r>
                      <a:r>
                        <a:rPr lang="en-US" altLang="zh-TW" sz="1300" b="1" dirty="0" smtClean="0">
                          <a:solidFill>
                            <a:srgbClr val="FF0000"/>
                          </a:solidFill>
                          <a:latin typeface="微軟正黑體" panose="020B0604030504040204" pitchFamily="34" charset="-120"/>
                          <a:ea typeface="微軟正黑體" panose="020B0604030504040204" pitchFamily="34" charset="-120"/>
                        </a:rPr>
                        <a:t>3</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a:t>
                      </a:r>
                      <a:r>
                        <a:rPr lang="en-US" altLang="zh-TW" sz="1300" b="1" dirty="0" smtClean="0">
                          <a:solidFill>
                            <a:srgbClr val="FF0000"/>
                          </a:solidFill>
                          <a:latin typeface="微軟正黑體" panose="020B0604030504040204" pitchFamily="34" charset="-120"/>
                          <a:ea typeface="微軟正黑體" panose="020B0604030504040204" pitchFamily="34" charset="-120"/>
                        </a:rPr>
                        <a:t>2</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a:t>
                      </a:r>
                      <a:r>
                        <a:rPr lang="en-US" altLang="zh-TW" sz="1300" b="1" dirty="0" smtClean="0">
                          <a:solidFill>
                            <a:srgbClr val="FF0000"/>
                          </a:solidFill>
                          <a:latin typeface="微軟正黑體" panose="020B0604030504040204" pitchFamily="34" charset="-120"/>
                          <a:ea typeface="微軟正黑體" panose="020B0604030504040204" pitchFamily="34" charset="-120"/>
                        </a:rPr>
                        <a:t>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endParaRPr lang="zh-TW" altLang="en-US" sz="13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9188298"/>
                  </a:ext>
                </a:extLst>
              </a:tr>
              <a:tr h="514724">
                <a:tc gridSpan="2">
                  <a:txBody>
                    <a:bodyPr/>
                    <a:lstStyle/>
                    <a:p>
                      <a:pPr algn="l">
                        <a:lnSpc>
                          <a:spcPct val="100000"/>
                        </a:lnSpc>
                      </a:pPr>
                      <a:r>
                        <a:rPr lang="zh-TW" altLang="en-US" sz="1500" b="1" dirty="0" smtClean="0">
                          <a:latin typeface="微軟正黑體" panose="020B0604030504040204" pitchFamily="34" charset="-120"/>
                          <a:ea typeface="微軟正黑體" panose="020B0604030504040204" pitchFamily="34" charset="-120"/>
                        </a:rPr>
                        <a:t>寫作</a:t>
                      </a:r>
                      <a:r>
                        <a:rPr lang="zh-TW" altLang="en-US" sz="1500" b="1" dirty="0">
                          <a:latin typeface="微軟正黑體" panose="020B0604030504040204" pitchFamily="34" charset="-120"/>
                          <a:ea typeface="微軟正黑體" panose="020B0604030504040204" pitchFamily="34" charset="-120"/>
                        </a:rPr>
                        <a:t>測驗</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algn="ctr" defTabSz="914400" rtl="0" eaLnBrk="1" latinLnBrk="0" hangingPunct="1">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1</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a:p>
                  </a:txBody>
                  <a:tcPr/>
                </a:tc>
                <a:tc>
                  <a:txBody>
                    <a:bodyPr/>
                    <a:lstStyle/>
                    <a:p>
                      <a:pPr algn="l">
                        <a:lnSpc>
                          <a:spcPct val="100000"/>
                        </a:lnSpc>
                      </a:pPr>
                      <a:r>
                        <a:rPr lang="zh-TW" altLang="en-US" sz="1300" dirty="0" smtClean="0">
                          <a:latin typeface="微軟正黑體" panose="020B0604030504040204" pitchFamily="34" charset="-120"/>
                          <a:ea typeface="微軟正黑體" panose="020B0604030504040204" pitchFamily="34" charset="-120"/>
                        </a:rPr>
                        <a:t>寫作測驗分六級分：</a:t>
                      </a:r>
                      <a:r>
                        <a:rPr lang="en-US" altLang="zh-TW" sz="1300" dirty="0" smtClean="0">
                          <a:latin typeface="微軟正黑體" panose="020B0604030504040204" pitchFamily="34" charset="-120"/>
                          <a:ea typeface="微軟正黑體" panose="020B0604030504040204" pitchFamily="34" charset="-120"/>
                        </a:rPr>
                        <a:t>6</a:t>
                      </a:r>
                      <a:r>
                        <a:rPr lang="zh-TW" altLang="en-US" sz="1300" dirty="0" smtClean="0">
                          <a:latin typeface="微軟正黑體" panose="020B0604030504040204" pitchFamily="34" charset="-120"/>
                          <a:ea typeface="微軟正黑體" panose="020B0604030504040204" pitchFamily="34" charset="-120"/>
                        </a:rPr>
                        <a:t>級分、  </a:t>
                      </a:r>
                      <a:r>
                        <a:rPr lang="en-US" altLang="zh-TW" sz="1300" dirty="0" smtClean="0">
                          <a:latin typeface="微軟正黑體" panose="020B0604030504040204" pitchFamily="34" charset="-120"/>
                          <a:ea typeface="微軟正黑體" panose="020B0604030504040204" pitchFamily="34" charset="-120"/>
                        </a:rPr>
                        <a:t>5</a:t>
                      </a:r>
                      <a:r>
                        <a:rPr lang="zh-TW" altLang="en-US" sz="1300" dirty="0" smtClean="0">
                          <a:latin typeface="微軟正黑體" panose="020B0604030504040204" pitchFamily="34" charset="-120"/>
                          <a:ea typeface="微軟正黑體" panose="020B0604030504040204" pitchFamily="34" charset="-120"/>
                        </a:rPr>
                        <a:t>級分、  </a:t>
                      </a:r>
                      <a:r>
                        <a:rPr lang="en-US" altLang="zh-TW" sz="1300" dirty="0" smtClean="0">
                          <a:latin typeface="微軟正黑體" panose="020B0604030504040204" pitchFamily="34" charset="-120"/>
                          <a:ea typeface="微軟正黑體" panose="020B0604030504040204" pitchFamily="34" charset="-120"/>
                        </a:rPr>
                        <a:t>4</a:t>
                      </a:r>
                      <a:r>
                        <a:rPr lang="zh-TW" altLang="en-US" sz="1300" dirty="0" smtClean="0">
                          <a:latin typeface="微軟正黑體" panose="020B0604030504040204" pitchFamily="34" charset="-120"/>
                          <a:ea typeface="微軟正黑體" panose="020B0604030504040204" pitchFamily="34" charset="-120"/>
                        </a:rPr>
                        <a:t>級分、  </a:t>
                      </a:r>
                      <a:r>
                        <a:rPr lang="en-US" altLang="zh-TW" sz="1300" dirty="0" smtClean="0">
                          <a:latin typeface="微軟正黑體" panose="020B0604030504040204" pitchFamily="34" charset="-120"/>
                          <a:ea typeface="微軟正黑體" panose="020B0604030504040204" pitchFamily="34" charset="-120"/>
                        </a:rPr>
                        <a:t>3</a:t>
                      </a:r>
                      <a:r>
                        <a:rPr lang="zh-TW" altLang="en-US" sz="1300" dirty="0" smtClean="0">
                          <a:latin typeface="微軟正黑體" panose="020B0604030504040204" pitchFamily="34" charset="-120"/>
                          <a:ea typeface="微軟正黑體" panose="020B0604030504040204" pitchFamily="34" charset="-120"/>
                        </a:rPr>
                        <a:t>級分、  </a:t>
                      </a:r>
                      <a:r>
                        <a:rPr lang="en-US" altLang="zh-TW" sz="1300" dirty="0" smtClean="0">
                          <a:latin typeface="微軟正黑體" panose="020B0604030504040204" pitchFamily="34" charset="-120"/>
                          <a:ea typeface="微軟正黑體" panose="020B0604030504040204" pitchFamily="34" charset="-120"/>
                        </a:rPr>
                        <a:t>2</a:t>
                      </a:r>
                      <a:r>
                        <a:rPr lang="zh-TW" altLang="en-US" sz="1300" dirty="0" smtClean="0">
                          <a:latin typeface="微軟正黑體" panose="020B0604030504040204" pitchFamily="34" charset="-120"/>
                          <a:ea typeface="微軟正黑體" panose="020B0604030504040204" pitchFamily="34" charset="-120"/>
                        </a:rPr>
                        <a:t>級分、  </a:t>
                      </a:r>
                      <a:r>
                        <a:rPr lang="en-US" altLang="zh-TW" sz="1300" dirty="0" smtClean="0">
                          <a:latin typeface="微軟正黑體" panose="020B0604030504040204" pitchFamily="34" charset="-120"/>
                          <a:ea typeface="微軟正黑體" panose="020B0604030504040204" pitchFamily="34" charset="-120"/>
                        </a:rPr>
                        <a:t>1</a:t>
                      </a:r>
                      <a:r>
                        <a:rPr lang="zh-TW" altLang="en-US" sz="1300" dirty="0" smtClean="0">
                          <a:latin typeface="微軟正黑體" panose="020B0604030504040204" pitchFamily="34" charset="-120"/>
                          <a:ea typeface="微軟正黑體" panose="020B0604030504040204" pitchFamily="34" charset="-120"/>
                        </a:rPr>
                        <a:t>級分</a:t>
                      </a:r>
                    </a:p>
                    <a:p>
                      <a:pPr algn="l">
                        <a:lnSpc>
                          <a:spcPct val="100000"/>
                        </a:lnSpc>
                      </a:pPr>
                      <a:r>
                        <a:rPr lang="zh-TW" altLang="en-US" sz="1300" dirty="0" smtClean="0">
                          <a:latin typeface="微軟正黑體" panose="020B0604030504040204" pitchFamily="34" charset="-120"/>
                          <a:ea typeface="微軟正黑體" panose="020B0604030504040204" pitchFamily="34" charset="-120"/>
                        </a:rPr>
                        <a:t>                                      </a:t>
                      </a:r>
                      <a:r>
                        <a:rPr lang="en-US" altLang="zh-TW" sz="1300" b="1" dirty="0" smtClean="0">
                          <a:solidFill>
                            <a:srgbClr val="FF0000"/>
                          </a:solidFill>
                          <a:latin typeface="微軟正黑體" panose="020B0604030504040204" pitchFamily="34" charset="-120"/>
                          <a:ea typeface="微軟正黑體" panose="020B0604030504040204" pitchFamily="34" charset="-120"/>
                        </a:rPr>
                        <a:t>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  </a:t>
                      </a:r>
                      <a:r>
                        <a:rPr lang="en-US" altLang="zh-TW" sz="1300" b="1" dirty="0" smtClean="0">
                          <a:solidFill>
                            <a:srgbClr val="FF0000"/>
                          </a:solidFill>
                          <a:latin typeface="微軟正黑體" panose="020B0604030504040204" pitchFamily="34" charset="-120"/>
                          <a:ea typeface="微軟正黑體" panose="020B0604030504040204" pitchFamily="34" charset="-120"/>
                        </a:rPr>
                        <a:t>0.8</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  </a:t>
                      </a:r>
                      <a:r>
                        <a:rPr lang="en-US" altLang="zh-TW" sz="1300" b="1" dirty="0" smtClean="0">
                          <a:solidFill>
                            <a:srgbClr val="FF0000"/>
                          </a:solidFill>
                          <a:latin typeface="微軟正黑體" panose="020B0604030504040204" pitchFamily="34" charset="-120"/>
                          <a:ea typeface="微軟正黑體" panose="020B0604030504040204" pitchFamily="34" charset="-120"/>
                        </a:rPr>
                        <a:t>0.6</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  </a:t>
                      </a:r>
                      <a:r>
                        <a:rPr lang="en-US" altLang="zh-TW" sz="1300" b="1" dirty="0" smtClean="0">
                          <a:solidFill>
                            <a:srgbClr val="FF0000"/>
                          </a:solidFill>
                          <a:latin typeface="微軟正黑體" panose="020B0604030504040204" pitchFamily="34" charset="-120"/>
                          <a:ea typeface="微軟正黑體" panose="020B0604030504040204" pitchFamily="34" charset="-120"/>
                        </a:rPr>
                        <a:t>0.4</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 </a:t>
                      </a:r>
                      <a:r>
                        <a:rPr lang="en-US" altLang="zh-TW" sz="1300" b="1" dirty="0" smtClean="0">
                          <a:solidFill>
                            <a:srgbClr val="FF0000"/>
                          </a:solidFill>
                          <a:latin typeface="微軟正黑體" panose="020B0604030504040204" pitchFamily="34" charset="-120"/>
                          <a:ea typeface="微軟正黑體" panose="020B0604030504040204" pitchFamily="34" charset="-120"/>
                        </a:rPr>
                        <a:t>0.2</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r>
                        <a:rPr lang="zh-TW" altLang="en-US" sz="1300" dirty="0" smtClean="0">
                          <a:latin typeface="微軟正黑體" panose="020B0604030504040204" pitchFamily="34" charset="-120"/>
                          <a:ea typeface="微軟正黑體" panose="020B0604030504040204" pitchFamily="34" charset="-120"/>
                        </a:rPr>
                        <a:t> 、</a:t>
                      </a:r>
                      <a:r>
                        <a:rPr lang="zh-TW" altLang="en-US" sz="1300" baseline="0" dirty="0" smtClean="0">
                          <a:latin typeface="微軟正黑體" panose="020B0604030504040204" pitchFamily="34" charset="-120"/>
                          <a:ea typeface="微軟正黑體" panose="020B0604030504040204" pitchFamily="34" charset="-120"/>
                        </a:rPr>
                        <a:t> </a:t>
                      </a:r>
                      <a:r>
                        <a:rPr lang="zh-TW" altLang="en-US" sz="1300" dirty="0" smtClean="0">
                          <a:latin typeface="微軟正黑體" panose="020B0604030504040204" pitchFamily="34" charset="-120"/>
                          <a:ea typeface="微軟正黑體" panose="020B0604030504040204" pitchFamily="34" charset="-120"/>
                        </a:rPr>
                        <a:t> </a:t>
                      </a:r>
                      <a:r>
                        <a:rPr lang="en-US" altLang="zh-TW" sz="1300" b="1" dirty="0" smtClean="0">
                          <a:solidFill>
                            <a:srgbClr val="FF0000"/>
                          </a:solidFill>
                          <a:latin typeface="微軟正黑體" panose="020B0604030504040204" pitchFamily="34" charset="-120"/>
                          <a:ea typeface="微軟正黑體" panose="020B0604030504040204" pitchFamily="34" charset="-120"/>
                        </a:rPr>
                        <a:t>0.1</a:t>
                      </a:r>
                      <a:r>
                        <a:rPr lang="zh-TW" altLang="en-US" sz="1300" b="1" dirty="0" smtClean="0">
                          <a:solidFill>
                            <a:srgbClr val="FF0000"/>
                          </a:solidFill>
                          <a:latin typeface="微軟正黑體" panose="020B0604030504040204" pitchFamily="34" charset="-120"/>
                          <a:ea typeface="微軟正黑體" panose="020B0604030504040204" pitchFamily="34" charset="-120"/>
                        </a:rPr>
                        <a:t>分</a:t>
                      </a:r>
                      <a:endParaRPr lang="zh-TW" altLang="en-US" sz="13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439581"/>
                  </a:ext>
                </a:extLst>
              </a:tr>
              <a:tr h="339560">
                <a:tc gridSpan="2">
                  <a:txBody>
                    <a:bodyPr/>
                    <a:lstStyle/>
                    <a:p>
                      <a:pPr algn="ctr">
                        <a:lnSpc>
                          <a:spcPct val="100000"/>
                        </a:lnSpc>
                      </a:pPr>
                      <a:r>
                        <a:rPr lang="zh-TW" altLang="en-US" sz="1500" b="1" dirty="0">
                          <a:latin typeface="微軟正黑體" panose="020B0604030504040204" pitchFamily="34" charset="-120"/>
                          <a:ea typeface="微軟正黑體" panose="020B0604030504040204" pitchFamily="34" charset="-120"/>
                        </a:rPr>
                        <a:t> 總積分</a:t>
                      </a:r>
                      <a:r>
                        <a:rPr lang="en-US" altLang="zh-TW" sz="1500" b="1" dirty="0">
                          <a:latin typeface="微軟正黑體" panose="020B0604030504040204" pitchFamily="34" charset="-120"/>
                          <a:ea typeface="微軟正黑體" panose="020B0604030504040204" pitchFamily="34" charset="-120"/>
                        </a:rPr>
                        <a:t>【</a:t>
                      </a:r>
                      <a:r>
                        <a:rPr lang="zh-TW" altLang="en-US" sz="1500" b="1" dirty="0">
                          <a:latin typeface="微軟正黑體" panose="020B0604030504040204" pitchFamily="34" charset="-120"/>
                          <a:ea typeface="微軟正黑體" panose="020B0604030504040204" pitchFamily="34" charset="-120"/>
                        </a:rPr>
                        <a:t>上限</a:t>
                      </a:r>
                      <a:r>
                        <a:rPr lang="en-US" altLang="zh-TW" sz="1500" b="1" dirty="0">
                          <a:latin typeface="微軟正黑體" panose="020B0604030504040204" pitchFamily="34" charset="-120"/>
                          <a:ea typeface="微軟正黑體" panose="020B0604030504040204" pitchFamily="34" charset="-120"/>
                        </a:rPr>
                        <a:t>】</a:t>
                      </a:r>
                      <a:endParaRPr lang="zh-TW" altLang="en-US" sz="15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pPr algn="l">
                        <a:lnSpc>
                          <a:spcPts val="2200"/>
                        </a:lnSpc>
                      </a:pP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lnSpc>
                          <a:spcPct val="100000"/>
                        </a:lnSpc>
                      </a:pPr>
                      <a:r>
                        <a:rPr lang="en-US" altLang="zh-TW" sz="1600" b="1" dirty="0">
                          <a:solidFill>
                            <a:srgbClr val="FF0000"/>
                          </a:solidFill>
                          <a:latin typeface="微軟正黑體" panose="020B0604030504040204" pitchFamily="34" charset="-120"/>
                          <a:ea typeface="微軟正黑體" panose="020B0604030504040204" pitchFamily="34" charset="-120"/>
                        </a:rPr>
                        <a:t>101</a:t>
                      </a:r>
                      <a:endParaRPr lang="zh-TW" altLang="en-US" sz="1600" b="1" dirty="0">
                        <a:solidFill>
                          <a:srgbClr val="FF0000"/>
                        </a:solidFill>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hMerge="1">
                  <a:txBody>
                    <a:bodyPr/>
                    <a:lstStyle/>
                    <a:p>
                      <a:endParaRPr lang="zh-TW" altLang="en-US"/>
                    </a:p>
                  </a:txBody>
                  <a:tcPr/>
                </a:tc>
                <a:tc>
                  <a:txBody>
                    <a:bodyPr/>
                    <a:lstStyle/>
                    <a:p>
                      <a:pPr algn="l">
                        <a:lnSpc>
                          <a:spcPct val="100000"/>
                        </a:lnSpc>
                      </a:pPr>
                      <a:r>
                        <a:rPr lang="zh-TW" altLang="en-US" sz="1300" b="1" dirty="0" smtClean="0">
                          <a:latin typeface="微軟正黑體" panose="020B0604030504040204" pitchFamily="34" charset="-120"/>
                          <a:ea typeface="微軟正黑體" panose="020B0604030504040204" pitchFamily="34" charset="-120"/>
                        </a:rPr>
                        <a:t>會考科目違規每扣</a:t>
                      </a:r>
                      <a:r>
                        <a:rPr lang="en-US" altLang="zh-TW" sz="1300" b="1" dirty="0" smtClean="0">
                          <a:latin typeface="微軟正黑體" panose="020B0604030504040204" pitchFamily="34" charset="-120"/>
                          <a:ea typeface="微軟正黑體" panose="020B0604030504040204" pitchFamily="34" charset="-120"/>
                        </a:rPr>
                        <a:t>1</a:t>
                      </a:r>
                      <a:r>
                        <a:rPr lang="zh-TW" altLang="en-US" sz="1300" b="1" dirty="0" smtClean="0">
                          <a:latin typeface="微軟正黑體" panose="020B0604030504040204" pitchFamily="34" charset="-120"/>
                          <a:ea typeface="微軟正黑體" panose="020B0604030504040204" pitchFamily="34" charset="-120"/>
                        </a:rPr>
                        <a:t>點，則扣該科積分</a:t>
                      </a:r>
                      <a:r>
                        <a:rPr lang="en-US" altLang="zh-TW" sz="1300" b="1" dirty="0" smtClean="0">
                          <a:latin typeface="微軟正黑體" panose="020B0604030504040204" pitchFamily="34" charset="-120"/>
                          <a:ea typeface="微軟正黑體" panose="020B0604030504040204" pitchFamily="34" charset="-120"/>
                        </a:rPr>
                        <a:t>0.15</a:t>
                      </a:r>
                      <a:r>
                        <a:rPr lang="zh-TW" altLang="en-US" sz="1300" b="1" dirty="0" smtClean="0">
                          <a:latin typeface="微軟正黑體" panose="020B0604030504040204" pitchFamily="34" charset="-120"/>
                          <a:ea typeface="微軟正黑體" panose="020B0604030504040204" pitchFamily="34" charset="-120"/>
                        </a:rPr>
                        <a:t>分， 至該科積分零分為止。</a:t>
                      </a:r>
                      <a:endParaRPr lang="zh-TW" altLang="en-US" sz="1300" b="1" dirty="0">
                        <a:latin typeface="微軟正黑體" panose="020B0604030504040204" pitchFamily="34" charset="-120"/>
                        <a:ea typeface="微軟正黑體" panose="020B0604030504040204" pitchFamily="34" charset="-12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421634550"/>
                  </a:ext>
                </a:extLst>
              </a:tr>
            </a:tbl>
          </a:graphicData>
        </a:graphic>
      </p:graphicFrame>
      <p:cxnSp>
        <p:nvCxnSpPr>
          <p:cNvPr id="6"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 name="Freeform 6">
            <a:extLst>
              <a:ext uri="{FF2B5EF4-FFF2-40B4-BE49-F238E27FC236}">
                <a16:creationId xmlns:a16="http://schemas.microsoft.com/office/drawing/2014/main" id="{71AA52EC-7DB1-4E87-8C0D-FAA1C5227515}"/>
              </a:ext>
            </a:extLst>
          </p:cNvPr>
          <p:cNvSpPr>
            <a:spLocks noEditPoints="1"/>
          </p:cNvSpPr>
          <p:nvPr/>
        </p:nvSpPr>
        <p:spPr bwMode="auto">
          <a:xfrm>
            <a:off x="7501467"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9"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陸、成績採計與計算（</a:t>
            </a:r>
            <a:r>
              <a:rPr lang="en-US" altLang="zh-TW" sz="3000" b="1" dirty="0" smtClean="0">
                <a:solidFill>
                  <a:srgbClr val="002060"/>
                </a:solidFill>
                <a:latin typeface="微軟正黑體" panose="020B0604030504040204" pitchFamily="34" charset="-120"/>
                <a:ea typeface="微軟正黑體" panose="020B0604030504040204" pitchFamily="34" charset="-120"/>
              </a:rPr>
              <a:t>1/5</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7"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22</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3.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3" name="內容版面配置區 2"/>
          <p:cNvSpPr>
            <a:spLocks noGrp="1"/>
          </p:cNvSpPr>
          <p:nvPr>
            <p:ph idx="1"/>
          </p:nvPr>
        </p:nvSpPr>
        <p:spPr>
          <a:xfrm>
            <a:off x="401623" y="1567646"/>
            <a:ext cx="8353425" cy="1107581"/>
          </a:xfrm>
        </p:spPr>
        <p:txBody>
          <a:bodyPr rtlCol="0">
            <a:noAutofit/>
          </a:bodyPr>
          <a:lstStyle/>
          <a:p>
            <a:pPr fontAlgn="auto">
              <a:lnSpc>
                <a:spcPct val="120000"/>
              </a:lnSpc>
              <a:spcAft>
                <a:spcPts val="0"/>
              </a:spcAft>
              <a:buFont charset="2" panose="05000000000000000000" pitchFamily="2" typeface="Wingdings"/>
              <a:buChar char="l"/>
              <a:defRPr/>
            </a:pPr>
            <a:r>
              <a:rPr altLang="zh-TW" b="1" dirty="0" lang="zh-TW" smtClean="0">
                <a:solidFill>
                  <a:srgbClr val="0000FF"/>
                </a:solidFill>
                <a:latin charset="-120" panose="020B0604030504040204" pitchFamily="34" typeface="微軟正黑體"/>
                <a:ea charset="-120" panose="020B0604030504040204" pitchFamily="34" typeface="微軟正黑體"/>
              </a:rPr>
              <a:t>免試</a:t>
            </a:r>
            <a:r>
              <a:rPr altLang="zh-TW" b="1" dirty="0" lang="zh-TW">
                <a:solidFill>
                  <a:srgbClr val="0000FF"/>
                </a:solidFill>
                <a:latin charset="-120" panose="020B0604030504040204" pitchFamily="34" typeface="微軟正黑體"/>
                <a:ea charset="-120" panose="020B0604030504040204" pitchFamily="34" typeface="微軟正黑體"/>
              </a:rPr>
              <a:t>生可依志向網路選</a:t>
            </a:r>
            <a:r>
              <a:rPr altLang="zh-TW" b="1" dirty="0" lang="zh-TW" smtClean="0">
                <a:solidFill>
                  <a:srgbClr val="0000FF"/>
                </a:solidFill>
                <a:latin charset="-120" panose="020B0604030504040204" pitchFamily="34" typeface="微軟正黑體"/>
                <a:ea charset="-120" panose="020B0604030504040204" pitchFamily="34" typeface="微軟正黑體"/>
              </a:rPr>
              <a:t>填</a:t>
            </a:r>
            <a:r>
              <a:rPr altLang="zh-TW" b="1" dirty="0" lang="en-US" smtClean="0" u="sng">
                <a:solidFill>
                  <a:srgbClr val="C00000"/>
                </a:solidFill>
                <a:latin charset="-120" panose="020B0604030504040204" pitchFamily="34" typeface="微軟正黑體"/>
                <a:ea charset="-120" panose="020B0604030504040204" pitchFamily="34" typeface="微軟正黑體"/>
              </a:rPr>
              <a:t>30</a:t>
            </a:r>
            <a:r>
              <a:rPr altLang="zh-TW" b="1" dirty="0" lang="zh-TW" u="sng">
                <a:solidFill>
                  <a:srgbClr val="C00000"/>
                </a:solidFill>
                <a:latin charset="-120" panose="020B0604030504040204" pitchFamily="34" typeface="微軟正黑體"/>
                <a:ea charset="-120" panose="020B0604030504040204" pitchFamily="34" typeface="微軟正黑體"/>
              </a:rPr>
              <a:t>個校科（組）</a:t>
            </a:r>
            <a:r>
              <a:rPr altLang="zh-TW" b="1" dirty="0" lang="zh-TW" smtClean="0" u="sng">
                <a:solidFill>
                  <a:srgbClr val="C00000"/>
                </a:solidFill>
                <a:latin charset="-120" panose="020B0604030504040204" pitchFamily="34" typeface="微軟正黑體"/>
                <a:ea charset="-120" panose="020B0604030504040204" pitchFamily="34" typeface="微軟正黑體"/>
              </a:rPr>
              <a:t>志願</a:t>
            </a:r>
            <a:r>
              <a:rPr altLang="zh-TW" b="1" dirty="0" lang="en-US">
                <a:solidFill>
                  <a:srgbClr val="0000FF"/>
                </a:solidFill>
                <a:latin charset="-120" panose="020B0604030504040204" pitchFamily="34" typeface="微軟正黑體"/>
                <a:ea charset="-120" panose="020B0604030504040204" pitchFamily="34" typeface="微軟正黑體"/>
              </a:rPr>
              <a:t/>
            </a:r>
            <a:br>
              <a:rPr altLang="zh-TW" b="1" dirty="0" lang="en-US">
                <a:solidFill>
                  <a:srgbClr val="0000FF"/>
                </a:solidFill>
                <a:latin charset="-120" panose="020B0604030504040204" pitchFamily="34" typeface="微軟正黑體"/>
                <a:ea charset="-120" panose="020B0604030504040204" pitchFamily="34" typeface="微軟正黑體"/>
              </a:rPr>
            </a:br>
            <a:r>
              <a:rPr altLang="en-US" b="1" dirty="0" lang="zh-TW" smtClean="0">
                <a:solidFill>
                  <a:srgbClr val="0000FF"/>
                </a:solidFill>
                <a:latin charset="-120" panose="020B0604030504040204" pitchFamily="34" typeface="微軟正黑體"/>
                <a:ea charset="-120" panose="020B0604030504040204" pitchFamily="34" typeface="微軟正黑體"/>
              </a:rPr>
              <a:t>每</a:t>
            </a:r>
            <a:r>
              <a:rPr altLang="zh-TW" b="1" dirty="0" lang="en-US">
                <a:solidFill>
                  <a:srgbClr val="0000FF"/>
                </a:solidFill>
                <a:latin charset="-120" panose="020B0604030504040204" pitchFamily="34" typeface="微軟正黑體"/>
                <a:ea charset="-120" panose="020B0604030504040204" pitchFamily="34" typeface="微軟正黑體"/>
              </a:rPr>
              <a:t>5</a:t>
            </a:r>
            <a:r>
              <a:rPr altLang="en-US" b="1" dirty="0" lang="zh-TW">
                <a:solidFill>
                  <a:srgbClr val="0000FF"/>
                </a:solidFill>
                <a:latin charset="-120" panose="020B0604030504040204" pitchFamily="34" typeface="微軟正黑體"/>
                <a:ea charset="-120" panose="020B0604030504040204" pitchFamily="34" typeface="微軟正黑體"/>
              </a:rPr>
              <a:t>志願順序為一級別共</a:t>
            </a:r>
            <a:r>
              <a:rPr altLang="zh-TW" b="1" dirty="0" lang="en-US">
                <a:solidFill>
                  <a:srgbClr val="0000FF"/>
                </a:solidFill>
                <a:latin charset="-120" panose="020B0604030504040204" pitchFamily="34" typeface="微軟正黑體"/>
                <a:ea charset="-120" panose="020B0604030504040204" pitchFamily="34" typeface="微軟正黑體"/>
              </a:rPr>
              <a:t>6</a:t>
            </a:r>
            <a:r>
              <a:rPr altLang="en-US" b="1" dirty="0" lang="zh-TW">
                <a:solidFill>
                  <a:srgbClr val="0000FF"/>
                </a:solidFill>
                <a:latin charset="-120" panose="020B0604030504040204" pitchFamily="34" typeface="微軟正黑體"/>
                <a:ea charset="-120" panose="020B0604030504040204" pitchFamily="34" typeface="微軟正黑體"/>
              </a:rPr>
              <a:t>級別，積分核分準則如下：</a:t>
            </a:r>
            <a:endParaRPr altLang="zh-TW" b="1" dirty="0" lang="en-US">
              <a:solidFill>
                <a:srgbClr val="0000FF"/>
              </a:solidFill>
              <a:latin charset="-120" panose="020B0604030504040204" pitchFamily="34" typeface="微軟正黑體"/>
              <a:ea charset="-120" panose="020B0604030504040204" pitchFamily="34" typeface="微軟正黑體"/>
            </a:endParaRPr>
          </a:p>
          <a:p>
            <a:pPr fontAlgn="auto" indent="0" marL="0">
              <a:spcAft>
                <a:spcPts val="0"/>
              </a:spcAft>
              <a:buNone/>
              <a:defRPr/>
            </a:pPr>
            <a:endParaRPr altLang="zh-TW" dirty="0" lang="en-US" smtClean="0">
              <a:latin charset="-120" panose="020B0604030504040204" pitchFamily="34" typeface="微軟正黑體"/>
              <a:ea charset="-120" panose="020B0604030504040204" pitchFamily="34" typeface="微軟正黑體"/>
            </a:endParaRPr>
          </a:p>
          <a:p>
            <a:pPr fontAlgn="auto" indent="0" marL="0">
              <a:spcAft>
                <a:spcPts val="0"/>
              </a:spcAft>
              <a:buNone/>
              <a:defRPr/>
            </a:pPr>
            <a:endParaRPr altLang="en-US" dirty="0" lang="zh-TW">
              <a:latin charset="-120" panose="020B0604030504040204" pitchFamily="34" typeface="微軟正黑體"/>
              <a:ea charset="-120" panose="020B0604030504040204" pitchFamily="34" typeface="微軟正黑體"/>
            </a:endParaRPr>
          </a:p>
        </p:txBody>
      </p:sp>
      <p:graphicFrame>
        <p:nvGraphicFramePr>
          <p:cNvPr id="6" name="表格 5"/>
          <p:cNvGraphicFramePr>
            <a:graphicFrameLocks noGrp="1"/>
          </p:cNvGraphicFramePr>
          <p:nvPr>
            <p:extLst>
              <p:ext uri="{D42A27DB-BD31-4B8C-83A1-F6EECF244321}">
                <p14:modId xmlns:p14="http://schemas.microsoft.com/office/powerpoint/2010/main" val="3524885090"/>
              </p:ext>
            </p:extLst>
          </p:nvPr>
        </p:nvGraphicFramePr>
        <p:xfrm>
          <a:off x="759971" y="2871110"/>
          <a:ext cx="7624057" cy="2376043"/>
        </p:xfrm>
        <a:graphic>
          <a:graphicData uri="http://schemas.openxmlformats.org/drawingml/2006/table">
            <a:tbl>
              <a:tblPr bandRow="1" firstRow="1">
                <a:tableStyleId>{ED083AE6-46FA-4A59-8FB0-9F97EB10719F}</a:tableStyleId>
              </a:tblPr>
              <a:tblGrid>
                <a:gridCol w="1089151">
                  <a:extLst>
                    <a:ext uri="{9D8B030D-6E8A-4147-A177-3AD203B41FA5}">
                      <a16:colId xmlns:a16="http://schemas.microsoft.com/office/drawing/2014/main" val="20000"/>
                    </a:ext>
                  </a:extLst>
                </a:gridCol>
                <a:gridCol w="1089151">
                  <a:extLst>
                    <a:ext uri="{9D8B030D-6E8A-4147-A177-3AD203B41FA5}">
                      <a16:colId xmlns:a16="http://schemas.microsoft.com/office/drawing/2014/main" val="20001"/>
                    </a:ext>
                  </a:extLst>
                </a:gridCol>
                <a:gridCol w="1089151">
                  <a:extLst>
                    <a:ext uri="{9D8B030D-6E8A-4147-A177-3AD203B41FA5}">
                      <a16:colId xmlns:a16="http://schemas.microsoft.com/office/drawing/2014/main" val="20002"/>
                    </a:ext>
                  </a:extLst>
                </a:gridCol>
                <a:gridCol w="1089151">
                  <a:extLst>
                    <a:ext uri="{9D8B030D-6E8A-4147-A177-3AD203B41FA5}">
                      <a16:colId xmlns:a16="http://schemas.microsoft.com/office/drawing/2014/main" val="20003"/>
                    </a:ext>
                  </a:extLst>
                </a:gridCol>
                <a:gridCol w="1089151">
                  <a:extLst>
                    <a:ext uri="{9D8B030D-6E8A-4147-A177-3AD203B41FA5}">
                      <a16:colId xmlns:a16="http://schemas.microsoft.com/office/drawing/2014/main" val="20004"/>
                    </a:ext>
                  </a:extLst>
                </a:gridCol>
                <a:gridCol w="1089151">
                  <a:extLst>
                    <a:ext uri="{9D8B030D-6E8A-4147-A177-3AD203B41FA5}">
                      <a16:colId xmlns:a16="http://schemas.microsoft.com/office/drawing/2014/main" val="20005"/>
                    </a:ext>
                  </a:extLst>
                </a:gridCol>
                <a:gridCol w="1089151">
                  <a:extLst>
                    <a:ext uri="{9D8B030D-6E8A-4147-A177-3AD203B41FA5}">
                      <a16:colId xmlns:a16="http://schemas.microsoft.com/office/drawing/2014/main" val="20006"/>
                    </a:ext>
                  </a:extLst>
                </a:gridCol>
              </a:tblGrid>
              <a:tr h="780963">
                <a:tc>
                  <a:txBody>
                    <a:bodyPr/>
                    <a:lstStyle/>
                    <a:p>
                      <a:pPr algn="ctr"/>
                      <a:r>
                        <a:rPr altLang="en-US" dirty="0" lang="zh-TW" smtClean="0" sz="2000">
                          <a:latin charset="-120" panose="020B0604030504040204" pitchFamily="34" typeface="微軟正黑體"/>
                          <a:ea charset="-120" panose="020B0604030504040204" pitchFamily="34" typeface="微軟正黑體"/>
                        </a:rPr>
                        <a:t>級 別</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1</a:t>
                      </a:r>
                      <a:r>
                        <a:rPr altLang="en-US" dirty="0" lang="zh-TW" smtClean="0" sz="2000">
                          <a:latin charset="-120" panose="020B0604030504040204" pitchFamily="34" typeface="微軟正黑體"/>
                          <a:ea charset="-120" panose="020B0604030504040204" pitchFamily="34" typeface="微軟正黑體"/>
                        </a:rPr>
                        <a:t>級</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2</a:t>
                      </a:r>
                      <a:r>
                        <a:rPr altLang="en-US" dirty="0" lang="zh-TW" smtClean="0" sz="2000">
                          <a:latin charset="-120" panose="020B0604030504040204" pitchFamily="34" typeface="微軟正黑體"/>
                          <a:ea charset="-120" panose="020B0604030504040204" pitchFamily="34" typeface="微軟正黑體"/>
                        </a:rPr>
                        <a:t>級</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3</a:t>
                      </a:r>
                      <a:r>
                        <a:rPr altLang="en-US" dirty="0" lang="zh-TW" smtClean="0" sz="2000">
                          <a:latin charset="-120" panose="020B0604030504040204" pitchFamily="34" typeface="微軟正黑體"/>
                          <a:ea charset="-120" panose="020B0604030504040204" pitchFamily="34" typeface="微軟正黑體"/>
                        </a:rPr>
                        <a:t>級</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4</a:t>
                      </a:r>
                      <a:r>
                        <a:rPr altLang="en-US" dirty="0" lang="zh-TW" smtClean="0" sz="2000">
                          <a:latin charset="-120" panose="020B0604030504040204" pitchFamily="34" typeface="微軟正黑體"/>
                          <a:ea charset="-120" panose="020B0604030504040204" pitchFamily="34" typeface="微軟正黑體"/>
                        </a:rPr>
                        <a:t>級</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5</a:t>
                      </a:r>
                      <a:r>
                        <a:rPr altLang="en-US" dirty="0" lang="zh-TW" smtClean="0" sz="2000">
                          <a:latin charset="-120" panose="020B0604030504040204" pitchFamily="34" typeface="微軟正黑體"/>
                          <a:ea charset="-120" panose="020B0604030504040204" pitchFamily="34" typeface="微軟正黑體"/>
                        </a:rPr>
                        <a:t>級</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dirty="0" lang="zh-TW" smtClean="0" sz="2000">
                          <a:latin charset="-120" panose="020B0604030504040204" pitchFamily="34" typeface="微軟正黑體"/>
                          <a:ea charset="-120" panose="020B0604030504040204" pitchFamily="34" typeface="微軟正黑體"/>
                        </a:rPr>
                        <a:t>第</a:t>
                      </a:r>
                      <a:r>
                        <a:rPr altLang="zh-TW" dirty="0" lang="en-US" smtClean="0" sz="2000">
                          <a:latin charset="-120" panose="020B0604030504040204" pitchFamily="34" typeface="微軟正黑體"/>
                          <a:ea charset="-120" panose="020B0604030504040204" pitchFamily="34" typeface="微軟正黑體"/>
                        </a:rPr>
                        <a:t>6</a:t>
                      </a:r>
                      <a:r>
                        <a:rPr altLang="en-US" dirty="0" lang="zh-TW" smtClean="0" sz="2000">
                          <a:latin charset="-120" panose="020B0604030504040204" pitchFamily="34" typeface="微軟正黑體"/>
                          <a:ea charset="-120" panose="020B0604030504040204" pitchFamily="34" typeface="微軟正黑體"/>
                        </a:rPr>
                        <a:t>級</a:t>
                      </a: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solidFill>
                      <a:schemeClr val="accent4">
                        <a:lumMod val="60000"/>
                        <a:lumOff val="40000"/>
                      </a:schemeClr>
                    </a:solidFill>
                  </a:tcPr>
                </a:tc>
                <a:extLst>
                  <a:ext uri="{0D108BD9-81ED-4DB2-BD59-A6C34878D82A}">
                    <a16:rowId xmlns:a16="http://schemas.microsoft.com/office/drawing/2014/main" val="10000"/>
                  </a:ext>
                </a:extLst>
              </a:tr>
              <a:tr h="814117">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en-US" b="1" dirty="0" lang="zh-TW" smtClean="0" sz="2000">
                          <a:latin charset="-120" panose="020B0604030504040204" pitchFamily="34" typeface="微軟正黑體"/>
                          <a:ea charset="-120" panose="020B0604030504040204" pitchFamily="34" typeface="微軟正黑體"/>
                        </a:rPr>
                        <a:t>志願</a:t>
                      </a:r>
                      <a:endParaRPr altLang="zh-TW" b="1" dirty="0" lang="en-US" smtClean="0" sz="2000">
                        <a:latin charset="-120" panose="020B0604030504040204" pitchFamily="34" typeface="微軟正黑體"/>
                        <a:ea charset="-120" panose="020B0604030504040204" pitchFamily="34" typeface="微軟正黑體"/>
                      </a:endParaRPr>
                    </a:p>
                    <a:p>
                      <a:pPr algn="ctr" defTabSz="914400" eaLnBrk="1" fontAlgn="auto" hangingPunct="1" indent="0" latinLnBrk="0" lvl="0" marL="0" marR="0" rtl="0">
                        <a:lnSpc>
                          <a:spcPct val="100000"/>
                        </a:lnSpc>
                        <a:spcBef>
                          <a:spcPts val="0"/>
                        </a:spcBef>
                        <a:spcAft>
                          <a:spcPts val="0"/>
                        </a:spcAft>
                        <a:buClrTx/>
                        <a:buSzTx/>
                        <a:buFontTx/>
                        <a:buNone/>
                        <a:tabLst/>
                        <a:defRPr/>
                      </a:pPr>
                      <a:r>
                        <a:rPr altLang="en-US" b="1" dirty="0" lang="zh-TW" smtClean="0" sz="2000">
                          <a:latin charset="-120" panose="020B0604030504040204" pitchFamily="34" typeface="微軟正黑體"/>
                          <a:ea charset="-120" panose="020B0604030504040204" pitchFamily="34" typeface="微軟正黑體"/>
                        </a:rPr>
                        <a:t>順序</a:t>
                      </a:r>
                      <a:endParaRPr altLang="en-US" b="1"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1</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5</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6</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10</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11</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15</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16</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20</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21</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25</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defTabSz="914400" eaLnBrk="1" fontAlgn="auto" hangingPunct="1" indent="0" latinLnBrk="0" lvl="0" marL="0" marR="0" rtl="0">
                        <a:lnSpc>
                          <a:spcPct val="100000"/>
                        </a:lnSpc>
                        <a:spcBef>
                          <a:spcPts val="0"/>
                        </a:spcBef>
                        <a:spcAft>
                          <a:spcPts val="0"/>
                        </a:spcAft>
                        <a:buClrTx/>
                        <a:buSzTx/>
                        <a:buFontTx/>
                        <a:buNone/>
                        <a:tabLst/>
                        <a:defRPr/>
                      </a:pPr>
                      <a:r>
                        <a:rPr altLang="zh-TW" dirty="0" lang="en-US" smtClean="0" sz="2000">
                          <a:latin charset="-120" panose="020B0604030504040204" pitchFamily="34" typeface="微軟正黑體"/>
                          <a:ea charset="-120" panose="020B0604030504040204" pitchFamily="34" typeface="微軟正黑體"/>
                        </a:rPr>
                        <a:t>26</a:t>
                      </a:r>
                      <a:r>
                        <a:rPr altLang="en-US" dirty="0" lang="zh-TW" smtClean="0" sz="2000">
                          <a:latin charset="-120" panose="020B0604030504040204" pitchFamily="34" typeface="微軟正黑體"/>
                          <a:ea charset="-120" panose="020B0604030504040204" pitchFamily="34" typeface="微軟正黑體"/>
                        </a:rPr>
                        <a:t>～</a:t>
                      </a:r>
                      <a:r>
                        <a:rPr altLang="zh-TW" dirty="0" lang="en-US" smtClean="0" sz="2000">
                          <a:latin charset="-120" panose="020B0604030504040204" pitchFamily="34" typeface="微軟正黑體"/>
                          <a:ea charset="-120" panose="020B0604030504040204" pitchFamily="34" typeface="微軟正黑體"/>
                        </a:rPr>
                        <a:t>30</a:t>
                      </a:r>
                      <a:endParaRPr altLang="en-US"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extLst>
                  <a:ext uri="{0D108BD9-81ED-4DB2-BD59-A6C34878D82A}">
                    <a16:rowId xmlns:a16="http://schemas.microsoft.com/office/drawing/2014/main" val="10001"/>
                  </a:ext>
                </a:extLst>
              </a:tr>
              <a:tr h="780963">
                <a:tc>
                  <a:txBody>
                    <a:bodyPr/>
                    <a:lstStyle/>
                    <a:p>
                      <a:pPr algn="ctr" defTabSz="914400" eaLnBrk="1" hangingPunct="1" latinLnBrk="0" marL="0" rtl="0"/>
                      <a:r>
                        <a:rPr altLang="en-US" b="1" dirty="0" lang="zh-TW" smtClean="0" sz="2000">
                          <a:latin charset="-120" panose="020B0604030504040204" pitchFamily="34" typeface="微軟正黑體"/>
                          <a:ea charset="-120" panose="020B0604030504040204" pitchFamily="34" typeface="微軟正黑體"/>
                        </a:rPr>
                        <a:t>積分</a:t>
                      </a:r>
                      <a:endParaRPr altLang="en-US" b="1" dirty="0" lang="zh-TW" sz="2000">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26</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25</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24</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23</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22</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tc>
                  <a:txBody>
                    <a:bodyPr/>
                    <a:lstStyle/>
                    <a:p>
                      <a:pPr algn="ctr"/>
                      <a:r>
                        <a:rPr altLang="zh-TW" b="1" dirty="0" lang="en-US" smtClean="0" sz="2800">
                          <a:solidFill>
                            <a:srgbClr val="C00000"/>
                          </a:solidFill>
                          <a:latin charset="-120" panose="020B0604030504040204" pitchFamily="34" typeface="微軟正黑體"/>
                          <a:ea charset="-120" panose="020B0604030504040204" pitchFamily="34" typeface="微軟正黑體"/>
                        </a:rPr>
                        <a:t>21</a:t>
                      </a:r>
                      <a:endParaRPr altLang="en-US" b="1" dirty="0" lang="zh-TW" sz="2800">
                        <a:solidFill>
                          <a:srgbClr val="C00000"/>
                        </a:solidFill>
                        <a:latin charset="-120" panose="020B0604030504040204" pitchFamily="34" typeface="微軟正黑體"/>
                        <a:ea charset="-120" panose="020B0604030504040204" pitchFamily="34" typeface="微軟正黑體"/>
                      </a:endParaRPr>
                    </a:p>
                  </a:txBody>
                  <a:tcPr anchor="ctr" marB="34290" marL="68580" marR="68580" marT="34290">
                    <a:lnL algn="ctr" cap="flat" cmpd="sng" w="12700">
                      <a:solidFill>
                        <a:schemeClr val="tx1"/>
                      </a:solidFill>
                      <a:prstDash val="solid"/>
                      <a:round/>
                      <a:headEnd len="med" type="none" w="med"/>
                      <a:tailEnd len="med" type="none" w="med"/>
                    </a:lnL>
                    <a:lnR algn="ctr" cap="flat" cmpd="sng" w="12700">
                      <a:solidFill>
                        <a:schemeClr val="tx1"/>
                      </a:solidFill>
                      <a:prstDash val="solid"/>
                      <a:round/>
                      <a:headEnd len="med" type="none" w="med"/>
                      <a:tailEnd len="med" type="none" w="med"/>
                    </a:lnR>
                    <a:lnT algn="ctr" cap="flat" cmpd="sng" w="12700">
                      <a:solidFill>
                        <a:schemeClr val="tx1"/>
                      </a:solidFill>
                      <a:prstDash val="solid"/>
                      <a:round/>
                      <a:headEnd len="med" type="none" w="med"/>
                      <a:tailEnd len="med" type="none" w="med"/>
                    </a:lnT>
                    <a:lnB algn="ctr" cap="flat" cmpd="sng" w="12700">
                      <a:solidFill>
                        <a:schemeClr val="tx1"/>
                      </a:solidFill>
                      <a:prstDash val="solid"/>
                      <a:round/>
                      <a:headEnd len="med" type="none" w="med"/>
                      <a:tailEnd len="med" type="none" w="med"/>
                    </a:lnB>
                  </a:tcPr>
                </a:tc>
                <a:extLst>
                  <a:ext uri="{0D108BD9-81ED-4DB2-BD59-A6C34878D82A}">
                    <a16:rowId xmlns:a16="http://schemas.microsoft.com/office/drawing/2014/main" val="10002"/>
                  </a:ext>
                </a:extLst>
              </a:tr>
            </a:tbl>
          </a:graphicData>
        </a:graphic>
      </p:graphicFrame>
      <p:sp>
        <p:nvSpPr>
          <p:cNvPr id="7" name="副標題 2"/>
          <p:cNvSpPr txBox="1">
            <a:spLocks/>
          </p:cNvSpPr>
          <p:nvPr/>
        </p:nvSpPr>
        <p:spPr>
          <a:xfrm>
            <a:off x="0" y="6143125"/>
            <a:ext cx="9144000" cy="372665"/>
          </a:xfrm>
          <a:prstGeom prst="rect">
            <a:avLst/>
          </a:prstGeom>
          <a:solidFill>
            <a:schemeClr val="bg1">
              <a:lumMod val="95000"/>
            </a:schemeClr>
          </a:solidFill>
        </p:spPr>
        <p:txBody>
          <a:bodyPr>
            <a:normAutofit lnSpcReduction="10000"/>
          </a:bodyPr>
          <a:lstStyle/>
          <a:p>
            <a:pPr eaLnBrk="1" fontAlgn="auto" hangingPunct="1" indent="-171446" marL="171446">
              <a:lnSpc>
                <a:spcPct val="90000"/>
              </a:lnSpc>
              <a:spcBef>
                <a:spcPts val="750"/>
              </a:spcBef>
              <a:spcAft>
                <a:spcPts val="0"/>
              </a:spcAft>
              <a:defRPr/>
            </a:pPr>
            <a:endParaRPr altLang="zh-TW" dirty="0" lang="en-US" sz="2100">
              <a:latin charset="-120" pitchFamily="34" typeface="微軟正黑體"/>
              <a:ea charset="-120" pitchFamily="34" typeface="微軟正黑體"/>
            </a:endParaRPr>
          </a:p>
        </p:txBody>
      </p:sp>
      <p:pic>
        <p:nvPicPr>
          <p:cNvPr id="49157" name="圖片 7"/>
          <p:cNvPicPr>
            <a:picLocks noChangeAspect="1"/>
          </p:cNvPicPr>
          <p:nvPr/>
        </p:nvPicPr>
        <p:blipFill>
          <a:blip cstate="email" r:embed="rId3">
            <a:extLst>
              <a:ext uri="{28A0092B-C50C-407E-A947-70E740481C1C}">
                <a14:useLocalDpi xmlns:a14="http://schemas.microsoft.com/office/drawing/2010/main"/>
              </a:ext>
            </a:extLst>
          </a:blip>
          <a:srcRect b="247" r="-98"/>
          <a:stretch>
            <a:fillRect/>
          </a:stretch>
        </p:blipFill>
        <p:spPr bwMode="auto">
          <a:xfrm>
            <a:off x="7241985" y="5793080"/>
            <a:ext cx="1278731" cy="722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 name="Freeform 6">
            <a:extLst>
              <a:ext uri="{FF2B5EF4-FFF2-40B4-BE49-F238E27FC236}">
                <a16:creationId xmlns:a16="http://schemas.microsoft.com/office/drawing/2014/main" id="{71AA52EC-7DB1-4E87-8C0D-FAA1C5227515}"/>
              </a:ext>
            </a:extLst>
          </p:cNvPr>
          <p:cNvSpPr>
            <a:spLocks noEditPoints="1"/>
          </p:cNvSpPr>
          <p:nvPr/>
        </p:nvSpPr>
        <p:spPr bwMode="auto">
          <a:xfrm>
            <a:off x="7490311" y="304061"/>
            <a:ext cx="477985" cy="493818"/>
          </a:xfrm>
          <a:custGeom>
            <a:avLst/>
            <a:gdLst>
              <a:gd fmla="*/ 760 w 1905" name="T0"/>
              <a:gd fmla="*/ 1455 h 1912" name="T1"/>
              <a:gd fmla="*/ 448 w 1905" name="T2"/>
              <a:gd fmla="*/ 1143 h 1912" name="T3"/>
              <a:gd fmla="*/ 529 w 1905" name="T4"/>
              <a:gd fmla="*/ 1061 h 1912" name="T5"/>
              <a:gd fmla="*/ 841 w 1905" name="T6"/>
              <a:gd fmla="*/ 1374 h 1912" name="T7"/>
              <a:gd fmla="*/ 1802 w 1905" name="T8"/>
              <a:gd fmla="*/ 108 h 1912" name="T9"/>
              <a:gd fmla="*/ 748 w 1905" name="T10"/>
              <a:gd fmla="*/ 785 h 1912" name="T11"/>
              <a:gd fmla="*/ 55 w 1905" name="T12"/>
              <a:gd fmla="*/ 1737 h 1912" name="T13"/>
              <a:gd fmla="*/ 173 w 1905" name="T14"/>
              <a:gd fmla="*/ 1854 h 1912" name="T15"/>
              <a:gd fmla="*/ 1124 w 1905" name="T16"/>
              <a:gd fmla="*/ 1161 h 1912" name="T17"/>
              <a:gd fmla="*/ 1802 w 1905" name="T18"/>
              <a:gd fmla="*/ 108 h 1912" name="T19"/>
              <a:gd fmla="*/ 110 w 1905" name="T20"/>
              <a:gd fmla="*/ 1803 h 1912" name="T21"/>
              <a:gd fmla="*/ 0 w 1905" name="T22"/>
              <a:gd fmla="*/ 1912 h 1912" name="T23"/>
              <a:gd fmla="*/ 1758 w 1905" name="T24"/>
              <a:gd fmla="*/ 368 h 1912" name="T25"/>
              <a:gd fmla="*/ 1544 w 1905" name="T26"/>
              <a:gd fmla="*/ 153 h 1912" name="T27"/>
              <a:gd fmla="*/ 786 w 1905" name="T28"/>
              <a:gd fmla="*/ 513 h 1912" name="T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12" w="1905">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cap="rnd" w="12700">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nchor="t" anchorCtr="0" bIns="51846" compatLnSpc="1" lIns="103693" numCol="1" rIns="103693" tIns="51846" vert="horz" wrap="square">
            <a:prstTxWarp prst="textNoShape">
              <a:avLst/>
            </a:prstTxWarp>
          </a:bodyPr>
          <a:lstStyle/>
          <a:p>
            <a:endParaRPr altLang="en-US" lang="zh-CN"/>
          </a:p>
        </p:txBody>
      </p:sp>
      <p:sp>
        <p:nvSpPr>
          <p:cNvPr id="12"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lnSpc>
                <a:spcPct val="90000"/>
              </a:lnSpc>
            </a:pPr>
            <a:r>
              <a:rPr altLang="en-US" b="1" dirty="0" lang="zh-TW" smtClean="0" sz="3000">
                <a:solidFill>
                  <a:srgbClr val="002060"/>
                </a:solidFill>
                <a:latin charset="-120" panose="020B0604030504040204" pitchFamily="34" typeface="微軟正黑體"/>
                <a:ea charset="-120" panose="020B0604030504040204" pitchFamily="34" typeface="微軟正黑體"/>
              </a:rPr>
              <a:t>陸、成績採計與計算（</a:t>
            </a:r>
            <a:r>
              <a:rPr altLang="zh-TW" b="1" dirty="0" lang="en-US" smtClean="0" sz="3000">
                <a:solidFill>
                  <a:srgbClr val="002060"/>
                </a:solidFill>
                <a:latin charset="-120" panose="020B0604030504040204" pitchFamily="34" typeface="微軟正黑體"/>
                <a:ea charset="-120" panose="020B0604030504040204" pitchFamily="34" typeface="微軟正黑體"/>
              </a:rPr>
              <a:t>2/5</a:t>
            </a:r>
            <a:r>
              <a:rPr altLang="en-US" b="1" dirty="0" lang="zh-TW" smtClean="0" sz="3000">
                <a:solidFill>
                  <a:srgbClr val="002060"/>
                </a:solidFill>
                <a:latin charset="-120" panose="020B0604030504040204" pitchFamily="34" typeface="微軟正黑體"/>
                <a:ea charset="-120" panose="020B0604030504040204" pitchFamily="34" typeface="微軟正黑體"/>
              </a:rPr>
              <a:t>）</a:t>
            </a:r>
            <a:endParaRPr altLang="en-US" dirty="0" lang="zh-TW" sz="3000">
              <a:solidFill>
                <a:srgbClr val="002060"/>
              </a:solidFill>
              <a:latin charset="-120" panose="020B0604030504040204" pitchFamily="34" typeface="微軟正黑體"/>
              <a:ea charset="-120" panose="020B0604030504040204" pitchFamily="34" typeface="微軟正黑體"/>
            </a:endParaRPr>
          </a:p>
        </p:txBody>
      </p:sp>
      <p:sp>
        <p:nvSpPr>
          <p:cNvPr id="14" name="投影片編號版面配置區 4"/>
          <p:cNvSpPr>
            <a:spLocks noGrp="1"/>
          </p:cNvSpPr>
          <p:nvPr>
            <p:ph idx="4294967295" sz="quarter" type="sldNum"/>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0" compatLnSpc="1" numCol="1" wrap="square">
            <a:prstTxWarp prst="textNoShape">
              <a:avLst/>
            </a:prstTxWarp>
          </a:bodyPr>
          <a:lstStyle>
            <a:lvl1pPr>
              <a:defRPr>
                <a:solidFill>
                  <a:schemeClr val="tx1"/>
                </a:solidFill>
                <a:latin charset="0" panose="020F0502020204030204" pitchFamily="34" typeface="Calibri"/>
                <a:ea charset="-120" panose="02020500000000000000" pitchFamily="18" typeface="新細明體"/>
              </a:defRPr>
            </a:lvl1pPr>
            <a:lvl2pPr indent="-214308" marL="557199">
              <a:defRPr>
                <a:solidFill>
                  <a:schemeClr val="tx1"/>
                </a:solidFill>
                <a:latin charset="0" panose="020F0502020204030204" pitchFamily="34" typeface="Calibri"/>
                <a:ea charset="-120" panose="02020500000000000000" pitchFamily="18" typeface="新細明體"/>
              </a:defRPr>
            </a:lvl2pPr>
            <a:lvl3pPr indent="-171446" marL="857228">
              <a:defRPr>
                <a:solidFill>
                  <a:schemeClr val="tx1"/>
                </a:solidFill>
                <a:latin charset="0" panose="020F0502020204030204" pitchFamily="34" typeface="Calibri"/>
                <a:ea charset="-120" panose="02020500000000000000" pitchFamily="18" typeface="新細明體"/>
              </a:defRPr>
            </a:lvl3pPr>
            <a:lvl4pPr indent="-171446" marL="1200120">
              <a:defRPr>
                <a:solidFill>
                  <a:schemeClr val="tx1"/>
                </a:solidFill>
                <a:latin charset="0" panose="020F0502020204030204" pitchFamily="34" typeface="Calibri"/>
                <a:ea charset="-120" panose="02020500000000000000" pitchFamily="18" typeface="新細明體"/>
              </a:defRPr>
            </a:lvl4pPr>
            <a:lvl5pPr indent="-171446" marL="1543012">
              <a:defRPr>
                <a:solidFill>
                  <a:schemeClr val="tx1"/>
                </a:solidFill>
                <a:latin charset="0" panose="020F0502020204030204" pitchFamily="34" typeface="Calibri"/>
                <a:ea charset="-120" panose="02020500000000000000" pitchFamily="18" typeface="新細明體"/>
              </a:defRPr>
            </a:lvl5pPr>
            <a:lvl6pPr fontAlgn="base" indent="-171446" marL="1885903">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171446" marL="2228795">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171446" marL="2571686">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171446" marL="2914577">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fontAlgn="base">
              <a:spcBef>
                <a:spcPct val="0"/>
              </a:spcBef>
              <a:spcAft>
                <a:spcPct val="0"/>
              </a:spcAft>
            </a:pPr>
            <a:fld id="{0BC16F49-14F1-4F20-9C56-7C98539F8DBD}" type="slidenum">
              <a:rPr altLang="en-US" b="1" lang="zh-TW" sz="1500">
                <a:latin charset="0" panose="020B0604020202020204" pitchFamily="34" typeface="Arial"/>
                <a:cs charset="0" panose="020B0604020202020204" pitchFamily="34" typeface="Arial"/>
              </a:rPr>
              <a:pPr fontAlgn="base">
                <a:spcBef>
                  <a:spcPct val="0"/>
                </a:spcBef>
                <a:spcAft>
                  <a:spcPct val="0"/>
                </a:spcAft>
              </a:pPr>
              <a:t>23</a:t>
            </a:fld>
            <a:endParaRPr altLang="en-US" b="1" dirty="0" lang="zh-TW" sz="1500">
              <a:latin charset="0" panose="020B0604020202020204" pitchFamily="34" typeface="Arial"/>
              <a:cs charset="0" panose="020B0604020202020204" pitchFamily="34" typeface="Arial"/>
            </a:endParaRPr>
          </a:p>
        </p:txBody>
      </p:sp>
      <p:grpSp>
        <p:nvGrpSpPr>
          <p:cNvPr id="2" name="群組 1"/>
          <p:cNvGrpSpPr/>
          <p:nvPr/>
        </p:nvGrpSpPr>
        <p:grpSpPr>
          <a:xfrm>
            <a:off x="0" y="992585"/>
            <a:ext cx="2258214" cy="488825"/>
            <a:chOff x="0" y="992585"/>
            <a:chExt cx="2258214" cy="488825"/>
          </a:xfrm>
        </p:grpSpPr>
        <p:grpSp>
          <p:nvGrpSpPr>
            <p:cNvPr id="19" name="组合 7"/>
            <p:cNvGrpSpPr/>
            <p:nvPr/>
          </p:nvGrpSpPr>
          <p:grpSpPr>
            <a:xfrm>
              <a:off x="0" y="992585"/>
              <a:ext cx="2006237" cy="481870"/>
              <a:chOff x="0" y="194743"/>
              <a:chExt cx="1401656" cy="586202"/>
            </a:xfrm>
          </p:grpSpPr>
          <p:sp>
            <p:nvSpPr>
              <p:cNvPr id="20" name="圆角矩形 8"/>
              <p:cNvSpPr/>
              <p:nvPr/>
            </p:nvSpPr>
            <p:spPr>
              <a:xfrm>
                <a:off x="173208" y="194743"/>
                <a:ext cx="1228448" cy="586202"/>
              </a:xfrm>
              <a:prstGeom prst="roundRect">
                <a:avLst>
                  <a:gd fmla="val 9976" name="adj"/>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path path="circle">
                  <a:fillToRect b="100000" l="100000"/>
                </a:path>
                <a:tileRect r="-100000" t="-100000"/>
              </a:gra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algn="tl" blurRad="50800" dir="2700000" dist="381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dirty="0"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grpSp>
            <p:nvGrpSpPr>
              <p:cNvPr id="21" name="组合 9"/>
              <p:cNvGrpSpPr/>
              <p:nvPr/>
            </p:nvGrpSpPr>
            <p:grpSpPr>
              <a:xfrm>
                <a:off x="0" y="290669"/>
                <a:ext cx="424561" cy="355906"/>
                <a:chOff x="469900" y="728859"/>
                <a:chExt cx="424561" cy="355906"/>
              </a:xfrm>
            </p:grpSpPr>
            <p:sp>
              <p:nvSpPr>
                <p:cNvPr id="22"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algn="tl" blurRad="12700" dir="2700000" dist="127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3"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r="13500000" dist="127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4"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algn="tl" blurRad="12700" dir="2700000" dist="127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5"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r="13500000" dist="127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6" name="圆角矩形 14"/>
                <p:cNvSpPr/>
                <p:nvPr/>
              </p:nvSpPr>
              <p:spPr>
                <a:xfrm rot="16200000">
                  <a:off x="636543" y="859458"/>
                  <a:ext cx="18656" cy="351942"/>
                </a:xfrm>
                <a:prstGeom prst="roundRect">
                  <a:avLst>
                    <a:gd fmla="val 50000" name="adj"/>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algn="ctr" blurRad="25400" rotWithShape="0" sx="102000" sy="10200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7" name="圆角矩形 15"/>
                <p:cNvSpPr/>
                <p:nvPr/>
              </p:nvSpPr>
              <p:spPr>
                <a:xfrm rot="16200000">
                  <a:off x="636543" y="809416"/>
                  <a:ext cx="18656" cy="351942"/>
                </a:xfrm>
                <a:prstGeom prst="roundRect">
                  <a:avLst>
                    <a:gd fmla="val 50000" name="adj"/>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algn="ctr" blurRad="25400" rotWithShape="0" sx="102000" sy="10200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8" name="圆角矩形 16"/>
                <p:cNvSpPr/>
                <p:nvPr/>
              </p:nvSpPr>
              <p:spPr>
                <a:xfrm rot="16200000">
                  <a:off x="636543" y="655035"/>
                  <a:ext cx="18656" cy="351942"/>
                </a:xfrm>
                <a:prstGeom prst="roundRect">
                  <a:avLst>
                    <a:gd fmla="val 50000" name="adj"/>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algn="ctr" blurRad="25400" rotWithShape="0" sx="102000" sy="10200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sp>
              <p:nvSpPr>
                <p:cNvPr id="29" name="圆角矩形 17"/>
                <p:cNvSpPr/>
                <p:nvPr/>
              </p:nvSpPr>
              <p:spPr>
                <a:xfrm rot="16200000">
                  <a:off x="636543" y="604992"/>
                  <a:ext cx="18656" cy="351942"/>
                </a:xfrm>
                <a:prstGeom prst="roundRect">
                  <a:avLst>
                    <a:gd fmla="val 50000" name="adj"/>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algn="ctr" blurRad="25400" rotWithShape="0" sx="102000" sy="10200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ts val="0"/>
                    </a:spcBef>
                    <a:spcAft>
                      <a:spcPts val="0"/>
                    </a:spcAft>
                    <a:buClrTx/>
                    <a:buSzTx/>
                    <a:buFontTx/>
                    <a:buNone/>
                    <a:tabLst/>
                    <a:defRPr/>
                  </a:pPr>
                  <a:endParaRPr altLang="en-US" b="0" baseline="0" cap="none" i="0" kern="1200" kumimoji="0" lang="zh-CN" noProof="0" normalizeH="0" spc="0" strike="noStrike" sz="1800" u="none">
                    <a:ln>
                      <a:noFill/>
                    </a:ln>
                    <a:solidFill>
                      <a:prstClr val="white"/>
                    </a:solidFill>
                    <a:effectLst/>
                    <a:uLnTx/>
                    <a:uFillTx/>
                    <a:latin typeface="Calibri"/>
                    <a:ea charset="-122" panose="02010600030101010101" pitchFamily="2" typeface="宋体"/>
                    <a:cs typeface="+mn-cs"/>
                  </a:endParaRPr>
                </a:p>
              </p:txBody>
            </p:sp>
          </p:grpSp>
        </p:grpSp>
        <p:sp>
          <p:nvSpPr>
            <p:cNvPr id="13" name="內容版面配置區 2"/>
            <p:cNvSpPr txBox="1">
              <a:spLocks/>
            </p:cNvSpPr>
            <p:nvPr/>
          </p:nvSpPr>
          <p:spPr>
            <a:xfrm>
              <a:off x="644007" y="1013142"/>
              <a:ext cx="1614207" cy="468268"/>
            </a:xfrm>
            <a:prstGeom prst="rect">
              <a:avLst/>
            </a:prstGeom>
          </p:spPr>
          <p:txBody>
            <a:bodyPr bIns="45720" lIns="91440" rIns="91440" rtlCol="0" tIns="45720" vert="horz">
              <a:noAutofit/>
            </a:bodyPr>
            <a:lstStyle>
              <a:lvl1pPr algn="l" defTabSz="914400" eaLnBrk="1" hangingPunct="1" indent="-228600" latinLnBrk="0" marL="228600" rtl="0">
                <a:lnSpc>
                  <a:spcPct val="90000"/>
                </a:lnSpc>
                <a:spcBef>
                  <a:spcPts val="1000"/>
                </a:spcBef>
                <a:buFont charset="0" panose="020B0604020202020204" pitchFamily="34" typeface="Arial"/>
                <a:buChar char="•"/>
                <a:defRPr kern="1200" sz="2800">
                  <a:solidFill>
                    <a:schemeClr val="tx1"/>
                  </a:solidFill>
                  <a:latin typeface="+mn-lt"/>
                  <a:ea typeface="+mn-ea"/>
                  <a:cs typeface="+mn-cs"/>
                </a:defRPr>
              </a:lvl1pPr>
              <a:lvl2pPr algn="l" defTabSz="914400" eaLnBrk="1" hangingPunct="1" indent="-228600" latinLnBrk="0" marL="685800" rtl="0">
                <a:lnSpc>
                  <a:spcPct val="90000"/>
                </a:lnSpc>
                <a:spcBef>
                  <a:spcPts val="500"/>
                </a:spcBef>
                <a:buFont charset="0" panose="020B0604020202020204" pitchFamily="34" typeface="Arial"/>
                <a:buChar char="•"/>
                <a:defRPr kern="1200" sz="2400">
                  <a:solidFill>
                    <a:schemeClr val="tx1"/>
                  </a:solidFill>
                  <a:latin typeface="+mn-lt"/>
                  <a:ea typeface="+mn-ea"/>
                  <a:cs typeface="+mn-cs"/>
                </a:defRPr>
              </a:lvl2pPr>
              <a:lvl3pPr algn="l" defTabSz="914400" eaLnBrk="1" hangingPunct="1" indent="-228600" latinLnBrk="0" marL="1143000" rtl="0">
                <a:lnSpc>
                  <a:spcPct val="90000"/>
                </a:lnSpc>
                <a:spcBef>
                  <a:spcPts val="500"/>
                </a:spcBef>
                <a:buFont charset="0" panose="020B0604020202020204" pitchFamily="34" typeface="Arial"/>
                <a:buChar char="•"/>
                <a:defRPr kern="1200" sz="2000">
                  <a:solidFill>
                    <a:schemeClr val="tx1"/>
                  </a:solidFill>
                  <a:latin typeface="+mn-lt"/>
                  <a:ea typeface="+mn-ea"/>
                  <a:cs typeface="+mn-cs"/>
                </a:defRPr>
              </a:lvl3pPr>
              <a:lvl4pPr algn="l" defTabSz="914400" eaLnBrk="1" hangingPunct="1" indent="-228600" latinLnBrk="0" marL="1600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4pPr>
              <a:lvl5pPr algn="l" defTabSz="914400" eaLnBrk="1" hangingPunct="1" indent="-228600" latinLnBrk="0" marL="20574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5pPr>
              <a:lvl6pPr algn="l" defTabSz="914400" eaLnBrk="1" hangingPunct="1" indent="-228600" latinLnBrk="0" marL="25146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400" eaLnBrk="1" hangingPunct="1" indent="-228600" latinLnBrk="0" marL="29718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400" eaLnBrk="1" hangingPunct="1" indent="-228600" latinLnBrk="0" marL="34290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400" eaLnBrk="1" hangingPunct="1" indent="-228600" latinLnBrk="0" marL="3886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indent="0" marL="0">
                <a:buFont charset="0" panose="020B0604020202020204" pitchFamily="34" typeface="Arial"/>
                <a:buNone/>
                <a:defRPr/>
              </a:pPr>
              <a:r>
                <a:rPr altLang="en-US" b="1" dirty="0" lang="zh-TW" smtClean="0">
                  <a:solidFill>
                    <a:srgbClr val="C00000"/>
                  </a:solidFill>
                  <a:latin charset="-120" panose="020B0604030504040204" pitchFamily="34" typeface="微軟正黑體"/>
                  <a:ea charset="-120" panose="020B0604030504040204" pitchFamily="34" typeface="微軟正黑體"/>
                </a:rPr>
                <a:t>志願序</a:t>
              </a:r>
              <a:endParaRPr altLang="zh-TW" dirty="0" lang="zh-TW" sz="1600">
                <a:solidFill>
                  <a:srgbClr val="C00000"/>
                </a:solidFill>
                <a:latin charset="-120" panose="020B0604030504040204" pitchFamily="34" typeface="微軟正黑體"/>
                <a:ea charset="-120" panose="020B0604030504040204" pitchFamily="34" typeface="微軟正黑體"/>
              </a:endParaRPr>
            </a:p>
          </p:txBody>
        </p:sp>
      </p:grpSp>
      <p:sp>
        <p:nvSpPr>
          <p:cNvPr id="30" name="矩形 29"/>
          <p:cNvSpPr/>
          <p:nvPr/>
        </p:nvSpPr>
        <p:spPr>
          <a:xfrm>
            <a:off x="2042556" y="1012790"/>
            <a:ext cx="2089033" cy="461665"/>
          </a:xfrm>
          <a:prstGeom prst="rect">
            <a:avLst/>
          </a:prstGeom>
        </p:spPr>
        <p:txBody>
          <a:bodyPr wrap="none">
            <a:spAutoFit/>
          </a:bodyPr>
          <a:lstStyle/>
          <a:p>
            <a:pPr fontAlgn="auto">
              <a:lnSpc>
                <a:spcPct val="100000"/>
              </a:lnSpc>
              <a:spcAft>
                <a:spcPts val="0"/>
              </a:spcAft>
              <a:defRPr/>
            </a:pPr>
            <a:r>
              <a:rPr altLang="en-US" b="1" dirty="0" lang="zh-TW" sz="2400">
                <a:solidFill>
                  <a:srgbClr val="0033CC"/>
                </a:solidFill>
                <a:latin charset="-120" panose="020B0604030504040204" pitchFamily="34" typeface="微軟正黑體"/>
                <a:ea charset="-120" panose="020B0604030504040204" pitchFamily="34" typeface="微軟正黑體"/>
              </a:rPr>
              <a:t>（</a:t>
            </a:r>
            <a:r>
              <a:rPr altLang="en-US" b="1" dirty="0" lang="zh-TW" smtClean="0" sz="2400">
                <a:solidFill>
                  <a:srgbClr val="0033CC"/>
                </a:solidFill>
                <a:latin charset="-120" panose="020B0604030504040204" pitchFamily="34" typeface="微軟正黑體"/>
                <a:ea charset="-120" panose="020B0604030504040204" pitchFamily="34" typeface="微軟正黑體"/>
              </a:rPr>
              <a:t>上限</a:t>
            </a:r>
            <a:r>
              <a:rPr altLang="zh-TW" b="1" dirty="0" lang="en-US" smtClean="0" sz="2400">
                <a:solidFill>
                  <a:srgbClr val="0033CC"/>
                </a:solidFill>
                <a:latin charset="-120" panose="020B0604030504040204" pitchFamily="34" typeface="微軟正黑體"/>
                <a:ea charset="-120" panose="020B0604030504040204" pitchFamily="34" typeface="微軟正黑體"/>
              </a:rPr>
              <a:t>26</a:t>
            </a:r>
            <a:r>
              <a:rPr altLang="en-US" b="1" dirty="0" lang="zh-TW" smtClean="0" sz="2400">
                <a:solidFill>
                  <a:srgbClr val="0033CC"/>
                </a:solidFill>
                <a:latin charset="-120" panose="020B0604030504040204" pitchFamily="34" typeface="微軟正黑體"/>
                <a:ea charset="-120" panose="020B0604030504040204" pitchFamily="34" typeface="微軟正黑體"/>
              </a:rPr>
              <a:t>分</a:t>
            </a:r>
            <a:r>
              <a:rPr altLang="en-US" b="1" dirty="0" lang="zh-TW" sz="2400">
                <a:solidFill>
                  <a:srgbClr val="0033CC"/>
                </a:solidFill>
                <a:latin charset="-120" panose="020B0604030504040204" pitchFamily="34" typeface="微軟正黑體"/>
                <a:ea charset="-120" panose="020B0604030504040204" pitchFamily="34" typeface="微軟正黑體"/>
              </a:rPr>
              <a:t>）</a:t>
            </a:r>
            <a:endParaRPr altLang="zh-TW" b="1" dirty="0" lang="en-US" sz="2400">
              <a:solidFill>
                <a:srgbClr val="0033CC"/>
              </a:solidFill>
              <a:latin charset="-120" panose="020B0604030504040204" pitchFamily="34" typeface="微軟正黑體"/>
              <a:ea charset="-120" panose="020B0604030504040204" pitchFamily="34" typeface="微軟正黑體"/>
            </a:endParaRPr>
          </a:p>
        </p:txBody>
      </p:sp>
    </p:spTree>
  </p:cSld>
  <p:clrMapOvr>
    <a:masterClrMapping/>
  </p:clrMapOvr>
  <p:timing>
    <p:tnLst>
      <p:par>
        <p:cTn dur="indefinite" id="1" nodeType="tmRoot" restart="never"/>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extLst>
              <p:ext uri="{D42A27DB-BD31-4B8C-83A1-F6EECF244321}">
                <p14:modId xmlns:p14="http://schemas.microsoft.com/office/powerpoint/2010/main" val="2505539600"/>
              </p:ext>
            </p:extLst>
          </p:nvPr>
        </p:nvGraphicFramePr>
        <p:xfrm>
          <a:off x="247918" y="1598776"/>
          <a:ext cx="8680325" cy="4911114"/>
        </p:xfrm>
        <a:graphic>
          <a:graphicData uri="http://schemas.openxmlformats.org/drawingml/2006/table">
            <a:tbl>
              <a:tblPr firstRow="1" bandRow="1">
                <a:tableStyleId>{1E171933-4619-4E11-9A3F-F7608DF75F80}</a:tableStyleId>
              </a:tblPr>
              <a:tblGrid>
                <a:gridCol w="802896">
                  <a:extLst>
                    <a:ext uri="{9D8B030D-6E8A-4147-A177-3AD203B41FA5}">
                      <a16:colId xmlns:a16="http://schemas.microsoft.com/office/drawing/2014/main" val="20000"/>
                    </a:ext>
                  </a:extLst>
                </a:gridCol>
                <a:gridCol w="701133">
                  <a:extLst>
                    <a:ext uri="{9D8B030D-6E8A-4147-A177-3AD203B41FA5}">
                      <a16:colId xmlns:a16="http://schemas.microsoft.com/office/drawing/2014/main" val="20001"/>
                    </a:ext>
                  </a:extLst>
                </a:gridCol>
                <a:gridCol w="136358">
                  <a:extLst>
                    <a:ext uri="{9D8B030D-6E8A-4147-A177-3AD203B41FA5}">
                      <a16:colId xmlns:a16="http://schemas.microsoft.com/office/drawing/2014/main" val="20002"/>
                    </a:ext>
                  </a:extLst>
                </a:gridCol>
                <a:gridCol w="626638">
                  <a:extLst>
                    <a:ext uri="{9D8B030D-6E8A-4147-A177-3AD203B41FA5}">
                      <a16:colId xmlns:a16="http://schemas.microsoft.com/office/drawing/2014/main" val="20003"/>
                    </a:ext>
                  </a:extLst>
                </a:gridCol>
                <a:gridCol w="289348">
                  <a:extLst>
                    <a:ext uri="{9D8B030D-6E8A-4147-A177-3AD203B41FA5}">
                      <a16:colId xmlns:a16="http://schemas.microsoft.com/office/drawing/2014/main" val="20004"/>
                    </a:ext>
                  </a:extLst>
                </a:gridCol>
                <a:gridCol w="457993">
                  <a:extLst>
                    <a:ext uri="{9D8B030D-6E8A-4147-A177-3AD203B41FA5}">
                      <a16:colId xmlns:a16="http://schemas.microsoft.com/office/drawing/2014/main" val="20005"/>
                    </a:ext>
                  </a:extLst>
                </a:gridCol>
                <a:gridCol w="1036422">
                  <a:extLst>
                    <a:ext uri="{9D8B030D-6E8A-4147-A177-3AD203B41FA5}">
                      <a16:colId xmlns:a16="http://schemas.microsoft.com/office/drawing/2014/main" val="20006"/>
                    </a:ext>
                  </a:extLst>
                </a:gridCol>
                <a:gridCol w="582939">
                  <a:extLst>
                    <a:ext uri="{9D8B030D-6E8A-4147-A177-3AD203B41FA5}">
                      <a16:colId xmlns:a16="http://schemas.microsoft.com/office/drawing/2014/main" val="20007"/>
                    </a:ext>
                  </a:extLst>
                </a:gridCol>
                <a:gridCol w="334719">
                  <a:extLst>
                    <a:ext uri="{9D8B030D-6E8A-4147-A177-3AD203B41FA5}">
                      <a16:colId xmlns:a16="http://schemas.microsoft.com/office/drawing/2014/main" val="20008"/>
                    </a:ext>
                  </a:extLst>
                </a:gridCol>
                <a:gridCol w="814551">
                  <a:extLst>
                    <a:ext uri="{9D8B030D-6E8A-4147-A177-3AD203B41FA5}">
                      <a16:colId xmlns:a16="http://schemas.microsoft.com/office/drawing/2014/main" val="20009"/>
                    </a:ext>
                  </a:extLst>
                </a:gridCol>
                <a:gridCol w="884737">
                  <a:extLst>
                    <a:ext uri="{9D8B030D-6E8A-4147-A177-3AD203B41FA5}">
                      <a16:colId xmlns:a16="http://schemas.microsoft.com/office/drawing/2014/main" val="20010"/>
                    </a:ext>
                  </a:extLst>
                </a:gridCol>
                <a:gridCol w="2012591">
                  <a:extLst>
                    <a:ext uri="{9D8B030D-6E8A-4147-A177-3AD203B41FA5}">
                      <a16:colId xmlns:a16="http://schemas.microsoft.com/office/drawing/2014/main" val="20011"/>
                    </a:ext>
                  </a:extLst>
                </a:gridCol>
              </a:tblGrid>
              <a:tr h="331460">
                <a:tc>
                  <a:txBody>
                    <a:bodyPr/>
                    <a:lstStyle/>
                    <a:p>
                      <a:pPr algn="ctr"/>
                      <a:r>
                        <a:rPr lang="zh-TW" altLang="en-US" sz="1700" b="1" dirty="0" smtClean="0">
                          <a:solidFill>
                            <a:schemeClr val="tx1"/>
                          </a:solidFill>
                          <a:latin typeface="微軟正黑體" panose="020B0604030504040204" pitchFamily="34" charset="-120"/>
                          <a:ea typeface="微軟正黑體" panose="020B0604030504040204" pitchFamily="34" charset="-120"/>
                        </a:rPr>
                        <a:t>分項目</a:t>
                      </a:r>
                      <a:endParaRPr lang="zh-TW" altLang="en-US" sz="1700" b="1" dirty="0">
                        <a:solidFill>
                          <a:schemeClr val="tx1"/>
                        </a:solidFill>
                        <a:latin typeface="微軟正黑體" pitchFamily="34" charset="-120"/>
                        <a:ea typeface="微軟正黑體" pitchFamily="34" charset="-120"/>
                      </a:endParaRPr>
                    </a:p>
                  </a:txBody>
                  <a:tcPr marL="68584" marR="68584" marT="34285" marB="342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11">
                  <a:txBody>
                    <a:bodyPr/>
                    <a:lstStyle/>
                    <a:p>
                      <a:pPr algn="ctr"/>
                      <a:r>
                        <a:rPr lang="zh-TW" altLang="en-US" sz="1700" b="1" dirty="0" smtClean="0">
                          <a:solidFill>
                            <a:schemeClr val="tx1"/>
                          </a:solidFill>
                          <a:latin typeface="微軟正黑體" panose="020B0604030504040204" pitchFamily="34" charset="-120"/>
                          <a:ea typeface="微軟正黑體" panose="020B0604030504040204" pitchFamily="34" charset="-120"/>
                        </a:rPr>
                        <a:t>積分採計原則</a:t>
                      </a:r>
                      <a:endParaRPr lang="zh-TW" altLang="en-US" sz="1700" b="1" dirty="0">
                        <a:solidFill>
                          <a:schemeClr val="tx1"/>
                        </a:solidFill>
                        <a:latin typeface="微軟正黑體" pitchFamily="34" charset="-120"/>
                        <a:ea typeface="微軟正黑體" pitchFamily="34" charset="-120"/>
                      </a:endParaRPr>
                    </a:p>
                  </a:txBody>
                  <a:tcPr marL="68584" marR="68584" marT="34285" marB="342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0000"/>
                  </a:ext>
                </a:extLst>
              </a:tr>
              <a:tr h="595639">
                <a:tc rowSpan="6">
                  <a:txBody>
                    <a:bodyPr/>
                    <a:lstStyle/>
                    <a:p>
                      <a:pPr algn="ctr"/>
                      <a:r>
                        <a:rPr lang="zh-TW" altLang="en-US" sz="1600" b="1" dirty="0" smtClean="0">
                          <a:solidFill>
                            <a:schemeClr val="tx1"/>
                          </a:solidFill>
                          <a:latin typeface="微軟正黑體" panose="020B0604030504040204" pitchFamily="34" charset="-120"/>
                          <a:ea typeface="微軟正黑體" panose="020B0604030504040204" pitchFamily="34" charset="-120"/>
                        </a:rPr>
                        <a:t>競　賽</a:t>
                      </a:r>
                      <a:endParaRPr lang="zh-TW" altLang="en-US" sz="16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gridSpan="6">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1400" b="1" dirty="0" smtClean="0">
                          <a:solidFill>
                            <a:schemeClr val="tx1"/>
                          </a:solidFill>
                          <a:latin typeface="微軟正黑體" panose="020B0604030504040204" pitchFamily="34" charset="-120"/>
                          <a:ea typeface="微軟正黑體" panose="020B0604030504040204" pitchFamily="34" charset="-120"/>
                        </a:rPr>
                        <a:t>全國競賽</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tc>
                <a:tc gridSpan="4">
                  <a:txBody>
                    <a:bodyP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區域及縣市競賽</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tc>
                <a:tc rowSpan="6">
                  <a:txBody>
                    <a:bodyPr/>
                    <a:lstStyle/>
                    <a:p>
                      <a:pPr marL="177800" marR="0" lvl="0" indent="-177800" algn="just" defTabSz="914400" rtl="0" eaLnBrk="1" fontAlgn="auto" latinLnBrk="0" hangingPunct="1">
                        <a:lnSpc>
                          <a:spcPts val="1700"/>
                        </a:lnSpc>
                        <a:spcBef>
                          <a:spcPts val="200"/>
                        </a:spcBef>
                        <a:spcAft>
                          <a:spcPts val="200"/>
                        </a:spcAft>
                        <a:buClrTx/>
                        <a:buSzTx/>
                        <a:buFont typeface="+mj-lt"/>
                        <a:buAutoNum type="arabicPeriod"/>
                        <a:tabLst/>
                        <a:defRPr/>
                      </a:pPr>
                      <a:r>
                        <a:rPr lang="zh-TW" altLang="zh-TW" sz="1200" b="1" u="sng" dirty="0" smtClean="0">
                          <a:latin typeface="微軟正黑體" panose="020B0604030504040204" pitchFamily="34" charset="-120"/>
                          <a:ea typeface="微軟正黑體" panose="020B0604030504040204" pitchFamily="34" charset="-120"/>
                        </a:rPr>
                        <a:t>國際性</a:t>
                      </a:r>
                      <a:r>
                        <a:rPr lang="zh-TW" altLang="en-US" sz="1200" b="1" dirty="0" smtClean="0">
                          <a:latin typeface="微軟正黑體" panose="020B0604030504040204" pitchFamily="34" charset="-120"/>
                          <a:ea typeface="微軟正黑體" panose="020B0604030504040204" pitchFamily="34" charset="-120"/>
                        </a:rPr>
                        <a:t>、</a:t>
                      </a:r>
                      <a:r>
                        <a:rPr lang="zh-TW" altLang="zh-TW" sz="1200" b="1" u="sng" dirty="0" smtClean="0">
                          <a:latin typeface="微軟正黑體" panose="020B0604030504040204" pitchFamily="34" charset="-120"/>
                          <a:ea typeface="微軟正黑體" panose="020B0604030504040204" pitchFamily="34" charset="-120"/>
                        </a:rPr>
                        <a:t>全國性</a:t>
                      </a:r>
                      <a:r>
                        <a:rPr lang="zh-TW" altLang="zh-TW" sz="1200" b="1" dirty="0" smtClean="0">
                          <a:latin typeface="微軟正黑體" panose="020B0604030504040204" pitchFamily="34" charset="-120"/>
                          <a:ea typeface="微軟正黑體" panose="020B0604030504040204" pitchFamily="34" charset="-120"/>
                        </a:rPr>
                        <a:t>競賽項目以</a:t>
                      </a:r>
                      <a:r>
                        <a:rPr lang="zh-TW" altLang="zh-TW" sz="1200" b="1" u="sng" dirty="0" smtClean="0">
                          <a:solidFill>
                            <a:srgbClr val="FF0000"/>
                          </a:solidFill>
                          <a:latin typeface="微軟正黑體" panose="020B0604030504040204" pitchFamily="34" charset="-120"/>
                          <a:ea typeface="微軟正黑體" panose="020B0604030504040204" pitchFamily="34" charset="-120"/>
                        </a:rPr>
                        <a:t>簡章所列項目</a:t>
                      </a:r>
                      <a:r>
                        <a:rPr lang="zh-TW" altLang="zh-TW" sz="1200" b="1" dirty="0" smtClean="0">
                          <a:latin typeface="微軟正黑體" panose="020B0604030504040204" pitchFamily="34" charset="-120"/>
                          <a:ea typeface="微軟正黑體" panose="020B0604030504040204" pitchFamily="34" charset="-120"/>
                        </a:rPr>
                        <a:t>為限</a:t>
                      </a:r>
                      <a:endParaRPr lang="en-US" altLang="zh-TW" sz="1200" b="1" dirty="0" smtClean="0">
                        <a:latin typeface="微軟正黑體" panose="020B0604030504040204" pitchFamily="34" charset="-120"/>
                        <a:ea typeface="微軟正黑體" panose="020B0604030504040204" pitchFamily="34" charset="-120"/>
                      </a:endParaRPr>
                    </a:p>
                    <a:p>
                      <a:pPr marL="177800" marR="0" indent="-177800" algn="just" defTabSz="914400" rtl="0" eaLnBrk="1" fontAlgn="auto" latinLnBrk="0" hangingPunct="1">
                        <a:lnSpc>
                          <a:spcPts val="1700"/>
                        </a:lnSpc>
                        <a:spcBef>
                          <a:spcPts val="200"/>
                        </a:spcBef>
                        <a:spcAft>
                          <a:spcPts val="200"/>
                        </a:spcAft>
                        <a:buClrTx/>
                        <a:buSzTx/>
                        <a:buFont typeface="+mj-lt"/>
                        <a:buAutoNum type="arabicPeriod"/>
                        <a:tabLst/>
                        <a:defRPr/>
                      </a:pPr>
                      <a:r>
                        <a:rPr lang="zh-TW" altLang="en-US" sz="1200" b="1" dirty="0" smtClean="0">
                          <a:solidFill>
                            <a:schemeClr val="tx1"/>
                          </a:solidFill>
                          <a:latin typeface="微軟正黑體" panose="020B0604030504040204" pitchFamily="34" charset="-120"/>
                          <a:ea typeface="微軟正黑體" panose="020B0604030504040204" pitchFamily="34" charset="-120"/>
                        </a:rPr>
                        <a:t>同學年度同項競賽擇優</a:t>
                      </a:r>
                      <a:r>
                        <a:rPr lang="en-US" altLang="zh-TW" sz="1200" b="1" dirty="0" smtClean="0">
                          <a:solidFill>
                            <a:schemeClr val="tx1"/>
                          </a:solidFill>
                          <a:latin typeface="微軟正黑體" panose="020B0604030504040204" pitchFamily="34" charset="-120"/>
                          <a:ea typeface="微軟正黑體" panose="020B0604030504040204" pitchFamily="34" charset="-120"/>
                        </a:rPr>
                        <a:t>1</a:t>
                      </a:r>
                      <a:r>
                        <a:rPr lang="zh-TW" altLang="en-US" sz="1200" b="1" dirty="0" smtClean="0">
                          <a:solidFill>
                            <a:schemeClr val="tx1"/>
                          </a:solidFill>
                          <a:latin typeface="微軟正黑體" panose="020B0604030504040204" pitchFamily="34" charset="-120"/>
                          <a:ea typeface="微軟正黑體" panose="020B0604030504040204" pitchFamily="34" charset="-120"/>
                        </a:rPr>
                        <a:t>次採計。</a:t>
                      </a:r>
                      <a:endParaRPr lang="en-US" altLang="zh-TW" sz="1200" b="1" dirty="0" smtClean="0">
                        <a:solidFill>
                          <a:schemeClr val="tx1"/>
                        </a:solidFill>
                        <a:latin typeface="微軟正黑體" panose="020B0604030504040204" pitchFamily="34" charset="-120"/>
                        <a:ea typeface="微軟正黑體" panose="020B0604030504040204" pitchFamily="34" charset="-120"/>
                      </a:endParaRPr>
                    </a:p>
                    <a:p>
                      <a:pPr marL="177800" marR="0" indent="-177800" algn="just" defTabSz="914400" rtl="0" eaLnBrk="1" fontAlgn="auto" latinLnBrk="0" hangingPunct="1">
                        <a:lnSpc>
                          <a:spcPts val="1700"/>
                        </a:lnSpc>
                        <a:spcBef>
                          <a:spcPts val="200"/>
                        </a:spcBef>
                        <a:spcAft>
                          <a:spcPts val="200"/>
                        </a:spcAft>
                        <a:buClrTx/>
                        <a:buSzTx/>
                        <a:buFont typeface="+mj-lt"/>
                        <a:buAutoNum type="arabicPeriod"/>
                        <a:tabLst/>
                        <a:defRPr/>
                      </a:pPr>
                      <a:r>
                        <a:rPr lang="zh-TW" altLang="en-US" sz="1200" b="1" dirty="0" smtClean="0">
                          <a:solidFill>
                            <a:schemeClr val="tx1"/>
                          </a:solidFill>
                          <a:latin typeface="微軟正黑體" panose="020B0604030504040204" pitchFamily="34" charset="-120"/>
                          <a:ea typeface="微軟正黑體" panose="020B0604030504040204" pitchFamily="34" charset="-120"/>
                        </a:rPr>
                        <a:t>參賽者</a:t>
                      </a:r>
                      <a:r>
                        <a:rPr lang="en-US" altLang="zh-TW" sz="1200" b="1" dirty="0" smtClean="0">
                          <a:solidFill>
                            <a:schemeClr val="tx1"/>
                          </a:solidFill>
                          <a:latin typeface="微軟正黑體" panose="020B0604030504040204" pitchFamily="34" charset="-120"/>
                          <a:ea typeface="微軟正黑體" panose="020B0604030504040204" pitchFamily="34" charset="-120"/>
                        </a:rPr>
                        <a:t>4</a:t>
                      </a:r>
                      <a:r>
                        <a:rPr lang="zh-TW" altLang="en-US" sz="1200" b="1" dirty="0" smtClean="0">
                          <a:solidFill>
                            <a:schemeClr val="tx1"/>
                          </a:solidFill>
                          <a:latin typeface="微軟正黑體" panose="020B0604030504040204" pitchFamily="34" charset="-120"/>
                          <a:ea typeface="微軟正黑體" panose="020B0604030504040204" pitchFamily="34" charset="-120"/>
                        </a:rPr>
                        <a:t>人以上為團體。團體賽依個人賽積分折半計算。</a:t>
                      </a:r>
                      <a:endParaRPr lang="en-US" altLang="zh-TW" sz="1200" b="1" dirty="0" smtClean="0">
                        <a:solidFill>
                          <a:schemeClr val="tx1"/>
                        </a:solidFill>
                        <a:latin typeface="微軟正黑體" panose="020B0604030504040204" pitchFamily="34" charset="-120"/>
                        <a:ea typeface="微軟正黑體" panose="020B0604030504040204" pitchFamily="34" charset="-120"/>
                      </a:endParaRPr>
                    </a:p>
                    <a:p>
                      <a:pPr marL="177800" marR="0" lvl="0" indent="-177800" algn="just" defTabSz="914400" rtl="0" eaLnBrk="1" fontAlgn="auto" latinLnBrk="0" hangingPunct="1">
                        <a:lnSpc>
                          <a:spcPts val="1700"/>
                        </a:lnSpc>
                        <a:spcBef>
                          <a:spcPts val="200"/>
                        </a:spcBef>
                        <a:spcAft>
                          <a:spcPts val="200"/>
                        </a:spcAft>
                        <a:buClrTx/>
                        <a:buSzTx/>
                        <a:buFont typeface="+mj-lt"/>
                        <a:buAutoNum type="arabicPeriod"/>
                        <a:tabLst/>
                        <a:defRPr/>
                      </a:pPr>
                      <a:r>
                        <a:rPr lang="zh-TW" altLang="en-US" sz="1200" b="1" kern="1200" dirty="0" smtClean="0">
                          <a:solidFill>
                            <a:schemeClr val="tx1"/>
                          </a:solidFill>
                          <a:latin typeface="微軟正黑體" panose="020B0604030504040204" pitchFamily="34" charset="-120"/>
                          <a:ea typeface="微軟正黑體" panose="020B0604030504040204" pitchFamily="34" charset="-120"/>
                        </a:rPr>
                        <a:t>區域及縣市競賽以</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縣市政府主辦者為限</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且</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獲獎證明之</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落款人</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在縣市須為</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縣市長</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，在直轄市須為</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市長</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或其所屬</a:t>
                      </a:r>
                      <a:r>
                        <a:rPr lang="zh-TW" altLang="en-US" sz="1200" b="1" u="sng" kern="1200" dirty="0" smtClean="0">
                          <a:solidFill>
                            <a:srgbClr val="FF0000"/>
                          </a:solidFill>
                          <a:latin typeface="微軟正黑體" panose="020B0604030504040204" pitchFamily="34" charset="-120"/>
                          <a:ea typeface="微軟正黑體" panose="020B0604030504040204" pitchFamily="34" charset="-120"/>
                        </a:rPr>
                        <a:t>一級機關首長</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a:t>
                      </a:r>
                      <a:endParaRPr lang="en-US" altLang="zh-TW" sz="1200" b="1" kern="1200" dirty="0" smtClean="0">
                        <a:solidFill>
                          <a:schemeClr val="tx1"/>
                        </a:solidFill>
                        <a:latin typeface="微軟正黑體" panose="020B0604030504040204" pitchFamily="34" charset="-120"/>
                        <a:ea typeface="微軟正黑體" panose="020B0604030504040204" pitchFamily="34" charset="-120"/>
                      </a:endParaRPr>
                    </a:p>
                    <a:p>
                      <a:pPr marL="177800" marR="0" indent="-177800" algn="just" defTabSz="914400" rtl="0" eaLnBrk="1" fontAlgn="auto" latinLnBrk="0" hangingPunct="1">
                        <a:lnSpc>
                          <a:spcPts val="1700"/>
                        </a:lnSpc>
                        <a:spcBef>
                          <a:spcPts val="200"/>
                        </a:spcBef>
                        <a:spcAft>
                          <a:spcPts val="200"/>
                        </a:spcAft>
                        <a:buClrTx/>
                        <a:buSzTx/>
                        <a:buFont typeface="+mj-lt"/>
                        <a:buAutoNum type="arabicPeriod"/>
                        <a:tabLst/>
                        <a:defRPr/>
                      </a:pPr>
                      <a:r>
                        <a:rPr lang="zh-TW" altLang="en-US" sz="1200" b="1" dirty="0" smtClean="0">
                          <a:solidFill>
                            <a:schemeClr val="tx1"/>
                          </a:solidFill>
                          <a:latin typeface="微軟正黑體" panose="020B0604030504040204" pitchFamily="34" charset="-120"/>
                          <a:ea typeface="微軟正黑體" panose="020B0604030504040204" pitchFamily="34" charset="-120"/>
                        </a:rPr>
                        <a:t>競賽採計以</a:t>
                      </a:r>
                      <a:r>
                        <a:rPr lang="zh-TW" altLang="en-US" sz="1200" b="1" dirty="0" smtClean="0">
                          <a:solidFill>
                            <a:srgbClr val="FF0000"/>
                          </a:solidFill>
                          <a:latin typeface="微軟正黑體" panose="020B0604030504040204" pitchFamily="34" charset="-120"/>
                          <a:ea typeface="微軟正黑體" panose="020B0604030504040204" pitchFamily="34" charset="-120"/>
                        </a:rPr>
                        <a:t>國中就學期間至</a:t>
                      </a:r>
                      <a:r>
                        <a:rPr lang="en-US" altLang="zh-TW" sz="1200" b="1" u="sng" dirty="0" smtClean="0">
                          <a:solidFill>
                            <a:srgbClr val="FF0000"/>
                          </a:solidFill>
                          <a:latin typeface="微軟正黑體" panose="020B0604030504040204" pitchFamily="34" charset="-120"/>
                          <a:ea typeface="微軟正黑體" panose="020B0604030504040204" pitchFamily="34" charset="-120"/>
                        </a:rPr>
                        <a:t>111</a:t>
                      </a:r>
                      <a:r>
                        <a:rPr lang="zh-TW" altLang="en-US" sz="1200" b="1" u="sng" dirty="0" smtClean="0">
                          <a:solidFill>
                            <a:srgbClr val="FF0000"/>
                          </a:solidFill>
                          <a:latin typeface="微軟正黑體" panose="020B0604030504040204" pitchFamily="34" charset="-120"/>
                          <a:ea typeface="微軟正黑體" panose="020B0604030504040204" pitchFamily="34" charset="-120"/>
                        </a:rPr>
                        <a:t>年</a:t>
                      </a:r>
                      <a:r>
                        <a:rPr lang="en-US" altLang="zh-TW" sz="1200" b="1" u="sng" dirty="0" smtClean="0">
                          <a:solidFill>
                            <a:srgbClr val="FF0000"/>
                          </a:solidFill>
                          <a:latin typeface="微軟正黑體" panose="020B0604030504040204" pitchFamily="34" charset="-120"/>
                          <a:ea typeface="微軟正黑體" panose="020B0604030504040204" pitchFamily="34" charset="-120"/>
                        </a:rPr>
                        <a:t>5</a:t>
                      </a:r>
                      <a:r>
                        <a:rPr lang="zh-TW" altLang="en-US" sz="1200" b="1" u="sng" dirty="0" smtClean="0">
                          <a:solidFill>
                            <a:srgbClr val="FF0000"/>
                          </a:solidFill>
                          <a:latin typeface="微軟正黑體" panose="020B0604030504040204" pitchFamily="34" charset="-120"/>
                          <a:ea typeface="微軟正黑體" panose="020B0604030504040204" pitchFamily="34" charset="-120"/>
                        </a:rPr>
                        <a:t>月</a:t>
                      </a:r>
                      <a:r>
                        <a:rPr lang="en-US" altLang="zh-TW" sz="1200" b="1" u="sng" dirty="0" smtClean="0">
                          <a:solidFill>
                            <a:srgbClr val="FF0000"/>
                          </a:solidFill>
                          <a:latin typeface="微軟正黑體" panose="020B0604030504040204" pitchFamily="34" charset="-120"/>
                          <a:ea typeface="微軟正黑體" panose="020B0604030504040204" pitchFamily="34" charset="-120"/>
                        </a:rPr>
                        <a:t>14</a:t>
                      </a:r>
                      <a:r>
                        <a:rPr lang="zh-TW" altLang="en-US" sz="1200" b="1" u="sng" dirty="0" smtClean="0">
                          <a:solidFill>
                            <a:srgbClr val="FF0000"/>
                          </a:solidFill>
                          <a:latin typeface="微軟正黑體" panose="020B0604030504040204" pitchFamily="34" charset="-120"/>
                          <a:ea typeface="微軟正黑體" panose="020B0604030504040204" pitchFamily="34" charset="-120"/>
                        </a:rPr>
                        <a:t>日</a:t>
                      </a:r>
                      <a:r>
                        <a:rPr lang="en-US" altLang="zh-TW" sz="1200" b="1" u="sng" dirty="0" smtClean="0">
                          <a:solidFill>
                            <a:srgbClr val="FF0000"/>
                          </a:solidFill>
                          <a:latin typeface="微軟正黑體" panose="020B0604030504040204" pitchFamily="34" charset="-120"/>
                          <a:ea typeface="微軟正黑體" panose="020B0604030504040204" pitchFamily="34" charset="-120"/>
                        </a:rPr>
                        <a:t>(</a:t>
                      </a:r>
                      <a:r>
                        <a:rPr lang="zh-TW" altLang="en-US" sz="1200" b="1" u="sng" dirty="0" smtClean="0">
                          <a:solidFill>
                            <a:srgbClr val="FF0000"/>
                          </a:solidFill>
                          <a:latin typeface="微軟正黑體" panose="020B0604030504040204" pitchFamily="34" charset="-120"/>
                          <a:ea typeface="微軟正黑體" panose="020B0604030504040204" pitchFamily="34" charset="-120"/>
                        </a:rPr>
                        <a:t>含</a:t>
                      </a:r>
                      <a:r>
                        <a:rPr lang="en-US" altLang="zh-TW" sz="1200" b="1" u="sng" dirty="0" smtClean="0">
                          <a:solidFill>
                            <a:srgbClr val="FF0000"/>
                          </a:solidFill>
                          <a:latin typeface="微軟正黑體" panose="020B0604030504040204" pitchFamily="34" charset="-120"/>
                          <a:ea typeface="微軟正黑體" panose="020B0604030504040204" pitchFamily="34" charset="-120"/>
                        </a:rPr>
                        <a:t>)</a:t>
                      </a:r>
                      <a:r>
                        <a:rPr lang="zh-TW" altLang="en-US" sz="1200" b="1" u="sng" dirty="0" smtClean="0">
                          <a:solidFill>
                            <a:srgbClr val="FF0000"/>
                          </a:solidFill>
                          <a:latin typeface="微軟正黑體" panose="020B0604030504040204" pitchFamily="34" charset="-120"/>
                          <a:ea typeface="微軟正黑體" panose="020B0604030504040204" pitchFamily="34" charset="-120"/>
                        </a:rPr>
                        <a:t>前</a:t>
                      </a:r>
                      <a:r>
                        <a:rPr lang="zh-TW" altLang="en-US" sz="1200" b="1" dirty="0" smtClean="0">
                          <a:solidFill>
                            <a:schemeClr val="tx1"/>
                          </a:solidFill>
                          <a:latin typeface="微軟正黑體" panose="020B0604030504040204" pitchFamily="34" charset="-120"/>
                          <a:ea typeface="微軟正黑體" panose="020B0604030504040204" pitchFamily="34" charset="-120"/>
                        </a:rPr>
                        <a:t>取得為限。</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595639">
                <a:tc vMerge="1">
                  <a:txBody>
                    <a:bodyPr/>
                    <a:lstStyle/>
                    <a:p>
                      <a:pPr algn="ctr"/>
                      <a:endParaRPr lang="zh-TW" altLang="en-US" dirty="0"/>
                    </a:p>
                  </a:txBody>
                  <a:tcPr anchor="ctr"/>
                </a:tc>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第一名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第二名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gridSpan="2">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第三名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第四～六名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第一名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第二名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第三名</a:t>
                      </a:r>
                      <a:endParaRPr lang="zh-TW" altLang="en-US" sz="12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10002"/>
                  </a:ext>
                </a:extLst>
              </a:tr>
              <a:tr h="595639">
                <a:tc vMerge="1">
                  <a:txBody>
                    <a:bodyPr/>
                    <a:lstStyle/>
                    <a:p>
                      <a:endParaRPr lang="zh-TW" altLang="en-US"/>
                    </a:p>
                  </a:txBody>
                  <a:tcPr/>
                </a:tc>
                <a:tc>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6</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5</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gridSpan="2">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4</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3</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3</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2</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1</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10003"/>
                  </a:ext>
                </a:extLst>
              </a:tr>
              <a:tr h="595639">
                <a:tc vMerge="1">
                  <a:txBody>
                    <a:bodyPr/>
                    <a:lstStyle/>
                    <a:p>
                      <a:pPr algn="ctr"/>
                      <a:endParaRPr lang="zh-TW" altLang="en-US" dirty="0"/>
                    </a:p>
                  </a:txBody>
                  <a:tcPr anchor="ctr"/>
                </a:tc>
                <a:tc gridSpan="10">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400" b="1" dirty="0" smtClean="0">
                          <a:solidFill>
                            <a:schemeClr val="tx1"/>
                          </a:solidFill>
                          <a:latin typeface="微軟正黑體" panose="020B0604030504040204" pitchFamily="34" charset="-120"/>
                          <a:ea typeface="微軟正黑體" panose="020B0604030504040204" pitchFamily="34" charset="-120"/>
                        </a:rPr>
                        <a:t>國際科技展覽及國際運動會</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1600" b="1" dirty="0">
                        <a:latin typeface="微軟正黑體" pitchFamily="34" charset="-120"/>
                        <a:ea typeface="微軟正黑體" pitchFamily="34" charset="-120"/>
                      </a:endParaRPr>
                    </a:p>
                  </a:txBody>
                  <a:tcPr anchor="ctr">
                    <a:solidFill>
                      <a:schemeClr val="accent2">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nchor="ctr"/>
                </a:tc>
                <a:tc vMerge="1">
                  <a:txBody>
                    <a:bodyPr/>
                    <a:lstStyle/>
                    <a:p>
                      <a:endParaRPr lang="zh-TW" altLang="en-US"/>
                    </a:p>
                  </a:txBody>
                  <a:tcPr/>
                </a:tc>
                <a:extLst>
                  <a:ext uri="{0D108BD9-81ED-4DB2-BD59-A6C34878D82A}">
                    <a16:rowId xmlns:a16="http://schemas.microsoft.com/office/drawing/2014/main" val="10004"/>
                  </a:ext>
                </a:extLst>
              </a:tr>
              <a:tr h="595639">
                <a:tc vMerge="1">
                  <a:txBody>
                    <a:bodyPr/>
                    <a:lstStyle/>
                    <a:p>
                      <a:endParaRPr lang="zh-TW" altLang="en-US"/>
                    </a:p>
                  </a:txBody>
                  <a:tcP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1400" b="1" dirty="0" smtClean="0">
                          <a:solidFill>
                            <a:schemeClr val="tx1"/>
                          </a:solidFill>
                          <a:latin typeface="微軟正黑體" panose="020B0604030504040204" pitchFamily="34" charset="-120"/>
                          <a:ea typeface="微軟正黑體" panose="020B0604030504040204" pitchFamily="34" charset="-120"/>
                        </a:rPr>
                        <a:t>第一名</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b="1" dirty="0">
                        <a:latin typeface="微軟正黑體" pitchFamily="34" charset="-120"/>
                        <a:ea typeface="微軟正黑體" pitchFamily="34" charset="-120"/>
                      </a:endParaRPr>
                    </a:p>
                  </a:txBody>
                  <a:tcPr>
                    <a:solidFill>
                      <a:schemeClr val="accent2">
                        <a:lumMod val="20000"/>
                        <a:lumOff val="80000"/>
                      </a:schemeClr>
                    </a:solidFill>
                  </a:tcPr>
                </a:tc>
                <a:tc hMerge="1">
                  <a:txBody>
                    <a:bodyPr/>
                    <a:lstStyle/>
                    <a:p>
                      <a:endParaRPr lang="zh-TW" altLang="en-US"/>
                    </a:p>
                  </a:txBody>
                  <a:tcPr/>
                </a:tc>
                <a:tc hMerge="1">
                  <a:txBody>
                    <a:bodyPr/>
                    <a:lstStyle/>
                    <a:p>
                      <a:endParaRPr lang="zh-TW" altLang="en-US" dirty="0"/>
                    </a:p>
                  </a:txBody>
                  <a:tcPr>
                    <a:lnR w="12700" cap="flat" cmpd="sng" algn="ctr">
                      <a:solidFill>
                        <a:schemeClr val="bg1">
                          <a:lumMod val="65000"/>
                        </a:schemeClr>
                      </a:solidFill>
                      <a:prstDash val="solid"/>
                      <a:round/>
                      <a:headEnd type="none" w="med" len="med"/>
                      <a:tailEnd type="none" w="med" len="med"/>
                    </a:lnR>
                    <a:solidFill>
                      <a:schemeClr val="accent2">
                        <a:lumMod val="20000"/>
                        <a:lumOff val="80000"/>
                      </a:schemeClr>
                    </a:solidFill>
                  </a:tcPr>
                </a:tc>
                <a:tc gridSpan="3">
                  <a:txBody>
                    <a:bodyP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第二名</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b="1" dirty="0">
                        <a:latin typeface="微軟正黑體" pitchFamily="34" charset="-120"/>
                        <a:ea typeface="微軟正黑體" pitchFamily="34" charset="-120"/>
                      </a:endParaRPr>
                    </a:p>
                  </a:txBody>
                  <a:tcPr>
                    <a:solidFill>
                      <a:schemeClr val="accent2">
                        <a:lumMod val="20000"/>
                        <a:lumOff val="80000"/>
                      </a:schemeClr>
                    </a:solidFill>
                  </a:tcPr>
                </a:tc>
                <a:tc hMerge="1">
                  <a:txBody>
                    <a:bodyPr/>
                    <a:lstStyle/>
                    <a:p>
                      <a:pPr algn="ctr"/>
                      <a:endParaRPr lang="zh-TW" altLang="en-US" b="1" dirty="0">
                        <a:latin typeface="微軟正黑體" pitchFamily="34" charset="-120"/>
                        <a:ea typeface="微軟正黑體" pitchFamily="34" charset="-120"/>
                      </a:endParaRPr>
                    </a:p>
                  </a:txBody>
                  <a:tcPr/>
                </a:tc>
                <a:tc gridSpan="3">
                  <a:txBody>
                    <a:bodyP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第三名</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dirty="0"/>
                    </a:p>
                  </a:txBody>
                  <a:tcPr anchor="ctr"/>
                </a:tc>
                <a:tc vMerge="1">
                  <a:txBody>
                    <a:bodyPr/>
                    <a:lstStyle/>
                    <a:p>
                      <a:endParaRPr lang="zh-TW" altLang="en-US"/>
                    </a:p>
                  </a:txBody>
                  <a:tcPr/>
                </a:tc>
                <a:extLst>
                  <a:ext uri="{0D108BD9-81ED-4DB2-BD59-A6C34878D82A}">
                    <a16:rowId xmlns:a16="http://schemas.microsoft.com/office/drawing/2014/main" val="10005"/>
                  </a:ext>
                </a:extLst>
              </a:tr>
              <a:tr h="595639">
                <a:tc vMerge="1">
                  <a:txBody>
                    <a:bodyPr/>
                    <a:lstStyle/>
                    <a:p>
                      <a:pPr algn="ctr"/>
                      <a:endParaRPr lang="zh-TW" altLang="en-US" dirty="0"/>
                    </a:p>
                  </a:txBody>
                  <a:tcPr anchor="ctr"/>
                </a:tc>
                <a:tc gridSpan="4">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7</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b="1" dirty="0">
                        <a:solidFill>
                          <a:srgbClr val="C00000"/>
                        </a:solidFill>
                        <a:latin typeface="微軟正黑體" pitchFamily="34" charset="-120"/>
                        <a:ea typeface="微軟正黑體" pitchFamily="34" charset="-120"/>
                      </a:endParaRPr>
                    </a:p>
                  </a:txBody>
                  <a:tcPr/>
                </a:tc>
                <a:tc hMerge="1">
                  <a:txBody>
                    <a:bodyPr/>
                    <a:lstStyle/>
                    <a:p>
                      <a:endParaRPr lang="zh-TW" altLang="en-US"/>
                    </a:p>
                  </a:txBody>
                  <a:tcPr/>
                </a:tc>
                <a:tc hMerge="1">
                  <a:txBody>
                    <a:bodyPr/>
                    <a:lstStyle/>
                    <a:p>
                      <a:endParaRPr lang="zh-TW" altLang="en-US" dirty="0"/>
                    </a:p>
                  </a:txBody>
                  <a:tcPr>
                    <a:lnR w="12700" cap="flat" cmpd="sng" algn="ctr">
                      <a:solidFill>
                        <a:schemeClr val="bg1">
                          <a:lumMod val="65000"/>
                        </a:schemeClr>
                      </a:solidFill>
                      <a:prstDash val="solid"/>
                      <a:round/>
                      <a:headEnd type="none" w="med" len="med"/>
                      <a:tailEnd type="none" w="med" len="med"/>
                    </a:lnR>
                  </a:tcPr>
                </a:tc>
                <a:tc gridSpan="3">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6</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TW" altLang="en-US" b="1" dirty="0">
                        <a:solidFill>
                          <a:srgbClr val="C00000"/>
                        </a:solidFill>
                        <a:latin typeface="微軟正黑體" pitchFamily="34" charset="-120"/>
                        <a:ea typeface="微軟正黑體" pitchFamily="34" charset="-120"/>
                      </a:endParaRPr>
                    </a:p>
                  </a:txBody>
                  <a:tcPr/>
                </a:tc>
                <a:tc hMerge="1">
                  <a:txBody>
                    <a:bodyPr/>
                    <a:lstStyle/>
                    <a:p>
                      <a:pPr algn="ctr"/>
                      <a:endParaRPr lang="zh-TW" altLang="en-US" b="1" dirty="0">
                        <a:solidFill>
                          <a:srgbClr val="C00000"/>
                        </a:solidFill>
                        <a:latin typeface="微軟正黑體" pitchFamily="34" charset="-120"/>
                        <a:ea typeface="微軟正黑體" pitchFamily="34" charset="-120"/>
                      </a:endParaRPr>
                    </a:p>
                  </a:txBody>
                  <a:tcPr/>
                </a:tc>
                <a:tc gridSpan="3">
                  <a:txBody>
                    <a:bodyPr/>
                    <a:lstStyle/>
                    <a:p>
                      <a:pPr algn="ctr"/>
                      <a:r>
                        <a:rPr lang="en-US" altLang="zh-TW" sz="1600" b="1" dirty="0" smtClean="0">
                          <a:solidFill>
                            <a:srgbClr val="FF0000"/>
                          </a:solidFill>
                          <a:latin typeface="微軟正黑體" panose="020B0604030504040204" pitchFamily="34" charset="-120"/>
                          <a:ea typeface="微軟正黑體" panose="020B0604030504040204" pitchFamily="34" charset="-120"/>
                        </a:rPr>
                        <a:t>5</a:t>
                      </a:r>
                      <a:r>
                        <a:rPr lang="zh-TW" altLang="en-US" sz="1600" b="1" dirty="0" smtClean="0">
                          <a:solidFill>
                            <a:srgbClr val="FF0000"/>
                          </a:solidFill>
                          <a:latin typeface="微軟正黑體" panose="020B0604030504040204" pitchFamily="34" charset="-120"/>
                          <a:ea typeface="微軟正黑體" panose="020B0604030504040204" pitchFamily="34" charset="-120"/>
                        </a:rPr>
                        <a:t>分</a:t>
                      </a:r>
                      <a:endParaRPr lang="zh-TW" altLang="en-US" sz="1600" b="1" dirty="0">
                        <a:solidFill>
                          <a:srgbClr val="FF0000"/>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dirty="0"/>
                    </a:p>
                  </a:txBody>
                  <a:tcPr anchor="ctr"/>
                </a:tc>
                <a:tc vMerge="1">
                  <a:txBody>
                    <a:bodyPr/>
                    <a:lstStyle/>
                    <a:p>
                      <a:endParaRPr lang="zh-TW" altLang="en-US"/>
                    </a:p>
                  </a:txBody>
                  <a:tcPr/>
                </a:tc>
                <a:extLst>
                  <a:ext uri="{0D108BD9-81ED-4DB2-BD59-A6C34878D82A}">
                    <a16:rowId xmlns:a16="http://schemas.microsoft.com/office/drawing/2014/main" val="10006"/>
                  </a:ext>
                </a:extLst>
              </a:tr>
              <a:tr h="502910">
                <a:tc rowSpan="2">
                  <a:txBody>
                    <a:bodyPr/>
                    <a:lstStyle/>
                    <a:p>
                      <a:pPr algn="ctr"/>
                      <a:r>
                        <a:rPr lang="zh-TW" altLang="en-US" sz="1600" b="1" dirty="0" smtClean="0">
                          <a:solidFill>
                            <a:schemeClr val="tx1"/>
                          </a:solidFill>
                          <a:latin typeface="微軟正黑體" panose="020B0604030504040204" pitchFamily="34" charset="-120"/>
                          <a:ea typeface="微軟正黑體" panose="020B0604030504040204" pitchFamily="34" charset="-120"/>
                        </a:rPr>
                        <a:t>服務</a:t>
                      </a:r>
                      <a:endParaRPr lang="en-US" altLang="zh-TW" sz="1600" b="1" dirty="0" smtClean="0">
                        <a:solidFill>
                          <a:schemeClr val="tx1"/>
                        </a:solidFill>
                        <a:latin typeface="微軟正黑體" panose="020B0604030504040204" pitchFamily="34" charset="-120"/>
                        <a:ea typeface="微軟正黑體" panose="020B0604030504040204" pitchFamily="34" charset="-120"/>
                      </a:endParaRPr>
                    </a:p>
                    <a:p>
                      <a:pPr algn="ctr"/>
                      <a:r>
                        <a:rPr lang="zh-TW" altLang="en-US" sz="1600" b="1" dirty="0" smtClean="0">
                          <a:solidFill>
                            <a:schemeClr val="tx1"/>
                          </a:solidFill>
                          <a:latin typeface="微軟正黑體" panose="020B0604030504040204" pitchFamily="34" charset="-120"/>
                          <a:ea typeface="微軟正黑體" panose="020B0604030504040204" pitchFamily="34" charset="-120"/>
                        </a:rPr>
                        <a:t>學習</a:t>
                      </a:r>
                      <a:endParaRPr lang="en-US" altLang="zh-TW" sz="1600" b="1" dirty="0" smtClean="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gridSpan="2">
                  <a:txBody>
                    <a:bodyP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學校服務表現</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gridSpan="8">
                  <a:txBody>
                    <a:bodyPr/>
                    <a:lstStyle/>
                    <a:p>
                      <a:r>
                        <a:rPr lang="zh-TW" altLang="en-US" sz="1200" b="1" dirty="0" smtClean="0">
                          <a:solidFill>
                            <a:schemeClr val="tx1"/>
                          </a:solidFill>
                          <a:latin typeface="微軟正黑體" panose="020B0604030504040204" pitchFamily="34" charset="-120"/>
                          <a:ea typeface="微軟正黑體" panose="020B0604030504040204" pitchFamily="34" charset="-120"/>
                        </a:rPr>
                        <a:t>班級幹部、小老師或社團幹部任滿一學期得</a:t>
                      </a:r>
                      <a:r>
                        <a:rPr lang="en-US" altLang="zh-TW" sz="1200" b="1" dirty="0" smtClean="0">
                          <a:solidFill>
                            <a:schemeClr val="tx1"/>
                          </a:solidFill>
                          <a:latin typeface="微軟正黑體" panose="020B0604030504040204" pitchFamily="34" charset="-120"/>
                          <a:ea typeface="微軟正黑體" panose="020B0604030504040204" pitchFamily="34" charset="-120"/>
                        </a:rPr>
                        <a:t>2</a:t>
                      </a:r>
                      <a:r>
                        <a:rPr lang="zh-TW" altLang="en-US" sz="1200" b="1" dirty="0" smtClean="0">
                          <a:solidFill>
                            <a:schemeClr val="tx1"/>
                          </a:solidFill>
                          <a:latin typeface="微軟正黑體" panose="020B0604030504040204" pitchFamily="34" charset="-120"/>
                          <a:ea typeface="微軟正黑體" panose="020B0604030504040204" pitchFamily="34" charset="-120"/>
                        </a:rPr>
                        <a:t>分，每學期至多</a:t>
                      </a:r>
                      <a:r>
                        <a:rPr lang="en-US" altLang="zh-TW" sz="1400" b="1" dirty="0" smtClean="0">
                          <a:solidFill>
                            <a:srgbClr val="FF0000"/>
                          </a:solidFill>
                          <a:latin typeface="微軟正黑體" panose="020B0604030504040204" pitchFamily="34" charset="-120"/>
                          <a:ea typeface="微軟正黑體" panose="020B0604030504040204" pitchFamily="34" charset="-120"/>
                        </a:rPr>
                        <a:t>2</a:t>
                      </a:r>
                      <a:r>
                        <a:rPr lang="zh-TW" altLang="en-US" sz="1400" b="1" dirty="0" smtClean="0">
                          <a:solidFill>
                            <a:srgbClr val="FF0000"/>
                          </a:solidFill>
                          <a:latin typeface="微軟正黑體" panose="020B0604030504040204" pitchFamily="34" charset="-120"/>
                          <a:ea typeface="微軟正黑體" panose="020B0604030504040204" pitchFamily="34" charset="-120"/>
                        </a:rPr>
                        <a:t>分</a:t>
                      </a:r>
                      <a:endParaRPr lang="en-US" altLang="zh-TW" sz="1400" b="1" dirty="0" smtClean="0">
                        <a:solidFill>
                          <a:srgbClr val="FF0000"/>
                        </a:solidFill>
                        <a:latin typeface="微軟正黑體" panose="020B0604030504040204" pitchFamily="34" charset="-120"/>
                        <a:ea typeface="微軟正黑體" panose="020B0604030504040204"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zh-TW" sz="1200" b="1" dirty="0" smtClean="0">
                          <a:solidFill>
                            <a:srgbClr val="0000CC"/>
                          </a:solidFill>
                          <a:latin typeface="微軟正黑體" panose="020B0604030504040204" pitchFamily="34" charset="-120"/>
                          <a:ea typeface="微軟正黑體" panose="020B0604030504040204" pitchFamily="34" charset="-120"/>
                        </a:rPr>
                        <a:t>除副班長、副社長</a:t>
                      </a:r>
                      <a:r>
                        <a:rPr lang="zh-TW" altLang="zh-TW" sz="1200" dirty="0" smtClean="0">
                          <a:solidFill>
                            <a:srgbClr val="0000CC"/>
                          </a:solidFill>
                          <a:latin typeface="微軟正黑體" panose="020B0604030504040204" pitchFamily="34" charset="-120"/>
                          <a:ea typeface="微軟正黑體" panose="020B0604030504040204" pitchFamily="34" charset="-120"/>
                        </a:rPr>
                        <a:t>，</a:t>
                      </a:r>
                      <a:r>
                        <a:rPr lang="zh-TW" altLang="zh-TW" sz="1200" b="1" dirty="0" smtClean="0">
                          <a:solidFill>
                            <a:srgbClr val="C00000"/>
                          </a:solidFill>
                          <a:latin typeface="微軟正黑體" panose="020B0604030504040204" pitchFamily="34" charset="-120"/>
                          <a:ea typeface="微軟正黑體" panose="020B0604030504040204" pitchFamily="34" charset="-120"/>
                        </a:rPr>
                        <a:t>其餘副級幹部皆不採計</a:t>
                      </a:r>
                      <a:r>
                        <a:rPr lang="zh-TW" altLang="zh-TW" sz="1200" dirty="0" smtClean="0">
                          <a:solidFill>
                            <a:srgbClr val="C00000"/>
                          </a:solidFill>
                          <a:latin typeface="微軟正黑體" panose="020B0604030504040204" pitchFamily="34" charset="-120"/>
                          <a:ea typeface="微軟正黑體" panose="020B0604030504040204" pitchFamily="34" charset="-120"/>
                        </a:rPr>
                        <a:t>。</a:t>
                      </a:r>
                      <a:endParaRPr lang="en-US" altLang="zh-TW" sz="1200" dirty="0" smtClean="0">
                        <a:solidFill>
                          <a:srgbClr val="C00000"/>
                        </a:solidFill>
                        <a:latin typeface="微軟正黑體" panose="020B0604030504040204" pitchFamily="34" charset="-120"/>
                        <a:ea typeface="微軟正黑體" panose="020B0604030504040204"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sz="1600" b="1" dirty="0">
                        <a:latin typeface="微軟正黑體" pitchFamily="34" charset="-120"/>
                        <a:ea typeface="微軟正黑體" pitchFamily="34" charset="-120"/>
                      </a:endParaRPr>
                    </a:p>
                  </a:txBody>
                  <a:tcPr anchor="c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marR="0" indent="0" algn="l" defTabSz="914400" rtl="0" eaLnBrk="1" fontAlgn="auto" latinLnBrk="0" hangingPunct="1">
                        <a:lnSpc>
                          <a:spcPts val="2100"/>
                        </a:lnSpc>
                        <a:spcBef>
                          <a:spcPts val="600"/>
                        </a:spcBef>
                        <a:spcAft>
                          <a:spcPts val="300"/>
                        </a:spcAft>
                        <a:buClrTx/>
                        <a:buSzTx/>
                        <a:buFont typeface="+mj-lt"/>
                        <a:buNone/>
                        <a:tabLst/>
                        <a:defRPr/>
                      </a:pPr>
                      <a:r>
                        <a:rPr lang="zh-TW" altLang="en-US" sz="1400" b="1" kern="1200" dirty="0" smtClean="0">
                          <a:solidFill>
                            <a:schemeClr val="tx1"/>
                          </a:solidFill>
                          <a:latin typeface="微軟正黑體" panose="020B0604030504040204" pitchFamily="34" charset="-120"/>
                          <a:ea typeface="微軟正黑體" panose="020B0604030504040204" pitchFamily="34" charset="-120"/>
                        </a:rPr>
                        <a:t>採計</a:t>
                      </a:r>
                      <a:r>
                        <a:rPr lang="zh-TW" altLang="en-US" sz="1400" b="1" kern="1200" dirty="0" smtClean="0">
                          <a:solidFill>
                            <a:srgbClr val="FF0000"/>
                          </a:solidFill>
                          <a:latin typeface="微軟正黑體" panose="020B0604030504040204" pitchFamily="34" charset="-120"/>
                          <a:ea typeface="微軟正黑體" panose="020B0604030504040204" pitchFamily="34" charset="-120"/>
                        </a:rPr>
                        <a:t>至</a:t>
                      </a:r>
                      <a:r>
                        <a:rPr lang="en-US" altLang="zh-TW" sz="1400" b="1" u="sng" kern="1200" dirty="0" smtClean="0">
                          <a:solidFill>
                            <a:srgbClr val="FF0000"/>
                          </a:solidFill>
                          <a:latin typeface="微軟正黑體" panose="020B0604030504040204" pitchFamily="34" charset="-120"/>
                          <a:ea typeface="微軟正黑體" panose="020B0604030504040204" pitchFamily="34" charset="-120"/>
                        </a:rPr>
                        <a:t>111</a:t>
                      </a:r>
                      <a:r>
                        <a:rPr lang="zh-TW" altLang="en-US" sz="1400" b="1" u="sng" kern="1200" dirty="0" smtClean="0">
                          <a:solidFill>
                            <a:srgbClr val="FF0000"/>
                          </a:solidFill>
                          <a:latin typeface="微軟正黑體" panose="020B0604030504040204" pitchFamily="34" charset="-120"/>
                          <a:ea typeface="微軟正黑體" panose="020B0604030504040204" pitchFamily="34" charset="-120"/>
                        </a:rPr>
                        <a:t>年</a:t>
                      </a:r>
                      <a:r>
                        <a:rPr lang="en-US" altLang="zh-TW" sz="1400" b="1" u="sng" kern="1200" dirty="0" smtClean="0">
                          <a:solidFill>
                            <a:srgbClr val="FF0000"/>
                          </a:solidFill>
                          <a:latin typeface="微軟正黑體" panose="020B0604030504040204" pitchFamily="34" charset="-120"/>
                          <a:ea typeface="微軟正黑體" panose="020B0604030504040204" pitchFamily="34" charset="-120"/>
                        </a:rPr>
                        <a:t>5</a:t>
                      </a:r>
                      <a:r>
                        <a:rPr lang="zh-TW" altLang="en-US" sz="1400" b="1" u="sng" kern="1200" dirty="0" smtClean="0">
                          <a:solidFill>
                            <a:srgbClr val="FF0000"/>
                          </a:solidFill>
                          <a:latin typeface="微軟正黑體" panose="020B0604030504040204" pitchFamily="34" charset="-120"/>
                          <a:ea typeface="微軟正黑體" panose="020B0604030504040204" pitchFamily="34" charset="-120"/>
                        </a:rPr>
                        <a:t>月</a:t>
                      </a:r>
                      <a:r>
                        <a:rPr lang="en-US" altLang="zh-TW" sz="1400" b="1" u="sng" kern="1200" dirty="0" smtClean="0">
                          <a:solidFill>
                            <a:srgbClr val="FF0000"/>
                          </a:solidFill>
                          <a:latin typeface="微軟正黑體" panose="020B0604030504040204" pitchFamily="34" charset="-120"/>
                          <a:ea typeface="微軟正黑體" panose="020B0604030504040204" pitchFamily="34" charset="-120"/>
                        </a:rPr>
                        <a:t>14</a:t>
                      </a:r>
                      <a:r>
                        <a:rPr lang="zh-TW" altLang="en-US" sz="1400" b="1" u="sng" kern="1200" dirty="0" smtClean="0">
                          <a:solidFill>
                            <a:srgbClr val="FF0000"/>
                          </a:solidFill>
                          <a:latin typeface="微軟正黑體" panose="020B0604030504040204" pitchFamily="34" charset="-120"/>
                          <a:ea typeface="微軟正黑體" panose="020B0604030504040204" pitchFamily="34" charset="-120"/>
                        </a:rPr>
                        <a:t>日</a:t>
                      </a:r>
                      <a:r>
                        <a:rPr lang="en-US" altLang="zh-TW" sz="1400" b="1" u="sng" dirty="0" smtClean="0">
                          <a:solidFill>
                            <a:srgbClr val="FF0000"/>
                          </a:solidFill>
                          <a:latin typeface="微軟正黑體" panose="020B0604030504040204" pitchFamily="34" charset="-120"/>
                          <a:ea typeface="微軟正黑體" panose="020B0604030504040204" pitchFamily="34" charset="-120"/>
                        </a:rPr>
                        <a:t>(</a:t>
                      </a:r>
                      <a:r>
                        <a:rPr lang="zh-TW" altLang="en-US" sz="1400" b="1" u="sng" dirty="0" smtClean="0">
                          <a:solidFill>
                            <a:srgbClr val="FF0000"/>
                          </a:solidFill>
                          <a:latin typeface="微軟正黑體" panose="020B0604030504040204" pitchFamily="34" charset="-120"/>
                          <a:ea typeface="微軟正黑體" panose="020B0604030504040204" pitchFamily="34" charset="-120"/>
                        </a:rPr>
                        <a:t>含</a:t>
                      </a:r>
                      <a:r>
                        <a:rPr lang="en-US" altLang="zh-TW" sz="1400" b="1" u="sng" dirty="0" smtClean="0">
                          <a:solidFill>
                            <a:srgbClr val="FF0000"/>
                          </a:solidFill>
                          <a:latin typeface="微軟正黑體" panose="020B0604030504040204" pitchFamily="34" charset="-120"/>
                          <a:ea typeface="微軟正黑體" panose="020B0604030504040204" pitchFamily="34" charset="-120"/>
                        </a:rPr>
                        <a:t>)</a:t>
                      </a:r>
                      <a:r>
                        <a:rPr lang="zh-TW" altLang="en-US" sz="1400" b="1" u="sng" dirty="0" smtClean="0">
                          <a:solidFill>
                            <a:srgbClr val="FF0000"/>
                          </a:solidFill>
                          <a:latin typeface="微軟正黑體" panose="020B0604030504040204" pitchFamily="34" charset="-120"/>
                          <a:ea typeface="微軟正黑體" panose="020B0604030504040204" pitchFamily="34" charset="-120"/>
                        </a:rPr>
                        <a:t>前</a:t>
                      </a:r>
                      <a:r>
                        <a:rPr lang="zh-TW" altLang="en-US" sz="1400" b="1" dirty="0" smtClean="0">
                          <a:solidFill>
                            <a:schemeClr val="tx1"/>
                          </a:solidFill>
                          <a:latin typeface="微軟正黑體" panose="020B0604030504040204" pitchFamily="34" charset="-120"/>
                          <a:ea typeface="微軟正黑體" panose="020B0604030504040204" pitchFamily="34" charset="-120"/>
                        </a:rPr>
                        <a:t>取得</a:t>
                      </a:r>
                      <a:r>
                        <a:rPr lang="zh-TW" altLang="en-US" sz="1400" b="1" kern="1200" dirty="0" smtClean="0">
                          <a:solidFill>
                            <a:schemeClr val="tx1"/>
                          </a:solidFill>
                          <a:latin typeface="微軟正黑體" panose="020B0604030504040204" pitchFamily="34" charset="-120"/>
                          <a:ea typeface="微軟正黑體" panose="020B0604030504040204" pitchFamily="34" charset="-120"/>
                        </a:rPr>
                        <a:t>。</a:t>
                      </a:r>
                      <a:endParaRPr lang="zh-TW" altLang="en-US" sz="1400" b="1" kern="1200" dirty="0">
                        <a:solidFill>
                          <a:schemeClr val="tx1"/>
                        </a:solidFill>
                        <a:latin typeface="微軟正黑體" pitchFamily="34" charset="-120"/>
                        <a:ea typeface="微軟正黑體" pitchFamily="34" charset="-120"/>
                        <a:cs typeface="+mn-cs"/>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502910">
                <a:tc vMerge="1">
                  <a:txBody>
                    <a:bodyPr/>
                    <a:lstStyle/>
                    <a:p>
                      <a:endParaRPr lang="zh-TW" altLang="en-US" dirty="0"/>
                    </a:p>
                  </a:txBody>
                  <a:tcPr/>
                </a:tc>
                <a:tc gridSpan="2">
                  <a:txBody>
                    <a:bodyP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服務學習時數</a:t>
                      </a:r>
                      <a:endParaRPr lang="zh-TW" altLang="en-US" sz="1400" b="1" dirty="0">
                        <a:solidFill>
                          <a:schemeClr val="tx1"/>
                        </a:solidFill>
                        <a:latin typeface="微軟正黑體" pitchFamily="34" charset="-120"/>
                        <a:ea typeface="微軟正黑體" pitchFamily="34" charset="-120"/>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zh-TW" altLang="en-US"/>
                    </a:p>
                  </a:txBody>
                  <a:tcPr/>
                </a:tc>
                <a:tc gridSpan="8">
                  <a:txBody>
                    <a:bodyPr/>
                    <a:lstStyle/>
                    <a:p>
                      <a:pPr marL="0" algn="l" defTabSz="914400" rtl="0" eaLnBrk="1" latinLnBrk="0" hangingPunct="1"/>
                      <a:r>
                        <a:rPr lang="zh-TW" altLang="en-US" sz="1200" b="1" kern="1200" dirty="0" smtClean="0">
                          <a:solidFill>
                            <a:schemeClr val="tx1"/>
                          </a:solidFill>
                          <a:latin typeface="微軟正黑體" panose="020B0604030504040204" pitchFamily="34" charset="-120"/>
                          <a:ea typeface="微軟正黑體" panose="020B0604030504040204" pitchFamily="34" charset="-120"/>
                        </a:rPr>
                        <a:t>參加校內或校外（須服務證明）志工或社區服務，累積</a:t>
                      </a:r>
                      <a:r>
                        <a:rPr lang="en-US" altLang="zh-TW" sz="1200" b="1" kern="1200" dirty="0" smtClean="0">
                          <a:solidFill>
                            <a:schemeClr val="tx1"/>
                          </a:solidFill>
                          <a:latin typeface="微軟正黑體" panose="020B0604030504040204" pitchFamily="34" charset="-120"/>
                          <a:ea typeface="微軟正黑體" panose="020B0604030504040204" pitchFamily="34" charset="-120"/>
                        </a:rPr>
                        <a:t>1</a:t>
                      </a:r>
                      <a:r>
                        <a:rPr lang="zh-TW" altLang="en-US" sz="1200" b="1" kern="1200" dirty="0" smtClean="0">
                          <a:solidFill>
                            <a:schemeClr val="tx1"/>
                          </a:solidFill>
                          <a:latin typeface="微軟正黑體" panose="020B0604030504040204" pitchFamily="34" charset="-120"/>
                          <a:ea typeface="微軟正黑體" panose="020B0604030504040204" pitchFamily="34" charset="-120"/>
                        </a:rPr>
                        <a:t>小時得 </a:t>
                      </a:r>
                      <a:r>
                        <a:rPr lang="en-US" altLang="zh-TW" sz="1400" b="1" kern="1200" dirty="0" smtClean="0">
                          <a:solidFill>
                            <a:srgbClr val="FF0000"/>
                          </a:solidFill>
                          <a:latin typeface="微軟正黑體" panose="020B0604030504040204" pitchFamily="34" charset="-120"/>
                          <a:ea typeface="微軟正黑體" panose="020B0604030504040204" pitchFamily="34" charset="-120"/>
                        </a:rPr>
                        <a:t>0.5</a:t>
                      </a:r>
                      <a:r>
                        <a:rPr lang="zh-TW" altLang="en-US" sz="1400" b="1" kern="1200" dirty="0" smtClean="0">
                          <a:solidFill>
                            <a:srgbClr val="FF0000"/>
                          </a:solidFill>
                          <a:latin typeface="微軟正黑體" panose="020B0604030504040204" pitchFamily="34" charset="-120"/>
                          <a:ea typeface="微軟正黑體" panose="020B0604030504040204" pitchFamily="34" charset="-120"/>
                        </a:rPr>
                        <a:t>分</a:t>
                      </a:r>
                      <a:endParaRPr lang="en-US" altLang="zh-TW" sz="1400" b="1" kern="1200" dirty="0" smtClean="0">
                        <a:solidFill>
                          <a:srgbClr val="FF0000"/>
                        </a:solidFill>
                        <a:latin typeface="微軟正黑體" panose="020B0604030504040204" pitchFamily="34" charset="-120"/>
                        <a:ea typeface="微軟正黑體" panose="020B0604030504040204" pitchFamily="34" charset="-120"/>
                      </a:endParaRPr>
                    </a:p>
                    <a:p>
                      <a:pPr marL="0" algn="l" defTabSz="914400" rtl="0" eaLnBrk="1" latinLnBrk="0" hangingPunct="1"/>
                      <a:r>
                        <a:rPr lang="en-US" altLang="zh-TW" sz="1200" b="1" kern="1200" dirty="0" smtClean="0">
                          <a:solidFill>
                            <a:srgbClr val="0000FF"/>
                          </a:solidFill>
                          <a:latin typeface="微軟正黑體" panose="020B0604030504040204" pitchFamily="34" charset="-120"/>
                          <a:ea typeface="微軟正黑體" panose="020B0604030504040204" pitchFamily="34" charset="-120"/>
                          <a:cs typeface="+mn-cs"/>
                        </a:rPr>
                        <a:t>                                                                              (</a:t>
                      </a:r>
                      <a:r>
                        <a:rPr lang="zh-TW" altLang="zh-TW" sz="1200" b="1" dirty="0" smtClean="0">
                          <a:solidFill>
                            <a:srgbClr val="0000FF"/>
                          </a:solidFill>
                          <a:latin typeface="微軟正黑體" pitchFamily="34" charset="-120"/>
                          <a:ea typeface="微軟正黑體" pitchFamily="34" charset="-120"/>
                        </a:rPr>
                        <a:t>適用</a:t>
                      </a:r>
                      <a:r>
                        <a:rPr lang="en-US" altLang="zh-TW" sz="1200" b="1" dirty="0" smtClean="0">
                          <a:solidFill>
                            <a:srgbClr val="0000FF"/>
                          </a:solidFill>
                          <a:latin typeface="微軟正黑體" pitchFamily="34" charset="-120"/>
                          <a:ea typeface="微軟正黑體" pitchFamily="34" charset="-120"/>
                        </a:rPr>
                        <a:t> 111</a:t>
                      </a:r>
                      <a:r>
                        <a:rPr lang="zh-TW" altLang="zh-TW" sz="1200" b="1" dirty="0" smtClean="0">
                          <a:solidFill>
                            <a:srgbClr val="0000FF"/>
                          </a:solidFill>
                          <a:latin typeface="微軟正黑體" pitchFamily="34" charset="-120"/>
                          <a:ea typeface="微軟正黑體" pitchFamily="34" charset="-120"/>
                        </a:rPr>
                        <a:t>及</a:t>
                      </a:r>
                      <a:r>
                        <a:rPr lang="en-US" altLang="zh-TW" sz="1200" b="1" dirty="0" smtClean="0">
                          <a:solidFill>
                            <a:srgbClr val="0000FF"/>
                          </a:solidFill>
                          <a:latin typeface="微軟正黑體" pitchFamily="34" charset="-120"/>
                          <a:ea typeface="微軟正黑體" pitchFamily="34" charset="-120"/>
                        </a:rPr>
                        <a:t> 112</a:t>
                      </a:r>
                      <a:r>
                        <a:rPr lang="zh-TW" altLang="en-US" sz="1200" b="1" dirty="0" smtClean="0">
                          <a:solidFill>
                            <a:srgbClr val="0000FF"/>
                          </a:solidFill>
                          <a:latin typeface="微軟正黑體" pitchFamily="34" charset="-120"/>
                          <a:ea typeface="微軟正黑體" pitchFamily="34" charset="-120"/>
                        </a:rPr>
                        <a:t>招生</a:t>
                      </a:r>
                      <a:r>
                        <a:rPr lang="zh-TW" altLang="zh-TW" sz="1200" b="1" dirty="0" smtClean="0">
                          <a:solidFill>
                            <a:srgbClr val="0000FF"/>
                          </a:solidFill>
                          <a:latin typeface="微軟正黑體" pitchFamily="34" charset="-120"/>
                          <a:ea typeface="微軟正黑體" pitchFamily="34" charset="-120"/>
                        </a:rPr>
                        <a:t>學年</a:t>
                      </a:r>
                      <a:r>
                        <a:rPr lang="zh-TW" altLang="en-US" sz="1200" b="1" dirty="0" smtClean="0">
                          <a:solidFill>
                            <a:srgbClr val="0000FF"/>
                          </a:solidFill>
                          <a:latin typeface="微軟正黑體" pitchFamily="34" charset="-120"/>
                          <a:ea typeface="微軟正黑體" pitchFamily="34" charset="-120"/>
                        </a:rPr>
                        <a:t>度</a:t>
                      </a:r>
                      <a:r>
                        <a:rPr lang="en-US" altLang="zh-TW" sz="1200" b="1" dirty="0" smtClean="0">
                          <a:solidFill>
                            <a:srgbClr val="0000FF"/>
                          </a:solidFill>
                          <a:latin typeface="微軟正黑體" pitchFamily="34" charset="-120"/>
                          <a:ea typeface="微軟正黑體" pitchFamily="34" charset="-120"/>
                        </a:rPr>
                        <a:t>)</a:t>
                      </a:r>
                      <a:endParaRPr lang="zh-TW" altLang="en-US" sz="1200" b="1" kern="1200" dirty="0">
                        <a:solidFill>
                          <a:srgbClr val="0000FF"/>
                        </a:solidFill>
                        <a:latin typeface="微軟正黑體" pitchFamily="34" charset="-120"/>
                        <a:ea typeface="微軟正黑體" pitchFamily="34" charset="-120"/>
                        <a:cs typeface="+mn-cs"/>
                      </a:endParaRPr>
                    </a:p>
                  </a:txBody>
                  <a:tcPr marL="68584" marR="68584" marT="34285" marB="3428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algn="l" defTabSz="914400" rtl="0" eaLnBrk="1" latinLnBrk="0" hangingPunct="1"/>
                      <a:endParaRPr lang="zh-TW" altLang="en-US" sz="1600" b="1" kern="1200" dirty="0">
                        <a:solidFill>
                          <a:schemeClr val="tx1"/>
                        </a:solidFill>
                        <a:latin typeface="微軟正黑體" pitchFamily="34" charset="-120"/>
                        <a:ea typeface="微軟正黑體" pitchFamily="34" charset="-120"/>
                        <a:cs typeface="+mn-cs"/>
                      </a:endParaRPr>
                    </a:p>
                  </a:txBody>
                  <a:tcPr anchor="ct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0008"/>
                  </a:ext>
                </a:extLst>
              </a:tr>
            </a:tbl>
          </a:graphicData>
        </a:graphic>
      </p:graphicFrame>
      <p:cxnSp>
        <p:nvCxnSpPr>
          <p:cNvPr id="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50146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陸、成績採計與計算（</a:t>
            </a:r>
            <a:r>
              <a:rPr lang="en-US" altLang="zh-TW" sz="3000" b="1" dirty="0" smtClean="0">
                <a:solidFill>
                  <a:srgbClr val="002060"/>
                </a:solidFill>
                <a:latin typeface="微軟正黑體" panose="020B0604030504040204" pitchFamily="34" charset="-120"/>
                <a:ea typeface="微軟正黑體" panose="020B0604030504040204" pitchFamily="34" charset="-120"/>
              </a:rPr>
              <a:t>3/5</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24</a:t>
            </a:fld>
            <a:endParaRPr lang="zh-TW" altLang="en-US" sz="1500" b="1" dirty="0">
              <a:latin typeface="Arial" panose="020B0604020202020204" pitchFamily="34" charset="0"/>
              <a:cs typeface="Arial" panose="020B0604020202020204" pitchFamily="34" charset="0"/>
            </a:endParaRPr>
          </a:p>
        </p:txBody>
      </p:sp>
      <p:grpSp>
        <p:nvGrpSpPr>
          <p:cNvPr id="12" name="群組 11"/>
          <p:cNvGrpSpPr/>
          <p:nvPr/>
        </p:nvGrpSpPr>
        <p:grpSpPr>
          <a:xfrm>
            <a:off x="0" y="992585"/>
            <a:ext cx="3005959" cy="488825"/>
            <a:chOff x="0" y="992585"/>
            <a:chExt cx="3005959" cy="488825"/>
          </a:xfrm>
        </p:grpSpPr>
        <p:grpSp>
          <p:nvGrpSpPr>
            <p:cNvPr id="13" name="组合 7"/>
            <p:cNvGrpSpPr/>
            <p:nvPr/>
          </p:nvGrpSpPr>
          <p:grpSpPr>
            <a:xfrm>
              <a:off x="0" y="992585"/>
              <a:ext cx="3005959" cy="481870"/>
              <a:chOff x="0" y="194743"/>
              <a:chExt cx="2100111" cy="586202"/>
            </a:xfrm>
          </p:grpSpPr>
          <p:sp>
            <p:nvSpPr>
              <p:cNvPr id="15" name="圆角矩形 8"/>
              <p:cNvSpPr/>
              <p:nvPr/>
            </p:nvSpPr>
            <p:spPr>
              <a:xfrm>
                <a:off x="173208" y="194743"/>
                <a:ext cx="1926903" cy="586202"/>
              </a:xfrm>
              <a:prstGeom prst="roundRect">
                <a:avLst>
                  <a:gd name="adj" fmla="val 9976"/>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path path="circle">
                  <a:fillToRect l="100000" b="100000"/>
                </a:path>
                <a:tileRect t="-100000" r="-100000"/>
              </a:gra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nvGrpSpPr>
              <p:cNvPr id="16" name="组合 9"/>
              <p:cNvGrpSpPr/>
              <p:nvPr/>
            </p:nvGrpSpPr>
            <p:grpSpPr>
              <a:xfrm>
                <a:off x="0" y="290669"/>
                <a:ext cx="424561" cy="355906"/>
                <a:chOff x="469900" y="728859"/>
                <a:chExt cx="424561" cy="355906"/>
              </a:xfrm>
            </p:grpSpPr>
            <p:sp>
              <p:nvSpPr>
                <p:cNvPr id="17"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8"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0"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1"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2"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3"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4"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14" name="內容版面配置區 2"/>
            <p:cNvSpPr txBox="1">
              <a:spLocks/>
            </p:cNvSpPr>
            <p:nvPr/>
          </p:nvSpPr>
          <p:spPr>
            <a:xfrm>
              <a:off x="644007" y="1013142"/>
              <a:ext cx="2361952" cy="46826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defRPr/>
              </a:pPr>
              <a:r>
                <a:rPr lang="zh-TW" altLang="en-US" b="1" dirty="0" smtClean="0">
                  <a:solidFill>
                    <a:srgbClr val="C00000"/>
                  </a:solidFill>
                  <a:latin typeface="微軟正黑體" panose="020B0604030504040204" pitchFamily="34" charset="-120"/>
                  <a:ea typeface="微軟正黑體" panose="020B0604030504040204" pitchFamily="34" charset="-120"/>
                </a:rPr>
                <a:t>多元學習表現</a:t>
              </a:r>
              <a:endParaRPr lang="zh-TW" altLang="zh-TW" sz="1600" dirty="0">
                <a:solidFill>
                  <a:srgbClr val="C00000"/>
                </a:solidFill>
                <a:latin typeface="微軟正黑體" panose="020B0604030504040204" pitchFamily="34" charset="-120"/>
                <a:ea typeface="微軟正黑體" panose="020B0604030504040204" pitchFamily="34" charset="-120"/>
              </a:endParaRPr>
            </a:p>
          </p:txBody>
        </p:sp>
      </p:grpSp>
      <p:sp>
        <p:nvSpPr>
          <p:cNvPr id="2" name="矩形 1"/>
          <p:cNvSpPr/>
          <p:nvPr/>
        </p:nvSpPr>
        <p:spPr>
          <a:xfrm>
            <a:off x="2989844" y="1033347"/>
            <a:ext cx="2089033" cy="461665"/>
          </a:xfrm>
          <a:prstGeom prst="rect">
            <a:avLst/>
          </a:prstGeom>
        </p:spPr>
        <p:txBody>
          <a:bodyPr wrap="none">
            <a:spAutoFit/>
          </a:bodyPr>
          <a:lstStyle/>
          <a:p>
            <a:pPr fontAlgn="auto">
              <a:lnSpc>
                <a:spcPct val="100000"/>
              </a:lnSpc>
              <a:spcAft>
                <a:spcPts val="0"/>
              </a:spcAft>
              <a:defRPr/>
            </a:pPr>
            <a:r>
              <a:rPr lang="zh-TW" altLang="en-US" sz="2400" b="1" dirty="0">
                <a:solidFill>
                  <a:srgbClr val="0033CC"/>
                </a:solidFill>
                <a:latin typeface="微軟正黑體" panose="020B0604030504040204" pitchFamily="34" charset="-120"/>
                <a:ea typeface="微軟正黑體" panose="020B0604030504040204" pitchFamily="34" charset="-120"/>
              </a:rPr>
              <a:t>（上限</a:t>
            </a:r>
            <a:r>
              <a:rPr lang="en-US" altLang="zh-TW" sz="2400" b="1" dirty="0">
                <a:solidFill>
                  <a:srgbClr val="0033CC"/>
                </a:solidFill>
                <a:latin typeface="微軟正黑體" panose="020B0604030504040204" pitchFamily="34" charset="-120"/>
                <a:ea typeface="微軟正黑體" panose="020B0604030504040204" pitchFamily="34" charset="-120"/>
              </a:rPr>
              <a:t>15</a:t>
            </a:r>
            <a:r>
              <a:rPr lang="zh-TW" altLang="en-US" sz="2400" b="1" dirty="0">
                <a:solidFill>
                  <a:srgbClr val="0033CC"/>
                </a:solidFill>
                <a:latin typeface="微軟正黑體" panose="020B0604030504040204" pitchFamily="34" charset="-120"/>
                <a:ea typeface="微軟正黑體" panose="020B0604030504040204" pitchFamily="34" charset="-120"/>
              </a:rPr>
              <a:t>分）</a:t>
            </a:r>
            <a:endParaRPr lang="en-US" altLang="zh-TW" sz="2400" b="1" dirty="0">
              <a:solidFill>
                <a:srgbClr val="0033CC"/>
              </a:solidFill>
              <a:latin typeface="微軟正黑體" panose="020B0604030504040204" pitchFamily="34" charset="-120"/>
              <a:ea typeface="微軟正黑體" panose="020B0604030504040204" pitchFamily="34" charset="-12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47918" y="3653400"/>
            <a:ext cx="8472336" cy="59769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 name="內容版面配置區 2"/>
          <p:cNvSpPr>
            <a:spLocks noGrp="1"/>
          </p:cNvSpPr>
          <p:nvPr>
            <p:ph idx="1"/>
          </p:nvPr>
        </p:nvSpPr>
        <p:spPr>
          <a:xfrm>
            <a:off x="298338" y="1592978"/>
            <a:ext cx="8310403" cy="4922812"/>
          </a:xfrm>
        </p:spPr>
        <p:txBody>
          <a:bodyPr rtlCol="0">
            <a:noAutofit/>
          </a:bodyPr>
          <a:lstStyle/>
          <a:p>
            <a:pPr fontAlgn="auto">
              <a:lnSpc>
                <a:spcPct val="100000"/>
              </a:lnSpc>
              <a:spcBef>
                <a:spcPts val="450"/>
              </a:spcBef>
              <a:spcAft>
                <a:spcPts val="225"/>
              </a:spcAft>
              <a:buFont typeface="Wingdings" panose="05000000000000000000" pitchFamily="2" charset="2"/>
              <a:buChar char="l"/>
              <a:defRPr/>
            </a:pPr>
            <a:r>
              <a:rPr lang="zh-TW" altLang="zh-TW" sz="2400" b="1" dirty="0">
                <a:solidFill>
                  <a:srgbClr val="0033CC"/>
                </a:solidFill>
                <a:latin typeface="微軟正黑體" panose="020B0604030504040204" pitchFamily="34" charset="-120"/>
                <a:ea typeface="微軟正黑體" panose="020B0604030504040204" pitchFamily="34" charset="-120"/>
              </a:rPr>
              <a:t>技藝優良</a:t>
            </a:r>
            <a:r>
              <a:rPr lang="zh-TW" altLang="en-US" sz="2400" b="1" dirty="0">
                <a:solidFill>
                  <a:srgbClr val="0033CC"/>
                </a:solidFill>
                <a:latin typeface="微軟正黑體" panose="020B0604030504040204" pitchFamily="34" charset="-120"/>
                <a:ea typeface="微軟正黑體" panose="020B0604030504040204" pitchFamily="34" charset="-120"/>
              </a:rPr>
              <a:t>（上限</a:t>
            </a:r>
            <a:r>
              <a:rPr lang="en-US" altLang="zh-TW" sz="2400" b="1" dirty="0">
                <a:solidFill>
                  <a:srgbClr val="0033CC"/>
                </a:solidFill>
                <a:latin typeface="微軟正黑體" panose="020B0604030504040204" pitchFamily="34" charset="-120"/>
                <a:ea typeface="微軟正黑體" panose="020B0604030504040204" pitchFamily="34" charset="-120"/>
              </a:rPr>
              <a:t>3</a:t>
            </a:r>
            <a:r>
              <a:rPr lang="zh-TW" altLang="en-US" sz="2400" b="1" dirty="0">
                <a:solidFill>
                  <a:srgbClr val="0033CC"/>
                </a:solidFill>
                <a:latin typeface="微軟正黑體" panose="020B0604030504040204" pitchFamily="34" charset="-120"/>
                <a:ea typeface="微軟正黑體" panose="020B0604030504040204" pitchFamily="34" charset="-120"/>
              </a:rPr>
              <a:t>分）</a:t>
            </a:r>
            <a:endParaRPr lang="en-US" altLang="zh-TW" sz="2400" b="1" dirty="0">
              <a:solidFill>
                <a:srgbClr val="0033CC"/>
              </a:solidFill>
              <a:latin typeface="微軟正黑體" panose="020B0604030504040204" pitchFamily="34" charset="-120"/>
              <a:ea typeface="微軟正黑體" panose="020B0604030504040204" pitchFamily="34" charset="-120"/>
            </a:endParaRPr>
          </a:p>
          <a:p>
            <a:pPr marL="0" indent="0" fontAlgn="auto">
              <a:lnSpc>
                <a:spcPct val="100000"/>
              </a:lnSpc>
              <a:spcBef>
                <a:spcPts val="450"/>
              </a:spcBef>
              <a:spcAft>
                <a:spcPts val="225"/>
              </a:spcAft>
              <a:buNone/>
              <a:defRPr/>
            </a:pPr>
            <a:endParaRPr lang="en-US" altLang="zh-TW" sz="3600" b="1" dirty="0">
              <a:solidFill>
                <a:srgbClr val="0033CC"/>
              </a:solidFill>
              <a:latin typeface="微軟正黑體" panose="020B0604030504040204" pitchFamily="34" charset="-120"/>
              <a:ea typeface="微軟正黑體" panose="020B0604030504040204" pitchFamily="34" charset="-120"/>
            </a:endParaRPr>
          </a:p>
          <a:p>
            <a:pPr fontAlgn="auto">
              <a:lnSpc>
                <a:spcPct val="100000"/>
              </a:lnSpc>
              <a:spcBef>
                <a:spcPts val="450"/>
              </a:spcBef>
              <a:spcAft>
                <a:spcPts val="225"/>
              </a:spcAft>
              <a:buFont typeface="Wingdings" panose="05000000000000000000" pitchFamily="2" charset="2"/>
              <a:buChar char="l"/>
              <a:defRPr/>
            </a:pPr>
            <a:endParaRPr lang="en-US" altLang="zh-TW" sz="2400" b="1" dirty="0" smtClean="0">
              <a:solidFill>
                <a:srgbClr val="0033CC"/>
              </a:solidFill>
              <a:latin typeface="微軟正黑體" panose="020B0604030504040204" pitchFamily="34" charset="-120"/>
              <a:ea typeface="微軟正黑體" panose="020B0604030504040204" pitchFamily="34" charset="-120"/>
            </a:endParaRPr>
          </a:p>
          <a:p>
            <a:pPr fontAlgn="auto">
              <a:lnSpc>
                <a:spcPct val="100000"/>
              </a:lnSpc>
              <a:spcBef>
                <a:spcPts val="450"/>
              </a:spcBef>
              <a:spcAft>
                <a:spcPts val="225"/>
              </a:spcAft>
              <a:buFont typeface="Wingdings" panose="05000000000000000000" pitchFamily="2" charset="2"/>
              <a:buChar char="l"/>
              <a:defRPr/>
            </a:pPr>
            <a:r>
              <a:rPr lang="zh-TW" altLang="zh-TW" sz="2400" b="1" dirty="0" smtClean="0">
                <a:solidFill>
                  <a:srgbClr val="0033CC"/>
                </a:solidFill>
                <a:latin typeface="微軟正黑體" panose="020B0604030504040204" pitchFamily="34" charset="-120"/>
                <a:ea typeface="微軟正黑體" panose="020B0604030504040204" pitchFamily="34" charset="-120"/>
              </a:rPr>
              <a:t>弱勢</a:t>
            </a:r>
            <a:r>
              <a:rPr lang="zh-TW" altLang="zh-TW" sz="2400" b="1" dirty="0">
                <a:solidFill>
                  <a:srgbClr val="0033CC"/>
                </a:solidFill>
                <a:latin typeface="微軟正黑體" panose="020B0604030504040204" pitchFamily="34" charset="-120"/>
                <a:ea typeface="微軟正黑體" panose="020B0604030504040204" pitchFamily="34" charset="-120"/>
              </a:rPr>
              <a:t>身分</a:t>
            </a:r>
            <a:r>
              <a:rPr lang="zh-TW" altLang="en-US" sz="2400" b="1" dirty="0">
                <a:solidFill>
                  <a:srgbClr val="0033CC"/>
                </a:solidFill>
                <a:latin typeface="微軟正黑體" panose="020B0604030504040204" pitchFamily="34" charset="-120"/>
                <a:ea typeface="微軟正黑體" panose="020B0604030504040204" pitchFamily="34" charset="-120"/>
              </a:rPr>
              <a:t>（上限</a:t>
            </a:r>
            <a:r>
              <a:rPr lang="en-US" altLang="zh-TW" sz="2400" b="1" dirty="0">
                <a:solidFill>
                  <a:srgbClr val="0033CC"/>
                </a:solidFill>
                <a:latin typeface="微軟正黑體" panose="020B0604030504040204" pitchFamily="34" charset="-120"/>
                <a:ea typeface="微軟正黑體" panose="020B0604030504040204" pitchFamily="34" charset="-120"/>
              </a:rPr>
              <a:t>3</a:t>
            </a:r>
            <a:r>
              <a:rPr lang="zh-TW" altLang="en-US" sz="2400" b="1" dirty="0">
                <a:solidFill>
                  <a:srgbClr val="0033CC"/>
                </a:solidFill>
                <a:latin typeface="微軟正黑體" panose="020B0604030504040204" pitchFamily="34" charset="-120"/>
                <a:ea typeface="微軟正黑體" panose="020B0604030504040204" pitchFamily="34" charset="-120"/>
              </a:rPr>
              <a:t>分）</a:t>
            </a:r>
            <a:endParaRPr lang="en-US" altLang="zh-TW" sz="2400" b="1" dirty="0">
              <a:solidFill>
                <a:srgbClr val="0033CC"/>
              </a:solidFill>
              <a:latin typeface="微軟正黑體" panose="020B0604030504040204" pitchFamily="34" charset="-120"/>
              <a:ea typeface="微軟正黑體" panose="020B0604030504040204" pitchFamily="34" charset="-120"/>
            </a:endParaRPr>
          </a:p>
          <a:p>
            <a:pPr fontAlgn="auto">
              <a:lnSpc>
                <a:spcPct val="100000"/>
              </a:lnSpc>
              <a:spcAft>
                <a:spcPts val="0"/>
              </a:spcAft>
              <a:buFont typeface="Wingdings" panose="05000000000000000000" pitchFamily="2" charset="2"/>
              <a:buChar char="Ø"/>
              <a:defRPr/>
            </a:pPr>
            <a:r>
              <a:rPr lang="zh-TW" altLang="zh-TW" sz="1600" dirty="0">
                <a:latin typeface="微軟正黑體" panose="020B0604030504040204" pitchFamily="34" charset="-120"/>
                <a:ea typeface="微軟正黑體" panose="020B0604030504040204" pitchFamily="34" charset="-120"/>
              </a:rPr>
              <a:t>報名時具</a:t>
            </a:r>
            <a:r>
              <a:rPr lang="zh-TW" altLang="zh-TW" sz="1600" dirty="0">
                <a:solidFill>
                  <a:srgbClr val="C00000"/>
                </a:solidFill>
                <a:latin typeface="微軟正黑體" panose="020B0604030504040204" pitchFamily="34" charset="-120"/>
                <a:ea typeface="微軟正黑體" panose="020B0604030504040204" pitchFamily="34" charset="-120"/>
              </a:rPr>
              <a:t>低收入戶</a:t>
            </a:r>
            <a:r>
              <a:rPr lang="en-US" altLang="zh-TW" sz="1700" b="1" dirty="0">
                <a:solidFill>
                  <a:srgbClr val="C00000"/>
                </a:solidFill>
                <a:latin typeface="微軟正黑體" panose="020B0604030504040204" pitchFamily="34" charset="-120"/>
                <a:ea typeface="微軟正黑體" panose="020B0604030504040204" pitchFamily="34" charset="-120"/>
              </a:rPr>
              <a:t>3</a:t>
            </a:r>
            <a:r>
              <a:rPr lang="zh-TW" altLang="en-US" sz="1700" b="1" dirty="0">
                <a:solidFill>
                  <a:srgbClr val="C00000"/>
                </a:solidFill>
                <a:latin typeface="微軟正黑體" panose="020B0604030504040204" pitchFamily="34" charset="-120"/>
                <a:ea typeface="微軟正黑體" panose="020B0604030504040204" pitchFamily="34" charset="-120"/>
              </a:rPr>
              <a:t>分</a:t>
            </a:r>
            <a:r>
              <a:rPr lang="zh-TW" altLang="zh-TW" sz="1600" dirty="0">
                <a:solidFill>
                  <a:srgbClr val="C00000"/>
                </a:solidFill>
                <a:latin typeface="微軟正黑體" panose="020B0604030504040204" pitchFamily="34" charset="-120"/>
                <a:ea typeface="微軟正黑體" panose="020B0604030504040204" pitchFamily="34" charset="-120"/>
              </a:rPr>
              <a:t>、中低收入戶、直系血親尊親屬支領失業給付</a:t>
            </a:r>
            <a:r>
              <a:rPr lang="en-US" altLang="zh-TW" sz="1600" dirty="0">
                <a:solidFill>
                  <a:srgbClr val="C00000"/>
                </a:solidFill>
                <a:latin typeface="微軟正黑體" panose="020B0604030504040204" pitchFamily="34" charset="-120"/>
                <a:ea typeface="微軟正黑體" panose="020B0604030504040204" pitchFamily="34" charset="-120"/>
              </a:rPr>
              <a:t/>
            </a:r>
            <a:br>
              <a:rPr lang="en-US" altLang="zh-TW" sz="1600" dirty="0">
                <a:solidFill>
                  <a:srgbClr val="C00000"/>
                </a:solidFill>
                <a:latin typeface="微軟正黑體" panose="020B0604030504040204" pitchFamily="34" charset="-120"/>
                <a:ea typeface="微軟正黑體" panose="020B0604030504040204" pitchFamily="34" charset="-120"/>
              </a:rPr>
            </a:br>
            <a:r>
              <a:rPr lang="zh-TW" altLang="zh-TW" sz="1600" dirty="0">
                <a:solidFill>
                  <a:srgbClr val="C00000"/>
                </a:solidFill>
                <a:latin typeface="微軟正黑體" panose="020B0604030504040204" pitchFamily="34" charset="-120"/>
                <a:ea typeface="微軟正黑體" panose="020B0604030504040204" pitchFamily="34" charset="-120"/>
              </a:rPr>
              <a:t>及特殊境遇家庭子女身分者</a:t>
            </a:r>
            <a:r>
              <a:rPr lang="zh-TW" altLang="en-US" sz="1600" dirty="0">
                <a:solidFill>
                  <a:srgbClr val="C00000"/>
                </a:solidFill>
                <a:latin typeface="微軟正黑體" panose="020B0604030504040204" pitchFamily="34" charset="-120"/>
                <a:ea typeface="微軟正黑體" panose="020B0604030504040204" pitchFamily="34" charset="-120"/>
              </a:rPr>
              <a:t>採計</a:t>
            </a:r>
            <a:r>
              <a:rPr lang="en-US" altLang="zh-TW" sz="1700" b="1" dirty="0">
                <a:solidFill>
                  <a:srgbClr val="C00000"/>
                </a:solidFill>
                <a:latin typeface="微軟正黑體" panose="020B0604030504040204" pitchFamily="34" charset="-120"/>
                <a:ea typeface="微軟正黑體" panose="020B0604030504040204" pitchFamily="34" charset="-120"/>
              </a:rPr>
              <a:t>1.5</a:t>
            </a:r>
            <a:r>
              <a:rPr lang="zh-TW" altLang="zh-TW" sz="1700" b="1" dirty="0">
                <a:solidFill>
                  <a:srgbClr val="C00000"/>
                </a:solidFill>
                <a:latin typeface="微軟正黑體" panose="020B0604030504040204" pitchFamily="34" charset="-120"/>
                <a:ea typeface="微軟正黑體" panose="020B0604030504040204" pitchFamily="34" charset="-120"/>
              </a:rPr>
              <a:t>分</a:t>
            </a:r>
            <a:r>
              <a:rPr lang="zh-TW" altLang="zh-TW" sz="1600" dirty="0">
                <a:latin typeface="微軟正黑體" panose="020B0604030504040204" pitchFamily="34" charset="-120"/>
                <a:ea typeface="微軟正黑體" panose="020B0604030504040204" pitchFamily="34" charset="-120"/>
              </a:rPr>
              <a:t>，若免試生同時具備</a:t>
            </a:r>
            <a:r>
              <a:rPr lang="en-US" altLang="zh-TW" sz="1600" dirty="0">
                <a:latin typeface="微軟正黑體" panose="020B0604030504040204" pitchFamily="34" charset="-120"/>
                <a:ea typeface="微軟正黑體" panose="020B0604030504040204" pitchFamily="34" charset="-120"/>
              </a:rPr>
              <a:t>2</a:t>
            </a:r>
            <a:r>
              <a:rPr lang="zh-TW" altLang="zh-TW" sz="1600" dirty="0">
                <a:latin typeface="微軟正黑體" panose="020B0604030504040204" pitchFamily="34" charset="-120"/>
                <a:ea typeface="微軟正黑體" panose="020B0604030504040204" pitchFamily="34" charset="-120"/>
              </a:rPr>
              <a:t>種以上資格者僅得</a:t>
            </a:r>
            <a:r>
              <a:rPr lang="zh-TW" altLang="zh-TW" sz="1600" b="1" dirty="0">
                <a:latin typeface="微軟正黑體" panose="020B0604030504040204" pitchFamily="34" charset="-120"/>
                <a:ea typeface="微軟正黑體" panose="020B0604030504040204" pitchFamily="34" charset="-120"/>
              </a:rPr>
              <a:t>擇一</a:t>
            </a:r>
            <a:r>
              <a:rPr lang="zh-TW" altLang="zh-TW" sz="1600" dirty="0">
                <a:latin typeface="微軟正黑體" panose="020B0604030504040204" pitchFamily="34" charset="-120"/>
                <a:ea typeface="微軟正黑體" panose="020B0604030504040204" pitchFamily="34" charset="-120"/>
              </a:rPr>
              <a:t>計分。</a:t>
            </a:r>
            <a:endParaRPr lang="zh-TW" altLang="zh-TW" sz="1500" dirty="0">
              <a:latin typeface="微軟正黑體" panose="020B0604030504040204" pitchFamily="34" charset="-120"/>
              <a:ea typeface="微軟正黑體" panose="020B0604030504040204" pitchFamily="34" charset="-120"/>
            </a:endParaRPr>
          </a:p>
          <a:p>
            <a:pPr fontAlgn="auto">
              <a:lnSpc>
                <a:spcPct val="100000"/>
              </a:lnSpc>
              <a:spcBef>
                <a:spcPts val="450"/>
              </a:spcBef>
              <a:spcAft>
                <a:spcPts val="225"/>
              </a:spcAft>
              <a:buFont typeface="Wingdings" panose="05000000000000000000" pitchFamily="2" charset="2"/>
              <a:buChar char="l"/>
              <a:defRPr/>
            </a:pPr>
            <a:endParaRPr lang="en-US" altLang="zh-TW" sz="1000" b="1" dirty="0" smtClean="0">
              <a:solidFill>
                <a:srgbClr val="0033CC"/>
              </a:solidFill>
              <a:latin typeface="微軟正黑體" panose="020B0604030504040204" pitchFamily="34" charset="-120"/>
              <a:ea typeface="微軟正黑體" panose="020B0604030504040204" pitchFamily="34" charset="-120"/>
            </a:endParaRPr>
          </a:p>
          <a:p>
            <a:pPr fontAlgn="auto">
              <a:lnSpc>
                <a:spcPct val="100000"/>
              </a:lnSpc>
              <a:spcBef>
                <a:spcPts val="450"/>
              </a:spcBef>
              <a:spcAft>
                <a:spcPts val="225"/>
              </a:spcAft>
              <a:buFont typeface="Wingdings" panose="05000000000000000000" pitchFamily="2" charset="2"/>
              <a:buChar char="l"/>
              <a:defRPr/>
            </a:pPr>
            <a:r>
              <a:rPr lang="zh-TW" altLang="zh-TW" sz="2400" b="1" dirty="0" smtClean="0">
                <a:solidFill>
                  <a:srgbClr val="0033CC"/>
                </a:solidFill>
                <a:latin typeface="微軟正黑體" panose="020B0604030504040204" pitchFamily="34" charset="-120"/>
                <a:ea typeface="微軟正黑體" panose="020B0604030504040204" pitchFamily="34" charset="-120"/>
              </a:rPr>
              <a:t>均衡</a:t>
            </a:r>
            <a:r>
              <a:rPr lang="zh-TW" altLang="zh-TW" sz="2400" b="1" dirty="0">
                <a:solidFill>
                  <a:srgbClr val="0033CC"/>
                </a:solidFill>
                <a:latin typeface="微軟正黑體" panose="020B0604030504040204" pitchFamily="34" charset="-120"/>
                <a:ea typeface="微軟正黑體" panose="020B0604030504040204" pitchFamily="34" charset="-120"/>
              </a:rPr>
              <a:t>學習</a:t>
            </a:r>
            <a:r>
              <a:rPr lang="zh-TW" altLang="en-US" sz="2400" b="1" dirty="0">
                <a:solidFill>
                  <a:srgbClr val="0033CC"/>
                </a:solidFill>
                <a:latin typeface="微軟正黑體" panose="020B0604030504040204" pitchFamily="34" charset="-120"/>
                <a:ea typeface="微軟正黑體" panose="020B0604030504040204" pitchFamily="34" charset="-120"/>
              </a:rPr>
              <a:t>（上限</a:t>
            </a:r>
            <a:r>
              <a:rPr lang="en-US" altLang="zh-TW" sz="2400" b="1" dirty="0">
                <a:solidFill>
                  <a:srgbClr val="0033CC"/>
                </a:solidFill>
                <a:latin typeface="微軟正黑體" panose="020B0604030504040204" pitchFamily="34" charset="-120"/>
                <a:ea typeface="微軟正黑體" panose="020B0604030504040204" pitchFamily="34" charset="-120"/>
              </a:rPr>
              <a:t>21</a:t>
            </a:r>
            <a:r>
              <a:rPr lang="zh-TW" altLang="en-US" sz="2400" b="1" dirty="0">
                <a:solidFill>
                  <a:srgbClr val="0033CC"/>
                </a:solidFill>
                <a:latin typeface="微軟正黑體" panose="020B0604030504040204" pitchFamily="34" charset="-120"/>
                <a:ea typeface="微軟正黑體" panose="020B0604030504040204" pitchFamily="34" charset="-120"/>
              </a:rPr>
              <a:t>分）</a:t>
            </a:r>
            <a:endParaRPr lang="en-US" altLang="zh-TW" sz="2400" b="1" dirty="0">
              <a:solidFill>
                <a:srgbClr val="0033CC"/>
              </a:solidFill>
              <a:latin typeface="微軟正黑體" panose="020B0604030504040204" pitchFamily="34" charset="-120"/>
              <a:ea typeface="微軟正黑體" panose="020B0604030504040204" pitchFamily="34" charset="-120"/>
            </a:endParaRPr>
          </a:p>
          <a:p>
            <a:pPr fontAlgn="auto">
              <a:spcBef>
                <a:spcPts val="900"/>
              </a:spcBef>
              <a:spcAft>
                <a:spcPts val="450"/>
              </a:spcAft>
              <a:buFont typeface="Wingdings" panose="05000000000000000000" pitchFamily="2" charset="2"/>
              <a:buChar char="Ø"/>
              <a:defRPr/>
            </a:pPr>
            <a:r>
              <a:rPr lang="zh-TW" altLang="zh-TW" sz="1600" dirty="0">
                <a:latin typeface="微軟正黑體" panose="020B0604030504040204" pitchFamily="34" charset="-120"/>
                <a:ea typeface="微軟正黑體" panose="020B0604030504040204" pitchFamily="34" charset="-120"/>
              </a:rPr>
              <a:t>採計</a:t>
            </a:r>
            <a:r>
              <a:rPr lang="zh-TW" altLang="zh-TW" sz="1600" dirty="0">
                <a:solidFill>
                  <a:srgbClr val="C00000"/>
                </a:solidFill>
                <a:latin typeface="微軟正黑體" panose="020B0604030504040204" pitchFamily="34" charset="-120"/>
                <a:ea typeface="微軟正黑體" panose="020B0604030504040204" pitchFamily="34" charset="-120"/>
              </a:rPr>
              <a:t>健康與體育</a:t>
            </a:r>
            <a:r>
              <a:rPr lang="zh-TW" altLang="en-US" sz="1600" dirty="0">
                <a:solidFill>
                  <a:srgbClr val="C00000"/>
                </a:solidFill>
                <a:latin typeface="微軟正黑體" panose="020B0604030504040204" pitchFamily="34" charset="-120"/>
                <a:ea typeface="微軟正黑體" panose="020B0604030504040204" pitchFamily="34" charset="-120"/>
              </a:rPr>
              <a:t>、藝術</a:t>
            </a:r>
            <a:r>
              <a:rPr lang="en-US" altLang="zh-TW" sz="1600" dirty="0">
                <a:solidFill>
                  <a:srgbClr val="C00000"/>
                </a:solidFill>
                <a:latin typeface="微軟正黑體" panose="020B0604030504040204" pitchFamily="34" charset="-120"/>
                <a:ea typeface="微軟正黑體" panose="020B0604030504040204" pitchFamily="34" charset="-120"/>
              </a:rPr>
              <a:t>(</a:t>
            </a:r>
            <a:r>
              <a:rPr lang="zh-TW" altLang="en-US" sz="1600" dirty="0">
                <a:solidFill>
                  <a:srgbClr val="C00000"/>
                </a:solidFill>
                <a:latin typeface="微軟正黑體" panose="020B0604030504040204" pitchFamily="34" charset="-120"/>
                <a:ea typeface="微軟正黑體" panose="020B0604030504040204" pitchFamily="34" charset="-120"/>
              </a:rPr>
              <a:t>或</a:t>
            </a:r>
            <a:r>
              <a:rPr lang="zh-TW" altLang="zh-TW" sz="1600" dirty="0">
                <a:solidFill>
                  <a:srgbClr val="C00000"/>
                </a:solidFill>
                <a:latin typeface="微軟正黑體" panose="020B0604030504040204" pitchFamily="34" charset="-120"/>
                <a:ea typeface="微軟正黑體" panose="020B0604030504040204" pitchFamily="34" charset="-120"/>
              </a:rPr>
              <a:t>藝術與人文</a:t>
            </a:r>
            <a:r>
              <a:rPr lang="en-US" altLang="zh-TW" sz="1600" dirty="0">
                <a:solidFill>
                  <a:srgbClr val="C00000"/>
                </a:solidFill>
                <a:latin typeface="微軟正黑體" panose="020B0604030504040204" pitchFamily="34" charset="-120"/>
                <a:ea typeface="微軟正黑體" panose="020B0604030504040204" pitchFamily="34" charset="-120"/>
              </a:rPr>
              <a:t>)</a:t>
            </a:r>
            <a:r>
              <a:rPr lang="zh-TW" altLang="en-US" sz="1600" dirty="0">
                <a:solidFill>
                  <a:srgbClr val="C00000"/>
                </a:solidFill>
                <a:latin typeface="微軟正黑體" panose="020B0604030504040204" pitchFamily="34" charset="-120"/>
                <a:ea typeface="微軟正黑體" panose="020B0604030504040204" pitchFamily="34" charset="-120"/>
              </a:rPr>
              <a:t>、</a:t>
            </a:r>
            <a:r>
              <a:rPr lang="zh-TW" altLang="zh-TW" sz="1600" dirty="0">
                <a:solidFill>
                  <a:srgbClr val="C00000"/>
                </a:solidFill>
                <a:latin typeface="微軟正黑體" panose="020B0604030504040204" pitchFamily="34" charset="-120"/>
                <a:ea typeface="微軟正黑體" panose="020B0604030504040204" pitchFamily="34" charset="-120"/>
              </a:rPr>
              <a:t>綜合活動</a:t>
            </a:r>
            <a:r>
              <a:rPr lang="zh-TW" altLang="en-US" sz="1600" dirty="0">
                <a:solidFill>
                  <a:srgbClr val="C00000"/>
                </a:solidFill>
                <a:latin typeface="微軟正黑體" panose="020B0604030504040204" pitchFamily="34" charset="-120"/>
                <a:ea typeface="微軟正黑體" panose="020B0604030504040204" pitchFamily="34" charset="-120"/>
              </a:rPr>
              <a:t>、</a:t>
            </a:r>
            <a:r>
              <a:rPr lang="zh-TW" altLang="en-US" sz="1600" dirty="0" smtClean="0">
                <a:solidFill>
                  <a:srgbClr val="C00000"/>
                </a:solidFill>
                <a:latin typeface="微軟正黑體" panose="020B0604030504040204" pitchFamily="34" charset="-120"/>
                <a:ea typeface="微軟正黑體" panose="020B0604030504040204" pitchFamily="34" charset="-120"/>
              </a:rPr>
              <a:t>科技</a:t>
            </a:r>
            <a:r>
              <a:rPr lang="zh-TW" altLang="en-US" sz="1600" dirty="0" smtClean="0">
                <a:latin typeface="微軟正黑體" panose="020B0604030504040204" pitchFamily="34" charset="-120"/>
                <a:ea typeface="微軟正黑體" panose="020B0604030504040204" pitchFamily="34" charset="-120"/>
              </a:rPr>
              <a:t>等</a:t>
            </a:r>
            <a:r>
              <a:rPr lang="zh-TW" altLang="zh-TW" sz="1600" dirty="0" smtClean="0">
                <a:latin typeface="微軟正黑體" panose="020B0604030504040204" pitchFamily="34" charset="-120"/>
                <a:ea typeface="微軟正黑體" panose="020B0604030504040204" pitchFamily="34" charset="-120"/>
              </a:rPr>
              <a:t>學習領域</a:t>
            </a:r>
            <a:r>
              <a:rPr lang="zh-TW" altLang="en-US" sz="1600" dirty="0" smtClean="0">
                <a:latin typeface="微軟正黑體" panose="020B0604030504040204" pitchFamily="34" charset="-120"/>
                <a:ea typeface="微軟正黑體" panose="020B0604030504040204" pitchFamily="34" charset="-120"/>
              </a:rPr>
              <a:t>。</a:t>
            </a:r>
            <a:endParaRPr lang="en-US" altLang="zh-TW" sz="1600" dirty="0" smtClean="0">
              <a:latin typeface="微軟正黑體" panose="020B0604030504040204" pitchFamily="34" charset="-120"/>
              <a:ea typeface="微軟正黑體" panose="020B0604030504040204" pitchFamily="34" charset="-120"/>
            </a:endParaRPr>
          </a:p>
          <a:p>
            <a:pPr fontAlgn="auto">
              <a:spcBef>
                <a:spcPts val="900"/>
              </a:spcBef>
              <a:spcAft>
                <a:spcPts val="450"/>
              </a:spcAft>
              <a:buFont typeface="Wingdings" panose="05000000000000000000" pitchFamily="2" charset="2"/>
              <a:buChar char="Ø"/>
              <a:defRPr/>
            </a:pPr>
            <a:r>
              <a:rPr lang="zh-TW" altLang="en-US" sz="1600" dirty="0" smtClean="0">
                <a:solidFill>
                  <a:srgbClr val="C00000"/>
                </a:solidFill>
                <a:latin typeface="微軟正黑體" panose="020B0604030504040204" pitchFamily="34" charset="-120"/>
                <a:ea typeface="微軟正黑體" panose="020B0604030504040204" pitchFamily="34" charset="-120"/>
              </a:rPr>
              <a:t>每１項可採計學習領域「５學期平均成績」達 </a:t>
            </a:r>
            <a:r>
              <a:rPr lang="en-US" altLang="zh-TW" sz="1600" dirty="0" smtClean="0">
                <a:solidFill>
                  <a:srgbClr val="C00000"/>
                </a:solidFill>
                <a:latin typeface="微軟正黑體" panose="020B0604030504040204" pitchFamily="34" charset="-120"/>
                <a:ea typeface="微軟正黑體" panose="020B0604030504040204" pitchFamily="34" charset="-120"/>
              </a:rPr>
              <a:t>60</a:t>
            </a:r>
            <a:r>
              <a:rPr lang="zh-TW" altLang="en-US" sz="1600" dirty="0" smtClean="0">
                <a:solidFill>
                  <a:srgbClr val="C00000"/>
                </a:solidFill>
                <a:latin typeface="微軟正黑體" panose="020B0604030504040204" pitchFamily="34" charset="-120"/>
                <a:ea typeface="微軟正黑體" panose="020B0604030504040204" pitchFamily="34" charset="-120"/>
              </a:rPr>
              <a:t>分以上得 </a:t>
            </a:r>
            <a:r>
              <a:rPr lang="en-US" altLang="zh-TW" sz="1700" b="1" dirty="0" smtClean="0">
                <a:solidFill>
                  <a:srgbClr val="C00000"/>
                </a:solidFill>
                <a:latin typeface="微軟正黑體" panose="020B0604030504040204" pitchFamily="34" charset="-120"/>
                <a:ea typeface="微軟正黑體" panose="020B0604030504040204" pitchFamily="34" charset="-120"/>
              </a:rPr>
              <a:t>7</a:t>
            </a:r>
            <a:r>
              <a:rPr lang="zh-TW" altLang="en-US" sz="1700" b="1" dirty="0" smtClean="0">
                <a:solidFill>
                  <a:srgbClr val="C00000"/>
                </a:solidFill>
                <a:latin typeface="微軟正黑體" panose="020B0604030504040204" pitchFamily="34" charset="-120"/>
                <a:ea typeface="微軟正黑體" panose="020B0604030504040204" pitchFamily="34" charset="-120"/>
              </a:rPr>
              <a:t>分</a:t>
            </a:r>
            <a:r>
              <a:rPr lang="zh-TW" altLang="en-US" sz="1600" dirty="0" smtClean="0">
                <a:latin typeface="微軟正黑體" panose="020B0604030504040204" pitchFamily="34" charset="-120"/>
                <a:ea typeface="微軟正黑體" panose="020B0604030504040204" pitchFamily="34" charset="-120"/>
              </a:rPr>
              <a:t>。</a:t>
            </a:r>
            <a:endParaRPr lang="en-US" altLang="zh-TW" sz="1600" dirty="0">
              <a:latin typeface="微軟正黑體" panose="020B0604030504040204" pitchFamily="34" charset="-120"/>
              <a:ea typeface="微軟正黑體" panose="020B0604030504040204" pitchFamily="34" charset="-120"/>
            </a:endParaRPr>
          </a:p>
          <a:p>
            <a:pPr fontAlgn="auto">
              <a:spcAft>
                <a:spcPts val="0"/>
              </a:spcAft>
              <a:buFont typeface="Wingdings" panose="05000000000000000000" pitchFamily="2" charset="2"/>
              <a:buChar char="Ø"/>
              <a:defRPr/>
            </a:pPr>
            <a:r>
              <a:rPr lang="zh-TW" altLang="zh-TW" sz="1600" dirty="0">
                <a:latin typeface="微軟正黑體" panose="020B0604030504040204" pitchFamily="34" charset="-120"/>
                <a:ea typeface="微軟正黑體" panose="020B0604030504040204" pitchFamily="34" charset="-120"/>
              </a:rPr>
              <a:t>資賦優異縮短修業年限學生以其實際就讀學期數進行平均成績計算。</a:t>
            </a:r>
            <a:endParaRPr lang="en-US" altLang="zh-TW" sz="1600" dirty="0">
              <a:latin typeface="微軟正黑體" panose="020B0604030504040204" pitchFamily="34" charset="-120"/>
              <a:ea typeface="微軟正黑體" panose="020B0604030504040204" pitchFamily="34" charset="-120"/>
            </a:endParaRPr>
          </a:p>
          <a:p>
            <a:pPr fontAlgn="auto">
              <a:spcAft>
                <a:spcPts val="0"/>
              </a:spcAft>
              <a:buFont typeface="Wingdings" panose="05000000000000000000" pitchFamily="2" charset="2"/>
              <a:buChar char="Ø"/>
              <a:defRPr/>
            </a:pPr>
            <a:r>
              <a:rPr lang="zh-TW" altLang="zh-TW" sz="1600" dirty="0">
                <a:latin typeface="微軟正黑體" panose="020B0604030504040204" pitchFamily="34" charset="-120"/>
                <a:ea typeface="微軟正黑體" panose="020B0604030504040204" pitchFamily="34" charset="-120"/>
              </a:rPr>
              <a:t>免試生繳交之積分證明文件中，科目名稱與採計學習領域名稱不同者，不予採計。</a:t>
            </a:r>
            <a:endParaRPr lang="zh-TW" altLang="en-US" sz="1600" dirty="0">
              <a:latin typeface="微軟正黑體" panose="020B0604030504040204" pitchFamily="34" charset="-120"/>
              <a:ea typeface="微軟正黑體" panose="020B0604030504040204" pitchFamily="34" charset="-120"/>
            </a:endParaRPr>
          </a:p>
        </p:txBody>
      </p:sp>
      <p:grpSp>
        <p:nvGrpSpPr>
          <p:cNvPr id="57350" name="群組 72"/>
          <p:cNvGrpSpPr>
            <a:grpSpLocks/>
          </p:cNvGrpSpPr>
          <p:nvPr/>
        </p:nvGrpSpPr>
        <p:grpSpPr bwMode="auto">
          <a:xfrm>
            <a:off x="653290" y="2165917"/>
            <a:ext cx="6490097" cy="751952"/>
            <a:chOff x="847725" y="1589764"/>
            <a:chExt cx="8652365" cy="1003077"/>
          </a:xfrm>
        </p:grpSpPr>
        <p:grpSp>
          <p:nvGrpSpPr>
            <p:cNvPr id="57394" name="组合 25"/>
            <p:cNvGrpSpPr>
              <a:grpSpLocks/>
            </p:cNvGrpSpPr>
            <p:nvPr/>
          </p:nvGrpSpPr>
          <p:grpSpPr bwMode="auto">
            <a:xfrm>
              <a:off x="847725" y="1624310"/>
              <a:ext cx="2088001" cy="900000"/>
              <a:chOff x="1019174" y="1624310"/>
              <a:chExt cx="2160001" cy="1154198"/>
            </a:xfrm>
          </p:grpSpPr>
          <p:sp>
            <p:nvSpPr>
              <p:cNvPr id="92" name="圆角矩形 6"/>
              <p:cNvSpPr/>
              <p:nvPr/>
            </p:nvSpPr>
            <p:spPr>
              <a:xfrm>
                <a:off x="1019175" y="1624310"/>
                <a:ext cx="2160000" cy="1154198"/>
              </a:xfrm>
              <a:prstGeom prst="roundRect">
                <a:avLst>
                  <a:gd name="adj" fmla="val 13517"/>
                </a:avLst>
              </a:prstGeom>
              <a:solidFill>
                <a:schemeClr val="bg1">
                  <a:lumMod val="95000"/>
                </a:schemeClr>
              </a:solidFill>
              <a:ln w="19050">
                <a:gradFill flip="none" rotWithShape="1">
                  <a:gsLst>
                    <a:gs pos="0">
                      <a:schemeClr val="bg1"/>
                    </a:gs>
                    <a:gs pos="100000">
                      <a:schemeClr val="bg1">
                        <a:lumMod val="85000"/>
                      </a:schemeClr>
                    </a:gs>
                  </a:gsLst>
                  <a:lin ang="2700000" scaled="1"/>
                  <a:tileRect/>
                </a:gradFill>
              </a:ln>
              <a:effectLst>
                <a:softEdge rad="0"/>
              </a:effec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endParaRPr lang="zh-CN" altLang="en-US">
                  <a:solidFill>
                    <a:srgbClr val="000000"/>
                  </a:solidFill>
                  <a:latin typeface="Arial" panose="020B0604020202020204" pitchFamily="34" charset="0"/>
                  <a:ea typeface="Microsoft YaHei" panose="020B0503020204020204" pitchFamily="34" charset="-122"/>
                </a:endParaRPr>
              </a:p>
            </p:txBody>
          </p:sp>
          <p:sp>
            <p:nvSpPr>
              <p:cNvPr id="93" name="矩形 92"/>
              <p:cNvSpPr/>
              <p:nvPr/>
            </p:nvSpPr>
            <p:spPr>
              <a:xfrm>
                <a:off x="1019174" y="2085142"/>
                <a:ext cx="2159274" cy="664009"/>
              </a:xfrm>
              <a:prstGeom prst="rect">
                <a:avLst/>
              </a:prstGeom>
              <a:gradFill>
                <a:gsLst>
                  <a:gs pos="3000">
                    <a:srgbClr val="F38258"/>
                  </a:gs>
                  <a:gs pos="95000">
                    <a:srgbClr val="F38258"/>
                  </a:gs>
                  <a:gs pos="48600">
                    <a:srgbClr val="F98E60"/>
                  </a:gs>
                  <a:gs pos="0">
                    <a:srgbClr val="DB5339"/>
                  </a:gs>
                  <a:gs pos="100000">
                    <a:srgbClr val="DB5339"/>
                  </a:gs>
                </a:gsLst>
                <a:lin ang="5400000" scaled="0"/>
              </a:gradFill>
              <a:ln w="222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zh-CN" altLang="en-US">
                  <a:solidFill>
                    <a:srgbClr val="FFFFFF"/>
                  </a:solidFill>
                  <a:ea typeface="SimSun" panose="02010600030101010101" pitchFamily="2" charset="-122"/>
                </a:endParaRPr>
              </a:p>
            </p:txBody>
          </p:sp>
        </p:grpSp>
        <p:grpSp>
          <p:nvGrpSpPr>
            <p:cNvPr id="57395" name="组合 26"/>
            <p:cNvGrpSpPr>
              <a:grpSpLocks/>
            </p:cNvGrpSpPr>
            <p:nvPr/>
          </p:nvGrpSpPr>
          <p:grpSpPr bwMode="auto">
            <a:xfrm>
              <a:off x="3035845" y="1600711"/>
              <a:ext cx="2088000" cy="900000"/>
              <a:chOff x="1019175" y="1533525"/>
              <a:chExt cx="2486025" cy="1244983"/>
            </a:xfrm>
          </p:grpSpPr>
          <p:sp>
            <p:nvSpPr>
              <p:cNvPr id="90" name="圆角矩形 27"/>
              <p:cNvSpPr/>
              <p:nvPr/>
            </p:nvSpPr>
            <p:spPr>
              <a:xfrm>
                <a:off x="1019175" y="1533525"/>
                <a:ext cx="2486025" cy="1244983"/>
              </a:xfrm>
              <a:prstGeom prst="roundRect">
                <a:avLst>
                  <a:gd name="adj" fmla="val 13517"/>
                </a:avLst>
              </a:prstGeom>
              <a:solidFill>
                <a:schemeClr val="bg1">
                  <a:lumMod val="95000"/>
                </a:schemeClr>
              </a:solidFill>
              <a:ln w="19050">
                <a:gradFill flip="none" rotWithShape="1">
                  <a:gsLst>
                    <a:gs pos="0">
                      <a:schemeClr val="bg1"/>
                    </a:gs>
                    <a:gs pos="100000">
                      <a:schemeClr val="bg1">
                        <a:lumMod val="85000"/>
                      </a:schemeClr>
                    </a:gs>
                  </a:gsLst>
                  <a:lin ang="2700000" scaled="1"/>
                  <a:tileRect/>
                </a:gradFill>
              </a:ln>
              <a:effectLst>
                <a:softEdge rad="0"/>
              </a:effec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endParaRPr lang="zh-CN" altLang="en-US">
                  <a:solidFill>
                    <a:srgbClr val="000000"/>
                  </a:solidFill>
                  <a:latin typeface="Arial" panose="020B0604020202020204" pitchFamily="34" charset="0"/>
                  <a:ea typeface="Microsoft YaHei" panose="020B0503020204020204" pitchFamily="34" charset="-122"/>
                </a:endParaRPr>
              </a:p>
            </p:txBody>
          </p:sp>
          <p:sp>
            <p:nvSpPr>
              <p:cNvPr id="91" name="矩形 90"/>
              <p:cNvSpPr/>
              <p:nvPr/>
            </p:nvSpPr>
            <p:spPr>
              <a:xfrm>
                <a:off x="1020086" y="2087416"/>
                <a:ext cx="2485188" cy="663508"/>
              </a:xfrm>
              <a:prstGeom prst="rect">
                <a:avLst/>
              </a:prstGeom>
              <a:solidFill>
                <a:schemeClr val="tx2">
                  <a:lumMod val="60000"/>
                  <a:lumOff val="40000"/>
                </a:schemeClr>
              </a:solidFill>
              <a:ln w="222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zh-CN" altLang="en-US">
                  <a:solidFill>
                    <a:srgbClr val="FFFFFF"/>
                  </a:solidFill>
                  <a:ea typeface="SimSun" panose="02010600030101010101" pitchFamily="2" charset="-122"/>
                </a:endParaRPr>
              </a:p>
            </p:txBody>
          </p:sp>
        </p:grpSp>
        <p:grpSp>
          <p:nvGrpSpPr>
            <p:cNvPr id="57396" name="组合 29"/>
            <p:cNvGrpSpPr>
              <a:grpSpLocks/>
            </p:cNvGrpSpPr>
            <p:nvPr/>
          </p:nvGrpSpPr>
          <p:grpSpPr bwMode="auto">
            <a:xfrm>
              <a:off x="5213577" y="1600711"/>
              <a:ext cx="2088000" cy="900000"/>
              <a:chOff x="1019175" y="1600711"/>
              <a:chExt cx="2486025" cy="1177797"/>
            </a:xfrm>
          </p:grpSpPr>
          <p:sp>
            <p:nvSpPr>
              <p:cNvPr id="88" name="圆角矩形 30"/>
              <p:cNvSpPr/>
              <p:nvPr/>
            </p:nvSpPr>
            <p:spPr>
              <a:xfrm>
                <a:off x="1019175" y="1600711"/>
                <a:ext cx="2486025" cy="1177797"/>
              </a:xfrm>
              <a:prstGeom prst="roundRect">
                <a:avLst>
                  <a:gd name="adj" fmla="val 13517"/>
                </a:avLst>
              </a:prstGeom>
              <a:solidFill>
                <a:schemeClr val="bg1">
                  <a:lumMod val="95000"/>
                </a:schemeClr>
              </a:solidFill>
              <a:ln w="19050">
                <a:gradFill flip="none" rotWithShape="1">
                  <a:gsLst>
                    <a:gs pos="0">
                      <a:schemeClr val="bg1"/>
                    </a:gs>
                    <a:gs pos="100000">
                      <a:schemeClr val="bg1">
                        <a:lumMod val="85000"/>
                      </a:schemeClr>
                    </a:gs>
                  </a:gsLst>
                  <a:lin ang="2700000" scaled="1"/>
                  <a:tileRect/>
                </a:gradFill>
              </a:ln>
              <a:effectLst>
                <a:softEdge rad="0"/>
              </a:effec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endParaRPr lang="zh-CN" altLang="en-US">
                  <a:solidFill>
                    <a:srgbClr val="000000"/>
                  </a:solidFill>
                  <a:latin typeface="Arial" panose="020B0604020202020204" pitchFamily="34" charset="0"/>
                  <a:ea typeface="Microsoft YaHei" panose="020B0503020204020204" pitchFamily="34" charset="-122"/>
                </a:endParaRPr>
              </a:p>
            </p:txBody>
          </p:sp>
          <p:sp>
            <p:nvSpPr>
              <p:cNvPr id="89" name="矩形 88"/>
              <p:cNvSpPr/>
              <p:nvPr/>
            </p:nvSpPr>
            <p:spPr>
              <a:xfrm>
                <a:off x="1018245" y="2087298"/>
                <a:ext cx="2487079" cy="665114"/>
              </a:xfrm>
              <a:prstGeom prst="rect">
                <a:avLst/>
              </a:prstGeom>
              <a:gradFill>
                <a:gsLst>
                  <a:gs pos="7000">
                    <a:srgbClr val="EFA840"/>
                  </a:gs>
                  <a:gs pos="95000">
                    <a:srgbClr val="EFA840"/>
                  </a:gs>
                  <a:gs pos="48600">
                    <a:srgbClr val="F8CE5E"/>
                  </a:gs>
                  <a:gs pos="0">
                    <a:srgbClr val="DE9636"/>
                  </a:gs>
                  <a:gs pos="100000">
                    <a:srgbClr val="DE9636"/>
                  </a:gs>
                </a:gsLst>
                <a:lin ang="5400000" scaled="0"/>
              </a:gradFill>
              <a:ln w="222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zh-CN" altLang="en-US">
                  <a:solidFill>
                    <a:srgbClr val="FFFFFF"/>
                  </a:solidFill>
                  <a:ea typeface="SimSun" panose="02010600030101010101" pitchFamily="2" charset="-122"/>
                </a:endParaRPr>
              </a:p>
            </p:txBody>
          </p:sp>
        </p:grpSp>
        <p:grpSp>
          <p:nvGrpSpPr>
            <p:cNvPr id="57397" name="组合 32"/>
            <p:cNvGrpSpPr>
              <a:grpSpLocks/>
            </p:cNvGrpSpPr>
            <p:nvPr/>
          </p:nvGrpSpPr>
          <p:grpSpPr bwMode="auto">
            <a:xfrm>
              <a:off x="7412090" y="1600711"/>
              <a:ext cx="2088000" cy="900000"/>
              <a:chOff x="1019175" y="1600711"/>
              <a:chExt cx="2486025" cy="1177797"/>
            </a:xfrm>
          </p:grpSpPr>
          <p:sp>
            <p:nvSpPr>
              <p:cNvPr id="86" name="圆角矩形 33"/>
              <p:cNvSpPr/>
              <p:nvPr/>
            </p:nvSpPr>
            <p:spPr>
              <a:xfrm>
                <a:off x="1019175" y="1600711"/>
                <a:ext cx="2486025" cy="1177797"/>
              </a:xfrm>
              <a:prstGeom prst="roundRect">
                <a:avLst>
                  <a:gd name="adj" fmla="val 13517"/>
                </a:avLst>
              </a:prstGeom>
              <a:solidFill>
                <a:schemeClr val="bg1">
                  <a:lumMod val="95000"/>
                </a:schemeClr>
              </a:solidFill>
              <a:ln w="19050">
                <a:gradFill flip="none" rotWithShape="1">
                  <a:gsLst>
                    <a:gs pos="0">
                      <a:schemeClr val="bg1"/>
                    </a:gs>
                    <a:gs pos="100000">
                      <a:schemeClr val="bg1">
                        <a:lumMod val="85000"/>
                      </a:schemeClr>
                    </a:gs>
                  </a:gsLst>
                  <a:lin ang="2700000" scaled="1"/>
                  <a:tileRect/>
                </a:gradFill>
              </a:ln>
              <a:effectLst>
                <a:softEdge rad="0"/>
              </a:effec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endParaRPr lang="zh-CN" altLang="en-US">
                  <a:solidFill>
                    <a:srgbClr val="000000"/>
                  </a:solidFill>
                  <a:latin typeface="Arial" panose="020B0604020202020204" pitchFamily="34" charset="0"/>
                  <a:ea typeface="Microsoft YaHei" panose="020B0503020204020204" pitchFamily="34" charset="-122"/>
                </a:endParaRPr>
              </a:p>
            </p:txBody>
          </p:sp>
          <p:sp>
            <p:nvSpPr>
              <p:cNvPr id="87" name="矩形 86"/>
              <p:cNvSpPr/>
              <p:nvPr/>
            </p:nvSpPr>
            <p:spPr>
              <a:xfrm>
                <a:off x="1020011" y="2087298"/>
                <a:ext cx="2485189" cy="665114"/>
              </a:xfrm>
              <a:prstGeom prst="rect">
                <a:avLst/>
              </a:prstGeom>
              <a:gradFill>
                <a:gsLst>
                  <a:gs pos="3000">
                    <a:srgbClr val="25A6A7"/>
                  </a:gs>
                  <a:gs pos="95000">
                    <a:srgbClr val="25A6A7"/>
                  </a:gs>
                  <a:gs pos="48600">
                    <a:srgbClr val="2AB7B8"/>
                  </a:gs>
                  <a:gs pos="0">
                    <a:srgbClr val="23A1A2"/>
                  </a:gs>
                  <a:gs pos="100000">
                    <a:srgbClr val="23A1A2"/>
                  </a:gs>
                </a:gsLst>
                <a:lin ang="5400000" scaled="0"/>
              </a:gradFill>
              <a:ln w="222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zh-CN" altLang="en-US">
                  <a:solidFill>
                    <a:srgbClr val="FFFFFF"/>
                  </a:solidFill>
                  <a:ea typeface="SimSun" panose="02010600030101010101" pitchFamily="2" charset="-122"/>
                </a:endParaRPr>
              </a:p>
            </p:txBody>
          </p:sp>
        </p:grpSp>
        <p:sp>
          <p:nvSpPr>
            <p:cNvPr id="57398" name="矩形 77"/>
            <p:cNvSpPr>
              <a:spLocks noChangeArrowheads="1"/>
            </p:cNvSpPr>
            <p:nvPr/>
          </p:nvSpPr>
          <p:spPr bwMode="auto">
            <a:xfrm>
              <a:off x="1303976" y="1624310"/>
              <a:ext cx="1318997" cy="431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CN" sz="1500" b="1" dirty="0">
                  <a:latin typeface="微軟正黑體" panose="020B0604030504040204" pitchFamily="34" charset="-120"/>
                  <a:ea typeface="微軟正黑體" panose="020B0604030504040204" pitchFamily="34" charset="-120"/>
                </a:rPr>
                <a:t>90</a:t>
              </a:r>
              <a:r>
                <a:rPr lang="zh-TW" altLang="en-US" sz="1500" b="1" dirty="0">
                  <a:latin typeface="微軟正黑體" panose="020B0604030504040204" pitchFamily="34" charset="-120"/>
                  <a:ea typeface="微軟正黑體" panose="020B0604030504040204" pitchFamily="34" charset="-120"/>
                </a:rPr>
                <a:t>分以上</a:t>
              </a:r>
              <a:endParaRPr lang="zh-CN" altLang="en-US" sz="1500" b="1" dirty="0">
                <a:latin typeface="微軟正黑體" panose="020B0604030504040204" pitchFamily="34" charset="-120"/>
                <a:ea typeface="微軟正黑體" panose="020B0604030504040204" pitchFamily="34" charset="-120"/>
              </a:endParaRPr>
            </a:p>
          </p:txBody>
        </p:sp>
        <p:sp>
          <p:nvSpPr>
            <p:cNvPr id="57399" name="矩形 78"/>
            <p:cNvSpPr>
              <a:spLocks noChangeArrowheads="1"/>
            </p:cNvSpPr>
            <p:nvPr/>
          </p:nvSpPr>
          <p:spPr bwMode="auto">
            <a:xfrm>
              <a:off x="3462461" y="1614430"/>
              <a:ext cx="1366012" cy="431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CN" sz="1500" b="1" dirty="0">
                  <a:latin typeface="微軟正黑體" panose="020B0604030504040204" pitchFamily="34" charset="-120"/>
                  <a:ea typeface="微軟正黑體" panose="020B0604030504040204" pitchFamily="34" charset="-120"/>
                </a:rPr>
                <a:t>80</a:t>
              </a:r>
              <a:r>
                <a:rPr lang="zh-TW" altLang="en-US" sz="1500" b="1" dirty="0">
                  <a:latin typeface="微軟正黑體" panose="020B0604030504040204" pitchFamily="34" charset="-120"/>
                  <a:ea typeface="微軟正黑體" panose="020B0604030504040204" pitchFamily="34" charset="-120"/>
                </a:rPr>
                <a:t>～</a:t>
              </a:r>
              <a:r>
                <a:rPr lang="en-US" altLang="zh-TW" sz="1500" b="1" dirty="0">
                  <a:latin typeface="微軟正黑體" panose="020B0604030504040204" pitchFamily="34" charset="-120"/>
                  <a:ea typeface="微軟正黑體" panose="020B0604030504040204" pitchFamily="34" charset="-120"/>
                </a:rPr>
                <a:t>89</a:t>
              </a:r>
              <a:r>
                <a:rPr lang="zh-TW" altLang="en-US" sz="1500" b="1" dirty="0">
                  <a:latin typeface="微軟正黑體" panose="020B0604030504040204" pitchFamily="34" charset="-120"/>
                  <a:ea typeface="微軟正黑體" panose="020B0604030504040204" pitchFamily="34" charset="-120"/>
                </a:rPr>
                <a:t>分</a:t>
              </a:r>
              <a:endParaRPr lang="zh-CN" altLang="en-US" sz="1500" b="1" dirty="0">
                <a:latin typeface="微軟正黑體" panose="020B0604030504040204" pitchFamily="34" charset="-120"/>
                <a:ea typeface="微軟正黑體" panose="020B0604030504040204" pitchFamily="34" charset="-120"/>
              </a:endParaRPr>
            </a:p>
          </p:txBody>
        </p:sp>
        <p:sp>
          <p:nvSpPr>
            <p:cNvPr id="57400" name="矩形 79"/>
            <p:cNvSpPr>
              <a:spLocks noChangeArrowheads="1"/>
            </p:cNvSpPr>
            <p:nvPr/>
          </p:nvSpPr>
          <p:spPr bwMode="auto">
            <a:xfrm>
              <a:off x="5640193" y="1600711"/>
              <a:ext cx="1366012" cy="431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CN" sz="1500" b="1">
                  <a:latin typeface="微軟正黑體" panose="020B0604030504040204" pitchFamily="34" charset="-120"/>
                  <a:ea typeface="微軟正黑體" panose="020B0604030504040204" pitchFamily="34" charset="-120"/>
                </a:rPr>
                <a:t>70</a:t>
              </a:r>
              <a:r>
                <a:rPr lang="zh-TW" altLang="en-US" sz="1500" b="1">
                  <a:latin typeface="微軟正黑體" panose="020B0604030504040204" pitchFamily="34" charset="-120"/>
                  <a:ea typeface="微軟正黑體" panose="020B0604030504040204" pitchFamily="34" charset="-120"/>
                </a:rPr>
                <a:t>～</a:t>
              </a:r>
              <a:r>
                <a:rPr lang="en-US" altLang="zh-TW" sz="1500" b="1">
                  <a:latin typeface="微軟正黑體" panose="020B0604030504040204" pitchFamily="34" charset="-120"/>
                  <a:ea typeface="微軟正黑體" panose="020B0604030504040204" pitchFamily="34" charset="-120"/>
                </a:rPr>
                <a:t>7</a:t>
              </a:r>
              <a:r>
                <a:rPr lang="en-US" altLang="zh-CN" sz="1500" b="1">
                  <a:latin typeface="微軟正黑體" panose="020B0604030504040204" pitchFamily="34" charset="-120"/>
                  <a:ea typeface="微軟正黑體" panose="020B0604030504040204" pitchFamily="34" charset="-120"/>
                </a:rPr>
                <a:t>9</a:t>
              </a:r>
              <a:r>
                <a:rPr lang="zh-TW" altLang="en-US" sz="1500" b="1">
                  <a:latin typeface="微軟正黑體" panose="020B0604030504040204" pitchFamily="34" charset="-120"/>
                  <a:ea typeface="微軟正黑體" panose="020B0604030504040204" pitchFamily="34" charset="-120"/>
                </a:rPr>
                <a:t>分</a:t>
              </a:r>
              <a:endParaRPr lang="zh-CN" altLang="en-US" sz="1500" b="1">
                <a:latin typeface="微軟正黑體" panose="020B0604030504040204" pitchFamily="34" charset="-120"/>
                <a:ea typeface="微軟正黑體" panose="020B0604030504040204" pitchFamily="34" charset="-120"/>
              </a:endParaRPr>
            </a:p>
          </p:txBody>
        </p:sp>
        <p:sp>
          <p:nvSpPr>
            <p:cNvPr id="57401" name="矩形 80"/>
            <p:cNvSpPr>
              <a:spLocks noChangeArrowheads="1"/>
            </p:cNvSpPr>
            <p:nvPr/>
          </p:nvSpPr>
          <p:spPr bwMode="auto">
            <a:xfrm>
              <a:off x="7838706" y="1589764"/>
              <a:ext cx="1366012" cy="431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CN" sz="1500" b="1">
                  <a:latin typeface="微軟正黑體" panose="020B0604030504040204" pitchFamily="34" charset="-120"/>
                  <a:ea typeface="微軟正黑體" panose="020B0604030504040204" pitchFamily="34" charset="-120"/>
                </a:rPr>
                <a:t>60</a:t>
              </a:r>
              <a:r>
                <a:rPr lang="zh-TW" altLang="en-US" sz="1500" b="1">
                  <a:latin typeface="微軟正黑體" panose="020B0604030504040204" pitchFamily="34" charset="-120"/>
                  <a:ea typeface="微軟正黑體" panose="020B0604030504040204" pitchFamily="34" charset="-120"/>
                </a:rPr>
                <a:t>～</a:t>
              </a:r>
              <a:r>
                <a:rPr lang="en-US" altLang="zh-TW" sz="1500" b="1">
                  <a:latin typeface="微軟正黑體" panose="020B0604030504040204" pitchFamily="34" charset="-120"/>
                  <a:ea typeface="微軟正黑體" panose="020B0604030504040204" pitchFamily="34" charset="-120"/>
                </a:rPr>
                <a:t>69</a:t>
              </a:r>
              <a:r>
                <a:rPr lang="zh-TW" altLang="en-US" sz="1500" b="1">
                  <a:latin typeface="微軟正黑體" panose="020B0604030504040204" pitchFamily="34" charset="-120"/>
                  <a:ea typeface="微軟正黑體" panose="020B0604030504040204" pitchFamily="34" charset="-120"/>
                </a:rPr>
                <a:t>分</a:t>
              </a:r>
              <a:endParaRPr lang="zh-CN" altLang="en-US" sz="1500" b="1">
                <a:latin typeface="微軟正黑體" panose="020B0604030504040204" pitchFamily="34" charset="-120"/>
                <a:ea typeface="微軟正黑體" panose="020B0604030504040204" pitchFamily="34" charset="-120"/>
              </a:endParaRPr>
            </a:p>
          </p:txBody>
        </p:sp>
        <p:sp>
          <p:nvSpPr>
            <p:cNvPr id="82" name="矩形 81"/>
            <p:cNvSpPr/>
            <p:nvPr/>
          </p:nvSpPr>
          <p:spPr>
            <a:xfrm>
              <a:off x="1303976" y="1976996"/>
              <a:ext cx="1263738" cy="615845"/>
            </a:xfrm>
            <a:prstGeom prst="rect">
              <a:avLst/>
            </a:prstGeom>
          </p:spPr>
          <p:txBody>
            <a:bodyPr>
              <a:spAutoFit/>
            </a:bodyPr>
            <a:lstStyle/>
            <a:p>
              <a:pPr algn="ctr" eaLnBrk="1" fontAlgn="auto" hangingPunct="1">
                <a:spcBef>
                  <a:spcPts val="0"/>
                </a:spcBef>
                <a:spcAft>
                  <a:spcPts val="0"/>
                </a:spcAft>
                <a:defRPr/>
              </a:pPr>
              <a:r>
                <a:rPr lang="en-US" altLang="zh-CN"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rPr>
                <a:t>3</a:t>
              </a:r>
              <a:endParaRPr lang="zh-CN" altLang="en-US"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endParaRPr>
            </a:p>
          </p:txBody>
        </p:sp>
        <p:sp>
          <p:nvSpPr>
            <p:cNvPr id="83" name="矩形 82"/>
            <p:cNvSpPr/>
            <p:nvPr/>
          </p:nvSpPr>
          <p:spPr>
            <a:xfrm>
              <a:off x="3385835" y="1959630"/>
              <a:ext cx="1460019" cy="615845"/>
            </a:xfrm>
            <a:prstGeom prst="rect">
              <a:avLst/>
            </a:prstGeom>
          </p:spPr>
          <p:txBody>
            <a:bodyPr>
              <a:spAutoFit/>
            </a:bodyPr>
            <a:lstStyle/>
            <a:p>
              <a:pPr algn="ctr" eaLnBrk="1" fontAlgn="auto" hangingPunct="1">
                <a:spcBef>
                  <a:spcPts val="0"/>
                </a:spcBef>
                <a:spcAft>
                  <a:spcPts val="0"/>
                </a:spcAft>
                <a:defRPr/>
              </a:pPr>
              <a:r>
                <a:rPr lang="en-US" altLang="zh-CN"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rPr>
                <a:t>2.5</a:t>
              </a:r>
              <a:endParaRPr lang="zh-CN" altLang="en-US"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endParaRPr>
            </a:p>
          </p:txBody>
        </p:sp>
        <p:sp>
          <p:nvSpPr>
            <p:cNvPr id="84" name="矩形 83"/>
            <p:cNvSpPr/>
            <p:nvPr/>
          </p:nvSpPr>
          <p:spPr>
            <a:xfrm>
              <a:off x="5625199" y="1956351"/>
              <a:ext cx="1336754" cy="615845"/>
            </a:xfrm>
            <a:prstGeom prst="rect">
              <a:avLst/>
            </a:prstGeom>
          </p:spPr>
          <p:txBody>
            <a:bodyPr>
              <a:spAutoFit/>
            </a:bodyPr>
            <a:lstStyle/>
            <a:p>
              <a:pPr algn="ctr" eaLnBrk="1" fontAlgn="auto" hangingPunct="1">
                <a:spcBef>
                  <a:spcPts val="0"/>
                </a:spcBef>
                <a:spcAft>
                  <a:spcPts val="0"/>
                </a:spcAft>
                <a:defRPr/>
              </a:pPr>
              <a:r>
                <a:rPr lang="en-US" altLang="zh-CN"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rPr>
                <a:t>1.5</a:t>
              </a:r>
              <a:endParaRPr lang="zh-CN" altLang="en-US"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endParaRPr>
            </a:p>
          </p:txBody>
        </p:sp>
        <p:sp>
          <p:nvSpPr>
            <p:cNvPr id="85" name="矩形 84"/>
            <p:cNvSpPr/>
            <p:nvPr/>
          </p:nvSpPr>
          <p:spPr>
            <a:xfrm>
              <a:off x="7824221" y="1956716"/>
              <a:ext cx="1263738" cy="615845"/>
            </a:xfrm>
            <a:prstGeom prst="rect">
              <a:avLst/>
            </a:prstGeom>
          </p:spPr>
          <p:txBody>
            <a:bodyPr>
              <a:spAutoFit/>
            </a:bodyPr>
            <a:lstStyle/>
            <a:p>
              <a:pPr algn="ctr" eaLnBrk="1" fontAlgn="auto" hangingPunct="1">
                <a:spcBef>
                  <a:spcPts val="0"/>
                </a:spcBef>
                <a:spcAft>
                  <a:spcPts val="0"/>
                </a:spcAft>
                <a:defRPr/>
              </a:pPr>
              <a:r>
                <a:rPr lang="en-US" altLang="zh-CN"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rPr>
                <a:t>1</a:t>
              </a:r>
              <a:endParaRPr lang="zh-CN" altLang="en-US" sz="2400" b="1" dirty="0">
                <a:ln>
                  <a:solidFill>
                    <a:schemeClr val="bg1"/>
                  </a:solidFill>
                </a:ln>
                <a:solidFill>
                  <a:srgbClr val="C00000"/>
                </a:solidFill>
                <a:effectLst>
                  <a:glow rad="101600">
                    <a:schemeClr val="bg1"/>
                  </a:glow>
                </a:effectLst>
                <a:latin typeface="微軟正黑體" panose="020B0604030504040204" pitchFamily="34" charset="-120"/>
                <a:ea typeface="微軟正黑體" panose="020B0604030504040204" pitchFamily="34" charset="-120"/>
              </a:endParaRPr>
            </a:p>
          </p:txBody>
        </p:sp>
      </p:grpSp>
      <p:sp>
        <p:nvSpPr>
          <p:cNvPr id="57353" name="矩形 5"/>
          <p:cNvSpPr>
            <a:spLocks noChangeArrowheads="1"/>
          </p:cNvSpPr>
          <p:nvPr/>
        </p:nvSpPr>
        <p:spPr bwMode="auto">
          <a:xfrm>
            <a:off x="3385628" y="1640346"/>
            <a:ext cx="53346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r>
              <a:rPr lang="en-US" altLang="zh-TW" sz="1400" b="1" dirty="0" smtClean="0">
                <a:latin typeface="微軟正黑體" panose="020B0604030504040204" pitchFamily="34" charset="-120"/>
                <a:ea typeface="微軟正黑體" panose="020B0604030504040204" pitchFamily="34" charset="-120"/>
              </a:rPr>
              <a:t>【</a:t>
            </a:r>
            <a:r>
              <a:rPr lang="zh-TW" altLang="en-US" sz="1400" b="1" dirty="0">
                <a:solidFill>
                  <a:srgbClr val="C00000"/>
                </a:solidFill>
                <a:latin typeface="微軟正黑體" panose="020B0604030504040204" pitchFamily="34" charset="-120"/>
                <a:ea typeface="微軟正黑體" panose="020B0604030504040204" pitchFamily="34" charset="-120"/>
              </a:rPr>
              <a:t>平均總</a:t>
            </a:r>
            <a:r>
              <a:rPr lang="zh-TW" altLang="en-US" sz="1400" b="1" dirty="0" smtClean="0">
                <a:solidFill>
                  <a:srgbClr val="C00000"/>
                </a:solidFill>
                <a:latin typeface="微軟正黑體" panose="020B0604030504040204" pitchFamily="34" charset="-120"/>
                <a:ea typeface="微軟正黑體" panose="020B0604030504040204" pitchFamily="34" charset="-120"/>
              </a:rPr>
              <a:t>成績</a:t>
            </a:r>
            <a:r>
              <a:rPr lang="zh-TW" altLang="en-US" sz="1400" b="1" dirty="0" smtClean="0">
                <a:solidFill>
                  <a:srgbClr val="0000CC"/>
                </a:solidFill>
                <a:latin typeface="微軟正黑體" panose="020B0604030504040204" pitchFamily="34" charset="-120"/>
                <a:ea typeface="微軟正黑體" panose="020B0604030504040204" pitchFamily="34" charset="-120"/>
              </a:rPr>
              <a:t>，</a:t>
            </a:r>
            <a:r>
              <a:rPr lang="zh-TW" altLang="en-US" sz="1400" b="1" dirty="0" smtClean="0">
                <a:latin typeface="微軟正黑體" panose="020B0604030504040204" pitchFamily="34" charset="-120"/>
                <a:ea typeface="微軟正黑體" panose="020B0604030504040204" pitchFamily="34" charset="-120"/>
              </a:rPr>
              <a:t>成績於</a:t>
            </a:r>
            <a:r>
              <a:rPr lang="zh-TW" altLang="en-US" sz="1400" b="1" dirty="0">
                <a:latin typeface="微軟正黑體" panose="020B0604030504040204" pitchFamily="34" charset="-120"/>
                <a:ea typeface="微軟正黑體" panose="020B0604030504040204" pitchFamily="34" charset="-120"/>
              </a:rPr>
              <a:t>國中就學期間且至</a:t>
            </a:r>
            <a:r>
              <a:rPr lang="en-US" altLang="zh-TW" sz="1400" b="1" dirty="0">
                <a:latin typeface="微軟正黑體" panose="020B0604030504040204" pitchFamily="34" charset="-120"/>
                <a:ea typeface="微軟正黑體" panose="020B0604030504040204" pitchFamily="34" charset="-120"/>
              </a:rPr>
              <a:t>111</a:t>
            </a:r>
            <a:r>
              <a:rPr lang="zh-TW" altLang="en-US" sz="1400" b="1" dirty="0">
                <a:latin typeface="微軟正黑體" panose="020B0604030504040204" pitchFamily="34" charset="-120"/>
                <a:ea typeface="微軟正黑體" panose="020B0604030504040204" pitchFamily="34" charset="-120"/>
              </a:rPr>
              <a:t>年</a:t>
            </a:r>
            <a:r>
              <a:rPr lang="en-US" altLang="zh-TW" sz="1400" b="1" dirty="0">
                <a:latin typeface="微軟正黑體" panose="020B0604030504040204" pitchFamily="34" charset="-120"/>
                <a:ea typeface="微軟正黑體" panose="020B0604030504040204" pitchFamily="34" charset="-120"/>
              </a:rPr>
              <a:t>5</a:t>
            </a:r>
            <a:r>
              <a:rPr lang="zh-TW" altLang="en-US" sz="1400" b="1" dirty="0">
                <a:latin typeface="微軟正黑體" panose="020B0604030504040204" pitchFamily="34" charset="-120"/>
                <a:ea typeface="微軟正黑體" panose="020B0604030504040204" pitchFamily="34" charset="-120"/>
              </a:rPr>
              <a:t>月</a:t>
            </a:r>
            <a:r>
              <a:rPr lang="en-US" altLang="zh-TW" sz="1400" b="1" dirty="0">
                <a:latin typeface="微軟正黑體" panose="020B0604030504040204" pitchFamily="34" charset="-120"/>
                <a:ea typeface="微軟正黑體" panose="020B0604030504040204" pitchFamily="34" charset="-120"/>
              </a:rPr>
              <a:t>14</a:t>
            </a:r>
            <a:r>
              <a:rPr lang="zh-TW" altLang="en-US" sz="1400" b="1" dirty="0">
                <a:latin typeface="微軟正黑體" panose="020B0604030504040204" pitchFamily="34" charset="-120"/>
                <a:ea typeface="微軟正黑體" panose="020B0604030504040204" pitchFamily="34" charset="-120"/>
              </a:rPr>
              <a:t>日（星期六）（含）前取得為限</a:t>
            </a:r>
            <a:r>
              <a:rPr lang="en-US" altLang="zh-TW" sz="1400" b="1" dirty="0">
                <a:latin typeface="微軟正黑體" panose="020B0604030504040204" pitchFamily="34" charset="-120"/>
                <a:ea typeface="微軟正黑體" panose="020B0604030504040204" pitchFamily="34" charset="-120"/>
              </a:rPr>
              <a:t>)】</a:t>
            </a:r>
            <a:endParaRPr lang="zh-TW" altLang="en-US" sz="1400" b="1" dirty="0">
              <a:latin typeface="微軟正黑體" panose="020B0604030504040204" pitchFamily="34" charset="-120"/>
              <a:ea typeface="微軟正黑體" panose="020B0604030504040204" pitchFamily="34" charset="-120"/>
            </a:endParaRPr>
          </a:p>
        </p:txBody>
      </p:sp>
      <p:pic>
        <p:nvPicPr>
          <p:cNvPr id="62" name="图片 5"/>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834250" y="5167362"/>
            <a:ext cx="2039564" cy="865629"/>
          </a:xfrm>
          <a:prstGeom prst="rect">
            <a:avLst/>
          </a:prstGeom>
        </p:spPr>
      </p:pic>
      <p:cxnSp>
        <p:nvCxnSpPr>
          <p:cNvPr id="46"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7" name="Freeform 6">
            <a:extLst>
              <a:ext uri="{FF2B5EF4-FFF2-40B4-BE49-F238E27FC236}">
                <a16:creationId xmlns:a16="http://schemas.microsoft.com/office/drawing/2014/main" id="{71AA52EC-7DB1-4E87-8C0D-FAA1C5227515}"/>
              </a:ext>
            </a:extLst>
          </p:cNvPr>
          <p:cNvSpPr>
            <a:spLocks noEditPoints="1"/>
          </p:cNvSpPr>
          <p:nvPr/>
        </p:nvSpPr>
        <p:spPr bwMode="auto">
          <a:xfrm>
            <a:off x="7501465"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48"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陸、成績採計與計算（</a:t>
            </a:r>
            <a:r>
              <a:rPr lang="en-US" altLang="zh-TW" sz="3000" b="1" dirty="0" smtClean="0">
                <a:solidFill>
                  <a:srgbClr val="002060"/>
                </a:solidFill>
                <a:latin typeface="微軟正黑體" panose="020B0604030504040204" pitchFamily="34" charset="-120"/>
                <a:ea typeface="微軟正黑體" panose="020B0604030504040204" pitchFamily="34" charset="-120"/>
              </a:rPr>
              <a:t>4/5</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49"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25</a:t>
            </a:fld>
            <a:endParaRPr lang="zh-TW" altLang="en-US" sz="1500" b="1" dirty="0">
              <a:latin typeface="Arial" panose="020B0604020202020204" pitchFamily="34" charset="0"/>
              <a:cs typeface="Arial" panose="020B0604020202020204" pitchFamily="34" charset="0"/>
            </a:endParaRPr>
          </a:p>
        </p:txBody>
      </p:sp>
      <p:grpSp>
        <p:nvGrpSpPr>
          <p:cNvPr id="50" name="群組 49"/>
          <p:cNvGrpSpPr/>
          <p:nvPr/>
        </p:nvGrpSpPr>
        <p:grpSpPr>
          <a:xfrm>
            <a:off x="0" y="992585"/>
            <a:ext cx="5820938" cy="488825"/>
            <a:chOff x="0" y="992585"/>
            <a:chExt cx="5820938" cy="488825"/>
          </a:xfrm>
        </p:grpSpPr>
        <p:grpSp>
          <p:nvGrpSpPr>
            <p:cNvPr id="51" name="组合 7"/>
            <p:cNvGrpSpPr/>
            <p:nvPr/>
          </p:nvGrpSpPr>
          <p:grpSpPr>
            <a:xfrm>
              <a:off x="0" y="992585"/>
              <a:ext cx="5820938" cy="481870"/>
              <a:chOff x="0" y="194743"/>
              <a:chExt cx="4066794" cy="586202"/>
            </a:xfrm>
          </p:grpSpPr>
          <p:sp>
            <p:nvSpPr>
              <p:cNvPr id="53" name="圆角矩形 8"/>
              <p:cNvSpPr/>
              <p:nvPr/>
            </p:nvSpPr>
            <p:spPr>
              <a:xfrm>
                <a:off x="173208" y="194743"/>
                <a:ext cx="3893586" cy="586202"/>
              </a:xfrm>
              <a:prstGeom prst="roundRect">
                <a:avLst>
                  <a:gd name="adj" fmla="val 9976"/>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path path="circle">
                  <a:fillToRect l="100000" b="100000"/>
                </a:path>
                <a:tileRect t="-100000" r="-100000"/>
              </a:gra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nvGrpSpPr>
              <p:cNvPr id="54" name="组合 9"/>
              <p:cNvGrpSpPr/>
              <p:nvPr/>
            </p:nvGrpSpPr>
            <p:grpSpPr>
              <a:xfrm>
                <a:off x="0" y="290669"/>
                <a:ext cx="424561" cy="355906"/>
                <a:chOff x="469900" y="728859"/>
                <a:chExt cx="424561" cy="355906"/>
              </a:xfrm>
            </p:grpSpPr>
            <p:sp>
              <p:nvSpPr>
                <p:cNvPr id="55"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6"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7"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8"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9"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0"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1"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3"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52" name="內容版面配置區 2"/>
            <p:cNvSpPr txBox="1">
              <a:spLocks/>
            </p:cNvSpPr>
            <p:nvPr/>
          </p:nvSpPr>
          <p:spPr>
            <a:xfrm>
              <a:off x="644007" y="1013142"/>
              <a:ext cx="5176930" cy="46826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defRPr/>
              </a:pPr>
              <a:r>
                <a:rPr lang="zh-TW" altLang="en-US" b="1" dirty="0" smtClean="0">
                  <a:solidFill>
                    <a:srgbClr val="C00000"/>
                  </a:solidFill>
                  <a:latin typeface="微軟正黑體" panose="020B0604030504040204" pitchFamily="34" charset="-120"/>
                  <a:ea typeface="微軟正黑體" panose="020B0604030504040204" pitchFamily="34" charset="-120"/>
                </a:rPr>
                <a:t>技藝優良、弱勢身分、均衡學習</a:t>
              </a:r>
              <a:endParaRPr lang="zh-TW" altLang="zh-TW" sz="1600" dirty="0">
                <a:solidFill>
                  <a:srgbClr val="C00000"/>
                </a:solidFill>
                <a:latin typeface="微軟正黑體" panose="020B0604030504040204" pitchFamily="34" charset="-120"/>
                <a:ea typeface="微軟正黑體" panose="020B0604030504040204" pitchFamily="34" charset="-120"/>
              </a:endParaRPr>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388653" y="4338880"/>
            <a:ext cx="938018" cy="33963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 name="內容版面配置區 2"/>
          <p:cNvSpPr>
            <a:spLocks noGrp="1"/>
          </p:cNvSpPr>
          <p:nvPr>
            <p:ph idx="1"/>
          </p:nvPr>
        </p:nvSpPr>
        <p:spPr>
          <a:xfrm>
            <a:off x="515952" y="1777749"/>
            <a:ext cx="8093294" cy="3703676"/>
          </a:xfrm>
        </p:spPr>
        <p:txBody>
          <a:bodyPr rtlCol="0">
            <a:noAutofit/>
          </a:bodyPr>
          <a:lstStyle/>
          <a:p>
            <a:pPr fontAlgn="auto">
              <a:lnSpc>
                <a:spcPct val="100000"/>
              </a:lnSpc>
              <a:spcAft>
                <a:spcPts val="0"/>
              </a:spcAft>
              <a:buFont typeface="Wingdings" panose="05000000000000000000" pitchFamily="2" charset="2"/>
              <a:buChar char="l"/>
              <a:defRPr/>
            </a:pPr>
            <a:r>
              <a:rPr lang="zh-TW" altLang="zh-TW" b="1" dirty="0" smtClean="0">
                <a:solidFill>
                  <a:srgbClr val="0033CC"/>
                </a:solidFill>
                <a:latin typeface="微軟正黑體" panose="020B0604030504040204" pitchFamily="34" charset="-120"/>
                <a:ea typeface="微軟正黑體" panose="020B0604030504040204" pitchFamily="34" charset="-120"/>
              </a:rPr>
              <a:t>國中</a:t>
            </a:r>
            <a:r>
              <a:rPr lang="zh-TW" altLang="zh-TW" b="1" dirty="0">
                <a:solidFill>
                  <a:srgbClr val="0033CC"/>
                </a:solidFill>
                <a:latin typeface="微軟正黑體" panose="020B0604030504040204" pitchFamily="34" charset="-120"/>
                <a:ea typeface="微軟正黑體" panose="020B0604030504040204" pitchFamily="34" charset="-120"/>
              </a:rPr>
              <a:t>教育</a:t>
            </a:r>
            <a:r>
              <a:rPr lang="zh-TW" altLang="zh-TW" b="1" dirty="0" smtClean="0">
                <a:solidFill>
                  <a:srgbClr val="0033CC"/>
                </a:solidFill>
                <a:latin typeface="微軟正黑體" panose="020B0604030504040204" pitchFamily="34" charset="-120"/>
                <a:ea typeface="微軟正黑體" panose="020B0604030504040204" pitchFamily="34" charset="-120"/>
              </a:rPr>
              <a:t>會考</a:t>
            </a:r>
            <a:r>
              <a:rPr lang="zh-TW" altLang="en-US" b="1" dirty="0" smtClean="0">
                <a:solidFill>
                  <a:srgbClr val="0033CC"/>
                </a:solidFill>
                <a:latin typeface="微軟正黑體" panose="020B0604030504040204" pitchFamily="34" charset="-120"/>
                <a:ea typeface="微軟正黑體" panose="020B0604030504040204" pitchFamily="34" charset="-120"/>
              </a:rPr>
              <a:t>（上限</a:t>
            </a:r>
            <a:r>
              <a:rPr lang="en-US" altLang="zh-TW" b="1" dirty="0" smtClean="0">
                <a:solidFill>
                  <a:srgbClr val="0033CC"/>
                </a:solidFill>
                <a:latin typeface="微軟正黑體" panose="020B0604030504040204" pitchFamily="34" charset="-120"/>
                <a:ea typeface="微軟正黑體" panose="020B0604030504040204" pitchFamily="34" charset="-120"/>
              </a:rPr>
              <a:t>32</a:t>
            </a:r>
            <a:r>
              <a:rPr lang="zh-TW" altLang="en-US" b="1" dirty="0" smtClean="0">
                <a:solidFill>
                  <a:srgbClr val="0033CC"/>
                </a:solidFill>
                <a:latin typeface="微軟正黑體" panose="020B0604030504040204" pitchFamily="34" charset="-120"/>
                <a:ea typeface="微軟正黑體" panose="020B0604030504040204" pitchFamily="34" charset="-120"/>
              </a:rPr>
              <a:t>分</a:t>
            </a:r>
            <a:r>
              <a:rPr lang="zh-TW" altLang="en-US" b="1" dirty="0">
                <a:solidFill>
                  <a:srgbClr val="0033CC"/>
                </a:solidFill>
                <a:latin typeface="微軟正黑體" panose="020B0604030504040204" pitchFamily="34" charset="-120"/>
                <a:ea typeface="微軟正黑體" panose="020B0604030504040204" pitchFamily="34" charset="-120"/>
              </a:rPr>
              <a:t>）</a:t>
            </a:r>
            <a:endParaRPr lang="en-US" altLang="zh-TW" b="1" dirty="0">
              <a:solidFill>
                <a:srgbClr val="0033CC"/>
              </a:solidFill>
              <a:latin typeface="微軟正黑體" panose="020B0604030504040204" pitchFamily="34" charset="-120"/>
              <a:ea typeface="微軟正黑體" panose="020B0604030504040204" pitchFamily="34" charset="-120"/>
            </a:endParaRPr>
          </a:p>
          <a:p>
            <a:pPr fontAlgn="auto">
              <a:lnSpc>
                <a:spcPct val="100000"/>
              </a:lnSpc>
              <a:spcBef>
                <a:spcPts val="900"/>
              </a:spcBef>
              <a:spcAft>
                <a:spcPts val="900"/>
              </a:spcAft>
              <a:buFont typeface="Wingdings" panose="05000000000000000000" pitchFamily="2" charset="2"/>
              <a:buChar char="Ø"/>
              <a:defRPr/>
            </a:pPr>
            <a:r>
              <a:rPr lang="zh-TW" altLang="en-US" sz="1800" b="1" dirty="0">
                <a:solidFill>
                  <a:schemeClr val="accent6">
                    <a:lumMod val="50000"/>
                  </a:schemeClr>
                </a:solidFill>
                <a:latin typeface="微軟正黑體" panose="020B0604030504040204" pitchFamily="34" charset="-120"/>
                <a:ea typeface="微軟正黑體" panose="020B0604030504040204" pitchFamily="34" charset="-120"/>
              </a:rPr>
              <a:t>分項目為</a:t>
            </a:r>
            <a:r>
              <a:rPr lang="zh-TW" altLang="zh-TW" sz="1800" b="1" dirty="0">
                <a:solidFill>
                  <a:schemeClr val="accent6">
                    <a:lumMod val="50000"/>
                  </a:schemeClr>
                </a:solidFill>
                <a:latin typeface="微軟正黑體" panose="020B0604030504040204" pitchFamily="34" charset="-120"/>
                <a:ea typeface="微軟正黑體" panose="020B0604030504040204" pitchFamily="34" charset="-120"/>
              </a:rPr>
              <a:t>「國文」、「英語」、「數學」、「自然」及「社會」</a:t>
            </a:r>
            <a:endParaRPr lang="en-US" altLang="zh-TW" sz="1800" b="1" dirty="0">
              <a:solidFill>
                <a:schemeClr val="accent6">
                  <a:lumMod val="50000"/>
                </a:schemeClr>
              </a:solidFill>
              <a:latin typeface="微軟正黑體" panose="020B0604030504040204" pitchFamily="34" charset="-120"/>
              <a:ea typeface="微軟正黑體" panose="020B0604030504040204" pitchFamily="34" charset="-120"/>
            </a:endParaRPr>
          </a:p>
          <a:p>
            <a:pPr marL="1009625" lvl="5" indent="-201211">
              <a:lnSpc>
                <a:spcPct val="100000"/>
              </a:lnSpc>
              <a:spcBef>
                <a:spcPts val="0"/>
              </a:spcBef>
              <a:buFont typeface="Wingdings" panose="05000000000000000000" pitchFamily="2" charset="2"/>
              <a:buChar char="ü"/>
              <a:defRPr/>
            </a:pPr>
            <a:r>
              <a:rPr lang="en-US" altLang="zh-TW" sz="1800" b="1" dirty="0">
                <a:solidFill>
                  <a:srgbClr val="C00000"/>
                </a:solidFill>
                <a:latin typeface="微軟正黑體" panose="020B0604030504040204" pitchFamily="34" charset="-120"/>
                <a:ea typeface="微軟正黑體" panose="020B0604030504040204" pitchFamily="34" charset="-120"/>
              </a:rPr>
              <a:t>A</a:t>
            </a:r>
            <a:r>
              <a:rPr lang="zh-TW" altLang="zh-TW" sz="1800" dirty="0">
                <a:latin typeface="微軟正黑體" panose="020B0604030504040204" pitchFamily="34" charset="-120"/>
                <a:ea typeface="微軟正黑體" panose="020B0604030504040204" pitchFamily="34" charset="-120"/>
              </a:rPr>
              <a:t>「精熟」</a:t>
            </a:r>
            <a:r>
              <a:rPr lang="zh-TW" altLang="zh-TW" sz="1800" dirty="0" smtClean="0">
                <a:latin typeface="微軟正黑體" panose="020B0604030504040204" pitchFamily="34" charset="-120"/>
                <a:ea typeface="微軟正黑體" panose="020B0604030504040204" pitchFamily="34" charset="-120"/>
              </a:rPr>
              <a:t>科目</a:t>
            </a:r>
            <a:r>
              <a:rPr lang="en-US" altLang="zh-TW" sz="1800" dirty="0" smtClean="0">
                <a:latin typeface="微軟正黑體" panose="020B0604030504040204" pitchFamily="34" charset="-120"/>
                <a:ea typeface="微軟正黑體" panose="020B0604030504040204" pitchFamily="34" charset="-120"/>
              </a:rPr>
              <a:t> </a:t>
            </a:r>
            <a:r>
              <a:rPr lang="en-US" altLang="zh-TW" sz="1800" b="1" dirty="0" smtClean="0">
                <a:solidFill>
                  <a:srgbClr val="C00000"/>
                </a:solidFill>
                <a:latin typeface="微軟正黑體" panose="020B0604030504040204" pitchFamily="34" charset="-120"/>
                <a:ea typeface="微軟正黑體" panose="020B0604030504040204" pitchFamily="34" charset="-120"/>
              </a:rPr>
              <a:t>A</a:t>
            </a:r>
            <a:r>
              <a:rPr lang="en-US" altLang="zh-TW" sz="1800" baseline="30000" dirty="0">
                <a:solidFill>
                  <a:srgbClr val="C00000"/>
                </a:solidFill>
              </a:rPr>
              <a:t>++</a:t>
            </a:r>
            <a:r>
              <a:rPr lang="zh-TW" altLang="zh-TW" sz="1800" dirty="0">
                <a:latin typeface="微軟正黑體" panose="020B0604030504040204" pitchFamily="34" charset="-120"/>
                <a:ea typeface="微軟正黑體" panose="020B0604030504040204" pitchFamily="34" charset="-120"/>
              </a:rPr>
              <a:t>每科得</a:t>
            </a:r>
            <a:r>
              <a:rPr lang="en-US" altLang="zh-TW" sz="1800" b="1" dirty="0">
                <a:latin typeface="微軟正黑體" panose="020B0604030504040204" pitchFamily="34" charset="-120"/>
                <a:ea typeface="微軟正黑體" panose="020B0604030504040204" pitchFamily="34" charset="-120"/>
              </a:rPr>
              <a:t>6.4</a:t>
            </a:r>
            <a:r>
              <a:rPr lang="zh-TW" altLang="zh-TW" sz="1800" b="1" dirty="0">
                <a:latin typeface="微軟正黑體" panose="020B0604030504040204" pitchFamily="34" charset="-120"/>
                <a:ea typeface="微軟正黑體" panose="020B0604030504040204" pitchFamily="34" charset="-120"/>
              </a:rPr>
              <a:t>分</a:t>
            </a:r>
            <a:r>
              <a:rPr lang="zh-TW" altLang="en-US" sz="1800" dirty="0">
                <a:latin typeface="微軟正黑體" panose="020B0604030504040204" pitchFamily="34" charset="-120"/>
                <a:ea typeface="微軟正黑體" panose="020B0604030504040204" pitchFamily="34" charset="-120"/>
              </a:rPr>
              <a:t>、</a:t>
            </a:r>
            <a:r>
              <a:rPr lang="en-US" altLang="zh-TW" sz="1800" b="1" dirty="0">
                <a:solidFill>
                  <a:srgbClr val="C00000"/>
                </a:solidFill>
                <a:latin typeface="微軟正黑體" panose="020B0604030504040204" pitchFamily="34" charset="-120"/>
                <a:ea typeface="微軟正黑體" panose="020B0604030504040204" pitchFamily="34" charset="-120"/>
              </a:rPr>
              <a:t>A</a:t>
            </a:r>
            <a:r>
              <a:rPr lang="en-US" altLang="zh-TW" sz="1800" baseline="30000" dirty="0" smtClean="0">
                <a:solidFill>
                  <a:srgbClr val="C00000"/>
                </a:solidFill>
              </a:rPr>
              <a:t>+ </a:t>
            </a:r>
            <a:r>
              <a:rPr lang="zh-TW" altLang="zh-TW" sz="1800" dirty="0" smtClean="0">
                <a:latin typeface="微軟正黑體" panose="020B0604030504040204" pitchFamily="34" charset="-120"/>
                <a:ea typeface="微軟正黑體" panose="020B0604030504040204" pitchFamily="34" charset="-120"/>
              </a:rPr>
              <a:t>每</a:t>
            </a:r>
            <a:r>
              <a:rPr lang="zh-TW" altLang="zh-TW" sz="1800" dirty="0">
                <a:latin typeface="微軟正黑體" panose="020B0604030504040204" pitchFamily="34" charset="-120"/>
                <a:ea typeface="微軟正黑體" panose="020B0604030504040204" pitchFamily="34" charset="-120"/>
              </a:rPr>
              <a:t>科得</a:t>
            </a:r>
            <a:r>
              <a:rPr lang="en-US" altLang="zh-TW" sz="1800" b="1" dirty="0">
                <a:latin typeface="微軟正黑體" panose="020B0604030504040204" pitchFamily="34" charset="-120"/>
                <a:ea typeface="微軟正黑體" panose="020B0604030504040204" pitchFamily="34" charset="-120"/>
              </a:rPr>
              <a:t>6</a:t>
            </a:r>
            <a:r>
              <a:rPr lang="zh-TW" altLang="zh-TW" sz="1800" b="1" dirty="0">
                <a:latin typeface="微軟正黑體" panose="020B0604030504040204" pitchFamily="34" charset="-120"/>
                <a:ea typeface="微軟正黑體" panose="020B0604030504040204" pitchFamily="34" charset="-120"/>
              </a:rPr>
              <a:t>分</a:t>
            </a:r>
            <a:r>
              <a:rPr lang="zh-TW" altLang="en-US" sz="1800" dirty="0">
                <a:latin typeface="微軟正黑體" panose="020B0604030504040204" pitchFamily="34" charset="-120"/>
                <a:ea typeface="微軟正黑體" panose="020B0604030504040204" pitchFamily="34" charset="-120"/>
              </a:rPr>
              <a:t>、</a:t>
            </a:r>
            <a:r>
              <a:rPr lang="en-US" altLang="zh-TW" sz="1800" b="1" dirty="0">
                <a:solidFill>
                  <a:srgbClr val="C00000"/>
                </a:solidFill>
                <a:latin typeface="微軟正黑體" panose="020B0604030504040204" pitchFamily="34" charset="-120"/>
                <a:ea typeface="微軟正黑體" panose="020B0604030504040204" pitchFamily="34" charset="-120"/>
              </a:rPr>
              <a:t>A</a:t>
            </a:r>
            <a:r>
              <a:rPr lang="zh-TW" altLang="zh-TW" sz="1800" dirty="0">
                <a:latin typeface="微軟正黑體" panose="020B0604030504040204" pitchFamily="34" charset="-120"/>
                <a:ea typeface="微軟正黑體" panose="020B0604030504040204" pitchFamily="34" charset="-120"/>
              </a:rPr>
              <a:t>每科得</a:t>
            </a:r>
            <a:r>
              <a:rPr lang="en-US" altLang="zh-TW" sz="1800" b="1" dirty="0">
                <a:latin typeface="微軟正黑體" panose="020B0604030504040204" pitchFamily="34" charset="-120"/>
                <a:ea typeface="微軟正黑體" panose="020B0604030504040204" pitchFamily="34" charset="-120"/>
              </a:rPr>
              <a:t>5</a:t>
            </a:r>
            <a:r>
              <a:rPr lang="zh-TW" altLang="zh-TW" sz="1800" b="1" dirty="0">
                <a:latin typeface="微軟正黑體" panose="020B0604030504040204" pitchFamily="34" charset="-120"/>
                <a:ea typeface="微軟正黑體" panose="020B0604030504040204" pitchFamily="34" charset="-120"/>
              </a:rPr>
              <a:t>分</a:t>
            </a:r>
            <a:endParaRPr lang="en-US" altLang="zh-TW" sz="1800" b="1" dirty="0">
              <a:latin typeface="微軟正黑體" panose="020B0604030504040204" pitchFamily="34" charset="-120"/>
              <a:ea typeface="微軟正黑體" panose="020B0604030504040204" pitchFamily="34" charset="-120"/>
            </a:endParaRPr>
          </a:p>
          <a:p>
            <a:pPr marL="1009625" lvl="5">
              <a:lnSpc>
                <a:spcPct val="100000"/>
              </a:lnSpc>
              <a:spcBef>
                <a:spcPts val="0"/>
              </a:spcBef>
              <a:buFont typeface="Wingdings" panose="05000000000000000000" pitchFamily="2" charset="2"/>
              <a:buChar char="ü"/>
              <a:defRPr/>
            </a:pPr>
            <a:r>
              <a:rPr lang="en-US" altLang="zh-TW" sz="1800" b="1" dirty="0">
                <a:solidFill>
                  <a:srgbClr val="C00000"/>
                </a:solidFill>
                <a:latin typeface="微軟正黑體" panose="020B0604030504040204" pitchFamily="34" charset="-120"/>
                <a:ea typeface="微軟正黑體" panose="020B0604030504040204" pitchFamily="34" charset="-120"/>
              </a:rPr>
              <a:t>B</a:t>
            </a:r>
            <a:r>
              <a:rPr lang="zh-TW" altLang="zh-TW" sz="1800" dirty="0">
                <a:latin typeface="微軟正黑體" panose="020B0604030504040204" pitchFamily="34" charset="-120"/>
                <a:ea typeface="微軟正黑體" panose="020B0604030504040204" pitchFamily="34" charset="-120"/>
              </a:rPr>
              <a:t>「基礎」</a:t>
            </a:r>
            <a:r>
              <a:rPr lang="zh-TW" altLang="zh-TW" sz="1800" dirty="0" smtClean="0">
                <a:latin typeface="微軟正黑體" panose="020B0604030504040204" pitchFamily="34" charset="-120"/>
                <a:ea typeface="微軟正黑體" panose="020B0604030504040204" pitchFamily="34" charset="-120"/>
              </a:rPr>
              <a:t>科目</a:t>
            </a:r>
            <a:r>
              <a:rPr lang="en-US" altLang="zh-TW" sz="1800" dirty="0" smtClean="0">
                <a:latin typeface="微軟正黑體" panose="020B0604030504040204" pitchFamily="34" charset="-120"/>
                <a:ea typeface="微軟正黑體" panose="020B0604030504040204" pitchFamily="34" charset="-120"/>
              </a:rPr>
              <a:t> </a:t>
            </a:r>
            <a:r>
              <a:rPr lang="en-US" altLang="zh-TW" sz="1800" b="1" dirty="0" smtClean="0">
                <a:solidFill>
                  <a:srgbClr val="C00000"/>
                </a:solidFill>
                <a:latin typeface="微軟正黑體" panose="020B0604030504040204" pitchFamily="34" charset="-120"/>
                <a:ea typeface="微軟正黑體" panose="020B0604030504040204" pitchFamily="34" charset="-120"/>
              </a:rPr>
              <a:t>B</a:t>
            </a:r>
            <a:r>
              <a:rPr lang="en-US" altLang="zh-TW" sz="1800" baseline="30000" dirty="0" smtClean="0">
                <a:solidFill>
                  <a:srgbClr val="C00000"/>
                </a:solidFill>
              </a:rPr>
              <a:t>++ </a:t>
            </a:r>
            <a:r>
              <a:rPr lang="zh-TW" altLang="zh-TW" sz="1800" dirty="0" smtClean="0">
                <a:latin typeface="微軟正黑體" panose="020B0604030504040204" pitchFamily="34" charset="-120"/>
                <a:ea typeface="微軟正黑體" panose="020B0604030504040204" pitchFamily="34" charset="-120"/>
              </a:rPr>
              <a:t>每</a:t>
            </a:r>
            <a:r>
              <a:rPr lang="zh-TW" altLang="zh-TW" sz="1800" dirty="0">
                <a:latin typeface="微軟正黑體" panose="020B0604030504040204" pitchFamily="34" charset="-120"/>
                <a:ea typeface="微軟正黑體" panose="020B0604030504040204" pitchFamily="34" charset="-120"/>
              </a:rPr>
              <a:t>科得</a:t>
            </a:r>
            <a:r>
              <a:rPr lang="en-US" altLang="zh-TW" sz="1800" b="1" dirty="0">
                <a:latin typeface="微軟正黑體" panose="020B0604030504040204" pitchFamily="34" charset="-120"/>
                <a:ea typeface="微軟正黑體" panose="020B0604030504040204" pitchFamily="34" charset="-120"/>
              </a:rPr>
              <a:t>4</a:t>
            </a:r>
            <a:r>
              <a:rPr lang="zh-TW" altLang="zh-TW" sz="1800" b="1" dirty="0">
                <a:latin typeface="微軟正黑體" panose="020B0604030504040204" pitchFamily="34" charset="-120"/>
                <a:ea typeface="微軟正黑體" panose="020B0604030504040204" pitchFamily="34" charset="-120"/>
              </a:rPr>
              <a:t>分</a:t>
            </a:r>
            <a:r>
              <a:rPr lang="zh-TW" altLang="en-US" sz="1800" dirty="0" smtClean="0">
                <a:latin typeface="微軟正黑體" panose="020B0604030504040204" pitchFamily="34" charset="-120"/>
                <a:ea typeface="微軟正黑體" panose="020B0604030504040204" pitchFamily="34" charset="-120"/>
              </a:rPr>
              <a:t>、   </a:t>
            </a:r>
            <a:r>
              <a:rPr lang="en-US" altLang="zh-TW" sz="1800" b="1" dirty="0" smtClean="0">
                <a:solidFill>
                  <a:srgbClr val="C00000"/>
                </a:solidFill>
                <a:latin typeface="微軟正黑體" panose="020B0604030504040204" pitchFamily="34" charset="-120"/>
                <a:ea typeface="微軟正黑體" panose="020B0604030504040204" pitchFamily="34" charset="-120"/>
              </a:rPr>
              <a:t>B</a:t>
            </a:r>
            <a:r>
              <a:rPr lang="en-US" altLang="zh-TW" sz="1800" baseline="30000" dirty="0" smtClean="0">
                <a:solidFill>
                  <a:srgbClr val="C00000"/>
                </a:solidFill>
              </a:rPr>
              <a:t>+  </a:t>
            </a:r>
            <a:r>
              <a:rPr lang="zh-TW" altLang="zh-TW" sz="1800" dirty="0" smtClean="0">
                <a:latin typeface="微軟正黑體" panose="020B0604030504040204" pitchFamily="34" charset="-120"/>
                <a:ea typeface="微軟正黑體" panose="020B0604030504040204" pitchFamily="34" charset="-120"/>
              </a:rPr>
              <a:t>每</a:t>
            </a:r>
            <a:r>
              <a:rPr lang="zh-TW" altLang="zh-TW" sz="1800" dirty="0">
                <a:latin typeface="微軟正黑體" panose="020B0604030504040204" pitchFamily="34" charset="-120"/>
                <a:ea typeface="微軟正黑體" panose="020B0604030504040204" pitchFamily="34" charset="-120"/>
              </a:rPr>
              <a:t>科得</a:t>
            </a:r>
            <a:r>
              <a:rPr lang="en-US" altLang="zh-TW" sz="1800" b="1" dirty="0">
                <a:latin typeface="微軟正黑體" panose="020B0604030504040204" pitchFamily="34" charset="-120"/>
                <a:ea typeface="微軟正黑體" panose="020B0604030504040204" pitchFamily="34" charset="-120"/>
              </a:rPr>
              <a:t>3</a:t>
            </a:r>
            <a:r>
              <a:rPr lang="zh-TW" altLang="zh-TW" sz="1800" b="1" dirty="0">
                <a:latin typeface="微軟正黑體" panose="020B0604030504040204" pitchFamily="34" charset="-120"/>
                <a:ea typeface="微軟正黑體" panose="020B0604030504040204" pitchFamily="34" charset="-120"/>
              </a:rPr>
              <a:t>分</a:t>
            </a:r>
            <a:r>
              <a:rPr lang="zh-TW" altLang="en-US" sz="1800" dirty="0" smtClean="0">
                <a:latin typeface="微軟正黑體" panose="020B0604030504040204" pitchFamily="34" charset="-120"/>
                <a:ea typeface="微軟正黑體" panose="020B0604030504040204" pitchFamily="34" charset="-120"/>
              </a:rPr>
              <a:t>、</a:t>
            </a:r>
            <a:r>
              <a:rPr lang="en-US" altLang="zh-TW" sz="1800" b="1" dirty="0" smtClean="0">
                <a:solidFill>
                  <a:srgbClr val="C00000"/>
                </a:solidFill>
                <a:latin typeface="微軟正黑體" panose="020B0604030504040204" pitchFamily="34" charset="-120"/>
                <a:ea typeface="微軟正黑體" panose="020B0604030504040204" pitchFamily="34" charset="-120"/>
              </a:rPr>
              <a:t>B</a:t>
            </a:r>
            <a:r>
              <a:rPr lang="zh-TW" altLang="zh-TW" sz="1800" dirty="0">
                <a:latin typeface="微軟正黑體" panose="020B0604030504040204" pitchFamily="34" charset="-120"/>
                <a:ea typeface="微軟正黑體" panose="020B0604030504040204" pitchFamily="34" charset="-120"/>
              </a:rPr>
              <a:t>每科得</a:t>
            </a:r>
            <a:r>
              <a:rPr lang="en-US" altLang="zh-TW" sz="1800" b="1" dirty="0">
                <a:latin typeface="微軟正黑體" panose="020B0604030504040204" pitchFamily="34" charset="-120"/>
                <a:ea typeface="微軟正黑體" panose="020B0604030504040204" pitchFamily="34" charset="-120"/>
              </a:rPr>
              <a:t>2</a:t>
            </a:r>
            <a:r>
              <a:rPr lang="zh-TW" altLang="zh-TW" sz="1800" b="1" dirty="0">
                <a:latin typeface="微軟正黑體" panose="020B0604030504040204" pitchFamily="34" charset="-120"/>
                <a:ea typeface="微軟正黑體" panose="020B0604030504040204" pitchFamily="34" charset="-120"/>
              </a:rPr>
              <a:t>分</a:t>
            </a:r>
            <a:endParaRPr lang="en-US" altLang="zh-TW" sz="1800" b="1" dirty="0">
              <a:latin typeface="微軟正黑體" panose="020B0604030504040204" pitchFamily="34" charset="-120"/>
              <a:ea typeface="微軟正黑體" panose="020B0604030504040204" pitchFamily="34" charset="-120"/>
            </a:endParaRPr>
          </a:p>
          <a:p>
            <a:pPr marL="1009625" lvl="5">
              <a:lnSpc>
                <a:spcPct val="100000"/>
              </a:lnSpc>
              <a:spcBef>
                <a:spcPts val="0"/>
              </a:spcBef>
              <a:buFont typeface="Wingdings" panose="05000000000000000000" pitchFamily="2" charset="2"/>
              <a:buChar char="ü"/>
              <a:defRPr/>
            </a:pPr>
            <a:r>
              <a:rPr lang="en-US" altLang="zh-TW" sz="1800" b="1" dirty="0">
                <a:solidFill>
                  <a:srgbClr val="C00000"/>
                </a:solidFill>
                <a:latin typeface="微軟正黑體" panose="020B0604030504040204" pitchFamily="34" charset="-120"/>
                <a:ea typeface="微軟正黑體" panose="020B0604030504040204" pitchFamily="34" charset="-120"/>
              </a:rPr>
              <a:t>C</a:t>
            </a:r>
            <a:r>
              <a:rPr lang="zh-TW" altLang="zh-TW" sz="1800" dirty="0">
                <a:latin typeface="微軟正黑體" panose="020B0604030504040204" pitchFamily="34" charset="-120"/>
                <a:ea typeface="微軟正黑體" panose="020B0604030504040204" pitchFamily="34" charset="-120"/>
              </a:rPr>
              <a:t>「待加強」科目每科得</a:t>
            </a:r>
            <a:r>
              <a:rPr lang="en-US" altLang="zh-TW" sz="1800" b="1" dirty="0">
                <a:latin typeface="微軟正黑體" panose="020B0604030504040204" pitchFamily="34" charset="-120"/>
                <a:ea typeface="微軟正黑體" panose="020B0604030504040204" pitchFamily="34" charset="-120"/>
              </a:rPr>
              <a:t>1</a:t>
            </a:r>
            <a:r>
              <a:rPr lang="zh-TW" altLang="zh-TW" sz="1800" b="1" dirty="0">
                <a:latin typeface="微軟正黑體" panose="020B0604030504040204" pitchFamily="34" charset="-120"/>
                <a:ea typeface="微軟正黑體" panose="020B0604030504040204" pitchFamily="34" charset="-120"/>
              </a:rPr>
              <a:t>分</a:t>
            </a:r>
            <a:endParaRPr lang="en-US" altLang="zh-TW" sz="1800" b="1" dirty="0">
              <a:latin typeface="微軟正黑體" panose="020B0604030504040204" pitchFamily="34" charset="-120"/>
              <a:ea typeface="微軟正黑體" panose="020B0604030504040204" pitchFamily="34" charset="-120"/>
            </a:endParaRPr>
          </a:p>
          <a:p>
            <a:pPr fontAlgn="auto">
              <a:lnSpc>
                <a:spcPct val="100000"/>
              </a:lnSpc>
              <a:spcBef>
                <a:spcPts val="1200"/>
              </a:spcBef>
              <a:spcAft>
                <a:spcPts val="1200"/>
              </a:spcAft>
              <a:buFont typeface="Wingdings" panose="05000000000000000000" pitchFamily="2" charset="2"/>
              <a:buChar char="Ø"/>
              <a:defRPr/>
            </a:pPr>
            <a:r>
              <a:rPr lang="zh-TW" altLang="zh-TW" sz="1600" dirty="0">
                <a:latin typeface="微軟正黑體" panose="020B0604030504040204" pitchFamily="34" charset="-120"/>
                <a:ea typeface="微軟正黑體" panose="020B0604030504040204" pitchFamily="34" charset="-120"/>
              </a:rPr>
              <a:t>若違反國中教育會考試場規則，該各科目依違規情節不予列計等級或扣點，而該科目積分則不予計分或每扣一點扣該科目積分</a:t>
            </a:r>
            <a:r>
              <a:rPr lang="en-US" altLang="zh-TW" sz="1600" dirty="0">
                <a:latin typeface="微軟正黑體" panose="020B0604030504040204" pitchFamily="34" charset="-120"/>
                <a:ea typeface="微軟正黑體" panose="020B0604030504040204" pitchFamily="34" charset="-120"/>
              </a:rPr>
              <a:t>0.15</a:t>
            </a:r>
            <a:r>
              <a:rPr lang="zh-TW" altLang="zh-TW" sz="1600" dirty="0">
                <a:latin typeface="微軟正黑體" panose="020B0604030504040204" pitchFamily="34" charset="-120"/>
                <a:ea typeface="微軟正黑體" panose="020B0604030504040204" pitchFamily="34" charset="-120"/>
              </a:rPr>
              <a:t>分，扣至該科目</a:t>
            </a:r>
            <a:r>
              <a:rPr lang="en-US" altLang="zh-TW" sz="1600" dirty="0">
                <a:latin typeface="微軟正黑體" panose="020B0604030504040204" pitchFamily="34" charset="-120"/>
                <a:ea typeface="微軟正黑體" panose="020B0604030504040204" pitchFamily="34" charset="-120"/>
              </a:rPr>
              <a:t>0</a:t>
            </a:r>
            <a:r>
              <a:rPr lang="zh-TW" altLang="zh-TW" sz="1600" dirty="0">
                <a:latin typeface="微軟正黑體" panose="020B0604030504040204" pitchFamily="34" charset="-120"/>
                <a:ea typeface="微軟正黑體" panose="020B0604030504040204" pitchFamily="34" charset="-120"/>
              </a:rPr>
              <a:t>分為止</a:t>
            </a:r>
            <a:r>
              <a:rPr lang="zh-TW" altLang="zh-TW" sz="1600" dirty="0" smtClean="0">
                <a:latin typeface="微軟正黑體" panose="020B0604030504040204" pitchFamily="34" charset="-120"/>
                <a:ea typeface="微軟正黑體" panose="020B0604030504040204" pitchFamily="34" charset="-120"/>
              </a:rPr>
              <a:t>。</a:t>
            </a:r>
            <a:endParaRPr lang="en-US" altLang="zh-TW" sz="1600" dirty="0">
              <a:latin typeface="微軟正黑體" panose="020B0604030504040204" pitchFamily="34" charset="-120"/>
              <a:ea typeface="微軟正黑體" panose="020B0604030504040204" pitchFamily="34" charset="-120"/>
            </a:endParaRPr>
          </a:p>
          <a:p>
            <a:pPr marL="0" indent="0" fontAlgn="auto">
              <a:lnSpc>
                <a:spcPct val="100000"/>
              </a:lnSpc>
              <a:spcBef>
                <a:spcPts val="0"/>
              </a:spcBef>
              <a:spcAft>
                <a:spcPts val="1200"/>
              </a:spcAft>
              <a:buNone/>
              <a:defRPr/>
            </a:pPr>
            <a:r>
              <a:rPr lang="en-US" altLang="zh-TW" sz="1800" b="1" dirty="0" smtClean="0">
                <a:solidFill>
                  <a:srgbClr val="C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    </a:t>
            </a:r>
            <a:r>
              <a:rPr lang="zh-TW" altLang="zh-TW" sz="1800" dirty="0" smtClean="0">
                <a:solidFill>
                  <a:srgbClr val="C00000"/>
                </a:solidFill>
                <a:latin typeface="微軟正黑體" panose="020B0604030504040204" pitchFamily="34" charset="-120"/>
                <a:ea typeface="微軟正黑體" panose="020B0604030504040204" pitchFamily="34" charset="-120"/>
              </a:rPr>
              <a:t>國中</a:t>
            </a:r>
            <a:r>
              <a:rPr lang="zh-TW" altLang="zh-TW" sz="1800" dirty="0">
                <a:solidFill>
                  <a:srgbClr val="C00000"/>
                </a:solidFill>
                <a:latin typeface="微軟正黑體" panose="020B0604030504040204" pitchFamily="34" charset="-120"/>
                <a:ea typeface="微軟正黑體" panose="020B0604030504040204" pitchFamily="34" charset="-120"/>
              </a:rPr>
              <a:t>教育會考成績採計</a:t>
            </a:r>
            <a:r>
              <a:rPr lang="zh-TW" altLang="zh-TW" sz="1800" dirty="0" smtClean="0">
                <a:solidFill>
                  <a:srgbClr val="C00000"/>
                </a:solidFill>
                <a:latin typeface="微軟正黑體" panose="020B0604030504040204" pitchFamily="34" charset="-120"/>
                <a:ea typeface="微軟正黑體" panose="020B0604030504040204" pitchFamily="34" charset="-120"/>
              </a:rPr>
              <a:t>以</a:t>
            </a:r>
            <a:r>
              <a:rPr lang="en-US" altLang="zh-TW" sz="1800" dirty="0" smtClean="0">
                <a:solidFill>
                  <a:srgbClr val="C00000"/>
                </a:solidFill>
                <a:latin typeface="微軟正黑體" panose="020B0604030504040204" pitchFamily="34" charset="-120"/>
                <a:ea typeface="微軟正黑體" panose="020B0604030504040204" pitchFamily="34" charset="-120"/>
              </a:rPr>
              <a:t> </a:t>
            </a:r>
            <a:r>
              <a:rPr lang="en-US" altLang="zh-TW" sz="1800" b="1" u="sng" dirty="0" smtClean="0">
                <a:solidFill>
                  <a:srgbClr val="C00000"/>
                </a:solidFill>
                <a:latin typeface="微軟正黑體" panose="020B0604030504040204" pitchFamily="34" charset="-120"/>
                <a:ea typeface="微軟正黑體" panose="020B0604030504040204" pitchFamily="34" charset="-120"/>
              </a:rPr>
              <a:t>111</a:t>
            </a:r>
            <a:r>
              <a:rPr lang="zh-TW" altLang="zh-TW" sz="1800" b="1" u="sng" dirty="0" smtClean="0">
                <a:solidFill>
                  <a:srgbClr val="C00000"/>
                </a:solidFill>
                <a:latin typeface="微軟正黑體" panose="020B0604030504040204" pitchFamily="34" charset="-120"/>
                <a:ea typeface="微軟正黑體" panose="020B0604030504040204" pitchFamily="34" charset="-120"/>
              </a:rPr>
              <a:t>年度</a:t>
            </a:r>
            <a:r>
              <a:rPr lang="en-US" altLang="zh-TW" sz="1800" b="1" dirty="0" smtClean="0">
                <a:solidFill>
                  <a:srgbClr val="C00000"/>
                </a:solidFill>
                <a:latin typeface="微軟正黑體" panose="020B0604030504040204" pitchFamily="34" charset="-120"/>
                <a:ea typeface="微軟正黑體" panose="020B0604030504040204" pitchFamily="34" charset="-120"/>
              </a:rPr>
              <a:t> </a:t>
            </a:r>
            <a:r>
              <a:rPr lang="zh-TW" altLang="zh-TW" sz="1800" dirty="0" smtClean="0">
                <a:solidFill>
                  <a:srgbClr val="C00000"/>
                </a:solidFill>
                <a:latin typeface="微軟正黑體" panose="020B0604030504040204" pitchFamily="34" charset="-120"/>
                <a:ea typeface="微軟正黑體" panose="020B0604030504040204" pitchFamily="34" charset="-120"/>
              </a:rPr>
              <a:t>取得</a:t>
            </a:r>
            <a:r>
              <a:rPr lang="zh-TW" altLang="zh-TW" sz="1800" dirty="0">
                <a:solidFill>
                  <a:srgbClr val="C00000"/>
                </a:solidFill>
                <a:latin typeface="微軟正黑體" panose="020B0604030504040204" pitchFamily="34" charset="-120"/>
                <a:ea typeface="微軟正黑體" panose="020B0604030504040204" pitchFamily="34" charset="-120"/>
              </a:rPr>
              <a:t>之成績為</a:t>
            </a:r>
            <a:r>
              <a:rPr lang="zh-TW" altLang="zh-TW" sz="1800" dirty="0" smtClean="0">
                <a:solidFill>
                  <a:srgbClr val="C00000"/>
                </a:solidFill>
                <a:latin typeface="微軟正黑體" panose="020B0604030504040204" pitchFamily="34" charset="-120"/>
                <a:ea typeface="微軟正黑體" panose="020B0604030504040204" pitchFamily="34" charset="-120"/>
              </a:rPr>
              <a:t>準</a:t>
            </a:r>
            <a:endParaRPr lang="en-US" altLang="zh-TW" sz="1800" dirty="0">
              <a:solidFill>
                <a:srgbClr val="C00000"/>
              </a:solidFill>
              <a:latin typeface="微軟正黑體" panose="020B0604030504040204" pitchFamily="34" charset="-120"/>
              <a:ea typeface="微軟正黑體" panose="020B0604030504040204" pitchFamily="34" charset="-120"/>
            </a:endParaRPr>
          </a:p>
          <a:p>
            <a:pPr fontAlgn="auto">
              <a:lnSpc>
                <a:spcPct val="100000"/>
              </a:lnSpc>
              <a:spcBef>
                <a:spcPts val="0"/>
              </a:spcBef>
              <a:spcAft>
                <a:spcPts val="450"/>
              </a:spcAft>
              <a:buFont typeface="Wingdings" panose="05000000000000000000" pitchFamily="2" charset="2"/>
              <a:buChar char="l"/>
              <a:defRPr/>
            </a:pPr>
            <a:r>
              <a:rPr lang="zh-TW" altLang="en-US" b="1" dirty="0" smtClean="0">
                <a:solidFill>
                  <a:srgbClr val="0033CC"/>
                </a:solidFill>
                <a:latin typeface="微軟正黑體" panose="020B0604030504040204" pitchFamily="34" charset="-120"/>
                <a:ea typeface="微軟正黑體" panose="020B0604030504040204" pitchFamily="34" charset="-120"/>
              </a:rPr>
              <a:t>寫作測驗（上限１分）</a:t>
            </a:r>
            <a:endParaRPr lang="en-US" altLang="zh-TW" b="1" dirty="0" smtClean="0">
              <a:solidFill>
                <a:srgbClr val="0033CC"/>
              </a:solidFill>
              <a:latin typeface="微軟正黑體" panose="020B0604030504040204" pitchFamily="34" charset="-120"/>
              <a:ea typeface="微軟正黑體" panose="020B0604030504040204" pitchFamily="34" charset="-120"/>
            </a:endParaRPr>
          </a:p>
        </p:txBody>
      </p:sp>
      <p:pic>
        <p:nvPicPr>
          <p:cNvPr id="59397" name="圖片 6"/>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303673" y="2626520"/>
            <a:ext cx="1071563"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表格 3"/>
          <p:cNvGraphicFramePr>
            <a:graphicFrameLocks noGrp="1"/>
          </p:cNvGraphicFramePr>
          <p:nvPr>
            <p:extLst>
              <p:ext uri="{D42A27DB-BD31-4B8C-83A1-F6EECF244321}">
                <p14:modId xmlns:p14="http://schemas.microsoft.com/office/powerpoint/2010/main" val="1255709959"/>
              </p:ext>
            </p:extLst>
          </p:nvPr>
        </p:nvGraphicFramePr>
        <p:xfrm>
          <a:off x="923603" y="5319221"/>
          <a:ext cx="6096000" cy="720046"/>
        </p:xfrm>
        <a:graphic>
          <a:graphicData uri="http://schemas.openxmlformats.org/drawingml/2006/table">
            <a:tbl>
              <a:tblPr firstRow="1" bandRow="1">
                <a:tableStyleId>{69012ECD-51FC-41F1-AA8D-1B2483CD663E}</a:tableStyleId>
              </a:tblPr>
              <a:tblGrid>
                <a:gridCol w="1016000">
                  <a:extLst>
                    <a:ext uri="{9D8B030D-6E8A-4147-A177-3AD203B41FA5}">
                      <a16:colId xmlns:a16="http://schemas.microsoft.com/office/drawing/2014/main" val="20000"/>
                    </a:ext>
                  </a:extLst>
                </a:gridCol>
                <a:gridCol w="1016000">
                  <a:extLst>
                    <a:ext uri="{9D8B030D-6E8A-4147-A177-3AD203B41FA5}">
                      <a16:colId xmlns:a16="http://schemas.microsoft.com/office/drawing/2014/main" val="20001"/>
                    </a:ext>
                  </a:extLst>
                </a:gridCol>
                <a:gridCol w="1016000">
                  <a:extLst>
                    <a:ext uri="{9D8B030D-6E8A-4147-A177-3AD203B41FA5}">
                      <a16:colId xmlns:a16="http://schemas.microsoft.com/office/drawing/2014/main" val="20002"/>
                    </a:ext>
                  </a:extLst>
                </a:gridCol>
                <a:gridCol w="1016000">
                  <a:extLst>
                    <a:ext uri="{9D8B030D-6E8A-4147-A177-3AD203B41FA5}">
                      <a16:colId xmlns:a16="http://schemas.microsoft.com/office/drawing/2014/main" val="20003"/>
                    </a:ext>
                  </a:extLst>
                </a:gridCol>
                <a:gridCol w="1016000">
                  <a:extLst>
                    <a:ext uri="{9D8B030D-6E8A-4147-A177-3AD203B41FA5}">
                      <a16:colId xmlns:a16="http://schemas.microsoft.com/office/drawing/2014/main" val="20004"/>
                    </a:ext>
                  </a:extLst>
                </a:gridCol>
                <a:gridCol w="1016000">
                  <a:extLst>
                    <a:ext uri="{9D8B030D-6E8A-4147-A177-3AD203B41FA5}">
                      <a16:colId xmlns:a16="http://schemas.microsoft.com/office/drawing/2014/main" val="20005"/>
                    </a:ext>
                  </a:extLst>
                </a:gridCol>
              </a:tblGrid>
              <a:tr h="342878">
                <a:tc>
                  <a:txBody>
                    <a:bodyPr/>
                    <a:lstStyle/>
                    <a:p>
                      <a:pPr algn="ctr"/>
                      <a:r>
                        <a:rPr lang="en-US" altLang="zh-TW" sz="1800" dirty="0" smtClean="0">
                          <a:latin typeface="微軟正黑體" panose="020B0604030504040204" pitchFamily="34" charset="-120"/>
                          <a:ea typeface="微軟正黑體" panose="020B0604030504040204" pitchFamily="34" charset="-120"/>
                        </a:rPr>
                        <a:t>6</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1800" dirty="0" smtClean="0">
                          <a:latin typeface="微軟正黑體" panose="020B0604030504040204" pitchFamily="34" charset="-120"/>
                          <a:ea typeface="微軟正黑體" panose="020B0604030504040204" pitchFamily="34" charset="-120"/>
                        </a:rPr>
                        <a:t>5</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1800" dirty="0" smtClean="0">
                          <a:latin typeface="微軟正黑體" panose="020B0604030504040204" pitchFamily="34" charset="-120"/>
                          <a:ea typeface="微軟正黑體" panose="020B0604030504040204" pitchFamily="34" charset="-120"/>
                        </a:rPr>
                        <a:t>4</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1800" dirty="0" smtClean="0">
                          <a:latin typeface="微軟正黑體" panose="020B0604030504040204" pitchFamily="34" charset="-120"/>
                          <a:ea typeface="微軟正黑體" panose="020B0604030504040204" pitchFamily="34" charset="-120"/>
                        </a:rPr>
                        <a:t>3</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1800" dirty="0" smtClean="0">
                          <a:latin typeface="微軟正黑體" panose="020B0604030504040204" pitchFamily="34" charset="-120"/>
                          <a:ea typeface="微軟正黑體" panose="020B0604030504040204" pitchFamily="34" charset="-120"/>
                        </a:rPr>
                        <a:t>2</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1800" dirty="0" smtClean="0">
                          <a:latin typeface="微軟正黑體" panose="020B0604030504040204" pitchFamily="34" charset="-120"/>
                          <a:ea typeface="微軟正黑體" panose="020B0604030504040204" pitchFamily="34" charset="-120"/>
                        </a:rPr>
                        <a:t>1</a:t>
                      </a:r>
                      <a:r>
                        <a:rPr lang="zh-TW" altLang="en-US" sz="1800" dirty="0" smtClean="0">
                          <a:latin typeface="微軟正黑體" panose="020B0604030504040204" pitchFamily="34" charset="-120"/>
                          <a:ea typeface="微軟正黑體" panose="020B0604030504040204" pitchFamily="34" charset="-120"/>
                        </a:rPr>
                        <a:t>級分</a:t>
                      </a:r>
                      <a:endParaRPr lang="zh-TW" altLang="en-US" sz="1800" b="1" dirty="0">
                        <a:latin typeface="微軟正黑體" panose="020B0604030504040204" pitchFamily="34" charset="-120"/>
                        <a:ea typeface="微軟正黑體" panose="020B0604030504040204" pitchFamily="34" charset="-120"/>
                      </a:endParaRPr>
                    </a:p>
                  </a:txBody>
                  <a:tcPr marL="68580" marR="68580" marT="34279" marB="34279"/>
                </a:tc>
                <a:extLst>
                  <a:ext uri="{0D108BD9-81ED-4DB2-BD59-A6C34878D82A}">
                    <a16:rowId xmlns:a16="http://schemas.microsoft.com/office/drawing/2014/main" val="10000"/>
                  </a:ext>
                </a:extLst>
              </a:tr>
              <a:tr h="377168">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1</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0.8</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0.6</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0.4</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0.2</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tc>
                  <a:txBody>
                    <a:bodyPr/>
                    <a:lstStyle/>
                    <a:p>
                      <a:pPr algn="ctr"/>
                      <a:r>
                        <a:rPr lang="en-US" altLang="zh-TW" sz="2000" b="1" dirty="0" smtClean="0">
                          <a:solidFill>
                            <a:srgbClr val="C00000"/>
                          </a:solidFill>
                          <a:latin typeface="微軟正黑體" panose="020B0604030504040204" pitchFamily="34" charset="-120"/>
                          <a:ea typeface="微軟正黑體" panose="020B0604030504040204" pitchFamily="34" charset="-120"/>
                        </a:rPr>
                        <a:t>0.1</a:t>
                      </a:r>
                      <a:endParaRPr lang="zh-TW" altLang="en-US" sz="2000" b="1" dirty="0">
                        <a:solidFill>
                          <a:srgbClr val="C00000"/>
                        </a:solidFill>
                        <a:latin typeface="微軟正黑體" panose="020B0604030504040204" pitchFamily="34" charset="-120"/>
                        <a:ea typeface="微軟正黑體" panose="020B0604030504040204" pitchFamily="34" charset="-120"/>
                      </a:endParaRPr>
                    </a:p>
                  </a:txBody>
                  <a:tcPr marL="68580" marR="68580" marT="34279" marB="34279"/>
                </a:tc>
                <a:extLst>
                  <a:ext uri="{0D108BD9-81ED-4DB2-BD59-A6C34878D82A}">
                    <a16:rowId xmlns:a16="http://schemas.microsoft.com/office/drawing/2014/main" val="10001"/>
                  </a:ext>
                </a:extLst>
              </a:tr>
            </a:tbl>
          </a:graphicData>
        </a:graphic>
      </p:graphicFrame>
      <p:cxnSp>
        <p:nvCxnSpPr>
          <p:cNvPr id="8"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501469"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陸、成績採計與計算（</a:t>
            </a:r>
            <a:r>
              <a:rPr lang="en-US" altLang="zh-TW" sz="3000" b="1" dirty="0" smtClean="0">
                <a:solidFill>
                  <a:srgbClr val="002060"/>
                </a:solidFill>
                <a:latin typeface="微軟正黑體" panose="020B0604030504040204" pitchFamily="34" charset="-120"/>
                <a:ea typeface="微軟正黑體" panose="020B0604030504040204" pitchFamily="34" charset="-120"/>
              </a:rPr>
              <a:t>5/5</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grpSp>
        <p:nvGrpSpPr>
          <p:cNvPr id="12" name="群組 11"/>
          <p:cNvGrpSpPr/>
          <p:nvPr/>
        </p:nvGrpSpPr>
        <p:grpSpPr>
          <a:xfrm>
            <a:off x="0" y="992585"/>
            <a:ext cx="4850780" cy="488825"/>
            <a:chOff x="0" y="992585"/>
            <a:chExt cx="4850780" cy="488825"/>
          </a:xfrm>
        </p:grpSpPr>
        <p:grpSp>
          <p:nvGrpSpPr>
            <p:cNvPr id="13" name="组合 7"/>
            <p:cNvGrpSpPr/>
            <p:nvPr/>
          </p:nvGrpSpPr>
          <p:grpSpPr>
            <a:xfrm>
              <a:off x="0" y="992585"/>
              <a:ext cx="4716966" cy="481870"/>
              <a:chOff x="0" y="194743"/>
              <a:chExt cx="3295505" cy="586202"/>
            </a:xfrm>
          </p:grpSpPr>
          <p:sp>
            <p:nvSpPr>
              <p:cNvPr id="15" name="圆角矩形 8"/>
              <p:cNvSpPr/>
              <p:nvPr/>
            </p:nvSpPr>
            <p:spPr>
              <a:xfrm>
                <a:off x="173208" y="194743"/>
                <a:ext cx="3122297" cy="586202"/>
              </a:xfrm>
              <a:prstGeom prst="roundRect">
                <a:avLst>
                  <a:gd name="adj" fmla="val 9976"/>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path path="circle">
                  <a:fillToRect l="100000" b="100000"/>
                </a:path>
                <a:tileRect t="-100000" r="-100000"/>
              </a:gra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nvGrpSpPr>
              <p:cNvPr id="16" name="组合 9"/>
              <p:cNvGrpSpPr/>
              <p:nvPr/>
            </p:nvGrpSpPr>
            <p:grpSpPr>
              <a:xfrm>
                <a:off x="0" y="290669"/>
                <a:ext cx="424561" cy="355906"/>
                <a:chOff x="469900" y="728859"/>
                <a:chExt cx="424561" cy="355906"/>
              </a:xfrm>
            </p:grpSpPr>
            <p:sp>
              <p:nvSpPr>
                <p:cNvPr id="17"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8"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0"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1"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2"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3"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4"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14" name="內容版面配置區 2"/>
            <p:cNvSpPr txBox="1">
              <a:spLocks/>
            </p:cNvSpPr>
            <p:nvPr/>
          </p:nvSpPr>
          <p:spPr>
            <a:xfrm>
              <a:off x="644007" y="1013142"/>
              <a:ext cx="4206773" cy="46826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defRPr/>
              </a:pPr>
              <a:r>
                <a:rPr lang="zh-TW" altLang="en-US" b="1" dirty="0" smtClean="0">
                  <a:solidFill>
                    <a:srgbClr val="C00000"/>
                  </a:solidFill>
                  <a:latin typeface="微軟正黑體" panose="020B0604030504040204" pitchFamily="34" charset="-120"/>
                  <a:ea typeface="微軟正黑體" panose="020B0604030504040204" pitchFamily="34" charset="-120"/>
                </a:rPr>
                <a:t>國中教育會考、寫作測驗</a:t>
              </a:r>
              <a:endParaRPr lang="zh-TW" altLang="zh-TW" sz="1600" dirty="0">
                <a:solidFill>
                  <a:srgbClr val="C00000"/>
                </a:solidFill>
                <a:latin typeface="微軟正黑體" panose="020B0604030504040204" pitchFamily="34" charset="-120"/>
                <a:ea typeface="微軟正黑體" panose="020B0604030504040204" pitchFamily="34" charset="-120"/>
              </a:endParaRPr>
            </a:p>
          </p:txBody>
        </p:sp>
      </p:grpSp>
      <p:sp>
        <p:nvSpPr>
          <p:cNvPr id="25"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26</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字方塊 4"/>
          <p:cNvSpPr txBox="1"/>
          <p:nvPr/>
        </p:nvSpPr>
        <p:spPr>
          <a:xfrm>
            <a:off x="140183" y="5216262"/>
            <a:ext cx="8855665" cy="1277273"/>
          </a:xfrm>
          <a:prstGeom prst="rect">
            <a:avLst/>
          </a:prstGeom>
          <a:noFill/>
        </p:spPr>
        <p:txBody>
          <a:bodyPr wrap="square">
            <a:spAutoFit/>
          </a:bodyPr>
          <a:lstStyle/>
          <a:p>
            <a:pPr eaLnBrk="1" fontAlgn="auto" hangingPunct="1">
              <a:spcBef>
                <a:spcPts val="600"/>
              </a:spcBef>
              <a:spcAft>
                <a:spcPts val="0"/>
              </a:spcAft>
              <a:defRPr/>
            </a:pPr>
            <a:r>
              <a:rPr lang="en-US" altLang="zh-TW" sz="1600" dirty="0" smtClean="0">
                <a:latin typeface="微軟正黑體" panose="020B0604030504040204" pitchFamily="34" charset="-120"/>
                <a:ea typeface="微軟正黑體" panose="020B0604030504040204" pitchFamily="34" charset="-120"/>
              </a:rPr>
              <a:t>※</a:t>
            </a:r>
            <a:r>
              <a:rPr lang="zh-TW" altLang="en-US" sz="1600" dirty="0">
                <a:latin typeface="微軟正黑體" panose="020B0604030504040204" pitchFamily="34" charset="-120"/>
                <a:ea typeface="微軟正黑體" panose="020B0604030504040204" pitchFamily="34" charset="-120"/>
              </a:rPr>
              <a:t>積分採計</a:t>
            </a:r>
            <a:r>
              <a:rPr lang="zh-TW" altLang="en-US" sz="1600" b="1" dirty="0">
                <a:solidFill>
                  <a:srgbClr val="C00000"/>
                </a:solidFill>
                <a:latin typeface="微軟正黑體" panose="020B0604030504040204" pitchFamily="34" charset="-120"/>
                <a:ea typeface="微軟正黑體" panose="020B0604030504040204" pitchFamily="34" charset="-120"/>
              </a:rPr>
              <a:t>無論是否採計</a:t>
            </a:r>
            <a:r>
              <a:rPr lang="zh-TW" altLang="en-US" sz="1600" b="1" u="sng" dirty="0">
                <a:solidFill>
                  <a:srgbClr val="C00000"/>
                </a:solidFill>
                <a:latin typeface="微軟正黑體" panose="020B0604030504040204" pitchFamily="34" charset="-120"/>
                <a:ea typeface="微軟正黑體" panose="020B0604030504040204" pitchFamily="34" charset="-120"/>
              </a:rPr>
              <a:t>會考成績</a:t>
            </a:r>
            <a:r>
              <a:rPr lang="zh-TW" altLang="en-US" sz="1600" b="1" dirty="0">
                <a:solidFill>
                  <a:srgbClr val="C00000"/>
                </a:solidFill>
                <a:latin typeface="微軟正黑體" panose="020B0604030504040204" pitchFamily="34" charset="-120"/>
                <a:ea typeface="微軟正黑體" panose="020B0604030504040204" pitchFamily="34" charset="-120"/>
              </a:rPr>
              <a:t>，於同分比序項目皆為一致標準，且均</a:t>
            </a:r>
            <a:r>
              <a:rPr lang="zh-TW" altLang="en-US" b="1" u="sng" dirty="0">
                <a:solidFill>
                  <a:srgbClr val="C00000"/>
                </a:solidFill>
                <a:latin typeface="微軟正黑體" panose="020B0604030504040204" pitchFamily="34" charset="-120"/>
                <a:ea typeface="微軟正黑體" panose="020B0604030504040204" pitchFamily="34" charset="-120"/>
              </a:rPr>
              <a:t>包含</a:t>
            </a:r>
            <a:r>
              <a:rPr lang="zh-TW" altLang="en-US" sz="1600" b="1" dirty="0">
                <a:solidFill>
                  <a:srgbClr val="C00000"/>
                </a:solidFill>
                <a:latin typeface="微軟正黑體" panose="020B0604030504040204" pitchFamily="34" charset="-120"/>
                <a:ea typeface="微軟正黑體" panose="020B0604030504040204" pitchFamily="34" charset="-120"/>
              </a:rPr>
              <a:t>會考科目之比序。</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marL="342892" indent="-342892" eaLnBrk="1" fontAlgn="auto" hangingPunct="1">
              <a:spcBef>
                <a:spcPts val="600"/>
              </a:spcBef>
              <a:spcAft>
                <a:spcPts val="0"/>
              </a:spcAft>
              <a:buFont typeface="Wingdings" panose="05000000000000000000" pitchFamily="2" charset="2"/>
              <a:buChar char="Ø"/>
              <a:defRPr/>
            </a:pPr>
            <a:r>
              <a:rPr lang="zh-TW" altLang="en-US" sz="1700" b="1" u="sng" dirty="0" smtClean="0">
                <a:solidFill>
                  <a:srgbClr val="C00000"/>
                </a:solidFill>
                <a:latin typeface="微軟正黑體" panose="020B0604030504040204" pitchFamily="34" charset="-120"/>
                <a:ea typeface="微軟正黑體" panose="020B0604030504040204" pitchFamily="34" charset="-120"/>
              </a:rPr>
              <a:t>護理科</a:t>
            </a:r>
            <a:r>
              <a:rPr lang="zh-TW" altLang="en-US" sz="1700" b="1" dirty="0" smtClean="0">
                <a:solidFill>
                  <a:srgbClr val="C00000"/>
                </a:solidFill>
                <a:latin typeface="微軟正黑體" panose="020B0604030504040204" pitchFamily="34" charset="-120"/>
                <a:ea typeface="微軟正黑體" panose="020B0604030504040204" pitchFamily="34" charset="-120"/>
              </a:rPr>
              <a:t>、</a:t>
            </a:r>
            <a:r>
              <a:rPr lang="zh-TW" altLang="en-US" sz="1700" b="1" u="sng" dirty="0" smtClean="0">
                <a:solidFill>
                  <a:srgbClr val="C00000"/>
                </a:solidFill>
                <a:latin typeface="微軟正黑體" panose="020B0604030504040204" pitchFamily="34" charset="-120"/>
                <a:ea typeface="微軟正黑體" panose="020B0604030504040204" pitchFamily="34" charset="-120"/>
              </a:rPr>
              <a:t>護理</a:t>
            </a:r>
            <a:r>
              <a:rPr lang="zh-TW" altLang="en-US" sz="1700" b="1" u="sng" dirty="0">
                <a:solidFill>
                  <a:srgbClr val="C00000"/>
                </a:solidFill>
                <a:latin typeface="微軟正黑體" panose="020B0604030504040204" pitchFamily="34" charset="-120"/>
                <a:ea typeface="微軟正黑體" panose="020B0604030504040204" pitchFamily="34" charset="-120"/>
              </a:rPr>
              <a:t>助產</a:t>
            </a:r>
            <a:r>
              <a:rPr lang="zh-TW" altLang="en-US" sz="1700" b="1" u="sng" dirty="0" smtClean="0">
                <a:solidFill>
                  <a:srgbClr val="C00000"/>
                </a:solidFill>
                <a:latin typeface="微軟正黑體" panose="020B0604030504040204" pitchFamily="34" charset="-120"/>
                <a:ea typeface="微軟正黑體" panose="020B0604030504040204" pitchFamily="34" charset="-120"/>
              </a:rPr>
              <a:t>科</a:t>
            </a:r>
            <a:r>
              <a:rPr lang="zh-TW" altLang="en-US" sz="1700" b="1" dirty="0" smtClean="0">
                <a:solidFill>
                  <a:srgbClr val="C00000"/>
                </a:solidFill>
                <a:latin typeface="微軟正黑體" panose="020B0604030504040204" pitchFamily="34" charset="-120"/>
                <a:ea typeface="微軟正黑體" panose="020B0604030504040204" pitchFamily="34" charset="-120"/>
              </a:rPr>
              <a:t>及</a:t>
            </a:r>
            <a:r>
              <a:rPr lang="zh-TW" altLang="en-US" sz="1700" b="1" u="sng" dirty="0" smtClean="0">
                <a:solidFill>
                  <a:srgbClr val="C00000"/>
                </a:solidFill>
                <a:latin typeface="微軟正黑體" panose="020B0604030504040204" pitchFamily="34" charset="-120"/>
                <a:ea typeface="微軟正黑體" panose="020B0604030504040204" pitchFamily="34" charset="-120"/>
              </a:rPr>
              <a:t>國立</a:t>
            </a:r>
            <a:r>
              <a:rPr lang="zh-TW" altLang="en-US" sz="1700" b="1" u="sng" dirty="0">
                <a:solidFill>
                  <a:srgbClr val="C00000"/>
                </a:solidFill>
                <a:latin typeface="微軟正黑體" panose="020B0604030504040204" pitchFamily="34" charset="-120"/>
                <a:ea typeface="微軟正黑體" panose="020B0604030504040204" pitchFamily="34" charset="-120"/>
              </a:rPr>
              <a:t>招生學校之各科</a:t>
            </a:r>
            <a:r>
              <a:rPr lang="zh-TW" altLang="en-US" sz="1700" b="1" u="sng" dirty="0" smtClean="0">
                <a:solidFill>
                  <a:srgbClr val="C00000"/>
                </a:solidFill>
                <a:latin typeface="微軟正黑體" panose="020B0604030504040204" pitchFamily="34" charset="-120"/>
                <a:ea typeface="微軟正黑體" panose="020B0604030504040204" pitchFamily="34" charset="-120"/>
              </a:rPr>
              <a:t>組</a:t>
            </a:r>
            <a:r>
              <a:rPr lang="zh-TW" altLang="en-US" sz="1600" b="1" dirty="0" smtClean="0">
                <a:solidFill>
                  <a:srgbClr val="C00000"/>
                </a:solidFill>
                <a:latin typeface="微軟正黑體" panose="020B0604030504040204" pitchFamily="34" charset="-120"/>
                <a:ea typeface="微軟正黑體" panose="020B0604030504040204" pitchFamily="34" charset="-120"/>
              </a:rPr>
              <a:t>，</a:t>
            </a:r>
            <a:r>
              <a:rPr lang="zh-TW" altLang="en-US" sz="1600" dirty="0">
                <a:latin typeface="微軟正黑體" panose="020B0604030504040204" pitchFamily="34" charset="-120"/>
                <a:ea typeface="微軟正黑體" panose="020B0604030504040204" pitchFamily="34" charset="-120"/>
              </a:rPr>
              <a:t>總積分計算項目</a:t>
            </a:r>
            <a:r>
              <a:rPr lang="zh-TW" altLang="en-US" sz="1600" b="1" dirty="0">
                <a:solidFill>
                  <a:srgbClr val="C00000"/>
                </a:solidFill>
                <a:latin typeface="微軟正黑體" panose="020B0604030504040204" pitchFamily="34" charset="-120"/>
                <a:ea typeface="微軟正黑體" panose="020B0604030504040204" pitchFamily="34" charset="-120"/>
              </a:rPr>
              <a:t>須</a:t>
            </a:r>
            <a:r>
              <a:rPr lang="zh-TW" altLang="en-US" sz="1700" b="1" u="sng" dirty="0">
                <a:solidFill>
                  <a:srgbClr val="C00000"/>
                </a:solidFill>
                <a:latin typeface="微軟正黑體" panose="020B0604030504040204" pitchFamily="34" charset="-120"/>
                <a:ea typeface="微軟正黑體" panose="020B0604030504040204" pitchFamily="34" charset="-120"/>
              </a:rPr>
              <a:t>採計</a:t>
            </a:r>
            <a:r>
              <a:rPr lang="zh-TW" altLang="en-US" sz="1600" b="1" dirty="0">
                <a:solidFill>
                  <a:srgbClr val="C00000"/>
                </a:solidFill>
                <a:latin typeface="微軟正黑體" panose="020B0604030504040204" pitchFamily="34" charset="-120"/>
                <a:ea typeface="微軟正黑體" panose="020B0604030504040204" pitchFamily="34" charset="-120"/>
              </a:rPr>
              <a:t>國中教育會考成績</a:t>
            </a:r>
            <a:r>
              <a:rPr lang="zh-TW" altLang="en-US" sz="1600" b="1" dirty="0" smtClean="0">
                <a:solidFill>
                  <a:srgbClr val="C00000"/>
                </a:solidFill>
                <a:latin typeface="微軟正黑體" panose="020B0604030504040204" pitchFamily="34" charset="-120"/>
                <a:ea typeface="微軟正黑體" panose="020B0604030504040204" pitchFamily="34" charset="-120"/>
              </a:rPr>
              <a:t>。</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marL="342892" indent="-342892" eaLnBrk="1" fontAlgn="auto" hangingPunct="1">
              <a:spcBef>
                <a:spcPts val="600"/>
              </a:spcBef>
              <a:spcAft>
                <a:spcPts val="0"/>
              </a:spcAft>
              <a:buFont typeface="Wingdings" panose="05000000000000000000" pitchFamily="2" charset="2"/>
              <a:buChar char="Ø"/>
              <a:defRPr/>
            </a:pPr>
            <a:r>
              <a:rPr lang="zh-TW" altLang="en-US" sz="1600" b="1" dirty="0" smtClean="0">
                <a:latin typeface="微軟正黑體" panose="020B0604030504040204" pitchFamily="34" charset="-120"/>
                <a:ea typeface="微軟正黑體" panose="020B0604030504040204" pitchFamily="34" charset="-120"/>
              </a:rPr>
              <a:t>非</a:t>
            </a:r>
            <a:r>
              <a:rPr lang="zh-TW" altLang="en-US" sz="1600" b="1" dirty="0">
                <a:solidFill>
                  <a:srgbClr val="C00000"/>
                </a:solidFill>
                <a:latin typeface="微軟正黑體" panose="020B0604030504040204" pitchFamily="34" charset="-120"/>
                <a:ea typeface="微軟正黑體" panose="020B0604030504040204" pitchFamily="34" charset="-120"/>
              </a:rPr>
              <a:t>護理科及護理助產科</a:t>
            </a:r>
            <a:r>
              <a:rPr lang="zh-TW" altLang="en-US" sz="1600" b="1" dirty="0">
                <a:latin typeface="微軟正黑體" panose="020B0604030504040204" pitchFamily="34" charset="-120"/>
                <a:ea typeface="微軟正黑體" panose="020B0604030504040204" pitchFamily="34" charset="-120"/>
              </a:rPr>
              <a:t>之</a:t>
            </a:r>
            <a:r>
              <a:rPr lang="zh-TW" altLang="en-US" sz="1600" b="1" u="sng" dirty="0">
                <a:latin typeface="微軟正黑體" panose="020B0604030504040204" pitchFamily="34" charset="-120"/>
                <a:ea typeface="微軟正黑體" panose="020B0604030504040204" pitchFamily="34" charset="-120"/>
              </a:rPr>
              <a:t>私立</a:t>
            </a:r>
            <a:r>
              <a:rPr lang="zh-TW" altLang="en-US" sz="1600" b="1" dirty="0">
                <a:latin typeface="微軟正黑體" panose="020B0604030504040204" pitchFamily="34" charset="-120"/>
                <a:ea typeface="微軟正黑體" panose="020B0604030504040204" pitchFamily="34" charset="-120"/>
              </a:rPr>
              <a:t>招生學校各科組</a:t>
            </a:r>
            <a:r>
              <a:rPr lang="zh-TW" altLang="en-US" sz="1600" dirty="0">
                <a:latin typeface="微軟正黑體" panose="020B0604030504040204" pitchFamily="34" charset="-120"/>
                <a:ea typeface="微軟正黑體" panose="020B0604030504040204" pitchFamily="34" charset="-120"/>
              </a:rPr>
              <a:t>，總積分計算項目</a:t>
            </a:r>
            <a:r>
              <a:rPr lang="zh-TW" altLang="en-US" sz="1600" dirty="0">
                <a:solidFill>
                  <a:srgbClr val="C00000"/>
                </a:solidFill>
                <a:latin typeface="微軟正黑體" panose="020B0604030504040204" pitchFamily="34" charset="-120"/>
                <a:ea typeface="微軟正黑體" panose="020B0604030504040204" pitchFamily="34" charset="-120"/>
              </a:rPr>
              <a:t>由</a:t>
            </a:r>
            <a:r>
              <a:rPr lang="zh-TW" altLang="en-US" sz="1600" u="sng" dirty="0">
                <a:solidFill>
                  <a:srgbClr val="C00000"/>
                </a:solidFill>
                <a:latin typeface="微軟正黑體" panose="020B0604030504040204" pitchFamily="34" charset="-120"/>
                <a:ea typeface="微軟正黑體" panose="020B0604030504040204" pitchFamily="34" charset="-120"/>
              </a:rPr>
              <a:t>各校自行決定</a:t>
            </a:r>
            <a:r>
              <a:rPr lang="zh-TW" altLang="en-US" sz="1600" b="1" u="sng" dirty="0">
                <a:solidFill>
                  <a:srgbClr val="C00000"/>
                </a:solidFill>
                <a:latin typeface="微軟正黑體" panose="020B0604030504040204" pitchFamily="34" charset="-120"/>
                <a:ea typeface="微軟正黑體" panose="020B0604030504040204" pitchFamily="34" charset="-120"/>
              </a:rPr>
              <a:t>是否採</a:t>
            </a:r>
            <a:r>
              <a:rPr lang="zh-TW" altLang="en-US" sz="1600" b="1" u="sng" dirty="0" smtClean="0">
                <a:solidFill>
                  <a:srgbClr val="C00000"/>
                </a:solidFill>
                <a:latin typeface="微軟正黑體" panose="020B0604030504040204" pitchFamily="34" charset="-120"/>
                <a:ea typeface="微軟正黑體" panose="020B0604030504040204" pitchFamily="34" charset="-120"/>
              </a:rPr>
              <a:t>計</a:t>
            </a:r>
            <a:r>
              <a:rPr lang="en-US" altLang="zh-TW" sz="1600" b="1" u="sng" dirty="0" smtClean="0">
                <a:solidFill>
                  <a:srgbClr val="C00000"/>
                </a:solidFill>
                <a:latin typeface="微軟正黑體" panose="020B0604030504040204" pitchFamily="34" charset="-120"/>
                <a:ea typeface="微軟正黑體" panose="020B0604030504040204" pitchFamily="34" charset="-120"/>
              </a:rPr>
              <a:t/>
            </a:r>
            <a:br>
              <a:rPr lang="en-US" altLang="zh-TW" sz="1600" b="1" u="sng" dirty="0" smtClean="0">
                <a:solidFill>
                  <a:srgbClr val="C00000"/>
                </a:solidFill>
                <a:latin typeface="微軟正黑體" panose="020B0604030504040204" pitchFamily="34" charset="-120"/>
                <a:ea typeface="微軟正黑體" panose="020B0604030504040204" pitchFamily="34" charset="-120"/>
              </a:rPr>
            </a:br>
            <a:r>
              <a:rPr lang="zh-TW" altLang="en-US" sz="1600" u="sng" dirty="0" smtClean="0">
                <a:latin typeface="微軟正黑體" panose="020B0604030504040204" pitchFamily="34" charset="-120"/>
                <a:ea typeface="微軟正黑體" panose="020B0604030504040204" pitchFamily="34" charset="-120"/>
              </a:rPr>
              <a:t>國中</a:t>
            </a:r>
            <a:r>
              <a:rPr lang="zh-TW" altLang="en-US" sz="1600" u="sng" dirty="0">
                <a:latin typeface="微軟正黑體" panose="020B0604030504040204" pitchFamily="34" charset="-120"/>
                <a:ea typeface="微軟正黑體" panose="020B0604030504040204" pitchFamily="34" charset="-120"/>
              </a:rPr>
              <a:t>教育會考成績</a:t>
            </a:r>
            <a:r>
              <a:rPr lang="zh-TW" altLang="en-US" sz="1600" dirty="0">
                <a:latin typeface="微軟正黑體" panose="020B0604030504040204" pitchFamily="34" charset="-120"/>
                <a:ea typeface="微軟正黑體" panose="020B0604030504040204" pitchFamily="34" charset="-120"/>
              </a:rPr>
              <a:t>。</a:t>
            </a:r>
            <a:endParaRPr lang="en-US" altLang="zh-TW" sz="1600" dirty="0">
              <a:latin typeface="微軟正黑體" panose="020B0604030504040204" pitchFamily="34" charset="-120"/>
              <a:ea typeface="微軟正黑體" panose="020B0604030504040204" pitchFamily="34" charset="-120"/>
            </a:endParaRPr>
          </a:p>
        </p:txBody>
      </p:sp>
      <p:grpSp>
        <p:nvGrpSpPr>
          <p:cNvPr id="192" name="群組 191"/>
          <p:cNvGrpSpPr/>
          <p:nvPr/>
        </p:nvGrpSpPr>
        <p:grpSpPr>
          <a:xfrm>
            <a:off x="1008616" y="1669128"/>
            <a:ext cx="7087996" cy="3397573"/>
            <a:chOff x="148734" y="195486"/>
            <a:chExt cx="8814249" cy="4254708"/>
          </a:xfrm>
        </p:grpSpPr>
        <p:grpSp>
          <p:nvGrpSpPr>
            <p:cNvPr id="193" name="群組 192"/>
            <p:cNvGrpSpPr/>
            <p:nvPr/>
          </p:nvGrpSpPr>
          <p:grpSpPr>
            <a:xfrm>
              <a:off x="148734" y="195486"/>
              <a:ext cx="8814249" cy="1973111"/>
              <a:chOff x="148734" y="195486"/>
              <a:chExt cx="8814249" cy="1973111"/>
            </a:xfrm>
          </p:grpSpPr>
          <p:grpSp>
            <p:nvGrpSpPr>
              <p:cNvPr id="226" name="群組 225"/>
              <p:cNvGrpSpPr/>
              <p:nvPr/>
            </p:nvGrpSpPr>
            <p:grpSpPr>
              <a:xfrm>
                <a:off x="148734" y="195486"/>
                <a:ext cx="8814249" cy="1973111"/>
                <a:chOff x="365997" y="1929900"/>
                <a:chExt cx="7498481" cy="1322460"/>
              </a:xfrm>
            </p:grpSpPr>
            <p:grpSp>
              <p:nvGrpSpPr>
                <p:cNvPr id="232" name="组合 63"/>
                <p:cNvGrpSpPr/>
                <p:nvPr/>
              </p:nvGrpSpPr>
              <p:grpSpPr>
                <a:xfrm>
                  <a:off x="387611" y="1956216"/>
                  <a:ext cx="7471607" cy="1296144"/>
                  <a:chOff x="387611" y="1956216"/>
                  <a:chExt cx="7471607" cy="1296144"/>
                </a:xfrm>
              </p:grpSpPr>
              <p:cxnSp>
                <p:nvCxnSpPr>
                  <p:cNvPr id="256" name="直接连接符 64"/>
                  <p:cNvCxnSpPr/>
                  <p:nvPr/>
                </p:nvCxnSpPr>
                <p:spPr>
                  <a:xfrm>
                    <a:off x="387611"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7" name="直接连接符 65"/>
                  <p:cNvCxnSpPr/>
                  <p:nvPr/>
                </p:nvCxnSpPr>
                <p:spPr>
                  <a:xfrm>
                    <a:off x="1387530"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8" name="直接连接符 66"/>
                  <p:cNvCxnSpPr/>
                  <p:nvPr/>
                </p:nvCxnSpPr>
                <p:spPr>
                  <a:xfrm>
                    <a:off x="2301930"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9" name="直接连接符 67"/>
                  <p:cNvCxnSpPr/>
                  <p:nvPr/>
                </p:nvCxnSpPr>
                <p:spPr>
                  <a:xfrm>
                    <a:off x="3209752"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0" name="直接连接符 68"/>
                  <p:cNvCxnSpPr/>
                  <p:nvPr/>
                </p:nvCxnSpPr>
                <p:spPr>
                  <a:xfrm>
                    <a:off x="4110995"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1" name="直接连接符 69"/>
                  <p:cNvCxnSpPr/>
                  <p:nvPr/>
                </p:nvCxnSpPr>
                <p:spPr>
                  <a:xfrm>
                    <a:off x="5926639"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2" name="直接连接符 70"/>
                  <p:cNvCxnSpPr/>
                  <p:nvPr/>
                </p:nvCxnSpPr>
                <p:spPr>
                  <a:xfrm>
                    <a:off x="6854196"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3" name="直接连接符 71"/>
                  <p:cNvCxnSpPr/>
                  <p:nvPr/>
                </p:nvCxnSpPr>
                <p:spPr>
                  <a:xfrm>
                    <a:off x="7859218"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4" name="直接连接符 73"/>
                  <p:cNvCxnSpPr/>
                  <p:nvPr/>
                </p:nvCxnSpPr>
                <p:spPr>
                  <a:xfrm>
                    <a:off x="5031975" y="1956216"/>
                    <a:ext cx="0" cy="129614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3" name="圆角矩形 74"/>
                <p:cNvSpPr/>
                <p:nvPr/>
              </p:nvSpPr>
              <p:spPr>
                <a:xfrm>
                  <a:off x="387611" y="2485422"/>
                  <a:ext cx="1114686" cy="219282"/>
                </a:xfrm>
                <a:prstGeom prst="roundRect">
                  <a:avLst>
                    <a:gd name="adj" fmla="val 50000"/>
                  </a:avLst>
                </a:prstGeom>
                <a:solidFill>
                  <a:srgbClr val="BD39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825" dirty="0">
                    <a:solidFill>
                      <a:schemeClr val="bg1"/>
                    </a:solidFill>
                  </a:endParaRPr>
                </a:p>
              </p:txBody>
            </p:sp>
            <p:sp>
              <p:nvSpPr>
                <p:cNvPr id="234" name="圆角矩形 75"/>
                <p:cNvSpPr/>
                <p:nvPr/>
              </p:nvSpPr>
              <p:spPr>
                <a:xfrm>
                  <a:off x="1297077" y="2485422"/>
                  <a:ext cx="1114686" cy="219282"/>
                </a:xfrm>
                <a:prstGeom prst="roundRect">
                  <a:avLst>
                    <a:gd name="adj" fmla="val 50000"/>
                  </a:avLst>
                </a:prstGeom>
                <a:solidFill>
                  <a:srgbClr val="8CAE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01</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35" name="圆角矩形 76"/>
                <p:cNvSpPr/>
                <p:nvPr/>
              </p:nvSpPr>
              <p:spPr>
                <a:xfrm>
                  <a:off x="2206543" y="2485422"/>
                  <a:ext cx="1114686" cy="219282"/>
                </a:xfrm>
                <a:prstGeom prst="roundRect">
                  <a:avLst>
                    <a:gd name="adj" fmla="val 50000"/>
                  </a:avLst>
                </a:prstGeom>
                <a:solidFill>
                  <a:srgbClr val="F29B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02</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36" name="圆角矩形 77"/>
                <p:cNvSpPr/>
                <p:nvPr/>
              </p:nvSpPr>
              <p:spPr>
                <a:xfrm>
                  <a:off x="3116010" y="2485422"/>
                  <a:ext cx="1114686" cy="219282"/>
                </a:xfrm>
                <a:prstGeom prst="roundRect">
                  <a:avLst>
                    <a:gd name="adj" fmla="val 50000"/>
                  </a:avLst>
                </a:prstGeom>
                <a:solidFill>
                  <a:srgbClr val="3B9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03</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37" name="圆角矩形 78"/>
                <p:cNvSpPr/>
                <p:nvPr/>
              </p:nvSpPr>
              <p:spPr>
                <a:xfrm>
                  <a:off x="4021393" y="2485422"/>
                  <a:ext cx="1114686" cy="219282"/>
                </a:xfrm>
                <a:prstGeom prst="roundRect">
                  <a:avLst>
                    <a:gd name="adj" fmla="val 50000"/>
                  </a:avLst>
                </a:prstGeom>
                <a:solidFill>
                  <a:srgbClr val="3845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04</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38" name="圆角矩形 79"/>
                <p:cNvSpPr/>
                <p:nvPr/>
              </p:nvSpPr>
              <p:spPr>
                <a:xfrm>
                  <a:off x="4930859" y="2485422"/>
                  <a:ext cx="1114686" cy="219282"/>
                </a:xfrm>
                <a:prstGeom prst="roundRect">
                  <a:avLst>
                    <a:gd name="adj" fmla="val 50000"/>
                  </a:avLst>
                </a:prstGeom>
                <a:solidFill>
                  <a:srgbClr val="7854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05</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39" name="圆角矩形 80"/>
                <p:cNvSpPr/>
                <p:nvPr/>
              </p:nvSpPr>
              <p:spPr>
                <a:xfrm>
                  <a:off x="5840325" y="2485422"/>
                  <a:ext cx="1114686" cy="219282"/>
                </a:xfrm>
                <a:prstGeom prst="roundRect">
                  <a:avLst>
                    <a:gd name="adj" fmla="val 50000"/>
                  </a:avLst>
                </a:prstGeom>
                <a:solidFill>
                  <a:srgbClr val="932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06</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40" name="圆角矩形 81"/>
                <p:cNvSpPr/>
                <p:nvPr/>
              </p:nvSpPr>
              <p:spPr>
                <a:xfrm>
                  <a:off x="6749792" y="2485422"/>
                  <a:ext cx="1114686" cy="219282"/>
                </a:xfrm>
                <a:prstGeom prst="roundRect">
                  <a:avLst>
                    <a:gd name="adj" fmla="val 50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07</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41" name="矩形 240"/>
                <p:cNvSpPr/>
                <p:nvPr/>
              </p:nvSpPr>
              <p:spPr>
                <a:xfrm>
                  <a:off x="468305" y="2829900"/>
                  <a:ext cx="902232" cy="247542"/>
                </a:xfrm>
                <a:prstGeom prst="rect">
                  <a:avLst/>
                </a:prstGeom>
              </p:spPr>
              <p:txBody>
                <a:bodyPr wrap="none">
                  <a:spAutoFit/>
                </a:bodyPr>
                <a:lstStyle/>
                <a:p>
                  <a:r>
                    <a:rPr lang="en-US" altLang="zh-CN" sz="1300" b="1" dirty="0">
                      <a:solidFill>
                        <a:srgbClr val="002060"/>
                      </a:solidFill>
                      <a:latin typeface="微軟正黑體" panose="020B0604030504040204" pitchFamily="34" charset="-120"/>
                      <a:ea typeface="微軟正黑體" panose="020B0604030504040204" pitchFamily="34" charset="-120"/>
                    </a:rPr>
                    <a:t>101</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21</a:t>
                  </a:r>
                  <a:endParaRPr lang="zh-CN" altLang="en-US" sz="1300" b="1" dirty="0">
                    <a:solidFill>
                      <a:srgbClr val="002060"/>
                    </a:solidFill>
                    <a:latin typeface="微軟正黑體" panose="020B0604030504040204" pitchFamily="34" charset="-120"/>
                    <a:ea typeface="微軟正黑體" panose="020B0604030504040204" pitchFamily="34" charset="-120"/>
                  </a:endParaRPr>
                </a:p>
              </p:txBody>
            </p:sp>
            <p:sp>
              <p:nvSpPr>
                <p:cNvPr id="242" name="矩形 241"/>
                <p:cNvSpPr/>
                <p:nvPr/>
              </p:nvSpPr>
              <p:spPr>
                <a:xfrm>
                  <a:off x="1398731" y="2829900"/>
                  <a:ext cx="973145" cy="412569"/>
                </a:xfrm>
                <a:prstGeom prst="rect">
                  <a:avLst/>
                </a:prstGeom>
              </p:spPr>
              <p:txBody>
                <a:bodyPr wrap="none">
                  <a:spAutoFit/>
                </a:bodyPr>
                <a:lstStyle/>
                <a:p>
                  <a:pPr algn="ctr"/>
                  <a:r>
                    <a:rPr lang="en-US" altLang="zh-CN"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21</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14</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pPr algn="ct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7</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0</a:t>
                  </a:r>
                  <a:endParaRPr lang="zh-CN"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243" name="矩形 242"/>
                <p:cNvSpPr/>
                <p:nvPr/>
              </p:nvSpPr>
              <p:spPr>
                <a:xfrm>
                  <a:off x="2265702" y="2829900"/>
                  <a:ext cx="1016783" cy="412569"/>
                </a:xfrm>
                <a:prstGeom prst="rect">
                  <a:avLst/>
                </a:prstGeom>
              </p:spPr>
              <p:txBody>
                <a:bodyPr wrap="none">
                  <a:spAutoFit/>
                </a:bodyPr>
                <a:lstStyle/>
                <a:p>
                  <a:pPr algn="ctr"/>
                  <a:r>
                    <a:rPr lang="en-US" altLang="zh-CN" sz="1300" b="1" dirty="0">
                      <a:solidFill>
                        <a:srgbClr val="002060"/>
                      </a:solidFill>
                      <a:latin typeface="微軟正黑體" panose="020B0604030504040204" pitchFamily="34" charset="-120"/>
                      <a:ea typeface="微軟正黑體" panose="020B0604030504040204" pitchFamily="34" charset="-120"/>
                    </a:rPr>
                    <a:t>3</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CN" sz="1300" b="1" dirty="0">
                      <a:solidFill>
                        <a:srgbClr val="002060"/>
                      </a:solidFill>
                      <a:latin typeface="微軟正黑體" panose="020B0604030504040204" pitchFamily="34" charset="-120"/>
                      <a:ea typeface="微軟正黑體" panose="020B0604030504040204" pitchFamily="34" charset="-120"/>
                    </a:rPr>
                    <a:t>2.5</a:t>
                  </a:r>
                  <a:r>
                    <a:rPr lang="zh-TW" altLang="en-US" sz="1300" b="1" dirty="0">
                      <a:solidFill>
                        <a:srgbClr val="002060"/>
                      </a:solidFill>
                      <a:latin typeface="微軟正黑體" panose="020B0604030504040204" pitchFamily="34" charset="-120"/>
                      <a:ea typeface="微軟正黑體" panose="020B0604030504040204" pitchFamily="34" charset="-120"/>
                    </a:rPr>
                    <a:t>、</a:t>
                  </a:r>
                  <a:endParaRPr lang="en-US" altLang="zh-TW" sz="1300" b="1" dirty="0">
                    <a:solidFill>
                      <a:srgbClr val="002060"/>
                    </a:solidFill>
                    <a:latin typeface="微軟正黑體" panose="020B0604030504040204" pitchFamily="34" charset="-120"/>
                    <a:ea typeface="微軟正黑體" panose="020B0604030504040204" pitchFamily="34" charset="-120"/>
                  </a:endParaRPr>
                </a:p>
                <a:p>
                  <a:pPr algn="ctr"/>
                  <a:r>
                    <a:rPr lang="en-US" altLang="zh-CN" sz="1300" b="1" dirty="0">
                      <a:solidFill>
                        <a:srgbClr val="002060"/>
                      </a:solidFill>
                      <a:latin typeface="微軟正黑體" panose="020B0604030504040204" pitchFamily="34" charset="-120"/>
                      <a:ea typeface="微軟正黑體" panose="020B0604030504040204" pitchFamily="34" charset="-120"/>
                    </a:rPr>
                    <a:t>1.5</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1</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0</a:t>
                  </a:r>
                  <a:endParaRPr lang="en-US" altLang="zh-CN" sz="1300" b="1" dirty="0">
                    <a:solidFill>
                      <a:srgbClr val="002060"/>
                    </a:solidFill>
                    <a:latin typeface="微軟正黑體" panose="020B0604030504040204" pitchFamily="34" charset="-120"/>
                    <a:ea typeface="微軟正黑體" panose="020B0604030504040204" pitchFamily="34" charset="-120"/>
                  </a:endParaRPr>
                </a:p>
              </p:txBody>
            </p:sp>
            <p:sp>
              <p:nvSpPr>
                <p:cNvPr id="244" name="矩形 243"/>
                <p:cNvSpPr/>
                <p:nvPr/>
              </p:nvSpPr>
              <p:spPr>
                <a:xfrm>
                  <a:off x="3280306" y="2829900"/>
                  <a:ext cx="798589" cy="247542"/>
                </a:xfrm>
                <a:prstGeom prst="rect">
                  <a:avLst/>
                </a:prstGeom>
              </p:spPr>
              <p:txBody>
                <a:bodyPr wrap="none">
                  <a:spAutoFit/>
                </a:bodyPr>
                <a:lstStyle/>
                <a:p>
                  <a:r>
                    <a:rPr lang="en-US" altLang="zh-CN" sz="1300" b="1" dirty="0">
                      <a:solidFill>
                        <a:srgbClr val="002060"/>
                      </a:solidFill>
                      <a:latin typeface="微軟正黑體" panose="020B0604030504040204" pitchFamily="34" charset="-120"/>
                      <a:ea typeface="微軟正黑體" panose="020B0604030504040204" pitchFamily="34" charset="-120"/>
                    </a:rPr>
                    <a:t>26</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21</a:t>
                  </a:r>
                  <a:endParaRPr lang="zh-CN" altLang="en-US" sz="1300" b="1" dirty="0">
                    <a:solidFill>
                      <a:srgbClr val="002060"/>
                    </a:solidFill>
                    <a:latin typeface="微軟正黑體" panose="020B0604030504040204" pitchFamily="34" charset="-120"/>
                    <a:ea typeface="微軟正黑體" panose="020B0604030504040204" pitchFamily="34" charset="-120"/>
                  </a:endParaRPr>
                </a:p>
              </p:txBody>
            </p:sp>
            <p:sp>
              <p:nvSpPr>
                <p:cNvPr id="245" name="矩形 244"/>
                <p:cNvSpPr/>
                <p:nvPr/>
              </p:nvSpPr>
              <p:spPr>
                <a:xfrm>
                  <a:off x="4078266" y="2829900"/>
                  <a:ext cx="1012754" cy="245410"/>
                </a:xfrm>
                <a:prstGeom prst="rect">
                  <a:avLst/>
                </a:prstGeom>
              </p:spPr>
              <p:txBody>
                <a:bodyPr wrap="none">
                  <a:spAutoFit/>
                </a:bodyPr>
                <a:lstStyle/>
                <a:p>
                  <a:r>
                    <a:rPr lang="en-US" altLang="zh-CN" sz="1300" b="1" dirty="0">
                      <a:solidFill>
                        <a:srgbClr val="002060"/>
                      </a:solidFill>
                      <a:latin typeface="微軟正黑體" panose="020B0604030504040204" pitchFamily="34" charset="-120"/>
                      <a:ea typeface="微軟正黑體" panose="020B0604030504040204" pitchFamily="34" charset="-120"/>
                    </a:rPr>
                    <a:t>3</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1.5</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smtClean="0">
                      <a:solidFill>
                        <a:srgbClr val="002060"/>
                      </a:solidFill>
                      <a:latin typeface="微軟正黑體" panose="020B0604030504040204" pitchFamily="34" charset="-120"/>
                      <a:ea typeface="微軟正黑體" panose="020B0604030504040204" pitchFamily="34" charset="-120"/>
                    </a:rPr>
                    <a:t>0</a:t>
                  </a:r>
                  <a:endParaRPr lang="zh-CN" altLang="en-US" sz="1300" b="1" dirty="0">
                    <a:solidFill>
                      <a:srgbClr val="002060"/>
                    </a:solidFill>
                    <a:latin typeface="微軟正黑體" panose="020B0604030504040204" pitchFamily="34" charset="-120"/>
                    <a:ea typeface="微軟正黑體" panose="020B0604030504040204" pitchFamily="34" charset="-120"/>
                  </a:endParaRPr>
                </a:p>
              </p:txBody>
            </p:sp>
            <p:sp>
              <p:nvSpPr>
                <p:cNvPr id="246" name="矩形 245"/>
                <p:cNvSpPr/>
                <p:nvPr/>
              </p:nvSpPr>
              <p:spPr>
                <a:xfrm>
                  <a:off x="5146574" y="2829900"/>
                  <a:ext cx="687153" cy="245410"/>
                </a:xfrm>
                <a:prstGeom prst="rect">
                  <a:avLst/>
                </a:prstGeom>
              </p:spPr>
              <p:txBody>
                <a:bodyPr wrap="none">
                  <a:spAutoFit/>
                </a:bodyPr>
                <a:lstStyle/>
                <a:p>
                  <a:r>
                    <a:rPr lang="en-US" altLang="zh-CN" sz="1300" b="1" dirty="0">
                      <a:solidFill>
                        <a:srgbClr val="002060"/>
                      </a:solidFill>
                      <a:latin typeface="微軟正黑體" panose="020B0604030504040204" pitchFamily="34" charset="-120"/>
                      <a:ea typeface="微軟正黑體" panose="020B0604030504040204" pitchFamily="34" charset="-120"/>
                    </a:rPr>
                    <a:t>15</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0</a:t>
                  </a:r>
                  <a:endParaRPr lang="zh-CN" altLang="en-US" sz="1300" b="1" dirty="0">
                    <a:solidFill>
                      <a:srgbClr val="002060"/>
                    </a:solidFill>
                    <a:latin typeface="微軟正黑體" panose="020B0604030504040204" pitchFamily="34" charset="-120"/>
                    <a:ea typeface="微軟正黑體" panose="020B0604030504040204" pitchFamily="34" charset="-120"/>
                  </a:endParaRPr>
                </a:p>
              </p:txBody>
            </p:sp>
            <p:sp>
              <p:nvSpPr>
                <p:cNvPr id="247" name="矩形 246"/>
                <p:cNvSpPr/>
                <p:nvPr/>
              </p:nvSpPr>
              <p:spPr>
                <a:xfrm>
                  <a:off x="6060746" y="2829900"/>
                  <a:ext cx="694947" cy="247542"/>
                </a:xfrm>
                <a:prstGeom prst="rect">
                  <a:avLst/>
                </a:prstGeom>
              </p:spPr>
              <p:txBody>
                <a:bodyPr wrap="none">
                  <a:spAutoFit/>
                </a:bodyPr>
                <a:lstStyle/>
                <a:p>
                  <a:r>
                    <a:rPr lang="en-US" altLang="zh-CN" sz="1300" b="1" dirty="0">
                      <a:solidFill>
                        <a:srgbClr val="002060"/>
                      </a:solidFill>
                      <a:latin typeface="微軟正黑體" panose="020B0604030504040204" pitchFamily="34" charset="-120"/>
                      <a:ea typeface="微軟正黑體" panose="020B0604030504040204" pitchFamily="34" charset="-120"/>
                    </a:rPr>
                    <a:t>33</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a:solidFill>
                        <a:srgbClr val="002060"/>
                      </a:solidFill>
                      <a:latin typeface="微軟正黑體" panose="020B0604030504040204" pitchFamily="34" charset="-120"/>
                      <a:ea typeface="微軟正黑體" panose="020B0604030504040204" pitchFamily="34" charset="-120"/>
                    </a:rPr>
                    <a:t>0</a:t>
                  </a:r>
                  <a:endParaRPr lang="zh-CN" altLang="en-US" sz="1300" b="1" dirty="0">
                    <a:solidFill>
                      <a:srgbClr val="002060"/>
                    </a:solidFill>
                    <a:latin typeface="微軟正黑體" panose="020B0604030504040204" pitchFamily="34" charset="-120"/>
                    <a:ea typeface="微軟正黑體" panose="020B0604030504040204" pitchFamily="34" charset="-120"/>
                  </a:endParaRPr>
                </a:p>
              </p:txBody>
            </p:sp>
            <p:sp>
              <p:nvSpPr>
                <p:cNvPr id="248" name="矩形 247"/>
                <p:cNvSpPr/>
                <p:nvPr/>
              </p:nvSpPr>
              <p:spPr>
                <a:xfrm>
                  <a:off x="7013131" y="2829900"/>
                  <a:ext cx="687153" cy="245410"/>
                </a:xfrm>
                <a:prstGeom prst="rect">
                  <a:avLst/>
                </a:prstGeom>
              </p:spPr>
              <p:txBody>
                <a:bodyPr wrap="none">
                  <a:spAutoFit/>
                </a:bodyPr>
                <a:lstStyle/>
                <a:p>
                  <a:pPr algn="ctr"/>
                  <a:r>
                    <a:rPr lang="en-US" altLang="zh-CN" sz="1300" b="1" dirty="0">
                      <a:solidFill>
                        <a:srgbClr val="002060"/>
                      </a:solidFill>
                      <a:latin typeface="微軟正黑體" panose="020B0604030504040204" pitchFamily="34" charset="-120"/>
                      <a:ea typeface="微軟正黑體" panose="020B0604030504040204" pitchFamily="34" charset="-120"/>
                    </a:rPr>
                    <a:t>15</a:t>
                  </a:r>
                  <a:r>
                    <a:rPr lang="zh-TW" altLang="en-US" sz="1300" b="1" dirty="0">
                      <a:solidFill>
                        <a:srgbClr val="002060"/>
                      </a:solidFill>
                      <a:latin typeface="微軟正黑體" panose="020B0604030504040204" pitchFamily="34" charset="-120"/>
                      <a:ea typeface="微軟正黑體" panose="020B0604030504040204" pitchFamily="34" charset="-120"/>
                    </a:rPr>
                    <a:t>～</a:t>
                  </a:r>
                  <a:r>
                    <a:rPr lang="en-US" altLang="zh-TW" sz="1300" b="1" dirty="0" smtClean="0">
                      <a:solidFill>
                        <a:srgbClr val="002060"/>
                      </a:solidFill>
                      <a:latin typeface="微軟正黑體" panose="020B0604030504040204" pitchFamily="34" charset="-120"/>
                      <a:ea typeface="微軟正黑體" panose="020B0604030504040204" pitchFamily="34" charset="-120"/>
                    </a:rPr>
                    <a:t>0</a:t>
                  </a:r>
                  <a:endParaRPr lang="en-US" altLang="zh-TW" sz="1300" b="1" dirty="0">
                    <a:solidFill>
                      <a:srgbClr val="002060"/>
                    </a:solidFill>
                    <a:latin typeface="微軟正黑體" panose="020B0604030504040204" pitchFamily="34" charset="-120"/>
                    <a:ea typeface="微軟正黑體" panose="020B0604030504040204" pitchFamily="34" charset="-120"/>
                  </a:endParaRPr>
                </a:p>
              </p:txBody>
            </p:sp>
            <p:cxnSp>
              <p:nvCxnSpPr>
                <p:cNvPr id="249" name="直接连接符 104"/>
                <p:cNvCxnSpPr/>
                <p:nvPr/>
              </p:nvCxnSpPr>
              <p:spPr>
                <a:xfrm>
                  <a:off x="387611" y="2816458"/>
                  <a:ext cx="0" cy="2880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50" name="群組 249"/>
                <p:cNvGrpSpPr/>
                <p:nvPr/>
              </p:nvGrpSpPr>
              <p:grpSpPr>
                <a:xfrm>
                  <a:off x="788374" y="2486824"/>
                  <a:ext cx="263369" cy="203319"/>
                  <a:chOff x="716996" y="2379483"/>
                  <a:chExt cx="433248" cy="346035"/>
                </a:xfrm>
              </p:grpSpPr>
              <p:sp>
                <p:nvSpPr>
                  <p:cNvPr id="254" name="Freeform 72"/>
                  <p:cNvSpPr>
                    <a:spLocks noEditPoints="1"/>
                  </p:cNvSpPr>
                  <p:nvPr/>
                </p:nvSpPr>
                <p:spPr bwMode="auto">
                  <a:xfrm>
                    <a:off x="716996" y="2379483"/>
                    <a:ext cx="433248" cy="346035"/>
                  </a:xfrm>
                  <a:custGeom>
                    <a:avLst/>
                    <a:gdLst>
                      <a:gd name="T0" fmla="*/ 220 w 308"/>
                      <a:gd name="T1" fmla="*/ 70 h 246"/>
                      <a:gd name="T2" fmla="*/ 222 w 308"/>
                      <a:gd name="T3" fmla="*/ 18 h 246"/>
                      <a:gd name="T4" fmla="*/ 201 w 308"/>
                      <a:gd name="T5" fmla="*/ 0 h 246"/>
                      <a:gd name="T6" fmla="*/ 179 w 308"/>
                      <a:gd name="T7" fmla="*/ 0 h 246"/>
                      <a:gd name="T8" fmla="*/ 135 w 308"/>
                      <a:gd name="T9" fmla="*/ 91 h 246"/>
                      <a:gd name="T10" fmla="*/ 99 w 308"/>
                      <a:gd name="T11" fmla="*/ 106 h 246"/>
                      <a:gd name="T12" fmla="*/ 114 w 308"/>
                      <a:gd name="T13" fmla="*/ 229 h 246"/>
                      <a:gd name="T14" fmla="*/ 147 w 308"/>
                      <a:gd name="T15" fmla="*/ 215 h 246"/>
                      <a:gd name="T16" fmla="*/ 238 w 308"/>
                      <a:gd name="T17" fmla="*/ 225 h 246"/>
                      <a:gd name="T18" fmla="*/ 269 w 308"/>
                      <a:gd name="T19" fmla="*/ 221 h 246"/>
                      <a:gd name="T20" fmla="*/ 280 w 308"/>
                      <a:gd name="T21" fmla="*/ 200 h 246"/>
                      <a:gd name="T22" fmla="*/ 283 w 308"/>
                      <a:gd name="T23" fmla="*/ 184 h 246"/>
                      <a:gd name="T24" fmla="*/ 294 w 308"/>
                      <a:gd name="T25" fmla="*/ 165 h 246"/>
                      <a:gd name="T26" fmla="*/ 288 w 308"/>
                      <a:gd name="T27" fmla="*/ 149 h 246"/>
                      <a:gd name="T28" fmla="*/ 298 w 308"/>
                      <a:gd name="T29" fmla="*/ 129 h 246"/>
                      <a:gd name="T30" fmla="*/ 305 w 308"/>
                      <a:gd name="T31" fmla="*/ 106 h 246"/>
                      <a:gd name="T32" fmla="*/ 306 w 308"/>
                      <a:gd name="T33" fmla="*/ 84 h 246"/>
                      <a:gd name="T34" fmla="*/ 288 w 308"/>
                      <a:gd name="T35" fmla="*/ 70 h 246"/>
                      <a:gd name="T36" fmla="*/ 293 w 308"/>
                      <a:gd name="T37" fmla="*/ 98 h 246"/>
                      <a:gd name="T38" fmla="*/ 233 w 308"/>
                      <a:gd name="T39" fmla="*/ 104 h 246"/>
                      <a:gd name="T40" fmla="*/ 224 w 308"/>
                      <a:gd name="T41" fmla="*/ 93 h 246"/>
                      <a:gd name="T42" fmla="*/ 231 w 308"/>
                      <a:gd name="T43" fmla="*/ 84 h 246"/>
                      <a:gd name="T44" fmla="*/ 287 w 308"/>
                      <a:gd name="T45" fmla="*/ 84 h 246"/>
                      <a:gd name="T46" fmla="*/ 284 w 308"/>
                      <a:gd name="T47" fmla="*/ 129 h 246"/>
                      <a:gd name="T48" fmla="*/ 274 w 308"/>
                      <a:gd name="T49" fmla="*/ 140 h 246"/>
                      <a:gd name="T50" fmla="*/ 217 w 308"/>
                      <a:gd name="T51" fmla="*/ 136 h 246"/>
                      <a:gd name="T52" fmla="*/ 217 w 308"/>
                      <a:gd name="T53" fmla="*/ 121 h 246"/>
                      <a:gd name="T54" fmla="*/ 274 w 308"/>
                      <a:gd name="T55" fmla="*/ 118 h 246"/>
                      <a:gd name="T56" fmla="*/ 284 w 308"/>
                      <a:gd name="T57" fmla="*/ 129 h 246"/>
                      <a:gd name="T58" fmla="*/ 114 w 308"/>
                      <a:gd name="T59" fmla="*/ 215 h 246"/>
                      <a:gd name="T60" fmla="*/ 142 w 308"/>
                      <a:gd name="T61" fmla="*/ 113 h 246"/>
                      <a:gd name="T62" fmla="*/ 184 w 308"/>
                      <a:gd name="T63" fmla="*/ 58 h 246"/>
                      <a:gd name="T64" fmla="*/ 201 w 308"/>
                      <a:gd name="T65" fmla="*/ 16 h 246"/>
                      <a:gd name="T66" fmla="*/ 202 w 308"/>
                      <a:gd name="T67" fmla="*/ 80 h 246"/>
                      <a:gd name="T68" fmla="*/ 203 w 308"/>
                      <a:gd name="T69" fmla="*/ 84 h 246"/>
                      <a:gd name="T70" fmla="*/ 203 w 308"/>
                      <a:gd name="T71" fmla="*/ 112 h 246"/>
                      <a:gd name="T72" fmla="*/ 183 w 308"/>
                      <a:gd name="T73" fmla="*/ 141 h 246"/>
                      <a:gd name="T74" fmla="*/ 148 w 308"/>
                      <a:gd name="T75" fmla="*/ 160 h 246"/>
                      <a:gd name="T76" fmla="*/ 166 w 308"/>
                      <a:gd name="T77" fmla="*/ 162 h 246"/>
                      <a:gd name="T78" fmla="*/ 203 w 308"/>
                      <a:gd name="T79" fmla="*/ 142 h 246"/>
                      <a:gd name="T80" fmla="*/ 198 w 308"/>
                      <a:gd name="T81" fmla="*/ 153 h 246"/>
                      <a:gd name="T82" fmla="*/ 197 w 308"/>
                      <a:gd name="T83" fmla="*/ 174 h 246"/>
                      <a:gd name="T84" fmla="*/ 197 w 308"/>
                      <a:gd name="T85" fmla="*/ 190 h 246"/>
                      <a:gd name="T86" fmla="*/ 198 w 308"/>
                      <a:gd name="T87" fmla="*/ 211 h 246"/>
                      <a:gd name="T88" fmla="*/ 153 w 308"/>
                      <a:gd name="T89" fmla="*/ 203 h 246"/>
                      <a:gd name="T90" fmla="*/ 219 w 308"/>
                      <a:gd name="T91" fmla="*/ 210 h 246"/>
                      <a:gd name="T92" fmla="*/ 209 w 308"/>
                      <a:gd name="T93" fmla="*/ 200 h 246"/>
                      <a:gd name="T94" fmla="*/ 255 w 308"/>
                      <a:gd name="T95" fmla="*/ 189 h 246"/>
                      <a:gd name="T96" fmla="*/ 266 w 308"/>
                      <a:gd name="T97" fmla="*/ 200 h 246"/>
                      <a:gd name="T98" fmla="*/ 255 w 308"/>
                      <a:gd name="T99" fmla="*/ 210 h 246"/>
                      <a:gd name="T100" fmla="*/ 219 w 308"/>
                      <a:gd name="T101" fmla="*/ 175 h 246"/>
                      <a:gd name="T102" fmla="*/ 209 w 308"/>
                      <a:gd name="T103" fmla="*/ 165 h 246"/>
                      <a:gd name="T104" fmla="*/ 225 w 308"/>
                      <a:gd name="T105" fmla="*/ 154 h 246"/>
                      <a:gd name="T106" fmla="*/ 279 w 308"/>
                      <a:gd name="T107" fmla="*/ 160 h 246"/>
                      <a:gd name="T108" fmla="*/ 273 w 308"/>
                      <a:gd name="T109" fmla="*/ 17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8" h="246">
                        <a:moveTo>
                          <a:pt x="283" y="68"/>
                        </a:moveTo>
                        <a:lnTo>
                          <a:pt x="233" y="68"/>
                        </a:lnTo>
                        <a:lnTo>
                          <a:pt x="233" y="68"/>
                        </a:lnTo>
                        <a:lnTo>
                          <a:pt x="231" y="70"/>
                        </a:lnTo>
                        <a:lnTo>
                          <a:pt x="220" y="70"/>
                        </a:lnTo>
                        <a:lnTo>
                          <a:pt x="225" y="55"/>
                        </a:lnTo>
                        <a:lnTo>
                          <a:pt x="225" y="30"/>
                        </a:lnTo>
                        <a:lnTo>
                          <a:pt x="225" y="30"/>
                        </a:lnTo>
                        <a:lnTo>
                          <a:pt x="224" y="23"/>
                        </a:lnTo>
                        <a:lnTo>
                          <a:pt x="222" y="18"/>
                        </a:lnTo>
                        <a:lnTo>
                          <a:pt x="219" y="13"/>
                        </a:lnTo>
                        <a:lnTo>
                          <a:pt x="216" y="9"/>
                        </a:lnTo>
                        <a:lnTo>
                          <a:pt x="212" y="5"/>
                        </a:lnTo>
                        <a:lnTo>
                          <a:pt x="206" y="3"/>
                        </a:lnTo>
                        <a:lnTo>
                          <a:pt x="201" y="0"/>
                        </a:lnTo>
                        <a:lnTo>
                          <a:pt x="195" y="0"/>
                        </a:lnTo>
                        <a:lnTo>
                          <a:pt x="188" y="0"/>
                        </a:lnTo>
                        <a:lnTo>
                          <a:pt x="188" y="0"/>
                        </a:lnTo>
                        <a:lnTo>
                          <a:pt x="186" y="0"/>
                        </a:lnTo>
                        <a:lnTo>
                          <a:pt x="179" y="0"/>
                        </a:lnTo>
                        <a:lnTo>
                          <a:pt x="179" y="39"/>
                        </a:lnTo>
                        <a:lnTo>
                          <a:pt x="173" y="49"/>
                        </a:lnTo>
                        <a:lnTo>
                          <a:pt x="141" y="84"/>
                        </a:lnTo>
                        <a:lnTo>
                          <a:pt x="141" y="84"/>
                        </a:lnTo>
                        <a:lnTo>
                          <a:pt x="135" y="91"/>
                        </a:lnTo>
                        <a:lnTo>
                          <a:pt x="114" y="91"/>
                        </a:lnTo>
                        <a:lnTo>
                          <a:pt x="103" y="91"/>
                        </a:lnTo>
                        <a:lnTo>
                          <a:pt x="0" y="91"/>
                        </a:lnTo>
                        <a:lnTo>
                          <a:pt x="0" y="106"/>
                        </a:lnTo>
                        <a:lnTo>
                          <a:pt x="99" y="106"/>
                        </a:lnTo>
                        <a:lnTo>
                          <a:pt x="99" y="230"/>
                        </a:lnTo>
                        <a:lnTo>
                          <a:pt x="0" y="230"/>
                        </a:lnTo>
                        <a:lnTo>
                          <a:pt x="0" y="246"/>
                        </a:lnTo>
                        <a:lnTo>
                          <a:pt x="114" y="246"/>
                        </a:lnTo>
                        <a:lnTo>
                          <a:pt x="114" y="229"/>
                        </a:lnTo>
                        <a:lnTo>
                          <a:pt x="136" y="229"/>
                        </a:lnTo>
                        <a:lnTo>
                          <a:pt x="136" y="209"/>
                        </a:lnTo>
                        <a:lnTo>
                          <a:pt x="139" y="209"/>
                        </a:lnTo>
                        <a:lnTo>
                          <a:pt x="139" y="209"/>
                        </a:lnTo>
                        <a:lnTo>
                          <a:pt x="147" y="215"/>
                        </a:lnTo>
                        <a:lnTo>
                          <a:pt x="156" y="221"/>
                        </a:lnTo>
                        <a:lnTo>
                          <a:pt x="164" y="224"/>
                        </a:lnTo>
                        <a:lnTo>
                          <a:pt x="174" y="225"/>
                        </a:lnTo>
                        <a:lnTo>
                          <a:pt x="238" y="225"/>
                        </a:lnTo>
                        <a:lnTo>
                          <a:pt x="238" y="225"/>
                        </a:lnTo>
                        <a:lnTo>
                          <a:pt x="255" y="225"/>
                        </a:lnTo>
                        <a:lnTo>
                          <a:pt x="255" y="225"/>
                        </a:lnTo>
                        <a:lnTo>
                          <a:pt x="260" y="224"/>
                        </a:lnTo>
                        <a:lnTo>
                          <a:pt x="265" y="223"/>
                        </a:lnTo>
                        <a:lnTo>
                          <a:pt x="269" y="221"/>
                        </a:lnTo>
                        <a:lnTo>
                          <a:pt x="272" y="217"/>
                        </a:lnTo>
                        <a:lnTo>
                          <a:pt x="276" y="213"/>
                        </a:lnTo>
                        <a:lnTo>
                          <a:pt x="278" y="210"/>
                        </a:lnTo>
                        <a:lnTo>
                          <a:pt x="280" y="205"/>
                        </a:lnTo>
                        <a:lnTo>
                          <a:pt x="280" y="200"/>
                        </a:lnTo>
                        <a:lnTo>
                          <a:pt x="280" y="200"/>
                        </a:lnTo>
                        <a:lnTo>
                          <a:pt x="279" y="194"/>
                        </a:lnTo>
                        <a:lnTo>
                          <a:pt x="277" y="188"/>
                        </a:lnTo>
                        <a:lnTo>
                          <a:pt x="277" y="188"/>
                        </a:lnTo>
                        <a:lnTo>
                          <a:pt x="283" y="184"/>
                        </a:lnTo>
                        <a:lnTo>
                          <a:pt x="290" y="179"/>
                        </a:lnTo>
                        <a:lnTo>
                          <a:pt x="293" y="172"/>
                        </a:lnTo>
                        <a:lnTo>
                          <a:pt x="294" y="169"/>
                        </a:lnTo>
                        <a:lnTo>
                          <a:pt x="294" y="165"/>
                        </a:lnTo>
                        <a:lnTo>
                          <a:pt x="294" y="165"/>
                        </a:lnTo>
                        <a:lnTo>
                          <a:pt x="294" y="160"/>
                        </a:lnTo>
                        <a:lnTo>
                          <a:pt x="293" y="156"/>
                        </a:lnTo>
                        <a:lnTo>
                          <a:pt x="291" y="153"/>
                        </a:lnTo>
                        <a:lnTo>
                          <a:pt x="288" y="149"/>
                        </a:lnTo>
                        <a:lnTo>
                          <a:pt x="288" y="149"/>
                        </a:lnTo>
                        <a:lnTo>
                          <a:pt x="293" y="145"/>
                        </a:lnTo>
                        <a:lnTo>
                          <a:pt x="296" y="141"/>
                        </a:lnTo>
                        <a:lnTo>
                          <a:pt x="298" y="135"/>
                        </a:lnTo>
                        <a:lnTo>
                          <a:pt x="298" y="129"/>
                        </a:lnTo>
                        <a:lnTo>
                          <a:pt x="298" y="129"/>
                        </a:lnTo>
                        <a:lnTo>
                          <a:pt x="297" y="121"/>
                        </a:lnTo>
                        <a:lnTo>
                          <a:pt x="295" y="116"/>
                        </a:lnTo>
                        <a:lnTo>
                          <a:pt x="295" y="116"/>
                        </a:lnTo>
                        <a:lnTo>
                          <a:pt x="300" y="112"/>
                        </a:lnTo>
                        <a:lnTo>
                          <a:pt x="305" y="106"/>
                        </a:lnTo>
                        <a:lnTo>
                          <a:pt x="307" y="101"/>
                        </a:lnTo>
                        <a:lnTo>
                          <a:pt x="308" y="93"/>
                        </a:lnTo>
                        <a:lnTo>
                          <a:pt x="308" y="93"/>
                        </a:lnTo>
                        <a:lnTo>
                          <a:pt x="308" y="89"/>
                        </a:lnTo>
                        <a:lnTo>
                          <a:pt x="306" y="84"/>
                        </a:lnTo>
                        <a:lnTo>
                          <a:pt x="304" y="79"/>
                        </a:lnTo>
                        <a:lnTo>
                          <a:pt x="300" y="76"/>
                        </a:lnTo>
                        <a:lnTo>
                          <a:pt x="297" y="73"/>
                        </a:lnTo>
                        <a:lnTo>
                          <a:pt x="293" y="71"/>
                        </a:lnTo>
                        <a:lnTo>
                          <a:pt x="288" y="70"/>
                        </a:lnTo>
                        <a:lnTo>
                          <a:pt x="283" y="68"/>
                        </a:lnTo>
                        <a:lnTo>
                          <a:pt x="283" y="68"/>
                        </a:lnTo>
                        <a:close/>
                        <a:moveTo>
                          <a:pt x="294" y="93"/>
                        </a:moveTo>
                        <a:lnTo>
                          <a:pt x="294" y="93"/>
                        </a:lnTo>
                        <a:lnTo>
                          <a:pt x="293" y="98"/>
                        </a:lnTo>
                        <a:lnTo>
                          <a:pt x="291" y="101"/>
                        </a:lnTo>
                        <a:lnTo>
                          <a:pt x="287" y="103"/>
                        </a:lnTo>
                        <a:lnTo>
                          <a:pt x="283" y="104"/>
                        </a:lnTo>
                        <a:lnTo>
                          <a:pt x="274" y="104"/>
                        </a:lnTo>
                        <a:lnTo>
                          <a:pt x="233" y="104"/>
                        </a:lnTo>
                        <a:lnTo>
                          <a:pt x="233" y="104"/>
                        </a:lnTo>
                        <a:lnTo>
                          <a:pt x="230" y="103"/>
                        </a:lnTo>
                        <a:lnTo>
                          <a:pt x="226" y="101"/>
                        </a:lnTo>
                        <a:lnTo>
                          <a:pt x="224" y="98"/>
                        </a:lnTo>
                        <a:lnTo>
                          <a:pt x="224" y="93"/>
                        </a:lnTo>
                        <a:lnTo>
                          <a:pt x="224" y="93"/>
                        </a:lnTo>
                        <a:lnTo>
                          <a:pt x="224" y="90"/>
                        </a:lnTo>
                        <a:lnTo>
                          <a:pt x="226" y="87"/>
                        </a:lnTo>
                        <a:lnTo>
                          <a:pt x="228" y="85"/>
                        </a:lnTo>
                        <a:lnTo>
                          <a:pt x="231" y="84"/>
                        </a:lnTo>
                        <a:lnTo>
                          <a:pt x="254" y="84"/>
                        </a:lnTo>
                        <a:lnTo>
                          <a:pt x="254" y="82"/>
                        </a:lnTo>
                        <a:lnTo>
                          <a:pt x="283" y="82"/>
                        </a:lnTo>
                        <a:lnTo>
                          <a:pt x="283" y="82"/>
                        </a:lnTo>
                        <a:lnTo>
                          <a:pt x="287" y="84"/>
                        </a:lnTo>
                        <a:lnTo>
                          <a:pt x="291" y="86"/>
                        </a:lnTo>
                        <a:lnTo>
                          <a:pt x="293" y="89"/>
                        </a:lnTo>
                        <a:lnTo>
                          <a:pt x="294" y="93"/>
                        </a:lnTo>
                        <a:lnTo>
                          <a:pt x="294" y="93"/>
                        </a:lnTo>
                        <a:close/>
                        <a:moveTo>
                          <a:pt x="284" y="129"/>
                        </a:moveTo>
                        <a:lnTo>
                          <a:pt x="284" y="129"/>
                        </a:lnTo>
                        <a:lnTo>
                          <a:pt x="284" y="133"/>
                        </a:lnTo>
                        <a:lnTo>
                          <a:pt x="281" y="136"/>
                        </a:lnTo>
                        <a:lnTo>
                          <a:pt x="278" y="139"/>
                        </a:lnTo>
                        <a:lnTo>
                          <a:pt x="274" y="140"/>
                        </a:lnTo>
                        <a:lnTo>
                          <a:pt x="269" y="140"/>
                        </a:lnTo>
                        <a:lnTo>
                          <a:pt x="225" y="140"/>
                        </a:lnTo>
                        <a:lnTo>
                          <a:pt x="225" y="140"/>
                        </a:lnTo>
                        <a:lnTo>
                          <a:pt x="220" y="139"/>
                        </a:lnTo>
                        <a:lnTo>
                          <a:pt x="217" y="136"/>
                        </a:lnTo>
                        <a:lnTo>
                          <a:pt x="215" y="133"/>
                        </a:lnTo>
                        <a:lnTo>
                          <a:pt x="214" y="129"/>
                        </a:lnTo>
                        <a:lnTo>
                          <a:pt x="214" y="129"/>
                        </a:lnTo>
                        <a:lnTo>
                          <a:pt x="215" y="125"/>
                        </a:lnTo>
                        <a:lnTo>
                          <a:pt x="217" y="121"/>
                        </a:lnTo>
                        <a:lnTo>
                          <a:pt x="220" y="119"/>
                        </a:lnTo>
                        <a:lnTo>
                          <a:pt x="225" y="118"/>
                        </a:lnTo>
                        <a:lnTo>
                          <a:pt x="233" y="118"/>
                        </a:lnTo>
                        <a:lnTo>
                          <a:pt x="274" y="118"/>
                        </a:lnTo>
                        <a:lnTo>
                          <a:pt x="274" y="118"/>
                        </a:lnTo>
                        <a:lnTo>
                          <a:pt x="278" y="119"/>
                        </a:lnTo>
                        <a:lnTo>
                          <a:pt x="281" y="121"/>
                        </a:lnTo>
                        <a:lnTo>
                          <a:pt x="284" y="125"/>
                        </a:lnTo>
                        <a:lnTo>
                          <a:pt x="284" y="129"/>
                        </a:lnTo>
                        <a:lnTo>
                          <a:pt x="284" y="129"/>
                        </a:lnTo>
                        <a:close/>
                        <a:moveTo>
                          <a:pt x="114" y="215"/>
                        </a:moveTo>
                        <a:lnTo>
                          <a:pt x="114" y="113"/>
                        </a:lnTo>
                        <a:lnTo>
                          <a:pt x="122" y="113"/>
                        </a:lnTo>
                        <a:lnTo>
                          <a:pt x="122" y="215"/>
                        </a:lnTo>
                        <a:lnTo>
                          <a:pt x="114" y="215"/>
                        </a:lnTo>
                        <a:close/>
                        <a:moveTo>
                          <a:pt x="148" y="198"/>
                        </a:moveTo>
                        <a:lnTo>
                          <a:pt x="147" y="195"/>
                        </a:lnTo>
                        <a:lnTo>
                          <a:pt x="136" y="195"/>
                        </a:lnTo>
                        <a:lnTo>
                          <a:pt x="136" y="113"/>
                        </a:lnTo>
                        <a:lnTo>
                          <a:pt x="142" y="113"/>
                        </a:lnTo>
                        <a:lnTo>
                          <a:pt x="143" y="107"/>
                        </a:lnTo>
                        <a:lnTo>
                          <a:pt x="143" y="107"/>
                        </a:lnTo>
                        <a:lnTo>
                          <a:pt x="146" y="100"/>
                        </a:lnTo>
                        <a:lnTo>
                          <a:pt x="151" y="93"/>
                        </a:lnTo>
                        <a:lnTo>
                          <a:pt x="184" y="58"/>
                        </a:lnTo>
                        <a:lnTo>
                          <a:pt x="193" y="44"/>
                        </a:lnTo>
                        <a:lnTo>
                          <a:pt x="193" y="14"/>
                        </a:lnTo>
                        <a:lnTo>
                          <a:pt x="195" y="14"/>
                        </a:lnTo>
                        <a:lnTo>
                          <a:pt x="195" y="14"/>
                        </a:lnTo>
                        <a:lnTo>
                          <a:pt x="201" y="16"/>
                        </a:lnTo>
                        <a:lnTo>
                          <a:pt x="205" y="19"/>
                        </a:lnTo>
                        <a:lnTo>
                          <a:pt x="209" y="23"/>
                        </a:lnTo>
                        <a:lnTo>
                          <a:pt x="210" y="30"/>
                        </a:lnTo>
                        <a:lnTo>
                          <a:pt x="210" y="53"/>
                        </a:lnTo>
                        <a:lnTo>
                          <a:pt x="202" y="80"/>
                        </a:lnTo>
                        <a:lnTo>
                          <a:pt x="202" y="80"/>
                        </a:lnTo>
                        <a:lnTo>
                          <a:pt x="202" y="80"/>
                        </a:lnTo>
                        <a:lnTo>
                          <a:pt x="202" y="80"/>
                        </a:lnTo>
                        <a:lnTo>
                          <a:pt x="202" y="84"/>
                        </a:lnTo>
                        <a:lnTo>
                          <a:pt x="203" y="84"/>
                        </a:lnTo>
                        <a:lnTo>
                          <a:pt x="203" y="84"/>
                        </a:lnTo>
                        <a:lnTo>
                          <a:pt x="205" y="90"/>
                        </a:lnTo>
                        <a:lnTo>
                          <a:pt x="205" y="98"/>
                        </a:lnTo>
                        <a:lnTo>
                          <a:pt x="205" y="105"/>
                        </a:lnTo>
                        <a:lnTo>
                          <a:pt x="203" y="112"/>
                        </a:lnTo>
                        <a:lnTo>
                          <a:pt x="203" y="112"/>
                        </a:lnTo>
                        <a:lnTo>
                          <a:pt x="200" y="121"/>
                        </a:lnTo>
                        <a:lnTo>
                          <a:pt x="196" y="129"/>
                        </a:lnTo>
                        <a:lnTo>
                          <a:pt x="189" y="135"/>
                        </a:lnTo>
                        <a:lnTo>
                          <a:pt x="183" y="141"/>
                        </a:lnTo>
                        <a:lnTo>
                          <a:pt x="175" y="145"/>
                        </a:lnTo>
                        <a:lnTo>
                          <a:pt x="168" y="147"/>
                        </a:lnTo>
                        <a:lnTo>
                          <a:pt x="160" y="148"/>
                        </a:lnTo>
                        <a:lnTo>
                          <a:pt x="151" y="147"/>
                        </a:lnTo>
                        <a:lnTo>
                          <a:pt x="148" y="160"/>
                        </a:lnTo>
                        <a:lnTo>
                          <a:pt x="148" y="160"/>
                        </a:lnTo>
                        <a:lnTo>
                          <a:pt x="155" y="161"/>
                        </a:lnTo>
                        <a:lnTo>
                          <a:pt x="161" y="162"/>
                        </a:lnTo>
                        <a:lnTo>
                          <a:pt x="161" y="162"/>
                        </a:lnTo>
                        <a:lnTo>
                          <a:pt x="166" y="162"/>
                        </a:lnTo>
                        <a:lnTo>
                          <a:pt x="173" y="161"/>
                        </a:lnTo>
                        <a:lnTo>
                          <a:pt x="178" y="159"/>
                        </a:lnTo>
                        <a:lnTo>
                          <a:pt x="184" y="157"/>
                        </a:lnTo>
                        <a:lnTo>
                          <a:pt x="195" y="151"/>
                        </a:lnTo>
                        <a:lnTo>
                          <a:pt x="203" y="142"/>
                        </a:lnTo>
                        <a:lnTo>
                          <a:pt x="203" y="142"/>
                        </a:lnTo>
                        <a:lnTo>
                          <a:pt x="205" y="144"/>
                        </a:lnTo>
                        <a:lnTo>
                          <a:pt x="205" y="144"/>
                        </a:lnTo>
                        <a:lnTo>
                          <a:pt x="201" y="148"/>
                        </a:lnTo>
                        <a:lnTo>
                          <a:pt x="198" y="153"/>
                        </a:lnTo>
                        <a:lnTo>
                          <a:pt x="196" y="158"/>
                        </a:lnTo>
                        <a:lnTo>
                          <a:pt x="195" y="165"/>
                        </a:lnTo>
                        <a:lnTo>
                          <a:pt x="195" y="165"/>
                        </a:lnTo>
                        <a:lnTo>
                          <a:pt x="196" y="170"/>
                        </a:lnTo>
                        <a:lnTo>
                          <a:pt x="197" y="174"/>
                        </a:lnTo>
                        <a:lnTo>
                          <a:pt x="199" y="179"/>
                        </a:lnTo>
                        <a:lnTo>
                          <a:pt x="202" y="182"/>
                        </a:lnTo>
                        <a:lnTo>
                          <a:pt x="202" y="182"/>
                        </a:lnTo>
                        <a:lnTo>
                          <a:pt x="199" y="186"/>
                        </a:lnTo>
                        <a:lnTo>
                          <a:pt x="197" y="190"/>
                        </a:lnTo>
                        <a:lnTo>
                          <a:pt x="196" y="195"/>
                        </a:lnTo>
                        <a:lnTo>
                          <a:pt x="195" y="200"/>
                        </a:lnTo>
                        <a:lnTo>
                          <a:pt x="195" y="200"/>
                        </a:lnTo>
                        <a:lnTo>
                          <a:pt x="196" y="206"/>
                        </a:lnTo>
                        <a:lnTo>
                          <a:pt x="198" y="211"/>
                        </a:lnTo>
                        <a:lnTo>
                          <a:pt x="174" y="211"/>
                        </a:lnTo>
                        <a:lnTo>
                          <a:pt x="174" y="211"/>
                        </a:lnTo>
                        <a:lnTo>
                          <a:pt x="166" y="210"/>
                        </a:lnTo>
                        <a:lnTo>
                          <a:pt x="160" y="207"/>
                        </a:lnTo>
                        <a:lnTo>
                          <a:pt x="153" y="203"/>
                        </a:lnTo>
                        <a:lnTo>
                          <a:pt x="148" y="198"/>
                        </a:lnTo>
                        <a:lnTo>
                          <a:pt x="148" y="198"/>
                        </a:lnTo>
                        <a:close/>
                        <a:moveTo>
                          <a:pt x="255" y="210"/>
                        </a:moveTo>
                        <a:lnTo>
                          <a:pt x="219" y="210"/>
                        </a:lnTo>
                        <a:lnTo>
                          <a:pt x="219" y="210"/>
                        </a:lnTo>
                        <a:lnTo>
                          <a:pt x="215" y="210"/>
                        </a:lnTo>
                        <a:lnTo>
                          <a:pt x="212" y="208"/>
                        </a:lnTo>
                        <a:lnTo>
                          <a:pt x="210" y="203"/>
                        </a:lnTo>
                        <a:lnTo>
                          <a:pt x="209" y="200"/>
                        </a:lnTo>
                        <a:lnTo>
                          <a:pt x="209" y="200"/>
                        </a:lnTo>
                        <a:lnTo>
                          <a:pt x="210" y="196"/>
                        </a:lnTo>
                        <a:lnTo>
                          <a:pt x="212" y="193"/>
                        </a:lnTo>
                        <a:lnTo>
                          <a:pt x="215" y="190"/>
                        </a:lnTo>
                        <a:lnTo>
                          <a:pt x="219" y="189"/>
                        </a:lnTo>
                        <a:lnTo>
                          <a:pt x="255" y="189"/>
                        </a:lnTo>
                        <a:lnTo>
                          <a:pt x="255" y="189"/>
                        </a:lnTo>
                        <a:lnTo>
                          <a:pt x="259" y="190"/>
                        </a:lnTo>
                        <a:lnTo>
                          <a:pt x="263" y="193"/>
                        </a:lnTo>
                        <a:lnTo>
                          <a:pt x="265" y="196"/>
                        </a:lnTo>
                        <a:lnTo>
                          <a:pt x="266" y="200"/>
                        </a:lnTo>
                        <a:lnTo>
                          <a:pt x="266" y="200"/>
                        </a:lnTo>
                        <a:lnTo>
                          <a:pt x="265" y="203"/>
                        </a:lnTo>
                        <a:lnTo>
                          <a:pt x="263" y="208"/>
                        </a:lnTo>
                        <a:lnTo>
                          <a:pt x="259" y="210"/>
                        </a:lnTo>
                        <a:lnTo>
                          <a:pt x="255" y="210"/>
                        </a:lnTo>
                        <a:lnTo>
                          <a:pt x="255" y="210"/>
                        </a:lnTo>
                        <a:close/>
                        <a:moveTo>
                          <a:pt x="269" y="175"/>
                        </a:moveTo>
                        <a:lnTo>
                          <a:pt x="255" y="175"/>
                        </a:lnTo>
                        <a:lnTo>
                          <a:pt x="219" y="175"/>
                        </a:lnTo>
                        <a:lnTo>
                          <a:pt x="219" y="175"/>
                        </a:lnTo>
                        <a:lnTo>
                          <a:pt x="215" y="174"/>
                        </a:lnTo>
                        <a:lnTo>
                          <a:pt x="212" y="172"/>
                        </a:lnTo>
                        <a:lnTo>
                          <a:pt x="210" y="169"/>
                        </a:lnTo>
                        <a:lnTo>
                          <a:pt x="209" y="165"/>
                        </a:lnTo>
                        <a:lnTo>
                          <a:pt x="209" y="165"/>
                        </a:lnTo>
                        <a:lnTo>
                          <a:pt x="210" y="160"/>
                        </a:lnTo>
                        <a:lnTo>
                          <a:pt x="212" y="157"/>
                        </a:lnTo>
                        <a:lnTo>
                          <a:pt x="215" y="155"/>
                        </a:lnTo>
                        <a:lnTo>
                          <a:pt x="219" y="154"/>
                        </a:lnTo>
                        <a:lnTo>
                          <a:pt x="225" y="154"/>
                        </a:lnTo>
                        <a:lnTo>
                          <a:pt x="269" y="154"/>
                        </a:lnTo>
                        <a:lnTo>
                          <a:pt x="269" y="154"/>
                        </a:lnTo>
                        <a:lnTo>
                          <a:pt x="273" y="155"/>
                        </a:lnTo>
                        <a:lnTo>
                          <a:pt x="277" y="157"/>
                        </a:lnTo>
                        <a:lnTo>
                          <a:pt x="279" y="160"/>
                        </a:lnTo>
                        <a:lnTo>
                          <a:pt x="280" y="165"/>
                        </a:lnTo>
                        <a:lnTo>
                          <a:pt x="280" y="165"/>
                        </a:lnTo>
                        <a:lnTo>
                          <a:pt x="279" y="169"/>
                        </a:lnTo>
                        <a:lnTo>
                          <a:pt x="277" y="172"/>
                        </a:lnTo>
                        <a:lnTo>
                          <a:pt x="273" y="174"/>
                        </a:lnTo>
                        <a:lnTo>
                          <a:pt x="269" y="175"/>
                        </a:lnTo>
                        <a:lnTo>
                          <a:pt x="269" y="1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a:p>
                </p:txBody>
              </p:sp>
              <p:sp>
                <p:nvSpPr>
                  <p:cNvPr id="255" name="Freeform 73"/>
                  <p:cNvSpPr>
                    <a:spLocks noEditPoints="1"/>
                  </p:cNvSpPr>
                  <p:nvPr/>
                </p:nvSpPr>
                <p:spPr bwMode="auto">
                  <a:xfrm>
                    <a:off x="804203" y="2655186"/>
                    <a:ext cx="46420" cy="46420"/>
                  </a:xfrm>
                  <a:custGeom>
                    <a:avLst/>
                    <a:gdLst>
                      <a:gd name="T0" fmla="*/ 33 w 33"/>
                      <a:gd name="T1" fmla="*/ 16 h 33"/>
                      <a:gd name="T2" fmla="*/ 33 w 33"/>
                      <a:gd name="T3" fmla="*/ 16 h 33"/>
                      <a:gd name="T4" fmla="*/ 33 w 33"/>
                      <a:gd name="T5" fmla="*/ 13 h 33"/>
                      <a:gd name="T6" fmla="*/ 32 w 33"/>
                      <a:gd name="T7" fmla="*/ 10 h 33"/>
                      <a:gd name="T8" fmla="*/ 29 w 33"/>
                      <a:gd name="T9" fmla="*/ 4 h 33"/>
                      <a:gd name="T10" fmla="*/ 23 w 33"/>
                      <a:gd name="T11" fmla="*/ 1 h 33"/>
                      <a:gd name="T12" fmla="*/ 20 w 33"/>
                      <a:gd name="T13" fmla="*/ 0 h 33"/>
                      <a:gd name="T14" fmla="*/ 17 w 33"/>
                      <a:gd name="T15" fmla="*/ 0 h 33"/>
                      <a:gd name="T16" fmla="*/ 17 w 33"/>
                      <a:gd name="T17" fmla="*/ 0 h 33"/>
                      <a:gd name="T18" fmla="*/ 14 w 33"/>
                      <a:gd name="T19" fmla="*/ 0 h 33"/>
                      <a:gd name="T20" fmla="*/ 10 w 33"/>
                      <a:gd name="T21" fmla="*/ 1 h 33"/>
                      <a:gd name="T22" fmla="*/ 5 w 33"/>
                      <a:gd name="T23" fmla="*/ 4 h 33"/>
                      <a:gd name="T24" fmla="*/ 1 w 33"/>
                      <a:gd name="T25" fmla="*/ 10 h 33"/>
                      <a:gd name="T26" fmla="*/ 0 w 33"/>
                      <a:gd name="T27" fmla="*/ 13 h 33"/>
                      <a:gd name="T28" fmla="*/ 0 w 33"/>
                      <a:gd name="T29" fmla="*/ 16 h 33"/>
                      <a:gd name="T30" fmla="*/ 0 w 33"/>
                      <a:gd name="T31" fmla="*/ 16 h 33"/>
                      <a:gd name="T32" fmla="*/ 0 w 33"/>
                      <a:gd name="T33" fmla="*/ 19 h 33"/>
                      <a:gd name="T34" fmla="*/ 1 w 33"/>
                      <a:gd name="T35" fmla="*/ 23 h 33"/>
                      <a:gd name="T36" fmla="*/ 5 w 33"/>
                      <a:gd name="T37" fmla="*/ 28 h 33"/>
                      <a:gd name="T38" fmla="*/ 10 w 33"/>
                      <a:gd name="T39" fmla="*/ 32 h 33"/>
                      <a:gd name="T40" fmla="*/ 14 w 33"/>
                      <a:gd name="T41" fmla="*/ 33 h 33"/>
                      <a:gd name="T42" fmla="*/ 17 w 33"/>
                      <a:gd name="T43" fmla="*/ 33 h 33"/>
                      <a:gd name="T44" fmla="*/ 17 w 33"/>
                      <a:gd name="T45" fmla="*/ 33 h 33"/>
                      <a:gd name="T46" fmla="*/ 20 w 33"/>
                      <a:gd name="T47" fmla="*/ 33 h 33"/>
                      <a:gd name="T48" fmla="*/ 23 w 33"/>
                      <a:gd name="T49" fmla="*/ 32 h 33"/>
                      <a:gd name="T50" fmla="*/ 29 w 33"/>
                      <a:gd name="T51" fmla="*/ 28 h 33"/>
                      <a:gd name="T52" fmla="*/ 32 w 33"/>
                      <a:gd name="T53" fmla="*/ 23 h 33"/>
                      <a:gd name="T54" fmla="*/ 33 w 33"/>
                      <a:gd name="T55" fmla="*/ 19 h 33"/>
                      <a:gd name="T56" fmla="*/ 33 w 33"/>
                      <a:gd name="T57" fmla="*/ 16 h 33"/>
                      <a:gd name="T58" fmla="*/ 33 w 33"/>
                      <a:gd name="T59" fmla="*/ 16 h 33"/>
                      <a:gd name="T60" fmla="*/ 14 w 33"/>
                      <a:gd name="T61" fmla="*/ 16 h 33"/>
                      <a:gd name="T62" fmla="*/ 14 w 33"/>
                      <a:gd name="T63" fmla="*/ 16 h 33"/>
                      <a:gd name="T64" fmla="*/ 15 w 33"/>
                      <a:gd name="T65" fmla="*/ 14 h 33"/>
                      <a:gd name="T66" fmla="*/ 17 w 33"/>
                      <a:gd name="T67" fmla="*/ 14 h 33"/>
                      <a:gd name="T68" fmla="*/ 17 w 33"/>
                      <a:gd name="T69" fmla="*/ 14 h 33"/>
                      <a:gd name="T70" fmla="*/ 18 w 33"/>
                      <a:gd name="T71" fmla="*/ 14 h 33"/>
                      <a:gd name="T72" fmla="*/ 19 w 33"/>
                      <a:gd name="T73" fmla="*/ 16 h 33"/>
                      <a:gd name="T74" fmla="*/ 19 w 33"/>
                      <a:gd name="T75" fmla="*/ 16 h 33"/>
                      <a:gd name="T76" fmla="*/ 18 w 33"/>
                      <a:gd name="T77" fmla="*/ 18 h 33"/>
                      <a:gd name="T78" fmla="*/ 17 w 33"/>
                      <a:gd name="T79" fmla="*/ 19 h 33"/>
                      <a:gd name="T80" fmla="*/ 17 w 33"/>
                      <a:gd name="T81" fmla="*/ 19 h 33"/>
                      <a:gd name="T82" fmla="*/ 15 w 33"/>
                      <a:gd name="T83" fmla="*/ 18 h 33"/>
                      <a:gd name="T84" fmla="*/ 14 w 33"/>
                      <a:gd name="T85" fmla="*/ 16 h 33"/>
                      <a:gd name="T86" fmla="*/ 14 w 33"/>
                      <a:gd name="T8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3">
                        <a:moveTo>
                          <a:pt x="33" y="16"/>
                        </a:moveTo>
                        <a:lnTo>
                          <a:pt x="33" y="16"/>
                        </a:lnTo>
                        <a:lnTo>
                          <a:pt x="33" y="13"/>
                        </a:lnTo>
                        <a:lnTo>
                          <a:pt x="32" y="10"/>
                        </a:lnTo>
                        <a:lnTo>
                          <a:pt x="29" y="4"/>
                        </a:lnTo>
                        <a:lnTo>
                          <a:pt x="23" y="1"/>
                        </a:lnTo>
                        <a:lnTo>
                          <a:pt x="20" y="0"/>
                        </a:lnTo>
                        <a:lnTo>
                          <a:pt x="17" y="0"/>
                        </a:lnTo>
                        <a:lnTo>
                          <a:pt x="17" y="0"/>
                        </a:lnTo>
                        <a:lnTo>
                          <a:pt x="14" y="0"/>
                        </a:lnTo>
                        <a:lnTo>
                          <a:pt x="10" y="1"/>
                        </a:lnTo>
                        <a:lnTo>
                          <a:pt x="5" y="4"/>
                        </a:lnTo>
                        <a:lnTo>
                          <a:pt x="1" y="10"/>
                        </a:lnTo>
                        <a:lnTo>
                          <a:pt x="0" y="13"/>
                        </a:lnTo>
                        <a:lnTo>
                          <a:pt x="0" y="16"/>
                        </a:lnTo>
                        <a:lnTo>
                          <a:pt x="0" y="16"/>
                        </a:lnTo>
                        <a:lnTo>
                          <a:pt x="0" y="19"/>
                        </a:lnTo>
                        <a:lnTo>
                          <a:pt x="1" y="23"/>
                        </a:lnTo>
                        <a:lnTo>
                          <a:pt x="5" y="28"/>
                        </a:lnTo>
                        <a:lnTo>
                          <a:pt x="10" y="32"/>
                        </a:lnTo>
                        <a:lnTo>
                          <a:pt x="14" y="33"/>
                        </a:lnTo>
                        <a:lnTo>
                          <a:pt x="17" y="33"/>
                        </a:lnTo>
                        <a:lnTo>
                          <a:pt x="17" y="33"/>
                        </a:lnTo>
                        <a:lnTo>
                          <a:pt x="20" y="33"/>
                        </a:lnTo>
                        <a:lnTo>
                          <a:pt x="23" y="32"/>
                        </a:lnTo>
                        <a:lnTo>
                          <a:pt x="29" y="28"/>
                        </a:lnTo>
                        <a:lnTo>
                          <a:pt x="32" y="23"/>
                        </a:lnTo>
                        <a:lnTo>
                          <a:pt x="33" y="19"/>
                        </a:lnTo>
                        <a:lnTo>
                          <a:pt x="33" y="16"/>
                        </a:lnTo>
                        <a:lnTo>
                          <a:pt x="33" y="16"/>
                        </a:lnTo>
                        <a:close/>
                        <a:moveTo>
                          <a:pt x="14" y="16"/>
                        </a:moveTo>
                        <a:lnTo>
                          <a:pt x="14" y="16"/>
                        </a:lnTo>
                        <a:lnTo>
                          <a:pt x="15" y="14"/>
                        </a:lnTo>
                        <a:lnTo>
                          <a:pt x="17" y="14"/>
                        </a:lnTo>
                        <a:lnTo>
                          <a:pt x="17" y="14"/>
                        </a:lnTo>
                        <a:lnTo>
                          <a:pt x="18" y="14"/>
                        </a:lnTo>
                        <a:lnTo>
                          <a:pt x="19" y="16"/>
                        </a:lnTo>
                        <a:lnTo>
                          <a:pt x="19" y="16"/>
                        </a:lnTo>
                        <a:lnTo>
                          <a:pt x="18" y="18"/>
                        </a:lnTo>
                        <a:lnTo>
                          <a:pt x="17" y="19"/>
                        </a:lnTo>
                        <a:lnTo>
                          <a:pt x="17" y="19"/>
                        </a:lnTo>
                        <a:lnTo>
                          <a:pt x="15" y="18"/>
                        </a:lnTo>
                        <a:lnTo>
                          <a:pt x="14" y="16"/>
                        </a:lnTo>
                        <a:lnTo>
                          <a:pt x="14"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a:p>
                </p:txBody>
              </p:sp>
            </p:grpSp>
            <p:sp>
              <p:nvSpPr>
                <p:cNvPr id="251" name="矩形 250"/>
                <p:cNvSpPr/>
                <p:nvPr/>
              </p:nvSpPr>
              <p:spPr>
                <a:xfrm>
                  <a:off x="365997" y="1929900"/>
                  <a:ext cx="1082240" cy="495083"/>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超額比序</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總積分</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52" name="矩形 251"/>
                <p:cNvSpPr/>
                <p:nvPr/>
              </p:nvSpPr>
              <p:spPr>
                <a:xfrm>
                  <a:off x="1516577" y="1939773"/>
                  <a:ext cx="645855" cy="495083"/>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均衡</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學習</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53" name="矩形 252"/>
                <p:cNvSpPr/>
                <p:nvPr/>
              </p:nvSpPr>
              <p:spPr>
                <a:xfrm>
                  <a:off x="2431795" y="1929900"/>
                  <a:ext cx="645855" cy="495083"/>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技藝</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優良</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grpSp>
          <p:sp>
            <p:nvSpPr>
              <p:cNvPr id="227" name="矩形 226"/>
              <p:cNvSpPr/>
              <p:nvPr/>
            </p:nvSpPr>
            <p:spPr>
              <a:xfrm>
                <a:off x="3504514" y="195486"/>
                <a:ext cx="1015663" cy="430887"/>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志願序</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28" name="矩形 227"/>
              <p:cNvSpPr/>
              <p:nvPr/>
            </p:nvSpPr>
            <p:spPr>
              <a:xfrm>
                <a:off x="4706563" y="195486"/>
                <a:ext cx="759184" cy="738664"/>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弱勢</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身分</a:t>
                </a:r>
                <a:endParaRPr lang="en-US" altLang="zh-TW" sz="1600" b="1" dirty="0">
                  <a:solidFill>
                    <a:srgbClr val="002060"/>
                  </a:solidFill>
                  <a:latin typeface="微軟正黑體" panose="020B0604030504040204" pitchFamily="34" charset="-120"/>
                  <a:ea typeface="微軟正黑體" panose="020B0604030504040204" pitchFamily="34" charset="-120"/>
                </a:endParaRPr>
              </a:p>
            </p:txBody>
          </p:sp>
          <p:sp>
            <p:nvSpPr>
              <p:cNvPr id="229" name="矩形 228"/>
              <p:cNvSpPr/>
              <p:nvPr/>
            </p:nvSpPr>
            <p:spPr>
              <a:xfrm>
                <a:off x="5493148" y="195486"/>
                <a:ext cx="1332517" cy="732301"/>
              </a:xfrm>
              <a:prstGeom prst="rect">
                <a:avLst/>
              </a:prstGeom>
            </p:spPr>
            <p:txBody>
              <a:bodyPr wrap="squar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多元學習</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表現</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30" name="矩形 229"/>
              <p:cNvSpPr/>
              <p:nvPr/>
            </p:nvSpPr>
            <p:spPr>
              <a:xfrm>
                <a:off x="6916867" y="250671"/>
                <a:ext cx="739953" cy="693760"/>
              </a:xfrm>
              <a:prstGeom prst="rect">
                <a:avLst/>
              </a:prstGeom>
            </p:spPr>
            <p:txBody>
              <a:bodyPr wrap="none">
                <a:spAutoFit/>
              </a:bodyPr>
              <a:lstStyle/>
              <a:p>
                <a:pPr algn="ctr">
                  <a:lnSpc>
                    <a:spcPts val="1200"/>
                  </a:lnSpc>
                </a:pPr>
                <a:r>
                  <a:rPr lang="zh-TW" altLang="en-US" sz="1600" b="1" dirty="0">
                    <a:solidFill>
                      <a:srgbClr val="002060"/>
                    </a:solidFill>
                    <a:latin typeface="微軟正黑體" panose="020B0604030504040204" pitchFamily="34" charset="-120"/>
                    <a:ea typeface="微軟正黑體" panose="020B0604030504040204" pitchFamily="34" charset="-120"/>
                  </a:rPr>
                  <a:t>會考</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lnSpc>
                    <a:spcPts val="1200"/>
                  </a:lnSpc>
                </a:pPr>
                <a:r>
                  <a:rPr lang="en-US" altLang="zh-CN" sz="1600" b="1" dirty="0">
                    <a:solidFill>
                      <a:srgbClr val="002060"/>
                    </a:solidFill>
                    <a:latin typeface="微軟正黑體" panose="020B0604030504040204" pitchFamily="34" charset="-120"/>
                    <a:ea typeface="微軟正黑體" panose="020B0604030504040204" pitchFamily="34" charset="-120"/>
                  </a:rPr>
                  <a:t>+</a:t>
                </a:r>
              </a:p>
              <a:p>
                <a:pPr algn="ctr">
                  <a:lnSpc>
                    <a:spcPts val="1200"/>
                  </a:lnSpc>
                </a:pPr>
                <a:r>
                  <a:rPr lang="zh-TW" altLang="en-US" sz="1600" b="1" dirty="0">
                    <a:solidFill>
                      <a:srgbClr val="002060"/>
                    </a:solidFill>
                    <a:latin typeface="微軟正黑體" panose="020B0604030504040204" pitchFamily="34" charset="-120"/>
                    <a:ea typeface="微軟正黑體" panose="020B0604030504040204" pitchFamily="34" charset="-120"/>
                  </a:rPr>
                  <a:t>寫作</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31" name="矩形 230"/>
              <p:cNvSpPr/>
              <p:nvPr/>
            </p:nvSpPr>
            <p:spPr>
              <a:xfrm>
                <a:off x="7945316" y="195486"/>
                <a:ext cx="759184" cy="738664"/>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服務</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學習</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grpSp>
        <p:grpSp>
          <p:nvGrpSpPr>
            <p:cNvPr id="194" name="群組 193"/>
            <p:cNvGrpSpPr/>
            <p:nvPr/>
          </p:nvGrpSpPr>
          <p:grpSpPr>
            <a:xfrm>
              <a:off x="683568" y="2211710"/>
              <a:ext cx="7732799" cy="2238484"/>
              <a:chOff x="990195" y="2454029"/>
              <a:chExt cx="7732799" cy="2238484"/>
            </a:xfrm>
          </p:grpSpPr>
          <p:grpSp>
            <p:nvGrpSpPr>
              <p:cNvPr id="195" name="群組 194"/>
              <p:cNvGrpSpPr/>
              <p:nvPr/>
            </p:nvGrpSpPr>
            <p:grpSpPr>
              <a:xfrm>
                <a:off x="990195" y="2454031"/>
                <a:ext cx="7732799" cy="2238482"/>
                <a:chOff x="1286009" y="1929900"/>
                <a:chExt cx="6578469" cy="1500322"/>
              </a:xfrm>
            </p:grpSpPr>
            <p:grpSp>
              <p:nvGrpSpPr>
                <p:cNvPr id="201" name="组合 63"/>
                <p:cNvGrpSpPr/>
                <p:nvPr/>
              </p:nvGrpSpPr>
              <p:grpSpPr>
                <a:xfrm>
                  <a:off x="1286009" y="1956214"/>
                  <a:ext cx="6573209" cy="1389929"/>
                  <a:chOff x="1286009" y="1956214"/>
                  <a:chExt cx="6573209" cy="1389929"/>
                </a:xfrm>
              </p:grpSpPr>
              <p:cxnSp>
                <p:nvCxnSpPr>
                  <p:cNvPr id="218" name="直接连接符 65"/>
                  <p:cNvCxnSpPr/>
                  <p:nvPr/>
                </p:nvCxnSpPr>
                <p:spPr>
                  <a:xfrm>
                    <a:off x="1286009"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9" name="直接连接符 66"/>
                  <p:cNvCxnSpPr/>
                  <p:nvPr/>
                </p:nvCxnSpPr>
                <p:spPr>
                  <a:xfrm>
                    <a:off x="2301930"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0" name="直接连接符 67"/>
                  <p:cNvCxnSpPr/>
                  <p:nvPr/>
                </p:nvCxnSpPr>
                <p:spPr>
                  <a:xfrm>
                    <a:off x="3209752"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1" name="直接连接符 68"/>
                  <p:cNvCxnSpPr/>
                  <p:nvPr/>
                </p:nvCxnSpPr>
                <p:spPr>
                  <a:xfrm>
                    <a:off x="4110995"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2" name="直接连接符 69"/>
                  <p:cNvCxnSpPr/>
                  <p:nvPr/>
                </p:nvCxnSpPr>
                <p:spPr>
                  <a:xfrm>
                    <a:off x="5926639" y="1956214"/>
                    <a:ext cx="0" cy="138992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3" name="直接连接符 70"/>
                  <p:cNvCxnSpPr/>
                  <p:nvPr/>
                </p:nvCxnSpPr>
                <p:spPr>
                  <a:xfrm>
                    <a:off x="6854196" y="1956215"/>
                    <a:ext cx="0" cy="138992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4" name="直接连接符 71"/>
                  <p:cNvCxnSpPr/>
                  <p:nvPr/>
                </p:nvCxnSpPr>
                <p:spPr>
                  <a:xfrm>
                    <a:off x="7859218"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5" name="直接连接符 73"/>
                  <p:cNvCxnSpPr/>
                  <p:nvPr/>
                </p:nvCxnSpPr>
                <p:spPr>
                  <a:xfrm>
                    <a:off x="5031975" y="1956214"/>
                    <a:ext cx="0" cy="138992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2" name="圆角矩形 75"/>
                <p:cNvSpPr/>
                <p:nvPr/>
              </p:nvSpPr>
              <p:spPr>
                <a:xfrm>
                  <a:off x="1297077" y="2485422"/>
                  <a:ext cx="1114686" cy="219282"/>
                </a:xfrm>
                <a:prstGeom prst="roundRect">
                  <a:avLst>
                    <a:gd name="adj" fmla="val 50000"/>
                  </a:avLst>
                </a:prstGeom>
                <a:solidFill>
                  <a:srgbClr val="8CAE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08</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3" name="圆角矩形 76"/>
                <p:cNvSpPr/>
                <p:nvPr/>
              </p:nvSpPr>
              <p:spPr>
                <a:xfrm>
                  <a:off x="2206543" y="2485422"/>
                  <a:ext cx="1114686" cy="219282"/>
                </a:xfrm>
                <a:prstGeom prst="roundRect">
                  <a:avLst>
                    <a:gd name="adj" fmla="val 50000"/>
                  </a:avLst>
                </a:prstGeom>
                <a:solidFill>
                  <a:srgbClr val="F29B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09</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4" name="圆角矩形 77"/>
                <p:cNvSpPr/>
                <p:nvPr/>
              </p:nvSpPr>
              <p:spPr>
                <a:xfrm>
                  <a:off x="3116010" y="2485422"/>
                  <a:ext cx="1114686" cy="219282"/>
                </a:xfrm>
                <a:prstGeom prst="roundRect">
                  <a:avLst>
                    <a:gd name="adj" fmla="val 50000"/>
                  </a:avLst>
                </a:prstGeom>
                <a:solidFill>
                  <a:srgbClr val="3B9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10</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5" name="圆角矩形 78"/>
                <p:cNvSpPr/>
                <p:nvPr/>
              </p:nvSpPr>
              <p:spPr>
                <a:xfrm>
                  <a:off x="4021393" y="2485422"/>
                  <a:ext cx="1114686" cy="219282"/>
                </a:xfrm>
                <a:prstGeom prst="roundRect">
                  <a:avLst>
                    <a:gd name="adj" fmla="val 50000"/>
                  </a:avLst>
                </a:prstGeom>
                <a:solidFill>
                  <a:srgbClr val="3845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11</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6" name="圆角矩形 79"/>
                <p:cNvSpPr/>
                <p:nvPr/>
              </p:nvSpPr>
              <p:spPr>
                <a:xfrm>
                  <a:off x="4930859" y="2485422"/>
                  <a:ext cx="1114686" cy="219282"/>
                </a:xfrm>
                <a:prstGeom prst="roundRect">
                  <a:avLst>
                    <a:gd name="adj" fmla="val 50000"/>
                  </a:avLst>
                </a:prstGeom>
                <a:solidFill>
                  <a:srgbClr val="7854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12</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7" name="圆角矩形 80"/>
                <p:cNvSpPr/>
                <p:nvPr/>
              </p:nvSpPr>
              <p:spPr>
                <a:xfrm>
                  <a:off x="5840325" y="2485422"/>
                  <a:ext cx="1114686" cy="219282"/>
                </a:xfrm>
                <a:prstGeom prst="roundRect">
                  <a:avLst>
                    <a:gd name="adj" fmla="val 50000"/>
                  </a:avLst>
                </a:prstGeom>
                <a:solidFill>
                  <a:srgbClr val="932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13</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8" name="圆角矩形 81"/>
                <p:cNvSpPr/>
                <p:nvPr/>
              </p:nvSpPr>
              <p:spPr>
                <a:xfrm>
                  <a:off x="6749792" y="2485422"/>
                  <a:ext cx="1114686" cy="219282"/>
                </a:xfrm>
                <a:prstGeom prst="roundRect">
                  <a:avLst>
                    <a:gd name="adj" fmla="val 50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50" b="1" dirty="0">
                      <a:solidFill>
                        <a:schemeClr val="bg1"/>
                      </a:solidFill>
                      <a:latin typeface="微軟正黑體" panose="020B0604030504040204" pitchFamily="34" charset="-120"/>
                      <a:ea typeface="微軟正黑體" panose="020B0604030504040204" pitchFamily="34" charset="-120"/>
                    </a:rPr>
                    <a:t>Step 14</a:t>
                  </a:r>
                  <a:endParaRPr lang="zh-CN" altLang="en-US" sz="1050" b="1" dirty="0">
                    <a:solidFill>
                      <a:schemeClr val="bg1"/>
                    </a:solidFill>
                    <a:latin typeface="微軟正黑體" panose="020B0604030504040204" pitchFamily="34" charset="-120"/>
                    <a:ea typeface="微軟正黑體" panose="020B0604030504040204" pitchFamily="34" charset="-120"/>
                  </a:endParaRPr>
                </a:p>
              </p:txBody>
            </p:sp>
            <p:sp>
              <p:nvSpPr>
                <p:cNvPr id="209" name="矩形 208"/>
                <p:cNvSpPr/>
                <p:nvPr/>
              </p:nvSpPr>
              <p:spPr>
                <a:xfrm>
                  <a:off x="1293718" y="2732742"/>
                  <a:ext cx="1044058" cy="577596"/>
                </a:xfrm>
                <a:prstGeom prst="rect">
                  <a:avLst/>
                </a:prstGeom>
              </p:spPr>
              <p:txBody>
                <a:bodyPr wrap="none">
                  <a:spAutoFit/>
                </a:bodyPr>
                <a:lstStyle/>
                <a:p>
                  <a:pPr algn="ct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7</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6</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5</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pPr algn="ct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4</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3</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2</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a:p>
                  <a:pPr algn="ct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1</a:t>
                  </a:r>
                  <a:r>
                    <a:rPr lang="zh-TW"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a:t>
                  </a:r>
                  <a:r>
                    <a:rPr lang="en-US" altLang="zh-TW"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0</a:t>
                  </a:r>
                  <a:endParaRPr lang="zh-CN" altLang="en-US" sz="13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210" name="矩形 209"/>
                <p:cNvSpPr/>
                <p:nvPr/>
              </p:nvSpPr>
              <p:spPr>
                <a:xfrm>
                  <a:off x="2315203" y="2732742"/>
                  <a:ext cx="917788" cy="697479"/>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TW" sz="1200" b="1" dirty="0">
                      <a:solidFill>
                        <a:srgbClr val="002060"/>
                      </a:solidFill>
                      <a:latin typeface="微軟正黑體" panose="020B0604030504040204" pitchFamily="34" charset="-120"/>
                      <a:ea typeface="微軟正黑體" panose="020B0604030504040204" pitchFamily="34" charset="-120"/>
                    </a:rPr>
                    <a:t>&gt;B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&gt;B&gt;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C&gt;</a:t>
                  </a: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1" name="矩形 210"/>
                <p:cNvSpPr/>
                <p:nvPr/>
              </p:nvSpPr>
              <p:spPr>
                <a:xfrm>
                  <a:off x="3194525" y="2732743"/>
                  <a:ext cx="917788" cy="697479"/>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TW" sz="1200" b="1" dirty="0">
                      <a:solidFill>
                        <a:srgbClr val="002060"/>
                      </a:solidFill>
                      <a:latin typeface="微軟正黑體" panose="020B0604030504040204" pitchFamily="34" charset="-120"/>
                      <a:ea typeface="微軟正黑體" panose="020B0604030504040204" pitchFamily="34" charset="-120"/>
                    </a:rPr>
                    <a:t>&gt;B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&gt;B&gt;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C&gt;</a:t>
                  </a: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2" name="矩形 211"/>
                <p:cNvSpPr/>
                <p:nvPr/>
              </p:nvSpPr>
              <p:spPr>
                <a:xfrm>
                  <a:off x="4137655" y="2732743"/>
                  <a:ext cx="917788" cy="697479"/>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TW" sz="1200" b="1" dirty="0">
                      <a:solidFill>
                        <a:srgbClr val="002060"/>
                      </a:solidFill>
                      <a:latin typeface="微軟正黑體" panose="020B0604030504040204" pitchFamily="34" charset="-120"/>
                      <a:ea typeface="微軟正黑體" panose="020B0604030504040204" pitchFamily="34" charset="-120"/>
                    </a:rPr>
                    <a:t>&gt;B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&gt;B&gt;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C&gt;</a:t>
                  </a: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3" name="矩形 212"/>
                <p:cNvSpPr/>
                <p:nvPr/>
              </p:nvSpPr>
              <p:spPr>
                <a:xfrm>
                  <a:off x="5008971" y="2732743"/>
                  <a:ext cx="917788" cy="697479"/>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TW" sz="1200" b="1" dirty="0">
                      <a:solidFill>
                        <a:srgbClr val="002060"/>
                      </a:solidFill>
                      <a:latin typeface="微軟正黑體" panose="020B0604030504040204" pitchFamily="34" charset="-120"/>
                      <a:ea typeface="微軟正黑體" panose="020B0604030504040204" pitchFamily="34" charset="-120"/>
                    </a:rPr>
                    <a:t>&gt;B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&gt;B&gt;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C&gt;</a:t>
                  </a: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4" name="矩形 213"/>
                <p:cNvSpPr/>
                <p:nvPr/>
              </p:nvSpPr>
              <p:spPr>
                <a:xfrm>
                  <a:off x="5923141" y="2732743"/>
                  <a:ext cx="917788" cy="697479"/>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CN"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CN" sz="1200" b="1" dirty="0">
                      <a:solidFill>
                        <a:srgbClr val="002060"/>
                      </a:solidFill>
                      <a:latin typeface="微軟正黑體" panose="020B0604030504040204" pitchFamily="34" charset="-120"/>
                      <a:ea typeface="微軟正黑體" panose="020B0604030504040204" pitchFamily="34" charset="-120"/>
                    </a:rPr>
                    <a:t>A</a:t>
                  </a:r>
                  <a:r>
                    <a:rPr lang="en-US" altLang="zh-TW" sz="1200" b="1" dirty="0">
                      <a:solidFill>
                        <a:srgbClr val="002060"/>
                      </a:solidFill>
                      <a:latin typeface="微軟正黑體" panose="020B0604030504040204" pitchFamily="34" charset="-120"/>
                      <a:ea typeface="微軟正黑體" panose="020B0604030504040204" pitchFamily="34" charset="-120"/>
                    </a:rPr>
                    <a:t>&gt;B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B</a:t>
                  </a:r>
                  <a:r>
                    <a:rPr lang="en-US" altLang="zh-TW" sz="1200" b="1" baseline="30000" dirty="0">
                      <a:solidFill>
                        <a:srgbClr val="002060"/>
                      </a:solidFill>
                      <a:latin typeface="微軟正黑體" panose="020B0604030504040204" pitchFamily="34" charset="-120"/>
                      <a:ea typeface="微軟正黑體" panose="020B0604030504040204" pitchFamily="34" charset="-120"/>
                    </a:rPr>
                    <a:t>+</a:t>
                  </a:r>
                  <a:r>
                    <a:rPr lang="en-US" altLang="zh-TW" sz="1200" b="1" dirty="0">
                      <a:solidFill>
                        <a:srgbClr val="002060"/>
                      </a:solidFill>
                      <a:latin typeface="微軟正黑體" panose="020B0604030504040204" pitchFamily="34" charset="-120"/>
                      <a:ea typeface="微軟正黑體" panose="020B0604030504040204" pitchFamily="34" charset="-120"/>
                    </a:rPr>
                    <a:t>&gt;B&gt;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C&gt;</a:t>
                  </a: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5" name="矩形 214"/>
                <p:cNvSpPr/>
                <p:nvPr/>
              </p:nvSpPr>
              <p:spPr>
                <a:xfrm>
                  <a:off x="6930881" y="2732743"/>
                  <a:ext cx="851651" cy="542484"/>
                </a:xfrm>
                <a:prstGeom prst="rect">
                  <a:avLst/>
                </a:prstGeom>
              </p:spPr>
              <p:txBody>
                <a:bodyPr wrap="none">
                  <a:spAutoFit/>
                </a:bodyPr>
                <a:lstStyle/>
                <a:p>
                  <a:pPr algn="ctr"/>
                  <a:r>
                    <a:rPr lang="en-US" altLang="zh-CN" sz="1200" b="1" dirty="0">
                      <a:solidFill>
                        <a:srgbClr val="002060"/>
                      </a:solidFill>
                      <a:latin typeface="微軟正黑體" panose="020B0604030504040204" pitchFamily="34" charset="-120"/>
                      <a:ea typeface="微軟正黑體" panose="020B0604030504040204" pitchFamily="34" charset="-120"/>
                    </a:rPr>
                    <a:t>6</a:t>
                  </a:r>
                  <a:r>
                    <a:rPr lang="en-US" altLang="zh-TW" sz="1200" b="1" dirty="0">
                      <a:solidFill>
                        <a:srgbClr val="002060"/>
                      </a:solidFill>
                      <a:latin typeface="微軟正黑體" panose="020B0604030504040204" pitchFamily="34" charset="-120"/>
                      <a:ea typeface="微軟正黑體" panose="020B0604030504040204" pitchFamily="34" charset="-120"/>
                    </a:rPr>
                    <a:t>&gt;5&gt;4&gt;</a:t>
                  </a:r>
                </a:p>
                <a:p>
                  <a:pPr algn="ctr"/>
                  <a:r>
                    <a:rPr lang="en-US" altLang="zh-TW" sz="1200" b="1" dirty="0">
                      <a:solidFill>
                        <a:srgbClr val="002060"/>
                      </a:solidFill>
                      <a:latin typeface="微軟正黑體" panose="020B0604030504040204" pitchFamily="34" charset="-120"/>
                      <a:ea typeface="微軟正黑體" panose="020B0604030504040204" pitchFamily="34" charset="-120"/>
                    </a:rPr>
                    <a:t>3&gt;2&gt;1&gt;</a:t>
                  </a:r>
                </a:p>
                <a:p>
                  <a:pPr algn="ctr"/>
                  <a:r>
                    <a:rPr lang="zh-TW" altLang="en-US" sz="1200" b="1" dirty="0">
                      <a:solidFill>
                        <a:srgbClr val="002060"/>
                      </a:solidFill>
                      <a:latin typeface="微軟正黑體" panose="020B0604030504040204" pitchFamily="34" charset="-120"/>
                      <a:ea typeface="微軟正黑體" panose="020B0604030504040204" pitchFamily="34" charset="-120"/>
                    </a:rPr>
                    <a:t>缺考</a:t>
                  </a:r>
                  <a:endParaRPr lang="en-US" altLang="zh-CN" sz="1200" b="1" dirty="0">
                    <a:solidFill>
                      <a:srgbClr val="002060"/>
                    </a:solidFill>
                    <a:latin typeface="微軟正黑體" panose="020B0604030504040204" pitchFamily="34" charset="-120"/>
                    <a:ea typeface="微軟正黑體" panose="020B0604030504040204" pitchFamily="34" charset="-120"/>
                  </a:endParaRPr>
                </a:p>
              </p:txBody>
            </p:sp>
            <p:sp>
              <p:nvSpPr>
                <p:cNvPr id="216" name="矩形 215"/>
                <p:cNvSpPr/>
                <p:nvPr/>
              </p:nvSpPr>
              <p:spPr>
                <a:xfrm>
                  <a:off x="1489041" y="1939773"/>
                  <a:ext cx="645855" cy="288798"/>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競賽</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17" name="矩形 216"/>
                <p:cNvSpPr/>
                <p:nvPr/>
              </p:nvSpPr>
              <p:spPr>
                <a:xfrm>
                  <a:off x="2431794" y="1929900"/>
                  <a:ext cx="645855" cy="288798"/>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國文</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grpSp>
          <p:sp>
            <p:nvSpPr>
              <p:cNvPr id="196" name="矩形 195"/>
              <p:cNvSpPr/>
              <p:nvPr/>
            </p:nvSpPr>
            <p:spPr>
              <a:xfrm>
                <a:off x="3392763" y="2454029"/>
                <a:ext cx="759184" cy="430887"/>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數學</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197" name="矩形 196"/>
              <p:cNvSpPr/>
              <p:nvPr/>
            </p:nvSpPr>
            <p:spPr>
              <a:xfrm>
                <a:off x="4466572" y="2454029"/>
                <a:ext cx="759184" cy="430887"/>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英語</a:t>
                </a:r>
                <a:endParaRPr lang="en-US" altLang="zh-TW" sz="1600" b="1" dirty="0">
                  <a:solidFill>
                    <a:srgbClr val="002060"/>
                  </a:solidFill>
                  <a:latin typeface="微軟正黑體" panose="020B0604030504040204" pitchFamily="34" charset="-120"/>
                  <a:ea typeface="微軟正黑體" panose="020B0604030504040204" pitchFamily="34" charset="-120"/>
                </a:endParaRPr>
              </a:p>
            </p:txBody>
          </p:sp>
          <p:sp>
            <p:nvSpPr>
              <p:cNvPr id="198" name="矩形 197"/>
              <p:cNvSpPr/>
              <p:nvPr/>
            </p:nvSpPr>
            <p:spPr>
              <a:xfrm>
                <a:off x="5324830" y="2454029"/>
                <a:ext cx="1229901" cy="430887"/>
              </a:xfrm>
              <a:prstGeom prst="rect">
                <a:avLst/>
              </a:prstGeom>
            </p:spPr>
            <p:txBody>
              <a:bodyPr wrap="squar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自然</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199" name="矩形 198"/>
              <p:cNvSpPr/>
              <p:nvPr/>
            </p:nvSpPr>
            <p:spPr>
              <a:xfrm>
                <a:off x="6579898" y="2454029"/>
                <a:ext cx="759184" cy="430887"/>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社會</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sp>
            <p:nvSpPr>
              <p:cNvPr id="200" name="矩形 199"/>
              <p:cNvSpPr/>
              <p:nvPr/>
            </p:nvSpPr>
            <p:spPr>
              <a:xfrm>
                <a:off x="7705327" y="2454029"/>
                <a:ext cx="759184" cy="738664"/>
              </a:xfrm>
              <a:prstGeom prst="rect">
                <a:avLst/>
              </a:prstGeom>
            </p:spPr>
            <p:txBody>
              <a:bodyPr wrap="none">
                <a:spAutoFit/>
              </a:bodyPr>
              <a:lstStyle/>
              <a:p>
                <a:pPr algn="ctr"/>
                <a:r>
                  <a:rPr lang="zh-TW" altLang="en-US" sz="1600" b="1" dirty="0">
                    <a:solidFill>
                      <a:srgbClr val="002060"/>
                    </a:solidFill>
                    <a:latin typeface="微軟正黑體" panose="020B0604030504040204" pitchFamily="34" charset="-120"/>
                    <a:ea typeface="微軟正黑體" panose="020B0604030504040204" pitchFamily="34" charset="-120"/>
                  </a:rPr>
                  <a:t>寫作</a:t>
                </a:r>
                <a:endParaRPr lang="en-US" altLang="zh-TW" sz="1600" b="1" dirty="0">
                  <a:solidFill>
                    <a:srgbClr val="002060"/>
                  </a:solidFill>
                  <a:latin typeface="微軟正黑體" panose="020B0604030504040204" pitchFamily="34" charset="-120"/>
                  <a:ea typeface="微軟正黑體" panose="020B0604030504040204" pitchFamily="34" charset="-120"/>
                </a:endParaRPr>
              </a:p>
              <a:p>
                <a:pPr algn="ctr"/>
                <a:r>
                  <a:rPr lang="zh-TW" altLang="en-US" sz="1600" b="1" dirty="0">
                    <a:solidFill>
                      <a:srgbClr val="002060"/>
                    </a:solidFill>
                    <a:latin typeface="微軟正黑體" panose="020B0604030504040204" pitchFamily="34" charset="-120"/>
                    <a:ea typeface="微軟正黑體" panose="020B0604030504040204" pitchFamily="34" charset="-120"/>
                  </a:rPr>
                  <a:t>測驗</a:t>
                </a:r>
                <a:endParaRPr lang="zh-CN" altLang="en-US" sz="1600" b="1" dirty="0">
                  <a:solidFill>
                    <a:srgbClr val="002060"/>
                  </a:solidFill>
                  <a:latin typeface="微軟正黑體" panose="020B0604030504040204" pitchFamily="34" charset="-120"/>
                  <a:ea typeface="微軟正黑體" panose="020B0604030504040204" pitchFamily="34" charset="-120"/>
                </a:endParaRPr>
              </a:p>
            </p:txBody>
          </p:sp>
        </p:grpSp>
      </p:grpSp>
      <p:cxnSp>
        <p:nvCxnSpPr>
          <p:cNvPr id="7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0" name="Freeform 6">
            <a:extLst>
              <a:ext uri="{FF2B5EF4-FFF2-40B4-BE49-F238E27FC236}">
                <a16:creationId xmlns:a16="http://schemas.microsoft.com/office/drawing/2014/main" id="{71AA52EC-7DB1-4E87-8C0D-FAA1C5227515}"/>
              </a:ext>
            </a:extLst>
          </p:cNvPr>
          <p:cNvSpPr>
            <a:spLocks noEditPoints="1"/>
          </p:cNvSpPr>
          <p:nvPr/>
        </p:nvSpPr>
        <p:spPr bwMode="auto">
          <a:xfrm>
            <a:off x="7488130"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81" name="標題 1"/>
          <p:cNvSpPr txBox="1">
            <a:spLocks/>
          </p:cNvSpPr>
          <p:nvPr/>
        </p:nvSpPr>
        <p:spPr bwMode="auto">
          <a:xfrm>
            <a:off x="250752" y="361293"/>
            <a:ext cx="8000882"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2800" b="1" dirty="0" smtClean="0">
                <a:solidFill>
                  <a:srgbClr val="002060"/>
                </a:solidFill>
                <a:latin typeface="微軟正黑體" panose="020B0604030504040204" pitchFamily="34" charset="-120"/>
                <a:ea typeface="微軟正黑體" panose="020B0604030504040204" pitchFamily="34" charset="-120"/>
              </a:rPr>
              <a:t>柒、分發順位比序原則 </a:t>
            </a:r>
            <a:r>
              <a:rPr lang="en-US" altLang="zh-TW" sz="2800" b="1" dirty="0" smtClean="0">
                <a:solidFill>
                  <a:srgbClr val="002060"/>
                </a:solidFill>
                <a:latin typeface="微軟正黑體" panose="020B0604030504040204" pitchFamily="34" charset="-120"/>
                <a:ea typeface="微軟正黑體" panose="020B0604030504040204" pitchFamily="34" charset="-120"/>
              </a:rPr>
              <a:t>- </a:t>
            </a:r>
            <a:r>
              <a:rPr lang="zh-TW" altLang="en-US" sz="2300" b="1" dirty="0" smtClean="0">
                <a:solidFill>
                  <a:srgbClr val="002060"/>
                </a:solidFill>
                <a:latin typeface="微軟正黑體" panose="020B0604030504040204" pitchFamily="34" charset="-120"/>
                <a:ea typeface="微軟正黑體" panose="020B0604030504040204" pitchFamily="34" charset="-120"/>
              </a:rPr>
              <a:t>同分比序項目順序（</a:t>
            </a:r>
            <a:r>
              <a:rPr lang="en-US" altLang="zh-TW" sz="2300" b="1" dirty="0" smtClean="0">
                <a:solidFill>
                  <a:srgbClr val="002060"/>
                </a:solidFill>
                <a:latin typeface="微軟正黑體" panose="020B0604030504040204" pitchFamily="34" charset="-120"/>
                <a:ea typeface="微軟正黑體" panose="020B0604030504040204" pitchFamily="34" charset="-120"/>
              </a:rPr>
              <a:t>1/4</a:t>
            </a:r>
            <a:r>
              <a:rPr lang="zh-TW" altLang="en-US" sz="2300" b="1" dirty="0">
                <a:solidFill>
                  <a:srgbClr val="002060"/>
                </a:solidFill>
                <a:latin typeface="微軟正黑體" panose="020B0604030504040204" pitchFamily="34" charset="-120"/>
                <a:ea typeface="微軟正黑體" panose="020B0604030504040204" pitchFamily="34" charset="-120"/>
              </a:rPr>
              <a:t>）</a:t>
            </a:r>
            <a:endParaRPr lang="zh-TW" altLang="en-US" sz="2300" dirty="0">
              <a:solidFill>
                <a:srgbClr val="002060"/>
              </a:solidFill>
              <a:latin typeface="微軟正黑體" panose="020B0604030504040204" pitchFamily="34" charset="-120"/>
              <a:ea typeface="微軟正黑體" panose="020B0604030504040204" pitchFamily="34" charset="-120"/>
            </a:endParaRPr>
          </a:p>
        </p:txBody>
      </p:sp>
      <p:sp>
        <p:nvSpPr>
          <p:cNvPr id="2" name="文字方塊 1"/>
          <p:cNvSpPr txBox="1"/>
          <p:nvPr/>
        </p:nvSpPr>
        <p:spPr>
          <a:xfrm>
            <a:off x="301401" y="916120"/>
            <a:ext cx="8502427" cy="646331"/>
          </a:xfrm>
          <a:prstGeom prst="rect">
            <a:avLst/>
          </a:prstGeom>
          <a:noFill/>
        </p:spPr>
        <p:txBody>
          <a:bodyPr wrap="square" rtlCol="0">
            <a:spAutoFit/>
          </a:bodyPr>
          <a:lstStyle/>
          <a:p>
            <a:r>
              <a:rPr lang="zh-TW" altLang="en-US" dirty="0">
                <a:solidFill>
                  <a:srgbClr val="0000CC"/>
                </a:solidFill>
                <a:latin typeface="微軟正黑體" panose="020B0604030504040204" pitchFamily="34" charset="-120"/>
                <a:ea typeface="微軟正黑體" panose="020B0604030504040204" pitchFamily="34" charset="-120"/>
              </a:rPr>
              <a:t>分發順位排定原則及同分比序順序，其中總績分為超額比序總績分，同分比序相同者，分發順位相同</a:t>
            </a:r>
            <a:r>
              <a:rPr lang="zh-TW" altLang="en-US" dirty="0" smtClean="0">
                <a:solidFill>
                  <a:srgbClr val="0000CC"/>
                </a:solidFill>
                <a:latin typeface="微軟正黑體" panose="020B0604030504040204" pitchFamily="34" charset="-120"/>
                <a:ea typeface="微軟正黑體" panose="020B0604030504040204" pitchFamily="34" charset="-120"/>
              </a:rPr>
              <a:t>。</a:t>
            </a:r>
            <a:endParaRPr lang="en-US" altLang="zh-TW" dirty="0">
              <a:solidFill>
                <a:srgbClr val="0000CC"/>
              </a:solidFill>
              <a:latin typeface="微軟正黑體" panose="020B0604030504040204" pitchFamily="34" charset="-120"/>
              <a:ea typeface="微軟正黑體" panose="020B0604030504040204" pitchFamily="34" charset="-120"/>
            </a:endParaRPr>
          </a:p>
        </p:txBody>
      </p:sp>
      <p:sp>
        <p:nvSpPr>
          <p:cNvPr id="82"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27</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文字方塊 4"/>
          <p:cNvSpPr txBox="1">
            <a:spLocks noChangeArrowheads="1"/>
          </p:cNvSpPr>
          <p:nvPr/>
        </p:nvSpPr>
        <p:spPr bwMode="auto">
          <a:xfrm>
            <a:off x="298339" y="957731"/>
            <a:ext cx="74502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000" b="1" dirty="0">
                <a:solidFill>
                  <a:srgbClr val="0000CC"/>
                </a:solidFill>
                <a:latin typeface="微軟正黑體" panose="020B0604030504040204" pitchFamily="34" charset="-120"/>
                <a:ea typeface="微軟正黑體" panose="020B0604030504040204" pitchFamily="34" charset="-120"/>
              </a:rPr>
              <a:t>（範例</a:t>
            </a:r>
            <a:r>
              <a:rPr lang="zh-TW" altLang="en-US" sz="2000" b="1" dirty="0" smtClean="0">
                <a:solidFill>
                  <a:srgbClr val="0000CC"/>
                </a:solidFill>
                <a:latin typeface="微軟正黑體" panose="020B0604030504040204" pitchFamily="34" charset="-120"/>
                <a:ea typeface="微軟正黑體" panose="020B0604030504040204" pitchFamily="34" charset="-120"/>
              </a:rPr>
              <a:t>）</a:t>
            </a:r>
            <a:r>
              <a:rPr lang="zh-TW" altLang="zh-TW" sz="2000" b="1" dirty="0" smtClean="0">
                <a:solidFill>
                  <a:srgbClr val="0000CC"/>
                </a:solidFill>
                <a:latin typeface="微軟正黑體" panose="020B0604030504040204" pitchFamily="34" charset="-120"/>
                <a:ea typeface="微軟正黑體" panose="020B0604030504040204" pitchFamily="34" charset="-120"/>
              </a:rPr>
              <a:t>信義</a:t>
            </a:r>
            <a:r>
              <a:rPr lang="zh-TW" altLang="zh-TW" sz="2000" b="1" dirty="0">
                <a:solidFill>
                  <a:srgbClr val="0000CC"/>
                </a:solidFill>
                <a:latin typeface="微軟正黑體" panose="020B0604030504040204" pitchFamily="34" charset="-120"/>
                <a:ea typeface="微軟正黑體" panose="020B0604030504040204" pitchFamily="34" charset="-120"/>
              </a:rPr>
              <a:t>國民</a:t>
            </a:r>
            <a:r>
              <a:rPr lang="zh-TW" altLang="zh-TW" sz="2000" b="1" dirty="0" smtClean="0">
                <a:solidFill>
                  <a:srgbClr val="0000CC"/>
                </a:solidFill>
                <a:latin typeface="微軟正黑體" panose="020B0604030504040204" pitchFamily="34" charset="-120"/>
                <a:ea typeface="微軟正黑體" panose="020B0604030504040204" pitchFamily="34" charset="-120"/>
              </a:rPr>
              <a:t>中學</a:t>
            </a:r>
            <a:r>
              <a:rPr lang="en-US" altLang="zh-TW" sz="2000" b="1" dirty="0" smtClean="0">
                <a:solidFill>
                  <a:srgbClr val="0000CC"/>
                </a:solidFill>
                <a:latin typeface="微軟正黑體" panose="020B0604030504040204" pitchFamily="34" charset="-120"/>
                <a:ea typeface="微軟正黑體" panose="020B0604030504040204" pitchFamily="34" charset="-120"/>
              </a:rPr>
              <a:t>  </a:t>
            </a:r>
            <a:r>
              <a:rPr lang="zh-TW" altLang="zh-TW" sz="2000" b="1" dirty="0" smtClean="0">
                <a:solidFill>
                  <a:srgbClr val="0000CC"/>
                </a:solidFill>
                <a:latin typeface="微軟正黑體" panose="020B0604030504040204" pitchFamily="34" charset="-120"/>
                <a:ea typeface="微軟正黑體" panose="020B0604030504040204" pitchFamily="34" charset="-120"/>
              </a:rPr>
              <a:t>陳</a:t>
            </a:r>
            <a:r>
              <a:rPr lang="zh-TW" altLang="zh-TW" sz="2000" b="1" dirty="0">
                <a:solidFill>
                  <a:srgbClr val="0000CC"/>
                </a:solidFill>
                <a:latin typeface="微軟正黑體" panose="020B0604030504040204" pitchFamily="34" charset="-120"/>
                <a:ea typeface="微軟正黑體" panose="020B0604030504040204" pitchFamily="34" charset="-120"/>
              </a:rPr>
              <a:t>同學</a:t>
            </a:r>
            <a:r>
              <a:rPr lang="zh-TW" altLang="zh-TW" sz="2800" b="1" u="sng" dirty="0" smtClean="0">
                <a:solidFill>
                  <a:srgbClr val="C00000"/>
                </a:solidFill>
                <a:latin typeface="微軟正黑體" panose="020B0604030504040204" pitchFamily="34" charset="-120"/>
                <a:ea typeface="微軟正黑體" panose="020B0604030504040204" pitchFamily="34" charset="-120"/>
              </a:rPr>
              <a:t>優先</a:t>
            </a:r>
            <a:r>
              <a:rPr lang="zh-TW" altLang="zh-TW" sz="2000" b="1" dirty="0" smtClean="0">
                <a:solidFill>
                  <a:srgbClr val="0000CC"/>
                </a:solidFill>
                <a:latin typeface="微軟正黑體" panose="020B0604030504040204" pitchFamily="34" charset="-120"/>
                <a:ea typeface="微軟正黑體" panose="020B0604030504040204" pitchFamily="34" charset="-120"/>
              </a:rPr>
              <a:t>免試</a:t>
            </a:r>
            <a:r>
              <a:rPr lang="zh-TW" altLang="zh-TW" sz="2000" b="1" dirty="0">
                <a:solidFill>
                  <a:srgbClr val="0000CC"/>
                </a:solidFill>
                <a:latin typeface="微軟正黑體" panose="020B0604030504040204" pitchFamily="34" charset="-120"/>
                <a:ea typeface="微軟正黑體" panose="020B0604030504040204" pitchFamily="34" charset="-120"/>
              </a:rPr>
              <a:t>入學</a:t>
            </a:r>
            <a:r>
              <a:rPr lang="zh-TW" altLang="zh-TW" sz="2000" b="1" dirty="0" smtClean="0">
                <a:solidFill>
                  <a:srgbClr val="0000CC"/>
                </a:solidFill>
                <a:latin typeface="微軟正黑體" panose="020B0604030504040204" pitchFamily="34" charset="-120"/>
                <a:ea typeface="微軟正黑體" panose="020B0604030504040204" pitchFamily="34" charset="-120"/>
              </a:rPr>
              <a:t>報名之</a:t>
            </a:r>
            <a:r>
              <a:rPr lang="zh-TW" altLang="zh-TW" sz="2000" b="1" dirty="0">
                <a:solidFill>
                  <a:srgbClr val="0000CC"/>
                </a:solidFill>
                <a:latin typeface="微軟正黑體" panose="020B0604030504040204" pitchFamily="34" charset="-120"/>
                <a:ea typeface="微軟正黑體" panose="020B0604030504040204" pitchFamily="34" charset="-120"/>
              </a:rPr>
              <a:t>積分證明單</a:t>
            </a:r>
            <a:endParaRPr lang="zh-TW" altLang="en-US" sz="2000" b="1" dirty="0">
              <a:solidFill>
                <a:srgbClr val="0000CC"/>
              </a:solidFill>
              <a:latin typeface="微軟正黑體" panose="020B0604030504040204" pitchFamily="34" charset="-120"/>
              <a:ea typeface="微軟正黑體" panose="020B0604030504040204" pitchFamily="34" charset="-120"/>
            </a:endParaRPr>
          </a:p>
        </p:txBody>
      </p:sp>
      <p:graphicFrame>
        <p:nvGraphicFramePr>
          <p:cNvPr id="7" name="表格 6"/>
          <p:cNvGraphicFramePr>
            <a:graphicFrameLocks noGrp="1"/>
          </p:cNvGraphicFramePr>
          <p:nvPr>
            <p:extLst>
              <p:ext uri="{D42A27DB-BD31-4B8C-83A1-F6EECF244321}">
                <p14:modId xmlns:p14="http://schemas.microsoft.com/office/powerpoint/2010/main" val="3895800692"/>
              </p:ext>
            </p:extLst>
          </p:nvPr>
        </p:nvGraphicFramePr>
        <p:xfrm>
          <a:off x="1720638" y="2049861"/>
          <a:ext cx="4951584" cy="3924579"/>
        </p:xfrm>
        <a:graphic>
          <a:graphicData uri="http://schemas.openxmlformats.org/drawingml/2006/table">
            <a:tbl>
              <a:tblPr/>
              <a:tblGrid>
                <a:gridCol w="307814">
                  <a:extLst>
                    <a:ext uri="{9D8B030D-6E8A-4147-A177-3AD203B41FA5}">
                      <a16:colId xmlns:a16="http://schemas.microsoft.com/office/drawing/2014/main" val="2412145488"/>
                    </a:ext>
                  </a:extLst>
                </a:gridCol>
                <a:gridCol w="121574">
                  <a:extLst>
                    <a:ext uri="{9D8B030D-6E8A-4147-A177-3AD203B41FA5}">
                      <a16:colId xmlns:a16="http://schemas.microsoft.com/office/drawing/2014/main" val="2445900467"/>
                    </a:ext>
                  </a:extLst>
                </a:gridCol>
                <a:gridCol w="191415">
                  <a:extLst>
                    <a:ext uri="{9D8B030D-6E8A-4147-A177-3AD203B41FA5}">
                      <a16:colId xmlns:a16="http://schemas.microsoft.com/office/drawing/2014/main" val="2247415801"/>
                    </a:ext>
                  </a:extLst>
                </a:gridCol>
                <a:gridCol w="1029497">
                  <a:extLst>
                    <a:ext uri="{9D8B030D-6E8A-4147-A177-3AD203B41FA5}">
                      <a16:colId xmlns:a16="http://schemas.microsoft.com/office/drawing/2014/main" val="378969113"/>
                    </a:ext>
                  </a:extLst>
                </a:gridCol>
                <a:gridCol w="539322">
                  <a:extLst>
                    <a:ext uri="{9D8B030D-6E8A-4147-A177-3AD203B41FA5}">
                      <a16:colId xmlns:a16="http://schemas.microsoft.com/office/drawing/2014/main" val="1614657572"/>
                    </a:ext>
                  </a:extLst>
                </a:gridCol>
                <a:gridCol w="856189">
                  <a:extLst>
                    <a:ext uri="{9D8B030D-6E8A-4147-A177-3AD203B41FA5}">
                      <a16:colId xmlns:a16="http://schemas.microsoft.com/office/drawing/2014/main" val="1837348424"/>
                    </a:ext>
                  </a:extLst>
                </a:gridCol>
                <a:gridCol w="1153656">
                  <a:extLst>
                    <a:ext uri="{9D8B030D-6E8A-4147-A177-3AD203B41FA5}">
                      <a16:colId xmlns:a16="http://schemas.microsoft.com/office/drawing/2014/main" val="3964698715"/>
                    </a:ext>
                  </a:extLst>
                </a:gridCol>
                <a:gridCol w="42076">
                  <a:extLst>
                    <a:ext uri="{9D8B030D-6E8A-4147-A177-3AD203B41FA5}">
                      <a16:colId xmlns:a16="http://schemas.microsoft.com/office/drawing/2014/main" val="2149978844"/>
                    </a:ext>
                  </a:extLst>
                </a:gridCol>
                <a:gridCol w="397054">
                  <a:extLst>
                    <a:ext uri="{9D8B030D-6E8A-4147-A177-3AD203B41FA5}">
                      <a16:colId xmlns:a16="http://schemas.microsoft.com/office/drawing/2014/main" val="4240950933"/>
                    </a:ext>
                  </a:extLst>
                </a:gridCol>
                <a:gridCol w="312987">
                  <a:extLst>
                    <a:ext uri="{9D8B030D-6E8A-4147-A177-3AD203B41FA5}">
                      <a16:colId xmlns:a16="http://schemas.microsoft.com/office/drawing/2014/main" val="1058245826"/>
                    </a:ext>
                  </a:extLst>
                </a:gridCol>
              </a:tblGrid>
              <a:tr h="177958">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就讀國中：</a:t>
                      </a: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hMerge="1">
                  <a:txBody>
                    <a:bodyPr/>
                    <a:lstStyle/>
                    <a:p>
                      <a:endParaRPr lang="zh-TW" altLang="en-US"/>
                    </a:p>
                  </a:txBody>
                  <a:tcPr/>
                </a:tc>
                <a:tc>
                  <a:txBody>
                    <a:bodyPr/>
                    <a:lstStyle>
                      <a:lvl1pPr indent="7938">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7938"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信義國中</a:t>
                      </a:r>
                    </a:p>
                  </a:txBody>
                  <a:tcPr marL="13335" marR="13335" marT="0" marB="0" anchor="ctr" horzOverflow="overflow">
                    <a:lnL>
                      <a:noFill/>
                    </a:lnL>
                    <a:lnR>
                      <a:noFill/>
                    </a:lnR>
                    <a:lnT>
                      <a:noFill/>
                    </a:lnT>
                    <a:lnB>
                      <a:noFill/>
                    </a:lnB>
                    <a:lnTlToBr>
                      <a:noFill/>
                    </a:lnTlToBr>
                    <a:lnBlToTr>
                      <a:noFill/>
                    </a:lnBlToTr>
                    <a:noFill/>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di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就讀國中代碼：</a:t>
                      </a:r>
                    </a:p>
                  </a:txBody>
                  <a:tcPr marL="13335" marR="13335" marT="0" marB="0" anchor="ctr" horzOverflow="overflow">
                    <a:lnL>
                      <a:noFill/>
                    </a:lnL>
                    <a:lnR>
                      <a:noFill/>
                    </a:lnR>
                    <a:lnT>
                      <a:noFill/>
                    </a:lnT>
                    <a:lnB>
                      <a:noFill/>
                    </a:lnB>
                    <a:lnTlToBr>
                      <a:noFill/>
                    </a:lnTlToBr>
                    <a:lnBlToTr>
                      <a:noFill/>
                    </a:lnBlToTr>
                    <a:noFill/>
                  </a:tcPr>
                </a:tc>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323505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a:noFill/>
                    </a:lnB>
                    <a:lnTlToBr>
                      <a:noFill/>
                    </a:lnTlToBr>
                    <a:lnBlToTr>
                      <a:noFill/>
                    </a:lnBlToTr>
                    <a:no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707410867"/>
                  </a:ext>
                </a:extLst>
              </a:tr>
              <a:tr h="198821">
                <a:tc gridSpan="2">
                  <a:txBody>
                    <a:bodyPr/>
                    <a:lstStyle>
                      <a:lvl1pPr indent="7938">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7938" algn="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班級：</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9</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班</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a:txBody>
                    <a:bodyPr/>
                    <a:lstStyle>
                      <a:lvl1pPr marL="85725">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85725" marR="0" lvl="0" indent="0" algn="ju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姓名： </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陳</a:t>
                      </a: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同學</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dist"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身分證統一編號：</a:t>
                      </a: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A23456****</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a:noFill/>
                    </a:lnL>
                    <a:lnR>
                      <a:noFill/>
                    </a:lnR>
                    <a:ln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170630877"/>
                  </a:ext>
                </a:extLst>
              </a:tr>
              <a:tr h="471279">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比序項目</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積分核算說明</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單項</a:t>
                      </a:r>
                    </a:p>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積分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比序項目積分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69903071"/>
                  </a:ext>
                </a:extLst>
              </a:tr>
              <a:tr h="785466">
                <a:tc row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多元學習表現</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競賽</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500"/>
                        </a:lnSpc>
                        <a:spcBef>
                          <a:spcPct val="0"/>
                        </a:spcBef>
                        <a:spcAft>
                          <a:spcPct val="0"/>
                        </a:spcAft>
                        <a:buClrTx/>
                        <a:buSzTx/>
                        <a:buFontTx/>
                        <a:buNone/>
                        <a:tabLst/>
                      </a:pP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2021</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年臺灣國際科學展覽會（電腦科學科）</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等獎（國際性競賽）</a:t>
                      </a:r>
                    </a:p>
                    <a:p>
                      <a:pPr marL="0" marR="0" lvl="0" indent="0" algn="just" defTabSz="914400" rtl="0" eaLnBrk="1" fontAlgn="base" latinLnBrk="0" hangingPunct="1">
                        <a:lnSpc>
                          <a:spcPts val="1500"/>
                        </a:lnSpc>
                        <a:spcBef>
                          <a:spcPct val="0"/>
                        </a:spcBef>
                        <a:spcAft>
                          <a:spcPct val="0"/>
                        </a:spcAft>
                        <a:buClrTx/>
                        <a:buSzTx/>
                        <a:buFontTx/>
                        <a:buNone/>
                        <a:tabLst/>
                      </a:pP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110</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學年度全國學生美術比賽（國中組）書法類優等（全國競賽）</a:t>
                      </a:r>
                    </a:p>
                    <a:p>
                      <a:pPr marL="0" marR="0" lvl="0" indent="0" algn="just" defTabSz="914400" rtl="0" eaLnBrk="1" fontAlgn="base" latinLnBrk="0" hangingPunct="1">
                        <a:lnSpc>
                          <a:spcPts val="1500"/>
                        </a:lnSpc>
                        <a:spcBef>
                          <a:spcPct val="0"/>
                        </a:spcBef>
                        <a:spcAft>
                          <a:spcPct val="0"/>
                        </a:spcAft>
                        <a:buClrTx/>
                        <a:buSzTx/>
                        <a:buFontTx/>
                        <a:buNone/>
                        <a:tabLst/>
                      </a:pP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新北市</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110</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學年度學生音樂比賽（團體</a:t>
                      </a:r>
                      <a:r>
                        <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B</a:t>
                      </a: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組）弦樂合奏特優</a:t>
                      </a:r>
                      <a:endParaRPr kumimoji="0" lang="en-US"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just" defTabSz="914400" rtl="0" eaLnBrk="1" fontAlgn="base" latinLnBrk="0" hangingPunct="1">
                        <a:lnSpc>
                          <a:spcPts val="1500"/>
                        </a:lnSpc>
                        <a:spcBef>
                          <a:spcPct val="0"/>
                        </a:spcBef>
                        <a:spcAft>
                          <a:spcPct val="0"/>
                        </a:spcAft>
                        <a:buClrTx/>
                        <a:buSzTx/>
                        <a:buFontTx/>
                        <a:buNone/>
                        <a:tabLst/>
                      </a:pPr>
                      <a:r>
                        <a:rPr kumimoji="0" lang="zh-TW" altLang="zh-TW" sz="9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（區域及縣市競賽）</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5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7</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80063747"/>
                  </a:ext>
                </a:extLst>
              </a:tr>
              <a:tr h="549826">
                <a:tc vMerge="1">
                  <a:txBody>
                    <a:bodyPr/>
                    <a:lstStyle/>
                    <a:p>
                      <a:endParaRPr lang="zh-TW" altLang="en-US"/>
                    </a:p>
                  </a:txBody>
                  <a:tcPr/>
                </a:tc>
                <a:tc grid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服務</a:t>
                      </a:r>
                    </a:p>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學習</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擔任班級幹部、小老師或社團幹部滿</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a:t>
                      </a:r>
                    </a:p>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參加校內服務學習課程及活動，或於校外參加志工服務或社區服務，累計滿</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27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小時</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15</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TW" altLang="en-US"/>
                    </a:p>
                  </a:txBody>
                  <a:tcPr/>
                </a:tc>
                <a:extLst>
                  <a:ext uri="{0D108BD9-81ED-4DB2-BD59-A6C34878D82A}">
                    <a16:rowId xmlns:a16="http://schemas.microsoft.com/office/drawing/2014/main" val="3174080663"/>
                  </a:ext>
                </a:extLst>
              </a:tr>
              <a:tr h="353460">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技藝優良</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技藝教育課程平均總成績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85</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2.5</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23418277"/>
                  </a:ext>
                </a:extLst>
              </a:tr>
              <a:tr h="353460">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弱勢身分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just" defTabSz="914400" rtl="0" eaLnBrk="1" fontAlgn="base" latinLnBrk="0" hangingPunct="1">
                        <a:lnSpc>
                          <a:spcPts val="14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具</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低收入戶子女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身分</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3</a:t>
                      </a:r>
                      <a:endPar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8367029"/>
                  </a:ext>
                </a:extLst>
              </a:tr>
              <a:tr h="647713">
                <a:tc gridSpan="3">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均衡學習</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gridSpan="5">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健康與體育</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90</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p>
                      <a:pPr marL="0" marR="0" lvl="0" indent="0" algn="l" defTabSz="914400" rtl="0" eaLnBrk="1" fontAlgn="base" latinLnBrk="0" hangingPunct="1">
                        <a:lnSpc>
                          <a:spcPts val="1200"/>
                        </a:lnSpc>
                        <a:spcBef>
                          <a:spcPct val="0"/>
                        </a:spcBef>
                        <a:spcAft>
                          <a:spcPct val="0"/>
                        </a:spcAft>
                        <a:buClrTx/>
                        <a:buSzTx/>
                        <a:buFontTx/>
                        <a:buNone/>
                        <a:tabLst/>
                      </a:pP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藝術</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或</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藝術與人文</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88</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p>
                    <a:p>
                      <a:pPr marL="0" marR="0" lvl="0" indent="0" algn="l" defTabSz="914400" rtl="0" eaLnBrk="1" fontAlgn="base" latinLnBrk="0" hangingPunct="1">
                        <a:lnSpc>
                          <a:spcPts val="1200"/>
                        </a:lnSpc>
                        <a:spcBef>
                          <a:spcPct val="0"/>
                        </a:spcBef>
                        <a:spcAft>
                          <a:spcPct val="0"/>
                        </a:spcAft>
                        <a:buClrTx/>
                        <a:buSzTx/>
                        <a:buFontTx/>
                        <a:buNone/>
                        <a:tabLst/>
                      </a:pP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綜合活動</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75</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endPar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0" lang="zh-TW" altLang="en-US"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科技</a:t>
                      </a:r>
                      <a:r>
                        <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5</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學期平均成績</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en-US"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58</a:t>
                      </a:r>
                      <a:r>
                        <a:rPr kumimoji="0" lang="zh-TW" altLang="zh-TW" sz="1000" b="0" i="0" u="sng"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　</a:t>
                      </a:r>
                      <a:r>
                        <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分</a:t>
                      </a:r>
                      <a:endParaRPr kumimoji="0" lang="en-US"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21</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21</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51502954"/>
                  </a:ext>
                </a:extLst>
              </a:tr>
              <a:tr h="386596">
                <a:tc gridSpan="9">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zh-TW" altLang="zh-TW" sz="105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合計</a:t>
                      </a: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A"/>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en-US" altLang="zh-TW" sz="12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rPr>
                        <a:t>41.5</a:t>
                      </a:r>
                      <a:endParaRPr kumimoji="0" lang="zh-TW" altLang="zh-TW" sz="1000" b="0" i="0" u="none" strike="noStrike" cap="none" normalizeH="0" baseline="0" dirty="0" smtClean="0">
                        <a:ln>
                          <a:noFill/>
                        </a:ln>
                        <a:solidFill>
                          <a:srgbClr val="000000"/>
                        </a:solidFill>
                        <a:effectLst/>
                        <a:latin typeface="Times New Roman" panose="02020603050405020304" pitchFamily="18" charset="0"/>
                        <a:ea typeface="標楷體" panose="03000509000000000000" pitchFamily="65" charset="-120"/>
                        <a:cs typeface="Times New Roman" panose="02020603050405020304" pitchFamily="18" charset="0"/>
                      </a:endParaRPr>
                    </a:p>
                  </a:txBody>
                  <a:tcPr marL="13335" marR="13335"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A"/>
                    </a:solidFill>
                  </a:tcPr>
                </a:tc>
                <a:extLst>
                  <a:ext uri="{0D108BD9-81ED-4DB2-BD59-A6C34878D82A}">
                    <a16:rowId xmlns:a16="http://schemas.microsoft.com/office/drawing/2014/main" val="4123481545"/>
                  </a:ext>
                </a:extLst>
              </a:tr>
            </a:tbl>
          </a:graphicData>
        </a:graphic>
      </p:graphicFrame>
      <p:sp>
        <p:nvSpPr>
          <p:cNvPr id="61498" name="文字方塊 17"/>
          <p:cNvSpPr txBox="1">
            <a:spLocks noChangeArrowheads="1"/>
          </p:cNvSpPr>
          <p:nvPr/>
        </p:nvSpPr>
        <p:spPr bwMode="auto">
          <a:xfrm>
            <a:off x="1294161" y="1621544"/>
            <a:ext cx="58045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600" b="1" dirty="0" smtClean="0">
                <a:latin typeface="Times New Roman" panose="02020603050405020304" pitchFamily="18" charset="0"/>
                <a:ea typeface="標楷體" panose="03000509000000000000" pitchFamily="65" charset="-120"/>
                <a:cs typeface="Times New Roman" panose="02020603050405020304" pitchFamily="18" charset="0"/>
              </a:rPr>
              <a:t>111</a:t>
            </a:r>
            <a:r>
              <a:rPr lang="zh-TW" altLang="en-US" sz="1600" b="1" dirty="0" smtClean="0">
                <a:latin typeface="Times New Roman" panose="02020603050405020304" pitchFamily="18" charset="0"/>
                <a:ea typeface="標楷體" panose="03000509000000000000" pitchFamily="65" charset="-120"/>
                <a:cs typeface="Times New Roman" panose="02020603050405020304" pitchFamily="18" charset="0"/>
              </a:rPr>
              <a:t>學年</a:t>
            </a:r>
            <a:r>
              <a:rPr lang="zh-TW" altLang="en-US" sz="1600" b="1" dirty="0">
                <a:latin typeface="Times New Roman" panose="02020603050405020304" pitchFamily="18" charset="0"/>
                <a:ea typeface="標楷體" panose="03000509000000000000" pitchFamily="65" charset="-120"/>
                <a:cs typeface="Times New Roman" panose="02020603050405020304" pitchFamily="18" charset="0"/>
              </a:rPr>
              <a:t>度五專入學專用優先免試入學超額比序項目積分證明單</a:t>
            </a:r>
          </a:p>
        </p:txBody>
      </p:sp>
      <p:grpSp>
        <p:nvGrpSpPr>
          <p:cNvPr id="4" name="群組 3"/>
          <p:cNvGrpSpPr/>
          <p:nvPr/>
        </p:nvGrpSpPr>
        <p:grpSpPr>
          <a:xfrm>
            <a:off x="1758493" y="5974440"/>
            <a:ext cx="2819069" cy="1071176"/>
            <a:chOff x="4251325" y="5770084"/>
            <a:chExt cx="3758758" cy="1428235"/>
          </a:xfrm>
        </p:grpSpPr>
        <p:sp>
          <p:nvSpPr>
            <p:cNvPr id="61500" name="文字方塊 16"/>
            <p:cNvSpPr txBox="1">
              <a:spLocks noChangeArrowheads="1"/>
            </p:cNvSpPr>
            <p:nvPr/>
          </p:nvSpPr>
          <p:spPr bwMode="auto">
            <a:xfrm>
              <a:off x="4251325" y="6210376"/>
              <a:ext cx="1682512"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050" dirty="0">
                  <a:latin typeface="標楷體" panose="03000509000000000000" pitchFamily="65" charset="-120"/>
                  <a:ea typeface="標楷體" panose="03000509000000000000" pitchFamily="65" charset="-120"/>
                </a:rPr>
                <a:t>就讀國中學校戳章</a:t>
              </a:r>
            </a:p>
          </p:txBody>
        </p:sp>
        <p:pic>
          <p:nvPicPr>
            <p:cNvPr id="3" name="圖片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216642" y="5770084"/>
              <a:ext cx="2793441" cy="1428235"/>
            </a:xfrm>
            <a:prstGeom prst="rect">
              <a:avLst/>
            </a:prstGeom>
          </p:spPr>
        </p:pic>
      </p:grpSp>
      <p:cxnSp>
        <p:nvCxnSpPr>
          <p:cNvPr id="11"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 name="Freeform 6">
            <a:extLst>
              <a:ext uri="{FF2B5EF4-FFF2-40B4-BE49-F238E27FC236}">
                <a16:creationId xmlns:a16="http://schemas.microsoft.com/office/drawing/2014/main" id="{71AA52EC-7DB1-4E87-8C0D-FAA1C5227515}"/>
              </a:ext>
            </a:extLst>
          </p:cNvPr>
          <p:cNvSpPr>
            <a:spLocks noEditPoints="1"/>
          </p:cNvSpPr>
          <p:nvPr/>
        </p:nvSpPr>
        <p:spPr bwMode="auto">
          <a:xfrm>
            <a:off x="7501466"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3"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柒、分發順位比序原則（</a:t>
            </a:r>
            <a:r>
              <a:rPr lang="en-US" altLang="zh-TW" sz="3000" b="1" dirty="0" smtClean="0">
                <a:solidFill>
                  <a:srgbClr val="002060"/>
                </a:solidFill>
                <a:latin typeface="微軟正黑體" panose="020B0604030504040204" pitchFamily="34" charset="-120"/>
                <a:ea typeface="微軟正黑體" panose="020B0604030504040204" pitchFamily="34" charset="-120"/>
              </a:rPr>
              <a:t>2/4</a:t>
            </a:r>
            <a:r>
              <a:rPr lang="zh-TW" altLang="en-US" sz="3000" b="1" dirty="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14"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28</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3"/>
          <p:cNvSpPr/>
          <p:nvPr/>
        </p:nvSpPr>
        <p:spPr>
          <a:xfrm>
            <a:off x="316183" y="6248142"/>
            <a:ext cx="8228730" cy="487826"/>
          </a:xfrm>
          <a:prstGeom prst="roundRect">
            <a:avLst/>
          </a:prstGeom>
          <a:solidFill>
            <a:schemeClr val="accent6">
              <a:lumMod val="20000"/>
              <a:lumOff val="80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445489" indent="-469094" algn="just" eaLnBrk="1" fontAlgn="auto" hangingPunct="1">
              <a:spcBef>
                <a:spcPts val="0"/>
              </a:spcBef>
              <a:spcAft>
                <a:spcPts val="0"/>
              </a:spcAft>
              <a:defRPr/>
            </a:pPr>
            <a:r>
              <a:rPr lang="zh-TW" altLang="zh-TW" sz="1300" b="1" dirty="0">
                <a:solidFill>
                  <a:schemeClr val="tx1"/>
                </a:solidFill>
                <a:latin typeface="微軟正黑體" panose="020B0604030504040204" pitchFamily="34" charset="-120"/>
                <a:ea typeface="微軟正黑體" panose="020B0604030504040204" pitchFamily="34" charset="-120"/>
              </a:rPr>
              <a:t>註</a:t>
            </a:r>
            <a:r>
              <a:rPr lang="en-US" altLang="zh-TW" sz="1300" b="1" dirty="0">
                <a:solidFill>
                  <a:schemeClr val="tx1"/>
                </a:solidFill>
                <a:latin typeface="微軟正黑體" panose="020B0604030504040204" pitchFamily="34" charset="-120"/>
                <a:ea typeface="微軟正黑體" panose="020B0604030504040204" pitchFamily="34" charset="-120"/>
              </a:rPr>
              <a:t>1</a:t>
            </a:r>
            <a:r>
              <a:rPr lang="zh-TW" altLang="zh-TW" sz="1300" b="1" dirty="0">
                <a:solidFill>
                  <a:schemeClr val="tx1"/>
                </a:solidFill>
                <a:latin typeface="微軟正黑體" panose="020B0604030504040204" pitchFamily="34" charset="-120"/>
                <a:ea typeface="微軟正黑體" panose="020B0604030504040204" pitchFamily="34" charset="-120"/>
              </a:rPr>
              <a:t>：志願序積分</a:t>
            </a:r>
            <a:r>
              <a:rPr lang="zh-TW" altLang="en-US" sz="1300" b="1" dirty="0">
                <a:solidFill>
                  <a:schemeClr val="tx1"/>
                </a:solidFill>
                <a:latin typeface="微軟正黑體" panose="020B0604030504040204" pitchFamily="34" charset="-120"/>
                <a:ea typeface="微軟正黑體" panose="020B0604030504040204" pitchFamily="34" charset="-120"/>
              </a:rPr>
              <a:t>係</a:t>
            </a:r>
            <a:r>
              <a:rPr lang="zh-TW" altLang="zh-TW" sz="1300" b="1" dirty="0">
                <a:solidFill>
                  <a:schemeClr val="tx1"/>
                </a:solidFill>
                <a:latin typeface="微軟正黑體" panose="020B0604030504040204" pitchFamily="34" charset="-120"/>
                <a:ea typeface="微軟正黑體" panose="020B0604030504040204" pitchFamily="34" charset="-120"/>
              </a:rPr>
              <a:t>以級別方式計算，並於免試生完成選填登記志願後，納入超額比序總積分之主項目採計。</a:t>
            </a:r>
          </a:p>
          <a:p>
            <a:pPr marL="445489" indent="-469094" algn="just" eaLnBrk="1" fontAlgn="auto" hangingPunct="1">
              <a:spcBef>
                <a:spcPts val="0"/>
              </a:spcBef>
              <a:spcAft>
                <a:spcPts val="0"/>
              </a:spcAft>
              <a:defRPr/>
            </a:pPr>
            <a:r>
              <a:rPr lang="zh-TW" altLang="zh-TW" sz="1300" b="1" dirty="0">
                <a:solidFill>
                  <a:schemeClr val="tx1"/>
                </a:solidFill>
                <a:latin typeface="微軟正黑體" panose="020B0604030504040204" pitchFamily="34" charset="-120"/>
                <a:ea typeface="微軟正黑體" panose="020B0604030504040204" pitchFamily="34" charset="-120"/>
              </a:rPr>
              <a:t>註</a:t>
            </a:r>
            <a:r>
              <a:rPr lang="en-US" altLang="zh-TW" sz="1300" b="1" dirty="0">
                <a:solidFill>
                  <a:schemeClr val="tx1"/>
                </a:solidFill>
                <a:latin typeface="微軟正黑體" panose="020B0604030504040204" pitchFamily="34" charset="-120"/>
                <a:ea typeface="微軟正黑體" panose="020B0604030504040204" pitchFamily="34" charset="-120"/>
              </a:rPr>
              <a:t>2</a:t>
            </a:r>
            <a:r>
              <a:rPr lang="zh-TW" altLang="zh-TW" sz="1300" b="1" dirty="0">
                <a:solidFill>
                  <a:schemeClr val="tx1"/>
                </a:solidFill>
                <a:latin typeface="微軟正黑體" panose="020B0604030504040204" pitchFamily="34" charset="-120"/>
                <a:ea typeface="微軟正黑體" panose="020B0604030504040204" pitchFamily="34" charset="-120"/>
              </a:rPr>
              <a:t>：陳同學</a:t>
            </a:r>
            <a:r>
              <a:rPr lang="zh-TW" altLang="zh-TW" sz="1300" b="1" dirty="0">
                <a:solidFill>
                  <a:srgbClr val="0000CC"/>
                </a:solidFill>
                <a:latin typeface="微軟正黑體" panose="020B0604030504040204" pitchFamily="34" charset="-120"/>
                <a:ea typeface="微軟正黑體" panose="020B0604030504040204" pitchFamily="34" charset="-120"/>
              </a:rPr>
              <a:t>未持有原住民文化及語言能力證明</a:t>
            </a:r>
            <a:r>
              <a:rPr lang="zh-TW" altLang="zh-TW" sz="1300" b="1" dirty="0">
                <a:solidFill>
                  <a:schemeClr val="tx1"/>
                </a:solidFill>
                <a:latin typeface="微軟正黑體" panose="020B0604030504040204" pitchFamily="34" charset="-120"/>
                <a:ea typeface="微軟正黑體" panose="020B0604030504040204" pitchFamily="34" charset="-120"/>
              </a:rPr>
              <a:t>，</a:t>
            </a:r>
            <a:r>
              <a:rPr lang="zh-TW" altLang="zh-TW" sz="1300" b="1" dirty="0">
                <a:solidFill>
                  <a:srgbClr val="FF0000"/>
                </a:solidFill>
                <a:latin typeface="微軟正黑體" panose="020B0604030504040204" pitchFamily="34" charset="-120"/>
                <a:ea typeface="微軟正黑體" panose="020B0604030504040204" pitchFamily="34" charset="-120"/>
              </a:rPr>
              <a:t>加分</a:t>
            </a:r>
            <a:r>
              <a:rPr lang="zh-TW" altLang="zh-TW" sz="1300" b="1" dirty="0">
                <a:solidFill>
                  <a:schemeClr val="tx1"/>
                </a:solidFill>
                <a:latin typeface="微軟正黑體" panose="020B0604030504040204" pitchFamily="34" charset="-120"/>
                <a:ea typeface="微軟正黑體" panose="020B0604030504040204" pitchFamily="34" charset="-120"/>
              </a:rPr>
              <a:t>比率以</a:t>
            </a:r>
            <a:r>
              <a:rPr lang="en-US" altLang="zh-TW" sz="1300" b="1" dirty="0">
                <a:solidFill>
                  <a:srgbClr val="FF0000"/>
                </a:solidFill>
                <a:latin typeface="微軟正黑體" panose="020B0604030504040204" pitchFamily="34" charset="-120"/>
                <a:ea typeface="微軟正黑體" panose="020B0604030504040204" pitchFamily="34" charset="-120"/>
              </a:rPr>
              <a:t>10%</a:t>
            </a:r>
            <a:r>
              <a:rPr lang="zh-TW" altLang="zh-TW" sz="1300" b="1" dirty="0">
                <a:solidFill>
                  <a:schemeClr val="tx1"/>
                </a:solidFill>
                <a:latin typeface="微軟正黑體" panose="020B0604030504040204" pitchFamily="34" charset="-120"/>
                <a:ea typeface="微軟正黑體" panose="020B0604030504040204" pitchFamily="34" charset="-120"/>
              </a:rPr>
              <a:t>計算。</a:t>
            </a:r>
            <a:endParaRPr lang="zh-TW" altLang="en-US" sz="1300" b="1" dirty="0">
              <a:solidFill>
                <a:schemeClr val="tx1"/>
              </a:solidFill>
              <a:latin typeface="微軟正黑體" panose="020B0604030504040204" pitchFamily="34" charset="-120"/>
              <a:ea typeface="微軟正黑體" panose="020B0604030504040204" pitchFamily="34" charset="-120"/>
            </a:endParaRPr>
          </a:p>
        </p:txBody>
      </p:sp>
      <p:sp>
        <p:nvSpPr>
          <p:cNvPr id="12" name="矩形 11"/>
          <p:cNvSpPr/>
          <p:nvPr/>
        </p:nvSpPr>
        <p:spPr>
          <a:xfrm>
            <a:off x="298338" y="864719"/>
            <a:ext cx="4595606" cy="707886"/>
          </a:xfrm>
          <a:prstGeom prst="rect">
            <a:avLst/>
          </a:prstGeom>
        </p:spPr>
        <p:txBody>
          <a:bodyPr wrap="square">
            <a:spAutoFit/>
          </a:bodyPr>
          <a:lstStyle/>
          <a:p>
            <a:pPr eaLnBrk="1" fontAlgn="auto" hangingPunct="1">
              <a:spcBef>
                <a:spcPts val="0"/>
              </a:spcBef>
              <a:spcAft>
                <a:spcPts val="0"/>
              </a:spcAft>
              <a:defRPr/>
            </a:pPr>
            <a:r>
              <a:rPr lang="zh-TW" altLang="en-US" sz="2000" b="1" dirty="0">
                <a:solidFill>
                  <a:srgbClr val="C00000"/>
                </a:solidFill>
                <a:latin typeface="微軟正黑體" pitchFamily="34" charset="-120"/>
                <a:ea typeface="微軟正黑體" pitchFamily="34" charset="-120"/>
              </a:rPr>
              <a:t>免試生超額比序總積分計算範例</a:t>
            </a:r>
            <a:endParaRPr lang="en-US" altLang="zh-TW" sz="2000" b="1" dirty="0">
              <a:solidFill>
                <a:srgbClr val="C00000"/>
              </a:solidFill>
              <a:latin typeface="微軟正黑體" pitchFamily="34" charset="-120"/>
              <a:ea typeface="微軟正黑體" pitchFamily="34" charset="-120"/>
            </a:endParaRPr>
          </a:p>
          <a:p>
            <a:pPr eaLnBrk="1" fontAlgn="auto" hangingPunct="1">
              <a:spcBef>
                <a:spcPts val="0"/>
              </a:spcBef>
              <a:spcAft>
                <a:spcPts val="0"/>
              </a:spcAft>
              <a:defRPr/>
            </a:pPr>
            <a:r>
              <a:rPr lang="zh-TW" altLang="zh-TW" sz="2000" b="1" dirty="0">
                <a:solidFill>
                  <a:schemeClr val="accent6">
                    <a:lumMod val="75000"/>
                  </a:schemeClr>
                </a:solidFill>
                <a:latin typeface="微軟正黑體" pitchFamily="34" charset="-120"/>
                <a:ea typeface="微軟正黑體" pitchFamily="34" charset="-120"/>
              </a:rPr>
              <a:t>陳同學國中教育會考成績與採計積分表</a:t>
            </a:r>
            <a:endParaRPr lang="zh-TW" altLang="en-US" sz="2000" b="1" dirty="0">
              <a:solidFill>
                <a:schemeClr val="accent6">
                  <a:lumMod val="75000"/>
                </a:schemeClr>
              </a:solidFill>
              <a:latin typeface="微軟正黑體" pitchFamily="34" charset="-120"/>
              <a:ea typeface="微軟正黑體" pitchFamily="34" charset="-120"/>
            </a:endParaRPr>
          </a:p>
        </p:txBody>
      </p:sp>
      <p:sp>
        <p:nvSpPr>
          <p:cNvPr id="15" name="矩形 14"/>
          <p:cNvSpPr/>
          <p:nvPr/>
        </p:nvSpPr>
        <p:spPr bwMode="auto">
          <a:xfrm>
            <a:off x="298338" y="3507683"/>
            <a:ext cx="8401659" cy="369332"/>
          </a:xfrm>
          <a:prstGeom prst="rect">
            <a:avLst/>
          </a:prstGeom>
        </p:spPr>
        <p:txBody>
          <a:bodyPr wrap="none">
            <a:spAutoFit/>
          </a:bodyPr>
          <a:lstStyle/>
          <a:p>
            <a:pPr eaLnBrk="1" fontAlgn="auto" hangingPunct="1">
              <a:spcBef>
                <a:spcPts val="0"/>
              </a:spcBef>
              <a:spcAft>
                <a:spcPts val="0"/>
              </a:spcAft>
              <a:defRPr/>
            </a:pPr>
            <a:r>
              <a:rPr lang="zh-TW" altLang="en-US" b="1" dirty="0">
                <a:solidFill>
                  <a:schemeClr val="accent6">
                    <a:lumMod val="75000"/>
                  </a:schemeClr>
                </a:solidFill>
                <a:latin typeface="微軟正黑體" pitchFamily="34" charset="-120"/>
                <a:ea typeface="微軟正黑體" pitchFamily="34" charset="-120"/>
              </a:rPr>
              <a:t>陳同學以第</a:t>
            </a:r>
            <a:r>
              <a:rPr lang="en-US" altLang="zh-TW" b="1" dirty="0">
                <a:solidFill>
                  <a:schemeClr val="accent6">
                    <a:lumMod val="75000"/>
                  </a:schemeClr>
                </a:solidFill>
                <a:latin typeface="微軟正黑體" pitchFamily="34" charset="-120"/>
                <a:ea typeface="微軟正黑體" pitchFamily="34" charset="-120"/>
              </a:rPr>
              <a:t>2</a:t>
            </a:r>
            <a:r>
              <a:rPr lang="zh-TW" altLang="en-US" b="1" dirty="0">
                <a:solidFill>
                  <a:schemeClr val="accent6">
                    <a:lumMod val="75000"/>
                  </a:schemeClr>
                </a:solidFill>
                <a:latin typeface="微軟正黑體" pitchFamily="34" charset="-120"/>
                <a:ea typeface="微軟正黑體" pitchFamily="34" charset="-120"/>
              </a:rPr>
              <a:t>志願選填登記○○科技大學○○科（組）之超額比序項目積分採計表</a:t>
            </a:r>
          </a:p>
        </p:txBody>
      </p:sp>
      <p:sp>
        <p:nvSpPr>
          <p:cNvPr id="22" name="矩形 21"/>
          <p:cNvSpPr/>
          <p:nvPr/>
        </p:nvSpPr>
        <p:spPr bwMode="auto">
          <a:xfrm>
            <a:off x="1286308" y="2701160"/>
            <a:ext cx="6102461" cy="546538"/>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nvGrpSpPr>
          <p:cNvPr id="6" name="群組 5"/>
          <p:cNvGrpSpPr/>
          <p:nvPr/>
        </p:nvGrpSpPr>
        <p:grpSpPr>
          <a:xfrm>
            <a:off x="250752" y="5192681"/>
            <a:ext cx="8272054" cy="932147"/>
            <a:chOff x="250752" y="5192681"/>
            <a:chExt cx="8272054" cy="932147"/>
          </a:xfrm>
        </p:grpSpPr>
        <p:sp>
          <p:nvSpPr>
            <p:cNvPr id="16" name="矩形 15"/>
            <p:cNvSpPr/>
            <p:nvPr/>
          </p:nvSpPr>
          <p:spPr bwMode="auto">
            <a:xfrm>
              <a:off x="250752" y="5629252"/>
              <a:ext cx="8272054" cy="4955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b="1" dirty="0"/>
            </a:p>
          </p:txBody>
        </p:sp>
        <p:sp>
          <p:nvSpPr>
            <p:cNvPr id="17" name="矩形 16"/>
            <p:cNvSpPr/>
            <p:nvPr/>
          </p:nvSpPr>
          <p:spPr>
            <a:xfrm>
              <a:off x="255994" y="5192681"/>
              <a:ext cx="8266812" cy="394529"/>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b="1" dirty="0"/>
            </a:p>
          </p:txBody>
        </p:sp>
      </p:grpSp>
      <p:cxnSp>
        <p:nvCxnSpPr>
          <p:cNvPr id="18"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Freeform 6">
            <a:extLst>
              <a:ext uri="{FF2B5EF4-FFF2-40B4-BE49-F238E27FC236}">
                <a16:creationId xmlns:a16="http://schemas.microsoft.com/office/drawing/2014/main" id="{71AA52EC-7DB1-4E87-8C0D-FAA1C5227515}"/>
              </a:ext>
            </a:extLst>
          </p:cNvPr>
          <p:cNvSpPr>
            <a:spLocks noEditPoints="1"/>
          </p:cNvSpPr>
          <p:nvPr/>
        </p:nvSpPr>
        <p:spPr bwMode="auto">
          <a:xfrm>
            <a:off x="7501464"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20"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柒、分發順位比序原則（</a:t>
            </a:r>
            <a:r>
              <a:rPr lang="en-US" altLang="zh-TW" sz="3000" b="1" dirty="0" smtClean="0">
                <a:solidFill>
                  <a:srgbClr val="002060"/>
                </a:solidFill>
                <a:latin typeface="微軟正黑體" panose="020B0604030504040204" pitchFamily="34" charset="-120"/>
                <a:ea typeface="微軟正黑體" panose="020B0604030504040204" pitchFamily="34" charset="-120"/>
              </a:rPr>
              <a:t>3/4</a:t>
            </a:r>
            <a:r>
              <a:rPr lang="zh-TW" altLang="en-US" sz="3000" b="1" dirty="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graphicFrame>
        <p:nvGraphicFramePr>
          <p:cNvPr id="2" name="表格 1"/>
          <p:cNvGraphicFramePr>
            <a:graphicFrameLocks noGrp="1"/>
          </p:cNvGraphicFramePr>
          <p:nvPr>
            <p:extLst>
              <p:ext uri="{D42A27DB-BD31-4B8C-83A1-F6EECF244321}">
                <p14:modId xmlns:p14="http://schemas.microsoft.com/office/powerpoint/2010/main" val="862067516"/>
              </p:ext>
            </p:extLst>
          </p:nvPr>
        </p:nvGraphicFramePr>
        <p:xfrm>
          <a:off x="1286309" y="1606004"/>
          <a:ext cx="6096002" cy="1630680"/>
        </p:xfrm>
        <a:graphic>
          <a:graphicData uri="http://schemas.openxmlformats.org/drawingml/2006/table">
            <a:tbl>
              <a:tblPr firstRow="1" bandRow="1">
                <a:tableStyleId>{D27102A9-8310-4765-A935-A1911B00CA55}</a:tableStyleId>
              </a:tblPr>
              <a:tblGrid>
                <a:gridCol w="1131068">
                  <a:extLst>
                    <a:ext uri="{9D8B030D-6E8A-4147-A177-3AD203B41FA5}">
                      <a16:colId xmlns:a16="http://schemas.microsoft.com/office/drawing/2014/main" val="3533527737"/>
                    </a:ext>
                  </a:extLst>
                </a:gridCol>
                <a:gridCol w="827489">
                  <a:extLst>
                    <a:ext uri="{9D8B030D-6E8A-4147-A177-3AD203B41FA5}">
                      <a16:colId xmlns:a16="http://schemas.microsoft.com/office/drawing/2014/main" val="2979835095"/>
                    </a:ext>
                  </a:extLst>
                </a:gridCol>
                <a:gridCol w="827489">
                  <a:extLst>
                    <a:ext uri="{9D8B030D-6E8A-4147-A177-3AD203B41FA5}">
                      <a16:colId xmlns:a16="http://schemas.microsoft.com/office/drawing/2014/main" val="2271207029"/>
                    </a:ext>
                  </a:extLst>
                </a:gridCol>
                <a:gridCol w="827489">
                  <a:extLst>
                    <a:ext uri="{9D8B030D-6E8A-4147-A177-3AD203B41FA5}">
                      <a16:colId xmlns:a16="http://schemas.microsoft.com/office/drawing/2014/main" val="3550894035"/>
                    </a:ext>
                  </a:extLst>
                </a:gridCol>
                <a:gridCol w="827489">
                  <a:extLst>
                    <a:ext uri="{9D8B030D-6E8A-4147-A177-3AD203B41FA5}">
                      <a16:colId xmlns:a16="http://schemas.microsoft.com/office/drawing/2014/main" val="3101752897"/>
                    </a:ext>
                  </a:extLst>
                </a:gridCol>
                <a:gridCol w="827489">
                  <a:extLst>
                    <a:ext uri="{9D8B030D-6E8A-4147-A177-3AD203B41FA5}">
                      <a16:colId xmlns:a16="http://schemas.microsoft.com/office/drawing/2014/main" val="678496905"/>
                    </a:ext>
                  </a:extLst>
                </a:gridCol>
                <a:gridCol w="827489">
                  <a:extLst>
                    <a:ext uri="{9D8B030D-6E8A-4147-A177-3AD203B41FA5}">
                      <a16:colId xmlns:a16="http://schemas.microsoft.com/office/drawing/2014/main" val="2761485684"/>
                    </a:ext>
                  </a:extLst>
                </a:gridCol>
              </a:tblGrid>
              <a:tr h="370840">
                <a:tc>
                  <a:txBody>
                    <a:bodyPr/>
                    <a:lstStyle/>
                    <a:p>
                      <a:pPr algn="ctr"/>
                      <a:r>
                        <a:rPr lang="zh-TW" altLang="en-US" sz="1600" dirty="0" smtClean="0"/>
                        <a:t>科目名稱</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國文</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數學</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英語</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自然</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社會</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600" dirty="0" smtClean="0"/>
                        <a:t>寫作</a:t>
                      </a:r>
                      <a:endParaRPr lang="zh-TW" altLang="en-US" sz="1600" b="0" dirty="0">
                        <a:solidFill>
                          <a:schemeClr val="tx1"/>
                        </a:solidFill>
                        <a:latin typeface="微軟正黑體" panose="020B0604030504040204" pitchFamily="34" charset="-120"/>
                        <a:ea typeface="微軟正黑體" panose="020B0604030504040204" pitchFamily="34" charset="-120"/>
                      </a:endParaRPr>
                    </a:p>
                  </a:txBody>
                  <a:tcP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76073960"/>
                  </a:ext>
                </a:extLst>
              </a:tr>
              <a:tr h="370840">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級分</a:t>
                      </a:r>
                      <a:r>
                        <a:rPr lang="en-US" altLang="zh-TW" sz="1400" b="0" dirty="0" smtClean="0">
                          <a:solidFill>
                            <a:schemeClr val="tx1"/>
                          </a:solidFill>
                          <a:latin typeface="微軟正黑體" panose="020B0604030504040204" pitchFamily="34" charset="-120"/>
                          <a:ea typeface="微軟正黑體" panose="020B0604030504040204" pitchFamily="34" charset="-120"/>
                        </a:rPr>
                        <a:t>(</a:t>
                      </a:r>
                      <a:r>
                        <a:rPr lang="zh-TW" altLang="en-US" sz="1400" b="0" dirty="0" smtClean="0">
                          <a:solidFill>
                            <a:schemeClr val="tx1"/>
                          </a:solidFill>
                          <a:latin typeface="微軟正黑體" panose="020B0604030504040204" pitchFamily="34" charset="-120"/>
                          <a:ea typeface="微軟正黑體" panose="020B0604030504040204" pitchFamily="34" charset="-120"/>
                        </a:rPr>
                        <a:t>標示</a:t>
                      </a:r>
                      <a:r>
                        <a:rPr lang="en-US" altLang="zh-TW" sz="1400" b="0" dirty="0" smtClean="0">
                          <a:solidFill>
                            <a:schemeClr val="tx1"/>
                          </a:solidFill>
                          <a:latin typeface="微軟正黑體" panose="020B0604030504040204" pitchFamily="34" charset="-120"/>
                          <a:ea typeface="微軟正黑體" panose="020B0604030504040204" pitchFamily="34" charset="-120"/>
                        </a:rPr>
                        <a:t>)</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精熟</a:t>
                      </a:r>
                      <a:r>
                        <a:rPr lang="en-US" altLang="zh-TW" sz="1400" b="0" dirty="0" smtClean="0">
                          <a:solidFill>
                            <a:schemeClr val="tx1"/>
                          </a:solidFill>
                          <a:latin typeface="微軟正黑體" panose="020B0604030504040204" pitchFamily="34" charset="-120"/>
                          <a:ea typeface="微軟正黑體" panose="020B0604030504040204" pitchFamily="34" charset="-120"/>
                        </a:rPr>
                        <a:t>(A</a:t>
                      </a:r>
                      <a:r>
                        <a:rPr lang="en-US" altLang="zh-TW" sz="1400" b="0" baseline="30000" dirty="0" smtClean="0">
                          <a:solidFill>
                            <a:schemeClr val="tx1"/>
                          </a:solidFill>
                          <a:latin typeface="微軟正黑體" panose="020B0604030504040204" pitchFamily="34" charset="-120"/>
                          <a:ea typeface="微軟正黑體" panose="020B0604030504040204" pitchFamily="34" charset="-120"/>
                        </a:rPr>
                        <a:t>+</a:t>
                      </a:r>
                      <a:r>
                        <a:rPr lang="en-US" altLang="zh-TW" sz="1400" b="0" dirty="0" smtClean="0">
                          <a:solidFill>
                            <a:schemeClr val="tx1"/>
                          </a:solidFill>
                          <a:latin typeface="微軟正黑體" panose="020B0604030504040204" pitchFamily="34" charset="-120"/>
                          <a:ea typeface="微軟正黑體" panose="020B0604030504040204" pitchFamily="34" charset="-120"/>
                        </a:rPr>
                        <a:t>)</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基礎</a:t>
                      </a:r>
                      <a:r>
                        <a:rPr lang="en-US" altLang="zh-TW" sz="1400" b="0" dirty="0" smtClean="0">
                          <a:solidFill>
                            <a:schemeClr val="tx1"/>
                          </a:solidFill>
                          <a:latin typeface="微軟正黑體" panose="020B0604030504040204" pitchFamily="34" charset="-120"/>
                          <a:ea typeface="微軟正黑體" panose="020B0604030504040204" pitchFamily="34" charset="-120"/>
                        </a:rPr>
                        <a:t>(B</a:t>
                      </a:r>
                      <a:r>
                        <a:rPr lang="en-US" altLang="zh-TW" sz="1400" b="0" baseline="30000" dirty="0" smtClean="0">
                          <a:solidFill>
                            <a:schemeClr val="tx1"/>
                          </a:solidFill>
                          <a:latin typeface="微軟正黑體" panose="020B0604030504040204" pitchFamily="34" charset="-120"/>
                          <a:ea typeface="微軟正黑體" panose="020B0604030504040204" pitchFamily="34" charset="-120"/>
                        </a:rPr>
                        <a:t>+</a:t>
                      </a:r>
                      <a:r>
                        <a:rPr lang="en-US" altLang="zh-TW" sz="1400" b="0" dirty="0" smtClean="0">
                          <a:solidFill>
                            <a:schemeClr val="tx1"/>
                          </a:solidFill>
                          <a:latin typeface="微軟正黑體" panose="020B0604030504040204" pitchFamily="34" charset="-120"/>
                          <a:ea typeface="微軟正黑體" panose="020B0604030504040204" pitchFamily="34" charset="-120"/>
                        </a:rPr>
                        <a:t>)</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基礎</a:t>
                      </a:r>
                      <a:r>
                        <a:rPr lang="en-US" altLang="zh-TW" sz="1400" b="0" dirty="0" smtClean="0">
                          <a:solidFill>
                            <a:schemeClr val="tx1"/>
                          </a:solidFill>
                          <a:latin typeface="微軟正黑體" panose="020B0604030504040204" pitchFamily="34" charset="-120"/>
                          <a:ea typeface="微軟正黑體" panose="020B0604030504040204" pitchFamily="34" charset="-120"/>
                        </a:rPr>
                        <a:t>(B)</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精熟</a:t>
                      </a:r>
                      <a:r>
                        <a:rPr lang="en-US" altLang="zh-TW" sz="1400" b="0" dirty="0" smtClean="0">
                          <a:solidFill>
                            <a:schemeClr val="tx1"/>
                          </a:solidFill>
                          <a:latin typeface="微軟正黑體" panose="020B0604030504040204" pitchFamily="34" charset="-120"/>
                          <a:ea typeface="微軟正黑體" panose="020B0604030504040204" pitchFamily="34" charset="-120"/>
                        </a:rPr>
                        <a:t>(A)</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基礎</a:t>
                      </a:r>
                      <a:r>
                        <a:rPr lang="en-US" altLang="zh-TW" sz="1400" b="0" dirty="0" smtClean="0">
                          <a:solidFill>
                            <a:schemeClr val="tx1"/>
                          </a:solidFill>
                          <a:latin typeface="微軟正黑體" panose="020B0604030504040204" pitchFamily="34" charset="-120"/>
                          <a:ea typeface="微軟正黑體" panose="020B0604030504040204" pitchFamily="34" charset="-120"/>
                        </a:rPr>
                        <a:t>(B</a:t>
                      </a:r>
                      <a:r>
                        <a:rPr lang="en-US" altLang="zh-TW" sz="1400" b="0" baseline="30000" dirty="0" smtClean="0">
                          <a:solidFill>
                            <a:schemeClr val="tx1"/>
                          </a:solidFill>
                          <a:latin typeface="微軟正黑體" panose="020B0604030504040204" pitchFamily="34" charset="-120"/>
                          <a:ea typeface="微軟正黑體" panose="020B0604030504040204" pitchFamily="34" charset="-120"/>
                        </a:rPr>
                        <a:t>+</a:t>
                      </a:r>
                      <a:r>
                        <a:rPr lang="en-US" altLang="zh-TW" sz="1400" b="0" dirty="0" smtClean="0">
                          <a:solidFill>
                            <a:schemeClr val="tx1"/>
                          </a:solidFill>
                          <a:latin typeface="微軟正黑體" panose="020B0604030504040204" pitchFamily="34" charset="-120"/>
                          <a:ea typeface="微軟正黑體" panose="020B0604030504040204" pitchFamily="34" charset="-120"/>
                        </a:rPr>
                        <a:t>)</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4</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165565165"/>
                  </a:ext>
                </a:extLst>
              </a:tr>
              <a:tr h="370840">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違紀扣點</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177704625"/>
                  </a:ext>
                </a:extLst>
              </a:tr>
              <a:tr h="370840">
                <a:tc>
                  <a:txBody>
                    <a:bodyPr/>
                    <a:lstStyle/>
                    <a:p>
                      <a:pPr algn="ctr"/>
                      <a:r>
                        <a:rPr lang="zh-TW" altLang="en-US" sz="1400" b="0" dirty="0" smtClean="0">
                          <a:solidFill>
                            <a:schemeClr val="tx1"/>
                          </a:solidFill>
                          <a:latin typeface="微軟正黑體" panose="020B0604030504040204" pitchFamily="34" charset="-120"/>
                          <a:ea typeface="微軟正黑體" panose="020B0604030504040204" pitchFamily="34" charset="-120"/>
                        </a:rPr>
                        <a:t>採計積分</a:t>
                      </a:r>
                      <a:r>
                        <a:rPr lang="en-US" altLang="zh-TW" sz="1400" b="0" dirty="0" smtClean="0">
                          <a:solidFill>
                            <a:schemeClr val="tx1"/>
                          </a:solidFill>
                          <a:latin typeface="微軟正黑體" panose="020B0604030504040204" pitchFamily="34" charset="-120"/>
                          <a:ea typeface="微軟正黑體" panose="020B0604030504040204" pitchFamily="34" charset="-120"/>
                        </a:rPr>
                        <a:t/>
                      </a:r>
                      <a:br>
                        <a:rPr lang="en-US" altLang="zh-TW" sz="1400" b="0" dirty="0" smtClean="0">
                          <a:solidFill>
                            <a:schemeClr val="tx1"/>
                          </a:solidFill>
                          <a:latin typeface="微軟正黑體" panose="020B0604030504040204" pitchFamily="34" charset="-120"/>
                          <a:ea typeface="微軟正黑體" panose="020B0604030504040204" pitchFamily="34" charset="-120"/>
                        </a:rPr>
                      </a:br>
                      <a:r>
                        <a:rPr lang="en-US" altLang="zh-TW" sz="1400" b="0" dirty="0" smtClean="0">
                          <a:solidFill>
                            <a:schemeClr val="tx1"/>
                          </a:solidFill>
                          <a:latin typeface="微軟正黑體" panose="020B0604030504040204" pitchFamily="34" charset="-120"/>
                          <a:ea typeface="微軟正黑體" panose="020B0604030504040204" pitchFamily="34" charset="-120"/>
                        </a:rPr>
                        <a:t>(</a:t>
                      </a:r>
                      <a:r>
                        <a:rPr lang="zh-TW" altLang="en-US" sz="1400" b="0" dirty="0" smtClean="0">
                          <a:solidFill>
                            <a:schemeClr val="tx1"/>
                          </a:solidFill>
                          <a:latin typeface="微軟正黑體" panose="020B0604030504040204" pitchFamily="34" charset="-120"/>
                          <a:ea typeface="微軟正黑體" panose="020B0604030504040204" pitchFamily="34" charset="-120"/>
                        </a:rPr>
                        <a:t>扣點後積分</a:t>
                      </a:r>
                      <a:r>
                        <a:rPr lang="en-US" altLang="zh-TW" sz="1400" b="0" dirty="0" smtClean="0">
                          <a:solidFill>
                            <a:schemeClr val="tx1"/>
                          </a:solidFill>
                          <a:latin typeface="微軟正黑體" panose="020B0604030504040204" pitchFamily="34" charset="-120"/>
                          <a:ea typeface="微軟正黑體" panose="020B0604030504040204" pitchFamily="34" charset="-120"/>
                        </a:rPr>
                        <a:t>)</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6</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3</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2</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5</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3</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400" b="0" dirty="0" smtClean="0">
                          <a:solidFill>
                            <a:schemeClr val="tx1"/>
                          </a:solidFill>
                          <a:latin typeface="微軟正黑體" panose="020B0604030504040204" pitchFamily="34" charset="-120"/>
                          <a:ea typeface="微軟正黑體" panose="020B0604030504040204" pitchFamily="34" charset="-120"/>
                        </a:rPr>
                        <a:t>0.6</a:t>
                      </a:r>
                      <a:endParaRPr lang="zh-TW" altLang="en-US" sz="1400" b="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396980564"/>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3603644280"/>
              </p:ext>
            </p:extLst>
          </p:nvPr>
        </p:nvGraphicFramePr>
        <p:xfrm>
          <a:off x="287147" y="3904168"/>
          <a:ext cx="8235660" cy="2199640"/>
        </p:xfrm>
        <a:graphic>
          <a:graphicData uri="http://schemas.openxmlformats.org/drawingml/2006/table">
            <a:tbl>
              <a:tblPr firstRow="1" bandRow="1">
                <a:tableStyleId>{D27102A9-8310-4765-A935-A1911B00CA55}</a:tableStyleId>
              </a:tblPr>
              <a:tblGrid>
                <a:gridCol w="983518">
                  <a:extLst>
                    <a:ext uri="{9D8B030D-6E8A-4147-A177-3AD203B41FA5}">
                      <a16:colId xmlns:a16="http://schemas.microsoft.com/office/drawing/2014/main" val="284243871"/>
                    </a:ext>
                  </a:extLst>
                </a:gridCol>
                <a:gridCol w="641131">
                  <a:extLst>
                    <a:ext uri="{9D8B030D-6E8A-4147-A177-3AD203B41FA5}">
                      <a16:colId xmlns:a16="http://schemas.microsoft.com/office/drawing/2014/main" val="93567448"/>
                    </a:ext>
                  </a:extLst>
                </a:gridCol>
                <a:gridCol w="557049">
                  <a:extLst>
                    <a:ext uri="{9D8B030D-6E8A-4147-A177-3AD203B41FA5}">
                      <a16:colId xmlns:a16="http://schemas.microsoft.com/office/drawing/2014/main" val="3922342771"/>
                    </a:ext>
                  </a:extLst>
                </a:gridCol>
                <a:gridCol w="557049">
                  <a:extLst>
                    <a:ext uri="{9D8B030D-6E8A-4147-A177-3AD203B41FA5}">
                      <a16:colId xmlns:a16="http://schemas.microsoft.com/office/drawing/2014/main" val="228450105"/>
                    </a:ext>
                  </a:extLst>
                </a:gridCol>
                <a:gridCol w="585076">
                  <a:extLst>
                    <a:ext uri="{9D8B030D-6E8A-4147-A177-3AD203B41FA5}">
                      <a16:colId xmlns:a16="http://schemas.microsoft.com/office/drawing/2014/main" val="1856099014"/>
                    </a:ext>
                  </a:extLst>
                </a:gridCol>
                <a:gridCol w="585076">
                  <a:extLst>
                    <a:ext uri="{9D8B030D-6E8A-4147-A177-3AD203B41FA5}">
                      <a16:colId xmlns:a16="http://schemas.microsoft.com/office/drawing/2014/main" val="2007307133"/>
                    </a:ext>
                  </a:extLst>
                </a:gridCol>
                <a:gridCol w="585076">
                  <a:extLst>
                    <a:ext uri="{9D8B030D-6E8A-4147-A177-3AD203B41FA5}">
                      <a16:colId xmlns:a16="http://schemas.microsoft.com/office/drawing/2014/main" val="132044695"/>
                    </a:ext>
                  </a:extLst>
                </a:gridCol>
                <a:gridCol w="520262">
                  <a:extLst>
                    <a:ext uri="{9D8B030D-6E8A-4147-A177-3AD203B41FA5}">
                      <a16:colId xmlns:a16="http://schemas.microsoft.com/office/drawing/2014/main" val="253677508"/>
                    </a:ext>
                  </a:extLst>
                </a:gridCol>
                <a:gridCol w="520262">
                  <a:extLst>
                    <a:ext uri="{9D8B030D-6E8A-4147-A177-3AD203B41FA5}">
                      <a16:colId xmlns:a16="http://schemas.microsoft.com/office/drawing/2014/main" val="2394203821"/>
                    </a:ext>
                  </a:extLst>
                </a:gridCol>
                <a:gridCol w="520262">
                  <a:extLst>
                    <a:ext uri="{9D8B030D-6E8A-4147-A177-3AD203B41FA5}">
                      <a16:colId xmlns:a16="http://schemas.microsoft.com/office/drawing/2014/main" val="2238934309"/>
                    </a:ext>
                  </a:extLst>
                </a:gridCol>
                <a:gridCol w="520262">
                  <a:extLst>
                    <a:ext uri="{9D8B030D-6E8A-4147-A177-3AD203B41FA5}">
                      <a16:colId xmlns:a16="http://schemas.microsoft.com/office/drawing/2014/main" val="2706450470"/>
                    </a:ext>
                  </a:extLst>
                </a:gridCol>
                <a:gridCol w="520262">
                  <a:extLst>
                    <a:ext uri="{9D8B030D-6E8A-4147-A177-3AD203B41FA5}">
                      <a16:colId xmlns:a16="http://schemas.microsoft.com/office/drawing/2014/main" val="2040232837"/>
                    </a:ext>
                  </a:extLst>
                </a:gridCol>
                <a:gridCol w="520262">
                  <a:extLst>
                    <a:ext uri="{9D8B030D-6E8A-4147-A177-3AD203B41FA5}">
                      <a16:colId xmlns:a16="http://schemas.microsoft.com/office/drawing/2014/main" val="2270235163"/>
                    </a:ext>
                  </a:extLst>
                </a:gridCol>
                <a:gridCol w="620113">
                  <a:extLst>
                    <a:ext uri="{9D8B030D-6E8A-4147-A177-3AD203B41FA5}">
                      <a16:colId xmlns:a16="http://schemas.microsoft.com/office/drawing/2014/main" val="351779646"/>
                    </a:ext>
                  </a:extLst>
                </a:gridCol>
              </a:tblGrid>
              <a:tr h="370840">
                <a:tc>
                  <a:txBody>
                    <a:bodyPr/>
                    <a:lstStyle/>
                    <a:p>
                      <a:r>
                        <a:rPr lang="zh-TW" altLang="en-US" sz="1200" dirty="0" smtClean="0">
                          <a:solidFill>
                            <a:schemeClr val="tx1"/>
                          </a:solidFill>
                          <a:latin typeface="微軟正黑體" panose="020B0604030504040204" pitchFamily="34" charset="-120"/>
                          <a:ea typeface="微軟正黑體" panose="020B0604030504040204" pitchFamily="34" charset="-120"/>
                        </a:rPr>
                        <a:t>主項目名稱</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志願序</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2">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多元學習表現</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技藝優良</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弱勢身分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均衡學習</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6">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國中教育會考</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rowSpan="3">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超額比序總積分</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19395414"/>
                  </a:ext>
                </a:extLst>
              </a:tr>
              <a:tr h="370840">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分項目名稱</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競賽</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服務學習</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國文</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數學</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英語</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自然</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社會</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zh-TW" altLang="en-US" sz="1200" dirty="0" smtClean="0">
                          <a:solidFill>
                            <a:schemeClr val="tx1"/>
                          </a:solidFill>
                          <a:latin typeface="微軟正黑體" panose="020B0604030504040204" pitchFamily="34" charset="-120"/>
                          <a:ea typeface="微軟正黑體" panose="020B0604030504040204" pitchFamily="34" charset="-120"/>
                        </a:rPr>
                        <a:t>寫作測驗</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v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32413842"/>
                  </a:ext>
                </a:extLst>
              </a:tr>
              <a:tr h="370840">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分項目積分</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26</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7</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15</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2.5</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3</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21</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6</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3</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2</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5</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3</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dirty="0" smtClean="0">
                          <a:solidFill>
                            <a:schemeClr val="tx1"/>
                          </a:solidFill>
                          <a:latin typeface="微軟正黑體" panose="020B0604030504040204" pitchFamily="34" charset="-120"/>
                          <a:ea typeface="微軟正黑體" panose="020B0604030504040204" pitchFamily="34" charset="-120"/>
                        </a:rPr>
                        <a:t>0.6</a:t>
                      </a: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v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807232545"/>
                  </a:ext>
                </a:extLst>
              </a:tr>
              <a:tr h="370840">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一般生</a:t>
                      </a:r>
                      <a:r>
                        <a:rPr lang="en-US" altLang="zh-TW" sz="1200" b="1" dirty="0" smtClean="0">
                          <a:solidFill>
                            <a:schemeClr val="tx1"/>
                          </a:solidFill>
                          <a:latin typeface="微軟正黑體" panose="020B0604030504040204" pitchFamily="34" charset="-120"/>
                          <a:ea typeface="微軟正黑體" panose="020B0604030504040204" pitchFamily="34" charset="-120"/>
                        </a:rPr>
                        <a:t/>
                      </a:r>
                      <a:br>
                        <a:rPr lang="en-US" altLang="zh-TW" sz="1200" b="1" dirty="0" smtClean="0">
                          <a:solidFill>
                            <a:schemeClr val="tx1"/>
                          </a:solidFill>
                          <a:latin typeface="微軟正黑體" panose="020B0604030504040204" pitchFamily="34" charset="-120"/>
                          <a:ea typeface="微軟正黑體" panose="020B0604030504040204" pitchFamily="34" charset="-120"/>
                        </a:rPr>
                      </a:br>
                      <a:r>
                        <a:rPr lang="zh-TW" altLang="en-US" sz="1200" b="1" dirty="0" smtClean="0">
                          <a:solidFill>
                            <a:schemeClr val="tx1"/>
                          </a:solidFill>
                          <a:latin typeface="微軟正黑體" panose="020B0604030504040204" pitchFamily="34" charset="-120"/>
                          <a:ea typeface="微軟正黑體" panose="020B0604030504040204" pitchFamily="34" charset="-120"/>
                        </a:rPr>
                        <a:t>主項目積分</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26</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2">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15</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2.5</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3</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21</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6">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19.6</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87.1</a:t>
                      </a:r>
                      <a:br>
                        <a:rPr lang="en-US" altLang="zh-TW" sz="1200" b="1" dirty="0" smtClean="0">
                          <a:solidFill>
                            <a:schemeClr val="tx1"/>
                          </a:solidFill>
                          <a:latin typeface="微軟正黑體" panose="020B0604030504040204" pitchFamily="34" charset="-120"/>
                          <a:ea typeface="微軟正黑體" panose="020B0604030504040204" pitchFamily="34" charset="-120"/>
                        </a:rPr>
                      </a:br>
                      <a:r>
                        <a:rPr lang="en-US" altLang="zh-TW" sz="1200" b="1" dirty="0" smtClean="0">
                          <a:solidFill>
                            <a:schemeClr val="tx1"/>
                          </a:solidFill>
                          <a:latin typeface="微軟正黑體" panose="020B0604030504040204" pitchFamily="34" charset="-120"/>
                          <a:ea typeface="微軟正黑體" panose="020B0604030504040204" pitchFamily="34" charset="-120"/>
                        </a:rPr>
                        <a:t>(</a:t>
                      </a:r>
                      <a:r>
                        <a:rPr lang="zh-TW" altLang="en-US" sz="1200" b="1" dirty="0" smtClean="0">
                          <a:solidFill>
                            <a:schemeClr val="tx1"/>
                          </a:solidFill>
                          <a:latin typeface="微軟正黑體" panose="020B0604030504040204" pitchFamily="34" charset="-120"/>
                          <a:ea typeface="微軟正黑體" panose="020B0604030504040204" pitchFamily="34" charset="-120"/>
                        </a:rPr>
                        <a:t>註</a:t>
                      </a:r>
                      <a:r>
                        <a:rPr lang="en-US" altLang="zh-TW" sz="1200" b="1" dirty="0" smtClean="0">
                          <a:solidFill>
                            <a:schemeClr val="tx1"/>
                          </a:solidFill>
                          <a:latin typeface="微軟正黑體" panose="020B0604030504040204" pitchFamily="34" charset="-120"/>
                          <a:ea typeface="微軟正黑體" panose="020B0604030504040204" pitchFamily="34" charset="-120"/>
                        </a:rPr>
                        <a:t>1)</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819585420"/>
                  </a:ext>
                </a:extLst>
              </a:tr>
              <a:tr h="370840">
                <a:tc>
                  <a:txBody>
                    <a:bodyPr/>
                    <a:lstStyle/>
                    <a:p>
                      <a:pPr algn="ctr"/>
                      <a:r>
                        <a:rPr lang="zh-TW" altLang="en-US" sz="1200" b="1" dirty="0" smtClean="0">
                          <a:solidFill>
                            <a:schemeClr val="tx1"/>
                          </a:solidFill>
                          <a:latin typeface="微軟正黑體" panose="020B0604030504040204" pitchFamily="34" charset="-120"/>
                          <a:ea typeface="微軟正黑體" panose="020B0604030504040204" pitchFamily="34" charset="-120"/>
                        </a:rPr>
                        <a:t>特種身分生主項目積分</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28.60</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2">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16.50</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2.75</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3.30</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23.10</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gridSpan="6">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21.56</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hMerge="1">
                  <a:txBody>
                    <a:bodyPr/>
                    <a:lstStyle/>
                    <a:p>
                      <a:pPr algn="ctr"/>
                      <a:endParaRPr lang="zh-TW" altLang="en-US" sz="1200"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tc>
                  <a:txBody>
                    <a:bodyPr/>
                    <a:lstStyle/>
                    <a:p>
                      <a:pPr algn="ctr"/>
                      <a:r>
                        <a:rPr lang="en-US" altLang="zh-TW" sz="1200" b="1" dirty="0" smtClean="0">
                          <a:solidFill>
                            <a:schemeClr val="tx1"/>
                          </a:solidFill>
                          <a:latin typeface="微軟正黑體" panose="020B0604030504040204" pitchFamily="34" charset="-120"/>
                          <a:ea typeface="微軟正黑體" panose="020B0604030504040204" pitchFamily="34" charset="-120"/>
                        </a:rPr>
                        <a:t>95.81</a:t>
                      </a:r>
                      <a:br>
                        <a:rPr lang="en-US" altLang="zh-TW" sz="1200" b="1" dirty="0" smtClean="0">
                          <a:solidFill>
                            <a:schemeClr val="tx1"/>
                          </a:solidFill>
                          <a:latin typeface="微軟正黑體" panose="020B0604030504040204" pitchFamily="34" charset="-120"/>
                          <a:ea typeface="微軟正黑體" panose="020B0604030504040204" pitchFamily="34" charset="-120"/>
                        </a:rPr>
                      </a:br>
                      <a:r>
                        <a:rPr lang="en-US" altLang="zh-TW" sz="1200" b="1" dirty="0" smtClean="0">
                          <a:solidFill>
                            <a:schemeClr val="tx1"/>
                          </a:solidFill>
                          <a:latin typeface="微軟正黑體" panose="020B0604030504040204" pitchFamily="34" charset="-120"/>
                          <a:ea typeface="微軟正黑體" panose="020B0604030504040204" pitchFamily="34" charset="-120"/>
                        </a:rPr>
                        <a:t>(</a:t>
                      </a:r>
                      <a:r>
                        <a:rPr lang="zh-TW" altLang="en-US" sz="1200" b="1" dirty="0" smtClean="0">
                          <a:solidFill>
                            <a:schemeClr val="tx1"/>
                          </a:solidFill>
                          <a:latin typeface="微軟正黑體" panose="020B0604030504040204" pitchFamily="34" charset="-120"/>
                          <a:ea typeface="微軟正黑體" panose="020B0604030504040204" pitchFamily="34" charset="-120"/>
                        </a:rPr>
                        <a:t>註</a:t>
                      </a:r>
                      <a:r>
                        <a:rPr lang="en-US" altLang="zh-TW" sz="1200" b="1" dirty="0" smtClean="0">
                          <a:solidFill>
                            <a:schemeClr val="tx1"/>
                          </a:solidFill>
                          <a:latin typeface="微軟正黑體" panose="020B0604030504040204" pitchFamily="34" charset="-120"/>
                          <a:ea typeface="微軟正黑體" panose="020B0604030504040204" pitchFamily="34" charset="-120"/>
                        </a:rPr>
                        <a:t>2)</a:t>
                      </a:r>
                      <a:endParaRPr lang="zh-TW" altLang="en-US" sz="1200" b="1" dirty="0">
                        <a:solidFill>
                          <a:schemeClr val="tx1"/>
                        </a:solidFill>
                        <a:latin typeface="微軟正黑體" panose="020B0604030504040204" pitchFamily="34" charset="-120"/>
                        <a:ea typeface="微軟正黑體" panose="020B0604030504040204" pitchFamily="34" charset="-120"/>
                      </a:endParaRPr>
                    </a:p>
                  </a:txBody>
                  <a:tcPr anchor="ctr">
                    <a:lnL w="3175" cap="flat" cmpd="sng" algn="ctr">
                      <a:solidFill>
                        <a:schemeClr val="bg1">
                          <a:lumMod val="50000"/>
                        </a:schemeClr>
                      </a:solidFill>
                      <a:prstDash val="solid"/>
                      <a:round/>
                      <a:headEnd type="none" w="med" len="med"/>
                      <a:tailEnd type="none" w="med" len="med"/>
                    </a:lnL>
                    <a:lnR w="3175" cap="flat" cmpd="sng" algn="ctr">
                      <a:solidFill>
                        <a:schemeClr val="bg1">
                          <a:lumMod val="50000"/>
                        </a:schemeClr>
                      </a:solidFill>
                      <a:prstDash val="solid"/>
                      <a:round/>
                      <a:headEnd type="none" w="med" len="med"/>
                      <a:tailEnd type="none" w="med" len="med"/>
                    </a:lnR>
                    <a:lnT w="3175" cap="flat" cmpd="sng" algn="ctr">
                      <a:solidFill>
                        <a:schemeClr val="bg1">
                          <a:lumMod val="50000"/>
                        </a:schemeClr>
                      </a:solidFill>
                      <a:prstDash val="solid"/>
                      <a:round/>
                      <a:headEnd type="none" w="med" len="med"/>
                      <a:tailEnd type="none" w="med" len="med"/>
                    </a:lnT>
                    <a:lnB w="3175"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201611905"/>
                  </a:ext>
                </a:extLst>
              </a:tr>
            </a:tbl>
          </a:graphicData>
        </a:graphic>
      </p:graphicFrame>
      <p:sp>
        <p:nvSpPr>
          <p:cNvPr id="21"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29</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3</a:t>
            </a:fld>
            <a:endParaRPr lang="zh-TW" altLang="en-US" sz="1500" b="1" dirty="0">
              <a:latin typeface="Arial" panose="020B0604020202020204" pitchFamily="34" charset="0"/>
              <a:cs typeface="Arial" panose="020B0604020202020204" pitchFamily="34" charset="0"/>
            </a:endParaRPr>
          </a:p>
        </p:txBody>
      </p:sp>
      <p:cxnSp>
        <p:nvCxnSpPr>
          <p:cNvPr id="6"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488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 name="Freeform 6">
            <a:extLst>
              <a:ext uri="{FF2B5EF4-FFF2-40B4-BE49-F238E27FC236}">
                <a16:creationId xmlns:a16="http://schemas.microsoft.com/office/drawing/2014/main" id="{71AA52EC-7DB1-4E87-8C0D-FAA1C5227515}"/>
              </a:ext>
            </a:extLst>
          </p:cNvPr>
          <p:cNvSpPr>
            <a:spLocks noEditPoints="1"/>
          </p:cNvSpPr>
          <p:nvPr/>
        </p:nvSpPr>
        <p:spPr bwMode="auto">
          <a:xfrm>
            <a:off x="779358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8" name="標題 1"/>
          <p:cNvSpPr txBox="1">
            <a:spLocks/>
          </p:cNvSpPr>
          <p:nvPr/>
        </p:nvSpPr>
        <p:spPr bwMode="auto">
          <a:xfrm>
            <a:off x="250752" y="361293"/>
            <a:ext cx="7535788"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en-US" altLang="zh-TW" sz="3000" b="1" dirty="0" smtClean="0">
                <a:solidFill>
                  <a:srgbClr val="C00000"/>
                </a:solidFill>
                <a:latin typeface="微軟正黑體" panose="020B0604030504040204" pitchFamily="34" charset="-120"/>
                <a:ea typeface="微軟正黑體" panose="020B0604030504040204" pitchFamily="34" charset="-120"/>
              </a:rPr>
              <a:t>111</a:t>
            </a:r>
            <a:r>
              <a:rPr lang="zh-TW" altLang="en-US" sz="3000" b="1" dirty="0" smtClean="0">
                <a:solidFill>
                  <a:srgbClr val="C00000"/>
                </a:solidFill>
                <a:latin typeface="微軟正黑體" panose="020B0604030504040204" pitchFamily="34" charset="-120"/>
                <a:ea typeface="微軟正黑體" panose="020B0604030504040204" pitchFamily="34" charset="-120"/>
              </a:rPr>
              <a:t>學年度試務作業重要事項</a:t>
            </a:r>
            <a:r>
              <a:rPr lang="en-US" altLang="zh-TW" sz="3000" b="1" dirty="0" smtClean="0">
                <a:solidFill>
                  <a:srgbClr val="C00000"/>
                </a:solidFill>
                <a:latin typeface="微軟正黑體" panose="020B0604030504040204" pitchFamily="34" charset="-120"/>
                <a:ea typeface="微軟正黑體" panose="020B0604030504040204" pitchFamily="34" charset="-120"/>
              </a:rPr>
              <a:t>-</a:t>
            </a:r>
            <a:r>
              <a:rPr lang="zh-TW" altLang="en-US" sz="3000" b="1" dirty="0" smtClean="0">
                <a:solidFill>
                  <a:srgbClr val="C00000"/>
                </a:solidFill>
                <a:latin typeface="微軟正黑體" panose="020B0604030504040204" pitchFamily="34" charset="-120"/>
                <a:ea typeface="微軟正黑體" panose="020B0604030504040204" pitchFamily="34" charset="-120"/>
              </a:rPr>
              <a:t>簡章修正公告</a:t>
            </a:r>
            <a:endParaRPr lang="zh-TW" altLang="en-US" sz="3000" dirty="0">
              <a:solidFill>
                <a:srgbClr val="C00000"/>
              </a:solidFill>
              <a:latin typeface="微軟正黑體" panose="020B0604030504040204" pitchFamily="34" charset="-120"/>
              <a:ea typeface="微軟正黑體" panose="020B0604030504040204" pitchFamily="34" charset="-120"/>
            </a:endParaRPr>
          </a:p>
        </p:txBody>
      </p:sp>
      <p:sp>
        <p:nvSpPr>
          <p:cNvPr id="9" name="內容版面配置區 2"/>
          <p:cNvSpPr>
            <a:spLocks noGrp="1"/>
          </p:cNvSpPr>
          <p:nvPr>
            <p:ph idx="1"/>
          </p:nvPr>
        </p:nvSpPr>
        <p:spPr>
          <a:xfrm>
            <a:off x="458711" y="1219337"/>
            <a:ext cx="8245197" cy="2136605"/>
          </a:xfrm>
        </p:spPr>
        <p:txBody>
          <a:bodyPr>
            <a:noAutofit/>
          </a:bodyPr>
          <a:lstStyle/>
          <a:p>
            <a:pPr marL="0" indent="0" algn="just">
              <a:lnSpc>
                <a:spcPts val="4000"/>
              </a:lnSpc>
              <a:spcBef>
                <a:spcPts val="600"/>
              </a:spcBef>
              <a:spcAft>
                <a:spcPts val="600"/>
              </a:spcAft>
              <a:buNone/>
            </a:pPr>
            <a:r>
              <a:rPr lang="zh-TW" altLang="en-US" dirty="0" smtClean="0">
                <a:latin typeface="微軟正黑體" panose="020B0604030504040204" pitchFamily="34" charset="-120"/>
                <a:ea typeface="微軟正黑體" panose="020B0604030504040204" pitchFamily="34" charset="-120"/>
              </a:rPr>
              <a:t>依教育部</a:t>
            </a:r>
            <a:r>
              <a:rPr lang="en-US" altLang="zh-TW" dirty="0" smtClean="0">
                <a:latin typeface="微軟正黑體" panose="020B0604030504040204" pitchFamily="34" charset="-120"/>
                <a:ea typeface="微軟正黑體" panose="020B0604030504040204" pitchFamily="34" charset="-120"/>
              </a:rPr>
              <a:t>111</a:t>
            </a:r>
            <a:r>
              <a:rPr lang="zh-TW" altLang="en-US" dirty="0" smtClean="0">
                <a:latin typeface="微軟正黑體" panose="020B0604030504040204" pitchFamily="34" charset="-120"/>
                <a:ea typeface="微軟正黑體" panose="020B0604030504040204" pitchFamily="34" charset="-120"/>
              </a:rPr>
              <a:t>年</a:t>
            </a:r>
            <a:r>
              <a:rPr lang="en-US" altLang="zh-TW" dirty="0" smtClean="0">
                <a:latin typeface="微軟正黑體" panose="020B0604030504040204" pitchFamily="34" charset="-120"/>
                <a:ea typeface="微軟正黑體" panose="020B0604030504040204" pitchFamily="34" charset="-120"/>
              </a:rPr>
              <a:t>3</a:t>
            </a:r>
            <a:r>
              <a:rPr lang="zh-TW" altLang="en-US" dirty="0" smtClean="0">
                <a:latin typeface="微軟正黑體" panose="020B0604030504040204" pitchFamily="34" charset="-120"/>
                <a:ea typeface="微軟正黑體" panose="020B0604030504040204" pitchFamily="34" charset="-120"/>
              </a:rPr>
              <a:t>月</a:t>
            </a:r>
            <a:r>
              <a:rPr lang="en-US" altLang="zh-TW" dirty="0" smtClean="0">
                <a:latin typeface="微軟正黑體" panose="020B0604030504040204" pitchFamily="34" charset="-120"/>
                <a:ea typeface="微軟正黑體" panose="020B0604030504040204" pitchFamily="34" charset="-120"/>
              </a:rPr>
              <a:t>2</a:t>
            </a:r>
            <a:r>
              <a:rPr lang="zh-TW" altLang="en-US" dirty="0" smtClean="0">
                <a:latin typeface="微軟正黑體" panose="020B0604030504040204" pitchFamily="34" charset="-120"/>
                <a:ea typeface="微軟正黑體" panose="020B0604030504040204" pitchFamily="34" charset="-120"/>
              </a:rPr>
              <a:t>日臺教技</a:t>
            </a:r>
            <a:r>
              <a:rPr lang="en-US" altLang="zh-TW" dirty="0" smtClean="0">
                <a:latin typeface="微軟正黑體" panose="020B0604030504040204" pitchFamily="34" charset="-120"/>
                <a:ea typeface="微軟正黑體" panose="020B0604030504040204" pitchFamily="34" charset="-120"/>
              </a:rPr>
              <a:t>(</a:t>
            </a:r>
            <a:r>
              <a:rPr lang="zh-TW" altLang="en-US" dirty="0" smtClean="0">
                <a:latin typeface="微軟正黑體" panose="020B0604030504040204" pitchFamily="34" charset="-120"/>
                <a:ea typeface="微軟正黑體" panose="020B0604030504040204" pitchFamily="34" charset="-120"/>
              </a:rPr>
              <a:t>二</a:t>
            </a:r>
            <a:r>
              <a:rPr lang="en-US" altLang="zh-TW" dirty="0" smtClean="0">
                <a:latin typeface="微軟正黑體" panose="020B0604030504040204" pitchFamily="34" charset="-120"/>
                <a:ea typeface="微軟正黑體" panose="020B0604030504040204" pitchFamily="34" charset="-120"/>
              </a:rPr>
              <a:t>)</a:t>
            </a:r>
            <a:r>
              <a:rPr lang="zh-TW" altLang="en-US" dirty="0" smtClean="0">
                <a:latin typeface="微軟正黑體" panose="020B0604030504040204" pitchFamily="34" charset="-120"/>
                <a:ea typeface="微軟正黑體" panose="020B0604030504040204" pitchFamily="34" charset="-120"/>
              </a:rPr>
              <a:t>字第</a:t>
            </a:r>
            <a:r>
              <a:rPr lang="en-US" altLang="zh-TW" dirty="0" smtClean="0">
                <a:latin typeface="微軟正黑體" panose="020B0604030504040204" pitchFamily="34" charset="-120"/>
                <a:ea typeface="微軟正黑體" panose="020B0604030504040204" pitchFamily="34" charset="-120"/>
              </a:rPr>
              <a:t>1112300588</a:t>
            </a:r>
            <a:r>
              <a:rPr lang="zh-TW" altLang="en-US" dirty="0" smtClean="0">
                <a:latin typeface="微軟正黑體" panose="020B0604030504040204" pitchFamily="34" charset="-120"/>
                <a:ea typeface="微軟正黑體" panose="020B0604030504040204" pitchFamily="34" charset="-120"/>
              </a:rPr>
              <a:t>號函，</a:t>
            </a:r>
            <a:r>
              <a:rPr lang="en-US" altLang="zh-TW" dirty="0" smtClean="0">
                <a:latin typeface="微軟正黑體" panose="020B0604030504040204" pitchFamily="34" charset="-120"/>
                <a:ea typeface="微軟正黑體" panose="020B0604030504040204" pitchFamily="34" charset="-120"/>
              </a:rPr>
              <a:t>111</a:t>
            </a:r>
            <a:r>
              <a:rPr lang="zh-TW" altLang="en-US" dirty="0" smtClean="0">
                <a:latin typeface="微軟正黑體" panose="020B0604030504040204" pitchFamily="34" charset="-120"/>
                <a:ea typeface="微軟正黑體" panose="020B0604030504040204" pitchFamily="34" charset="-120"/>
              </a:rPr>
              <a:t>學年度五專優先免試入學招生，「大同技術學院烘焙管理科」</a:t>
            </a:r>
            <a:r>
              <a:rPr lang="en-US" altLang="zh-TW" dirty="0" smtClean="0">
                <a:latin typeface="微軟正黑體" panose="020B0604030504040204" pitchFamily="34" charset="-120"/>
                <a:ea typeface="微軟正黑體" panose="020B0604030504040204" pitchFamily="34" charset="-120"/>
              </a:rPr>
              <a:t>(</a:t>
            </a:r>
            <a:r>
              <a:rPr lang="zh-TW" altLang="en-US" dirty="0" smtClean="0">
                <a:latin typeface="微軟正黑體" panose="020B0604030504040204" pitchFamily="34" charset="-120"/>
                <a:ea typeface="微軟正黑體" panose="020B0604030504040204" pitchFamily="34" charset="-120"/>
              </a:rPr>
              <a:t>志願代碼</a:t>
            </a:r>
            <a:r>
              <a:rPr lang="en-US" altLang="zh-TW" dirty="0" smtClean="0">
                <a:latin typeface="微軟正黑體" panose="020B0604030504040204" pitchFamily="34" charset="-120"/>
                <a:ea typeface="微軟正黑體" panose="020B0604030504040204" pitchFamily="34" charset="-120"/>
              </a:rPr>
              <a:t>:41901) </a:t>
            </a:r>
            <a:r>
              <a:rPr lang="zh-TW" altLang="en-US" dirty="0" smtClean="0">
                <a:latin typeface="微軟正黑體" panose="020B0604030504040204" pitchFamily="34" charset="-120"/>
                <a:ea typeface="微軟正黑體" panose="020B0604030504040204" pitchFamily="34" charset="-120"/>
              </a:rPr>
              <a:t>招生名額修正為 </a:t>
            </a:r>
            <a:r>
              <a:rPr lang="en-US" altLang="zh-TW" dirty="0" smtClean="0">
                <a:solidFill>
                  <a:srgbClr val="FF0000"/>
                </a:solidFill>
                <a:latin typeface="微軟正黑體" panose="020B0604030504040204" pitchFamily="34" charset="-120"/>
                <a:ea typeface="微軟正黑體" panose="020B0604030504040204" pitchFamily="34" charset="-120"/>
              </a:rPr>
              <a:t>0 </a:t>
            </a:r>
            <a:r>
              <a:rPr lang="zh-TW" altLang="en-US" dirty="0" smtClean="0">
                <a:latin typeface="微軟正黑體" panose="020B0604030504040204" pitchFamily="34" charset="-120"/>
                <a:ea typeface="微軟正黑體" panose="020B0604030504040204" pitchFamily="34" charset="-120"/>
              </a:rPr>
              <a:t>名。</a:t>
            </a:r>
            <a:endParaRPr lang="en-US" altLang="zh-TW" dirty="0" smtClean="0">
              <a:latin typeface="微軟正黑體" panose="020B0604030504040204" pitchFamily="34" charset="-120"/>
              <a:ea typeface="微軟正黑體" panose="020B0604030504040204" pitchFamily="34" charset="-120"/>
            </a:endParaRPr>
          </a:p>
        </p:txBody>
      </p:sp>
      <p:grpSp>
        <p:nvGrpSpPr>
          <p:cNvPr id="11" name="组合 76"/>
          <p:cNvGrpSpPr/>
          <p:nvPr/>
        </p:nvGrpSpPr>
        <p:grpSpPr>
          <a:xfrm>
            <a:off x="4653070" y="5870222"/>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116"/>
          <p:cNvGrpSpPr/>
          <p:nvPr/>
        </p:nvGrpSpPr>
        <p:grpSpPr>
          <a:xfrm>
            <a:off x="5757709" y="5881810"/>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5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76"/>
          <p:cNvGrpSpPr/>
          <p:nvPr/>
        </p:nvGrpSpPr>
        <p:grpSpPr>
          <a:xfrm>
            <a:off x="6983064" y="5871790"/>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1" name="组合 116"/>
          <p:cNvGrpSpPr/>
          <p:nvPr/>
        </p:nvGrpSpPr>
        <p:grpSpPr>
          <a:xfrm>
            <a:off x="8087703" y="5883378"/>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3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1" name="组合 76"/>
          <p:cNvGrpSpPr/>
          <p:nvPr/>
        </p:nvGrpSpPr>
        <p:grpSpPr>
          <a:xfrm>
            <a:off x="2411066" y="5881217"/>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7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116"/>
          <p:cNvGrpSpPr/>
          <p:nvPr/>
        </p:nvGrpSpPr>
        <p:grpSpPr>
          <a:xfrm>
            <a:off x="3515705" y="5892805"/>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21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1" name="组合 76"/>
          <p:cNvGrpSpPr/>
          <p:nvPr/>
        </p:nvGrpSpPr>
        <p:grpSpPr>
          <a:xfrm>
            <a:off x="250752" y="5870222"/>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25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1" name="组合 116"/>
          <p:cNvGrpSpPr/>
          <p:nvPr/>
        </p:nvGrpSpPr>
        <p:grpSpPr>
          <a:xfrm>
            <a:off x="1355391" y="5881810"/>
            <a:ext cx="831634" cy="976189"/>
            <a:chOff x="4648200" y="163513"/>
            <a:chExt cx="2935288" cy="6400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292" name="Freeform 45"/>
            <p:cNvSpPr>
              <a:spLocks noEditPoints="1"/>
            </p:cNvSpPr>
            <p:nvPr/>
          </p:nvSpPr>
          <p:spPr bwMode="auto">
            <a:xfrm>
              <a:off x="4648200" y="358776"/>
              <a:ext cx="1857375" cy="6205538"/>
            </a:xfrm>
            <a:custGeom>
              <a:avLst/>
              <a:gdLst>
                <a:gd name="T0" fmla="*/ 296 w 581"/>
                <a:gd name="T1" fmla="*/ 1373 h 1943"/>
                <a:gd name="T2" fmla="*/ 148 w 581"/>
                <a:gd name="T3" fmla="*/ 1179 h 1943"/>
                <a:gd name="T4" fmla="*/ 143 w 581"/>
                <a:gd name="T5" fmla="*/ 1249 h 1943"/>
                <a:gd name="T6" fmla="*/ 36 w 581"/>
                <a:gd name="T7" fmla="*/ 1132 h 1943"/>
                <a:gd name="T8" fmla="*/ 36 w 581"/>
                <a:gd name="T9" fmla="*/ 1215 h 1943"/>
                <a:gd name="T10" fmla="*/ 370 w 581"/>
                <a:gd name="T11" fmla="*/ 1516 h 1943"/>
                <a:gd name="T12" fmla="*/ 420 w 581"/>
                <a:gd name="T13" fmla="*/ 1373 h 1943"/>
                <a:gd name="T14" fmla="*/ 533 w 581"/>
                <a:gd name="T15" fmla="*/ 941 h 1943"/>
                <a:gd name="T16" fmla="*/ 536 w 581"/>
                <a:gd name="T17" fmla="*/ 880 h 1943"/>
                <a:gd name="T18" fmla="*/ 526 w 581"/>
                <a:gd name="T19" fmla="*/ 885 h 1943"/>
                <a:gd name="T20" fmla="*/ 517 w 581"/>
                <a:gd name="T21" fmla="*/ 768 h 1943"/>
                <a:gd name="T22" fmla="*/ 505 w 581"/>
                <a:gd name="T23" fmla="*/ 818 h 1943"/>
                <a:gd name="T24" fmla="*/ 455 w 581"/>
                <a:gd name="T25" fmla="*/ 805 h 1943"/>
                <a:gd name="T26" fmla="*/ 511 w 581"/>
                <a:gd name="T27" fmla="*/ 573 h 1943"/>
                <a:gd name="T28" fmla="*/ 518 w 581"/>
                <a:gd name="T29" fmla="*/ 347 h 1943"/>
                <a:gd name="T30" fmla="*/ 452 w 581"/>
                <a:gd name="T31" fmla="*/ 551 h 1943"/>
                <a:gd name="T32" fmla="*/ 304 w 581"/>
                <a:gd name="T33" fmla="*/ 698 h 1943"/>
                <a:gd name="T34" fmla="*/ 359 w 581"/>
                <a:gd name="T35" fmla="*/ 603 h 1943"/>
                <a:gd name="T36" fmla="*/ 392 w 581"/>
                <a:gd name="T37" fmla="*/ 468 h 1943"/>
                <a:gd name="T38" fmla="*/ 423 w 581"/>
                <a:gd name="T39" fmla="*/ 338 h 1943"/>
                <a:gd name="T40" fmla="*/ 366 w 581"/>
                <a:gd name="T41" fmla="*/ 289 h 1943"/>
                <a:gd name="T42" fmla="*/ 302 w 581"/>
                <a:gd name="T43" fmla="*/ 584 h 1943"/>
                <a:gd name="T44" fmla="*/ 296 w 581"/>
                <a:gd name="T45" fmla="*/ 598 h 1943"/>
                <a:gd name="T46" fmla="*/ 291 w 581"/>
                <a:gd name="T47" fmla="*/ 251 h 1943"/>
                <a:gd name="T48" fmla="*/ 395 w 581"/>
                <a:gd name="T49" fmla="*/ 105 h 1943"/>
                <a:gd name="T50" fmla="*/ 354 w 581"/>
                <a:gd name="T51" fmla="*/ 120 h 1943"/>
                <a:gd name="T52" fmla="*/ 320 w 581"/>
                <a:gd name="T53" fmla="*/ 34 h 1943"/>
                <a:gd name="T54" fmla="*/ 242 w 581"/>
                <a:gd name="T55" fmla="*/ 93 h 1943"/>
                <a:gd name="T56" fmla="*/ 221 w 581"/>
                <a:gd name="T57" fmla="*/ 168 h 1943"/>
                <a:gd name="T58" fmla="*/ 158 w 581"/>
                <a:gd name="T59" fmla="*/ 96 h 1943"/>
                <a:gd name="T60" fmla="*/ 222 w 581"/>
                <a:gd name="T61" fmla="*/ 258 h 1943"/>
                <a:gd name="T62" fmla="*/ 271 w 581"/>
                <a:gd name="T63" fmla="*/ 632 h 1943"/>
                <a:gd name="T64" fmla="*/ 186 w 581"/>
                <a:gd name="T65" fmla="*/ 508 h 1943"/>
                <a:gd name="T66" fmla="*/ 205 w 581"/>
                <a:gd name="T67" fmla="*/ 322 h 1943"/>
                <a:gd name="T68" fmla="*/ 155 w 581"/>
                <a:gd name="T69" fmla="*/ 447 h 1943"/>
                <a:gd name="T70" fmla="*/ 163 w 581"/>
                <a:gd name="T71" fmla="*/ 352 h 1943"/>
                <a:gd name="T72" fmla="*/ 129 w 581"/>
                <a:gd name="T73" fmla="*/ 326 h 1943"/>
                <a:gd name="T74" fmla="*/ 71 w 581"/>
                <a:gd name="T75" fmla="*/ 276 h 1943"/>
                <a:gd name="T76" fmla="*/ 14 w 581"/>
                <a:gd name="T77" fmla="*/ 344 h 1943"/>
                <a:gd name="T78" fmla="*/ 72 w 581"/>
                <a:gd name="T79" fmla="*/ 444 h 1943"/>
                <a:gd name="T80" fmla="*/ 20 w 581"/>
                <a:gd name="T81" fmla="*/ 466 h 1943"/>
                <a:gd name="T82" fmla="*/ 413 w 581"/>
                <a:gd name="T83" fmla="*/ 1032 h 1943"/>
                <a:gd name="T84" fmla="*/ 349 w 581"/>
                <a:gd name="T85" fmla="*/ 1255 h 1943"/>
                <a:gd name="T86" fmla="*/ 315 w 581"/>
                <a:gd name="T87" fmla="*/ 1292 h 1943"/>
                <a:gd name="T88" fmla="*/ 352 w 581"/>
                <a:gd name="T89" fmla="*/ 1024 h 1943"/>
                <a:gd name="T90" fmla="*/ 301 w 581"/>
                <a:gd name="T91" fmla="*/ 1186 h 1943"/>
                <a:gd name="T92" fmla="*/ 328 w 581"/>
                <a:gd name="T93" fmla="*/ 929 h 1943"/>
                <a:gd name="T94" fmla="*/ 261 w 581"/>
                <a:gd name="T95" fmla="*/ 1021 h 1943"/>
                <a:gd name="T96" fmla="*/ 273 w 581"/>
                <a:gd name="T97" fmla="*/ 1156 h 1943"/>
                <a:gd name="T98" fmla="*/ 266 w 581"/>
                <a:gd name="T99" fmla="*/ 1215 h 1943"/>
                <a:gd name="T100" fmla="*/ 237 w 581"/>
                <a:gd name="T101" fmla="*/ 943 h 1943"/>
                <a:gd name="T102" fmla="*/ 196 w 581"/>
                <a:gd name="T103" fmla="*/ 1049 h 1943"/>
                <a:gd name="T104" fmla="*/ 190 w 581"/>
                <a:gd name="T105" fmla="*/ 816 h 1943"/>
                <a:gd name="T106" fmla="*/ 140 w 581"/>
                <a:gd name="T107" fmla="*/ 845 h 1943"/>
                <a:gd name="T108" fmla="*/ 148 w 581"/>
                <a:gd name="T109" fmla="*/ 927 h 1943"/>
                <a:gd name="T110" fmla="*/ 143 w 581"/>
                <a:gd name="T111" fmla="*/ 1007 h 1943"/>
                <a:gd name="T112" fmla="*/ 78 w 581"/>
                <a:gd name="T113" fmla="*/ 874 h 1943"/>
                <a:gd name="T114" fmla="*/ 90 w 581"/>
                <a:gd name="T115" fmla="*/ 1013 h 1943"/>
                <a:gd name="T116" fmla="*/ 22 w 581"/>
                <a:gd name="T117" fmla="*/ 1017 h 1943"/>
                <a:gd name="T118" fmla="*/ 463 w 581"/>
                <a:gd name="T119" fmla="*/ 438 h 1943"/>
                <a:gd name="T120" fmla="*/ 501 w 581"/>
                <a:gd name="T121" fmla="*/ 400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1943">
                  <a:moveTo>
                    <a:pt x="3" y="1045"/>
                  </a:moveTo>
                  <a:cubicBezTo>
                    <a:pt x="2" y="1045"/>
                    <a:pt x="1" y="1046"/>
                    <a:pt x="0" y="1047"/>
                  </a:cubicBezTo>
                  <a:cubicBezTo>
                    <a:pt x="3" y="1050"/>
                    <a:pt x="5" y="1054"/>
                    <a:pt x="8" y="1057"/>
                  </a:cubicBezTo>
                  <a:cubicBezTo>
                    <a:pt x="21" y="1070"/>
                    <a:pt x="37" y="1078"/>
                    <a:pt x="54" y="1084"/>
                  </a:cubicBezTo>
                  <a:cubicBezTo>
                    <a:pt x="70" y="1089"/>
                    <a:pt x="85" y="1092"/>
                    <a:pt x="101" y="1097"/>
                  </a:cubicBezTo>
                  <a:cubicBezTo>
                    <a:pt x="111" y="1100"/>
                    <a:pt x="120" y="1104"/>
                    <a:pt x="130" y="1108"/>
                  </a:cubicBezTo>
                  <a:cubicBezTo>
                    <a:pt x="137" y="1111"/>
                    <a:pt x="145" y="1114"/>
                    <a:pt x="152" y="1118"/>
                  </a:cubicBezTo>
                  <a:cubicBezTo>
                    <a:pt x="160" y="1123"/>
                    <a:pt x="167" y="1129"/>
                    <a:pt x="174" y="1136"/>
                  </a:cubicBezTo>
                  <a:cubicBezTo>
                    <a:pt x="188" y="1148"/>
                    <a:pt x="201" y="1161"/>
                    <a:pt x="214" y="1175"/>
                  </a:cubicBezTo>
                  <a:cubicBezTo>
                    <a:pt x="216" y="1177"/>
                    <a:pt x="217" y="1180"/>
                    <a:pt x="218" y="1183"/>
                  </a:cubicBezTo>
                  <a:cubicBezTo>
                    <a:pt x="233" y="1237"/>
                    <a:pt x="254" y="1288"/>
                    <a:pt x="277" y="1338"/>
                  </a:cubicBezTo>
                  <a:cubicBezTo>
                    <a:pt x="282" y="1350"/>
                    <a:pt x="290" y="1361"/>
                    <a:pt x="296" y="1373"/>
                  </a:cubicBezTo>
                  <a:cubicBezTo>
                    <a:pt x="295" y="1373"/>
                    <a:pt x="295" y="1374"/>
                    <a:pt x="294" y="1373"/>
                  </a:cubicBezTo>
                  <a:cubicBezTo>
                    <a:pt x="276" y="1364"/>
                    <a:pt x="258" y="1354"/>
                    <a:pt x="240" y="1344"/>
                  </a:cubicBezTo>
                  <a:cubicBezTo>
                    <a:pt x="236" y="1342"/>
                    <a:pt x="232" y="1337"/>
                    <a:pt x="231" y="1333"/>
                  </a:cubicBezTo>
                  <a:cubicBezTo>
                    <a:pt x="224" y="1312"/>
                    <a:pt x="217" y="1291"/>
                    <a:pt x="211" y="1269"/>
                  </a:cubicBezTo>
                  <a:cubicBezTo>
                    <a:pt x="203" y="1243"/>
                    <a:pt x="197" y="1216"/>
                    <a:pt x="188" y="1191"/>
                  </a:cubicBezTo>
                  <a:cubicBezTo>
                    <a:pt x="183" y="1177"/>
                    <a:pt x="174" y="1166"/>
                    <a:pt x="167" y="1153"/>
                  </a:cubicBezTo>
                  <a:cubicBezTo>
                    <a:pt x="165" y="1151"/>
                    <a:pt x="162" y="1149"/>
                    <a:pt x="158" y="1148"/>
                  </a:cubicBezTo>
                  <a:cubicBezTo>
                    <a:pt x="175" y="1171"/>
                    <a:pt x="185" y="1197"/>
                    <a:pt x="191" y="1225"/>
                  </a:cubicBezTo>
                  <a:cubicBezTo>
                    <a:pt x="191" y="1226"/>
                    <a:pt x="190" y="1226"/>
                    <a:pt x="190" y="1226"/>
                  </a:cubicBezTo>
                  <a:cubicBezTo>
                    <a:pt x="176" y="1206"/>
                    <a:pt x="162" y="1186"/>
                    <a:pt x="147" y="1166"/>
                  </a:cubicBezTo>
                  <a:cubicBezTo>
                    <a:pt x="146" y="1167"/>
                    <a:pt x="145" y="1167"/>
                    <a:pt x="144" y="1168"/>
                  </a:cubicBezTo>
                  <a:cubicBezTo>
                    <a:pt x="146" y="1172"/>
                    <a:pt x="146" y="1176"/>
                    <a:pt x="148" y="1179"/>
                  </a:cubicBezTo>
                  <a:cubicBezTo>
                    <a:pt x="159" y="1196"/>
                    <a:pt x="170" y="1212"/>
                    <a:pt x="182" y="1227"/>
                  </a:cubicBezTo>
                  <a:cubicBezTo>
                    <a:pt x="198" y="1247"/>
                    <a:pt x="207" y="1268"/>
                    <a:pt x="210" y="1293"/>
                  </a:cubicBezTo>
                  <a:cubicBezTo>
                    <a:pt x="211" y="1305"/>
                    <a:pt x="215" y="1317"/>
                    <a:pt x="219" y="1329"/>
                  </a:cubicBezTo>
                  <a:cubicBezTo>
                    <a:pt x="216" y="1328"/>
                    <a:pt x="213" y="1326"/>
                    <a:pt x="211" y="1324"/>
                  </a:cubicBezTo>
                  <a:cubicBezTo>
                    <a:pt x="199" y="1311"/>
                    <a:pt x="187" y="1298"/>
                    <a:pt x="175" y="1285"/>
                  </a:cubicBezTo>
                  <a:cubicBezTo>
                    <a:pt x="169" y="1279"/>
                    <a:pt x="162" y="1272"/>
                    <a:pt x="158" y="1265"/>
                  </a:cubicBezTo>
                  <a:cubicBezTo>
                    <a:pt x="153" y="1258"/>
                    <a:pt x="149" y="1250"/>
                    <a:pt x="147" y="1241"/>
                  </a:cubicBezTo>
                  <a:cubicBezTo>
                    <a:pt x="141" y="1210"/>
                    <a:pt x="133" y="1180"/>
                    <a:pt x="116" y="1152"/>
                  </a:cubicBezTo>
                  <a:cubicBezTo>
                    <a:pt x="109" y="1140"/>
                    <a:pt x="98" y="1129"/>
                    <a:pt x="89" y="1118"/>
                  </a:cubicBezTo>
                  <a:cubicBezTo>
                    <a:pt x="88" y="1119"/>
                    <a:pt x="87" y="1120"/>
                    <a:pt x="86" y="1120"/>
                  </a:cubicBezTo>
                  <a:cubicBezTo>
                    <a:pt x="102" y="1138"/>
                    <a:pt x="115" y="1157"/>
                    <a:pt x="122" y="1180"/>
                  </a:cubicBezTo>
                  <a:cubicBezTo>
                    <a:pt x="129" y="1203"/>
                    <a:pt x="136" y="1226"/>
                    <a:pt x="143" y="1249"/>
                  </a:cubicBezTo>
                  <a:cubicBezTo>
                    <a:pt x="142" y="1249"/>
                    <a:pt x="141" y="1250"/>
                    <a:pt x="140" y="1250"/>
                  </a:cubicBezTo>
                  <a:cubicBezTo>
                    <a:pt x="137" y="1247"/>
                    <a:pt x="134" y="1243"/>
                    <a:pt x="130" y="1241"/>
                  </a:cubicBezTo>
                  <a:cubicBezTo>
                    <a:pt x="113" y="1229"/>
                    <a:pt x="105" y="1213"/>
                    <a:pt x="100" y="1193"/>
                  </a:cubicBezTo>
                  <a:cubicBezTo>
                    <a:pt x="94" y="1170"/>
                    <a:pt x="83" y="1149"/>
                    <a:pt x="70" y="1129"/>
                  </a:cubicBezTo>
                  <a:cubicBezTo>
                    <a:pt x="68" y="1125"/>
                    <a:pt x="64" y="1122"/>
                    <a:pt x="61" y="1118"/>
                  </a:cubicBezTo>
                  <a:cubicBezTo>
                    <a:pt x="61" y="1119"/>
                    <a:pt x="60" y="1119"/>
                    <a:pt x="59" y="1120"/>
                  </a:cubicBezTo>
                  <a:cubicBezTo>
                    <a:pt x="76" y="1149"/>
                    <a:pt x="91" y="1180"/>
                    <a:pt x="100" y="1213"/>
                  </a:cubicBezTo>
                  <a:cubicBezTo>
                    <a:pt x="99" y="1213"/>
                    <a:pt x="99" y="1213"/>
                    <a:pt x="98" y="1214"/>
                  </a:cubicBezTo>
                  <a:cubicBezTo>
                    <a:pt x="87" y="1199"/>
                    <a:pt x="74" y="1185"/>
                    <a:pt x="63" y="1170"/>
                  </a:cubicBezTo>
                  <a:cubicBezTo>
                    <a:pt x="53" y="1154"/>
                    <a:pt x="45" y="1137"/>
                    <a:pt x="36" y="1121"/>
                  </a:cubicBezTo>
                  <a:cubicBezTo>
                    <a:pt x="35" y="1121"/>
                    <a:pt x="34" y="1121"/>
                    <a:pt x="33" y="1122"/>
                  </a:cubicBezTo>
                  <a:cubicBezTo>
                    <a:pt x="34" y="1125"/>
                    <a:pt x="35" y="1129"/>
                    <a:pt x="36" y="1132"/>
                  </a:cubicBezTo>
                  <a:cubicBezTo>
                    <a:pt x="49" y="1168"/>
                    <a:pt x="72" y="1197"/>
                    <a:pt x="100" y="1222"/>
                  </a:cubicBezTo>
                  <a:cubicBezTo>
                    <a:pt x="131" y="1249"/>
                    <a:pt x="161" y="1277"/>
                    <a:pt x="186" y="1310"/>
                  </a:cubicBezTo>
                  <a:cubicBezTo>
                    <a:pt x="191" y="1316"/>
                    <a:pt x="197" y="1322"/>
                    <a:pt x="203" y="1328"/>
                  </a:cubicBezTo>
                  <a:cubicBezTo>
                    <a:pt x="180" y="1324"/>
                    <a:pt x="161" y="1312"/>
                    <a:pt x="143" y="1298"/>
                  </a:cubicBezTo>
                  <a:cubicBezTo>
                    <a:pt x="131" y="1289"/>
                    <a:pt x="118" y="1279"/>
                    <a:pt x="106" y="1267"/>
                  </a:cubicBezTo>
                  <a:cubicBezTo>
                    <a:pt x="97" y="1258"/>
                    <a:pt x="89" y="1248"/>
                    <a:pt x="81" y="1238"/>
                  </a:cubicBezTo>
                  <a:cubicBezTo>
                    <a:pt x="66" y="1220"/>
                    <a:pt x="53" y="1201"/>
                    <a:pt x="39" y="1183"/>
                  </a:cubicBezTo>
                  <a:cubicBezTo>
                    <a:pt x="36" y="1180"/>
                    <a:pt x="34" y="1177"/>
                    <a:pt x="32" y="1174"/>
                  </a:cubicBezTo>
                  <a:cubicBezTo>
                    <a:pt x="31" y="1175"/>
                    <a:pt x="30" y="1176"/>
                    <a:pt x="29" y="1176"/>
                  </a:cubicBezTo>
                  <a:cubicBezTo>
                    <a:pt x="49" y="1205"/>
                    <a:pt x="70" y="1234"/>
                    <a:pt x="90" y="1263"/>
                  </a:cubicBezTo>
                  <a:cubicBezTo>
                    <a:pt x="88" y="1263"/>
                    <a:pt x="87" y="1262"/>
                    <a:pt x="86" y="1262"/>
                  </a:cubicBezTo>
                  <a:cubicBezTo>
                    <a:pt x="65" y="1250"/>
                    <a:pt x="49" y="1235"/>
                    <a:pt x="36" y="1215"/>
                  </a:cubicBezTo>
                  <a:cubicBezTo>
                    <a:pt x="32" y="1209"/>
                    <a:pt x="28" y="1203"/>
                    <a:pt x="24" y="1197"/>
                  </a:cubicBezTo>
                  <a:cubicBezTo>
                    <a:pt x="23" y="1195"/>
                    <a:pt x="20" y="1193"/>
                    <a:pt x="19" y="1191"/>
                  </a:cubicBezTo>
                  <a:cubicBezTo>
                    <a:pt x="18" y="1191"/>
                    <a:pt x="17" y="1192"/>
                    <a:pt x="17" y="1192"/>
                  </a:cubicBezTo>
                  <a:cubicBezTo>
                    <a:pt x="17" y="1195"/>
                    <a:pt x="18" y="1198"/>
                    <a:pt x="19" y="1201"/>
                  </a:cubicBezTo>
                  <a:cubicBezTo>
                    <a:pt x="36" y="1231"/>
                    <a:pt x="58" y="1256"/>
                    <a:pt x="90" y="1271"/>
                  </a:cubicBezTo>
                  <a:cubicBezTo>
                    <a:pt x="95" y="1274"/>
                    <a:pt x="101" y="1276"/>
                    <a:pt x="106" y="1279"/>
                  </a:cubicBezTo>
                  <a:cubicBezTo>
                    <a:pt x="114" y="1284"/>
                    <a:pt x="121" y="1290"/>
                    <a:pt x="129" y="1296"/>
                  </a:cubicBezTo>
                  <a:cubicBezTo>
                    <a:pt x="148" y="1314"/>
                    <a:pt x="169" y="1328"/>
                    <a:pt x="195" y="1335"/>
                  </a:cubicBezTo>
                  <a:cubicBezTo>
                    <a:pt x="207" y="1338"/>
                    <a:pt x="219" y="1344"/>
                    <a:pt x="230" y="1350"/>
                  </a:cubicBezTo>
                  <a:cubicBezTo>
                    <a:pt x="251" y="1361"/>
                    <a:pt x="271" y="1372"/>
                    <a:pt x="291" y="1383"/>
                  </a:cubicBezTo>
                  <a:cubicBezTo>
                    <a:pt x="303" y="1389"/>
                    <a:pt x="312" y="1397"/>
                    <a:pt x="319" y="1408"/>
                  </a:cubicBezTo>
                  <a:cubicBezTo>
                    <a:pt x="341" y="1442"/>
                    <a:pt x="358" y="1478"/>
                    <a:pt x="370" y="1516"/>
                  </a:cubicBezTo>
                  <a:cubicBezTo>
                    <a:pt x="382" y="1553"/>
                    <a:pt x="389" y="1591"/>
                    <a:pt x="389" y="1630"/>
                  </a:cubicBezTo>
                  <a:cubicBezTo>
                    <a:pt x="389" y="1654"/>
                    <a:pt x="393" y="1678"/>
                    <a:pt x="395" y="1702"/>
                  </a:cubicBezTo>
                  <a:cubicBezTo>
                    <a:pt x="396" y="1712"/>
                    <a:pt x="397" y="1723"/>
                    <a:pt x="397" y="1734"/>
                  </a:cubicBezTo>
                  <a:cubicBezTo>
                    <a:pt x="398" y="1768"/>
                    <a:pt x="396" y="1802"/>
                    <a:pt x="399" y="1836"/>
                  </a:cubicBezTo>
                  <a:cubicBezTo>
                    <a:pt x="402" y="1867"/>
                    <a:pt x="403" y="1899"/>
                    <a:pt x="404" y="1930"/>
                  </a:cubicBezTo>
                  <a:cubicBezTo>
                    <a:pt x="404" y="1939"/>
                    <a:pt x="407" y="1943"/>
                    <a:pt x="413" y="1943"/>
                  </a:cubicBezTo>
                  <a:cubicBezTo>
                    <a:pt x="419" y="1943"/>
                    <a:pt x="423" y="1938"/>
                    <a:pt x="423" y="1930"/>
                  </a:cubicBezTo>
                  <a:cubicBezTo>
                    <a:pt x="427" y="1879"/>
                    <a:pt x="421" y="1828"/>
                    <a:pt x="419" y="1777"/>
                  </a:cubicBezTo>
                  <a:cubicBezTo>
                    <a:pt x="417" y="1735"/>
                    <a:pt x="416" y="1693"/>
                    <a:pt x="416" y="1650"/>
                  </a:cubicBezTo>
                  <a:cubicBezTo>
                    <a:pt x="415" y="1598"/>
                    <a:pt x="414" y="1545"/>
                    <a:pt x="415" y="1492"/>
                  </a:cubicBezTo>
                  <a:cubicBezTo>
                    <a:pt x="415" y="1465"/>
                    <a:pt x="418" y="1438"/>
                    <a:pt x="419" y="1412"/>
                  </a:cubicBezTo>
                  <a:cubicBezTo>
                    <a:pt x="420" y="1399"/>
                    <a:pt x="420" y="1386"/>
                    <a:pt x="420" y="1373"/>
                  </a:cubicBezTo>
                  <a:cubicBezTo>
                    <a:pt x="421" y="1334"/>
                    <a:pt x="420" y="1295"/>
                    <a:pt x="421" y="1256"/>
                  </a:cubicBezTo>
                  <a:cubicBezTo>
                    <a:pt x="422" y="1223"/>
                    <a:pt x="425" y="1191"/>
                    <a:pt x="426" y="1158"/>
                  </a:cubicBezTo>
                  <a:cubicBezTo>
                    <a:pt x="427" y="1113"/>
                    <a:pt x="427" y="1069"/>
                    <a:pt x="427" y="1024"/>
                  </a:cubicBezTo>
                  <a:cubicBezTo>
                    <a:pt x="427" y="1007"/>
                    <a:pt x="437" y="997"/>
                    <a:pt x="453" y="992"/>
                  </a:cubicBezTo>
                  <a:cubicBezTo>
                    <a:pt x="469" y="987"/>
                    <a:pt x="484" y="980"/>
                    <a:pt x="498" y="972"/>
                  </a:cubicBezTo>
                  <a:cubicBezTo>
                    <a:pt x="511" y="964"/>
                    <a:pt x="523" y="954"/>
                    <a:pt x="539" y="948"/>
                  </a:cubicBezTo>
                  <a:cubicBezTo>
                    <a:pt x="545" y="946"/>
                    <a:pt x="552" y="940"/>
                    <a:pt x="555" y="935"/>
                  </a:cubicBezTo>
                  <a:cubicBezTo>
                    <a:pt x="566" y="917"/>
                    <a:pt x="575" y="899"/>
                    <a:pt x="580" y="878"/>
                  </a:cubicBezTo>
                  <a:cubicBezTo>
                    <a:pt x="580" y="875"/>
                    <a:pt x="581" y="871"/>
                    <a:pt x="580" y="867"/>
                  </a:cubicBezTo>
                  <a:cubicBezTo>
                    <a:pt x="579" y="869"/>
                    <a:pt x="577" y="872"/>
                    <a:pt x="576" y="874"/>
                  </a:cubicBezTo>
                  <a:cubicBezTo>
                    <a:pt x="568" y="892"/>
                    <a:pt x="560" y="910"/>
                    <a:pt x="551" y="928"/>
                  </a:cubicBezTo>
                  <a:cubicBezTo>
                    <a:pt x="546" y="938"/>
                    <a:pt x="541" y="941"/>
                    <a:pt x="533" y="941"/>
                  </a:cubicBezTo>
                  <a:cubicBezTo>
                    <a:pt x="543" y="925"/>
                    <a:pt x="550" y="908"/>
                    <a:pt x="553" y="890"/>
                  </a:cubicBezTo>
                  <a:cubicBezTo>
                    <a:pt x="552" y="889"/>
                    <a:pt x="551" y="889"/>
                    <a:pt x="550" y="888"/>
                  </a:cubicBezTo>
                  <a:cubicBezTo>
                    <a:pt x="549" y="891"/>
                    <a:pt x="547" y="893"/>
                    <a:pt x="546" y="896"/>
                  </a:cubicBezTo>
                  <a:cubicBezTo>
                    <a:pt x="540" y="909"/>
                    <a:pt x="536" y="922"/>
                    <a:pt x="530" y="935"/>
                  </a:cubicBezTo>
                  <a:cubicBezTo>
                    <a:pt x="526" y="944"/>
                    <a:pt x="520" y="951"/>
                    <a:pt x="512" y="956"/>
                  </a:cubicBezTo>
                  <a:cubicBezTo>
                    <a:pt x="496" y="965"/>
                    <a:pt x="480" y="976"/>
                    <a:pt x="462" y="982"/>
                  </a:cubicBezTo>
                  <a:cubicBezTo>
                    <a:pt x="459" y="984"/>
                    <a:pt x="456" y="985"/>
                    <a:pt x="453" y="986"/>
                  </a:cubicBezTo>
                  <a:cubicBezTo>
                    <a:pt x="452" y="985"/>
                    <a:pt x="452" y="985"/>
                    <a:pt x="451" y="984"/>
                  </a:cubicBezTo>
                  <a:cubicBezTo>
                    <a:pt x="455" y="981"/>
                    <a:pt x="459" y="976"/>
                    <a:pt x="463" y="974"/>
                  </a:cubicBezTo>
                  <a:cubicBezTo>
                    <a:pt x="486" y="960"/>
                    <a:pt x="502" y="940"/>
                    <a:pt x="515" y="918"/>
                  </a:cubicBezTo>
                  <a:cubicBezTo>
                    <a:pt x="522" y="907"/>
                    <a:pt x="527" y="895"/>
                    <a:pt x="533" y="884"/>
                  </a:cubicBezTo>
                  <a:cubicBezTo>
                    <a:pt x="534" y="882"/>
                    <a:pt x="534" y="881"/>
                    <a:pt x="536" y="880"/>
                  </a:cubicBezTo>
                  <a:cubicBezTo>
                    <a:pt x="553" y="862"/>
                    <a:pt x="559" y="840"/>
                    <a:pt x="565" y="817"/>
                  </a:cubicBezTo>
                  <a:cubicBezTo>
                    <a:pt x="571" y="795"/>
                    <a:pt x="575" y="772"/>
                    <a:pt x="573" y="749"/>
                  </a:cubicBezTo>
                  <a:cubicBezTo>
                    <a:pt x="573" y="747"/>
                    <a:pt x="573" y="745"/>
                    <a:pt x="571" y="743"/>
                  </a:cubicBezTo>
                  <a:cubicBezTo>
                    <a:pt x="571" y="747"/>
                    <a:pt x="570" y="750"/>
                    <a:pt x="570" y="754"/>
                  </a:cubicBezTo>
                  <a:cubicBezTo>
                    <a:pt x="567" y="790"/>
                    <a:pt x="559" y="825"/>
                    <a:pt x="544" y="858"/>
                  </a:cubicBezTo>
                  <a:cubicBezTo>
                    <a:pt x="542" y="861"/>
                    <a:pt x="539" y="864"/>
                    <a:pt x="536" y="867"/>
                  </a:cubicBezTo>
                  <a:cubicBezTo>
                    <a:pt x="542" y="829"/>
                    <a:pt x="546" y="791"/>
                    <a:pt x="552" y="753"/>
                  </a:cubicBezTo>
                  <a:cubicBezTo>
                    <a:pt x="551" y="753"/>
                    <a:pt x="550" y="753"/>
                    <a:pt x="548" y="752"/>
                  </a:cubicBezTo>
                  <a:cubicBezTo>
                    <a:pt x="547" y="755"/>
                    <a:pt x="545" y="758"/>
                    <a:pt x="545" y="761"/>
                  </a:cubicBezTo>
                  <a:cubicBezTo>
                    <a:pt x="542" y="776"/>
                    <a:pt x="540" y="791"/>
                    <a:pt x="538" y="807"/>
                  </a:cubicBezTo>
                  <a:cubicBezTo>
                    <a:pt x="534" y="831"/>
                    <a:pt x="531" y="856"/>
                    <a:pt x="527" y="880"/>
                  </a:cubicBezTo>
                  <a:cubicBezTo>
                    <a:pt x="527" y="882"/>
                    <a:pt x="527" y="883"/>
                    <a:pt x="526" y="885"/>
                  </a:cubicBezTo>
                  <a:cubicBezTo>
                    <a:pt x="511" y="912"/>
                    <a:pt x="494" y="939"/>
                    <a:pt x="470" y="960"/>
                  </a:cubicBezTo>
                  <a:cubicBezTo>
                    <a:pt x="469" y="961"/>
                    <a:pt x="468" y="962"/>
                    <a:pt x="467" y="962"/>
                  </a:cubicBezTo>
                  <a:cubicBezTo>
                    <a:pt x="466" y="962"/>
                    <a:pt x="466" y="962"/>
                    <a:pt x="464" y="962"/>
                  </a:cubicBezTo>
                  <a:cubicBezTo>
                    <a:pt x="469" y="951"/>
                    <a:pt x="473" y="940"/>
                    <a:pt x="478" y="930"/>
                  </a:cubicBezTo>
                  <a:cubicBezTo>
                    <a:pt x="495" y="893"/>
                    <a:pt x="506" y="854"/>
                    <a:pt x="516" y="814"/>
                  </a:cubicBezTo>
                  <a:cubicBezTo>
                    <a:pt x="517" y="807"/>
                    <a:pt x="517" y="801"/>
                    <a:pt x="519" y="794"/>
                  </a:cubicBezTo>
                  <a:cubicBezTo>
                    <a:pt x="524" y="771"/>
                    <a:pt x="531" y="748"/>
                    <a:pt x="535" y="724"/>
                  </a:cubicBezTo>
                  <a:cubicBezTo>
                    <a:pt x="540" y="701"/>
                    <a:pt x="542" y="678"/>
                    <a:pt x="546" y="655"/>
                  </a:cubicBezTo>
                  <a:cubicBezTo>
                    <a:pt x="546" y="652"/>
                    <a:pt x="546" y="648"/>
                    <a:pt x="544" y="644"/>
                  </a:cubicBezTo>
                  <a:cubicBezTo>
                    <a:pt x="543" y="650"/>
                    <a:pt x="542" y="656"/>
                    <a:pt x="541" y="661"/>
                  </a:cubicBezTo>
                  <a:cubicBezTo>
                    <a:pt x="533" y="695"/>
                    <a:pt x="526" y="729"/>
                    <a:pt x="519" y="763"/>
                  </a:cubicBezTo>
                  <a:cubicBezTo>
                    <a:pt x="519" y="765"/>
                    <a:pt x="518" y="766"/>
                    <a:pt x="517" y="768"/>
                  </a:cubicBezTo>
                  <a:cubicBezTo>
                    <a:pt x="516" y="768"/>
                    <a:pt x="515" y="768"/>
                    <a:pt x="515" y="768"/>
                  </a:cubicBezTo>
                  <a:cubicBezTo>
                    <a:pt x="515" y="730"/>
                    <a:pt x="515" y="693"/>
                    <a:pt x="515" y="656"/>
                  </a:cubicBezTo>
                  <a:cubicBezTo>
                    <a:pt x="514" y="655"/>
                    <a:pt x="513" y="655"/>
                    <a:pt x="513" y="654"/>
                  </a:cubicBezTo>
                  <a:cubicBezTo>
                    <a:pt x="511" y="656"/>
                    <a:pt x="509" y="658"/>
                    <a:pt x="508" y="660"/>
                  </a:cubicBezTo>
                  <a:cubicBezTo>
                    <a:pt x="507" y="665"/>
                    <a:pt x="506" y="669"/>
                    <a:pt x="506" y="674"/>
                  </a:cubicBezTo>
                  <a:cubicBezTo>
                    <a:pt x="507" y="703"/>
                    <a:pt x="508" y="733"/>
                    <a:pt x="509" y="762"/>
                  </a:cubicBezTo>
                  <a:cubicBezTo>
                    <a:pt x="509" y="766"/>
                    <a:pt x="509" y="770"/>
                    <a:pt x="509" y="774"/>
                  </a:cubicBezTo>
                  <a:cubicBezTo>
                    <a:pt x="490" y="760"/>
                    <a:pt x="493" y="737"/>
                    <a:pt x="484" y="719"/>
                  </a:cubicBezTo>
                  <a:cubicBezTo>
                    <a:pt x="484" y="719"/>
                    <a:pt x="483" y="719"/>
                    <a:pt x="482" y="719"/>
                  </a:cubicBezTo>
                  <a:cubicBezTo>
                    <a:pt x="482" y="721"/>
                    <a:pt x="481" y="723"/>
                    <a:pt x="481" y="725"/>
                  </a:cubicBezTo>
                  <a:cubicBezTo>
                    <a:pt x="484" y="740"/>
                    <a:pt x="486" y="755"/>
                    <a:pt x="495" y="767"/>
                  </a:cubicBezTo>
                  <a:cubicBezTo>
                    <a:pt x="505" y="783"/>
                    <a:pt x="510" y="800"/>
                    <a:pt x="505" y="818"/>
                  </a:cubicBezTo>
                  <a:cubicBezTo>
                    <a:pt x="499" y="840"/>
                    <a:pt x="493" y="862"/>
                    <a:pt x="486" y="884"/>
                  </a:cubicBezTo>
                  <a:cubicBezTo>
                    <a:pt x="485" y="888"/>
                    <a:pt x="483" y="892"/>
                    <a:pt x="481" y="895"/>
                  </a:cubicBezTo>
                  <a:cubicBezTo>
                    <a:pt x="481" y="895"/>
                    <a:pt x="480" y="895"/>
                    <a:pt x="479" y="895"/>
                  </a:cubicBezTo>
                  <a:cubicBezTo>
                    <a:pt x="479" y="859"/>
                    <a:pt x="479" y="822"/>
                    <a:pt x="479" y="786"/>
                  </a:cubicBezTo>
                  <a:cubicBezTo>
                    <a:pt x="478" y="786"/>
                    <a:pt x="477" y="786"/>
                    <a:pt x="476" y="786"/>
                  </a:cubicBezTo>
                  <a:cubicBezTo>
                    <a:pt x="475" y="800"/>
                    <a:pt x="473" y="815"/>
                    <a:pt x="473" y="830"/>
                  </a:cubicBezTo>
                  <a:cubicBezTo>
                    <a:pt x="472" y="844"/>
                    <a:pt x="473" y="859"/>
                    <a:pt x="472" y="874"/>
                  </a:cubicBezTo>
                  <a:cubicBezTo>
                    <a:pt x="470" y="865"/>
                    <a:pt x="467" y="857"/>
                    <a:pt x="465" y="848"/>
                  </a:cubicBezTo>
                  <a:cubicBezTo>
                    <a:pt x="464" y="839"/>
                    <a:pt x="462" y="829"/>
                    <a:pt x="461" y="820"/>
                  </a:cubicBezTo>
                  <a:cubicBezTo>
                    <a:pt x="461" y="811"/>
                    <a:pt x="461" y="801"/>
                    <a:pt x="461" y="792"/>
                  </a:cubicBezTo>
                  <a:cubicBezTo>
                    <a:pt x="460" y="792"/>
                    <a:pt x="459" y="792"/>
                    <a:pt x="458" y="792"/>
                  </a:cubicBezTo>
                  <a:cubicBezTo>
                    <a:pt x="457" y="796"/>
                    <a:pt x="456" y="800"/>
                    <a:pt x="455" y="805"/>
                  </a:cubicBezTo>
                  <a:cubicBezTo>
                    <a:pt x="454" y="824"/>
                    <a:pt x="456" y="843"/>
                    <a:pt x="461" y="862"/>
                  </a:cubicBezTo>
                  <a:cubicBezTo>
                    <a:pt x="467" y="883"/>
                    <a:pt x="470" y="905"/>
                    <a:pt x="467" y="927"/>
                  </a:cubicBezTo>
                  <a:cubicBezTo>
                    <a:pt x="464" y="943"/>
                    <a:pt x="456" y="956"/>
                    <a:pt x="448" y="969"/>
                  </a:cubicBezTo>
                  <a:cubicBezTo>
                    <a:pt x="442" y="977"/>
                    <a:pt x="435" y="984"/>
                    <a:pt x="428" y="993"/>
                  </a:cubicBezTo>
                  <a:cubicBezTo>
                    <a:pt x="427" y="990"/>
                    <a:pt x="427" y="989"/>
                    <a:pt x="427" y="988"/>
                  </a:cubicBezTo>
                  <a:cubicBezTo>
                    <a:pt x="426" y="949"/>
                    <a:pt x="424" y="910"/>
                    <a:pt x="425" y="871"/>
                  </a:cubicBezTo>
                  <a:cubicBezTo>
                    <a:pt x="426" y="819"/>
                    <a:pt x="434" y="767"/>
                    <a:pt x="448" y="715"/>
                  </a:cubicBezTo>
                  <a:cubicBezTo>
                    <a:pt x="460" y="669"/>
                    <a:pt x="472" y="623"/>
                    <a:pt x="484" y="577"/>
                  </a:cubicBezTo>
                  <a:cubicBezTo>
                    <a:pt x="487" y="563"/>
                    <a:pt x="492" y="548"/>
                    <a:pt x="495" y="534"/>
                  </a:cubicBezTo>
                  <a:cubicBezTo>
                    <a:pt x="497" y="530"/>
                    <a:pt x="499" y="529"/>
                    <a:pt x="502" y="532"/>
                  </a:cubicBezTo>
                  <a:cubicBezTo>
                    <a:pt x="510" y="537"/>
                    <a:pt x="517" y="558"/>
                    <a:pt x="514" y="567"/>
                  </a:cubicBezTo>
                  <a:cubicBezTo>
                    <a:pt x="514" y="569"/>
                    <a:pt x="512" y="571"/>
                    <a:pt x="511" y="573"/>
                  </a:cubicBezTo>
                  <a:cubicBezTo>
                    <a:pt x="509" y="574"/>
                    <a:pt x="507" y="573"/>
                    <a:pt x="505" y="574"/>
                  </a:cubicBezTo>
                  <a:cubicBezTo>
                    <a:pt x="505" y="572"/>
                    <a:pt x="504" y="569"/>
                    <a:pt x="505" y="568"/>
                  </a:cubicBezTo>
                  <a:cubicBezTo>
                    <a:pt x="507" y="565"/>
                    <a:pt x="510" y="562"/>
                    <a:pt x="506" y="560"/>
                  </a:cubicBezTo>
                  <a:cubicBezTo>
                    <a:pt x="503" y="559"/>
                    <a:pt x="499" y="561"/>
                    <a:pt x="497" y="563"/>
                  </a:cubicBezTo>
                  <a:cubicBezTo>
                    <a:pt x="493" y="566"/>
                    <a:pt x="494" y="576"/>
                    <a:pt x="499" y="580"/>
                  </a:cubicBezTo>
                  <a:cubicBezTo>
                    <a:pt x="503" y="585"/>
                    <a:pt x="509" y="586"/>
                    <a:pt x="515" y="582"/>
                  </a:cubicBezTo>
                  <a:cubicBezTo>
                    <a:pt x="520" y="577"/>
                    <a:pt x="524" y="571"/>
                    <a:pt x="524" y="564"/>
                  </a:cubicBezTo>
                  <a:cubicBezTo>
                    <a:pt x="524" y="551"/>
                    <a:pt x="520" y="540"/>
                    <a:pt x="509" y="524"/>
                  </a:cubicBezTo>
                  <a:cubicBezTo>
                    <a:pt x="534" y="514"/>
                    <a:pt x="541" y="493"/>
                    <a:pt x="542" y="468"/>
                  </a:cubicBezTo>
                  <a:cubicBezTo>
                    <a:pt x="544" y="443"/>
                    <a:pt x="538" y="419"/>
                    <a:pt x="528" y="396"/>
                  </a:cubicBezTo>
                  <a:cubicBezTo>
                    <a:pt x="524" y="388"/>
                    <a:pt x="520" y="380"/>
                    <a:pt x="518" y="371"/>
                  </a:cubicBezTo>
                  <a:cubicBezTo>
                    <a:pt x="517" y="363"/>
                    <a:pt x="518" y="355"/>
                    <a:pt x="518" y="347"/>
                  </a:cubicBezTo>
                  <a:cubicBezTo>
                    <a:pt x="519" y="343"/>
                    <a:pt x="519" y="340"/>
                    <a:pt x="519" y="337"/>
                  </a:cubicBezTo>
                  <a:cubicBezTo>
                    <a:pt x="519" y="336"/>
                    <a:pt x="516" y="333"/>
                    <a:pt x="515" y="333"/>
                  </a:cubicBezTo>
                  <a:cubicBezTo>
                    <a:pt x="513" y="333"/>
                    <a:pt x="510" y="335"/>
                    <a:pt x="510" y="336"/>
                  </a:cubicBezTo>
                  <a:cubicBezTo>
                    <a:pt x="506" y="350"/>
                    <a:pt x="495" y="360"/>
                    <a:pt x="487" y="371"/>
                  </a:cubicBezTo>
                  <a:cubicBezTo>
                    <a:pt x="472" y="394"/>
                    <a:pt x="457" y="417"/>
                    <a:pt x="452" y="444"/>
                  </a:cubicBezTo>
                  <a:cubicBezTo>
                    <a:pt x="447" y="472"/>
                    <a:pt x="448" y="498"/>
                    <a:pt x="472" y="519"/>
                  </a:cubicBezTo>
                  <a:cubicBezTo>
                    <a:pt x="460" y="517"/>
                    <a:pt x="453" y="523"/>
                    <a:pt x="445" y="529"/>
                  </a:cubicBezTo>
                  <a:cubicBezTo>
                    <a:pt x="435" y="537"/>
                    <a:pt x="434" y="547"/>
                    <a:pt x="436" y="558"/>
                  </a:cubicBezTo>
                  <a:cubicBezTo>
                    <a:pt x="437" y="562"/>
                    <a:pt x="442" y="565"/>
                    <a:pt x="446" y="567"/>
                  </a:cubicBezTo>
                  <a:cubicBezTo>
                    <a:pt x="452" y="568"/>
                    <a:pt x="458" y="567"/>
                    <a:pt x="461" y="562"/>
                  </a:cubicBezTo>
                  <a:cubicBezTo>
                    <a:pt x="462" y="560"/>
                    <a:pt x="462" y="555"/>
                    <a:pt x="461" y="553"/>
                  </a:cubicBezTo>
                  <a:cubicBezTo>
                    <a:pt x="459" y="551"/>
                    <a:pt x="455" y="551"/>
                    <a:pt x="452" y="551"/>
                  </a:cubicBezTo>
                  <a:cubicBezTo>
                    <a:pt x="451" y="551"/>
                    <a:pt x="450" y="555"/>
                    <a:pt x="449" y="559"/>
                  </a:cubicBezTo>
                  <a:cubicBezTo>
                    <a:pt x="448" y="557"/>
                    <a:pt x="445" y="556"/>
                    <a:pt x="444" y="554"/>
                  </a:cubicBezTo>
                  <a:cubicBezTo>
                    <a:pt x="441" y="546"/>
                    <a:pt x="445" y="539"/>
                    <a:pt x="452" y="533"/>
                  </a:cubicBezTo>
                  <a:cubicBezTo>
                    <a:pt x="460" y="526"/>
                    <a:pt x="468" y="523"/>
                    <a:pt x="478" y="529"/>
                  </a:cubicBezTo>
                  <a:cubicBezTo>
                    <a:pt x="479" y="530"/>
                    <a:pt x="481" y="534"/>
                    <a:pt x="480" y="536"/>
                  </a:cubicBezTo>
                  <a:cubicBezTo>
                    <a:pt x="464" y="598"/>
                    <a:pt x="447" y="660"/>
                    <a:pt x="432" y="722"/>
                  </a:cubicBezTo>
                  <a:cubicBezTo>
                    <a:pt x="425" y="753"/>
                    <a:pt x="421" y="784"/>
                    <a:pt x="416" y="815"/>
                  </a:cubicBezTo>
                  <a:cubicBezTo>
                    <a:pt x="408" y="859"/>
                    <a:pt x="411" y="902"/>
                    <a:pt x="413" y="946"/>
                  </a:cubicBezTo>
                  <a:cubicBezTo>
                    <a:pt x="413" y="946"/>
                    <a:pt x="413" y="947"/>
                    <a:pt x="412" y="949"/>
                  </a:cubicBezTo>
                  <a:cubicBezTo>
                    <a:pt x="411" y="946"/>
                    <a:pt x="410" y="944"/>
                    <a:pt x="409" y="943"/>
                  </a:cubicBezTo>
                  <a:cubicBezTo>
                    <a:pt x="402" y="928"/>
                    <a:pt x="396" y="913"/>
                    <a:pt x="388" y="899"/>
                  </a:cubicBezTo>
                  <a:cubicBezTo>
                    <a:pt x="352" y="835"/>
                    <a:pt x="326" y="768"/>
                    <a:pt x="304" y="698"/>
                  </a:cubicBezTo>
                  <a:cubicBezTo>
                    <a:pt x="299" y="683"/>
                    <a:pt x="294" y="667"/>
                    <a:pt x="293" y="651"/>
                  </a:cubicBezTo>
                  <a:cubicBezTo>
                    <a:pt x="292" y="643"/>
                    <a:pt x="298" y="635"/>
                    <a:pt x="301" y="627"/>
                  </a:cubicBezTo>
                  <a:cubicBezTo>
                    <a:pt x="302" y="626"/>
                    <a:pt x="303" y="625"/>
                    <a:pt x="304" y="625"/>
                  </a:cubicBezTo>
                  <a:cubicBezTo>
                    <a:pt x="317" y="626"/>
                    <a:pt x="330" y="620"/>
                    <a:pt x="344" y="622"/>
                  </a:cubicBezTo>
                  <a:cubicBezTo>
                    <a:pt x="365" y="625"/>
                    <a:pt x="382" y="617"/>
                    <a:pt x="398" y="605"/>
                  </a:cubicBezTo>
                  <a:cubicBezTo>
                    <a:pt x="401" y="602"/>
                    <a:pt x="405" y="599"/>
                    <a:pt x="408" y="595"/>
                  </a:cubicBezTo>
                  <a:cubicBezTo>
                    <a:pt x="409" y="594"/>
                    <a:pt x="408" y="591"/>
                    <a:pt x="409" y="589"/>
                  </a:cubicBezTo>
                  <a:cubicBezTo>
                    <a:pt x="407" y="589"/>
                    <a:pt x="404" y="589"/>
                    <a:pt x="403" y="591"/>
                  </a:cubicBezTo>
                  <a:cubicBezTo>
                    <a:pt x="391" y="603"/>
                    <a:pt x="377" y="613"/>
                    <a:pt x="359" y="616"/>
                  </a:cubicBezTo>
                  <a:cubicBezTo>
                    <a:pt x="357" y="616"/>
                    <a:pt x="356" y="616"/>
                    <a:pt x="354" y="616"/>
                  </a:cubicBezTo>
                  <a:cubicBezTo>
                    <a:pt x="349" y="616"/>
                    <a:pt x="349" y="614"/>
                    <a:pt x="351" y="611"/>
                  </a:cubicBezTo>
                  <a:cubicBezTo>
                    <a:pt x="353" y="608"/>
                    <a:pt x="356" y="605"/>
                    <a:pt x="359" y="603"/>
                  </a:cubicBezTo>
                  <a:cubicBezTo>
                    <a:pt x="369" y="593"/>
                    <a:pt x="378" y="584"/>
                    <a:pt x="388" y="573"/>
                  </a:cubicBezTo>
                  <a:cubicBezTo>
                    <a:pt x="384" y="575"/>
                    <a:pt x="381" y="576"/>
                    <a:pt x="378" y="579"/>
                  </a:cubicBezTo>
                  <a:cubicBezTo>
                    <a:pt x="367" y="589"/>
                    <a:pt x="356" y="600"/>
                    <a:pt x="345" y="610"/>
                  </a:cubicBezTo>
                  <a:cubicBezTo>
                    <a:pt x="343" y="612"/>
                    <a:pt x="341" y="613"/>
                    <a:pt x="340" y="614"/>
                  </a:cubicBezTo>
                  <a:cubicBezTo>
                    <a:pt x="328" y="616"/>
                    <a:pt x="316" y="617"/>
                    <a:pt x="304" y="619"/>
                  </a:cubicBezTo>
                  <a:cubicBezTo>
                    <a:pt x="310" y="591"/>
                    <a:pt x="320" y="566"/>
                    <a:pt x="342" y="549"/>
                  </a:cubicBezTo>
                  <a:cubicBezTo>
                    <a:pt x="344" y="548"/>
                    <a:pt x="346" y="547"/>
                    <a:pt x="348" y="546"/>
                  </a:cubicBezTo>
                  <a:cubicBezTo>
                    <a:pt x="386" y="527"/>
                    <a:pt x="411" y="497"/>
                    <a:pt x="422" y="457"/>
                  </a:cubicBezTo>
                  <a:cubicBezTo>
                    <a:pt x="423" y="456"/>
                    <a:pt x="423" y="454"/>
                    <a:pt x="422" y="452"/>
                  </a:cubicBezTo>
                  <a:cubicBezTo>
                    <a:pt x="407" y="487"/>
                    <a:pt x="385" y="516"/>
                    <a:pt x="352" y="536"/>
                  </a:cubicBezTo>
                  <a:cubicBezTo>
                    <a:pt x="353" y="532"/>
                    <a:pt x="354" y="528"/>
                    <a:pt x="356" y="525"/>
                  </a:cubicBezTo>
                  <a:cubicBezTo>
                    <a:pt x="368" y="506"/>
                    <a:pt x="380" y="487"/>
                    <a:pt x="392" y="468"/>
                  </a:cubicBezTo>
                  <a:cubicBezTo>
                    <a:pt x="396" y="461"/>
                    <a:pt x="397" y="459"/>
                    <a:pt x="393" y="453"/>
                  </a:cubicBezTo>
                  <a:cubicBezTo>
                    <a:pt x="388" y="460"/>
                    <a:pt x="383" y="467"/>
                    <a:pt x="379" y="474"/>
                  </a:cubicBezTo>
                  <a:cubicBezTo>
                    <a:pt x="371" y="488"/>
                    <a:pt x="361" y="501"/>
                    <a:pt x="355" y="516"/>
                  </a:cubicBezTo>
                  <a:cubicBezTo>
                    <a:pt x="347" y="534"/>
                    <a:pt x="335" y="548"/>
                    <a:pt x="319" y="562"/>
                  </a:cubicBezTo>
                  <a:cubicBezTo>
                    <a:pt x="320" y="558"/>
                    <a:pt x="320" y="555"/>
                    <a:pt x="321" y="552"/>
                  </a:cubicBezTo>
                  <a:cubicBezTo>
                    <a:pt x="321" y="549"/>
                    <a:pt x="322" y="546"/>
                    <a:pt x="322" y="543"/>
                  </a:cubicBezTo>
                  <a:cubicBezTo>
                    <a:pt x="324" y="527"/>
                    <a:pt x="326" y="511"/>
                    <a:pt x="328" y="496"/>
                  </a:cubicBezTo>
                  <a:cubicBezTo>
                    <a:pt x="328" y="493"/>
                    <a:pt x="329" y="490"/>
                    <a:pt x="331" y="488"/>
                  </a:cubicBezTo>
                  <a:cubicBezTo>
                    <a:pt x="343" y="473"/>
                    <a:pt x="356" y="458"/>
                    <a:pt x="368" y="443"/>
                  </a:cubicBezTo>
                  <a:cubicBezTo>
                    <a:pt x="372" y="439"/>
                    <a:pt x="376" y="437"/>
                    <a:pt x="380" y="433"/>
                  </a:cubicBezTo>
                  <a:cubicBezTo>
                    <a:pt x="385" y="429"/>
                    <a:pt x="391" y="424"/>
                    <a:pt x="395" y="418"/>
                  </a:cubicBezTo>
                  <a:cubicBezTo>
                    <a:pt x="411" y="394"/>
                    <a:pt x="420" y="367"/>
                    <a:pt x="423" y="338"/>
                  </a:cubicBezTo>
                  <a:cubicBezTo>
                    <a:pt x="423" y="337"/>
                    <a:pt x="423" y="336"/>
                    <a:pt x="422" y="335"/>
                  </a:cubicBezTo>
                  <a:cubicBezTo>
                    <a:pt x="412" y="369"/>
                    <a:pt x="403" y="404"/>
                    <a:pt x="375" y="431"/>
                  </a:cubicBezTo>
                  <a:cubicBezTo>
                    <a:pt x="379" y="413"/>
                    <a:pt x="384" y="397"/>
                    <a:pt x="387" y="380"/>
                  </a:cubicBezTo>
                  <a:cubicBezTo>
                    <a:pt x="391" y="364"/>
                    <a:pt x="395" y="347"/>
                    <a:pt x="399" y="331"/>
                  </a:cubicBezTo>
                  <a:cubicBezTo>
                    <a:pt x="398" y="331"/>
                    <a:pt x="396" y="330"/>
                    <a:pt x="395" y="330"/>
                  </a:cubicBezTo>
                  <a:cubicBezTo>
                    <a:pt x="394" y="333"/>
                    <a:pt x="392" y="336"/>
                    <a:pt x="391" y="339"/>
                  </a:cubicBezTo>
                  <a:cubicBezTo>
                    <a:pt x="386" y="360"/>
                    <a:pt x="382" y="382"/>
                    <a:pt x="377" y="403"/>
                  </a:cubicBezTo>
                  <a:cubicBezTo>
                    <a:pt x="371" y="433"/>
                    <a:pt x="354" y="455"/>
                    <a:pt x="328" y="474"/>
                  </a:cubicBezTo>
                  <a:cubicBezTo>
                    <a:pt x="330" y="468"/>
                    <a:pt x="330" y="463"/>
                    <a:pt x="331" y="459"/>
                  </a:cubicBezTo>
                  <a:cubicBezTo>
                    <a:pt x="338" y="434"/>
                    <a:pt x="347" y="409"/>
                    <a:pt x="353" y="384"/>
                  </a:cubicBezTo>
                  <a:cubicBezTo>
                    <a:pt x="360" y="355"/>
                    <a:pt x="367" y="327"/>
                    <a:pt x="368" y="297"/>
                  </a:cubicBezTo>
                  <a:cubicBezTo>
                    <a:pt x="368" y="295"/>
                    <a:pt x="367" y="292"/>
                    <a:pt x="366" y="289"/>
                  </a:cubicBezTo>
                  <a:cubicBezTo>
                    <a:pt x="358" y="339"/>
                    <a:pt x="347" y="388"/>
                    <a:pt x="331" y="433"/>
                  </a:cubicBezTo>
                  <a:cubicBezTo>
                    <a:pt x="331" y="416"/>
                    <a:pt x="331" y="396"/>
                    <a:pt x="331" y="377"/>
                  </a:cubicBezTo>
                  <a:cubicBezTo>
                    <a:pt x="330" y="358"/>
                    <a:pt x="338" y="339"/>
                    <a:pt x="334" y="320"/>
                  </a:cubicBezTo>
                  <a:cubicBezTo>
                    <a:pt x="322" y="364"/>
                    <a:pt x="324" y="410"/>
                    <a:pt x="323" y="456"/>
                  </a:cubicBezTo>
                  <a:cubicBezTo>
                    <a:pt x="322" y="456"/>
                    <a:pt x="322" y="456"/>
                    <a:pt x="321" y="457"/>
                  </a:cubicBezTo>
                  <a:cubicBezTo>
                    <a:pt x="315" y="435"/>
                    <a:pt x="308" y="413"/>
                    <a:pt x="302" y="391"/>
                  </a:cubicBezTo>
                  <a:cubicBezTo>
                    <a:pt x="301" y="391"/>
                    <a:pt x="301" y="391"/>
                    <a:pt x="301" y="391"/>
                  </a:cubicBezTo>
                  <a:cubicBezTo>
                    <a:pt x="303" y="402"/>
                    <a:pt x="304" y="413"/>
                    <a:pt x="307" y="424"/>
                  </a:cubicBezTo>
                  <a:cubicBezTo>
                    <a:pt x="310" y="440"/>
                    <a:pt x="315" y="455"/>
                    <a:pt x="319" y="471"/>
                  </a:cubicBezTo>
                  <a:cubicBezTo>
                    <a:pt x="323" y="491"/>
                    <a:pt x="319" y="512"/>
                    <a:pt x="316" y="533"/>
                  </a:cubicBezTo>
                  <a:cubicBezTo>
                    <a:pt x="312" y="550"/>
                    <a:pt x="308" y="567"/>
                    <a:pt x="304" y="584"/>
                  </a:cubicBezTo>
                  <a:cubicBezTo>
                    <a:pt x="303" y="584"/>
                    <a:pt x="303" y="584"/>
                    <a:pt x="302" y="584"/>
                  </a:cubicBezTo>
                  <a:cubicBezTo>
                    <a:pt x="301" y="577"/>
                    <a:pt x="300" y="570"/>
                    <a:pt x="300" y="563"/>
                  </a:cubicBezTo>
                  <a:cubicBezTo>
                    <a:pt x="299" y="557"/>
                    <a:pt x="298" y="551"/>
                    <a:pt x="296" y="545"/>
                  </a:cubicBezTo>
                  <a:cubicBezTo>
                    <a:pt x="293" y="532"/>
                    <a:pt x="294" y="519"/>
                    <a:pt x="297" y="507"/>
                  </a:cubicBezTo>
                  <a:cubicBezTo>
                    <a:pt x="300" y="496"/>
                    <a:pt x="300" y="484"/>
                    <a:pt x="302" y="473"/>
                  </a:cubicBezTo>
                  <a:cubicBezTo>
                    <a:pt x="301" y="473"/>
                    <a:pt x="300" y="472"/>
                    <a:pt x="299" y="472"/>
                  </a:cubicBezTo>
                  <a:cubicBezTo>
                    <a:pt x="296" y="485"/>
                    <a:pt x="294" y="498"/>
                    <a:pt x="291" y="511"/>
                  </a:cubicBezTo>
                  <a:cubicBezTo>
                    <a:pt x="290" y="511"/>
                    <a:pt x="289" y="511"/>
                    <a:pt x="288" y="511"/>
                  </a:cubicBezTo>
                  <a:cubicBezTo>
                    <a:pt x="287" y="498"/>
                    <a:pt x="285" y="485"/>
                    <a:pt x="283" y="471"/>
                  </a:cubicBezTo>
                  <a:cubicBezTo>
                    <a:pt x="283" y="471"/>
                    <a:pt x="282" y="471"/>
                    <a:pt x="282" y="471"/>
                  </a:cubicBezTo>
                  <a:cubicBezTo>
                    <a:pt x="281" y="473"/>
                    <a:pt x="281" y="476"/>
                    <a:pt x="281" y="478"/>
                  </a:cubicBezTo>
                  <a:cubicBezTo>
                    <a:pt x="279" y="496"/>
                    <a:pt x="284" y="513"/>
                    <a:pt x="287" y="530"/>
                  </a:cubicBezTo>
                  <a:cubicBezTo>
                    <a:pt x="290" y="553"/>
                    <a:pt x="293" y="575"/>
                    <a:pt x="296" y="598"/>
                  </a:cubicBezTo>
                  <a:cubicBezTo>
                    <a:pt x="298" y="609"/>
                    <a:pt x="293" y="618"/>
                    <a:pt x="288" y="628"/>
                  </a:cubicBezTo>
                  <a:cubicBezTo>
                    <a:pt x="288" y="627"/>
                    <a:pt x="287" y="626"/>
                    <a:pt x="287" y="626"/>
                  </a:cubicBezTo>
                  <a:cubicBezTo>
                    <a:pt x="280" y="592"/>
                    <a:pt x="274" y="558"/>
                    <a:pt x="268" y="524"/>
                  </a:cubicBezTo>
                  <a:cubicBezTo>
                    <a:pt x="267" y="518"/>
                    <a:pt x="267" y="511"/>
                    <a:pt x="267" y="505"/>
                  </a:cubicBezTo>
                  <a:cubicBezTo>
                    <a:pt x="267" y="457"/>
                    <a:pt x="268" y="409"/>
                    <a:pt x="267" y="361"/>
                  </a:cubicBezTo>
                  <a:cubicBezTo>
                    <a:pt x="267" y="315"/>
                    <a:pt x="265" y="268"/>
                    <a:pt x="264" y="222"/>
                  </a:cubicBezTo>
                  <a:cubicBezTo>
                    <a:pt x="264" y="219"/>
                    <a:pt x="264" y="216"/>
                    <a:pt x="264" y="212"/>
                  </a:cubicBezTo>
                  <a:cubicBezTo>
                    <a:pt x="282" y="217"/>
                    <a:pt x="297" y="237"/>
                    <a:pt x="297" y="256"/>
                  </a:cubicBezTo>
                  <a:cubicBezTo>
                    <a:pt x="297" y="259"/>
                    <a:pt x="295" y="262"/>
                    <a:pt x="293" y="263"/>
                  </a:cubicBezTo>
                  <a:cubicBezTo>
                    <a:pt x="289" y="264"/>
                    <a:pt x="284" y="264"/>
                    <a:pt x="283" y="258"/>
                  </a:cubicBezTo>
                  <a:cubicBezTo>
                    <a:pt x="286" y="258"/>
                    <a:pt x="289" y="258"/>
                    <a:pt x="291" y="257"/>
                  </a:cubicBezTo>
                  <a:cubicBezTo>
                    <a:pt x="292" y="256"/>
                    <a:pt x="292" y="252"/>
                    <a:pt x="291" y="251"/>
                  </a:cubicBezTo>
                  <a:cubicBezTo>
                    <a:pt x="288" y="250"/>
                    <a:pt x="284" y="248"/>
                    <a:pt x="281" y="248"/>
                  </a:cubicBezTo>
                  <a:cubicBezTo>
                    <a:pt x="276" y="248"/>
                    <a:pt x="274" y="252"/>
                    <a:pt x="274" y="257"/>
                  </a:cubicBezTo>
                  <a:cubicBezTo>
                    <a:pt x="274" y="264"/>
                    <a:pt x="279" y="270"/>
                    <a:pt x="285" y="272"/>
                  </a:cubicBezTo>
                  <a:cubicBezTo>
                    <a:pt x="299" y="275"/>
                    <a:pt x="306" y="269"/>
                    <a:pt x="305" y="254"/>
                  </a:cubicBezTo>
                  <a:cubicBezTo>
                    <a:pt x="305" y="242"/>
                    <a:pt x="300" y="232"/>
                    <a:pt x="293" y="223"/>
                  </a:cubicBezTo>
                  <a:cubicBezTo>
                    <a:pt x="302" y="223"/>
                    <a:pt x="312" y="222"/>
                    <a:pt x="321" y="221"/>
                  </a:cubicBezTo>
                  <a:cubicBezTo>
                    <a:pt x="340" y="220"/>
                    <a:pt x="353" y="209"/>
                    <a:pt x="364" y="196"/>
                  </a:cubicBezTo>
                  <a:cubicBezTo>
                    <a:pt x="371" y="187"/>
                    <a:pt x="376" y="177"/>
                    <a:pt x="380" y="166"/>
                  </a:cubicBezTo>
                  <a:cubicBezTo>
                    <a:pt x="388" y="147"/>
                    <a:pt x="394" y="127"/>
                    <a:pt x="401" y="107"/>
                  </a:cubicBezTo>
                  <a:cubicBezTo>
                    <a:pt x="402" y="105"/>
                    <a:pt x="401" y="101"/>
                    <a:pt x="402" y="98"/>
                  </a:cubicBezTo>
                  <a:cubicBezTo>
                    <a:pt x="401" y="98"/>
                    <a:pt x="400" y="98"/>
                    <a:pt x="399" y="97"/>
                  </a:cubicBezTo>
                  <a:cubicBezTo>
                    <a:pt x="398" y="100"/>
                    <a:pt x="397" y="102"/>
                    <a:pt x="395" y="105"/>
                  </a:cubicBezTo>
                  <a:cubicBezTo>
                    <a:pt x="386" y="129"/>
                    <a:pt x="377" y="153"/>
                    <a:pt x="366" y="176"/>
                  </a:cubicBezTo>
                  <a:cubicBezTo>
                    <a:pt x="354" y="199"/>
                    <a:pt x="335" y="213"/>
                    <a:pt x="308" y="212"/>
                  </a:cubicBezTo>
                  <a:cubicBezTo>
                    <a:pt x="299" y="211"/>
                    <a:pt x="289" y="209"/>
                    <a:pt x="280" y="207"/>
                  </a:cubicBezTo>
                  <a:cubicBezTo>
                    <a:pt x="278" y="207"/>
                    <a:pt x="276" y="205"/>
                    <a:pt x="273" y="203"/>
                  </a:cubicBezTo>
                  <a:cubicBezTo>
                    <a:pt x="275" y="202"/>
                    <a:pt x="275" y="202"/>
                    <a:pt x="276" y="202"/>
                  </a:cubicBezTo>
                  <a:cubicBezTo>
                    <a:pt x="309" y="202"/>
                    <a:pt x="329" y="182"/>
                    <a:pt x="347" y="158"/>
                  </a:cubicBezTo>
                  <a:cubicBezTo>
                    <a:pt x="358" y="142"/>
                    <a:pt x="362" y="124"/>
                    <a:pt x="366" y="105"/>
                  </a:cubicBezTo>
                  <a:cubicBezTo>
                    <a:pt x="368" y="98"/>
                    <a:pt x="370" y="91"/>
                    <a:pt x="371" y="83"/>
                  </a:cubicBezTo>
                  <a:cubicBezTo>
                    <a:pt x="372" y="78"/>
                    <a:pt x="372" y="74"/>
                    <a:pt x="372" y="69"/>
                  </a:cubicBezTo>
                  <a:cubicBezTo>
                    <a:pt x="371" y="69"/>
                    <a:pt x="371" y="68"/>
                    <a:pt x="370" y="68"/>
                  </a:cubicBezTo>
                  <a:cubicBezTo>
                    <a:pt x="369" y="71"/>
                    <a:pt x="367" y="74"/>
                    <a:pt x="366" y="77"/>
                  </a:cubicBezTo>
                  <a:cubicBezTo>
                    <a:pt x="362" y="91"/>
                    <a:pt x="357" y="106"/>
                    <a:pt x="354" y="120"/>
                  </a:cubicBezTo>
                  <a:cubicBezTo>
                    <a:pt x="346" y="150"/>
                    <a:pt x="328" y="171"/>
                    <a:pt x="302" y="186"/>
                  </a:cubicBezTo>
                  <a:cubicBezTo>
                    <a:pt x="296" y="189"/>
                    <a:pt x="289" y="190"/>
                    <a:pt x="282" y="191"/>
                  </a:cubicBezTo>
                  <a:cubicBezTo>
                    <a:pt x="305" y="175"/>
                    <a:pt x="318" y="152"/>
                    <a:pt x="327" y="127"/>
                  </a:cubicBezTo>
                  <a:cubicBezTo>
                    <a:pt x="337" y="102"/>
                    <a:pt x="343" y="77"/>
                    <a:pt x="343" y="50"/>
                  </a:cubicBezTo>
                  <a:cubicBezTo>
                    <a:pt x="342" y="50"/>
                    <a:pt x="341" y="50"/>
                    <a:pt x="340" y="49"/>
                  </a:cubicBezTo>
                  <a:cubicBezTo>
                    <a:pt x="339" y="55"/>
                    <a:pt x="337" y="60"/>
                    <a:pt x="336" y="65"/>
                  </a:cubicBezTo>
                  <a:cubicBezTo>
                    <a:pt x="329" y="100"/>
                    <a:pt x="319" y="132"/>
                    <a:pt x="298" y="161"/>
                  </a:cubicBezTo>
                  <a:cubicBezTo>
                    <a:pt x="292" y="169"/>
                    <a:pt x="285" y="176"/>
                    <a:pt x="274" y="181"/>
                  </a:cubicBezTo>
                  <a:cubicBezTo>
                    <a:pt x="282" y="164"/>
                    <a:pt x="290" y="149"/>
                    <a:pt x="296" y="133"/>
                  </a:cubicBezTo>
                  <a:cubicBezTo>
                    <a:pt x="303" y="117"/>
                    <a:pt x="308" y="100"/>
                    <a:pt x="312" y="83"/>
                  </a:cubicBezTo>
                  <a:cubicBezTo>
                    <a:pt x="316" y="67"/>
                    <a:pt x="324" y="52"/>
                    <a:pt x="323" y="35"/>
                  </a:cubicBezTo>
                  <a:cubicBezTo>
                    <a:pt x="322" y="35"/>
                    <a:pt x="321" y="34"/>
                    <a:pt x="320" y="34"/>
                  </a:cubicBezTo>
                  <a:cubicBezTo>
                    <a:pt x="318" y="41"/>
                    <a:pt x="315" y="48"/>
                    <a:pt x="312" y="55"/>
                  </a:cubicBezTo>
                  <a:cubicBezTo>
                    <a:pt x="307" y="71"/>
                    <a:pt x="304" y="87"/>
                    <a:pt x="298" y="103"/>
                  </a:cubicBezTo>
                  <a:cubicBezTo>
                    <a:pt x="287" y="128"/>
                    <a:pt x="275" y="153"/>
                    <a:pt x="264" y="177"/>
                  </a:cubicBezTo>
                  <a:cubicBezTo>
                    <a:pt x="263" y="178"/>
                    <a:pt x="263" y="179"/>
                    <a:pt x="261" y="180"/>
                  </a:cubicBezTo>
                  <a:cubicBezTo>
                    <a:pt x="266" y="153"/>
                    <a:pt x="269" y="126"/>
                    <a:pt x="274" y="100"/>
                  </a:cubicBezTo>
                  <a:cubicBezTo>
                    <a:pt x="280" y="74"/>
                    <a:pt x="287" y="48"/>
                    <a:pt x="290" y="21"/>
                  </a:cubicBezTo>
                  <a:cubicBezTo>
                    <a:pt x="288" y="21"/>
                    <a:pt x="287" y="21"/>
                    <a:pt x="286" y="21"/>
                  </a:cubicBezTo>
                  <a:cubicBezTo>
                    <a:pt x="278" y="45"/>
                    <a:pt x="273" y="70"/>
                    <a:pt x="268" y="95"/>
                  </a:cubicBezTo>
                  <a:cubicBezTo>
                    <a:pt x="262" y="120"/>
                    <a:pt x="258" y="145"/>
                    <a:pt x="253" y="171"/>
                  </a:cubicBezTo>
                  <a:cubicBezTo>
                    <a:pt x="253" y="171"/>
                    <a:pt x="252" y="171"/>
                    <a:pt x="251" y="171"/>
                  </a:cubicBezTo>
                  <a:cubicBezTo>
                    <a:pt x="250" y="168"/>
                    <a:pt x="249" y="166"/>
                    <a:pt x="248" y="164"/>
                  </a:cubicBezTo>
                  <a:cubicBezTo>
                    <a:pt x="238" y="141"/>
                    <a:pt x="238" y="117"/>
                    <a:pt x="242" y="93"/>
                  </a:cubicBezTo>
                  <a:cubicBezTo>
                    <a:pt x="245" y="73"/>
                    <a:pt x="250" y="53"/>
                    <a:pt x="253" y="34"/>
                  </a:cubicBezTo>
                  <a:cubicBezTo>
                    <a:pt x="254" y="30"/>
                    <a:pt x="254" y="26"/>
                    <a:pt x="254" y="22"/>
                  </a:cubicBezTo>
                  <a:cubicBezTo>
                    <a:pt x="253" y="21"/>
                    <a:pt x="253" y="21"/>
                    <a:pt x="252" y="21"/>
                  </a:cubicBezTo>
                  <a:cubicBezTo>
                    <a:pt x="251" y="24"/>
                    <a:pt x="249" y="26"/>
                    <a:pt x="248" y="29"/>
                  </a:cubicBezTo>
                  <a:cubicBezTo>
                    <a:pt x="240" y="58"/>
                    <a:pt x="231" y="88"/>
                    <a:pt x="230" y="119"/>
                  </a:cubicBezTo>
                  <a:cubicBezTo>
                    <a:pt x="230" y="140"/>
                    <a:pt x="234" y="160"/>
                    <a:pt x="244" y="179"/>
                  </a:cubicBezTo>
                  <a:cubicBezTo>
                    <a:pt x="229" y="164"/>
                    <a:pt x="222" y="145"/>
                    <a:pt x="219" y="125"/>
                  </a:cubicBezTo>
                  <a:cubicBezTo>
                    <a:pt x="213" y="95"/>
                    <a:pt x="213" y="64"/>
                    <a:pt x="219" y="34"/>
                  </a:cubicBezTo>
                  <a:cubicBezTo>
                    <a:pt x="220" y="28"/>
                    <a:pt x="221" y="22"/>
                    <a:pt x="221" y="16"/>
                  </a:cubicBezTo>
                  <a:cubicBezTo>
                    <a:pt x="221" y="13"/>
                    <a:pt x="220" y="11"/>
                    <a:pt x="220" y="7"/>
                  </a:cubicBezTo>
                  <a:cubicBezTo>
                    <a:pt x="213" y="12"/>
                    <a:pt x="207" y="55"/>
                    <a:pt x="207" y="88"/>
                  </a:cubicBezTo>
                  <a:cubicBezTo>
                    <a:pt x="207" y="115"/>
                    <a:pt x="210" y="142"/>
                    <a:pt x="221" y="168"/>
                  </a:cubicBezTo>
                  <a:cubicBezTo>
                    <a:pt x="218" y="164"/>
                    <a:pt x="215" y="161"/>
                    <a:pt x="212" y="157"/>
                  </a:cubicBezTo>
                  <a:cubicBezTo>
                    <a:pt x="202" y="143"/>
                    <a:pt x="192" y="129"/>
                    <a:pt x="188" y="112"/>
                  </a:cubicBezTo>
                  <a:cubicBezTo>
                    <a:pt x="187" y="107"/>
                    <a:pt x="186" y="102"/>
                    <a:pt x="186" y="97"/>
                  </a:cubicBezTo>
                  <a:cubicBezTo>
                    <a:pt x="186" y="70"/>
                    <a:pt x="186" y="43"/>
                    <a:pt x="191" y="16"/>
                  </a:cubicBezTo>
                  <a:cubicBezTo>
                    <a:pt x="192" y="13"/>
                    <a:pt x="191" y="9"/>
                    <a:pt x="191" y="6"/>
                  </a:cubicBezTo>
                  <a:cubicBezTo>
                    <a:pt x="190" y="5"/>
                    <a:pt x="190" y="5"/>
                    <a:pt x="189" y="5"/>
                  </a:cubicBezTo>
                  <a:cubicBezTo>
                    <a:pt x="188" y="7"/>
                    <a:pt x="186" y="9"/>
                    <a:pt x="186" y="11"/>
                  </a:cubicBezTo>
                  <a:cubicBezTo>
                    <a:pt x="178" y="42"/>
                    <a:pt x="177" y="73"/>
                    <a:pt x="178" y="104"/>
                  </a:cubicBezTo>
                  <a:cubicBezTo>
                    <a:pt x="178" y="125"/>
                    <a:pt x="190" y="142"/>
                    <a:pt x="202" y="159"/>
                  </a:cubicBezTo>
                  <a:cubicBezTo>
                    <a:pt x="203" y="161"/>
                    <a:pt x="204" y="163"/>
                    <a:pt x="204" y="165"/>
                  </a:cubicBezTo>
                  <a:cubicBezTo>
                    <a:pt x="203" y="164"/>
                    <a:pt x="201" y="163"/>
                    <a:pt x="200" y="162"/>
                  </a:cubicBezTo>
                  <a:cubicBezTo>
                    <a:pt x="184" y="141"/>
                    <a:pt x="166" y="122"/>
                    <a:pt x="158" y="96"/>
                  </a:cubicBezTo>
                  <a:cubicBezTo>
                    <a:pt x="154" y="81"/>
                    <a:pt x="154" y="67"/>
                    <a:pt x="155" y="52"/>
                  </a:cubicBezTo>
                  <a:cubicBezTo>
                    <a:pt x="156" y="38"/>
                    <a:pt x="158" y="23"/>
                    <a:pt x="159" y="9"/>
                  </a:cubicBezTo>
                  <a:cubicBezTo>
                    <a:pt x="159" y="6"/>
                    <a:pt x="159" y="4"/>
                    <a:pt x="159" y="1"/>
                  </a:cubicBezTo>
                  <a:cubicBezTo>
                    <a:pt x="158" y="1"/>
                    <a:pt x="157" y="1"/>
                    <a:pt x="157" y="0"/>
                  </a:cubicBezTo>
                  <a:cubicBezTo>
                    <a:pt x="156" y="2"/>
                    <a:pt x="154" y="4"/>
                    <a:pt x="154" y="6"/>
                  </a:cubicBezTo>
                  <a:cubicBezTo>
                    <a:pt x="151" y="27"/>
                    <a:pt x="148" y="48"/>
                    <a:pt x="146" y="68"/>
                  </a:cubicBezTo>
                  <a:cubicBezTo>
                    <a:pt x="143" y="88"/>
                    <a:pt x="150" y="106"/>
                    <a:pt x="159" y="123"/>
                  </a:cubicBezTo>
                  <a:cubicBezTo>
                    <a:pt x="177" y="155"/>
                    <a:pt x="201" y="181"/>
                    <a:pt x="235" y="196"/>
                  </a:cubicBezTo>
                  <a:cubicBezTo>
                    <a:pt x="236" y="196"/>
                    <a:pt x="236" y="197"/>
                    <a:pt x="237" y="198"/>
                  </a:cubicBezTo>
                  <a:cubicBezTo>
                    <a:pt x="226" y="197"/>
                    <a:pt x="218" y="202"/>
                    <a:pt x="212" y="211"/>
                  </a:cubicBezTo>
                  <a:cubicBezTo>
                    <a:pt x="205" y="221"/>
                    <a:pt x="204" y="232"/>
                    <a:pt x="206" y="243"/>
                  </a:cubicBezTo>
                  <a:cubicBezTo>
                    <a:pt x="207" y="251"/>
                    <a:pt x="215" y="257"/>
                    <a:pt x="222" y="258"/>
                  </a:cubicBezTo>
                  <a:cubicBezTo>
                    <a:pt x="228" y="258"/>
                    <a:pt x="235" y="253"/>
                    <a:pt x="236" y="246"/>
                  </a:cubicBezTo>
                  <a:cubicBezTo>
                    <a:pt x="237" y="243"/>
                    <a:pt x="237" y="239"/>
                    <a:pt x="235" y="238"/>
                  </a:cubicBezTo>
                  <a:cubicBezTo>
                    <a:pt x="233" y="236"/>
                    <a:pt x="228" y="236"/>
                    <a:pt x="225" y="237"/>
                  </a:cubicBezTo>
                  <a:cubicBezTo>
                    <a:pt x="221" y="238"/>
                    <a:pt x="221" y="242"/>
                    <a:pt x="227" y="247"/>
                  </a:cubicBezTo>
                  <a:cubicBezTo>
                    <a:pt x="223" y="251"/>
                    <a:pt x="219" y="249"/>
                    <a:pt x="216" y="246"/>
                  </a:cubicBezTo>
                  <a:cubicBezTo>
                    <a:pt x="211" y="239"/>
                    <a:pt x="212" y="224"/>
                    <a:pt x="219" y="214"/>
                  </a:cubicBezTo>
                  <a:cubicBezTo>
                    <a:pt x="225" y="205"/>
                    <a:pt x="236" y="201"/>
                    <a:pt x="245" y="205"/>
                  </a:cubicBezTo>
                  <a:cubicBezTo>
                    <a:pt x="247" y="206"/>
                    <a:pt x="248" y="209"/>
                    <a:pt x="249" y="212"/>
                  </a:cubicBezTo>
                  <a:cubicBezTo>
                    <a:pt x="249" y="231"/>
                    <a:pt x="249" y="251"/>
                    <a:pt x="250" y="271"/>
                  </a:cubicBezTo>
                  <a:cubicBezTo>
                    <a:pt x="254" y="345"/>
                    <a:pt x="252" y="419"/>
                    <a:pt x="252" y="493"/>
                  </a:cubicBezTo>
                  <a:cubicBezTo>
                    <a:pt x="252" y="522"/>
                    <a:pt x="256" y="550"/>
                    <a:pt x="262" y="578"/>
                  </a:cubicBezTo>
                  <a:cubicBezTo>
                    <a:pt x="266" y="596"/>
                    <a:pt x="269" y="613"/>
                    <a:pt x="271" y="632"/>
                  </a:cubicBezTo>
                  <a:cubicBezTo>
                    <a:pt x="266" y="629"/>
                    <a:pt x="261" y="626"/>
                    <a:pt x="257" y="622"/>
                  </a:cubicBezTo>
                  <a:cubicBezTo>
                    <a:pt x="236" y="600"/>
                    <a:pt x="215" y="579"/>
                    <a:pt x="194" y="557"/>
                  </a:cubicBezTo>
                  <a:cubicBezTo>
                    <a:pt x="186" y="548"/>
                    <a:pt x="185" y="537"/>
                    <a:pt x="190" y="526"/>
                  </a:cubicBezTo>
                  <a:cubicBezTo>
                    <a:pt x="193" y="518"/>
                    <a:pt x="199" y="510"/>
                    <a:pt x="203" y="502"/>
                  </a:cubicBezTo>
                  <a:cubicBezTo>
                    <a:pt x="204" y="500"/>
                    <a:pt x="206" y="499"/>
                    <a:pt x="208" y="498"/>
                  </a:cubicBezTo>
                  <a:cubicBezTo>
                    <a:pt x="228" y="488"/>
                    <a:pt x="235" y="469"/>
                    <a:pt x="239" y="449"/>
                  </a:cubicBezTo>
                  <a:cubicBezTo>
                    <a:pt x="239" y="447"/>
                    <a:pt x="238" y="446"/>
                    <a:pt x="237" y="444"/>
                  </a:cubicBezTo>
                  <a:cubicBezTo>
                    <a:pt x="231" y="461"/>
                    <a:pt x="225" y="479"/>
                    <a:pt x="208" y="491"/>
                  </a:cubicBezTo>
                  <a:cubicBezTo>
                    <a:pt x="210" y="478"/>
                    <a:pt x="220" y="468"/>
                    <a:pt x="219" y="456"/>
                  </a:cubicBezTo>
                  <a:cubicBezTo>
                    <a:pt x="219" y="455"/>
                    <a:pt x="218" y="455"/>
                    <a:pt x="217" y="455"/>
                  </a:cubicBezTo>
                  <a:cubicBezTo>
                    <a:pt x="208" y="473"/>
                    <a:pt x="198" y="491"/>
                    <a:pt x="188" y="509"/>
                  </a:cubicBezTo>
                  <a:cubicBezTo>
                    <a:pt x="188" y="509"/>
                    <a:pt x="187" y="508"/>
                    <a:pt x="186" y="508"/>
                  </a:cubicBezTo>
                  <a:cubicBezTo>
                    <a:pt x="187" y="500"/>
                    <a:pt x="187" y="491"/>
                    <a:pt x="188" y="482"/>
                  </a:cubicBezTo>
                  <a:cubicBezTo>
                    <a:pt x="188" y="472"/>
                    <a:pt x="189" y="461"/>
                    <a:pt x="190" y="450"/>
                  </a:cubicBezTo>
                  <a:cubicBezTo>
                    <a:pt x="190" y="448"/>
                    <a:pt x="192" y="445"/>
                    <a:pt x="194" y="445"/>
                  </a:cubicBezTo>
                  <a:cubicBezTo>
                    <a:pt x="209" y="441"/>
                    <a:pt x="218" y="430"/>
                    <a:pt x="226" y="417"/>
                  </a:cubicBezTo>
                  <a:cubicBezTo>
                    <a:pt x="229" y="413"/>
                    <a:pt x="231" y="408"/>
                    <a:pt x="233" y="402"/>
                  </a:cubicBezTo>
                  <a:cubicBezTo>
                    <a:pt x="220" y="415"/>
                    <a:pt x="212" y="432"/>
                    <a:pt x="192" y="439"/>
                  </a:cubicBezTo>
                  <a:cubicBezTo>
                    <a:pt x="194" y="434"/>
                    <a:pt x="195" y="431"/>
                    <a:pt x="196" y="428"/>
                  </a:cubicBezTo>
                  <a:cubicBezTo>
                    <a:pt x="210" y="400"/>
                    <a:pt x="225" y="373"/>
                    <a:pt x="228" y="341"/>
                  </a:cubicBezTo>
                  <a:cubicBezTo>
                    <a:pt x="228" y="336"/>
                    <a:pt x="228" y="331"/>
                    <a:pt x="227" y="326"/>
                  </a:cubicBezTo>
                  <a:cubicBezTo>
                    <a:pt x="222" y="342"/>
                    <a:pt x="218" y="358"/>
                    <a:pt x="213" y="374"/>
                  </a:cubicBezTo>
                  <a:cubicBezTo>
                    <a:pt x="207" y="390"/>
                    <a:pt x="199" y="405"/>
                    <a:pt x="192" y="420"/>
                  </a:cubicBezTo>
                  <a:cubicBezTo>
                    <a:pt x="187" y="386"/>
                    <a:pt x="199" y="355"/>
                    <a:pt x="205" y="322"/>
                  </a:cubicBezTo>
                  <a:cubicBezTo>
                    <a:pt x="204" y="322"/>
                    <a:pt x="203" y="322"/>
                    <a:pt x="201" y="321"/>
                  </a:cubicBezTo>
                  <a:cubicBezTo>
                    <a:pt x="200" y="325"/>
                    <a:pt x="197" y="328"/>
                    <a:pt x="196" y="331"/>
                  </a:cubicBezTo>
                  <a:cubicBezTo>
                    <a:pt x="188" y="362"/>
                    <a:pt x="181" y="393"/>
                    <a:pt x="183" y="426"/>
                  </a:cubicBezTo>
                  <a:cubicBezTo>
                    <a:pt x="183" y="426"/>
                    <a:pt x="183" y="427"/>
                    <a:pt x="182" y="429"/>
                  </a:cubicBezTo>
                  <a:cubicBezTo>
                    <a:pt x="173" y="415"/>
                    <a:pt x="172" y="400"/>
                    <a:pt x="171" y="385"/>
                  </a:cubicBezTo>
                  <a:cubicBezTo>
                    <a:pt x="171" y="385"/>
                    <a:pt x="170" y="385"/>
                    <a:pt x="169" y="385"/>
                  </a:cubicBezTo>
                  <a:cubicBezTo>
                    <a:pt x="169" y="386"/>
                    <a:pt x="167" y="388"/>
                    <a:pt x="167" y="389"/>
                  </a:cubicBezTo>
                  <a:cubicBezTo>
                    <a:pt x="166" y="405"/>
                    <a:pt x="169" y="420"/>
                    <a:pt x="173" y="434"/>
                  </a:cubicBezTo>
                  <a:cubicBezTo>
                    <a:pt x="174" y="437"/>
                    <a:pt x="176" y="440"/>
                    <a:pt x="178" y="441"/>
                  </a:cubicBezTo>
                  <a:cubicBezTo>
                    <a:pt x="185" y="444"/>
                    <a:pt x="183" y="450"/>
                    <a:pt x="183" y="456"/>
                  </a:cubicBezTo>
                  <a:cubicBezTo>
                    <a:pt x="181" y="469"/>
                    <a:pt x="180" y="481"/>
                    <a:pt x="179" y="494"/>
                  </a:cubicBezTo>
                  <a:cubicBezTo>
                    <a:pt x="171" y="478"/>
                    <a:pt x="163" y="462"/>
                    <a:pt x="155" y="447"/>
                  </a:cubicBezTo>
                  <a:cubicBezTo>
                    <a:pt x="154" y="447"/>
                    <a:pt x="153" y="447"/>
                    <a:pt x="152" y="448"/>
                  </a:cubicBezTo>
                  <a:cubicBezTo>
                    <a:pt x="156" y="456"/>
                    <a:pt x="158" y="465"/>
                    <a:pt x="162" y="473"/>
                  </a:cubicBezTo>
                  <a:cubicBezTo>
                    <a:pt x="170" y="491"/>
                    <a:pt x="177" y="508"/>
                    <a:pt x="175" y="528"/>
                  </a:cubicBezTo>
                  <a:cubicBezTo>
                    <a:pt x="175" y="529"/>
                    <a:pt x="175" y="530"/>
                    <a:pt x="174" y="531"/>
                  </a:cubicBezTo>
                  <a:cubicBezTo>
                    <a:pt x="168" y="522"/>
                    <a:pt x="162" y="513"/>
                    <a:pt x="156" y="504"/>
                  </a:cubicBezTo>
                  <a:cubicBezTo>
                    <a:pt x="153" y="499"/>
                    <a:pt x="152" y="494"/>
                    <a:pt x="149" y="490"/>
                  </a:cubicBezTo>
                  <a:cubicBezTo>
                    <a:pt x="135" y="471"/>
                    <a:pt x="138" y="450"/>
                    <a:pt x="141" y="429"/>
                  </a:cubicBezTo>
                  <a:cubicBezTo>
                    <a:pt x="144" y="413"/>
                    <a:pt x="149" y="398"/>
                    <a:pt x="157" y="384"/>
                  </a:cubicBezTo>
                  <a:cubicBezTo>
                    <a:pt x="162" y="375"/>
                    <a:pt x="166" y="366"/>
                    <a:pt x="168" y="357"/>
                  </a:cubicBezTo>
                  <a:cubicBezTo>
                    <a:pt x="173" y="334"/>
                    <a:pt x="184" y="313"/>
                    <a:pt x="181" y="287"/>
                  </a:cubicBezTo>
                  <a:cubicBezTo>
                    <a:pt x="178" y="299"/>
                    <a:pt x="176" y="310"/>
                    <a:pt x="174" y="320"/>
                  </a:cubicBezTo>
                  <a:cubicBezTo>
                    <a:pt x="171" y="331"/>
                    <a:pt x="167" y="341"/>
                    <a:pt x="163" y="352"/>
                  </a:cubicBezTo>
                  <a:cubicBezTo>
                    <a:pt x="160" y="362"/>
                    <a:pt x="156" y="372"/>
                    <a:pt x="152" y="383"/>
                  </a:cubicBezTo>
                  <a:cubicBezTo>
                    <a:pt x="151" y="382"/>
                    <a:pt x="150" y="382"/>
                    <a:pt x="150" y="382"/>
                  </a:cubicBezTo>
                  <a:cubicBezTo>
                    <a:pt x="151" y="372"/>
                    <a:pt x="151" y="363"/>
                    <a:pt x="153" y="353"/>
                  </a:cubicBezTo>
                  <a:cubicBezTo>
                    <a:pt x="157" y="328"/>
                    <a:pt x="161" y="303"/>
                    <a:pt x="165" y="279"/>
                  </a:cubicBezTo>
                  <a:cubicBezTo>
                    <a:pt x="165" y="275"/>
                    <a:pt x="164" y="272"/>
                    <a:pt x="164" y="269"/>
                  </a:cubicBezTo>
                  <a:cubicBezTo>
                    <a:pt x="163" y="268"/>
                    <a:pt x="162" y="268"/>
                    <a:pt x="161" y="268"/>
                  </a:cubicBezTo>
                  <a:cubicBezTo>
                    <a:pt x="160" y="271"/>
                    <a:pt x="159" y="273"/>
                    <a:pt x="159" y="275"/>
                  </a:cubicBezTo>
                  <a:cubicBezTo>
                    <a:pt x="153" y="314"/>
                    <a:pt x="147" y="354"/>
                    <a:pt x="141" y="393"/>
                  </a:cubicBezTo>
                  <a:cubicBezTo>
                    <a:pt x="140" y="400"/>
                    <a:pt x="138" y="407"/>
                    <a:pt x="136" y="415"/>
                  </a:cubicBezTo>
                  <a:cubicBezTo>
                    <a:pt x="134" y="426"/>
                    <a:pt x="132" y="436"/>
                    <a:pt x="130" y="447"/>
                  </a:cubicBezTo>
                  <a:cubicBezTo>
                    <a:pt x="121" y="437"/>
                    <a:pt x="113" y="406"/>
                    <a:pt x="116" y="390"/>
                  </a:cubicBezTo>
                  <a:cubicBezTo>
                    <a:pt x="120" y="369"/>
                    <a:pt x="125" y="348"/>
                    <a:pt x="129" y="326"/>
                  </a:cubicBezTo>
                  <a:cubicBezTo>
                    <a:pt x="134" y="302"/>
                    <a:pt x="139" y="278"/>
                    <a:pt x="143" y="254"/>
                  </a:cubicBezTo>
                  <a:cubicBezTo>
                    <a:pt x="144" y="246"/>
                    <a:pt x="144" y="238"/>
                    <a:pt x="144" y="230"/>
                  </a:cubicBezTo>
                  <a:cubicBezTo>
                    <a:pt x="137" y="281"/>
                    <a:pt x="123" y="331"/>
                    <a:pt x="108" y="381"/>
                  </a:cubicBezTo>
                  <a:cubicBezTo>
                    <a:pt x="106" y="368"/>
                    <a:pt x="104" y="356"/>
                    <a:pt x="104" y="344"/>
                  </a:cubicBezTo>
                  <a:cubicBezTo>
                    <a:pt x="102" y="322"/>
                    <a:pt x="104" y="301"/>
                    <a:pt x="109" y="280"/>
                  </a:cubicBezTo>
                  <a:cubicBezTo>
                    <a:pt x="112" y="271"/>
                    <a:pt x="111" y="261"/>
                    <a:pt x="111" y="252"/>
                  </a:cubicBezTo>
                  <a:cubicBezTo>
                    <a:pt x="111" y="251"/>
                    <a:pt x="110" y="251"/>
                    <a:pt x="109" y="251"/>
                  </a:cubicBezTo>
                  <a:cubicBezTo>
                    <a:pt x="108" y="253"/>
                    <a:pt x="105" y="256"/>
                    <a:pt x="105" y="258"/>
                  </a:cubicBezTo>
                  <a:cubicBezTo>
                    <a:pt x="104" y="284"/>
                    <a:pt x="94" y="308"/>
                    <a:pt x="96" y="334"/>
                  </a:cubicBezTo>
                  <a:cubicBezTo>
                    <a:pt x="98" y="345"/>
                    <a:pt x="98" y="356"/>
                    <a:pt x="98" y="367"/>
                  </a:cubicBezTo>
                  <a:cubicBezTo>
                    <a:pt x="79" y="340"/>
                    <a:pt x="76" y="308"/>
                    <a:pt x="73" y="276"/>
                  </a:cubicBezTo>
                  <a:cubicBezTo>
                    <a:pt x="72" y="276"/>
                    <a:pt x="71" y="276"/>
                    <a:pt x="71" y="276"/>
                  </a:cubicBezTo>
                  <a:cubicBezTo>
                    <a:pt x="71" y="283"/>
                    <a:pt x="70" y="289"/>
                    <a:pt x="71" y="295"/>
                  </a:cubicBezTo>
                  <a:cubicBezTo>
                    <a:pt x="72" y="306"/>
                    <a:pt x="73" y="316"/>
                    <a:pt x="75" y="326"/>
                  </a:cubicBezTo>
                  <a:cubicBezTo>
                    <a:pt x="79" y="343"/>
                    <a:pt x="84" y="359"/>
                    <a:pt x="93" y="374"/>
                  </a:cubicBezTo>
                  <a:cubicBezTo>
                    <a:pt x="98" y="382"/>
                    <a:pt x="101" y="391"/>
                    <a:pt x="104" y="400"/>
                  </a:cubicBezTo>
                  <a:cubicBezTo>
                    <a:pt x="112" y="421"/>
                    <a:pt x="119" y="443"/>
                    <a:pt x="126" y="463"/>
                  </a:cubicBezTo>
                  <a:cubicBezTo>
                    <a:pt x="108" y="452"/>
                    <a:pt x="89" y="443"/>
                    <a:pt x="79" y="420"/>
                  </a:cubicBezTo>
                  <a:cubicBezTo>
                    <a:pt x="67" y="393"/>
                    <a:pt x="56" y="366"/>
                    <a:pt x="48" y="338"/>
                  </a:cubicBezTo>
                  <a:cubicBezTo>
                    <a:pt x="45" y="330"/>
                    <a:pt x="41" y="322"/>
                    <a:pt x="38" y="314"/>
                  </a:cubicBezTo>
                  <a:cubicBezTo>
                    <a:pt x="38" y="315"/>
                    <a:pt x="37" y="315"/>
                    <a:pt x="36" y="315"/>
                  </a:cubicBezTo>
                  <a:cubicBezTo>
                    <a:pt x="41" y="334"/>
                    <a:pt x="45" y="353"/>
                    <a:pt x="51" y="371"/>
                  </a:cubicBezTo>
                  <a:cubicBezTo>
                    <a:pt x="57" y="389"/>
                    <a:pt x="65" y="406"/>
                    <a:pt x="72" y="424"/>
                  </a:cubicBezTo>
                  <a:cubicBezTo>
                    <a:pt x="45" y="404"/>
                    <a:pt x="29" y="374"/>
                    <a:pt x="14" y="344"/>
                  </a:cubicBezTo>
                  <a:cubicBezTo>
                    <a:pt x="13" y="345"/>
                    <a:pt x="12" y="345"/>
                    <a:pt x="11" y="346"/>
                  </a:cubicBezTo>
                  <a:cubicBezTo>
                    <a:pt x="11" y="348"/>
                    <a:pt x="10" y="351"/>
                    <a:pt x="11" y="353"/>
                  </a:cubicBezTo>
                  <a:cubicBezTo>
                    <a:pt x="24" y="379"/>
                    <a:pt x="38" y="404"/>
                    <a:pt x="61" y="422"/>
                  </a:cubicBezTo>
                  <a:cubicBezTo>
                    <a:pt x="66" y="426"/>
                    <a:pt x="70" y="431"/>
                    <a:pt x="74" y="436"/>
                  </a:cubicBezTo>
                  <a:cubicBezTo>
                    <a:pt x="64" y="435"/>
                    <a:pt x="56" y="431"/>
                    <a:pt x="50" y="424"/>
                  </a:cubicBezTo>
                  <a:cubicBezTo>
                    <a:pt x="39" y="412"/>
                    <a:pt x="30" y="400"/>
                    <a:pt x="20" y="387"/>
                  </a:cubicBezTo>
                  <a:cubicBezTo>
                    <a:pt x="17" y="383"/>
                    <a:pt x="14" y="379"/>
                    <a:pt x="10" y="374"/>
                  </a:cubicBezTo>
                  <a:cubicBezTo>
                    <a:pt x="9" y="373"/>
                    <a:pt x="7" y="371"/>
                    <a:pt x="6" y="370"/>
                  </a:cubicBezTo>
                  <a:cubicBezTo>
                    <a:pt x="5" y="370"/>
                    <a:pt x="4" y="371"/>
                    <a:pt x="4" y="371"/>
                  </a:cubicBezTo>
                  <a:cubicBezTo>
                    <a:pt x="8" y="379"/>
                    <a:pt x="12" y="387"/>
                    <a:pt x="17" y="395"/>
                  </a:cubicBezTo>
                  <a:cubicBezTo>
                    <a:pt x="25" y="405"/>
                    <a:pt x="32" y="415"/>
                    <a:pt x="40" y="424"/>
                  </a:cubicBezTo>
                  <a:cubicBezTo>
                    <a:pt x="49" y="434"/>
                    <a:pt x="59" y="441"/>
                    <a:pt x="72" y="444"/>
                  </a:cubicBezTo>
                  <a:cubicBezTo>
                    <a:pt x="82" y="446"/>
                    <a:pt x="91" y="449"/>
                    <a:pt x="98" y="456"/>
                  </a:cubicBezTo>
                  <a:cubicBezTo>
                    <a:pt x="106" y="462"/>
                    <a:pt x="114" y="467"/>
                    <a:pt x="123" y="472"/>
                  </a:cubicBezTo>
                  <a:cubicBezTo>
                    <a:pt x="130" y="476"/>
                    <a:pt x="136" y="482"/>
                    <a:pt x="140" y="489"/>
                  </a:cubicBezTo>
                  <a:cubicBezTo>
                    <a:pt x="149" y="506"/>
                    <a:pt x="159" y="522"/>
                    <a:pt x="169" y="539"/>
                  </a:cubicBezTo>
                  <a:cubicBezTo>
                    <a:pt x="163" y="538"/>
                    <a:pt x="158" y="537"/>
                    <a:pt x="153" y="536"/>
                  </a:cubicBezTo>
                  <a:cubicBezTo>
                    <a:pt x="137" y="533"/>
                    <a:pt x="122" y="526"/>
                    <a:pt x="110" y="513"/>
                  </a:cubicBezTo>
                  <a:cubicBezTo>
                    <a:pt x="100" y="501"/>
                    <a:pt x="89" y="491"/>
                    <a:pt x="79" y="479"/>
                  </a:cubicBezTo>
                  <a:cubicBezTo>
                    <a:pt x="69" y="466"/>
                    <a:pt x="55" y="457"/>
                    <a:pt x="40" y="449"/>
                  </a:cubicBezTo>
                  <a:cubicBezTo>
                    <a:pt x="39" y="449"/>
                    <a:pt x="37" y="448"/>
                    <a:pt x="35" y="449"/>
                  </a:cubicBezTo>
                  <a:cubicBezTo>
                    <a:pt x="67" y="468"/>
                    <a:pt x="86" y="501"/>
                    <a:pt x="113" y="526"/>
                  </a:cubicBezTo>
                  <a:cubicBezTo>
                    <a:pt x="94" y="522"/>
                    <a:pt x="78" y="512"/>
                    <a:pt x="63" y="502"/>
                  </a:cubicBezTo>
                  <a:cubicBezTo>
                    <a:pt x="48" y="491"/>
                    <a:pt x="34" y="478"/>
                    <a:pt x="20" y="466"/>
                  </a:cubicBezTo>
                  <a:cubicBezTo>
                    <a:pt x="20" y="467"/>
                    <a:pt x="19" y="467"/>
                    <a:pt x="19" y="467"/>
                  </a:cubicBezTo>
                  <a:cubicBezTo>
                    <a:pt x="20" y="470"/>
                    <a:pt x="21" y="474"/>
                    <a:pt x="23" y="476"/>
                  </a:cubicBezTo>
                  <a:cubicBezTo>
                    <a:pt x="45" y="502"/>
                    <a:pt x="73" y="520"/>
                    <a:pt x="105" y="531"/>
                  </a:cubicBezTo>
                  <a:cubicBezTo>
                    <a:pt x="123" y="537"/>
                    <a:pt x="142" y="540"/>
                    <a:pt x="161" y="544"/>
                  </a:cubicBezTo>
                  <a:cubicBezTo>
                    <a:pt x="170" y="546"/>
                    <a:pt x="177" y="550"/>
                    <a:pt x="184" y="557"/>
                  </a:cubicBezTo>
                  <a:cubicBezTo>
                    <a:pt x="206" y="581"/>
                    <a:pt x="229" y="605"/>
                    <a:pt x="251" y="628"/>
                  </a:cubicBezTo>
                  <a:cubicBezTo>
                    <a:pt x="256" y="633"/>
                    <a:pt x="262" y="637"/>
                    <a:pt x="268" y="640"/>
                  </a:cubicBezTo>
                  <a:cubicBezTo>
                    <a:pt x="273" y="643"/>
                    <a:pt x="276" y="646"/>
                    <a:pt x="277" y="651"/>
                  </a:cubicBezTo>
                  <a:cubicBezTo>
                    <a:pt x="284" y="683"/>
                    <a:pt x="292" y="715"/>
                    <a:pt x="304" y="746"/>
                  </a:cubicBezTo>
                  <a:cubicBezTo>
                    <a:pt x="321" y="793"/>
                    <a:pt x="340" y="839"/>
                    <a:pt x="362" y="883"/>
                  </a:cubicBezTo>
                  <a:cubicBezTo>
                    <a:pt x="371" y="901"/>
                    <a:pt x="382" y="918"/>
                    <a:pt x="390" y="936"/>
                  </a:cubicBezTo>
                  <a:cubicBezTo>
                    <a:pt x="404" y="966"/>
                    <a:pt x="413" y="998"/>
                    <a:pt x="413" y="1032"/>
                  </a:cubicBezTo>
                  <a:cubicBezTo>
                    <a:pt x="412" y="1086"/>
                    <a:pt x="414" y="1140"/>
                    <a:pt x="411" y="1194"/>
                  </a:cubicBezTo>
                  <a:cubicBezTo>
                    <a:pt x="407" y="1261"/>
                    <a:pt x="408" y="1327"/>
                    <a:pt x="406" y="1394"/>
                  </a:cubicBezTo>
                  <a:cubicBezTo>
                    <a:pt x="405" y="1426"/>
                    <a:pt x="401" y="1458"/>
                    <a:pt x="398" y="1490"/>
                  </a:cubicBezTo>
                  <a:cubicBezTo>
                    <a:pt x="396" y="1510"/>
                    <a:pt x="395" y="1531"/>
                    <a:pt x="393" y="1552"/>
                  </a:cubicBezTo>
                  <a:cubicBezTo>
                    <a:pt x="393" y="1553"/>
                    <a:pt x="393" y="1554"/>
                    <a:pt x="392" y="1556"/>
                  </a:cubicBezTo>
                  <a:cubicBezTo>
                    <a:pt x="390" y="1548"/>
                    <a:pt x="389" y="1541"/>
                    <a:pt x="386" y="1533"/>
                  </a:cubicBezTo>
                  <a:cubicBezTo>
                    <a:pt x="380" y="1512"/>
                    <a:pt x="374" y="1490"/>
                    <a:pt x="365" y="1469"/>
                  </a:cubicBezTo>
                  <a:cubicBezTo>
                    <a:pt x="353" y="1440"/>
                    <a:pt x="340" y="1412"/>
                    <a:pt x="321" y="1387"/>
                  </a:cubicBezTo>
                  <a:cubicBezTo>
                    <a:pt x="319" y="1384"/>
                    <a:pt x="319" y="1381"/>
                    <a:pt x="318" y="1378"/>
                  </a:cubicBezTo>
                  <a:cubicBezTo>
                    <a:pt x="318" y="1370"/>
                    <a:pt x="318" y="1362"/>
                    <a:pt x="317" y="1354"/>
                  </a:cubicBezTo>
                  <a:cubicBezTo>
                    <a:pt x="312" y="1329"/>
                    <a:pt x="324" y="1309"/>
                    <a:pt x="334" y="1289"/>
                  </a:cubicBezTo>
                  <a:cubicBezTo>
                    <a:pt x="339" y="1278"/>
                    <a:pt x="343" y="1266"/>
                    <a:pt x="349" y="1255"/>
                  </a:cubicBezTo>
                  <a:cubicBezTo>
                    <a:pt x="352" y="1248"/>
                    <a:pt x="355" y="1241"/>
                    <a:pt x="360" y="1235"/>
                  </a:cubicBezTo>
                  <a:cubicBezTo>
                    <a:pt x="373" y="1219"/>
                    <a:pt x="378" y="1201"/>
                    <a:pt x="382" y="1182"/>
                  </a:cubicBezTo>
                  <a:cubicBezTo>
                    <a:pt x="385" y="1167"/>
                    <a:pt x="388" y="1153"/>
                    <a:pt x="390" y="1138"/>
                  </a:cubicBezTo>
                  <a:cubicBezTo>
                    <a:pt x="375" y="1166"/>
                    <a:pt x="376" y="1200"/>
                    <a:pt x="358" y="1226"/>
                  </a:cubicBezTo>
                  <a:cubicBezTo>
                    <a:pt x="358" y="1226"/>
                    <a:pt x="357" y="1226"/>
                    <a:pt x="356" y="1226"/>
                  </a:cubicBezTo>
                  <a:cubicBezTo>
                    <a:pt x="359" y="1203"/>
                    <a:pt x="362" y="1181"/>
                    <a:pt x="365" y="1158"/>
                  </a:cubicBezTo>
                  <a:cubicBezTo>
                    <a:pt x="364" y="1158"/>
                    <a:pt x="363" y="1158"/>
                    <a:pt x="362" y="1157"/>
                  </a:cubicBezTo>
                  <a:cubicBezTo>
                    <a:pt x="360" y="1161"/>
                    <a:pt x="358" y="1164"/>
                    <a:pt x="357" y="1167"/>
                  </a:cubicBezTo>
                  <a:cubicBezTo>
                    <a:pt x="355" y="1182"/>
                    <a:pt x="353" y="1197"/>
                    <a:pt x="352" y="1211"/>
                  </a:cubicBezTo>
                  <a:cubicBezTo>
                    <a:pt x="351" y="1230"/>
                    <a:pt x="346" y="1247"/>
                    <a:pt x="338" y="1264"/>
                  </a:cubicBezTo>
                  <a:cubicBezTo>
                    <a:pt x="330" y="1278"/>
                    <a:pt x="323" y="1293"/>
                    <a:pt x="315" y="1308"/>
                  </a:cubicBezTo>
                  <a:cubicBezTo>
                    <a:pt x="315" y="1302"/>
                    <a:pt x="315" y="1297"/>
                    <a:pt x="315" y="1292"/>
                  </a:cubicBezTo>
                  <a:cubicBezTo>
                    <a:pt x="319" y="1263"/>
                    <a:pt x="323" y="1234"/>
                    <a:pt x="328" y="1205"/>
                  </a:cubicBezTo>
                  <a:cubicBezTo>
                    <a:pt x="328" y="1199"/>
                    <a:pt x="331" y="1193"/>
                    <a:pt x="334" y="1189"/>
                  </a:cubicBezTo>
                  <a:cubicBezTo>
                    <a:pt x="345" y="1174"/>
                    <a:pt x="351" y="1156"/>
                    <a:pt x="357" y="1138"/>
                  </a:cubicBezTo>
                  <a:cubicBezTo>
                    <a:pt x="363" y="1119"/>
                    <a:pt x="370" y="1099"/>
                    <a:pt x="375" y="1080"/>
                  </a:cubicBezTo>
                  <a:cubicBezTo>
                    <a:pt x="380" y="1060"/>
                    <a:pt x="384" y="1040"/>
                    <a:pt x="382" y="1019"/>
                  </a:cubicBezTo>
                  <a:cubicBezTo>
                    <a:pt x="382" y="1017"/>
                    <a:pt x="382" y="1016"/>
                    <a:pt x="381" y="1014"/>
                  </a:cubicBezTo>
                  <a:cubicBezTo>
                    <a:pt x="377" y="1048"/>
                    <a:pt x="371" y="1081"/>
                    <a:pt x="356" y="1113"/>
                  </a:cubicBezTo>
                  <a:cubicBezTo>
                    <a:pt x="356" y="1111"/>
                    <a:pt x="356" y="1109"/>
                    <a:pt x="356" y="1108"/>
                  </a:cubicBezTo>
                  <a:cubicBezTo>
                    <a:pt x="357" y="1081"/>
                    <a:pt x="358" y="1055"/>
                    <a:pt x="358" y="1028"/>
                  </a:cubicBezTo>
                  <a:cubicBezTo>
                    <a:pt x="358" y="1024"/>
                    <a:pt x="358" y="1020"/>
                    <a:pt x="358" y="1016"/>
                  </a:cubicBezTo>
                  <a:cubicBezTo>
                    <a:pt x="356" y="1016"/>
                    <a:pt x="355" y="1015"/>
                    <a:pt x="354" y="1015"/>
                  </a:cubicBezTo>
                  <a:cubicBezTo>
                    <a:pt x="353" y="1018"/>
                    <a:pt x="352" y="1021"/>
                    <a:pt x="352" y="1024"/>
                  </a:cubicBezTo>
                  <a:cubicBezTo>
                    <a:pt x="351" y="1055"/>
                    <a:pt x="350" y="1085"/>
                    <a:pt x="351" y="1116"/>
                  </a:cubicBezTo>
                  <a:cubicBezTo>
                    <a:pt x="351" y="1136"/>
                    <a:pt x="347" y="1154"/>
                    <a:pt x="337" y="1171"/>
                  </a:cubicBezTo>
                  <a:cubicBezTo>
                    <a:pt x="336" y="1173"/>
                    <a:pt x="334" y="1174"/>
                    <a:pt x="332" y="1176"/>
                  </a:cubicBezTo>
                  <a:cubicBezTo>
                    <a:pt x="333" y="1166"/>
                    <a:pt x="335" y="1157"/>
                    <a:pt x="335" y="1147"/>
                  </a:cubicBezTo>
                  <a:cubicBezTo>
                    <a:pt x="336" y="1123"/>
                    <a:pt x="336" y="1099"/>
                    <a:pt x="336" y="1075"/>
                  </a:cubicBezTo>
                  <a:cubicBezTo>
                    <a:pt x="336" y="1073"/>
                    <a:pt x="334" y="1071"/>
                    <a:pt x="333" y="1069"/>
                  </a:cubicBezTo>
                  <a:cubicBezTo>
                    <a:pt x="332" y="1071"/>
                    <a:pt x="330" y="1074"/>
                    <a:pt x="330" y="1076"/>
                  </a:cubicBezTo>
                  <a:cubicBezTo>
                    <a:pt x="329" y="1100"/>
                    <a:pt x="331" y="1124"/>
                    <a:pt x="328" y="1147"/>
                  </a:cubicBezTo>
                  <a:cubicBezTo>
                    <a:pt x="326" y="1176"/>
                    <a:pt x="321" y="1203"/>
                    <a:pt x="317" y="1231"/>
                  </a:cubicBezTo>
                  <a:cubicBezTo>
                    <a:pt x="316" y="1232"/>
                    <a:pt x="315" y="1232"/>
                    <a:pt x="315" y="1232"/>
                  </a:cubicBezTo>
                  <a:cubicBezTo>
                    <a:pt x="314" y="1230"/>
                    <a:pt x="313" y="1227"/>
                    <a:pt x="312" y="1225"/>
                  </a:cubicBezTo>
                  <a:cubicBezTo>
                    <a:pt x="308" y="1212"/>
                    <a:pt x="304" y="1199"/>
                    <a:pt x="301" y="1186"/>
                  </a:cubicBezTo>
                  <a:cubicBezTo>
                    <a:pt x="300" y="1183"/>
                    <a:pt x="300" y="1180"/>
                    <a:pt x="301" y="1177"/>
                  </a:cubicBezTo>
                  <a:cubicBezTo>
                    <a:pt x="310" y="1149"/>
                    <a:pt x="308" y="1119"/>
                    <a:pt x="308" y="1090"/>
                  </a:cubicBezTo>
                  <a:cubicBezTo>
                    <a:pt x="308" y="1089"/>
                    <a:pt x="308" y="1088"/>
                    <a:pt x="307" y="1087"/>
                  </a:cubicBezTo>
                  <a:cubicBezTo>
                    <a:pt x="307" y="1087"/>
                    <a:pt x="307" y="1086"/>
                    <a:pt x="305" y="1085"/>
                  </a:cubicBezTo>
                  <a:cubicBezTo>
                    <a:pt x="302" y="1113"/>
                    <a:pt x="300" y="1139"/>
                    <a:pt x="297" y="1166"/>
                  </a:cubicBezTo>
                  <a:cubicBezTo>
                    <a:pt x="296" y="1166"/>
                    <a:pt x="296" y="1166"/>
                    <a:pt x="295" y="1166"/>
                  </a:cubicBezTo>
                  <a:cubicBezTo>
                    <a:pt x="294" y="1164"/>
                    <a:pt x="293" y="1162"/>
                    <a:pt x="293" y="1160"/>
                  </a:cubicBezTo>
                  <a:cubicBezTo>
                    <a:pt x="288" y="1127"/>
                    <a:pt x="287" y="1094"/>
                    <a:pt x="291" y="1061"/>
                  </a:cubicBezTo>
                  <a:cubicBezTo>
                    <a:pt x="291" y="1058"/>
                    <a:pt x="292" y="1055"/>
                    <a:pt x="294" y="1054"/>
                  </a:cubicBezTo>
                  <a:cubicBezTo>
                    <a:pt x="316" y="1041"/>
                    <a:pt x="324" y="1020"/>
                    <a:pt x="326" y="996"/>
                  </a:cubicBezTo>
                  <a:cubicBezTo>
                    <a:pt x="327" y="977"/>
                    <a:pt x="328" y="958"/>
                    <a:pt x="329" y="939"/>
                  </a:cubicBezTo>
                  <a:cubicBezTo>
                    <a:pt x="329" y="936"/>
                    <a:pt x="328" y="932"/>
                    <a:pt x="328" y="929"/>
                  </a:cubicBezTo>
                  <a:cubicBezTo>
                    <a:pt x="327" y="929"/>
                    <a:pt x="326" y="929"/>
                    <a:pt x="326" y="928"/>
                  </a:cubicBezTo>
                  <a:cubicBezTo>
                    <a:pt x="325" y="936"/>
                    <a:pt x="324" y="945"/>
                    <a:pt x="323" y="953"/>
                  </a:cubicBezTo>
                  <a:cubicBezTo>
                    <a:pt x="321" y="974"/>
                    <a:pt x="318" y="995"/>
                    <a:pt x="314" y="1016"/>
                  </a:cubicBezTo>
                  <a:cubicBezTo>
                    <a:pt x="312" y="1028"/>
                    <a:pt x="305" y="1038"/>
                    <a:pt x="292" y="1045"/>
                  </a:cubicBezTo>
                  <a:cubicBezTo>
                    <a:pt x="294" y="1036"/>
                    <a:pt x="295" y="1029"/>
                    <a:pt x="295" y="1021"/>
                  </a:cubicBezTo>
                  <a:cubicBezTo>
                    <a:pt x="296" y="1007"/>
                    <a:pt x="297" y="993"/>
                    <a:pt x="298" y="979"/>
                  </a:cubicBezTo>
                  <a:cubicBezTo>
                    <a:pt x="298" y="977"/>
                    <a:pt x="296" y="975"/>
                    <a:pt x="295" y="974"/>
                  </a:cubicBezTo>
                  <a:cubicBezTo>
                    <a:pt x="294" y="975"/>
                    <a:pt x="292" y="977"/>
                    <a:pt x="292" y="979"/>
                  </a:cubicBezTo>
                  <a:cubicBezTo>
                    <a:pt x="293" y="1009"/>
                    <a:pt x="286" y="1039"/>
                    <a:pt x="284" y="1069"/>
                  </a:cubicBezTo>
                  <a:cubicBezTo>
                    <a:pt x="283" y="1074"/>
                    <a:pt x="283" y="1079"/>
                    <a:pt x="282" y="1086"/>
                  </a:cubicBezTo>
                  <a:cubicBezTo>
                    <a:pt x="279" y="1082"/>
                    <a:pt x="277" y="1080"/>
                    <a:pt x="276" y="1078"/>
                  </a:cubicBezTo>
                  <a:cubicBezTo>
                    <a:pt x="265" y="1061"/>
                    <a:pt x="263" y="1041"/>
                    <a:pt x="261" y="1021"/>
                  </a:cubicBezTo>
                  <a:cubicBezTo>
                    <a:pt x="260" y="992"/>
                    <a:pt x="262" y="963"/>
                    <a:pt x="267" y="935"/>
                  </a:cubicBezTo>
                  <a:cubicBezTo>
                    <a:pt x="268" y="930"/>
                    <a:pt x="267" y="926"/>
                    <a:pt x="267" y="921"/>
                  </a:cubicBezTo>
                  <a:cubicBezTo>
                    <a:pt x="267" y="920"/>
                    <a:pt x="265" y="919"/>
                    <a:pt x="264" y="918"/>
                  </a:cubicBezTo>
                  <a:cubicBezTo>
                    <a:pt x="263" y="919"/>
                    <a:pt x="261" y="920"/>
                    <a:pt x="261" y="921"/>
                  </a:cubicBezTo>
                  <a:cubicBezTo>
                    <a:pt x="257" y="961"/>
                    <a:pt x="250" y="1001"/>
                    <a:pt x="257" y="1041"/>
                  </a:cubicBezTo>
                  <a:cubicBezTo>
                    <a:pt x="260" y="1058"/>
                    <a:pt x="263" y="1075"/>
                    <a:pt x="276" y="1086"/>
                  </a:cubicBezTo>
                  <a:cubicBezTo>
                    <a:pt x="284" y="1094"/>
                    <a:pt x="283" y="1102"/>
                    <a:pt x="283" y="1111"/>
                  </a:cubicBezTo>
                  <a:cubicBezTo>
                    <a:pt x="284" y="1127"/>
                    <a:pt x="285" y="1144"/>
                    <a:pt x="286" y="1160"/>
                  </a:cubicBezTo>
                  <a:cubicBezTo>
                    <a:pt x="268" y="1145"/>
                    <a:pt x="261" y="1124"/>
                    <a:pt x="256" y="1102"/>
                  </a:cubicBezTo>
                  <a:cubicBezTo>
                    <a:pt x="255" y="1102"/>
                    <a:pt x="254" y="1102"/>
                    <a:pt x="253" y="1102"/>
                  </a:cubicBezTo>
                  <a:cubicBezTo>
                    <a:pt x="253" y="1106"/>
                    <a:pt x="252" y="1110"/>
                    <a:pt x="253" y="1114"/>
                  </a:cubicBezTo>
                  <a:cubicBezTo>
                    <a:pt x="255" y="1130"/>
                    <a:pt x="262" y="1145"/>
                    <a:pt x="273" y="1156"/>
                  </a:cubicBezTo>
                  <a:cubicBezTo>
                    <a:pt x="291" y="1175"/>
                    <a:pt x="300" y="1199"/>
                    <a:pt x="306" y="1223"/>
                  </a:cubicBezTo>
                  <a:cubicBezTo>
                    <a:pt x="312" y="1246"/>
                    <a:pt x="313" y="1269"/>
                    <a:pt x="309" y="1292"/>
                  </a:cubicBezTo>
                  <a:cubicBezTo>
                    <a:pt x="308" y="1297"/>
                    <a:pt x="308" y="1302"/>
                    <a:pt x="306" y="1307"/>
                  </a:cubicBezTo>
                  <a:cubicBezTo>
                    <a:pt x="305" y="1304"/>
                    <a:pt x="304" y="1300"/>
                    <a:pt x="303" y="1296"/>
                  </a:cubicBezTo>
                  <a:cubicBezTo>
                    <a:pt x="299" y="1277"/>
                    <a:pt x="295" y="1258"/>
                    <a:pt x="291" y="1239"/>
                  </a:cubicBezTo>
                  <a:cubicBezTo>
                    <a:pt x="287" y="1223"/>
                    <a:pt x="283" y="1207"/>
                    <a:pt x="278" y="1191"/>
                  </a:cubicBezTo>
                  <a:cubicBezTo>
                    <a:pt x="277" y="1188"/>
                    <a:pt x="275" y="1186"/>
                    <a:pt x="272" y="1184"/>
                  </a:cubicBezTo>
                  <a:cubicBezTo>
                    <a:pt x="276" y="1200"/>
                    <a:pt x="280" y="1215"/>
                    <a:pt x="284" y="1231"/>
                  </a:cubicBezTo>
                  <a:cubicBezTo>
                    <a:pt x="269" y="1212"/>
                    <a:pt x="261" y="1190"/>
                    <a:pt x="253" y="1168"/>
                  </a:cubicBezTo>
                  <a:cubicBezTo>
                    <a:pt x="252" y="1168"/>
                    <a:pt x="251" y="1168"/>
                    <a:pt x="250" y="1168"/>
                  </a:cubicBezTo>
                  <a:cubicBezTo>
                    <a:pt x="250" y="1171"/>
                    <a:pt x="250" y="1174"/>
                    <a:pt x="250" y="1176"/>
                  </a:cubicBezTo>
                  <a:cubicBezTo>
                    <a:pt x="255" y="1190"/>
                    <a:pt x="259" y="1203"/>
                    <a:pt x="266" y="1215"/>
                  </a:cubicBezTo>
                  <a:cubicBezTo>
                    <a:pt x="279" y="1238"/>
                    <a:pt x="287" y="1262"/>
                    <a:pt x="293" y="1288"/>
                  </a:cubicBezTo>
                  <a:cubicBezTo>
                    <a:pt x="295" y="1296"/>
                    <a:pt x="297" y="1305"/>
                    <a:pt x="301" y="1312"/>
                  </a:cubicBezTo>
                  <a:cubicBezTo>
                    <a:pt x="308" y="1324"/>
                    <a:pt x="308" y="1337"/>
                    <a:pt x="309" y="1350"/>
                  </a:cubicBezTo>
                  <a:cubicBezTo>
                    <a:pt x="309" y="1356"/>
                    <a:pt x="309" y="1362"/>
                    <a:pt x="310" y="1369"/>
                  </a:cubicBezTo>
                  <a:cubicBezTo>
                    <a:pt x="308" y="1366"/>
                    <a:pt x="307" y="1365"/>
                    <a:pt x="306" y="1363"/>
                  </a:cubicBezTo>
                  <a:cubicBezTo>
                    <a:pt x="287" y="1334"/>
                    <a:pt x="274" y="1302"/>
                    <a:pt x="262" y="1270"/>
                  </a:cubicBezTo>
                  <a:cubicBezTo>
                    <a:pt x="254" y="1249"/>
                    <a:pt x="247" y="1228"/>
                    <a:pt x="239" y="1208"/>
                  </a:cubicBezTo>
                  <a:cubicBezTo>
                    <a:pt x="232" y="1191"/>
                    <a:pt x="234" y="1174"/>
                    <a:pt x="235" y="1156"/>
                  </a:cubicBezTo>
                  <a:cubicBezTo>
                    <a:pt x="237" y="1133"/>
                    <a:pt x="236" y="1110"/>
                    <a:pt x="236" y="1088"/>
                  </a:cubicBezTo>
                  <a:cubicBezTo>
                    <a:pt x="235" y="1060"/>
                    <a:pt x="233" y="1033"/>
                    <a:pt x="233" y="1005"/>
                  </a:cubicBezTo>
                  <a:cubicBezTo>
                    <a:pt x="233" y="994"/>
                    <a:pt x="236" y="983"/>
                    <a:pt x="237" y="972"/>
                  </a:cubicBezTo>
                  <a:cubicBezTo>
                    <a:pt x="238" y="962"/>
                    <a:pt x="237" y="953"/>
                    <a:pt x="237" y="943"/>
                  </a:cubicBezTo>
                  <a:cubicBezTo>
                    <a:pt x="237" y="942"/>
                    <a:pt x="236" y="940"/>
                    <a:pt x="236" y="938"/>
                  </a:cubicBezTo>
                  <a:cubicBezTo>
                    <a:pt x="235" y="938"/>
                    <a:pt x="235" y="938"/>
                    <a:pt x="234" y="938"/>
                  </a:cubicBezTo>
                  <a:cubicBezTo>
                    <a:pt x="232" y="957"/>
                    <a:pt x="231" y="975"/>
                    <a:pt x="229" y="993"/>
                  </a:cubicBezTo>
                  <a:cubicBezTo>
                    <a:pt x="228" y="993"/>
                    <a:pt x="227" y="993"/>
                    <a:pt x="226" y="993"/>
                  </a:cubicBezTo>
                  <a:cubicBezTo>
                    <a:pt x="225" y="984"/>
                    <a:pt x="225" y="975"/>
                    <a:pt x="224" y="966"/>
                  </a:cubicBezTo>
                  <a:cubicBezTo>
                    <a:pt x="223" y="962"/>
                    <a:pt x="225" y="957"/>
                    <a:pt x="219" y="955"/>
                  </a:cubicBezTo>
                  <a:cubicBezTo>
                    <a:pt x="218" y="958"/>
                    <a:pt x="217" y="962"/>
                    <a:pt x="217" y="965"/>
                  </a:cubicBezTo>
                  <a:cubicBezTo>
                    <a:pt x="219" y="982"/>
                    <a:pt x="222" y="998"/>
                    <a:pt x="224" y="1014"/>
                  </a:cubicBezTo>
                  <a:cubicBezTo>
                    <a:pt x="227" y="1058"/>
                    <a:pt x="232" y="1101"/>
                    <a:pt x="229" y="1145"/>
                  </a:cubicBezTo>
                  <a:cubicBezTo>
                    <a:pt x="228" y="1150"/>
                    <a:pt x="227" y="1155"/>
                    <a:pt x="227" y="1161"/>
                  </a:cubicBezTo>
                  <a:cubicBezTo>
                    <a:pt x="226" y="1159"/>
                    <a:pt x="225" y="1158"/>
                    <a:pt x="225" y="1157"/>
                  </a:cubicBezTo>
                  <a:cubicBezTo>
                    <a:pt x="215" y="1121"/>
                    <a:pt x="205" y="1085"/>
                    <a:pt x="196" y="1049"/>
                  </a:cubicBezTo>
                  <a:cubicBezTo>
                    <a:pt x="191" y="1028"/>
                    <a:pt x="185" y="1007"/>
                    <a:pt x="187" y="985"/>
                  </a:cubicBezTo>
                  <a:cubicBezTo>
                    <a:pt x="188" y="978"/>
                    <a:pt x="188" y="970"/>
                    <a:pt x="189" y="963"/>
                  </a:cubicBezTo>
                  <a:cubicBezTo>
                    <a:pt x="190" y="958"/>
                    <a:pt x="192" y="953"/>
                    <a:pt x="195" y="951"/>
                  </a:cubicBezTo>
                  <a:cubicBezTo>
                    <a:pt x="218" y="932"/>
                    <a:pt x="226" y="907"/>
                    <a:pt x="225" y="878"/>
                  </a:cubicBezTo>
                  <a:cubicBezTo>
                    <a:pt x="224" y="853"/>
                    <a:pt x="222" y="829"/>
                    <a:pt x="221" y="804"/>
                  </a:cubicBezTo>
                  <a:cubicBezTo>
                    <a:pt x="221" y="803"/>
                    <a:pt x="221" y="802"/>
                    <a:pt x="220" y="801"/>
                  </a:cubicBezTo>
                  <a:cubicBezTo>
                    <a:pt x="220" y="801"/>
                    <a:pt x="219" y="801"/>
                    <a:pt x="218" y="801"/>
                  </a:cubicBezTo>
                  <a:cubicBezTo>
                    <a:pt x="218" y="809"/>
                    <a:pt x="218" y="816"/>
                    <a:pt x="218" y="823"/>
                  </a:cubicBezTo>
                  <a:cubicBezTo>
                    <a:pt x="218" y="851"/>
                    <a:pt x="221" y="878"/>
                    <a:pt x="215" y="905"/>
                  </a:cubicBezTo>
                  <a:cubicBezTo>
                    <a:pt x="211" y="922"/>
                    <a:pt x="205" y="931"/>
                    <a:pt x="195" y="939"/>
                  </a:cubicBezTo>
                  <a:cubicBezTo>
                    <a:pt x="195" y="918"/>
                    <a:pt x="197" y="897"/>
                    <a:pt x="196" y="876"/>
                  </a:cubicBezTo>
                  <a:cubicBezTo>
                    <a:pt x="195" y="856"/>
                    <a:pt x="192" y="836"/>
                    <a:pt x="190" y="816"/>
                  </a:cubicBezTo>
                  <a:cubicBezTo>
                    <a:pt x="190" y="815"/>
                    <a:pt x="189" y="813"/>
                    <a:pt x="188" y="812"/>
                  </a:cubicBezTo>
                  <a:cubicBezTo>
                    <a:pt x="187" y="810"/>
                    <a:pt x="185" y="808"/>
                    <a:pt x="183" y="807"/>
                  </a:cubicBezTo>
                  <a:cubicBezTo>
                    <a:pt x="182" y="809"/>
                    <a:pt x="181" y="811"/>
                    <a:pt x="181" y="813"/>
                  </a:cubicBezTo>
                  <a:cubicBezTo>
                    <a:pt x="187" y="841"/>
                    <a:pt x="189" y="870"/>
                    <a:pt x="188" y="899"/>
                  </a:cubicBezTo>
                  <a:cubicBezTo>
                    <a:pt x="188" y="913"/>
                    <a:pt x="186" y="927"/>
                    <a:pt x="185" y="941"/>
                  </a:cubicBezTo>
                  <a:cubicBezTo>
                    <a:pt x="183" y="962"/>
                    <a:pt x="182" y="983"/>
                    <a:pt x="180" y="1004"/>
                  </a:cubicBezTo>
                  <a:cubicBezTo>
                    <a:pt x="180" y="1009"/>
                    <a:pt x="180" y="1013"/>
                    <a:pt x="180" y="1017"/>
                  </a:cubicBezTo>
                  <a:cubicBezTo>
                    <a:pt x="179" y="1017"/>
                    <a:pt x="178" y="1017"/>
                    <a:pt x="178" y="1018"/>
                  </a:cubicBezTo>
                  <a:cubicBezTo>
                    <a:pt x="175" y="1005"/>
                    <a:pt x="172" y="993"/>
                    <a:pt x="170" y="981"/>
                  </a:cubicBezTo>
                  <a:cubicBezTo>
                    <a:pt x="168" y="961"/>
                    <a:pt x="168" y="940"/>
                    <a:pt x="164" y="920"/>
                  </a:cubicBezTo>
                  <a:cubicBezTo>
                    <a:pt x="160" y="905"/>
                    <a:pt x="153" y="890"/>
                    <a:pt x="148" y="875"/>
                  </a:cubicBezTo>
                  <a:cubicBezTo>
                    <a:pt x="145" y="865"/>
                    <a:pt x="143" y="855"/>
                    <a:pt x="140" y="845"/>
                  </a:cubicBezTo>
                  <a:cubicBezTo>
                    <a:pt x="139" y="843"/>
                    <a:pt x="137" y="841"/>
                    <a:pt x="136" y="839"/>
                  </a:cubicBezTo>
                  <a:cubicBezTo>
                    <a:pt x="135" y="842"/>
                    <a:pt x="133" y="845"/>
                    <a:pt x="133" y="847"/>
                  </a:cubicBezTo>
                  <a:cubicBezTo>
                    <a:pt x="139" y="867"/>
                    <a:pt x="146" y="888"/>
                    <a:pt x="152" y="908"/>
                  </a:cubicBezTo>
                  <a:cubicBezTo>
                    <a:pt x="154" y="915"/>
                    <a:pt x="157" y="922"/>
                    <a:pt x="159" y="928"/>
                  </a:cubicBezTo>
                  <a:cubicBezTo>
                    <a:pt x="158" y="929"/>
                    <a:pt x="157" y="929"/>
                    <a:pt x="157" y="929"/>
                  </a:cubicBezTo>
                  <a:cubicBezTo>
                    <a:pt x="147" y="915"/>
                    <a:pt x="136" y="900"/>
                    <a:pt x="127" y="885"/>
                  </a:cubicBezTo>
                  <a:cubicBezTo>
                    <a:pt x="115" y="867"/>
                    <a:pt x="108" y="846"/>
                    <a:pt x="104" y="825"/>
                  </a:cubicBezTo>
                  <a:cubicBezTo>
                    <a:pt x="102" y="816"/>
                    <a:pt x="100" y="807"/>
                    <a:pt x="97" y="798"/>
                  </a:cubicBezTo>
                  <a:cubicBezTo>
                    <a:pt x="96" y="797"/>
                    <a:pt x="94" y="796"/>
                    <a:pt x="93" y="794"/>
                  </a:cubicBezTo>
                  <a:cubicBezTo>
                    <a:pt x="92" y="796"/>
                    <a:pt x="90" y="798"/>
                    <a:pt x="91" y="800"/>
                  </a:cubicBezTo>
                  <a:cubicBezTo>
                    <a:pt x="97" y="823"/>
                    <a:pt x="102" y="847"/>
                    <a:pt x="111" y="869"/>
                  </a:cubicBezTo>
                  <a:cubicBezTo>
                    <a:pt x="121" y="890"/>
                    <a:pt x="135" y="909"/>
                    <a:pt x="148" y="927"/>
                  </a:cubicBezTo>
                  <a:cubicBezTo>
                    <a:pt x="157" y="938"/>
                    <a:pt x="162" y="949"/>
                    <a:pt x="162" y="963"/>
                  </a:cubicBezTo>
                  <a:cubicBezTo>
                    <a:pt x="161" y="989"/>
                    <a:pt x="169" y="1012"/>
                    <a:pt x="177" y="1036"/>
                  </a:cubicBezTo>
                  <a:cubicBezTo>
                    <a:pt x="183" y="1055"/>
                    <a:pt x="188" y="1074"/>
                    <a:pt x="194" y="1093"/>
                  </a:cubicBezTo>
                  <a:cubicBezTo>
                    <a:pt x="200" y="1115"/>
                    <a:pt x="206" y="1137"/>
                    <a:pt x="212" y="1159"/>
                  </a:cubicBezTo>
                  <a:cubicBezTo>
                    <a:pt x="212" y="1160"/>
                    <a:pt x="212" y="1161"/>
                    <a:pt x="213" y="1164"/>
                  </a:cubicBezTo>
                  <a:cubicBezTo>
                    <a:pt x="209" y="1160"/>
                    <a:pt x="206" y="1156"/>
                    <a:pt x="203" y="1154"/>
                  </a:cubicBezTo>
                  <a:cubicBezTo>
                    <a:pt x="192" y="1143"/>
                    <a:pt x="181" y="1131"/>
                    <a:pt x="169" y="1121"/>
                  </a:cubicBezTo>
                  <a:cubicBezTo>
                    <a:pt x="160" y="1113"/>
                    <a:pt x="156" y="1103"/>
                    <a:pt x="155" y="1091"/>
                  </a:cubicBezTo>
                  <a:cubicBezTo>
                    <a:pt x="152" y="1058"/>
                    <a:pt x="148" y="1025"/>
                    <a:pt x="148" y="992"/>
                  </a:cubicBezTo>
                  <a:cubicBezTo>
                    <a:pt x="148" y="979"/>
                    <a:pt x="144" y="965"/>
                    <a:pt x="141" y="952"/>
                  </a:cubicBezTo>
                  <a:cubicBezTo>
                    <a:pt x="141" y="949"/>
                    <a:pt x="139" y="946"/>
                    <a:pt x="136" y="943"/>
                  </a:cubicBezTo>
                  <a:cubicBezTo>
                    <a:pt x="138" y="964"/>
                    <a:pt x="141" y="986"/>
                    <a:pt x="143" y="1007"/>
                  </a:cubicBezTo>
                  <a:cubicBezTo>
                    <a:pt x="142" y="1007"/>
                    <a:pt x="141" y="1007"/>
                    <a:pt x="141" y="1008"/>
                  </a:cubicBezTo>
                  <a:cubicBezTo>
                    <a:pt x="134" y="996"/>
                    <a:pt x="138" y="980"/>
                    <a:pt x="127" y="970"/>
                  </a:cubicBezTo>
                  <a:cubicBezTo>
                    <a:pt x="126" y="970"/>
                    <a:pt x="126" y="970"/>
                    <a:pt x="125" y="970"/>
                  </a:cubicBezTo>
                  <a:cubicBezTo>
                    <a:pt x="125" y="972"/>
                    <a:pt x="125" y="974"/>
                    <a:pt x="125" y="976"/>
                  </a:cubicBezTo>
                  <a:cubicBezTo>
                    <a:pt x="130" y="992"/>
                    <a:pt x="135" y="1009"/>
                    <a:pt x="138" y="1026"/>
                  </a:cubicBezTo>
                  <a:cubicBezTo>
                    <a:pt x="143" y="1047"/>
                    <a:pt x="145" y="1068"/>
                    <a:pt x="148" y="1090"/>
                  </a:cubicBezTo>
                  <a:cubicBezTo>
                    <a:pt x="148" y="1090"/>
                    <a:pt x="147" y="1090"/>
                    <a:pt x="146" y="1091"/>
                  </a:cubicBezTo>
                  <a:cubicBezTo>
                    <a:pt x="142" y="1084"/>
                    <a:pt x="137" y="1077"/>
                    <a:pt x="134" y="1070"/>
                  </a:cubicBezTo>
                  <a:cubicBezTo>
                    <a:pt x="126" y="1056"/>
                    <a:pt x="119" y="1042"/>
                    <a:pt x="112" y="1028"/>
                  </a:cubicBezTo>
                  <a:cubicBezTo>
                    <a:pt x="110" y="1023"/>
                    <a:pt x="110" y="1017"/>
                    <a:pt x="110" y="1012"/>
                  </a:cubicBezTo>
                  <a:cubicBezTo>
                    <a:pt x="111" y="974"/>
                    <a:pt x="104" y="937"/>
                    <a:pt x="92" y="901"/>
                  </a:cubicBezTo>
                  <a:cubicBezTo>
                    <a:pt x="89" y="892"/>
                    <a:pt x="83" y="883"/>
                    <a:pt x="78" y="874"/>
                  </a:cubicBezTo>
                  <a:cubicBezTo>
                    <a:pt x="94" y="919"/>
                    <a:pt x="103" y="964"/>
                    <a:pt x="103" y="1011"/>
                  </a:cubicBezTo>
                  <a:cubicBezTo>
                    <a:pt x="102" y="1012"/>
                    <a:pt x="101" y="1012"/>
                    <a:pt x="100" y="1013"/>
                  </a:cubicBezTo>
                  <a:cubicBezTo>
                    <a:pt x="90" y="996"/>
                    <a:pt x="79" y="979"/>
                    <a:pt x="71" y="961"/>
                  </a:cubicBezTo>
                  <a:cubicBezTo>
                    <a:pt x="63" y="944"/>
                    <a:pt x="58" y="925"/>
                    <a:pt x="52" y="906"/>
                  </a:cubicBezTo>
                  <a:cubicBezTo>
                    <a:pt x="50" y="906"/>
                    <a:pt x="49" y="906"/>
                    <a:pt x="48" y="907"/>
                  </a:cubicBezTo>
                  <a:cubicBezTo>
                    <a:pt x="48" y="910"/>
                    <a:pt x="47" y="913"/>
                    <a:pt x="48" y="916"/>
                  </a:cubicBezTo>
                  <a:cubicBezTo>
                    <a:pt x="57" y="945"/>
                    <a:pt x="65" y="975"/>
                    <a:pt x="84" y="1000"/>
                  </a:cubicBezTo>
                  <a:cubicBezTo>
                    <a:pt x="44" y="982"/>
                    <a:pt x="28" y="944"/>
                    <a:pt x="13" y="907"/>
                  </a:cubicBezTo>
                  <a:cubicBezTo>
                    <a:pt x="12" y="908"/>
                    <a:pt x="11" y="908"/>
                    <a:pt x="10" y="908"/>
                  </a:cubicBezTo>
                  <a:cubicBezTo>
                    <a:pt x="10" y="911"/>
                    <a:pt x="10" y="913"/>
                    <a:pt x="11" y="916"/>
                  </a:cubicBezTo>
                  <a:cubicBezTo>
                    <a:pt x="19" y="942"/>
                    <a:pt x="31" y="966"/>
                    <a:pt x="51" y="987"/>
                  </a:cubicBezTo>
                  <a:cubicBezTo>
                    <a:pt x="62" y="999"/>
                    <a:pt x="76" y="1006"/>
                    <a:pt x="90" y="1013"/>
                  </a:cubicBezTo>
                  <a:cubicBezTo>
                    <a:pt x="93" y="1015"/>
                    <a:pt x="95" y="1016"/>
                    <a:pt x="96" y="1018"/>
                  </a:cubicBezTo>
                  <a:cubicBezTo>
                    <a:pt x="105" y="1034"/>
                    <a:pt x="114" y="1051"/>
                    <a:pt x="124" y="1067"/>
                  </a:cubicBezTo>
                  <a:cubicBezTo>
                    <a:pt x="131" y="1081"/>
                    <a:pt x="140" y="1095"/>
                    <a:pt x="149" y="1111"/>
                  </a:cubicBezTo>
                  <a:cubicBezTo>
                    <a:pt x="138" y="1104"/>
                    <a:pt x="128" y="1098"/>
                    <a:pt x="118" y="1092"/>
                  </a:cubicBezTo>
                  <a:cubicBezTo>
                    <a:pt x="101" y="1082"/>
                    <a:pt x="93" y="1064"/>
                    <a:pt x="81" y="1050"/>
                  </a:cubicBezTo>
                  <a:cubicBezTo>
                    <a:pt x="67" y="1031"/>
                    <a:pt x="52" y="1014"/>
                    <a:pt x="37" y="996"/>
                  </a:cubicBezTo>
                  <a:cubicBezTo>
                    <a:pt x="36" y="994"/>
                    <a:pt x="33" y="992"/>
                    <a:pt x="31" y="991"/>
                  </a:cubicBezTo>
                  <a:cubicBezTo>
                    <a:pt x="31" y="991"/>
                    <a:pt x="30" y="992"/>
                    <a:pt x="30" y="992"/>
                  </a:cubicBezTo>
                  <a:cubicBezTo>
                    <a:pt x="51" y="1020"/>
                    <a:pt x="71" y="1048"/>
                    <a:pt x="92" y="1076"/>
                  </a:cubicBezTo>
                  <a:cubicBezTo>
                    <a:pt x="91" y="1077"/>
                    <a:pt x="91" y="1078"/>
                    <a:pt x="90" y="1079"/>
                  </a:cubicBezTo>
                  <a:cubicBezTo>
                    <a:pt x="78" y="1069"/>
                    <a:pt x="64" y="1061"/>
                    <a:pt x="53" y="1051"/>
                  </a:cubicBezTo>
                  <a:cubicBezTo>
                    <a:pt x="42" y="1041"/>
                    <a:pt x="32" y="1029"/>
                    <a:pt x="22" y="1017"/>
                  </a:cubicBezTo>
                  <a:cubicBezTo>
                    <a:pt x="21" y="1017"/>
                    <a:pt x="21" y="1018"/>
                    <a:pt x="20" y="1018"/>
                  </a:cubicBezTo>
                  <a:cubicBezTo>
                    <a:pt x="21" y="1021"/>
                    <a:pt x="22" y="1024"/>
                    <a:pt x="23" y="1026"/>
                  </a:cubicBezTo>
                  <a:cubicBezTo>
                    <a:pt x="34" y="1046"/>
                    <a:pt x="51" y="1059"/>
                    <a:pt x="69" y="1071"/>
                  </a:cubicBezTo>
                  <a:cubicBezTo>
                    <a:pt x="77" y="1077"/>
                    <a:pt x="87" y="1082"/>
                    <a:pt x="95" y="1089"/>
                  </a:cubicBezTo>
                  <a:cubicBezTo>
                    <a:pt x="84" y="1086"/>
                    <a:pt x="73" y="1083"/>
                    <a:pt x="63" y="1079"/>
                  </a:cubicBezTo>
                  <a:cubicBezTo>
                    <a:pt x="52" y="1075"/>
                    <a:pt x="41" y="1071"/>
                    <a:pt x="30" y="1065"/>
                  </a:cubicBezTo>
                  <a:cubicBezTo>
                    <a:pt x="21" y="1059"/>
                    <a:pt x="12" y="1052"/>
                    <a:pt x="3" y="1045"/>
                  </a:cubicBezTo>
                  <a:close/>
                  <a:moveTo>
                    <a:pt x="497" y="375"/>
                  </a:moveTo>
                  <a:cubicBezTo>
                    <a:pt x="479" y="419"/>
                    <a:pt x="467" y="464"/>
                    <a:pt x="477" y="511"/>
                  </a:cubicBezTo>
                  <a:cubicBezTo>
                    <a:pt x="477" y="511"/>
                    <a:pt x="476" y="511"/>
                    <a:pt x="476" y="511"/>
                  </a:cubicBezTo>
                  <a:cubicBezTo>
                    <a:pt x="475" y="510"/>
                    <a:pt x="474" y="510"/>
                    <a:pt x="474" y="509"/>
                  </a:cubicBezTo>
                  <a:cubicBezTo>
                    <a:pt x="454" y="488"/>
                    <a:pt x="454" y="462"/>
                    <a:pt x="463" y="438"/>
                  </a:cubicBezTo>
                  <a:cubicBezTo>
                    <a:pt x="470" y="417"/>
                    <a:pt x="483" y="398"/>
                    <a:pt x="493" y="378"/>
                  </a:cubicBezTo>
                  <a:cubicBezTo>
                    <a:pt x="494" y="377"/>
                    <a:pt x="495" y="376"/>
                    <a:pt x="496" y="374"/>
                  </a:cubicBezTo>
                  <a:cubicBezTo>
                    <a:pt x="496" y="375"/>
                    <a:pt x="497" y="375"/>
                    <a:pt x="497" y="375"/>
                  </a:cubicBezTo>
                  <a:close/>
                  <a:moveTo>
                    <a:pt x="507" y="515"/>
                  </a:moveTo>
                  <a:cubicBezTo>
                    <a:pt x="526" y="479"/>
                    <a:pt x="524" y="442"/>
                    <a:pt x="520" y="404"/>
                  </a:cubicBezTo>
                  <a:cubicBezTo>
                    <a:pt x="534" y="432"/>
                    <a:pt x="538" y="461"/>
                    <a:pt x="529" y="491"/>
                  </a:cubicBezTo>
                  <a:cubicBezTo>
                    <a:pt x="526" y="503"/>
                    <a:pt x="518" y="510"/>
                    <a:pt x="507" y="515"/>
                  </a:cubicBezTo>
                  <a:close/>
                  <a:moveTo>
                    <a:pt x="498" y="509"/>
                  </a:moveTo>
                  <a:cubicBezTo>
                    <a:pt x="502" y="468"/>
                    <a:pt x="506" y="427"/>
                    <a:pt x="511" y="385"/>
                  </a:cubicBezTo>
                  <a:cubicBezTo>
                    <a:pt x="516" y="428"/>
                    <a:pt x="522" y="471"/>
                    <a:pt x="498" y="509"/>
                  </a:cubicBezTo>
                  <a:close/>
                  <a:moveTo>
                    <a:pt x="503" y="382"/>
                  </a:moveTo>
                  <a:cubicBezTo>
                    <a:pt x="502" y="388"/>
                    <a:pt x="501" y="394"/>
                    <a:pt x="501" y="400"/>
                  </a:cubicBezTo>
                  <a:cubicBezTo>
                    <a:pt x="498" y="424"/>
                    <a:pt x="496" y="449"/>
                    <a:pt x="493" y="473"/>
                  </a:cubicBezTo>
                  <a:cubicBezTo>
                    <a:pt x="492" y="483"/>
                    <a:pt x="489" y="492"/>
                    <a:pt x="487" y="502"/>
                  </a:cubicBezTo>
                  <a:cubicBezTo>
                    <a:pt x="486" y="502"/>
                    <a:pt x="485" y="502"/>
                    <a:pt x="483" y="502"/>
                  </a:cubicBezTo>
                  <a:cubicBezTo>
                    <a:pt x="477" y="460"/>
                    <a:pt x="487" y="420"/>
                    <a:pt x="503"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6"/>
            <p:cNvSpPr>
              <a:spLocks/>
            </p:cNvSpPr>
            <p:nvPr/>
          </p:nvSpPr>
          <p:spPr bwMode="auto">
            <a:xfrm>
              <a:off x="5875338" y="744538"/>
              <a:ext cx="1660525" cy="5803900"/>
            </a:xfrm>
            <a:custGeom>
              <a:avLst/>
              <a:gdLst>
                <a:gd name="T0" fmla="*/ 158 w 519"/>
                <a:gd name="T1" fmla="*/ 150 h 1817"/>
                <a:gd name="T2" fmla="*/ 35 w 519"/>
                <a:gd name="T3" fmla="*/ 59 h 1817"/>
                <a:gd name="T4" fmla="*/ 64 w 519"/>
                <a:gd name="T5" fmla="*/ 65 h 1817"/>
                <a:gd name="T6" fmla="*/ 147 w 519"/>
                <a:gd name="T7" fmla="*/ 125 h 1817"/>
                <a:gd name="T8" fmla="*/ 103 w 519"/>
                <a:gd name="T9" fmla="*/ 43 h 1817"/>
                <a:gd name="T10" fmla="*/ 160 w 519"/>
                <a:gd name="T11" fmla="*/ 104 h 1817"/>
                <a:gd name="T12" fmla="*/ 171 w 519"/>
                <a:gd name="T13" fmla="*/ 59 h 1817"/>
                <a:gd name="T14" fmla="*/ 183 w 519"/>
                <a:gd name="T15" fmla="*/ 118 h 1817"/>
                <a:gd name="T16" fmla="*/ 180 w 519"/>
                <a:gd name="T17" fmla="*/ 143 h 1817"/>
                <a:gd name="T18" fmla="*/ 219 w 519"/>
                <a:gd name="T19" fmla="*/ 0 h 1817"/>
                <a:gd name="T20" fmla="*/ 203 w 519"/>
                <a:gd name="T21" fmla="*/ 193 h 1817"/>
                <a:gd name="T22" fmla="*/ 216 w 519"/>
                <a:gd name="T23" fmla="*/ 184 h 1817"/>
                <a:gd name="T24" fmla="*/ 236 w 519"/>
                <a:gd name="T25" fmla="*/ 365 h 1817"/>
                <a:gd name="T26" fmla="*/ 228 w 519"/>
                <a:gd name="T27" fmla="*/ 882 h 1817"/>
                <a:gd name="T28" fmla="*/ 203 w 519"/>
                <a:gd name="T29" fmla="*/ 1376 h 1817"/>
                <a:gd name="T30" fmla="*/ 377 w 519"/>
                <a:gd name="T31" fmla="*/ 731 h 1817"/>
                <a:gd name="T32" fmla="*/ 343 w 519"/>
                <a:gd name="T33" fmla="*/ 595 h 1817"/>
                <a:gd name="T34" fmla="*/ 357 w 519"/>
                <a:gd name="T35" fmla="*/ 592 h 1817"/>
                <a:gd name="T36" fmla="*/ 336 w 519"/>
                <a:gd name="T37" fmla="*/ 574 h 1817"/>
                <a:gd name="T38" fmla="*/ 270 w 519"/>
                <a:gd name="T39" fmla="*/ 416 h 1817"/>
                <a:gd name="T40" fmla="*/ 312 w 519"/>
                <a:gd name="T41" fmla="*/ 514 h 1817"/>
                <a:gd name="T42" fmla="*/ 327 w 519"/>
                <a:gd name="T43" fmla="*/ 405 h 1817"/>
                <a:gd name="T44" fmla="*/ 356 w 519"/>
                <a:gd name="T45" fmla="*/ 495 h 1817"/>
                <a:gd name="T46" fmla="*/ 364 w 519"/>
                <a:gd name="T47" fmla="*/ 494 h 1817"/>
                <a:gd name="T48" fmla="*/ 403 w 519"/>
                <a:gd name="T49" fmla="*/ 416 h 1817"/>
                <a:gd name="T50" fmla="*/ 402 w 519"/>
                <a:gd name="T51" fmla="*/ 544 h 1817"/>
                <a:gd name="T52" fmla="*/ 421 w 519"/>
                <a:gd name="T53" fmla="*/ 545 h 1817"/>
                <a:gd name="T54" fmla="*/ 444 w 519"/>
                <a:gd name="T55" fmla="*/ 545 h 1817"/>
                <a:gd name="T56" fmla="*/ 451 w 519"/>
                <a:gd name="T57" fmla="*/ 558 h 1817"/>
                <a:gd name="T58" fmla="*/ 512 w 519"/>
                <a:gd name="T59" fmla="*/ 500 h 1817"/>
                <a:gd name="T60" fmla="*/ 437 w 519"/>
                <a:gd name="T61" fmla="*/ 619 h 1817"/>
                <a:gd name="T62" fmla="*/ 418 w 519"/>
                <a:gd name="T63" fmla="*/ 615 h 1817"/>
                <a:gd name="T64" fmla="*/ 400 w 519"/>
                <a:gd name="T65" fmla="*/ 580 h 1817"/>
                <a:gd name="T66" fmla="*/ 271 w 519"/>
                <a:gd name="T67" fmla="*/ 1145 h 1817"/>
                <a:gd name="T68" fmla="*/ 217 w 519"/>
                <a:gd name="T69" fmla="*/ 1553 h 1817"/>
                <a:gd name="T70" fmla="*/ 276 w 519"/>
                <a:gd name="T71" fmla="*/ 1267 h 1817"/>
                <a:gd name="T72" fmla="*/ 301 w 519"/>
                <a:gd name="T73" fmla="*/ 1337 h 1817"/>
                <a:gd name="T74" fmla="*/ 302 w 519"/>
                <a:gd name="T75" fmla="*/ 1145 h 1817"/>
                <a:gd name="T76" fmla="*/ 333 w 519"/>
                <a:gd name="T77" fmla="*/ 1118 h 1817"/>
                <a:gd name="T78" fmla="*/ 315 w 519"/>
                <a:gd name="T79" fmla="*/ 1280 h 1817"/>
                <a:gd name="T80" fmla="*/ 369 w 519"/>
                <a:gd name="T81" fmla="*/ 1145 h 1817"/>
                <a:gd name="T82" fmla="*/ 352 w 519"/>
                <a:gd name="T83" fmla="*/ 1040 h 1817"/>
                <a:gd name="T84" fmla="*/ 397 w 519"/>
                <a:gd name="T85" fmla="*/ 980 h 1817"/>
                <a:gd name="T86" fmla="*/ 402 w 519"/>
                <a:gd name="T87" fmla="*/ 1125 h 1817"/>
                <a:gd name="T88" fmla="*/ 444 w 519"/>
                <a:gd name="T89" fmla="*/ 925 h 1817"/>
                <a:gd name="T90" fmla="*/ 417 w 519"/>
                <a:gd name="T91" fmla="*/ 1124 h 1817"/>
                <a:gd name="T92" fmla="*/ 454 w 519"/>
                <a:gd name="T93" fmla="*/ 1079 h 1817"/>
                <a:gd name="T94" fmla="*/ 320 w 519"/>
                <a:gd name="T95" fmla="*/ 1395 h 1817"/>
                <a:gd name="T96" fmla="*/ 454 w 519"/>
                <a:gd name="T97" fmla="*/ 1104 h 1817"/>
                <a:gd name="T98" fmla="*/ 469 w 519"/>
                <a:gd name="T99" fmla="*/ 1182 h 1817"/>
                <a:gd name="T100" fmla="*/ 317 w 519"/>
                <a:gd name="T101" fmla="*/ 1411 h 1817"/>
                <a:gd name="T102" fmla="*/ 418 w 519"/>
                <a:gd name="T103" fmla="*/ 1317 h 1817"/>
                <a:gd name="T104" fmla="*/ 457 w 519"/>
                <a:gd name="T105" fmla="*/ 1270 h 1817"/>
                <a:gd name="T106" fmla="*/ 467 w 519"/>
                <a:gd name="T107" fmla="*/ 1319 h 1817"/>
                <a:gd name="T108" fmla="*/ 359 w 519"/>
                <a:gd name="T109" fmla="*/ 1415 h 1817"/>
                <a:gd name="T110" fmla="*/ 215 w 519"/>
                <a:gd name="T111" fmla="*/ 1608 h 1817"/>
                <a:gd name="T112" fmla="*/ 212 w 519"/>
                <a:gd name="T113" fmla="*/ 1817 h 1817"/>
                <a:gd name="T114" fmla="*/ 187 w 519"/>
                <a:gd name="T115" fmla="*/ 1419 h 1817"/>
                <a:gd name="T116" fmla="*/ 218 w 519"/>
                <a:gd name="T117" fmla="*/ 552 h 1817"/>
                <a:gd name="T118" fmla="*/ 169 w 519"/>
                <a:gd name="T119" fmla="*/ 158 h 1817"/>
                <a:gd name="T120" fmla="*/ 171 w 519"/>
                <a:gd name="T121" fmla="*/ 199 h 1817"/>
                <a:gd name="T122" fmla="*/ 110 w 519"/>
                <a:gd name="T123" fmla="*/ 16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9" h="1817">
                  <a:moveTo>
                    <a:pt x="6" y="57"/>
                  </a:moveTo>
                  <a:cubicBezTo>
                    <a:pt x="8" y="60"/>
                    <a:pt x="10" y="63"/>
                    <a:pt x="11" y="66"/>
                  </a:cubicBezTo>
                  <a:cubicBezTo>
                    <a:pt x="21" y="91"/>
                    <a:pt x="36" y="112"/>
                    <a:pt x="57" y="129"/>
                  </a:cubicBezTo>
                  <a:cubicBezTo>
                    <a:pt x="81" y="148"/>
                    <a:pt x="108" y="161"/>
                    <a:pt x="140" y="155"/>
                  </a:cubicBezTo>
                  <a:cubicBezTo>
                    <a:pt x="146" y="154"/>
                    <a:pt x="152" y="152"/>
                    <a:pt x="158" y="150"/>
                  </a:cubicBezTo>
                  <a:cubicBezTo>
                    <a:pt x="158" y="149"/>
                    <a:pt x="158" y="149"/>
                    <a:pt x="158" y="148"/>
                  </a:cubicBezTo>
                  <a:cubicBezTo>
                    <a:pt x="151" y="147"/>
                    <a:pt x="145" y="145"/>
                    <a:pt x="138" y="145"/>
                  </a:cubicBezTo>
                  <a:cubicBezTo>
                    <a:pt x="104" y="143"/>
                    <a:pt x="76" y="128"/>
                    <a:pt x="54" y="102"/>
                  </a:cubicBezTo>
                  <a:cubicBezTo>
                    <a:pt x="46" y="92"/>
                    <a:pt x="40" y="79"/>
                    <a:pt x="34" y="67"/>
                  </a:cubicBezTo>
                  <a:cubicBezTo>
                    <a:pt x="33" y="65"/>
                    <a:pt x="34" y="62"/>
                    <a:pt x="35" y="59"/>
                  </a:cubicBezTo>
                  <a:cubicBezTo>
                    <a:pt x="37" y="61"/>
                    <a:pt x="40" y="62"/>
                    <a:pt x="41" y="64"/>
                  </a:cubicBezTo>
                  <a:cubicBezTo>
                    <a:pt x="49" y="86"/>
                    <a:pt x="64" y="103"/>
                    <a:pt x="82" y="117"/>
                  </a:cubicBezTo>
                  <a:cubicBezTo>
                    <a:pt x="100" y="132"/>
                    <a:pt x="122" y="135"/>
                    <a:pt x="145" y="137"/>
                  </a:cubicBezTo>
                  <a:cubicBezTo>
                    <a:pt x="132" y="128"/>
                    <a:pt x="119" y="120"/>
                    <a:pt x="107" y="111"/>
                  </a:cubicBezTo>
                  <a:cubicBezTo>
                    <a:pt x="89" y="99"/>
                    <a:pt x="74" y="84"/>
                    <a:pt x="64" y="65"/>
                  </a:cubicBezTo>
                  <a:cubicBezTo>
                    <a:pt x="61" y="61"/>
                    <a:pt x="59" y="56"/>
                    <a:pt x="64" y="49"/>
                  </a:cubicBezTo>
                  <a:cubicBezTo>
                    <a:pt x="73" y="69"/>
                    <a:pt x="85" y="85"/>
                    <a:pt x="101" y="97"/>
                  </a:cubicBezTo>
                  <a:cubicBezTo>
                    <a:pt x="117" y="109"/>
                    <a:pt x="133" y="120"/>
                    <a:pt x="150" y="131"/>
                  </a:cubicBezTo>
                  <a:cubicBezTo>
                    <a:pt x="150" y="130"/>
                    <a:pt x="151" y="130"/>
                    <a:pt x="151" y="129"/>
                  </a:cubicBezTo>
                  <a:cubicBezTo>
                    <a:pt x="150" y="128"/>
                    <a:pt x="149" y="126"/>
                    <a:pt x="147" y="125"/>
                  </a:cubicBezTo>
                  <a:cubicBezTo>
                    <a:pt x="125" y="101"/>
                    <a:pt x="108" y="75"/>
                    <a:pt x="95" y="46"/>
                  </a:cubicBezTo>
                  <a:cubicBezTo>
                    <a:pt x="93" y="43"/>
                    <a:pt x="92" y="41"/>
                    <a:pt x="92" y="38"/>
                  </a:cubicBezTo>
                  <a:cubicBezTo>
                    <a:pt x="91" y="37"/>
                    <a:pt x="92" y="35"/>
                    <a:pt x="93" y="34"/>
                  </a:cubicBezTo>
                  <a:cubicBezTo>
                    <a:pt x="94" y="33"/>
                    <a:pt x="96" y="34"/>
                    <a:pt x="97" y="35"/>
                  </a:cubicBezTo>
                  <a:cubicBezTo>
                    <a:pt x="99" y="38"/>
                    <a:pt x="101" y="40"/>
                    <a:pt x="103" y="43"/>
                  </a:cubicBezTo>
                  <a:cubicBezTo>
                    <a:pt x="113" y="61"/>
                    <a:pt x="123" y="79"/>
                    <a:pt x="135" y="97"/>
                  </a:cubicBezTo>
                  <a:cubicBezTo>
                    <a:pt x="142" y="108"/>
                    <a:pt x="151" y="117"/>
                    <a:pt x="160" y="127"/>
                  </a:cubicBezTo>
                  <a:cubicBezTo>
                    <a:pt x="161" y="130"/>
                    <a:pt x="163" y="132"/>
                    <a:pt x="165" y="134"/>
                  </a:cubicBezTo>
                  <a:cubicBezTo>
                    <a:pt x="165" y="134"/>
                    <a:pt x="166" y="134"/>
                    <a:pt x="166" y="134"/>
                  </a:cubicBezTo>
                  <a:cubicBezTo>
                    <a:pt x="164" y="124"/>
                    <a:pt x="163" y="114"/>
                    <a:pt x="160" y="104"/>
                  </a:cubicBezTo>
                  <a:cubicBezTo>
                    <a:pt x="154" y="82"/>
                    <a:pt x="145" y="60"/>
                    <a:pt x="131" y="41"/>
                  </a:cubicBezTo>
                  <a:cubicBezTo>
                    <a:pt x="128" y="37"/>
                    <a:pt x="125" y="33"/>
                    <a:pt x="129" y="27"/>
                  </a:cubicBezTo>
                  <a:cubicBezTo>
                    <a:pt x="154" y="54"/>
                    <a:pt x="166" y="88"/>
                    <a:pt x="173" y="124"/>
                  </a:cubicBezTo>
                  <a:cubicBezTo>
                    <a:pt x="174" y="122"/>
                    <a:pt x="175" y="120"/>
                    <a:pt x="175" y="118"/>
                  </a:cubicBezTo>
                  <a:cubicBezTo>
                    <a:pt x="178" y="98"/>
                    <a:pt x="178" y="78"/>
                    <a:pt x="171" y="59"/>
                  </a:cubicBezTo>
                  <a:cubicBezTo>
                    <a:pt x="166" y="46"/>
                    <a:pt x="158" y="33"/>
                    <a:pt x="151" y="20"/>
                  </a:cubicBezTo>
                  <a:cubicBezTo>
                    <a:pt x="149" y="17"/>
                    <a:pt x="148" y="14"/>
                    <a:pt x="145" y="9"/>
                  </a:cubicBezTo>
                  <a:cubicBezTo>
                    <a:pt x="156" y="10"/>
                    <a:pt x="160" y="16"/>
                    <a:pt x="164" y="22"/>
                  </a:cubicBezTo>
                  <a:cubicBezTo>
                    <a:pt x="182" y="48"/>
                    <a:pt x="187" y="77"/>
                    <a:pt x="185" y="108"/>
                  </a:cubicBezTo>
                  <a:cubicBezTo>
                    <a:pt x="184" y="111"/>
                    <a:pt x="184" y="115"/>
                    <a:pt x="183" y="118"/>
                  </a:cubicBezTo>
                  <a:cubicBezTo>
                    <a:pt x="184" y="118"/>
                    <a:pt x="185" y="118"/>
                    <a:pt x="185" y="118"/>
                  </a:cubicBezTo>
                  <a:cubicBezTo>
                    <a:pt x="201" y="82"/>
                    <a:pt x="199" y="45"/>
                    <a:pt x="190" y="8"/>
                  </a:cubicBezTo>
                  <a:cubicBezTo>
                    <a:pt x="202" y="21"/>
                    <a:pt x="203" y="37"/>
                    <a:pt x="203" y="53"/>
                  </a:cubicBezTo>
                  <a:cubicBezTo>
                    <a:pt x="203" y="69"/>
                    <a:pt x="201" y="85"/>
                    <a:pt x="200" y="100"/>
                  </a:cubicBezTo>
                  <a:cubicBezTo>
                    <a:pt x="198" y="117"/>
                    <a:pt x="188" y="129"/>
                    <a:pt x="180" y="143"/>
                  </a:cubicBezTo>
                  <a:cubicBezTo>
                    <a:pt x="183" y="143"/>
                    <a:pt x="185" y="141"/>
                    <a:pt x="186" y="140"/>
                  </a:cubicBezTo>
                  <a:cubicBezTo>
                    <a:pt x="193" y="130"/>
                    <a:pt x="201" y="120"/>
                    <a:pt x="206" y="109"/>
                  </a:cubicBezTo>
                  <a:cubicBezTo>
                    <a:pt x="219" y="77"/>
                    <a:pt x="221" y="44"/>
                    <a:pt x="216" y="10"/>
                  </a:cubicBezTo>
                  <a:cubicBezTo>
                    <a:pt x="216" y="7"/>
                    <a:pt x="216" y="4"/>
                    <a:pt x="215" y="1"/>
                  </a:cubicBezTo>
                  <a:cubicBezTo>
                    <a:pt x="217" y="1"/>
                    <a:pt x="218" y="0"/>
                    <a:pt x="219" y="0"/>
                  </a:cubicBezTo>
                  <a:cubicBezTo>
                    <a:pt x="221" y="6"/>
                    <a:pt x="224" y="12"/>
                    <a:pt x="224" y="18"/>
                  </a:cubicBezTo>
                  <a:cubicBezTo>
                    <a:pt x="229" y="64"/>
                    <a:pt x="225" y="108"/>
                    <a:pt x="195" y="146"/>
                  </a:cubicBezTo>
                  <a:cubicBezTo>
                    <a:pt x="215" y="152"/>
                    <a:pt x="224" y="164"/>
                    <a:pt x="224" y="184"/>
                  </a:cubicBezTo>
                  <a:cubicBezTo>
                    <a:pt x="224" y="189"/>
                    <a:pt x="222" y="194"/>
                    <a:pt x="217" y="194"/>
                  </a:cubicBezTo>
                  <a:cubicBezTo>
                    <a:pt x="213" y="195"/>
                    <a:pt x="207" y="195"/>
                    <a:pt x="203" y="193"/>
                  </a:cubicBezTo>
                  <a:cubicBezTo>
                    <a:pt x="199" y="190"/>
                    <a:pt x="197" y="184"/>
                    <a:pt x="200" y="179"/>
                  </a:cubicBezTo>
                  <a:cubicBezTo>
                    <a:pt x="201" y="176"/>
                    <a:pt x="205" y="174"/>
                    <a:pt x="208" y="173"/>
                  </a:cubicBezTo>
                  <a:cubicBezTo>
                    <a:pt x="209" y="173"/>
                    <a:pt x="213" y="177"/>
                    <a:pt x="213" y="178"/>
                  </a:cubicBezTo>
                  <a:cubicBezTo>
                    <a:pt x="213" y="181"/>
                    <a:pt x="210" y="183"/>
                    <a:pt x="208" y="186"/>
                  </a:cubicBezTo>
                  <a:cubicBezTo>
                    <a:pt x="212" y="189"/>
                    <a:pt x="215" y="188"/>
                    <a:pt x="216" y="184"/>
                  </a:cubicBezTo>
                  <a:cubicBezTo>
                    <a:pt x="217" y="173"/>
                    <a:pt x="213" y="165"/>
                    <a:pt x="205" y="158"/>
                  </a:cubicBezTo>
                  <a:cubicBezTo>
                    <a:pt x="198" y="152"/>
                    <a:pt x="190" y="153"/>
                    <a:pt x="182" y="156"/>
                  </a:cubicBezTo>
                  <a:cubicBezTo>
                    <a:pt x="182" y="159"/>
                    <a:pt x="182" y="161"/>
                    <a:pt x="183" y="164"/>
                  </a:cubicBezTo>
                  <a:cubicBezTo>
                    <a:pt x="195" y="204"/>
                    <a:pt x="207" y="244"/>
                    <a:pt x="220" y="283"/>
                  </a:cubicBezTo>
                  <a:cubicBezTo>
                    <a:pt x="228" y="310"/>
                    <a:pt x="235" y="337"/>
                    <a:pt x="236" y="365"/>
                  </a:cubicBezTo>
                  <a:cubicBezTo>
                    <a:pt x="237" y="404"/>
                    <a:pt x="237" y="443"/>
                    <a:pt x="237" y="482"/>
                  </a:cubicBezTo>
                  <a:cubicBezTo>
                    <a:pt x="237" y="501"/>
                    <a:pt x="235" y="520"/>
                    <a:pt x="232" y="538"/>
                  </a:cubicBezTo>
                  <a:cubicBezTo>
                    <a:pt x="228" y="564"/>
                    <a:pt x="225" y="589"/>
                    <a:pt x="226" y="615"/>
                  </a:cubicBezTo>
                  <a:cubicBezTo>
                    <a:pt x="227" y="646"/>
                    <a:pt x="227" y="677"/>
                    <a:pt x="228" y="708"/>
                  </a:cubicBezTo>
                  <a:cubicBezTo>
                    <a:pt x="228" y="766"/>
                    <a:pt x="228" y="824"/>
                    <a:pt x="228" y="882"/>
                  </a:cubicBezTo>
                  <a:cubicBezTo>
                    <a:pt x="227" y="930"/>
                    <a:pt x="224" y="979"/>
                    <a:pt x="215" y="1026"/>
                  </a:cubicBezTo>
                  <a:cubicBezTo>
                    <a:pt x="205" y="1083"/>
                    <a:pt x="201" y="1141"/>
                    <a:pt x="199" y="1199"/>
                  </a:cubicBezTo>
                  <a:cubicBezTo>
                    <a:pt x="197" y="1261"/>
                    <a:pt x="198" y="1323"/>
                    <a:pt x="198" y="1385"/>
                  </a:cubicBezTo>
                  <a:cubicBezTo>
                    <a:pt x="198" y="1387"/>
                    <a:pt x="199" y="1390"/>
                    <a:pt x="200" y="1392"/>
                  </a:cubicBezTo>
                  <a:cubicBezTo>
                    <a:pt x="202" y="1387"/>
                    <a:pt x="202" y="1381"/>
                    <a:pt x="203" y="1376"/>
                  </a:cubicBezTo>
                  <a:cubicBezTo>
                    <a:pt x="209" y="1339"/>
                    <a:pt x="215" y="1302"/>
                    <a:pt x="223" y="1265"/>
                  </a:cubicBezTo>
                  <a:cubicBezTo>
                    <a:pt x="235" y="1209"/>
                    <a:pt x="252" y="1154"/>
                    <a:pt x="271" y="1100"/>
                  </a:cubicBezTo>
                  <a:cubicBezTo>
                    <a:pt x="290" y="1046"/>
                    <a:pt x="309" y="992"/>
                    <a:pt x="328" y="938"/>
                  </a:cubicBezTo>
                  <a:cubicBezTo>
                    <a:pt x="336" y="917"/>
                    <a:pt x="343" y="897"/>
                    <a:pt x="349" y="877"/>
                  </a:cubicBezTo>
                  <a:cubicBezTo>
                    <a:pt x="364" y="829"/>
                    <a:pt x="372" y="780"/>
                    <a:pt x="377" y="731"/>
                  </a:cubicBezTo>
                  <a:cubicBezTo>
                    <a:pt x="382" y="680"/>
                    <a:pt x="385" y="630"/>
                    <a:pt x="384" y="579"/>
                  </a:cubicBezTo>
                  <a:cubicBezTo>
                    <a:pt x="384" y="574"/>
                    <a:pt x="383" y="572"/>
                    <a:pt x="378" y="571"/>
                  </a:cubicBezTo>
                  <a:cubicBezTo>
                    <a:pt x="371" y="570"/>
                    <a:pt x="364" y="568"/>
                    <a:pt x="357" y="568"/>
                  </a:cubicBezTo>
                  <a:cubicBezTo>
                    <a:pt x="349" y="568"/>
                    <a:pt x="344" y="571"/>
                    <a:pt x="343" y="578"/>
                  </a:cubicBezTo>
                  <a:cubicBezTo>
                    <a:pt x="342" y="584"/>
                    <a:pt x="342" y="590"/>
                    <a:pt x="343" y="595"/>
                  </a:cubicBezTo>
                  <a:cubicBezTo>
                    <a:pt x="344" y="601"/>
                    <a:pt x="347" y="606"/>
                    <a:pt x="354" y="606"/>
                  </a:cubicBezTo>
                  <a:cubicBezTo>
                    <a:pt x="361" y="606"/>
                    <a:pt x="364" y="602"/>
                    <a:pt x="367" y="594"/>
                  </a:cubicBezTo>
                  <a:cubicBezTo>
                    <a:pt x="365" y="596"/>
                    <a:pt x="365" y="597"/>
                    <a:pt x="364" y="597"/>
                  </a:cubicBezTo>
                  <a:cubicBezTo>
                    <a:pt x="362" y="598"/>
                    <a:pt x="360" y="599"/>
                    <a:pt x="358" y="599"/>
                  </a:cubicBezTo>
                  <a:cubicBezTo>
                    <a:pt x="358" y="597"/>
                    <a:pt x="357" y="594"/>
                    <a:pt x="357" y="592"/>
                  </a:cubicBezTo>
                  <a:cubicBezTo>
                    <a:pt x="359" y="588"/>
                    <a:pt x="363" y="586"/>
                    <a:pt x="368" y="587"/>
                  </a:cubicBezTo>
                  <a:cubicBezTo>
                    <a:pt x="374" y="589"/>
                    <a:pt x="376" y="592"/>
                    <a:pt x="375" y="598"/>
                  </a:cubicBezTo>
                  <a:cubicBezTo>
                    <a:pt x="374" y="604"/>
                    <a:pt x="366" y="613"/>
                    <a:pt x="359" y="615"/>
                  </a:cubicBezTo>
                  <a:cubicBezTo>
                    <a:pt x="351" y="616"/>
                    <a:pt x="343" y="613"/>
                    <a:pt x="338" y="606"/>
                  </a:cubicBezTo>
                  <a:cubicBezTo>
                    <a:pt x="332" y="596"/>
                    <a:pt x="333" y="585"/>
                    <a:pt x="336" y="574"/>
                  </a:cubicBezTo>
                  <a:cubicBezTo>
                    <a:pt x="339" y="565"/>
                    <a:pt x="346" y="561"/>
                    <a:pt x="357" y="560"/>
                  </a:cubicBezTo>
                  <a:cubicBezTo>
                    <a:pt x="347" y="555"/>
                    <a:pt x="340" y="550"/>
                    <a:pt x="332" y="546"/>
                  </a:cubicBezTo>
                  <a:cubicBezTo>
                    <a:pt x="317" y="537"/>
                    <a:pt x="305" y="526"/>
                    <a:pt x="297" y="510"/>
                  </a:cubicBezTo>
                  <a:cubicBezTo>
                    <a:pt x="292" y="501"/>
                    <a:pt x="287" y="492"/>
                    <a:pt x="283" y="482"/>
                  </a:cubicBezTo>
                  <a:cubicBezTo>
                    <a:pt x="275" y="460"/>
                    <a:pt x="269" y="439"/>
                    <a:pt x="270" y="416"/>
                  </a:cubicBezTo>
                  <a:cubicBezTo>
                    <a:pt x="270" y="412"/>
                    <a:pt x="272" y="409"/>
                    <a:pt x="272" y="405"/>
                  </a:cubicBezTo>
                  <a:cubicBezTo>
                    <a:pt x="273" y="406"/>
                    <a:pt x="274" y="406"/>
                    <a:pt x="275" y="406"/>
                  </a:cubicBezTo>
                  <a:cubicBezTo>
                    <a:pt x="276" y="409"/>
                    <a:pt x="277" y="413"/>
                    <a:pt x="277" y="416"/>
                  </a:cubicBezTo>
                  <a:cubicBezTo>
                    <a:pt x="277" y="420"/>
                    <a:pt x="277" y="424"/>
                    <a:pt x="278" y="428"/>
                  </a:cubicBezTo>
                  <a:cubicBezTo>
                    <a:pt x="284" y="459"/>
                    <a:pt x="294" y="488"/>
                    <a:pt x="312" y="514"/>
                  </a:cubicBezTo>
                  <a:cubicBezTo>
                    <a:pt x="320" y="525"/>
                    <a:pt x="330" y="533"/>
                    <a:pt x="344" y="539"/>
                  </a:cubicBezTo>
                  <a:cubicBezTo>
                    <a:pt x="343" y="537"/>
                    <a:pt x="342" y="536"/>
                    <a:pt x="342" y="535"/>
                  </a:cubicBezTo>
                  <a:cubicBezTo>
                    <a:pt x="322" y="496"/>
                    <a:pt x="313" y="455"/>
                    <a:pt x="321" y="412"/>
                  </a:cubicBezTo>
                  <a:cubicBezTo>
                    <a:pt x="322" y="409"/>
                    <a:pt x="323" y="407"/>
                    <a:pt x="324" y="405"/>
                  </a:cubicBezTo>
                  <a:cubicBezTo>
                    <a:pt x="325" y="405"/>
                    <a:pt x="326" y="405"/>
                    <a:pt x="327" y="405"/>
                  </a:cubicBezTo>
                  <a:cubicBezTo>
                    <a:pt x="327" y="411"/>
                    <a:pt x="327" y="416"/>
                    <a:pt x="327" y="421"/>
                  </a:cubicBezTo>
                  <a:cubicBezTo>
                    <a:pt x="322" y="460"/>
                    <a:pt x="332" y="496"/>
                    <a:pt x="350" y="530"/>
                  </a:cubicBezTo>
                  <a:cubicBezTo>
                    <a:pt x="355" y="539"/>
                    <a:pt x="362" y="545"/>
                    <a:pt x="371" y="551"/>
                  </a:cubicBezTo>
                  <a:cubicBezTo>
                    <a:pt x="367" y="541"/>
                    <a:pt x="363" y="533"/>
                    <a:pt x="360" y="523"/>
                  </a:cubicBezTo>
                  <a:cubicBezTo>
                    <a:pt x="358" y="514"/>
                    <a:pt x="356" y="504"/>
                    <a:pt x="356" y="495"/>
                  </a:cubicBezTo>
                  <a:cubicBezTo>
                    <a:pt x="355" y="485"/>
                    <a:pt x="356" y="475"/>
                    <a:pt x="356" y="465"/>
                  </a:cubicBezTo>
                  <a:cubicBezTo>
                    <a:pt x="357" y="455"/>
                    <a:pt x="357" y="446"/>
                    <a:pt x="359" y="436"/>
                  </a:cubicBezTo>
                  <a:cubicBezTo>
                    <a:pt x="360" y="427"/>
                    <a:pt x="357" y="417"/>
                    <a:pt x="365" y="409"/>
                  </a:cubicBezTo>
                  <a:cubicBezTo>
                    <a:pt x="366" y="418"/>
                    <a:pt x="366" y="427"/>
                    <a:pt x="366" y="436"/>
                  </a:cubicBezTo>
                  <a:cubicBezTo>
                    <a:pt x="365" y="455"/>
                    <a:pt x="364" y="475"/>
                    <a:pt x="364" y="494"/>
                  </a:cubicBezTo>
                  <a:cubicBezTo>
                    <a:pt x="364" y="512"/>
                    <a:pt x="369" y="529"/>
                    <a:pt x="380" y="544"/>
                  </a:cubicBezTo>
                  <a:cubicBezTo>
                    <a:pt x="382" y="523"/>
                    <a:pt x="384" y="502"/>
                    <a:pt x="387" y="481"/>
                  </a:cubicBezTo>
                  <a:cubicBezTo>
                    <a:pt x="389" y="462"/>
                    <a:pt x="393" y="442"/>
                    <a:pt x="396" y="423"/>
                  </a:cubicBezTo>
                  <a:cubicBezTo>
                    <a:pt x="397" y="420"/>
                    <a:pt x="400" y="417"/>
                    <a:pt x="401" y="415"/>
                  </a:cubicBezTo>
                  <a:cubicBezTo>
                    <a:pt x="402" y="415"/>
                    <a:pt x="402" y="415"/>
                    <a:pt x="403" y="416"/>
                  </a:cubicBezTo>
                  <a:cubicBezTo>
                    <a:pt x="399" y="456"/>
                    <a:pt x="395" y="496"/>
                    <a:pt x="391" y="537"/>
                  </a:cubicBezTo>
                  <a:cubicBezTo>
                    <a:pt x="392" y="537"/>
                    <a:pt x="393" y="537"/>
                    <a:pt x="393" y="537"/>
                  </a:cubicBezTo>
                  <a:cubicBezTo>
                    <a:pt x="411" y="502"/>
                    <a:pt x="425" y="465"/>
                    <a:pt x="437" y="427"/>
                  </a:cubicBezTo>
                  <a:cubicBezTo>
                    <a:pt x="440" y="448"/>
                    <a:pt x="431" y="467"/>
                    <a:pt x="425" y="486"/>
                  </a:cubicBezTo>
                  <a:cubicBezTo>
                    <a:pt x="418" y="505"/>
                    <a:pt x="410" y="524"/>
                    <a:pt x="402" y="544"/>
                  </a:cubicBezTo>
                  <a:cubicBezTo>
                    <a:pt x="420" y="535"/>
                    <a:pt x="434" y="522"/>
                    <a:pt x="445" y="505"/>
                  </a:cubicBezTo>
                  <a:cubicBezTo>
                    <a:pt x="456" y="486"/>
                    <a:pt x="465" y="466"/>
                    <a:pt x="471" y="445"/>
                  </a:cubicBezTo>
                  <a:cubicBezTo>
                    <a:pt x="472" y="443"/>
                    <a:pt x="473" y="441"/>
                    <a:pt x="474" y="439"/>
                  </a:cubicBezTo>
                  <a:cubicBezTo>
                    <a:pt x="475" y="440"/>
                    <a:pt x="476" y="440"/>
                    <a:pt x="477" y="441"/>
                  </a:cubicBezTo>
                  <a:cubicBezTo>
                    <a:pt x="468" y="480"/>
                    <a:pt x="455" y="518"/>
                    <a:pt x="421" y="545"/>
                  </a:cubicBezTo>
                  <a:cubicBezTo>
                    <a:pt x="444" y="535"/>
                    <a:pt x="462" y="520"/>
                    <a:pt x="478" y="501"/>
                  </a:cubicBezTo>
                  <a:cubicBezTo>
                    <a:pt x="494" y="482"/>
                    <a:pt x="495" y="457"/>
                    <a:pt x="502" y="434"/>
                  </a:cubicBezTo>
                  <a:cubicBezTo>
                    <a:pt x="503" y="439"/>
                    <a:pt x="503" y="445"/>
                    <a:pt x="503" y="450"/>
                  </a:cubicBezTo>
                  <a:cubicBezTo>
                    <a:pt x="501" y="468"/>
                    <a:pt x="498" y="486"/>
                    <a:pt x="489" y="502"/>
                  </a:cubicBezTo>
                  <a:cubicBezTo>
                    <a:pt x="477" y="520"/>
                    <a:pt x="461" y="533"/>
                    <a:pt x="444" y="545"/>
                  </a:cubicBezTo>
                  <a:cubicBezTo>
                    <a:pt x="437" y="550"/>
                    <a:pt x="429" y="553"/>
                    <a:pt x="422" y="556"/>
                  </a:cubicBezTo>
                  <a:cubicBezTo>
                    <a:pt x="414" y="559"/>
                    <a:pt x="406" y="561"/>
                    <a:pt x="398" y="564"/>
                  </a:cubicBezTo>
                  <a:cubicBezTo>
                    <a:pt x="398" y="565"/>
                    <a:pt x="398" y="565"/>
                    <a:pt x="398" y="566"/>
                  </a:cubicBezTo>
                  <a:cubicBezTo>
                    <a:pt x="402" y="566"/>
                    <a:pt x="405" y="567"/>
                    <a:pt x="408" y="567"/>
                  </a:cubicBezTo>
                  <a:cubicBezTo>
                    <a:pt x="422" y="564"/>
                    <a:pt x="437" y="563"/>
                    <a:pt x="451" y="558"/>
                  </a:cubicBezTo>
                  <a:cubicBezTo>
                    <a:pt x="459" y="555"/>
                    <a:pt x="469" y="550"/>
                    <a:pt x="475" y="543"/>
                  </a:cubicBezTo>
                  <a:cubicBezTo>
                    <a:pt x="490" y="525"/>
                    <a:pt x="505" y="506"/>
                    <a:pt x="515" y="484"/>
                  </a:cubicBezTo>
                  <a:cubicBezTo>
                    <a:pt x="516" y="483"/>
                    <a:pt x="517" y="482"/>
                    <a:pt x="518" y="481"/>
                  </a:cubicBezTo>
                  <a:cubicBezTo>
                    <a:pt x="518" y="481"/>
                    <a:pt x="519" y="482"/>
                    <a:pt x="519" y="482"/>
                  </a:cubicBezTo>
                  <a:cubicBezTo>
                    <a:pt x="517" y="488"/>
                    <a:pt x="516" y="495"/>
                    <a:pt x="512" y="500"/>
                  </a:cubicBezTo>
                  <a:cubicBezTo>
                    <a:pt x="505" y="513"/>
                    <a:pt x="497" y="524"/>
                    <a:pt x="490" y="537"/>
                  </a:cubicBezTo>
                  <a:cubicBezTo>
                    <a:pt x="479" y="556"/>
                    <a:pt x="462" y="566"/>
                    <a:pt x="441" y="571"/>
                  </a:cubicBezTo>
                  <a:cubicBezTo>
                    <a:pt x="435" y="572"/>
                    <a:pt x="428" y="574"/>
                    <a:pt x="421" y="575"/>
                  </a:cubicBezTo>
                  <a:cubicBezTo>
                    <a:pt x="423" y="577"/>
                    <a:pt x="424" y="578"/>
                    <a:pt x="425" y="579"/>
                  </a:cubicBezTo>
                  <a:cubicBezTo>
                    <a:pt x="437" y="591"/>
                    <a:pt x="439" y="604"/>
                    <a:pt x="437" y="619"/>
                  </a:cubicBezTo>
                  <a:cubicBezTo>
                    <a:pt x="435" y="629"/>
                    <a:pt x="425" y="634"/>
                    <a:pt x="418" y="629"/>
                  </a:cubicBezTo>
                  <a:cubicBezTo>
                    <a:pt x="412" y="626"/>
                    <a:pt x="407" y="613"/>
                    <a:pt x="410" y="607"/>
                  </a:cubicBezTo>
                  <a:cubicBezTo>
                    <a:pt x="411" y="604"/>
                    <a:pt x="416" y="602"/>
                    <a:pt x="419" y="602"/>
                  </a:cubicBezTo>
                  <a:cubicBezTo>
                    <a:pt x="420" y="601"/>
                    <a:pt x="425" y="605"/>
                    <a:pt x="424" y="606"/>
                  </a:cubicBezTo>
                  <a:cubicBezTo>
                    <a:pt x="424" y="609"/>
                    <a:pt x="421" y="611"/>
                    <a:pt x="418" y="615"/>
                  </a:cubicBezTo>
                  <a:cubicBezTo>
                    <a:pt x="418" y="614"/>
                    <a:pt x="418" y="616"/>
                    <a:pt x="419" y="617"/>
                  </a:cubicBezTo>
                  <a:cubicBezTo>
                    <a:pt x="421" y="619"/>
                    <a:pt x="423" y="620"/>
                    <a:pt x="424" y="622"/>
                  </a:cubicBezTo>
                  <a:cubicBezTo>
                    <a:pt x="426" y="620"/>
                    <a:pt x="428" y="618"/>
                    <a:pt x="429" y="616"/>
                  </a:cubicBezTo>
                  <a:cubicBezTo>
                    <a:pt x="429" y="613"/>
                    <a:pt x="429" y="609"/>
                    <a:pt x="429" y="605"/>
                  </a:cubicBezTo>
                  <a:cubicBezTo>
                    <a:pt x="427" y="588"/>
                    <a:pt x="415" y="578"/>
                    <a:pt x="400" y="580"/>
                  </a:cubicBezTo>
                  <a:cubicBezTo>
                    <a:pt x="399" y="581"/>
                    <a:pt x="399" y="583"/>
                    <a:pt x="399" y="585"/>
                  </a:cubicBezTo>
                  <a:cubicBezTo>
                    <a:pt x="400" y="638"/>
                    <a:pt x="396" y="690"/>
                    <a:pt x="391" y="743"/>
                  </a:cubicBezTo>
                  <a:cubicBezTo>
                    <a:pt x="385" y="795"/>
                    <a:pt x="375" y="847"/>
                    <a:pt x="359" y="896"/>
                  </a:cubicBezTo>
                  <a:cubicBezTo>
                    <a:pt x="349" y="924"/>
                    <a:pt x="338" y="951"/>
                    <a:pt x="328" y="979"/>
                  </a:cubicBezTo>
                  <a:cubicBezTo>
                    <a:pt x="309" y="1034"/>
                    <a:pt x="290" y="1090"/>
                    <a:pt x="271" y="1145"/>
                  </a:cubicBezTo>
                  <a:cubicBezTo>
                    <a:pt x="252" y="1202"/>
                    <a:pt x="237" y="1259"/>
                    <a:pt x="225" y="1318"/>
                  </a:cubicBezTo>
                  <a:cubicBezTo>
                    <a:pt x="214" y="1368"/>
                    <a:pt x="210" y="1418"/>
                    <a:pt x="208" y="1469"/>
                  </a:cubicBezTo>
                  <a:cubicBezTo>
                    <a:pt x="207" y="1494"/>
                    <a:pt x="209" y="1518"/>
                    <a:pt x="210" y="1543"/>
                  </a:cubicBezTo>
                  <a:cubicBezTo>
                    <a:pt x="210" y="1548"/>
                    <a:pt x="210" y="1553"/>
                    <a:pt x="211" y="1559"/>
                  </a:cubicBezTo>
                  <a:cubicBezTo>
                    <a:pt x="214" y="1557"/>
                    <a:pt x="216" y="1555"/>
                    <a:pt x="217" y="1553"/>
                  </a:cubicBezTo>
                  <a:cubicBezTo>
                    <a:pt x="225" y="1544"/>
                    <a:pt x="233" y="1534"/>
                    <a:pt x="240" y="1524"/>
                  </a:cubicBezTo>
                  <a:cubicBezTo>
                    <a:pt x="264" y="1494"/>
                    <a:pt x="280" y="1459"/>
                    <a:pt x="295" y="1424"/>
                  </a:cubicBezTo>
                  <a:cubicBezTo>
                    <a:pt x="305" y="1401"/>
                    <a:pt x="308" y="1377"/>
                    <a:pt x="300" y="1353"/>
                  </a:cubicBezTo>
                  <a:cubicBezTo>
                    <a:pt x="297" y="1341"/>
                    <a:pt x="292" y="1330"/>
                    <a:pt x="286" y="1320"/>
                  </a:cubicBezTo>
                  <a:cubicBezTo>
                    <a:pt x="276" y="1304"/>
                    <a:pt x="275" y="1286"/>
                    <a:pt x="276" y="1267"/>
                  </a:cubicBezTo>
                  <a:cubicBezTo>
                    <a:pt x="276" y="1265"/>
                    <a:pt x="277" y="1263"/>
                    <a:pt x="278" y="1260"/>
                  </a:cubicBezTo>
                  <a:cubicBezTo>
                    <a:pt x="279" y="1260"/>
                    <a:pt x="279" y="1260"/>
                    <a:pt x="280" y="1260"/>
                  </a:cubicBezTo>
                  <a:cubicBezTo>
                    <a:pt x="281" y="1265"/>
                    <a:pt x="282" y="1270"/>
                    <a:pt x="282" y="1275"/>
                  </a:cubicBezTo>
                  <a:cubicBezTo>
                    <a:pt x="282" y="1290"/>
                    <a:pt x="284" y="1305"/>
                    <a:pt x="292" y="1318"/>
                  </a:cubicBezTo>
                  <a:cubicBezTo>
                    <a:pt x="296" y="1324"/>
                    <a:pt x="299" y="1330"/>
                    <a:pt x="301" y="1337"/>
                  </a:cubicBezTo>
                  <a:cubicBezTo>
                    <a:pt x="304" y="1343"/>
                    <a:pt x="306" y="1349"/>
                    <a:pt x="307" y="1355"/>
                  </a:cubicBezTo>
                  <a:cubicBezTo>
                    <a:pt x="309" y="1362"/>
                    <a:pt x="310" y="1368"/>
                    <a:pt x="311" y="1375"/>
                  </a:cubicBezTo>
                  <a:cubicBezTo>
                    <a:pt x="311" y="1330"/>
                    <a:pt x="311" y="1285"/>
                    <a:pt x="305" y="1240"/>
                  </a:cubicBezTo>
                  <a:cubicBezTo>
                    <a:pt x="300" y="1211"/>
                    <a:pt x="301" y="1182"/>
                    <a:pt x="300" y="1153"/>
                  </a:cubicBezTo>
                  <a:cubicBezTo>
                    <a:pt x="300" y="1151"/>
                    <a:pt x="301" y="1148"/>
                    <a:pt x="302" y="1145"/>
                  </a:cubicBezTo>
                  <a:cubicBezTo>
                    <a:pt x="303" y="1145"/>
                    <a:pt x="304" y="1145"/>
                    <a:pt x="305" y="1145"/>
                  </a:cubicBezTo>
                  <a:cubicBezTo>
                    <a:pt x="306" y="1149"/>
                    <a:pt x="307" y="1153"/>
                    <a:pt x="307" y="1157"/>
                  </a:cubicBezTo>
                  <a:cubicBezTo>
                    <a:pt x="308" y="1181"/>
                    <a:pt x="308" y="1204"/>
                    <a:pt x="309" y="1228"/>
                  </a:cubicBezTo>
                  <a:cubicBezTo>
                    <a:pt x="309" y="1237"/>
                    <a:pt x="312" y="1246"/>
                    <a:pt x="313" y="1255"/>
                  </a:cubicBezTo>
                  <a:cubicBezTo>
                    <a:pt x="333" y="1211"/>
                    <a:pt x="329" y="1164"/>
                    <a:pt x="333" y="1118"/>
                  </a:cubicBezTo>
                  <a:cubicBezTo>
                    <a:pt x="335" y="1122"/>
                    <a:pt x="335" y="1126"/>
                    <a:pt x="335" y="1130"/>
                  </a:cubicBezTo>
                  <a:cubicBezTo>
                    <a:pt x="336" y="1149"/>
                    <a:pt x="336" y="1168"/>
                    <a:pt x="336" y="1187"/>
                  </a:cubicBezTo>
                  <a:cubicBezTo>
                    <a:pt x="336" y="1192"/>
                    <a:pt x="336" y="1197"/>
                    <a:pt x="334" y="1202"/>
                  </a:cubicBezTo>
                  <a:cubicBezTo>
                    <a:pt x="328" y="1226"/>
                    <a:pt x="322" y="1250"/>
                    <a:pt x="316" y="1274"/>
                  </a:cubicBezTo>
                  <a:cubicBezTo>
                    <a:pt x="315" y="1276"/>
                    <a:pt x="315" y="1278"/>
                    <a:pt x="315" y="1280"/>
                  </a:cubicBezTo>
                  <a:cubicBezTo>
                    <a:pt x="316" y="1309"/>
                    <a:pt x="317" y="1338"/>
                    <a:pt x="318" y="1367"/>
                  </a:cubicBezTo>
                  <a:cubicBezTo>
                    <a:pt x="318" y="1368"/>
                    <a:pt x="318" y="1370"/>
                    <a:pt x="319" y="1373"/>
                  </a:cubicBezTo>
                  <a:cubicBezTo>
                    <a:pt x="320" y="1370"/>
                    <a:pt x="321" y="1369"/>
                    <a:pt x="322" y="1367"/>
                  </a:cubicBezTo>
                  <a:cubicBezTo>
                    <a:pt x="339" y="1317"/>
                    <a:pt x="361" y="1267"/>
                    <a:pt x="364" y="1212"/>
                  </a:cubicBezTo>
                  <a:cubicBezTo>
                    <a:pt x="365" y="1190"/>
                    <a:pt x="367" y="1167"/>
                    <a:pt x="369" y="1145"/>
                  </a:cubicBezTo>
                  <a:cubicBezTo>
                    <a:pt x="369" y="1143"/>
                    <a:pt x="369" y="1140"/>
                    <a:pt x="368" y="1139"/>
                  </a:cubicBezTo>
                  <a:cubicBezTo>
                    <a:pt x="360" y="1133"/>
                    <a:pt x="358" y="1123"/>
                    <a:pt x="357" y="1114"/>
                  </a:cubicBezTo>
                  <a:cubicBezTo>
                    <a:pt x="353" y="1091"/>
                    <a:pt x="351" y="1068"/>
                    <a:pt x="349" y="1045"/>
                  </a:cubicBezTo>
                  <a:cubicBezTo>
                    <a:pt x="348" y="1044"/>
                    <a:pt x="350" y="1042"/>
                    <a:pt x="350" y="1040"/>
                  </a:cubicBezTo>
                  <a:cubicBezTo>
                    <a:pt x="351" y="1040"/>
                    <a:pt x="351" y="1040"/>
                    <a:pt x="352" y="1040"/>
                  </a:cubicBezTo>
                  <a:cubicBezTo>
                    <a:pt x="361" y="1068"/>
                    <a:pt x="357" y="1098"/>
                    <a:pt x="369" y="1125"/>
                  </a:cubicBezTo>
                  <a:cubicBezTo>
                    <a:pt x="371" y="1111"/>
                    <a:pt x="372" y="1097"/>
                    <a:pt x="375" y="1083"/>
                  </a:cubicBezTo>
                  <a:cubicBezTo>
                    <a:pt x="380" y="1051"/>
                    <a:pt x="385" y="1020"/>
                    <a:pt x="391" y="988"/>
                  </a:cubicBezTo>
                  <a:cubicBezTo>
                    <a:pt x="392" y="985"/>
                    <a:pt x="393" y="982"/>
                    <a:pt x="394" y="980"/>
                  </a:cubicBezTo>
                  <a:cubicBezTo>
                    <a:pt x="395" y="980"/>
                    <a:pt x="396" y="980"/>
                    <a:pt x="397" y="980"/>
                  </a:cubicBezTo>
                  <a:cubicBezTo>
                    <a:pt x="398" y="1007"/>
                    <a:pt x="388" y="1032"/>
                    <a:pt x="385" y="1058"/>
                  </a:cubicBezTo>
                  <a:cubicBezTo>
                    <a:pt x="382" y="1084"/>
                    <a:pt x="378" y="1109"/>
                    <a:pt x="375" y="1135"/>
                  </a:cubicBezTo>
                  <a:cubicBezTo>
                    <a:pt x="373" y="1161"/>
                    <a:pt x="372" y="1187"/>
                    <a:pt x="370" y="1213"/>
                  </a:cubicBezTo>
                  <a:cubicBezTo>
                    <a:pt x="371" y="1211"/>
                    <a:pt x="372" y="1210"/>
                    <a:pt x="372" y="1208"/>
                  </a:cubicBezTo>
                  <a:cubicBezTo>
                    <a:pt x="382" y="1180"/>
                    <a:pt x="391" y="1152"/>
                    <a:pt x="402" y="1125"/>
                  </a:cubicBezTo>
                  <a:cubicBezTo>
                    <a:pt x="406" y="1114"/>
                    <a:pt x="408" y="1104"/>
                    <a:pt x="409" y="1093"/>
                  </a:cubicBezTo>
                  <a:cubicBezTo>
                    <a:pt x="411" y="1070"/>
                    <a:pt x="412" y="1048"/>
                    <a:pt x="416" y="1026"/>
                  </a:cubicBezTo>
                  <a:cubicBezTo>
                    <a:pt x="422" y="994"/>
                    <a:pt x="431" y="962"/>
                    <a:pt x="438" y="930"/>
                  </a:cubicBezTo>
                  <a:cubicBezTo>
                    <a:pt x="439" y="928"/>
                    <a:pt x="440" y="926"/>
                    <a:pt x="441" y="924"/>
                  </a:cubicBezTo>
                  <a:cubicBezTo>
                    <a:pt x="442" y="924"/>
                    <a:pt x="443" y="924"/>
                    <a:pt x="444" y="925"/>
                  </a:cubicBezTo>
                  <a:cubicBezTo>
                    <a:pt x="433" y="977"/>
                    <a:pt x="420" y="1029"/>
                    <a:pt x="419" y="1083"/>
                  </a:cubicBezTo>
                  <a:cubicBezTo>
                    <a:pt x="428" y="1061"/>
                    <a:pt x="437" y="1040"/>
                    <a:pt x="444" y="1018"/>
                  </a:cubicBezTo>
                  <a:cubicBezTo>
                    <a:pt x="452" y="996"/>
                    <a:pt x="457" y="973"/>
                    <a:pt x="463" y="951"/>
                  </a:cubicBezTo>
                  <a:cubicBezTo>
                    <a:pt x="457" y="1017"/>
                    <a:pt x="430" y="1076"/>
                    <a:pt x="406" y="1137"/>
                  </a:cubicBezTo>
                  <a:cubicBezTo>
                    <a:pt x="410" y="1133"/>
                    <a:pt x="414" y="1128"/>
                    <a:pt x="417" y="1124"/>
                  </a:cubicBezTo>
                  <a:cubicBezTo>
                    <a:pt x="433" y="1105"/>
                    <a:pt x="444" y="1085"/>
                    <a:pt x="453" y="1062"/>
                  </a:cubicBezTo>
                  <a:cubicBezTo>
                    <a:pt x="466" y="1028"/>
                    <a:pt x="481" y="995"/>
                    <a:pt x="495" y="961"/>
                  </a:cubicBezTo>
                  <a:cubicBezTo>
                    <a:pt x="497" y="957"/>
                    <a:pt x="498" y="953"/>
                    <a:pt x="500" y="949"/>
                  </a:cubicBezTo>
                  <a:cubicBezTo>
                    <a:pt x="500" y="952"/>
                    <a:pt x="500" y="954"/>
                    <a:pt x="499" y="957"/>
                  </a:cubicBezTo>
                  <a:cubicBezTo>
                    <a:pt x="484" y="998"/>
                    <a:pt x="469" y="1038"/>
                    <a:pt x="454" y="1079"/>
                  </a:cubicBezTo>
                  <a:cubicBezTo>
                    <a:pt x="445" y="1102"/>
                    <a:pt x="431" y="1121"/>
                    <a:pt x="415" y="1140"/>
                  </a:cubicBezTo>
                  <a:cubicBezTo>
                    <a:pt x="405" y="1150"/>
                    <a:pt x="394" y="1161"/>
                    <a:pt x="390" y="1175"/>
                  </a:cubicBezTo>
                  <a:cubicBezTo>
                    <a:pt x="383" y="1196"/>
                    <a:pt x="377" y="1217"/>
                    <a:pt x="371" y="1238"/>
                  </a:cubicBezTo>
                  <a:cubicBezTo>
                    <a:pt x="360" y="1272"/>
                    <a:pt x="351" y="1307"/>
                    <a:pt x="340" y="1342"/>
                  </a:cubicBezTo>
                  <a:cubicBezTo>
                    <a:pt x="334" y="1360"/>
                    <a:pt x="326" y="1377"/>
                    <a:pt x="320" y="1395"/>
                  </a:cubicBezTo>
                  <a:cubicBezTo>
                    <a:pt x="330" y="1385"/>
                    <a:pt x="340" y="1374"/>
                    <a:pt x="348" y="1363"/>
                  </a:cubicBezTo>
                  <a:cubicBezTo>
                    <a:pt x="368" y="1333"/>
                    <a:pt x="387" y="1303"/>
                    <a:pt x="405" y="1273"/>
                  </a:cubicBezTo>
                  <a:cubicBezTo>
                    <a:pt x="416" y="1255"/>
                    <a:pt x="424" y="1236"/>
                    <a:pt x="429" y="1215"/>
                  </a:cubicBezTo>
                  <a:cubicBezTo>
                    <a:pt x="435" y="1183"/>
                    <a:pt x="442" y="1150"/>
                    <a:pt x="449" y="1118"/>
                  </a:cubicBezTo>
                  <a:cubicBezTo>
                    <a:pt x="450" y="1113"/>
                    <a:pt x="452" y="1108"/>
                    <a:pt x="454" y="1104"/>
                  </a:cubicBezTo>
                  <a:cubicBezTo>
                    <a:pt x="455" y="1104"/>
                    <a:pt x="456" y="1105"/>
                    <a:pt x="457" y="1105"/>
                  </a:cubicBezTo>
                  <a:cubicBezTo>
                    <a:pt x="450" y="1150"/>
                    <a:pt x="437" y="1194"/>
                    <a:pt x="430" y="1239"/>
                  </a:cubicBezTo>
                  <a:cubicBezTo>
                    <a:pt x="462" y="1191"/>
                    <a:pt x="481" y="1137"/>
                    <a:pt x="503" y="1084"/>
                  </a:cubicBezTo>
                  <a:cubicBezTo>
                    <a:pt x="503" y="1085"/>
                    <a:pt x="503" y="1087"/>
                    <a:pt x="503" y="1088"/>
                  </a:cubicBezTo>
                  <a:cubicBezTo>
                    <a:pt x="496" y="1121"/>
                    <a:pt x="482" y="1152"/>
                    <a:pt x="469" y="1182"/>
                  </a:cubicBezTo>
                  <a:cubicBezTo>
                    <a:pt x="458" y="1206"/>
                    <a:pt x="448" y="1230"/>
                    <a:pt x="431" y="1250"/>
                  </a:cubicBezTo>
                  <a:cubicBezTo>
                    <a:pt x="425" y="1257"/>
                    <a:pt x="419" y="1263"/>
                    <a:pt x="414" y="1271"/>
                  </a:cubicBezTo>
                  <a:cubicBezTo>
                    <a:pt x="400" y="1293"/>
                    <a:pt x="386" y="1316"/>
                    <a:pt x="373" y="1338"/>
                  </a:cubicBezTo>
                  <a:cubicBezTo>
                    <a:pt x="368" y="1346"/>
                    <a:pt x="364" y="1356"/>
                    <a:pt x="358" y="1363"/>
                  </a:cubicBezTo>
                  <a:cubicBezTo>
                    <a:pt x="345" y="1380"/>
                    <a:pt x="331" y="1395"/>
                    <a:pt x="317" y="1411"/>
                  </a:cubicBezTo>
                  <a:cubicBezTo>
                    <a:pt x="315" y="1413"/>
                    <a:pt x="314" y="1415"/>
                    <a:pt x="312" y="1417"/>
                  </a:cubicBezTo>
                  <a:cubicBezTo>
                    <a:pt x="333" y="1412"/>
                    <a:pt x="354" y="1413"/>
                    <a:pt x="373" y="1402"/>
                  </a:cubicBezTo>
                  <a:cubicBezTo>
                    <a:pt x="383" y="1396"/>
                    <a:pt x="393" y="1391"/>
                    <a:pt x="404" y="1386"/>
                  </a:cubicBezTo>
                  <a:cubicBezTo>
                    <a:pt x="405" y="1385"/>
                    <a:pt x="407" y="1383"/>
                    <a:pt x="407" y="1381"/>
                  </a:cubicBezTo>
                  <a:cubicBezTo>
                    <a:pt x="411" y="1360"/>
                    <a:pt x="414" y="1338"/>
                    <a:pt x="418" y="1317"/>
                  </a:cubicBezTo>
                  <a:cubicBezTo>
                    <a:pt x="419" y="1310"/>
                    <a:pt x="420" y="1304"/>
                    <a:pt x="422" y="1297"/>
                  </a:cubicBezTo>
                  <a:cubicBezTo>
                    <a:pt x="423" y="1297"/>
                    <a:pt x="424" y="1298"/>
                    <a:pt x="425" y="1298"/>
                  </a:cubicBezTo>
                  <a:cubicBezTo>
                    <a:pt x="422" y="1323"/>
                    <a:pt x="419" y="1348"/>
                    <a:pt x="416" y="1373"/>
                  </a:cubicBezTo>
                  <a:cubicBezTo>
                    <a:pt x="429" y="1362"/>
                    <a:pt x="435" y="1347"/>
                    <a:pt x="439" y="1330"/>
                  </a:cubicBezTo>
                  <a:cubicBezTo>
                    <a:pt x="444" y="1310"/>
                    <a:pt x="451" y="1290"/>
                    <a:pt x="457" y="1270"/>
                  </a:cubicBezTo>
                  <a:cubicBezTo>
                    <a:pt x="458" y="1267"/>
                    <a:pt x="460" y="1264"/>
                    <a:pt x="462" y="1261"/>
                  </a:cubicBezTo>
                  <a:cubicBezTo>
                    <a:pt x="463" y="1262"/>
                    <a:pt x="464" y="1262"/>
                    <a:pt x="465" y="1263"/>
                  </a:cubicBezTo>
                  <a:cubicBezTo>
                    <a:pt x="457" y="1290"/>
                    <a:pt x="448" y="1317"/>
                    <a:pt x="440" y="1344"/>
                  </a:cubicBezTo>
                  <a:cubicBezTo>
                    <a:pt x="462" y="1321"/>
                    <a:pt x="476" y="1292"/>
                    <a:pt x="494" y="1266"/>
                  </a:cubicBezTo>
                  <a:cubicBezTo>
                    <a:pt x="486" y="1284"/>
                    <a:pt x="477" y="1302"/>
                    <a:pt x="467" y="1319"/>
                  </a:cubicBezTo>
                  <a:cubicBezTo>
                    <a:pt x="457" y="1336"/>
                    <a:pt x="444" y="1351"/>
                    <a:pt x="432" y="1368"/>
                  </a:cubicBezTo>
                  <a:cubicBezTo>
                    <a:pt x="453" y="1361"/>
                    <a:pt x="470" y="1349"/>
                    <a:pt x="487" y="1338"/>
                  </a:cubicBezTo>
                  <a:cubicBezTo>
                    <a:pt x="480" y="1352"/>
                    <a:pt x="468" y="1359"/>
                    <a:pt x="454" y="1365"/>
                  </a:cubicBezTo>
                  <a:cubicBezTo>
                    <a:pt x="439" y="1372"/>
                    <a:pt x="423" y="1378"/>
                    <a:pt x="409" y="1388"/>
                  </a:cubicBezTo>
                  <a:cubicBezTo>
                    <a:pt x="394" y="1399"/>
                    <a:pt x="376" y="1407"/>
                    <a:pt x="359" y="1415"/>
                  </a:cubicBezTo>
                  <a:cubicBezTo>
                    <a:pt x="356" y="1417"/>
                    <a:pt x="353" y="1417"/>
                    <a:pt x="349" y="1418"/>
                  </a:cubicBezTo>
                  <a:cubicBezTo>
                    <a:pt x="339" y="1420"/>
                    <a:pt x="328" y="1422"/>
                    <a:pt x="318" y="1424"/>
                  </a:cubicBezTo>
                  <a:cubicBezTo>
                    <a:pt x="310" y="1426"/>
                    <a:pt x="304" y="1431"/>
                    <a:pt x="300" y="1440"/>
                  </a:cubicBezTo>
                  <a:cubicBezTo>
                    <a:pt x="279" y="1484"/>
                    <a:pt x="254" y="1526"/>
                    <a:pt x="226" y="1567"/>
                  </a:cubicBezTo>
                  <a:cubicBezTo>
                    <a:pt x="218" y="1579"/>
                    <a:pt x="211" y="1592"/>
                    <a:pt x="215" y="1608"/>
                  </a:cubicBezTo>
                  <a:cubicBezTo>
                    <a:pt x="216" y="1612"/>
                    <a:pt x="216" y="1617"/>
                    <a:pt x="216" y="1622"/>
                  </a:cubicBezTo>
                  <a:cubicBezTo>
                    <a:pt x="217" y="1670"/>
                    <a:pt x="218" y="1717"/>
                    <a:pt x="219" y="1764"/>
                  </a:cubicBezTo>
                  <a:cubicBezTo>
                    <a:pt x="219" y="1772"/>
                    <a:pt x="220" y="1780"/>
                    <a:pt x="220" y="1788"/>
                  </a:cubicBezTo>
                  <a:cubicBezTo>
                    <a:pt x="220" y="1795"/>
                    <a:pt x="221" y="1801"/>
                    <a:pt x="221" y="1807"/>
                  </a:cubicBezTo>
                  <a:cubicBezTo>
                    <a:pt x="220" y="1812"/>
                    <a:pt x="218" y="1817"/>
                    <a:pt x="212" y="1817"/>
                  </a:cubicBezTo>
                  <a:cubicBezTo>
                    <a:pt x="206" y="1817"/>
                    <a:pt x="202" y="1814"/>
                    <a:pt x="201" y="1808"/>
                  </a:cubicBezTo>
                  <a:cubicBezTo>
                    <a:pt x="201" y="1806"/>
                    <a:pt x="200" y="1804"/>
                    <a:pt x="200" y="1801"/>
                  </a:cubicBezTo>
                  <a:cubicBezTo>
                    <a:pt x="200" y="1770"/>
                    <a:pt x="200" y="1739"/>
                    <a:pt x="199" y="1708"/>
                  </a:cubicBezTo>
                  <a:cubicBezTo>
                    <a:pt x="198" y="1670"/>
                    <a:pt x="196" y="1632"/>
                    <a:pt x="194" y="1594"/>
                  </a:cubicBezTo>
                  <a:cubicBezTo>
                    <a:pt x="191" y="1535"/>
                    <a:pt x="187" y="1477"/>
                    <a:pt x="187" y="1419"/>
                  </a:cubicBezTo>
                  <a:cubicBezTo>
                    <a:pt x="186" y="1330"/>
                    <a:pt x="183" y="1242"/>
                    <a:pt x="189" y="1154"/>
                  </a:cubicBezTo>
                  <a:cubicBezTo>
                    <a:pt x="191" y="1120"/>
                    <a:pt x="194" y="1086"/>
                    <a:pt x="199" y="1053"/>
                  </a:cubicBezTo>
                  <a:cubicBezTo>
                    <a:pt x="206" y="1005"/>
                    <a:pt x="214" y="957"/>
                    <a:pt x="214" y="908"/>
                  </a:cubicBezTo>
                  <a:cubicBezTo>
                    <a:pt x="215" y="823"/>
                    <a:pt x="214" y="737"/>
                    <a:pt x="214" y="652"/>
                  </a:cubicBezTo>
                  <a:cubicBezTo>
                    <a:pt x="214" y="619"/>
                    <a:pt x="211" y="585"/>
                    <a:pt x="218" y="552"/>
                  </a:cubicBezTo>
                  <a:cubicBezTo>
                    <a:pt x="224" y="522"/>
                    <a:pt x="225" y="491"/>
                    <a:pt x="225" y="460"/>
                  </a:cubicBezTo>
                  <a:cubicBezTo>
                    <a:pt x="224" y="436"/>
                    <a:pt x="225" y="412"/>
                    <a:pt x="225" y="388"/>
                  </a:cubicBezTo>
                  <a:cubicBezTo>
                    <a:pt x="225" y="352"/>
                    <a:pt x="219" y="318"/>
                    <a:pt x="207" y="284"/>
                  </a:cubicBezTo>
                  <a:cubicBezTo>
                    <a:pt x="199" y="262"/>
                    <a:pt x="191" y="239"/>
                    <a:pt x="184" y="216"/>
                  </a:cubicBezTo>
                  <a:cubicBezTo>
                    <a:pt x="179" y="197"/>
                    <a:pt x="174" y="177"/>
                    <a:pt x="169" y="158"/>
                  </a:cubicBezTo>
                  <a:cubicBezTo>
                    <a:pt x="160" y="157"/>
                    <a:pt x="154" y="162"/>
                    <a:pt x="154" y="172"/>
                  </a:cubicBezTo>
                  <a:cubicBezTo>
                    <a:pt x="152" y="188"/>
                    <a:pt x="155" y="196"/>
                    <a:pt x="162" y="197"/>
                  </a:cubicBezTo>
                  <a:cubicBezTo>
                    <a:pt x="163" y="194"/>
                    <a:pt x="163" y="192"/>
                    <a:pt x="164" y="189"/>
                  </a:cubicBezTo>
                  <a:cubicBezTo>
                    <a:pt x="164" y="189"/>
                    <a:pt x="169" y="189"/>
                    <a:pt x="169" y="190"/>
                  </a:cubicBezTo>
                  <a:cubicBezTo>
                    <a:pt x="170" y="193"/>
                    <a:pt x="172" y="196"/>
                    <a:pt x="171" y="199"/>
                  </a:cubicBezTo>
                  <a:cubicBezTo>
                    <a:pt x="171" y="201"/>
                    <a:pt x="167" y="204"/>
                    <a:pt x="165" y="205"/>
                  </a:cubicBezTo>
                  <a:cubicBezTo>
                    <a:pt x="158" y="207"/>
                    <a:pt x="153" y="204"/>
                    <a:pt x="150" y="197"/>
                  </a:cubicBezTo>
                  <a:cubicBezTo>
                    <a:pt x="144" y="186"/>
                    <a:pt x="145" y="175"/>
                    <a:pt x="147" y="163"/>
                  </a:cubicBezTo>
                  <a:cubicBezTo>
                    <a:pt x="144" y="164"/>
                    <a:pt x="142" y="164"/>
                    <a:pt x="139" y="164"/>
                  </a:cubicBezTo>
                  <a:cubicBezTo>
                    <a:pt x="130" y="164"/>
                    <a:pt x="120" y="166"/>
                    <a:pt x="110" y="164"/>
                  </a:cubicBezTo>
                  <a:cubicBezTo>
                    <a:pt x="84" y="158"/>
                    <a:pt x="60" y="147"/>
                    <a:pt x="40" y="126"/>
                  </a:cubicBezTo>
                  <a:cubicBezTo>
                    <a:pt x="25" y="110"/>
                    <a:pt x="12" y="93"/>
                    <a:pt x="4" y="72"/>
                  </a:cubicBezTo>
                  <a:cubicBezTo>
                    <a:pt x="2" y="67"/>
                    <a:pt x="0" y="62"/>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
            <p:cNvSpPr>
              <a:spLocks/>
            </p:cNvSpPr>
            <p:nvPr/>
          </p:nvSpPr>
          <p:spPr bwMode="auto">
            <a:xfrm>
              <a:off x="5313363" y="277813"/>
              <a:ext cx="150813" cy="106363"/>
            </a:xfrm>
            <a:custGeom>
              <a:avLst/>
              <a:gdLst>
                <a:gd name="T0" fmla="*/ 14 w 47"/>
                <a:gd name="T1" fmla="*/ 1 h 33"/>
                <a:gd name="T2" fmla="*/ 18 w 47"/>
                <a:gd name="T3" fmla="*/ 0 h 33"/>
                <a:gd name="T4" fmla="*/ 42 w 47"/>
                <a:gd name="T5" fmla="*/ 13 h 33"/>
                <a:gd name="T6" fmla="*/ 33 w 47"/>
                <a:gd name="T7" fmla="*/ 32 h 33"/>
                <a:gd name="T8" fmla="*/ 8 w 47"/>
                <a:gd name="T9" fmla="*/ 23 h 33"/>
                <a:gd name="T10" fmla="*/ 2 w 47"/>
                <a:gd name="T11" fmla="*/ 10 h 33"/>
                <a:gd name="T12" fmla="*/ 14 w 47"/>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14" y="1"/>
                  </a:moveTo>
                  <a:cubicBezTo>
                    <a:pt x="16" y="0"/>
                    <a:pt x="17" y="1"/>
                    <a:pt x="18" y="0"/>
                  </a:cubicBezTo>
                  <a:cubicBezTo>
                    <a:pt x="29" y="0"/>
                    <a:pt x="36" y="5"/>
                    <a:pt x="42" y="13"/>
                  </a:cubicBezTo>
                  <a:cubicBezTo>
                    <a:pt x="47" y="22"/>
                    <a:pt x="43" y="30"/>
                    <a:pt x="33" y="32"/>
                  </a:cubicBezTo>
                  <a:cubicBezTo>
                    <a:pt x="23" y="33"/>
                    <a:pt x="15" y="29"/>
                    <a:pt x="8" y="23"/>
                  </a:cubicBezTo>
                  <a:cubicBezTo>
                    <a:pt x="4" y="19"/>
                    <a:pt x="0" y="15"/>
                    <a:pt x="2" y="10"/>
                  </a:cubicBezTo>
                  <a:cubicBezTo>
                    <a:pt x="4" y="6"/>
                    <a:pt x="10" y="4"/>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8"/>
            <p:cNvSpPr>
              <a:spLocks/>
            </p:cNvSpPr>
            <p:nvPr/>
          </p:nvSpPr>
          <p:spPr bwMode="auto">
            <a:xfrm>
              <a:off x="5492750" y="287338"/>
              <a:ext cx="117475" cy="96838"/>
            </a:xfrm>
            <a:custGeom>
              <a:avLst/>
              <a:gdLst>
                <a:gd name="T0" fmla="*/ 16 w 37"/>
                <a:gd name="T1" fmla="*/ 1 h 30"/>
                <a:gd name="T2" fmla="*/ 36 w 37"/>
                <a:gd name="T3" fmla="*/ 17 h 30"/>
                <a:gd name="T4" fmla="*/ 21 w 37"/>
                <a:gd name="T5" fmla="*/ 30 h 30"/>
                <a:gd name="T6" fmla="*/ 0 w 37"/>
                <a:gd name="T7" fmla="*/ 12 h 30"/>
                <a:gd name="T8" fmla="*/ 16 w 37"/>
                <a:gd name="T9" fmla="*/ 1 h 30"/>
              </a:gdLst>
              <a:ahLst/>
              <a:cxnLst>
                <a:cxn ang="0">
                  <a:pos x="T0" y="T1"/>
                </a:cxn>
                <a:cxn ang="0">
                  <a:pos x="T2" y="T3"/>
                </a:cxn>
                <a:cxn ang="0">
                  <a:pos x="T4" y="T5"/>
                </a:cxn>
                <a:cxn ang="0">
                  <a:pos x="T6" y="T7"/>
                </a:cxn>
                <a:cxn ang="0">
                  <a:pos x="T8" y="T9"/>
                </a:cxn>
              </a:cxnLst>
              <a:rect l="0" t="0" r="r" b="b"/>
              <a:pathLst>
                <a:path w="37" h="30">
                  <a:moveTo>
                    <a:pt x="16" y="1"/>
                  </a:moveTo>
                  <a:cubicBezTo>
                    <a:pt x="27" y="0"/>
                    <a:pt x="36" y="8"/>
                    <a:pt x="36" y="17"/>
                  </a:cubicBezTo>
                  <a:cubicBezTo>
                    <a:pt x="37" y="25"/>
                    <a:pt x="31" y="30"/>
                    <a:pt x="21" y="30"/>
                  </a:cubicBezTo>
                  <a:cubicBezTo>
                    <a:pt x="10" y="30"/>
                    <a:pt x="0" y="21"/>
                    <a:pt x="0" y="12"/>
                  </a:cubicBezTo>
                  <a:cubicBezTo>
                    <a:pt x="0" y="5"/>
                    <a:pt x="6" y="1"/>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9"/>
            <p:cNvSpPr>
              <a:spLocks/>
            </p:cNvSpPr>
            <p:nvPr/>
          </p:nvSpPr>
          <p:spPr bwMode="auto">
            <a:xfrm>
              <a:off x="6783388" y="1943101"/>
              <a:ext cx="103188" cy="88900"/>
            </a:xfrm>
            <a:custGeom>
              <a:avLst/>
              <a:gdLst>
                <a:gd name="T0" fmla="*/ 15 w 32"/>
                <a:gd name="T1" fmla="*/ 0 h 28"/>
                <a:gd name="T2" fmla="*/ 31 w 32"/>
                <a:gd name="T3" fmla="*/ 12 h 28"/>
                <a:gd name="T4" fmla="*/ 19 w 32"/>
                <a:gd name="T5" fmla="*/ 28 h 28"/>
                <a:gd name="T6" fmla="*/ 0 w 32"/>
                <a:gd name="T7" fmla="*/ 14 h 28"/>
                <a:gd name="T8" fmla="*/ 15 w 32"/>
                <a:gd name="T9" fmla="*/ 0 h 28"/>
              </a:gdLst>
              <a:ahLst/>
              <a:cxnLst>
                <a:cxn ang="0">
                  <a:pos x="T0" y="T1"/>
                </a:cxn>
                <a:cxn ang="0">
                  <a:pos x="T2" y="T3"/>
                </a:cxn>
                <a:cxn ang="0">
                  <a:pos x="T4" y="T5"/>
                </a:cxn>
                <a:cxn ang="0">
                  <a:pos x="T6" y="T7"/>
                </a:cxn>
                <a:cxn ang="0">
                  <a:pos x="T8" y="T9"/>
                </a:cxn>
              </a:cxnLst>
              <a:rect l="0" t="0" r="r" b="b"/>
              <a:pathLst>
                <a:path w="32" h="28">
                  <a:moveTo>
                    <a:pt x="15" y="0"/>
                  </a:moveTo>
                  <a:cubicBezTo>
                    <a:pt x="25" y="0"/>
                    <a:pt x="31" y="5"/>
                    <a:pt x="31" y="12"/>
                  </a:cubicBezTo>
                  <a:cubicBezTo>
                    <a:pt x="32" y="21"/>
                    <a:pt x="26" y="28"/>
                    <a:pt x="19" y="28"/>
                  </a:cubicBezTo>
                  <a:cubicBezTo>
                    <a:pt x="10" y="28"/>
                    <a:pt x="0" y="21"/>
                    <a:pt x="0" y="14"/>
                  </a:cubicBezTo>
                  <a:cubicBezTo>
                    <a:pt x="0" y="6"/>
                    <a:pt x="7"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0"/>
            <p:cNvSpPr>
              <a:spLocks/>
            </p:cNvSpPr>
            <p:nvPr/>
          </p:nvSpPr>
          <p:spPr bwMode="auto">
            <a:xfrm>
              <a:off x="5751513" y="339726"/>
              <a:ext cx="92075" cy="88900"/>
            </a:xfrm>
            <a:custGeom>
              <a:avLst/>
              <a:gdLst>
                <a:gd name="T0" fmla="*/ 11 w 29"/>
                <a:gd name="T1" fmla="*/ 0 h 28"/>
                <a:gd name="T2" fmla="*/ 29 w 29"/>
                <a:gd name="T3" fmla="*/ 16 h 28"/>
                <a:gd name="T4" fmla="*/ 19 w 29"/>
                <a:gd name="T5" fmla="*/ 28 h 28"/>
                <a:gd name="T6" fmla="*/ 0 w 29"/>
                <a:gd name="T7" fmla="*/ 12 h 28"/>
                <a:gd name="T8" fmla="*/ 11 w 29"/>
                <a:gd name="T9" fmla="*/ 0 h 28"/>
              </a:gdLst>
              <a:ahLst/>
              <a:cxnLst>
                <a:cxn ang="0">
                  <a:pos x="T0" y="T1"/>
                </a:cxn>
                <a:cxn ang="0">
                  <a:pos x="T2" y="T3"/>
                </a:cxn>
                <a:cxn ang="0">
                  <a:pos x="T4" y="T5"/>
                </a:cxn>
                <a:cxn ang="0">
                  <a:pos x="T6" y="T7"/>
                </a:cxn>
                <a:cxn ang="0">
                  <a:pos x="T8" y="T9"/>
                </a:cxn>
              </a:cxnLst>
              <a:rect l="0" t="0" r="r" b="b"/>
              <a:pathLst>
                <a:path w="29" h="28">
                  <a:moveTo>
                    <a:pt x="11" y="0"/>
                  </a:moveTo>
                  <a:cubicBezTo>
                    <a:pt x="19" y="0"/>
                    <a:pt x="29" y="8"/>
                    <a:pt x="29" y="16"/>
                  </a:cubicBezTo>
                  <a:cubicBezTo>
                    <a:pt x="29" y="23"/>
                    <a:pt x="25" y="28"/>
                    <a:pt x="19" y="28"/>
                  </a:cubicBezTo>
                  <a:cubicBezTo>
                    <a:pt x="9" y="28"/>
                    <a:pt x="0" y="20"/>
                    <a:pt x="0" y="12"/>
                  </a:cubicBezTo>
                  <a:cubicBezTo>
                    <a:pt x="0" y="5"/>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1"/>
            <p:cNvSpPr>
              <a:spLocks/>
            </p:cNvSpPr>
            <p:nvPr/>
          </p:nvSpPr>
          <p:spPr bwMode="auto">
            <a:xfrm>
              <a:off x="5953125" y="811213"/>
              <a:ext cx="98425" cy="80963"/>
            </a:xfrm>
            <a:custGeom>
              <a:avLst/>
              <a:gdLst>
                <a:gd name="T0" fmla="*/ 19 w 31"/>
                <a:gd name="T1" fmla="*/ 0 h 25"/>
                <a:gd name="T2" fmla="*/ 31 w 31"/>
                <a:gd name="T3" fmla="*/ 12 h 25"/>
                <a:gd name="T4" fmla="*/ 18 w 31"/>
                <a:gd name="T5" fmla="*/ 25 h 25"/>
                <a:gd name="T6" fmla="*/ 1 w 31"/>
                <a:gd name="T7" fmla="*/ 12 h 25"/>
                <a:gd name="T8" fmla="*/ 19 w 31"/>
                <a:gd name="T9" fmla="*/ 0 h 25"/>
              </a:gdLst>
              <a:ahLst/>
              <a:cxnLst>
                <a:cxn ang="0">
                  <a:pos x="T0" y="T1"/>
                </a:cxn>
                <a:cxn ang="0">
                  <a:pos x="T2" y="T3"/>
                </a:cxn>
                <a:cxn ang="0">
                  <a:pos x="T4" y="T5"/>
                </a:cxn>
                <a:cxn ang="0">
                  <a:pos x="T6" y="T7"/>
                </a:cxn>
                <a:cxn ang="0">
                  <a:pos x="T8" y="T9"/>
                </a:cxn>
              </a:cxnLst>
              <a:rect l="0" t="0" r="r" b="b"/>
              <a:pathLst>
                <a:path w="31" h="25">
                  <a:moveTo>
                    <a:pt x="19" y="0"/>
                  </a:moveTo>
                  <a:cubicBezTo>
                    <a:pt x="26" y="0"/>
                    <a:pt x="31" y="4"/>
                    <a:pt x="31" y="12"/>
                  </a:cubicBezTo>
                  <a:cubicBezTo>
                    <a:pt x="31" y="20"/>
                    <a:pt x="25" y="25"/>
                    <a:pt x="18" y="25"/>
                  </a:cubicBezTo>
                  <a:cubicBezTo>
                    <a:pt x="8" y="25"/>
                    <a:pt x="1" y="19"/>
                    <a:pt x="1" y="12"/>
                  </a:cubicBezTo>
                  <a:cubicBezTo>
                    <a:pt x="0" y="4"/>
                    <a:pt x="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2"/>
            <p:cNvSpPr>
              <a:spLocks/>
            </p:cNvSpPr>
            <p:nvPr/>
          </p:nvSpPr>
          <p:spPr bwMode="auto">
            <a:xfrm>
              <a:off x="5892800" y="527051"/>
              <a:ext cx="95250" cy="93663"/>
            </a:xfrm>
            <a:custGeom>
              <a:avLst/>
              <a:gdLst>
                <a:gd name="T0" fmla="*/ 7 w 30"/>
                <a:gd name="T1" fmla="*/ 2 h 29"/>
                <a:gd name="T2" fmla="*/ 26 w 30"/>
                <a:gd name="T3" fmla="*/ 8 h 29"/>
                <a:gd name="T4" fmla="*/ 27 w 30"/>
                <a:gd name="T5" fmla="*/ 23 h 29"/>
                <a:gd name="T6" fmla="*/ 20 w 30"/>
                <a:gd name="T7" fmla="*/ 29 h 29"/>
                <a:gd name="T8" fmla="*/ 0 w 30"/>
                <a:gd name="T9" fmla="*/ 11 h 29"/>
                <a:gd name="T10" fmla="*/ 7 w 30"/>
                <a:gd name="T11" fmla="*/ 2 h 29"/>
              </a:gdLst>
              <a:ahLst/>
              <a:cxnLst>
                <a:cxn ang="0">
                  <a:pos x="T0" y="T1"/>
                </a:cxn>
                <a:cxn ang="0">
                  <a:pos x="T2" y="T3"/>
                </a:cxn>
                <a:cxn ang="0">
                  <a:pos x="T4" y="T5"/>
                </a:cxn>
                <a:cxn ang="0">
                  <a:pos x="T6" y="T7"/>
                </a:cxn>
                <a:cxn ang="0">
                  <a:pos x="T8" y="T9"/>
                </a:cxn>
                <a:cxn ang="0">
                  <a:pos x="T10" y="T11"/>
                </a:cxn>
              </a:cxnLst>
              <a:rect l="0" t="0" r="r" b="b"/>
              <a:pathLst>
                <a:path w="30" h="29">
                  <a:moveTo>
                    <a:pt x="7" y="2"/>
                  </a:moveTo>
                  <a:cubicBezTo>
                    <a:pt x="14" y="0"/>
                    <a:pt x="21" y="2"/>
                    <a:pt x="26" y="8"/>
                  </a:cubicBezTo>
                  <a:cubicBezTo>
                    <a:pt x="30" y="13"/>
                    <a:pt x="30" y="18"/>
                    <a:pt x="27" y="23"/>
                  </a:cubicBezTo>
                  <a:cubicBezTo>
                    <a:pt x="25" y="26"/>
                    <a:pt x="22" y="28"/>
                    <a:pt x="20" y="29"/>
                  </a:cubicBezTo>
                  <a:cubicBezTo>
                    <a:pt x="10" y="29"/>
                    <a:pt x="0" y="18"/>
                    <a:pt x="0" y="11"/>
                  </a:cubicBezTo>
                  <a:cubicBezTo>
                    <a:pt x="0" y="6"/>
                    <a:pt x="2"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3"/>
            <p:cNvSpPr>
              <a:spLocks/>
            </p:cNvSpPr>
            <p:nvPr/>
          </p:nvSpPr>
          <p:spPr bwMode="auto">
            <a:xfrm>
              <a:off x="6196013" y="725488"/>
              <a:ext cx="82550" cy="92075"/>
            </a:xfrm>
            <a:custGeom>
              <a:avLst/>
              <a:gdLst>
                <a:gd name="T0" fmla="*/ 9 w 26"/>
                <a:gd name="T1" fmla="*/ 1 h 29"/>
                <a:gd name="T2" fmla="*/ 25 w 26"/>
                <a:gd name="T3" fmla="*/ 18 h 29"/>
                <a:gd name="T4" fmla="*/ 16 w 26"/>
                <a:gd name="T5" fmla="*/ 29 h 29"/>
                <a:gd name="T6" fmla="*/ 0 w 26"/>
                <a:gd name="T7" fmla="*/ 12 h 29"/>
                <a:gd name="T8" fmla="*/ 9 w 26"/>
                <a:gd name="T9" fmla="*/ 1 h 29"/>
              </a:gdLst>
              <a:ahLst/>
              <a:cxnLst>
                <a:cxn ang="0">
                  <a:pos x="T0" y="T1"/>
                </a:cxn>
                <a:cxn ang="0">
                  <a:pos x="T2" y="T3"/>
                </a:cxn>
                <a:cxn ang="0">
                  <a:pos x="T4" y="T5"/>
                </a:cxn>
                <a:cxn ang="0">
                  <a:pos x="T6" y="T7"/>
                </a:cxn>
                <a:cxn ang="0">
                  <a:pos x="T8" y="T9"/>
                </a:cxn>
              </a:cxnLst>
              <a:rect l="0" t="0" r="r" b="b"/>
              <a:pathLst>
                <a:path w="26" h="29">
                  <a:moveTo>
                    <a:pt x="9" y="1"/>
                  </a:moveTo>
                  <a:cubicBezTo>
                    <a:pt x="19" y="0"/>
                    <a:pt x="25" y="7"/>
                    <a:pt x="25" y="18"/>
                  </a:cubicBezTo>
                  <a:cubicBezTo>
                    <a:pt x="26" y="26"/>
                    <a:pt x="22" y="29"/>
                    <a:pt x="16" y="29"/>
                  </a:cubicBezTo>
                  <a:cubicBezTo>
                    <a:pt x="8" y="29"/>
                    <a:pt x="0" y="20"/>
                    <a:pt x="0" y="12"/>
                  </a:cubicBezTo>
                  <a:cubicBezTo>
                    <a:pt x="0" y="4"/>
                    <a:pt x="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4"/>
            <p:cNvSpPr>
              <a:spLocks/>
            </p:cNvSpPr>
            <p:nvPr/>
          </p:nvSpPr>
          <p:spPr bwMode="auto">
            <a:xfrm>
              <a:off x="7053263" y="1943101"/>
              <a:ext cx="79375" cy="85725"/>
            </a:xfrm>
            <a:custGeom>
              <a:avLst/>
              <a:gdLst>
                <a:gd name="T0" fmla="*/ 10 w 25"/>
                <a:gd name="T1" fmla="*/ 0 h 27"/>
                <a:gd name="T2" fmla="*/ 25 w 25"/>
                <a:gd name="T3" fmla="*/ 14 h 27"/>
                <a:gd name="T4" fmla="*/ 15 w 25"/>
                <a:gd name="T5" fmla="*/ 27 h 27"/>
                <a:gd name="T6" fmla="*/ 0 w 25"/>
                <a:gd name="T7" fmla="*/ 12 h 27"/>
                <a:gd name="T8" fmla="*/ 10 w 25"/>
                <a:gd name="T9" fmla="*/ 0 h 27"/>
              </a:gdLst>
              <a:ahLst/>
              <a:cxnLst>
                <a:cxn ang="0">
                  <a:pos x="T0" y="T1"/>
                </a:cxn>
                <a:cxn ang="0">
                  <a:pos x="T2" y="T3"/>
                </a:cxn>
                <a:cxn ang="0">
                  <a:pos x="T4" y="T5"/>
                </a:cxn>
                <a:cxn ang="0">
                  <a:pos x="T6" y="T7"/>
                </a:cxn>
                <a:cxn ang="0">
                  <a:pos x="T8" y="T9"/>
                </a:cxn>
              </a:cxnLst>
              <a:rect l="0" t="0" r="r" b="b"/>
              <a:pathLst>
                <a:path w="25" h="27">
                  <a:moveTo>
                    <a:pt x="10" y="0"/>
                  </a:moveTo>
                  <a:cubicBezTo>
                    <a:pt x="19" y="0"/>
                    <a:pt x="25" y="6"/>
                    <a:pt x="25" y="14"/>
                  </a:cubicBezTo>
                  <a:cubicBezTo>
                    <a:pt x="25" y="22"/>
                    <a:pt x="21" y="27"/>
                    <a:pt x="15" y="27"/>
                  </a:cubicBezTo>
                  <a:cubicBezTo>
                    <a:pt x="7" y="27"/>
                    <a:pt x="0" y="20"/>
                    <a:pt x="0" y="12"/>
                  </a:cubicBezTo>
                  <a:cubicBezTo>
                    <a:pt x="0" y="5"/>
                    <a:pt x="4"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5"/>
            <p:cNvSpPr>
              <a:spLocks/>
            </p:cNvSpPr>
            <p:nvPr/>
          </p:nvSpPr>
          <p:spPr bwMode="auto">
            <a:xfrm>
              <a:off x="5275263" y="163513"/>
              <a:ext cx="85725" cy="79375"/>
            </a:xfrm>
            <a:custGeom>
              <a:avLst/>
              <a:gdLst>
                <a:gd name="T0" fmla="*/ 11 w 27"/>
                <a:gd name="T1" fmla="*/ 1 h 25"/>
                <a:gd name="T2" fmla="*/ 26 w 27"/>
                <a:gd name="T3" fmla="*/ 12 h 25"/>
                <a:gd name="T4" fmla="*/ 15 w 27"/>
                <a:gd name="T5" fmla="*/ 25 h 25"/>
                <a:gd name="T6" fmla="*/ 0 w 27"/>
                <a:gd name="T7" fmla="*/ 11 h 25"/>
                <a:gd name="T8" fmla="*/ 11 w 27"/>
                <a:gd name="T9" fmla="*/ 1 h 25"/>
              </a:gdLst>
              <a:ahLst/>
              <a:cxnLst>
                <a:cxn ang="0">
                  <a:pos x="T0" y="T1"/>
                </a:cxn>
                <a:cxn ang="0">
                  <a:pos x="T2" y="T3"/>
                </a:cxn>
                <a:cxn ang="0">
                  <a:pos x="T4" y="T5"/>
                </a:cxn>
                <a:cxn ang="0">
                  <a:pos x="T6" y="T7"/>
                </a:cxn>
                <a:cxn ang="0">
                  <a:pos x="T8" y="T9"/>
                </a:cxn>
              </a:cxnLst>
              <a:rect l="0" t="0" r="r" b="b"/>
              <a:pathLst>
                <a:path w="27" h="25">
                  <a:moveTo>
                    <a:pt x="11" y="1"/>
                  </a:moveTo>
                  <a:cubicBezTo>
                    <a:pt x="20" y="0"/>
                    <a:pt x="26" y="5"/>
                    <a:pt x="26" y="12"/>
                  </a:cubicBezTo>
                  <a:cubicBezTo>
                    <a:pt x="27" y="19"/>
                    <a:pt x="22" y="25"/>
                    <a:pt x="15" y="25"/>
                  </a:cubicBezTo>
                  <a:cubicBezTo>
                    <a:pt x="7" y="25"/>
                    <a:pt x="0" y="18"/>
                    <a:pt x="0" y="11"/>
                  </a:cubicBezTo>
                  <a:cubicBezTo>
                    <a:pt x="0" y="4"/>
                    <a:pt x="4"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6"/>
            <p:cNvSpPr>
              <a:spLocks/>
            </p:cNvSpPr>
            <p:nvPr/>
          </p:nvSpPr>
          <p:spPr bwMode="auto">
            <a:xfrm>
              <a:off x="7451725" y="2000251"/>
              <a:ext cx="77788" cy="76200"/>
            </a:xfrm>
            <a:custGeom>
              <a:avLst/>
              <a:gdLst>
                <a:gd name="T0" fmla="*/ 11 w 24"/>
                <a:gd name="T1" fmla="*/ 1 h 24"/>
                <a:gd name="T2" fmla="*/ 24 w 24"/>
                <a:gd name="T3" fmla="*/ 14 h 24"/>
                <a:gd name="T4" fmla="*/ 14 w 24"/>
                <a:gd name="T5" fmla="*/ 24 h 24"/>
                <a:gd name="T6" fmla="*/ 0 w 24"/>
                <a:gd name="T7" fmla="*/ 11 h 24"/>
                <a:gd name="T8" fmla="*/ 11 w 24"/>
                <a:gd name="T9" fmla="*/ 1 h 24"/>
              </a:gdLst>
              <a:ahLst/>
              <a:cxnLst>
                <a:cxn ang="0">
                  <a:pos x="T0" y="T1"/>
                </a:cxn>
                <a:cxn ang="0">
                  <a:pos x="T2" y="T3"/>
                </a:cxn>
                <a:cxn ang="0">
                  <a:pos x="T4" y="T5"/>
                </a:cxn>
                <a:cxn ang="0">
                  <a:pos x="T6" y="T7"/>
                </a:cxn>
                <a:cxn ang="0">
                  <a:pos x="T8" y="T9"/>
                </a:cxn>
              </a:cxnLst>
              <a:rect l="0" t="0" r="r" b="b"/>
              <a:pathLst>
                <a:path w="24" h="24">
                  <a:moveTo>
                    <a:pt x="11" y="1"/>
                  </a:moveTo>
                  <a:cubicBezTo>
                    <a:pt x="18" y="1"/>
                    <a:pt x="24" y="7"/>
                    <a:pt x="24" y="14"/>
                  </a:cubicBezTo>
                  <a:cubicBezTo>
                    <a:pt x="23" y="20"/>
                    <a:pt x="20" y="24"/>
                    <a:pt x="14" y="24"/>
                  </a:cubicBezTo>
                  <a:cubicBezTo>
                    <a:pt x="7" y="24"/>
                    <a:pt x="0" y="18"/>
                    <a:pt x="0" y="11"/>
                  </a:cubicBezTo>
                  <a:cubicBezTo>
                    <a:pt x="0" y="5"/>
                    <a:pt x="5" y="0"/>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7"/>
            <p:cNvSpPr>
              <a:spLocks/>
            </p:cNvSpPr>
            <p:nvPr/>
          </p:nvSpPr>
          <p:spPr bwMode="auto">
            <a:xfrm>
              <a:off x="6089650" y="630238"/>
              <a:ext cx="74613" cy="76200"/>
            </a:xfrm>
            <a:custGeom>
              <a:avLst/>
              <a:gdLst>
                <a:gd name="T0" fmla="*/ 11 w 23"/>
                <a:gd name="T1" fmla="*/ 0 h 24"/>
                <a:gd name="T2" fmla="*/ 23 w 23"/>
                <a:gd name="T3" fmla="*/ 13 h 24"/>
                <a:gd name="T4" fmla="*/ 14 w 23"/>
                <a:gd name="T5" fmla="*/ 23 h 24"/>
                <a:gd name="T6" fmla="*/ 0 w 23"/>
                <a:gd name="T7" fmla="*/ 10 h 24"/>
                <a:gd name="T8" fmla="*/ 11 w 23"/>
                <a:gd name="T9" fmla="*/ 0 h 24"/>
              </a:gdLst>
              <a:ahLst/>
              <a:cxnLst>
                <a:cxn ang="0">
                  <a:pos x="T0" y="T1"/>
                </a:cxn>
                <a:cxn ang="0">
                  <a:pos x="T2" y="T3"/>
                </a:cxn>
                <a:cxn ang="0">
                  <a:pos x="T4" y="T5"/>
                </a:cxn>
                <a:cxn ang="0">
                  <a:pos x="T6" y="T7"/>
                </a:cxn>
                <a:cxn ang="0">
                  <a:pos x="T8" y="T9"/>
                </a:cxn>
              </a:cxnLst>
              <a:rect l="0" t="0" r="r" b="b"/>
              <a:pathLst>
                <a:path w="23" h="24">
                  <a:moveTo>
                    <a:pt x="11" y="0"/>
                  </a:moveTo>
                  <a:cubicBezTo>
                    <a:pt x="17" y="0"/>
                    <a:pt x="23" y="5"/>
                    <a:pt x="23" y="13"/>
                  </a:cubicBezTo>
                  <a:cubicBezTo>
                    <a:pt x="23" y="19"/>
                    <a:pt x="20" y="23"/>
                    <a:pt x="14" y="23"/>
                  </a:cubicBezTo>
                  <a:cubicBezTo>
                    <a:pt x="7" y="24"/>
                    <a:pt x="0" y="17"/>
                    <a:pt x="0" y="10"/>
                  </a:cubicBezTo>
                  <a:cubicBezTo>
                    <a:pt x="0" y="4"/>
                    <a:pt x="4"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8"/>
            <p:cNvSpPr>
              <a:spLocks/>
            </p:cNvSpPr>
            <p:nvPr/>
          </p:nvSpPr>
          <p:spPr bwMode="auto">
            <a:xfrm>
              <a:off x="6359525" y="574676"/>
              <a:ext cx="82550" cy="71438"/>
            </a:xfrm>
            <a:custGeom>
              <a:avLst/>
              <a:gdLst>
                <a:gd name="T0" fmla="*/ 9 w 26"/>
                <a:gd name="T1" fmla="*/ 0 h 22"/>
                <a:gd name="T2" fmla="*/ 26 w 26"/>
                <a:gd name="T3" fmla="*/ 11 h 22"/>
                <a:gd name="T4" fmla="*/ 14 w 26"/>
                <a:gd name="T5" fmla="*/ 22 h 22"/>
                <a:gd name="T6" fmla="*/ 0 w 26"/>
                <a:gd name="T7" fmla="*/ 10 h 22"/>
                <a:gd name="T8" fmla="*/ 9 w 26"/>
                <a:gd name="T9" fmla="*/ 0 h 22"/>
              </a:gdLst>
              <a:ahLst/>
              <a:cxnLst>
                <a:cxn ang="0">
                  <a:pos x="T0" y="T1"/>
                </a:cxn>
                <a:cxn ang="0">
                  <a:pos x="T2" y="T3"/>
                </a:cxn>
                <a:cxn ang="0">
                  <a:pos x="T4" y="T5"/>
                </a:cxn>
                <a:cxn ang="0">
                  <a:pos x="T6" y="T7"/>
                </a:cxn>
                <a:cxn ang="0">
                  <a:pos x="T8" y="T9"/>
                </a:cxn>
              </a:cxnLst>
              <a:rect l="0" t="0" r="r" b="b"/>
              <a:pathLst>
                <a:path w="26" h="22">
                  <a:moveTo>
                    <a:pt x="9" y="0"/>
                  </a:moveTo>
                  <a:cubicBezTo>
                    <a:pt x="17" y="0"/>
                    <a:pt x="26" y="6"/>
                    <a:pt x="26" y="11"/>
                  </a:cubicBezTo>
                  <a:cubicBezTo>
                    <a:pt x="25" y="16"/>
                    <a:pt x="19" y="22"/>
                    <a:pt x="14" y="22"/>
                  </a:cubicBezTo>
                  <a:cubicBezTo>
                    <a:pt x="6" y="22"/>
                    <a:pt x="0" y="17"/>
                    <a:pt x="0" y="10"/>
                  </a:cubicBezTo>
                  <a:cubicBezTo>
                    <a:pt x="0" y="3"/>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9"/>
            <p:cNvSpPr>
              <a:spLocks/>
            </p:cNvSpPr>
            <p:nvPr/>
          </p:nvSpPr>
          <p:spPr bwMode="auto">
            <a:xfrm>
              <a:off x="5127625" y="201613"/>
              <a:ext cx="69850" cy="76200"/>
            </a:xfrm>
            <a:custGeom>
              <a:avLst/>
              <a:gdLst>
                <a:gd name="T0" fmla="*/ 10 w 22"/>
                <a:gd name="T1" fmla="*/ 1 h 24"/>
                <a:gd name="T2" fmla="*/ 22 w 22"/>
                <a:gd name="T3" fmla="*/ 12 h 24"/>
                <a:gd name="T4" fmla="*/ 12 w 22"/>
                <a:gd name="T5" fmla="*/ 24 h 24"/>
                <a:gd name="T6" fmla="*/ 0 w 22"/>
                <a:gd name="T7" fmla="*/ 10 h 24"/>
                <a:gd name="T8" fmla="*/ 10 w 22"/>
                <a:gd name="T9" fmla="*/ 1 h 24"/>
              </a:gdLst>
              <a:ahLst/>
              <a:cxnLst>
                <a:cxn ang="0">
                  <a:pos x="T0" y="T1"/>
                </a:cxn>
                <a:cxn ang="0">
                  <a:pos x="T2" y="T3"/>
                </a:cxn>
                <a:cxn ang="0">
                  <a:pos x="T4" y="T5"/>
                </a:cxn>
                <a:cxn ang="0">
                  <a:pos x="T6" y="T7"/>
                </a:cxn>
                <a:cxn ang="0">
                  <a:pos x="T8" y="T9"/>
                </a:cxn>
              </a:cxnLst>
              <a:rect l="0" t="0" r="r" b="b"/>
              <a:pathLst>
                <a:path w="22" h="24">
                  <a:moveTo>
                    <a:pt x="10" y="1"/>
                  </a:moveTo>
                  <a:cubicBezTo>
                    <a:pt x="17" y="0"/>
                    <a:pt x="22" y="5"/>
                    <a:pt x="22" y="12"/>
                  </a:cubicBezTo>
                  <a:cubicBezTo>
                    <a:pt x="22" y="18"/>
                    <a:pt x="17" y="24"/>
                    <a:pt x="12" y="24"/>
                  </a:cubicBezTo>
                  <a:cubicBezTo>
                    <a:pt x="6" y="23"/>
                    <a:pt x="0" y="16"/>
                    <a:pt x="0" y="10"/>
                  </a:cubicBezTo>
                  <a:cubicBezTo>
                    <a:pt x="0" y="4"/>
                    <a:pt x="4"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60"/>
            <p:cNvSpPr>
              <a:spLocks/>
            </p:cNvSpPr>
            <p:nvPr/>
          </p:nvSpPr>
          <p:spPr bwMode="auto">
            <a:xfrm>
              <a:off x="5668963" y="377826"/>
              <a:ext cx="66675" cy="76200"/>
            </a:xfrm>
            <a:custGeom>
              <a:avLst/>
              <a:gdLst>
                <a:gd name="T0" fmla="*/ 8 w 21"/>
                <a:gd name="T1" fmla="*/ 0 h 24"/>
                <a:gd name="T2" fmla="*/ 21 w 21"/>
                <a:gd name="T3" fmla="*/ 15 h 24"/>
                <a:gd name="T4" fmla="*/ 14 w 21"/>
                <a:gd name="T5" fmla="*/ 24 h 24"/>
                <a:gd name="T6" fmla="*/ 0 w 21"/>
                <a:gd name="T7" fmla="*/ 8 h 24"/>
                <a:gd name="T8" fmla="*/ 8 w 21"/>
                <a:gd name="T9" fmla="*/ 0 h 24"/>
              </a:gdLst>
              <a:ahLst/>
              <a:cxnLst>
                <a:cxn ang="0">
                  <a:pos x="T0" y="T1"/>
                </a:cxn>
                <a:cxn ang="0">
                  <a:pos x="T2" y="T3"/>
                </a:cxn>
                <a:cxn ang="0">
                  <a:pos x="T4" y="T5"/>
                </a:cxn>
                <a:cxn ang="0">
                  <a:pos x="T6" y="T7"/>
                </a:cxn>
                <a:cxn ang="0">
                  <a:pos x="T8" y="T9"/>
                </a:cxn>
              </a:cxnLst>
              <a:rect l="0" t="0" r="r" b="b"/>
              <a:pathLst>
                <a:path w="21" h="24">
                  <a:moveTo>
                    <a:pt x="8" y="0"/>
                  </a:moveTo>
                  <a:cubicBezTo>
                    <a:pt x="15" y="0"/>
                    <a:pt x="21" y="7"/>
                    <a:pt x="21" y="15"/>
                  </a:cubicBezTo>
                  <a:cubicBezTo>
                    <a:pt x="21" y="20"/>
                    <a:pt x="19" y="24"/>
                    <a:pt x="14" y="24"/>
                  </a:cubicBezTo>
                  <a:cubicBezTo>
                    <a:pt x="7" y="24"/>
                    <a:pt x="0" y="16"/>
                    <a:pt x="0" y="8"/>
                  </a:cubicBezTo>
                  <a:cubicBezTo>
                    <a:pt x="1"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61"/>
            <p:cNvSpPr>
              <a:spLocks/>
            </p:cNvSpPr>
            <p:nvPr/>
          </p:nvSpPr>
          <p:spPr bwMode="auto">
            <a:xfrm>
              <a:off x="6394450" y="671513"/>
              <a:ext cx="66675" cy="73025"/>
            </a:xfrm>
            <a:custGeom>
              <a:avLst/>
              <a:gdLst>
                <a:gd name="T0" fmla="*/ 9 w 21"/>
                <a:gd name="T1" fmla="*/ 0 h 23"/>
                <a:gd name="T2" fmla="*/ 21 w 21"/>
                <a:gd name="T3" fmla="*/ 12 h 23"/>
                <a:gd name="T4" fmla="*/ 12 w 21"/>
                <a:gd name="T5" fmla="*/ 23 h 23"/>
                <a:gd name="T6" fmla="*/ 0 w 21"/>
                <a:gd name="T7" fmla="*/ 11 h 23"/>
                <a:gd name="T8" fmla="*/ 9 w 21"/>
                <a:gd name="T9" fmla="*/ 0 h 23"/>
              </a:gdLst>
              <a:ahLst/>
              <a:cxnLst>
                <a:cxn ang="0">
                  <a:pos x="T0" y="T1"/>
                </a:cxn>
                <a:cxn ang="0">
                  <a:pos x="T2" y="T3"/>
                </a:cxn>
                <a:cxn ang="0">
                  <a:pos x="T4" y="T5"/>
                </a:cxn>
                <a:cxn ang="0">
                  <a:pos x="T6" y="T7"/>
                </a:cxn>
                <a:cxn ang="0">
                  <a:pos x="T8" y="T9"/>
                </a:cxn>
              </a:cxnLst>
              <a:rect l="0" t="0" r="r" b="b"/>
              <a:pathLst>
                <a:path w="21" h="23">
                  <a:moveTo>
                    <a:pt x="9" y="0"/>
                  </a:moveTo>
                  <a:cubicBezTo>
                    <a:pt x="16" y="0"/>
                    <a:pt x="21" y="5"/>
                    <a:pt x="21" y="12"/>
                  </a:cubicBezTo>
                  <a:cubicBezTo>
                    <a:pt x="21" y="19"/>
                    <a:pt x="17" y="23"/>
                    <a:pt x="12" y="23"/>
                  </a:cubicBezTo>
                  <a:cubicBezTo>
                    <a:pt x="5" y="23"/>
                    <a:pt x="0" y="18"/>
                    <a:pt x="0" y="11"/>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62"/>
            <p:cNvSpPr>
              <a:spLocks/>
            </p:cNvSpPr>
            <p:nvPr/>
          </p:nvSpPr>
          <p:spPr bwMode="auto">
            <a:xfrm>
              <a:off x="7258050" y="2003426"/>
              <a:ext cx="66675" cy="76200"/>
            </a:xfrm>
            <a:custGeom>
              <a:avLst/>
              <a:gdLst>
                <a:gd name="T0" fmla="*/ 7 w 21"/>
                <a:gd name="T1" fmla="*/ 0 h 24"/>
                <a:gd name="T2" fmla="*/ 21 w 21"/>
                <a:gd name="T3" fmla="*/ 13 h 24"/>
                <a:gd name="T4" fmla="*/ 13 w 21"/>
                <a:gd name="T5" fmla="*/ 23 h 24"/>
                <a:gd name="T6" fmla="*/ 0 w 21"/>
                <a:gd name="T7" fmla="*/ 9 h 24"/>
                <a:gd name="T8" fmla="*/ 7 w 21"/>
                <a:gd name="T9" fmla="*/ 0 h 24"/>
              </a:gdLst>
              <a:ahLst/>
              <a:cxnLst>
                <a:cxn ang="0">
                  <a:pos x="T0" y="T1"/>
                </a:cxn>
                <a:cxn ang="0">
                  <a:pos x="T2" y="T3"/>
                </a:cxn>
                <a:cxn ang="0">
                  <a:pos x="T4" y="T5"/>
                </a:cxn>
                <a:cxn ang="0">
                  <a:pos x="T6" y="T7"/>
                </a:cxn>
                <a:cxn ang="0">
                  <a:pos x="T8" y="T9"/>
                </a:cxn>
              </a:cxnLst>
              <a:rect l="0" t="0" r="r" b="b"/>
              <a:pathLst>
                <a:path w="21" h="24">
                  <a:moveTo>
                    <a:pt x="7" y="0"/>
                  </a:moveTo>
                  <a:cubicBezTo>
                    <a:pt x="15" y="0"/>
                    <a:pt x="21" y="6"/>
                    <a:pt x="21" y="13"/>
                  </a:cubicBezTo>
                  <a:cubicBezTo>
                    <a:pt x="21" y="18"/>
                    <a:pt x="19" y="23"/>
                    <a:pt x="13" y="23"/>
                  </a:cubicBezTo>
                  <a:cubicBezTo>
                    <a:pt x="6" y="24"/>
                    <a:pt x="0" y="16"/>
                    <a:pt x="0" y="9"/>
                  </a:cubicBezTo>
                  <a:cubicBezTo>
                    <a:pt x="0" y="3"/>
                    <a:pt x="2"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63"/>
            <p:cNvSpPr>
              <a:spLocks/>
            </p:cNvSpPr>
            <p:nvPr/>
          </p:nvSpPr>
          <p:spPr bwMode="auto">
            <a:xfrm>
              <a:off x="6940550" y="1943101"/>
              <a:ext cx="63500" cy="76200"/>
            </a:xfrm>
            <a:custGeom>
              <a:avLst/>
              <a:gdLst>
                <a:gd name="T0" fmla="*/ 8 w 20"/>
                <a:gd name="T1" fmla="*/ 0 h 24"/>
                <a:gd name="T2" fmla="*/ 20 w 20"/>
                <a:gd name="T3" fmla="*/ 13 h 24"/>
                <a:gd name="T4" fmla="*/ 12 w 20"/>
                <a:gd name="T5" fmla="*/ 24 h 24"/>
                <a:gd name="T6" fmla="*/ 0 w 20"/>
                <a:gd name="T7" fmla="*/ 10 h 24"/>
                <a:gd name="T8" fmla="*/ 8 w 20"/>
                <a:gd name="T9" fmla="*/ 0 h 24"/>
              </a:gdLst>
              <a:ahLst/>
              <a:cxnLst>
                <a:cxn ang="0">
                  <a:pos x="T0" y="T1"/>
                </a:cxn>
                <a:cxn ang="0">
                  <a:pos x="T2" y="T3"/>
                </a:cxn>
                <a:cxn ang="0">
                  <a:pos x="T4" y="T5"/>
                </a:cxn>
                <a:cxn ang="0">
                  <a:pos x="T6" y="T7"/>
                </a:cxn>
                <a:cxn ang="0">
                  <a:pos x="T8" y="T9"/>
                </a:cxn>
              </a:cxnLst>
              <a:rect l="0" t="0" r="r" b="b"/>
              <a:pathLst>
                <a:path w="20" h="24">
                  <a:moveTo>
                    <a:pt x="8" y="0"/>
                  </a:moveTo>
                  <a:cubicBezTo>
                    <a:pt x="14" y="0"/>
                    <a:pt x="20" y="6"/>
                    <a:pt x="20" y="13"/>
                  </a:cubicBezTo>
                  <a:cubicBezTo>
                    <a:pt x="20" y="18"/>
                    <a:pt x="18" y="23"/>
                    <a:pt x="12" y="24"/>
                  </a:cubicBezTo>
                  <a:cubicBezTo>
                    <a:pt x="6" y="24"/>
                    <a:pt x="0" y="17"/>
                    <a:pt x="0" y="10"/>
                  </a:cubicBezTo>
                  <a:cubicBezTo>
                    <a:pt x="0" y="4"/>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64"/>
            <p:cNvSpPr>
              <a:spLocks/>
            </p:cNvSpPr>
            <p:nvPr/>
          </p:nvSpPr>
          <p:spPr bwMode="auto">
            <a:xfrm>
              <a:off x="6994525" y="1846263"/>
              <a:ext cx="71438" cy="60325"/>
            </a:xfrm>
            <a:custGeom>
              <a:avLst/>
              <a:gdLst>
                <a:gd name="T0" fmla="*/ 8 w 22"/>
                <a:gd name="T1" fmla="*/ 0 h 19"/>
                <a:gd name="T2" fmla="*/ 22 w 22"/>
                <a:gd name="T3" fmla="*/ 11 h 19"/>
                <a:gd name="T4" fmla="*/ 14 w 22"/>
                <a:gd name="T5" fmla="*/ 19 h 19"/>
                <a:gd name="T6" fmla="*/ 1 w 22"/>
                <a:gd name="T7" fmla="*/ 8 h 19"/>
                <a:gd name="T8" fmla="*/ 8 w 22"/>
                <a:gd name="T9" fmla="*/ 0 h 19"/>
              </a:gdLst>
              <a:ahLst/>
              <a:cxnLst>
                <a:cxn ang="0">
                  <a:pos x="T0" y="T1"/>
                </a:cxn>
                <a:cxn ang="0">
                  <a:pos x="T2" y="T3"/>
                </a:cxn>
                <a:cxn ang="0">
                  <a:pos x="T4" y="T5"/>
                </a:cxn>
                <a:cxn ang="0">
                  <a:pos x="T6" y="T7"/>
                </a:cxn>
                <a:cxn ang="0">
                  <a:pos x="T8" y="T9"/>
                </a:cxn>
              </a:cxnLst>
              <a:rect l="0" t="0" r="r" b="b"/>
              <a:pathLst>
                <a:path w="22" h="19">
                  <a:moveTo>
                    <a:pt x="8" y="0"/>
                  </a:moveTo>
                  <a:cubicBezTo>
                    <a:pt x="15" y="0"/>
                    <a:pt x="22" y="6"/>
                    <a:pt x="22" y="11"/>
                  </a:cubicBezTo>
                  <a:cubicBezTo>
                    <a:pt x="22" y="17"/>
                    <a:pt x="19" y="19"/>
                    <a:pt x="14" y="19"/>
                  </a:cubicBezTo>
                  <a:cubicBezTo>
                    <a:pt x="6" y="19"/>
                    <a:pt x="0" y="14"/>
                    <a:pt x="1" y="8"/>
                  </a:cubicBezTo>
                  <a:cubicBezTo>
                    <a:pt x="1" y="3"/>
                    <a:pt x="3"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65"/>
            <p:cNvSpPr>
              <a:spLocks/>
            </p:cNvSpPr>
            <p:nvPr/>
          </p:nvSpPr>
          <p:spPr bwMode="auto">
            <a:xfrm>
              <a:off x="7221538" y="1884363"/>
              <a:ext cx="65088" cy="65088"/>
            </a:xfrm>
            <a:custGeom>
              <a:avLst/>
              <a:gdLst>
                <a:gd name="T0" fmla="*/ 9 w 20"/>
                <a:gd name="T1" fmla="*/ 0 h 20"/>
                <a:gd name="T2" fmla="*/ 20 w 20"/>
                <a:gd name="T3" fmla="*/ 10 h 20"/>
                <a:gd name="T4" fmla="*/ 11 w 20"/>
                <a:gd name="T5" fmla="*/ 20 h 20"/>
                <a:gd name="T6" fmla="*/ 0 w 20"/>
                <a:gd name="T7" fmla="*/ 10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16" y="0"/>
                    <a:pt x="20" y="4"/>
                    <a:pt x="20" y="10"/>
                  </a:cubicBezTo>
                  <a:cubicBezTo>
                    <a:pt x="20" y="15"/>
                    <a:pt x="16" y="20"/>
                    <a:pt x="11" y="20"/>
                  </a:cubicBezTo>
                  <a:cubicBezTo>
                    <a:pt x="5" y="20"/>
                    <a:pt x="0" y="16"/>
                    <a:pt x="0" y="10"/>
                  </a:cubicBezTo>
                  <a:cubicBezTo>
                    <a:pt x="0" y="4"/>
                    <a:pt x="3"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66"/>
            <p:cNvSpPr>
              <a:spLocks/>
            </p:cNvSpPr>
            <p:nvPr/>
          </p:nvSpPr>
          <p:spPr bwMode="auto">
            <a:xfrm>
              <a:off x="6080125" y="754063"/>
              <a:ext cx="65088" cy="66675"/>
            </a:xfrm>
            <a:custGeom>
              <a:avLst/>
              <a:gdLst>
                <a:gd name="T0" fmla="*/ 8 w 20"/>
                <a:gd name="T1" fmla="*/ 1 h 21"/>
                <a:gd name="T2" fmla="*/ 19 w 20"/>
                <a:gd name="T3" fmla="*/ 10 h 21"/>
                <a:gd name="T4" fmla="*/ 10 w 20"/>
                <a:gd name="T5" fmla="*/ 20 h 21"/>
                <a:gd name="T6" fmla="*/ 0 w 20"/>
                <a:gd name="T7" fmla="*/ 10 h 21"/>
                <a:gd name="T8" fmla="*/ 8 w 20"/>
                <a:gd name="T9" fmla="*/ 1 h 21"/>
              </a:gdLst>
              <a:ahLst/>
              <a:cxnLst>
                <a:cxn ang="0">
                  <a:pos x="T0" y="T1"/>
                </a:cxn>
                <a:cxn ang="0">
                  <a:pos x="T2" y="T3"/>
                </a:cxn>
                <a:cxn ang="0">
                  <a:pos x="T4" y="T5"/>
                </a:cxn>
                <a:cxn ang="0">
                  <a:pos x="T6" y="T7"/>
                </a:cxn>
                <a:cxn ang="0">
                  <a:pos x="T8" y="T9"/>
                </a:cxn>
              </a:cxnLst>
              <a:rect l="0" t="0" r="r" b="b"/>
              <a:pathLst>
                <a:path w="20" h="21">
                  <a:moveTo>
                    <a:pt x="8" y="1"/>
                  </a:moveTo>
                  <a:cubicBezTo>
                    <a:pt x="15" y="0"/>
                    <a:pt x="19" y="4"/>
                    <a:pt x="19" y="10"/>
                  </a:cubicBezTo>
                  <a:cubicBezTo>
                    <a:pt x="20" y="16"/>
                    <a:pt x="16" y="20"/>
                    <a:pt x="10" y="20"/>
                  </a:cubicBezTo>
                  <a:cubicBezTo>
                    <a:pt x="4" y="21"/>
                    <a:pt x="0" y="16"/>
                    <a:pt x="0" y="10"/>
                  </a:cubicBezTo>
                  <a:cubicBezTo>
                    <a:pt x="0" y="4"/>
                    <a:pt x="2"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67"/>
            <p:cNvSpPr>
              <a:spLocks/>
            </p:cNvSpPr>
            <p:nvPr/>
          </p:nvSpPr>
          <p:spPr bwMode="auto">
            <a:xfrm>
              <a:off x="5888038" y="393701"/>
              <a:ext cx="61913" cy="57150"/>
            </a:xfrm>
            <a:custGeom>
              <a:avLst/>
              <a:gdLst>
                <a:gd name="T0" fmla="*/ 6 w 19"/>
                <a:gd name="T1" fmla="*/ 0 h 18"/>
                <a:gd name="T2" fmla="*/ 19 w 19"/>
                <a:gd name="T3" fmla="*/ 10 h 18"/>
                <a:gd name="T4" fmla="*/ 11 w 19"/>
                <a:gd name="T5" fmla="*/ 18 h 18"/>
                <a:gd name="T6" fmla="*/ 0 w 19"/>
                <a:gd name="T7" fmla="*/ 7 h 18"/>
                <a:gd name="T8" fmla="*/ 6 w 19"/>
                <a:gd name="T9" fmla="*/ 0 h 18"/>
              </a:gdLst>
              <a:ahLst/>
              <a:cxnLst>
                <a:cxn ang="0">
                  <a:pos x="T0" y="T1"/>
                </a:cxn>
                <a:cxn ang="0">
                  <a:pos x="T2" y="T3"/>
                </a:cxn>
                <a:cxn ang="0">
                  <a:pos x="T4" y="T5"/>
                </a:cxn>
                <a:cxn ang="0">
                  <a:pos x="T6" y="T7"/>
                </a:cxn>
                <a:cxn ang="0">
                  <a:pos x="T8" y="T9"/>
                </a:cxn>
              </a:cxnLst>
              <a:rect l="0" t="0" r="r" b="b"/>
              <a:pathLst>
                <a:path w="19" h="18">
                  <a:moveTo>
                    <a:pt x="6" y="0"/>
                  </a:moveTo>
                  <a:cubicBezTo>
                    <a:pt x="13" y="0"/>
                    <a:pt x="19" y="5"/>
                    <a:pt x="19" y="10"/>
                  </a:cubicBezTo>
                  <a:cubicBezTo>
                    <a:pt x="19" y="15"/>
                    <a:pt x="17" y="18"/>
                    <a:pt x="11" y="18"/>
                  </a:cubicBezTo>
                  <a:cubicBezTo>
                    <a:pt x="5" y="18"/>
                    <a:pt x="0" y="13"/>
                    <a:pt x="0" y="7"/>
                  </a:cubicBezTo>
                  <a:cubicBezTo>
                    <a:pt x="0" y="2"/>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68"/>
            <p:cNvSpPr>
              <a:spLocks/>
            </p:cNvSpPr>
            <p:nvPr/>
          </p:nvSpPr>
          <p:spPr bwMode="auto">
            <a:xfrm>
              <a:off x="7529513" y="2182813"/>
              <a:ext cx="53975" cy="57150"/>
            </a:xfrm>
            <a:custGeom>
              <a:avLst/>
              <a:gdLst>
                <a:gd name="T0" fmla="*/ 8 w 17"/>
                <a:gd name="T1" fmla="*/ 0 h 18"/>
                <a:gd name="T2" fmla="*/ 17 w 17"/>
                <a:gd name="T3" fmla="*/ 9 h 18"/>
                <a:gd name="T4" fmla="*/ 8 w 17"/>
                <a:gd name="T5" fmla="*/ 18 h 18"/>
                <a:gd name="T6" fmla="*/ 0 w 17"/>
                <a:gd name="T7" fmla="*/ 8 h 18"/>
                <a:gd name="T8" fmla="*/ 8 w 17"/>
                <a:gd name="T9" fmla="*/ 0 h 18"/>
              </a:gdLst>
              <a:ahLst/>
              <a:cxnLst>
                <a:cxn ang="0">
                  <a:pos x="T0" y="T1"/>
                </a:cxn>
                <a:cxn ang="0">
                  <a:pos x="T2" y="T3"/>
                </a:cxn>
                <a:cxn ang="0">
                  <a:pos x="T4" y="T5"/>
                </a:cxn>
                <a:cxn ang="0">
                  <a:pos x="T6" y="T7"/>
                </a:cxn>
                <a:cxn ang="0">
                  <a:pos x="T8" y="T9"/>
                </a:cxn>
              </a:cxnLst>
              <a:rect l="0" t="0" r="r" b="b"/>
              <a:pathLst>
                <a:path w="17" h="18">
                  <a:moveTo>
                    <a:pt x="8" y="0"/>
                  </a:moveTo>
                  <a:cubicBezTo>
                    <a:pt x="14" y="0"/>
                    <a:pt x="17" y="4"/>
                    <a:pt x="17" y="9"/>
                  </a:cubicBezTo>
                  <a:cubicBezTo>
                    <a:pt x="17" y="15"/>
                    <a:pt x="14" y="18"/>
                    <a:pt x="8" y="18"/>
                  </a:cubicBezTo>
                  <a:cubicBezTo>
                    <a:pt x="3" y="18"/>
                    <a:pt x="0" y="15"/>
                    <a:pt x="0" y="8"/>
                  </a:cubicBezTo>
                  <a:cubicBezTo>
                    <a:pt x="0" y="3"/>
                    <a:pt x="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69"/>
            <p:cNvSpPr>
              <a:spLocks/>
            </p:cNvSpPr>
            <p:nvPr/>
          </p:nvSpPr>
          <p:spPr bwMode="auto">
            <a:xfrm>
              <a:off x="5430838" y="211138"/>
              <a:ext cx="65088" cy="50800"/>
            </a:xfrm>
            <a:custGeom>
              <a:avLst/>
              <a:gdLst>
                <a:gd name="T0" fmla="*/ 9 w 20"/>
                <a:gd name="T1" fmla="*/ 0 h 16"/>
                <a:gd name="T2" fmla="*/ 20 w 20"/>
                <a:gd name="T3" fmla="*/ 9 h 16"/>
                <a:gd name="T4" fmla="*/ 13 w 20"/>
                <a:gd name="T5" fmla="*/ 16 h 16"/>
                <a:gd name="T6" fmla="*/ 0 w 20"/>
                <a:gd name="T7" fmla="*/ 7 h 16"/>
                <a:gd name="T8" fmla="*/ 9 w 20"/>
                <a:gd name="T9" fmla="*/ 0 h 16"/>
              </a:gdLst>
              <a:ahLst/>
              <a:cxnLst>
                <a:cxn ang="0">
                  <a:pos x="T0" y="T1"/>
                </a:cxn>
                <a:cxn ang="0">
                  <a:pos x="T2" y="T3"/>
                </a:cxn>
                <a:cxn ang="0">
                  <a:pos x="T4" y="T5"/>
                </a:cxn>
                <a:cxn ang="0">
                  <a:pos x="T6" y="T7"/>
                </a:cxn>
                <a:cxn ang="0">
                  <a:pos x="T8" y="T9"/>
                </a:cxn>
              </a:cxnLst>
              <a:rect l="0" t="0" r="r" b="b"/>
              <a:pathLst>
                <a:path w="20" h="16">
                  <a:moveTo>
                    <a:pt x="9" y="0"/>
                  </a:moveTo>
                  <a:cubicBezTo>
                    <a:pt x="16" y="0"/>
                    <a:pt x="20" y="4"/>
                    <a:pt x="20" y="9"/>
                  </a:cubicBezTo>
                  <a:cubicBezTo>
                    <a:pt x="20" y="14"/>
                    <a:pt x="17" y="16"/>
                    <a:pt x="13" y="16"/>
                  </a:cubicBezTo>
                  <a:cubicBezTo>
                    <a:pt x="6" y="16"/>
                    <a:pt x="0" y="12"/>
                    <a:pt x="0" y="7"/>
                  </a:cubicBezTo>
                  <a:cubicBezTo>
                    <a:pt x="0" y="1"/>
                    <a:pt x="4"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0"/>
            <p:cNvSpPr>
              <a:spLocks/>
            </p:cNvSpPr>
            <p:nvPr/>
          </p:nvSpPr>
          <p:spPr bwMode="auto">
            <a:xfrm>
              <a:off x="5224463" y="277813"/>
              <a:ext cx="50800" cy="55563"/>
            </a:xfrm>
            <a:custGeom>
              <a:avLst/>
              <a:gdLst>
                <a:gd name="T0" fmla="*/ 8 w 16"/>
                <a:gd name="T1" fmla="*/ 0 h 17"/>
                <a:gd name="T2" fmla="*/ 15 w 16"/>
                <a:gd name="T3" fmla="*/ 9 h 17"/>
                <a:gd name="T4" fmla="*/ 9 w 16"/>
                <a:gd name="T5" fmla="*/ 17 h 17"/>
                <a:gd name="T6" fmla="*/ 0 w 16"/>
                <a:gd name="T7" fmla="*/ 10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3" y="0"/>
                    <a:pt x="15" y="4"/>
                    <a:pt x="15" y="9"/>
                  </a:cubicBezTo>
                  <a:cubicBezTo>
                    <a:pt x="16" y="14"/>
                    <a:pt x="13" y="17"/>
                    <a:pt x="9" y="17"/>
                  </a:cubicBezTo>
                  <a:cubicBezTo>
                    <a:pt x="4" y="17"/>
                    <a:pt x="0" y="16"/>
                    <a:pt x="0" y="10"/>
                  </a:cubicBezTo>
                  <a:cubicBezTo>
                    <a:pt x="0" y="5"/>
                    <a:pt x="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1"/>
            <p:cNvSpPr>
              <a:spLocks/>
            </p:cNvSpPr>
            <p:nvPr/>
          </p:nvSpPr>
          <p:spPr bwMode="auto">
            <a:xfrm>
              <a:off x="5565775" y="182563"/>
              <a:ext cx="57150" cy="60325"/>
            </a:xfrm>
            <a:custGeom>
              <a:avLst/>
              <a:gdLst>
                <a:gd name="T0" fmla="*/ 7 w 18"/>
                <a:gd name="T1" fmla="*/ 2 h 19"/>
                <a:gd name="T2" fmla="*/ 18 w 18"/>
                <a:gd name="T3" fmla="*/ 10 h 19"/>
                <a:gd name="T4" fmla="*/ 12 w 18"/>
                <a:gd name="T5" fmla="*/ 18 h 19"/>
                <a:gd name="T6" fmla="*/ 0 w 18"/>
                <a:gd name="T7" fmla="*/ 8 h 19"/>
                <a:gd name="T8" fmla="*/ 7 w 18"/>
                <a:gd name="T9" fmla="*/ 2 h 19"/>
              </a:gdLst>
              <a:ahLst/>
              <a:cxnLst>
                <a:cxn ang="0">
                  <a:pos x="T0" y="T1"/>
                </a:cxn>
                <a:cxn ang="0">
                  <a:pos x="T2" y="T3"/>
                </a:cxn>
                <a:cxn ang="0">
                  <a:pos x="T4" y="T5"/>
                </a:cxn>
                <a:cxn ang="0">
                  <a:pos x="T6" y="T7"/>
                </a:cxn>
                <a:cxn ang="0">
                  <a:pos x="T8" y="T9"/>
                </a:cxn>
              </a:cxnLst>
              <a:rect l="0" t="0" r="r" b="b"/>
              <a:pathLst>
                <a:path w="18" h="19">
                  <a:moveTo>
                    <a:pt x="7" y="2"/>
                  </a:moveTo>
                  <a:cubicBezTo>
                    <a:pt x="12" y="0"/>
                    <a:pt x="17" y="5"/>
                    <a:pt x="18" y="10"/>
                  </a:cubicBezTo>
                  <a:cubicBezTo>
                    <a:pt x="18" y="14"/>
                    <a:pt x="16" y="17"/>
                    <a:pt x="12" y="18"/>
                  </a:cubicBezTo>
                  <a:cubicBezTo>
                    <a:pt x="7" y="19"/>
                    <a:pt x="2" y="14"/>
                    <a:pt x="0" y="8"/>
                  </a:cubicBezTo>
                  <a:cubicBezTo>
                    <a:pt x="2" y="6"/>
                    <a:pt x="4"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2"/>
            <p:cNvSpPr>
              <a:spLocks/>
            </p:cNvSpPr>
            <p:nvPr/>
          </p:nvSpPr>
          <p:spPr bwMode="auto">
            <a:xfrm>
              <a:off x="7372350" y="2044701"/>
              <a:ext cx="53975" cy="57150"/>
            </a:xfrm>
            <a:custGeom>
              <a:avLst/>
              <a:gdLst>
                <a:gd name="T0" fmla="*/ 7 w 17"/>
                <a:gd name="T1" fmla="*/ 1 h 18"/>
                <a:gd name="T2" fmla="*/ 16 w 17"/>
                <a:gd name="T3" fmla="*/ 11 h 18"/>
                <a:gd name="T4" fmla="*/ 12 w 17"/>
                <a:gd name="T5" fmla="*/ 18 h 18"/>
                <a:gd name="T6" fmla="*/ 0 w 17"/>
                <a:gd name="T7" fmla="*/ 8 h 18"/>
                <a:gd name="T8" fmla="*/ 7 w 17"/>
                <a:gd name="T9" fmla="*/ 1 h 18"/>
              </a:gdLst>
              <a:ahLst/>
              <a:cxnLst>
                <a:cxn ang="0">
                  <a:pos x="T0" y="T1"/>
                </a:cxn>
                <a:cxn ang="0">
                  <a:pos x="T2" y="T3"/>
                </a:cxn>
                <a:cxn ang="0">
                  <a:pos x="T4" y="T5"/>
                </a:cxn>
                <a:cxn ang="0">
                  <a:pos x="T6" y="T7"/>
                </a:cxn>
                <a:cxn ang="0">
                  <a:pos x="T8" y="T9"/>
                </a:cxn>
              </a:cxnLst>
              <a:rect l="0" t="0" r="r" b="b"/>
              <a:pathLst>
                <a:path w="17" h="18">
                  <a:moveTo>
                    <a:pt x="7" y="1"/>
                  </a:moveTo>
                  <a:cubicBezTo>
                    <a:pt x="12" y="0"/>
                    <a:pt x="17" y="6"/>
                    <a:pt x="16" y="11"/>
                  </a:cubicBezTo>
                  <a:cubicBezTo>
                    <a:pt x="16" y="14"/>
                    <a:pt x="13" y="16"/>
                    <a:pt x="12" y="18"/>
                  </a:cubicBezTo>
                  <a:cubicBezTo>
                    <a:pt x="4" y="17"/>
                    <a:pt x="0" y="14"/>
                    <a:pt x="0" y="8"/>
                  </a:cubicBezTo>
                  <a:cubicBezTo>
                    <a:pt x="0" y="4"/>
                    <a:pt x="2"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73"/>
            <p:cNvSpPr>
              <a:spLocks/>
            </p:cNvSpPr>
            <p:nvPr/>
          </p:nvSpPr>
          <p:spPr bwMode="auto">
            <a:xfrm>
              <a:off x="5773738" y="488951"/>
              <a:ext cx="57150" cy="47625"/>
            </a:xfrm>
            <a:custGeom>
              <a:avLst/>
              <a:gdLst>
                <a:gd name="T0" fmla="*/ 8 w 18"/>
                <a:gd name="T1" fmla="*/ 0 h 15"/>
                <a:gd name="T2" fmla="*/ 18 w 18"/>
                <a:gd name="T3" fmla="*/ 9 h 15"/>
                <a:gd name="T4" fmla="*/ 13 w 18"/>
                <a:gd name="T5" fmla="*/ 15 h 15"/>
                <a:gd name="T6" fmla="*/ 1 w 18"/>
                <a:gd name="T7" fmla="*/ 6 h 15"/>
                <a:gd name="T8" fmla="*/ 8 w 18"/>
                <a:gd name="T9" fmla="*/ 0 h 15"/>
              </a:gdLst>
              <a:ahLst/>
              <a:cxnLst>
                <a:cxn ang="0">
                  <a:pos x="T0" y="T1"/>
                </a:cxn>
                <a:cxn ang="0">
                  <a:pos x="T2" y="T3"/>
                </a:cxn>
                <a:cxn ang="0">
                  <a:pos x="T4" y="T5"/>
                </a:cxn>
                <a:cxn ang="0">
                  <a:pos x="T6" y="T7"/>
                </a:cxn>
                <a:cxn ang="0">
                  <a:pos x="T8" y="T9"/>
                </a:cxn>
              </a:cxnLst>
              <a:rect l="0" t="0" r="r" b="b"/>
              <a:pathLst>
                <a:path w="18" h="15">
                  <a:moveTo>
                    <a:pt x="8" y="0"/>
                  </a:moveTo>
                  <a:cubicBezTo>
                    <a:pt x="13" y="1"/>
                    <a:pt x="18" y="3"/>
                    <a:pt x="18" y="9"/>
                  </a:cubicBezTo>
                  <a:cubicBezTo>
                    <a:pt x="18" y="12"/>
                    <a:pt x="14" y="14"/>
                    <a:pt x="13" y="15"/>
                  </a:cubicBezTo>
                  <a:cubicBezTo>
                    <a:pt x="5" y="15"/>
                    <a:pt x="0" y="10"/>
                    <a:pt x="1" y="6"/>
                  </a:cubicBezTo>
                  <a:cubicBezTo>
                    <a:pt x="1"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74"/>
            <p:cNvSpPr>
              <a:spLocks/>
            </p:cNvSpPr>
            <p:nvPr/>
          </p:nvSpPr>
          <p:spPr bwMode="auto">
            <a:xfrm>
              <a:off x="5648325" y="265113"/>
              <a:ext cx="49213" cy="52388"/>
            </a:xfrm>
            <a:custGeom>
              <a:avLst/>
              <a:gdLst>
                <a:gd name="T0" fmla="*/ 7 w 15"/>
                <a:gd name="T1" fmla="*/ 1 h 16"/>
                <a:gd name="T2" fmla="*/ 15 w 15"/>
                <a:gd name="T3" fmla="*/ 12 h 16"/>
                <a:gd name="T4" fmla="*/ 8 w 15"/>
                <a:gd name="T5" fmla="*/ 16 h 16"/>
                <a:gd name="T6" fmla="*/ 0 w 15"/>
                <a:gd name="T7" fmla="*/ 7 h 16"/>
                <a:gd name="T8" fmla="*/ 7 w 15"/>
                <a:gd name="T9" fmla="*/ 1 h 16"/>
              </a:gdLst>
              <a:ahLst/>
              <a:cxnLst>
                <a:cxn ang="0">
                  <a:pos x="T0" y="T1"/>
                </a:cxn>
                <a:cxn ang="0">
                  <a:pos x="T2" y="T3"/>
                </a:cxn>
                <a:cxn ang="0">
                  <a:pos x="T4" y="T5"/>
                </a:cxn>
                <a:cxn ang="0">
                  <a:pos x="T6" y="T7"/>
                </a:cxn>
                <a:cxn ang="0">
                  <a:pos x="T8" y="T9"/>
                </a:cxn>
              </a:cxnLst>
              <a:rect l="0" t="0" r="r" b="b"/>
              <a:pathLst>
                <a:path w="15" h="16">
                  <a:moveTo>
                    <a:pt x="7" y="1"/>
                  </a:moveTo>
                  <a:cubicBezTo>
                    <a:pt x="12" y="0"/>
                    <a:pt x="15" y="4"/>
                    <a:pt x="15" y="12"/>
                  </a:cubicBezTo>
                  <a:cubicBezTo>
                    <a:pt x="14" y="13"/>
                    <a:pt x="11" y="16"/>
                    <a:pt x="8" y="16"/>
                  </a:cubicBezTo>
                  <a:cubicBezTo>
                    <a:pt x="3" y="16"/>
                    <a:pt x="0" y="12"/>
                    <a:pt x="0" y="7"/>
                  </a:cubicBezTo>
                  <a:cubicBezTo>
                    <a:pt x="1" y="5"/>
                    <a:pt x="4" y="2"/>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75"/>
            <p:cNvSpPr>
              <a:spLocks/>
            </p:cNvSpPr>
            <p:nvPr/>
          </p:nvSpPr>
          <p:spPr bwMode="auto">
            <a:xfrm>
              <a:off x="6873875" y="1868488"/>
              <a:ext cx="53975" cy="52388"/>
            </a:xfrm>
            <a:custGeom>
              <a:avLst/>
              <a:gdLst>
                <a:gd name="T0" fmla="*/ 8 w 17"/>
                <a:gd name="T1" fmla="*/ 0 h 16"/>
                <a:gd name="T2" fmla="*/ 16 w 17"/>
                <a:gd name="T3" fmla="*/ 8 h 16"/>
                <a:gd name="T4" fmla="*/ 11 w 17"/>
                <a:gd name="T5" fmla="*/ 16 h 16"/>
                <a:gd name="T6" fmla="*/ 7 w 17"/>
                <a:gd name="T7" fmla="*/ 16 h 16"/>
                <a:gd name="T8" fmla="*/ 1 w 17"/>
                <a:gd name="T9" fmla="*/ 7 h 16"/>
                <a:gd name="T10" fmla="*/ 8 w 17"/>
                <a:gd name="T11" fmla="*/ 0 h 16"/>
              </a:gdLst>
              <a:ahLst/>
              <a:cxnLst>
                <a:cxn ang="0">
                  <a:pos x="T0" y="T1"/>
                </a:cxn>
                <a:cxn ang="0">
                  <a:pos x="T2" y="T3"/>
                </a:cxn>
                <a:cxn ang="0">
                  <a:pos x="T4" y="T5"/>
                </a:cxn>
                <a:cxn ang="0">
                  <a:pos x="T6" y="T7"/>
                </a:cxn>
                <a:cxn ang="0">
                  <a:pos x="T8" y="T9"/>
                </a:cxn>
                <a:cxn ang="0">
                  <a:pos x="T10" y="T11"/>
                </a:cxn>
              </a:cxnLst>
              <a:rect l="0" t="0" r="r" b="b"/>
              <a:pathLst>
                <a:path w="17" h="16">
                  <a:moveTo>
                    <a:pt x="8" y="0"/>
                  </a:moveTo>
                  <a:cubicBezTo>
                    <a:pt x="13" y="0"/>
                    <a:pt x="17" y="3"/>
                    <a:pt x="16" y="8"/>
                  </a:cubicBezTo>
                  <a:cubicBezTo>
                    <a:pt x="16" y="11"/>
                    <a:pt x="13" y="13"/>
                    <a:pt x="11" y="16"/>
                  </a:cubicBezTo>
                  <a:cubicBezTo>
                    <a:pt x="10" y="16"/>
                    <a:pt x="8" y="16"/>
                    <a:pt x="7" y="16"/>
                  </a:cubicBezTo>
                  <a:cubicBezTo>
                    <a:pt x="5" y="13"/>
                    <a:pt x="2" y="10"/>
                    <a:pt x="1" y="7"/>
                  </a:cubicBezTo>
                  <a:cubicBezTo>
                    <a:pt x="0" y="3"/>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76"/>
            <p:cNvSpPr>
              <a:spLocks/>
            </p:cNvSpPr>
            <p:nvPr/>
          </p:nvSpPr>
          <p:spPr bwMode="auto">
            <a:xfrm>
              <a:off x="7366000" y="1955801"/>
              <a:ext cx="44450" cy="47625"/>
            </a:xfrm>
            <a:custGeom>
              <a:avLst/>
              <a:gdLst>
                <a:gd name="T0" fmla="*/ 5 w 14"/>
                <a:gd name="T1" fmla="*/ 0 h 15"/>
                <a:gd name="T2" fmla="*/ 8 w 14"/>
                <a:gd name="T3" fmla="*/ 0 h 15"/>
                <a:gd name="T4" fmla="*/ 14 w 14"/>
                <a:gd name="T5" fmla="*/ 9 h 15"/>
                <a:gd name="T6" fmla="*/ 8 w 14"/>
                <a:gd name="T7" fmla="*/ 15 h 15"/>
                <a:gd name="T8" fmla="*/ 0 w 14"/>
                <a:gd name="T9" fmla="*/ 7 h 15"/>
                <a:gd name="T10" fmla="*/ 5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5" y="0"/>
                  </a:moveTo>
                  <a:cubicBezTo>
                    <a:pt x="6" y="0"/>
                    <a:pt x="7" y="0"/>
                    <a:pt x="8" y="0"/>
                  </a:cubicBezTo>
                  <a:cubicBezTo>
                    <a:pt x="10" y="3"/>
                    <a:pt x="13" y="6"/>
                    <a:pt x="14" y="9"/>
                  </a:cubicBezTo>
                  <a:cubicBezTo>
                    <a:pt x="14" y="11"/>
                    <a:pt x="10" y="15"/>
                    <a:pt x="8" y="15"/>
                  </a:cubicBezTo>
                  <a:cubicBezTo>
                    <a:pt x="3" y="15"/>
                    <a:pt x="0" y="12"/>
                    <a:pt x="0" y="7"/>
                  </a:cubicBezTo>
                  <a:cubicBezTo>
                    <a:pt x="0"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77"/>
            <p:cNvSpPr>
              <a:spLocks/>
            </p:cNvSpPr>
            <p:nvPr/>
          </p:nvSpPr>
          <p:spPr bwMode="auto">
            <a:xfrm>
              <a:off x="6000750" y="719138"/>
              <a:ext cx="44450" cy="53975"/>
            </a:xfrm>
            <a:custGeom>
              <a:avLst/>
              <a:gdLst>
                <a:gd name="T0" fmla="*/ 6 w 14"/>
                <a:gd name="T1" fmla="*/ 0 h 17"/>
                <a:gd name="T2" fmla="*/ 14 w 14"/>
                <a:gd name="T3" fmla="*/ 9 h 17"/>
                <a:gd name="T4" fmla="*/ 8 w 14"/>
                <a:gd name="T5" fmla="*/ 17 h 17"/>
                <a:gd name="T6" fmla="*/ 0 w 14"/>
                <a:gd name="T7" fmla="*/ 6 h 17"/>
                <a:gd name="T8" fmla="*/ 6 w 14"/>
                <a:gd name="T9" fmla="*/ 0 h 17"/>
              </a:gdLst>
              <a:ahLst/>
              <a:cxnLst>
                <a:cxn ang="0">
                  <a:pos x="T0" y="T1"/>
                </a:cxn>
                <a:cxn ang="0">
                  <a:pos x="T2" y="T3"/>
                </a:cxn>
                <a:cxn ang="0">
                  <a:pos x="T4" y="T5"/>
                </a:cxn>
                <a:cxn ang="0">
                  <a:pos x="T6" y="T7"/>
                </a:cxn>
                <a:cxn ang="0">
                  <a:pos x="T8" y="T9"/>
                </a:cxn>
              </a:cxnLst>
              <a:rect l="0" t="0" r="r" b="b"/>
              <a:pathLst>
                <a:path w="14" h="17">
                  <a:moveTo>
                    <a:pt x="6" y="0"/>
                  </a:moveTo>
                  <a:cubicBezTo>
                    <a:pt x="9" y="3"/>
                    <a:pt x="12" y="6"/>
                    <a:pt x="14" y="9"/>
                  </a:cubicBezTo>
                  <a:cubicBezTo>
                    <a:pt x="14" y="10"/>
                    <a:pt x="11" y="13"/>
                    <a:pt x="8" y="17"/>
                  </a:cubicBezTo>
                  <a:cubicBezTo>
                    <a:pt x="4" y="12"/>
                    <a:pt x="2" y="9"/>
                    <a:pt x="0" y="6"/>
                  </a:cubicBezTo>
                  <a:cubicBezTo>
                    <a:pt x="0" y="5"/>
                    <a:pt x="4"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78"/>
            <p:cNvSpPr>
              <a:spLocks/>
            </p:cNvSpPr>
            <p:nvPr/>
          </p:nvSpPr>
          <p:spPr bwMode="auto">
            <a:xfrm>
              <a:off x="6297613" y="700088"/>
              <a:ext cx="41275" cy="50800"/>
            </a:xfrm>
            <a:custGeom>
              <a:avLst/>
              <a:gdLst>
                <a:gd name="T0" fmla="*/ 4 w 13"/>
                <a:gd name="T1" fmla="*/ 1 h 16"/>
                <a:gd name="T2" fmla="*/ 13 w 13"/>
                <a:gd name="T3" fmla="*/ 9 h 16"/>
                <a:gd name="T4" fmla="*/ 10 w 13"/>
                <a:gd name="T5" fmla="*/ 16 h 16"/>
                <a:gd name="T6" fmla="*/ 7 w 13"/>
                <a:gd name="T7" fmla="*/ 16 h 16"/>
                <a:gd name="T8" fmla="*/ 0 w 13"/>
                <a:gd name="T9" fmla="*/ 6 h 16"/>
                <a:gd name="T10" fmla="*/ 4 w 13"/>
                <a:gd name="T11" fmla="*/ 1 h 16"/>
              </a:gdLst>
              <a:ahLst/>
              <a:cxnLst>
                <a:cxn ang="0">
                  <a:pos x="T0" y="T1"/>
                </a:cxn>
                <a:cxn ang="0">
                  <a:pos x="T2" y="T3"/>
                </a:cxn>
                <a:cxn ang="0">
                  <a:pos x="T4" y="T5"/>
                </a:cxn>
                <a:cxn ang="0">
                  <a:pos x="T6" y="T7"/>
                </a:cxn>
                <a:cxn ang="0">
                  <a:pos x="T8" y="T9"/>
                </a:cxn>
                <a:cxn ang="0">
                  <a:pos x="T10" y="T11"/>
                </a:cxn>
              </a:cxnLst>
              <a:rect l="0" t="0" r="r" b="b"/>
              <a:pathLst>
                <a:path w="13" h="16">
                  <a:moveTo>
                    <a:pt x="4" y="1"/>
                  </a:moveTo>
                  <a:cubicBezTo>
                    <a:pt x="10" y="0"/>
                    <a:pt x="13" y="4"/>
                    <a:pt x="13" y="9"/>
                  </a:cubicBezTo>
                  <a:cubicBezTo>
                    <a:pt x="13" y="11"/>
                    <a:pt x="11" y="13"/>
                    <a:pt x="10" y="16"/>
                  </a:cubicBezTo>
                  <a:cubicBezTo>
                    <a:pt x="9" y="16"/>
                    <a:pt x="8" y="16"/>
                    <a:pt x="7" y="16"/>
                  </a:cubicBezTo>
                  <a:cubicBezTo>
                    <a:pt x="5" y="13"/>
                    <a:pt x="2" y="10"/>
                    <a:pt x="0" y="6"/>
                  </a:cubicBezTo>
                  <a:cubicBezTo>
                    <a:pt x="0" y="5"/>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79"/>
            <p:cNvSpPr>
              <a:spLocks/>
            </p:cNvSpPr>
            <p:nvPr/>
          </p:nvSpPr>
          <p:spPr bwMode="auto">
            <a:xfrm>
              <a:off x="6499225" y="658813"/>
              <a:ext cx="41275" cy="50800"/>
            </a:xfrm>
            <a:custGeom>
              <a:avLst/>
              <a:gdLst>
                <a:gd name="T0" fmla="*/ 13 w 13"/>
                <a:gd name="T1" fmla="*/ 10 h 16"/>
                <a:gd name="T2" fmla="*/ 7 w 13"/>
                <a:gd name="T3" fmla="*/ 16 h 16"/>
                <a:gd name="T4" fmla="*/ 0 w 13"/>
                <a:gd name="T5" fmla="*/ 8 h 16"/>
                <a:gd name="T6" fmla="*/ 7 w 13"/>
                <a:gd name="T7" fmla="*/ 0 h 16"/>
                <a:gd name="T8" fmla="*/ 13 w 13"/>
                <a:gd name="T9" fmla="*/ 10 h 16"/>
              </a:gdLst>
              <a:ahLst/>
              <a:cxnLst>
                <a:cxn ang="0">
                  <a:pos x="T0" y="T1"/>
                </a:cxn>
                <a:cxn ang="0">
                  <a:pos x="T2" y="T3"/>
                </a:cxn>
                <a:cxn ang="0">
                  <a:pos x="T4" y="T5"/>
                </a:cxn>
                <a:cxn ang="0">
                  <a:pos x="T6" y="T7"/>
                </a:cxn>
                <a:cxn ang="0">
                  <a:pos x="T8" y="T9"/>
                </a:cxn>
              </a:cxnLst>
              <a:rect l="0" t="0" r="r" b="b"/>
              <a:pathLst>
                <a:path w="13" h="16">
                  <a:moveTo>
                    <a:pt x="13" y="10"/>
                  </a:moveTo>
                  <a:cubicBezTo>
                    <a:pt x="13" y="12"/>
                    <a:pt x="9" y="14"/>
                    <a:pt x="7" y="16"/>
                  </a:cubicBezTo>
                  <a:cubicBezTo>
                    <a:pt x="5" y="13"/>
                    <a:pt x="2" y="11"/>
                    <a:pt x="0" y="8"/>
                  </a:cubicBezTo>
                  <a:cubicBezTo>
                    <a:pt x="0" y="7"/>
                    <a:pt x="3" y="4"/>
                    <a:pt x="7" y="0"/>
                  </a:cubicBezTo>
                  <a:cubicBezTo>
                    <a:pt x="10" y="5"/>
                    <a:pt x="13" y="7"/>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
            <p:cNvSpPr>
              <a:spLocks/>
            </p:cNvSpPr>
            <p:nvPr/>
          </p:nvSpPr>
          <p:spPr bwMode="auto">
            <a:xfrm>
              <a:off x="6227763" y="630238"/>
              <a:ext cx="44450" cy="44450"/>
            </a:xfrm>
            <a:custGeom>
              <a:avLst/>
              <a:gdLst>
                <a:gd name="T0" fmla="*/ 7 w 14"/>
                <a:gd name="T1" fmla="*/ 1 h 14"/>
                <a:gd name="T2" fmla="*/ 13 w 14"/>
                <a:gd name="T3" fmla="*/ 8 h 14"/>
                <a:gd name="T4" fmla="*/ 8 w 14"/>
                <a:gd name="T5" fmla="*/ 14 h 14"/>
                <a:gd name="T6" fmla="*/ 0 w 14"/>
                <a:gd name="T7" fmla="*/ 9 h 14"/>
                <a:gd name="T8" fmla="*/ 0 w 14"/>
                <a:gd name="T9" fmla="*/ 6 h 14"/>
                <a:gd name="T10" fmla="*/ 7 w 14"/>
                <a:gd name="T11" fmla="*/ 1 h 14"/>
              </a:gdLst>
              <a:ahLst/>
              <a:cxnLst>
                <a:cxn ang="0">
                  <a:pos x="T0" y="T1"/>
                </a:cxn>
                <a:cxn ang="0">
                  <a:pos x="T2" y="T3"/>
                </a:cxn>
                <a:cxn ang="0">
                  <a:pos x="T4" y="T5"/>
                </a:cxn>
                <a:cxn ang="0">
                  <a:pos x="T6" y="T7"/>
                </a:cxn>
                <a:cxn ang="0">
                  <a:pos x="T8" y="T9"/>
                </a:cxn>
                <a:cxn ang="0">
                  <a:pos x="T10" y="T11"/>
                </a:cxn>
              </a:cxnLst>
              <a:rect l="0" t="0" r="r" b="b"/>
              <a:pathLst>
                <a:path w="14" h="14">
                  <a:moveTo>
                    <a:pt x="7" y="1"/>
                  </a:moveTo>
                  <a:cubicBezTo>
                    <a:pt x="9" y="2"/>
                    <a:pt x="12" y="5"/>
                    <a:pt x="13" y="8"/>
                  </a:cubicBezTo>
                  <a:cubicBezTo>
                    <a:pt x="14" y="9"/>
                    <a:pt x="10" y="14"/>
                    <a:pt x="8" y="14"/>
                  </a:cubicBezTo>
                  <a:cubicBezTo>
                    <a:pt x="5" y="13"/>
                    <a:pt x="3" y="10"/>
                    <a:pt x="0" y="9"/>
                  </a:cubicBezTo>
                  <a:cubicBezTo>
                    <a:pt x="0" y="8"/>
                    <a:pt x="0" y="7"/>
                    <a:pt x="0" y="6"/>
                  </a:cubicBezTo>
                  <a:cubicBezTo>
                    <a:pt x="2" y="4"/>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81"/>
            <p:cNvSpPr>
              <a:spLocks/>
            </p:cNvSpPr>
            <p:nvPr/>
          </p:nvSpPr>
          <p:spPr bwMode="auto">
            <a:xfrm>
              <a:off x="7177088" y="1990726"/>
              <a:ext cx="38100" cy="50800"/>
            </a:xfrm>
            <a:custGeom>
              <a:avLst/>
              <a:gdLst>
                <a:gd name="T0" fmla="*/ 11 w 12"/>
                <a:gd name="T1" fmla="*/ 9 h 16"/>
                <a:gd name="T2" fmla="*/ 6 w 12"/>
                <a:gd name="T3" fmla="*/ 16 h 16"/>
                <a:gd name="T4" fmla="*/ 0 w 12"/>
                <a:gd name="T5" fmla="*/ 9 h 16"/>
                <a:gd name="T6" fmla="*/ 5 w 12"/>
                <a:gd name="T7" fmla="*/ 0 h 16"/>
                <a:gd name="T8" fmla="*/ 11 w 12"/>
                <a:gd name="T9" fmla="*/ 9 h 16"/>
              </a:gdLst>
              <a:ahLst/>
              <a:cxnLst>
                <a:cxn ang="0">
                  <a:pos x="T0" y="T1"/>
                </a:cxn>
                <a:cxn ang="0">
                  <a:pos x="T2" y="T3"/>
                </a:cxn>
                <a:cxn ang="0">
                  <a:pos x="T4" y="T5"/>
                </a:cxn>
                <a:cxn ang="0">
                  <a:pos x="T6" y="T7"/>
                </a:cxn>
                <a:cxn ang="0">
                  <a:pos x="T8" y="T9"/>
                </a:cxn>
              </a:cxnLst>
              <a:rect l="0" t="0" r="r" b="b"/>
              <a:pathLst>
                <a:path w="12" h="16">
                  <a:moveTo>
                    <a:pt x="11" y="9"/>
                  </a:moveTo>
                  <a:cubicBezTo>
                    <a:pt x="11" y="12"/>
                    <a:pt x="8" y="14"/>
                    <a:pt x="6" y="16"/>
                  </a:cubicBezTo>
                  <a:cubicBezTo>
                    <a:pt x="4" y="14"/>
                    <a:pt x="0" y="12"/>
                    <a:pt x="0" y="9"/>
                  </a:cubicBezTo>
                  <a:cubicBezTo>
                    <a:pt x="0" y="7"/>
                    <a:pt x="3" y="5"/>
                    <a:pt x="5" y="0"/>
                  </a:cubicBezTo>
                  <a:cubicBezTo>
                    <a:pt x="8" y="4"/>
                    <a:pt x="12" y="7"/>
                    <a:pt x="1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82"/>
            <p:cNvSpPr>
              <a:spLocks/>
            </p:cNvSpPr>
            <p:nvPr/>
          </p:nvSpPr>
          <p:spPr bwMode="auto">
            <a:xfrm>
              <a:off x="7526338" y="2111376"/>
              <a:ext cx="44450" cy="44450"/>
            </a:xfrm>
            <a:custGeom>
              <a:avLst/>
              <a:gdLst>
                <a:gd name="T0" fmla="*/ 5 w 14"/>
                <a:gd name="T1" fmla="*/ 0 h 14"/>
                <a:gd name="T2" fmla="*/ 14 w 14"/>
                <a:gd name="T3" fmla="*/ 7 h 14"/>
                <a:gd name="T4" fmla="*/ 7 w 14"/>
                <a:gd name="T5" fmla="*/ 14 h 14"/>
                <a:gd name="T6" fmla="*/ 0 w 14"/>
                <a:gd name="T7" fmla="*/ 6 h 14"/>
                <a:gd name="T8" fmla="*/ 5 w 14"/>
                <a:gd name="T9" fmla="*/ 0 h 14"/>
              </a:gdLst>
              <a:ahLst/>
              <a:cxnLst>
                <a:cxn ang="0">
                  <a:pos x="T0" y="T1"/>
                </a:cxn>
                <a:cxn ang="0">
                  <a:pos x="T2" y="T3"/>
                </a:cxn>
                <a:cxn ang="0">
                  <a:pos x="T4" y="T5"/>
                </a:cxn>
                <a:cxn ang="0">
                  <a:pos x="T6" y="T7"/>
                </a:cxn>
                <a:cxn ang="0">
                  <a:pos x="T8" y="T9"/>
                </a:cxn>
              </a:cxnLst>
              <a:rect l="0" t="0" r="r" b="b"/>
              <a:pathLst>
                <a:path w="14" h="14">
                  <a:moveTo>
                    <a:pt x="5" y="0"/>
                  </a:moveTo>
                  <a:cubicBezTo>
                    <a:pt x="8" y="1"/>
                    <a:pt x="10" y="4"/>
                    <a:pt x="14" y="7"/>
                  </a:cubicBezTo>
                  <a:cubicBezTo>
                    <a:pt x="11" y="10"/>
                    <a:pt x="9" y="14"/>
                    <a:pt x="7" y="14"/>
                  </a:cubicBezTo>
                  <a:cubicBezTo>
                    <a:pt x="2" y="14"/>
                    <a:pt x="0" y="10"/>
                    <a:pt x="0" y="6"/>
                  </a:cubicBezTo>
                  <a:cubicBezTo>
                    <a:pt x="0" y="4"/>
                    <a:pt x="4"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83"/>
            <p:cNvSpPr>
              <a:spLocks/>
            </p:cNvSpPr>
            <p:nvPr/>
          </p:nvSpPr>
          <p:spPr bwMode="auto">
            <a:xfrm>
              <a:off x="7126288" y="1878013"/>
              <a:ext cx="44450" cy="39688"/>
            </a:xfrm>
            <a:custGeom>
              <a:avLst/>
              <a:gdLst>
                <a:gd name="T0" fmla="*/ 7 w 14"/>
                <a:gd name="T1" fmla="*/ 0 h 12"/>
                <a:gd name="T2" fmla="*/ 14 w 14"/>
                <a:gd name="T3" fmla="*/ 7 h 12"/>
                <a:gd name="T4" fmla="*/ 9 w 14"/>
                <a:gd name="T5" fmla="*/ 12 h 12"/>
                <a:gd name="T6" fmla="*/ 0 w 14"/>
                <a:gd name="T7" fmla="*/ 7 h 12"/>
                <a:gd name="T8" fmla="*/ 1 w 14"/>
                <a:gd name="T9" fmla="*/ 4 h 12"/>
                <a:gd name="T10" fmla="*/ 7 w 14"/>
                <a:gd name="T11" fmla="*/ 0 h 12"/>
              </a:gdLst>
              <a:ahLst/>
              <a:cxnLst>
                <a:cxn ang="0">
                  <a:pos x="T0" y="T1"/>
                </a:cxn>
                <a:cxn ang="0">
                  <a:pos x="T2" y="T3"/>
                </a:cxn>
                <a:cxn ang="0">
                  <a:pos x="T4" y="T5"/>
                </a:cxn>
                <a:cxn ang="0">
                  <a:pos x="T6" y="T7"/>
                </a:cxn>
                <a:cxn ang="0">
                  <a:pos x="T8" y="T9"/>
                </a:cxn>
                <a:cxn ang="0">
                  <a:pos x="T10" y="T11"/>
                </a:cxn>
              </a:cxnLst>
              <a:rect l="0" t="0" r="r" b="b"/>
              <a:pathLst>
                <a:path w="14" h="12">
                  <a:moveTo>
                    <a:pt x="7" y="0"/>
                  </a:moveTo>
                  <a:cubicBezTo>
                    <a:pt x="10" y="2"/>
                    <a:pt x="12" y="5"/>
                    <a:pt x="14" y="7"/>
                  </a:cubicBezTo>
                  <a:cubicBezTo>
                    <a:pt x="14" y="8"/>
                    <a:pt x="10" y="12"/>
                    <a:pt x="9" y="12"/>
                  </a:cubicBezTo>
                  <a:cubicBezTo>
                    <a:pt x="6" y="11"/>
                    <a:pt x="3" y="9"/>
                    <a:pt x="0" y="7"/>
                  </a:cubicBezTo>
                  <a:cubicBezTo>
                    <a:pt x="1" y="6"/>
                    <a:pt x="1" y="5"/>
                    <a:pt x="1" y="4"/>
                  </a:cubicBezTo>
                  <a:cubicBezTo>
                    <a:pt x="3" y="3"/>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73311279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標題 1"/>
          <p:cNvSpPr txBox="1">
            <a:spLocks/>
          </p:cNvSpPr>
          <p:nvPr/>
        </p:nvSpPr>
        <p:spPr>
          <a:xfrm>
            <a:off x="298339" y="969511"/>
            <a:ext cx="8537189" cy="432197"/>
          </a:xfrm>
          <a:prstGeom prst="rect">
            <a:avLst/>
          </a:prstGeom>
        </p:spPr>
        <p:txBody>
          <a:bodyPr anchor="ctr"/>
          <a:lstStyle/>
          <a:p>
            <a:pPr eaLnBrk="1" fontAlgn="auto" hangingPunct="1">
              <a:spcBef>
                <a:spcPts val="450"/>
              </a:spcBef>
              <a:spcAft>
                <a:spcPts val="450"/>
              </a:spcAft>
              <a:defRPr/>
            </a:pPr>
            <a:r>
              <a:rPr lang="zh-TW" altLang="en-US" b="1" dirty="0">
                <a:solidFill>
                  <a:schemeClr val="accent6">
                    <a:lumMod val="75000"/>
                  </a:schemeClr>
                </a:solidFill>
                <a:latin typeface="微軟正黑體" pitchFamily="34" charset="-120"/>
                <a:ea typeface="微軟正黑體" pitchFamily="34" charset="-120"/>
              </a:rPr>
              <a:t>陳同學選填登記○○科技大學○○科（組）之一般生同分比序項目積分順序採計表</a:t>
            </a:r>
            <a:endParaRPr lang="zh-TW" altLang="en-US" sz="1600" b="1" dirty="0">
              <a:solidFill>
                <a:schemeClr val="accent6">
                  <a:lumMod val="75000"/>
                </a:schemeClr>
              </a:solidFill>
              <a:latin typeface="微軟正黑體" pitchFamily="34" charset="-120"/>
              <a:ea typeface="微軟正黑體" pitchFamily="34" charset="-120"/>
            </a:endParaRPr>
          </a:p>
        </p:txBody>
      </p:sp>
      <p:sp>
        <p:nvSpPr>
          <p:cNvPr id="14" name="標題 1"/>
          <p:cNvSpPr txBox="1">
            <a:spLocks/>
          </p:cNvSpPr>
          <p:nvPr/>
        </p:nvSpPr>
        <p:spPr>
          <a:xfrm>
            <a:off x="298339" y="3665499"/>
            <a:ext cx="8893249" cy="432197"/>
          </a:xfrm>
          <a:prstGeom prst="rect">
            <a:avLst/>
          </a:prstGeom>
        </p:spPr>
        <p:txBody>
          <a:bodyPr anchor="ctr"/>
          <a:lstStyle/>
          <a:p>
            <a:pPr eaLnBrk="1" fontAlgn="auto" hangingPunct="1">
              <a:spcBef>
                <a:spcPts val="450"/>
              </a:spcBef>
              <a:spcAft>
                <a:spcPts val="450"/>
              </a:spcAft>
              <a:defRPr/>
            </a:pPr>
            <a:r>
              <a:rPr lang="zh-TW" altLang="en-US" sz="1750" b="1" dirty="0">
                <a:solidFill>
                  <a:schemeClr val="accent6">
                    <a:lumMod val="75000"/>
                  </a:schemeClr>
                </a:solidFill>
                <a:latin typeface="微軟正黑體" pitchFamily="34" charset="-120"/>
                <a:ea typeface="微軟正黑體" pitchFamily="34" charset="-120"/>
              </a:rPr>
              <a:t>陳同學選填登記○○科技大學○○科（組）特種身分生之同分比序項目積分順序採計表</a:t>
            </a:r>
          </a:p>
        </p:txBody>
      </p:sp>
      <p:graphicFrame>
        <p:nvGraphicFramePr>
          <p:cNvPr id="3" name="表格 2"/>
          <p:cNvGraphicFramePr>
            <a:graphicFrameLocks noGrp="1"/>
          </p:cNvGraphicFramePr>
          <p:nvPr>
            <p:extLst>
              <p:ext uri="{D42A27DB-BD31-4B8C-83A1-F6EECF244321}">
                <p14:modId xmlns:p14="http://schemas.microsoft.com/office/powerpoint/2010/main" val="255836679"/>
              </p:ext>
            </p:extLst>
          </p:nvPr>
        </p:nvGraphicFramePr>
        <p:xfrm>
          <a:off x="915896" y="1498226"/>
          <a:ext cx="7302073" cy="1939863"/>
        </p:xfrm>
        <a:graphic>
          <a:graphicData uri="http://schemas.openxmlformats.org/drawingml/2006/table">
            <a:tbl>
              <a:tblPr>
                <a:tableStyleId>{D27102A9-8310-4765-A935-A1911B00CA55}</a:tableStyleId>
              </a:tblPr>
              <a:tblGrid>
                <a:gridCol w="807609">
                  <a:extLst>
                    <a:ext uri="{9D8B030D-6E8A-4147-A177-3AD203B41FA5}">
                      <a16:colId xmlns:a16="http://schemas.microsoft.com/office/drawing/2014/main" val="20000"/>
                    </a:ext>
                  </a:extLst>
                </a:gridCol>
                <a:gridCol w="457202">
                  <a:extLst>
                    <a:ext uri="{9D8B030D-6E8A-4147-A177-3AD203B41FA5}">
                      <a16:colId xmlns:a16="http://schemas.microsoft.com/office/drawing/2014/main" val="20001"/>
                    </a:ext>
                  </a:extLst>
                </a:gridCol>
                <a:gridCol w="457202">
                  <a:extLst>
                    <a:ext uri="{9D8B030D-6E8A-4147-A177-3AD203B41FA5}">
                      <a16:colId xmlns:a16="http://schemas.microsoft.com/office/drawing/2014/main" val="20002"/>
                    </a:ext>
                  </a:extLst>
                </a:gridCol>
                <a:gridCol w="457202">
                  <a:extLst>
                    <a:ext uri="{9D8B030D-6E8A-4147-A177-3AD203B41FA5}">
                      <a16:colId xmlns:a16="http://schemas.microsoft.com/office/drawing/2014/main" val="20003"/>
                    </a:ext>
                  </a:extLst>
                </a:gridCol>
                <a:gridCol w="457202">
                  <a:extLst>
                    <a:ext uri="{9D8B030D-6E8A-4147-A177-3AD203B41FA5}">
                      <a16:colId xmlns:a16="http://schemas.microsoft.com/office/drawing/2014/main" val="20004"/>
                    </a:ext>
                  </a:extLst>
                </a:gridCol>
                <a:gridCol w="457202">
                  <a:extLst>
                    <a:ext uri="{9D8B030D-6E8A-4147-A177-3AD203B41FA5}">
                      <a16:colId xmlns:a16="http://schemas.microsoft.com/office/drawing/2014/main" val="20005"/>
                    </a:ext>
                  </a:extLst>
                </a:gridCol>
                <a:gridCol w="457202">
                  <a:extLst>
                    <a:ext uri="{9D8B030D-6E8A-4147-A177-3AD203B41FA5}">
                      <a16:colId xmlns:a16="http://schemas.microsoft.com/office/drawing/2014/main" val="20006"/>
                    </a:ext>
                  </a:extLst>
                </a:gridCol>
                <a:gridCol w="457202">
                  <a:extLst>
                    <a:ext uri="{9D8B030D-6E8A-4147-A177-3AD203B41FA5}">
                      <a16:colId xmlns:a16="http://schemas.microsoft.com/office/drawing/2014/main" val="20007"/>
                    </a:ext>
                  </a:extLst>
                </a:gridCol>
                <a:gridCol w="457202">
                  <a:extLst>
                    <a:ext uri="{9D8B030D-6E8A-4147-A177-3AD203B41FA5}">
                      <a16:colId xmlns:a16="http://schemas.microsoft.com/office/drawing/2014/main" val="20008"/>
                    </a:ext>
                  </a:extLst>
                </a:gridCol>
                <a:gridCol w="457202">
                  <a:extLst>
                    <a:ext uri="{9D8B030D-6E8A-4147-A177-3AD203B41FA5}">
                      <a16:colId xmlns:a16="http://schemas.microsoft.com/office/drawing/2014/main" val="20009"/>
                    </a:ext>
                  </a:extLst>
                </a:gridCol>
                <a:gridCol w="457202">
                  <a:extLst>
                    <a:ext uri="{9D8B030D-6E8A-4147-A177-3AD203B41FA5}">
                      <a16:colId xmlns:a16="http://schemas.microsoft.com/office/drawing/2014/main" val="20010"/>
                    </a:ext>
                  </a:extLst>
                </a:gridCol>
                <a:gridCol w="457202">
                  <a:extLst>
                    <a:ext uri="{9D8B030D-6E8A-4147-A177-3AD203B41FA5}">
                      <a16:colId xmlns:a16="http://schemas.microsoft.com/office/drawing/2014/main" val="20011"/>
                    </a:ext>
                  </a:extLst>
                </a:gridCol>
                <a:gridCol w="457202">
                  <a:extLst>
                    <a:ext uri="{9D8B030D-6E8A-4147-A177-3AD203B41FA5}">
                      <a16:colId xmlns:a16="http://schemas.microsoft.com/office/drawing/2014/main" val="20012"/>
                    </a:ext>
                  </a:extLst>
                </a:gridCol>
                <a:gridCol w="457202">
                  <a:extLst>
                    <a:ext uri="{9D8B030D-6E8A-4147-A177-3AD203B41FA5}">
                      <a16:colId xmlns:a16="http://schemas.microsoft.com/office/drawing/2014/main" val="20013"/>
                    </a:ext>
                  </a:extLst>
                </a:gridCol>
                <a:gridCol w="550838">
                  <a:extLst>
                    <a:ext uri="{9D8B030D-6E8A-4147-A177-3AD203B41FA5}">
                      <a16:colId xmlns:a16="http://schemas.microsoft.com/office/drawing/2014/main" val="20014"/>
                    </a:ext>
                  </a:extLst>
                </a:gridCol>
              </a:tblGrid>
              <a:tr h="314157">
                <a:tc>
                  <a:txBody>
                    <a:bodyPr/>
                    <a:lstStyle/>
                    <a:p>
                      <a:pPr algn="ctr">
                        <a:spcAft>
                          <a:spcPts val="0"/>
                        </a:spcAft>
                      </a:pPr>
                      <a:r>
                        <a:rPr lang="zh-TW" sz="1400" kern="0" spc="-30" dirty="0">
                          <a:effectLst/>
                          <a:latin typeface="微軟正黑體" panose="020B0604030504040204" pitchFamily="34" charset="-120"/>
                          <a:ea typeface="微軟正黑體" panose="020B0604030504040204" pitchFamily="34" charset="-120"/>
                        </a:rPr>
                        <a:t>比序順序</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2</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3</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4</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5</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6</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7</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8</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9</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10</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11</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12</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13</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14</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889877">
                <a:tc>
                  <a:txBody>
                    <a:bodyPr/>
                    <a:lstStyle/>
                    <a:p>
                      <a:pPr algn="ctr">
                        <a:spcAft>
                          <a:spcPts val="0"/>
                        </a:spcAft>
                      </a:pPr>
                      <a:r>
                        <a:rPr lang="zh-TW" sz="1400" kern="0" spc="-30" dirty="0">
                          <a:effectLst/>
                          <a:latin typeface="微軟正黑體" panose="020B0604030504040204" pitchFamily="34" charset="-120"/>
                          <a:ea typeface="微軟正黑體" panose="020B0604030504040204" pitchFamily="34" charset="-120"/>
                        </a:rPr>
                        <a:t>同分比序項目</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均衡學習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2773" marB="2773"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技藝優良</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志願序</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弱勢身分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spcAft>
                          <a:spcPts val="0"/>
                        </a:spcAft>
                      </a:pPr>
                      <a:r>
                        <a:rPr lang="zh-TW" altLang="en-US" sz="1400" kern="100" dirty="0" smtClean="0">
                          <a:effectLst/>
                          <a:latin typeface="微軟正黑體" panose="020B0604030504040204" pitchFamily="34" charset="-120"/>
                          <a:ea typeface="微軟正黑體" panose="020B0604030504040204" pitchFamily="34" charset="-120"/>
                        </a:rPr>
                        <a:t>表現</a:t>
                      </a:r>
                      <a:endParaRPr lang="zh-TW" sz="1400" kern="100" dirty="0" smtClean="0">
                        <a:effectLst/>
                        <a:latin typeface="微軟正黑體" panose="020B0604030504040204" pitchFamily="34" charset="-120"/>
                        <a:ea typeface="微軟正黑體" panose="020B0604030504040204" pitchFamily="34" charset="-120"/>
                      </a:endParaRPr>
                    </a:p>
                    <a:p>
                      <a:pPr marL="72000">
                        <a:spcAft>
                          <a:spcPts val="0"/>
                        </a:spcAft>
                      </a:pPr>
                      <a:r>
                        <a:rPr lang="zh-TW" altLang="en-US" sz="1400" kern="0" dirty="0" smtClean="0">
                          <a:effectLst/>
                          <a:latin typeface="微軟正黑體" panose="020B0604030504040204" pitchFamily="34" charset="-120"/>
                          <a:ea typeface="微軟正黑體" panose="020B0604030504040204" pitchFamily="34" charset="-120"/>
                        </a:rPr>
                        <a:t>多元學習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altLang="en-US" sz="1400" kern="100" dirty="0" smtClean="0">
                          <a:effectLst/>
                          <a:latin typeface="微軟正黑體" panose="020B0604030504040204" pitchFamily="34" charset="-120"/>
                          <a:ea typeface="微軟正黑體" panose="020B0604030504040204" pitchFamily="34" charset="-120"/>
                        </a:rPr>
                        <a:t>寫作測驗</a:t>
                      </a:r>
                      <a:endParaRPr lang="zh-TW" sz="1400" kern="100" dirty="0" smtClean="0">
                        <a:effectLst/>
                        <a:latin typeface="微軟正黑體" panose="020B0604030504040204" pitchFamily="34" charset="-120"/>
                        <a:ea typeface="微軟正黑體" panose="020B0604030504040204" pitchFamily="34" charset="-120"/>
                      </a:endParaRPr>
                    </a:p>
                    <a:p>
                      <a:pPr marL="72000" algn="just">
                        <a:spcAft>
                          <a:spcPts val="0"/>
                        </a:spcAft>
                      </a:pPr>
                      <a:r>
                        <a:rPr lang="zh-TW" altLang="en-US" sz="1400" kern="100" dirty="0" smtClean="0">
                          <a:effectLst/>
                          <a:latin typeface="微軟正黑體" panose="020B0604030504040204" pitchFamily="34" charset="-120"/>
                          <a:ea typeface="微軟正黑體" panose="020B0604030504040204" pitchFamily="34" charset="-120"/>
                        </a:rPr>
                        <a:t>會考</a:t>
                      </a:r>
                      <a:r>
                        <a:rPr lang="en-US" altLang="zh-TW" sz="1400" kern="100" dirty="0" smtClean="0">
                          <a:effectLst/>
                          <a:latin typeface="微軟正黑體" panose="020B0604030504040204" pitchFamily="34" charset="-120"/>
                          <a:ea typeface="微軟正黑體" panose="020B0604030504040204" pitchFamily="34" charset="-120"/>
                        </a:rPr>
                        <a:t>+</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vert="eaVert" anchor="b">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服務學習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smtClean="0">
                          <a:effectLst/>
                          <a:latin typeface="微軟正黑體" panose="020B0604030504040204" pitchFamily="34" charset="-120"/>
                          <a:ea typeface="微軟正黑體" panose="020B0604030504040204" pitchFamily="34" charset="-120"/>
                        </a:rPr>
                        <a:t>競賽</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國文</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數學</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英語</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自然</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社會</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72000" algn="just">
                        <a:spcAft>
                          <a:spcPts val="0"/>
                        </a:spcAft>
                      </a:pPr>
                      <a:r>
                        <a:rPr lang="zh-TW" sz="1400" kern="0" dirty="0">
                          <a:effectLst/>
                          <a:latin typeface="微軟正黑體" panose="020B0604030504040204" pitchFamily="34" charset="-120"/>
                          <a:ea typeface="微軟正黑體" panose="020B0604030504040204" pitchFamily="34" charset="-120"/>
                        </a:rPr>
                        <a:t>寫作測驗</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1"/>
                  </a:ext>
                </a:extLst>
              </a:tr>
              <a:tr h="245276">
                <a:tc rowSpan="2">
                  <a:txBody>
                    <a:bodyPr/>
                    <a:lstStyle/>
                    <a:p>
                      <a:pPr marL="7620" indent="-69850" algn="ctr">
                        <a:spcAft>
                          <a:spcPts val="0"/>
                        </a:spcAft>
                      </a:pPr>
                      <a:r>
                        <a:rPr lang="zh-TW" sz="1400" kern="0" dirty="0">
                          <a:effectLst/>
                          <a:latin typeface="微軟正黑體" panose="020B0604030504040204" pitchFamily="34" charset="-120"/>
                          <a:ea typeface="微軟正黑體" panose="020B0604030504040204" pitchFamily="34" charset="-120"/>
                        </a:rPr>
                        <a:t>比序積分</a:t>
                      </a:r>
                      <a:endParaRPr lang="zh-TW" sz="1400" kern="100" dirty="0">
                        <a:effectLst/>
                        <a:latin typeface="微軟正黑體" panose="020B0604030504040204" pitchFamily="34" charset="-120"/>
                        <a:ea typeface="微軟正黑體" panose="020B0604030504040204" pitchFamily="34" charset="-120"/>
                      </a:endParaRPr>
                    </a:p>
                    <a:p>
                      <a:pPr marL="7620" indent="-69850" algn="ctr">
                        <a:spcAft>
                          <a:spcPts val="0"/>
                        </a:spcAft>
                      </a:pPr>
                      <a:r>
                        <a:rPr lang="zh-TW" sz="1400" kern="0" dirty="0">
                          <a:effectLst/>
                          <a:latin typeface="微軟正黑體" panose="020B0604030504040204" pitchFamily="34" charset="-120"/>
                          <a:ea typeface="微軟正黑體" panose="020B0604030504040204" pitchFamily="34" charset="-120"/>
                        </a:rPr>
                        <a:t>與級分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gridSpan="8">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一般生同分比序項目積分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5">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三等級四標示</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級分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90553">
                <a:tc vMerge="1">
                  <a:txBody>
                    <a:bodyPr/>
                    <a:lstStyle/>
                    <a:p>
                      <a:endParaRPr lang="zh-TW" altLang="en-US"/>
                    </a:p>
                  </a:txBody>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21</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2.5</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26</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3</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smtClean="0">
                          <a:effectLst/>
                          <a:latin typeface="微軟正黑體" panose="020B0604030504040204" pitchFamily="34" charset="-120"/>
                          <a:ea typeface="微軟正黑體" panose="020B0604030504040204" pitchFamily="34" charset="-120"/>
                        </a:rPr>
                        <a:t>15</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smtClean="0">
                          <a:effectLst/>
                          <a:latin typeface="微軟正黑體" panose="020B0604030504040204" pitchFamily="34" charset="-120"/>
                          <a:ea typeface="微軟正黑體" panose="020B0604030504040204" pitchFamily="34" charset="-120"/>
                        </a:rPr>
                        <a:t>19.6</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smtClean="0">
                          <a:effectLst/>
                          <a:latin typeface="微軟正黑體" panose="020B0604030504040204" pitchFamily="34" charset="-120"/>
                          <a:ea typeface="微軟正黑體" panose="020B0604030504040204" pitchFamily="34" charset="-120"/>
                        </a:rPr>
                        <a:t>15</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7</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A</a:t>
                      </a:r>
                      <a:r>
                        <a:rPr lang="en-US" sz="1400" b="1" kern="0" baseline="30000" dirty="0">
                          <a:effectLst/>
                          <a:latin typeface="微軟正黑體" panose="020B0604030504040204" pitchFamily="34" charset="-120"/>
                          <a:ea typeface="微軟正黑體" panose="020B0604030504040204" pitchFamily="34" charset="-120"/>
                        </a:rPr>
                        <a:t>+</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B</a:t>
                      </a:r>
                      <a:r>
                        <a:rPr lang="en-US" sz="1400" b="1" kern="0" baseline="30000" dirty="0">
                          <a:effectLst/>
                          <a:latin typeface="微軟正黑體" panose="020B0604030504040204" pitchFamily="34" charset="-120"/>
                          <a:ea typeface="微軟正黑體" panose="020B0604030504040204" pitchFamily="34" charset="-120"/>
                        </a:rPr>
                        <a:t>+</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B</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A</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400" b="1" kern="0" dirty="0">
                          <a:effectLst/>
                          <a:latin typeface="微軟正黑體" panose="020B0604030504040204" pitchFamily="34" charset="-120"/>
                          <a:ea typeface="微軟正黑體" panose="020B0604030504040204" pitchFamily="34" charset="-120"/>
                        </a:rPr>
                        <a:t>B</a:t>
                      </a:r>
                      <a:r>
                        <a:rPr lang="en-US" sz="1400" b="1" kern="0" baseline="30000" dirty="0">
                          <a:effectLst/>
                          <a:latin typeface="微軟正黑體" panose="020B0604030504040204" pitchFamily="34" charset="-120"/>
                          <a:ea typeface="微軟正黑體" panose="020B0604030504040204" pitchFamily="34" charset="-120"/>
                        </a:rPr>
                        <a:t>+</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indent="-2540" algn="ctr">
                        <a:spcAft>
                          <a:spcPts val="0"/>
                        </a:spcAft>
                      </a:pPr>
                      <a:r>
                        <a:rPr lang="en-US" sz="1400" b="1" kern="0" dirty="0">
                          <a:effectLst/>
                          <a:latin typeface="微軟正黑體" panose="020B0604030504040204" pitchFamily="34" charset="-120"/>
                          <a:ea typeface="微軟正黑體" panose="020B0604030504040204" pitchFamily="34" charset="-120"/>
                        </a:rPr>
                        <a:t>4</a:t>
                      </a:r>
                      <a:r>
                        <a:rPr lang="zh-TW" sz="1400" b="1" kern="0" dirty="0">
                          <a:effectLst/>
                          <a:latin typeface="微軟正黑體" panose="020B0604030504040204" pitchFamily="34" charset="-120"/>
                          <a:ea typeface="微軟正黑體" panose="020B0604030504040204" pitchFamily="34" charset="-120"/>
                        </a:rPr>
                        <a:t>級分</a:t>
                      </a:r>
                      <a:endParaRPr lang="zh-TW" sz="14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矩形 12"/>
          <p:cNvSpPr/>
          <p:nvPr/>
        </p:nvSpPr>
        <p:spPr>
          <a:xfrm>
            <a:off x="891269" y="2676689"/>
            <a:ext cx="7326700" cy="761400"/>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aphicFrame>
        <p:nvGraphicFramePr>
          <p:cNvPr id="4" name="表格 3"/>
          <p:cNvGraphicFramePr>
            <a:graphicFrameLocks noGrp="1"/>
          </p:cNvGraphicFramePr>
          <p:nvPr>
            <p:extLst>
              <p:ext uri="{D42A27DB-BD31-4B8C-83A1-F6EECF244321}">
                <p14:modId xmlns:p14="http://schemas.microsoft.com/office/powerpoint/2010/main" val="2862686247"/>
              </p:ext>
            </p:extLst>
          </p:nvPr>
        </p:nvGraphicFramePr>
        <p:xfrm>
          <a:off x="805417" y="4199648"/>
          <a:ext cx="7523030" cy="2246916"/>
        </p:xfrm>
        <a:graphic>
          <a:graphicData uri="http://schemas.openxmlformats.org/drawingml/2006/table">
            <a:tbl>
              <a:tblPr>
                <a:tableStyleId>{D27102A9-8310-4765-A935-A1911B00CA55}</a:tableStyleId>
              </a:tblPr>
              <a:tblGrid>
                <a:gridCol w="830541">
                  <a:extLst>
                    <a:ext uri="{9D8B030D-6E8A-4147-A177-3AD203B41FA5}">
                      <a16:colId xmlns:a16="http://schemas.microsoft.com/office/drawing/2014/main" val="20000"/>
                    </a:ext>
                  </a:extLst>
                </a:gridCol>
                <a:gridCol w="478812">
                  <a:extLst>
                    <a:ext uri="{9D8B030D-6E8A-4147-A177-3AD203B41FA5}">
                      <a16:colId xmlns:a16="http://schemas.microsoft.com/office/drawing/2014/main" val="20001"/>
                    </a:ext>
                  </a:extLst>
                </a:gridCol>
                <a:gridCol w="478812">
                  <a:extLst>
                    <a:ext uri="{9D8B030D-6E8A-4147-A177-3AD203B41FA5}">
                      <a16:colId xmlns:a16="http://schemas.microsoft.com/office/drawing/2014/main" val="20002"/>
                    </a:ext>
                  </a:extLst>
                </a:gridCol>
                <a:gridCol w="478812">
                  <a:extLst>
                    <a:ext uri="{9D8B030D-6E8A-4147-A177-3AD203B41FA5}">
                      <a16:colId xmlns:a16="http://schemas.microsoft.com/office/drawing/2014/main" val="20003"/>
                    </a:ext>
                  </a:extLst>
                </a:gridCol>
                <a:gridCol w="478812">
                  <a:extLst>
                    <a:ext uri="{9D8B030D-6E8A-4147-A177-3AD203B41FA5}">
                      <a16:colId xmlns:a16="http://schemas.microsoft.com/office/drawing/2014/main" val="20004"/>
                    </a:ext>
                  </a:extLst>
                </a:gridCol>
                <a:gridCol w="478812">
                  <a:extLst>
                    <a:ext uri="{9D8B030D-6E8A-4147-A177-3AD203B41FA5}">
                      <a16:colId xmlns:a16="http://schemas.microsoft.com/office/drawing/2014/main" val="20005"/>
                    </a:ext>
                  </a:extLst>
                </a:gridCol>
                <a:gridCol w="478812">
                  <a:extLst>
                    <a:ext uri="{9D8B030D-6E8A-4147-A177-3AD203B41FA5}">
                      <a16:colId xmlns:a16="http://schemas.microsoft.com/office/drawing/2014/main" val="20006"/>
                    </a:ext>
                  </a:extLst>
                </a:gridCol>
                <a:gridCol w="478812">
                  <a:extLst>
                    <a:ext uri="{9D8B030D-6E8A-4147-A177-3AD203B41FA5}">
                      <a16:colId xmlns:a16="http://schemas.microsoft.com/office/drawing/2014/main" val="20007"/>
                    </a:ext>
                  </a:extLst>
                </a:gridCol>
                <a:gridCol w="478812">
                  <a:extLst>
                    <a:ext uri="{9D8B030D-6E8A-4147-A177-3AD203B41FA5}">
                      <a16:colId xmlns:a16="http://schemas.microsoft.com/office/drawing/2014/main" val="20008"/>
                    </a:ext>
                  </a:extLst>
                </a:gridCol>
                <a:gridCol w="478812">
                  <a:extLst>
                    <a:ext uri="{9D8B030D-6E8A-4147-A177-3AD203B41FA5}">
                      <a16:colId xmlns:a16="http://schemas.microsoft.com/office/drawing/2014/main" val="20009"/>
                    </a:ext>
                  </a:extLst>
                </a:gridCol>
                <a:gridCol w="478812">
                  <a:extLst>
                    <a:ext uri="{9D8B030D-6E8A-4147-A177-3AD203B41FA5}">
                      <a16:colId xmlns:a16="http://schemas.microsoft.com/office/drawing/2014/main" val="20010"/>
                    </a:ext>
                  </a:extLst>
                </a:gridCol>
                <a:gridCol w="478812">
                  <a:extLst>
                    <a:ext uri="{9D8B030D-6E8A-4147-A177-3AD203B41FA5}">
                      <a16:colId xmlns:a16="http://schemas.microsoft.com/office/drawing/2014/main" val="20011"/>
                    </a:ext>
                  </a:extLst>
                </a:gridCol>
                <a:gridCol w="478812">
                  <a:extLst>
                    <a:ext uri="{9D8B030D-6E8A-4147-A177-3AD203B41FA5}">
                      <a16:colId xmlns:a16="http://schemas.microsoft.com/office/drawing/2014/main" val="20012"/>
                    </a:ext>
                  </a:extLst>
                </a:gridCol>
                <a:gridCol w="478812">
                  <a:extLst>
                    <a:ext uri="{9D8B030D-6E8A-4147-A177-3AD203B41FA5}">
                      <a16:colId xmlns:a16="http://schemas.microsoft.com/office/drawing/2014/main" val="20013"/>
                    </a:ext>
                  </a:extLst>
                </a:gridCol>
                <a:gridCol w="467933">
                  <a:extLst>
                    <a:ext uri="{9D8B030D-6E8A-4147-A177-3AD203B41FA5}">
                      <a16:colId xmlns:a16="http://schemas.microsoft.com/office/drawing/2014/main" val="20014"/>
                    </a:ext>
                  </a:extLst>
                </a:gridCol>
              </a:tblGrid>
              <a:tr h="286563">
                <a:tc>
                  <a:txBody>
                    <a:bodyPr/>
                    <a:lstStyle/>
                    <a:p>
                      <a:pPr algn="ctr">
                        <a:spcAft>
                          <a:spcPts val="0"/>
                        </a:spcAft>
                      </a:pPr>
                      <a:r>
                        <a:rPr lang="zh-TW" sz="1400" kern="0" spc="-30" dirty="0">
                          <a:effectLst/>
                          <a:latin typeface="微軟正黑體" panose="020B0604030504040204" pitchFamily="34" charset="-120"/>
                          <a:ea typeface="微軟正黑體" panose="020B0604030504040204" pitchFamily="34" charset="-120"/>
                        </a:rPr>
                        <a:t>比序順序</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2</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3</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4</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5</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6</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7</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8</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9</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10</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11</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12</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13</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a:txBody>
                    <a:bodyPr/>
                    <a:lstStyle/>
                    <a:p>
                      <a:pPr algn="ctr">
                        <a:spcAft>
                          <a:spcPts val="0"/>
                        </a:spcAft>
                      </a:pPr>
                      <a:r>
                        <a:rPr lang="en-US" sz="1400" kern="0" dirty="0">
                          <a:effectLst/>
                          <a:latin typeface="微軟正黑體" panose="020B0604030504040204" pitchFamily="34" charset="-120"/>
                          <a:ea typeface="微軟正黑體" panose="020B0604030504040204" pitchFamily="34" charset="-120"/>
                        </a:rPr>
                        <a:t>14</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814099">
                <a:tc>
                  <a:txBody>
                    <a:bodyPr/>
                    <a:lstStyle/>
                    <a:p>
                      <a:pPr algn="ctr">
                        <a:spcAft>
                          <a:spcPts val="0"/>
                        </a:spcAft>
                      </a:pPr>
                      <a:r>
                        <a:rPr lang="zh-TW" sz="1400" kern="0" spc="-30">
                          <a:effectLst/>
                          <a:latin typeface="微軟正黑體" panose="020B0604030504040204" pitchFamily="34" charset="-120"/>
                          <a:ea typeface="微軟正黑體" panose="020B0604030504040204" pitchFamily="34" charset="-120"/>
                        </a:rPr>
                        <a:t>同分比序項目</a:t>
                      </a:r>
                      <a:endParaRPr lang="zh-TW" sz="1400" kern="10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均衡學習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2773" marB="2773"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技藝優良</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志願序</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弱勢身分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spcAft>
                          <a:spcPts val="0"/>
                        </a:spcAft>
                      </a:pPr>
                      <a:r>
                        <a:rPr lang="zh-TW" altLang="en-US" sz="1400" kern="100" dirty="0" smtClean="0">
                          <a:effectLst/>
                          <a:latin typeface="微軟正黑體" panose="020B0604030504040204" pitchFamily="34" charset="-120"/>
                          <a:ea typeface="微軟正黑體" panose="020B0604030504040204" pitchFamily="34" charset="-120"/>
                        </a:rPr>
                        <a:t>表現</a:t>
                      </a:r>
                      <a:endParaRPr lang="zh-TW" sz="1400" kern="100" dirty="0">
                        <a:effectLst/>
                        <a:latin typeface="微軟正黑體" panose="020B0604030504040204" pitchFamily="34" charset="-120"/>
                        <a:ea typeface="微軟正黑體" panose="020B0604030504040204" pitchFamily="34" charset="-120"/>
                      </a:endParaRPr>
                    </a:p>
                    <a:p>
                      <a:pPr marL="36000">
                        <a:spcAft>
                          <a:spcPts val="0"/>
                        </a:spcAft>
                      </a:pPr>
                      <a:r>
                        <a:rPr lang="zh-TW" altLang="en-US" sz="1400" kern="0" dirty="0" smtClean="0">
                          <a:effectLst/>
                          <a:latin typeface="微軟正黑體" panose="020B0604030504040204" pitchFamily="34" charset="-120"/>
                          <a:ea typeface="微軟正黑體" panose="020B0604030504040204" pitchFamily="34" charset="-120"/>
                        </a:rPr>
                        <a:t>多元學習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altLang="en-US" sz="1400" kern="100" dirty="0" smtClean="0">
                          <a:effectLst/>
                          <a:latin typeface="微軟正黑體" panose="020B0604030504040204" pitchFamily="34" charset="-120"/>
                          <a:ea typeface="微軟正黑體" panose="020B0604030504040204" pitchFamily="34" charset="-120"/>
                        </a:rPr>
                        <a:t>寫作測驗</a:t>
                      </a:r>
                      <a:endParaRPr lang="en-US" altLang="zh-TW" sz="1400" kern="100" dirty="0" smtClean="0">
                        <a:effectLst/>
                        <a:latin typeface="微軟正黑體" panose="020B0604030504040204" pitchFamily="34" charset="-120"/>
                        <a:ea typeface="微軟正黑體" panose="020B0604030504040204" pitchFamily="34" charset="-120"/>
                      </a:endParaRPr>
                    </a:p>
                    <a:p>
                      <a:pPr marL="36000" algn="just">
                        <a:spcAft>
                          <a:spcPts val="0"/>
                        </a:spcAft>
                      </a:pPr>
                      <a:r>
                        <a:rPr lang="zh-TW" altLang="en-US" sz="1400" kern="100" dirty="0" smtClean="0">
                          <a:effectLst/>
                          <a:latin typeface="微軟正黑體" panose="020B0604030504040204" pitchFamily="34" charset="-120"/>
                          <a:ea typeface="微軟正黑體" panose="020B0604030504040204" pitchFamily="34" charset="-120"/>
                        </a:rPr>
                        <a:t>會考</a:t>
                      </a:r>
                      <a:r>
                        <a:rPr lang="en-US" altLang="zh-TW" sz="1400" kern="100" dirty="0" smtClean="0">
                          <a:effectLst/>
                          <a:latin typeface="微軟正黑體" panose="020B0604030504040204" pitchFamily="34" charset="-120"/>
                          <a:ea typeface="微軟正黑體" panose="020B0604030504040204" pitchFamily="34" charset="-120"/>
                        </a:rPr>
                        <a:t>+</a:t>
                      </a:r>
                      <a:endParaRPr lang="en-US" altLang="zh-TW" sz="1400" kern="100" dirty="0" smtClean="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vert="eaVert" anchor="b">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服務學習</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競賽</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國文</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數學</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英語</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自然</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社會</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marL="36000" algn="just">
                        <a:spcAft>
                          <a:spcPts val="0"/>
                        </a:spcAft>
                      </a:pPr>
                      <a:r>
                        <a:rPr lang="zh-TW" sz="1400" kern="0" dirty="0">
                          <a:effectLst/>
                          <a:latin typeface="微軟正黑體" panose="020B0604030504040204" pitchFamily="34" charset="-120"/>
                          <a:ea typeface="微軟正黑體" panose="020B0604030504040204" pitchFamily="34" charset="-120"/>
                        </a:rPr>
                        <a:t>寫作測驗</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vert="eaVert"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1"/>
                  </a:ext>
                </a:extLst>
              </a:tr>
              <a:tr h="286563">
                <a:tc rowSpan="2">
                  <a:txBody>
                    <a:bodyPr/>
                    <a:lstStyle/>
                    <a:p>
                      <a:pPr marL="17780" algn="ctr">
                        <a:spcAft>
                          <a:spcPts val="0"/>
                        </a:spcAft>
                      </a:pPr>
                      <a:r>
                        <a:rPr lang="zh-TW" sz="1400" kern="0" dirty="0">
                          <a:effectLst/>
                          <a:latin typeface="微軟正黑體" panose="020B0604030504040204" pitchFamily="34" charset="-120"/>
                          <a:ea typeface="微軟正黑體" panose="020B0604030504040204" pitchFamily="34" charset="-120"/>
                        </a:rPr>
                        <a:t>特種身分生加分</a:t>
                      </a:r>
                      <a:endParaRPr lang="zh-TW" sz="1400" kern="100" dirty="0">
                        <a:effectLst/>
                        <a:latin typeface="微軟正黑體" panose="020B0604030504040204" pitchFamily="34" charset="-120"/>
                        <a:ea typeface="微軟正黑體" panose="020B0604030504040204" pitchFamily="34" charset="-120"/>
                      </a:endParaRPr>
                    </a:p>
                    <a:p>
                      <a:pPr indent="-62230" algn="ctr">
                        <a:spcAft>
                          <a:spcPts val="0"/>
                        </a:spcAft>
                      </a:pPr>
                      <a:r>
                        <a:rPr lang="zh-TW" sz="1400" kern="0" spc="-60" dirty="0">
                          <a:effectLst/>
                          <a:latin typeface="微軟正黑體" panose="020B0604030504040204" pitchFamily="34" charset="-120"/>
                          <a:ea typeface="微軟正黑體" panose="020B0604030504040204" pitchFamily="34" charset="-120"/>
                        </a:rPr>
                        <a:t>（加</a:t>
                      </a:r>
                      <a:r>
                        <a:rPr lang="en-US" sz="1400" kern="0" spc="-60" dirty="0">
                          <a:effectLst/>
                          <a:latin typeface="微軟正黑體" panose="020B0604030504040204" pitchFamily="34" charset="-120"/>
                          <a:ea typeface="微軟正黑體" panose="020B0604030504040204" pitchFamily="34" charset="-120"/>
                        </a:rPr>
                        <a:t>10%</a:t>
                      </a:r>
                      <a:r>
                        <a:rPr lang="zh-TW" sz="1400" kern="0" spc="-60" dirty="0">
                          <a:effectLst/>
                          <a:latin typeface="微軟正黑體" panose="020B0604030504040204" pitchFamily="34" charset="-120"/>
                          <a:ea typeface="微軟正黑體" panose="020B0604030504040204" pitchFamily="34" charset="-120"/>
                        </a:rPr>
                        <a:t>）</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0" marR="0"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gridSpan="8">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特種身分生同分比序項目積分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5">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三等級四標示</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spcAft>
                          <a:spcPts val="0"/>
                        </a:spcAft>
                      </a:pPr>
                      <a:r>
                        <a:rPr lang="zh-TW" sz="1400" kern="0" dirty="0">
                          <a:effectLst/>
                          <a:latin typeface="微軟正黑體" panose="020B0604030504040204" pitchFamily="34" charset="-120"/>
                          <a:ea typeface="微軟正黑體" panose="020B0604030504040204" pitchFamily="34" charset="-120"/>
                        </a:rPr>
                        <a:t>級分</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573128">
                <a:tc vMerge="1">
                  <a:txBody>
                    <a:bodyPr/>
                    <a:lstStyle/>
                    <a:p>
                      <a:endParaRPr lang="zh-TW" altLang="en-US"/>
                    </a:p>
                  </a:txBody>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23.1</a:t>
                      </a:r>
                      <a:r>
                        <a:rPr lang="en-US" altLang="zh-TW" sz="1300" b="1" kern="0" dirty="0" smtClean="0">
                          <a:effectLst/>
                          <a:latin typeface="微軟正黑體" panose="020B0604030504040204" pitchFamily="34" charset="-120"/>
                          <a:ea typeface="微軟正黑體" panose="020B0604030504040204" pitchFamily="34" charset="-120"/>
                        </a:rPr>
                        <a:t>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2.75</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28.6</a:t>
                      </a:r>
                      <a:r>
                        <a:rPr lang="en-US" altLang="zh-TW" sz="1300" b="1" kern="0" dirty="0" smtClean="0">
                          <a:effectLst/>
                          <a:latin typeface="微軟正黑體" panose="020B0604030504040204" pitchFamily="34" charset="-120"/>
                          <a:ea typeface="微軟正黑體" panose="020B0604030504040204" pitchFamily="34" charset="-120"/>
                        </a:rPr>
                        <a:t>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3.3</a:t>
                      </a:r>
                      <a:r>
                        <a:rPr lang="en-US" altLang="zh-TW" sz="1300" b="1" kern="0" dirty="0" smtClean="0">
                          <a:effectLst/>
                          <a:latin typeface="微軟正黑體" panose="020B0604030504040204" pitchFamily="34" charset="-120"/>
                          <a:ea typeface="微軟正黑體" panose="020B0604030504040204" pitchFamily="34" charset="-120"/>
                        </a:rPr>
                        <a:t>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16.5</a:t>
                      </a:r>
                      <a:r>
                        <a:rPr lang="en-US" altLang="zh-TW" sz="1300" b="1" kern="0" dirty="0" smtClean="0">
                          <a:effectLst/>
                          <a:latin typeface="微軟正黑體" panose="020B0604030504040204" pitchFamily="34" charset="-120"/>
                          <a:ea typeface="微軟正黑體" panose="020B0604030504040204" pitchFamily="34" charset="-120"/>
                        </a:rPr>
                        <a:t>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21.56</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16.50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smtClean="0">
                          <a:effectLst/>
                          <a:latin typeface="微軟正黑體" panose="020B0604030504040204" pitchFamily="34" charset="-120"/>
                          <a:ea typeface="微軟正黑體" panose="020B0604030504040204" pitchFamily="34" charset="-120"/>
                        </a:rPr>
                        <a:t>7.7</a:t>
                      </a:r>
                      <a:r>
                        <a:rPr lang="en-US" altLang="zh-TW" sz="1300" b="1" kern="0" dirty="0" smtClean="0">
                          <a:effectLst/>
                          <a:latin typeface="微軟正黑體" panose="020B0604030504040204" pitchFamily="34" charset="-120"/>
                          <a:ea typeface="微軟正黑體" panose="020B0604030504040204" pitchFamily="34" charset="-120"/>
                        </a:rPr>
                        <a:t>0</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A</a:t>
                      </a:r>
                      <a:r>
                        <a:rPr lang="en-US" sz="1300" b="1" kern="0" baseline="30000" dirty="0">
                          <a:effectLst/>
                          <a:latin typeface="微軟正黑體" panose="020B0604030504040204" pitchFamily="34" charset="-120"/>
                          <a:ea typeface="微軟正黑體" panose="020B0604030504040204" pitchFamily="34" charset="-120"/>
                        </a:rPr>
                        <a:t>+</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B</a:t>
                      </a:r>
                      <a:r>
                        <a:rPr lang="en-US" sz="1300" b="1" kern="0" baseline="30000" dirty="0">
                          <a:effectLst/>
                          <a:latin typeface="微軟正黑體" panose="020B0604030504040204" pitchFamily="34" charset="-120"/>
                          <a:ea typeface="微軟正黑體" panose="020B0604030504040204" pitchFamily="34" charset="-120"/>
                        </a:rPr>
                        <a:t>+</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B</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A</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algn="ctr">
                        <a:spcAft>
                          <a:spcPts val="0"/>
                        </a:spcAft>
                      </a:pPr>
                      <a:r>
                        <a:rPr lang="en-US" sz="1300" b="1" kern="0" dirty="0">
                          <a:effectLst/>
                          <a:latin typeface="微軟正黑體" panose="020B0604030504040204" pitchFamily="34" charset="-120"/>
                          <a:ea typeface="微軟正黑體" panose="020B0604030504040204" pitchFamily="34" charset="-120"/>
                        </a:rPr>
                        <a:t>B</a:t>
                      </a:r>
                      <a:r>
                        <a:rPr lang="en-US" sz="1300" b="1" kern="0" baseline="30000" dirty="0">
                          <a:effectLst/>
                          <a:latin typeface="微軟正黑體" panose="020B0604030504040204" pitchFamily="34" charset="-120"/>
                          <a:ea typeface="微軟正黑體" panose="020B0604030504040204" pitchFamily="34" charset="-120"/>
                        </a:rPr>
                        <a:t>+</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a:txBody>
                    <a:bodyPr/>
                    <a:lstStyle/>
                    <a:p>
                      <a:pPr indent="-2540" algn="ctr">
                        <a:spcAft>
                          <a:spcPts val="0"/>
                        </a:spcAft>
                      </a:pPr>
                      <a:r>
                        <a:rPr lang="en-US" sz="1300" b="1" kern="0" dirty="0">
                          <a:effectLst/>
                          <a:latin typeface="微軟正黑體" panose="020B0604030504040204" pitchFamily="34" charset="-120"/>
                          <a:ea typeface="微軟正黑體" panose="020B0604030504040204" pitchFamily="34" charset="-120"/>
                        </a:rPr>
                        <a:t>4</a:t>
                      </a:r>
                      <a:r>
                        <a:rPr lang="zh-TW" sz="1300" b="1" kern="0" dirty="0">
                          <a:effectLst/>
                          <a:latin typeface="微軟正黑體" panose="020B0604030504040204" pitchFamily="34" charset="-120"/>
                          <a:ea typeface="微軟正黑體" panose="020B0604030504040204" pitchFamily="34" charset="-120"/>
                        </a:rPr>
                        <a:t>級分</a:t>
                      </a:r>
                      <a:endParaRPr lang="zh-TW" sz="1300" b="1"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3"/>
                  </a:ext>
                </a:extLst>
              </a:tr>
              <a:tr h="286563">
                <a:tc gridSpan="15">
                  <a:txBody>
                    <a:bodyPr/>
                    <a:lstStyle/>
                    <a:p>
                      <a:pPr marL="43180" algn="just">
                        <a:spcAft>
                          <a:spcPts val="0"/>
                        </a:spcAft>
                      </a:pPr>
                      <a:r>
                        <a:rPr lang="zh-TW" sz="1400" kern="0" dirty="0">
                          <a:effectLst/>
                          <a:latin typeface="微軟正黑體" panose="020B0604030504040204" pitchFamily="34" charset="-120"/>
                          <a:ea typeface="微軟正黑體" panose="020B0604030504040204" pitchFamily="34" charset="-120"/>
                        </a:rPr>
                        <a:t>註：陳同學未持有原住民文化及語言能力證明，加分比率以</a:t>
                      </a:r>
                      <a:r>
                        <a:rPr lang="en-US" sz="1400" kern="0" dirty="0">
                          <a:effectLst/>
                          <a:latin typeface="微軟正黑體" panose="020B0604030504040204" pitchFamily="34" charset="-120"/>
                          <a:ea typeface="微軟正黑體" panose="020B0604030504040204" pitchFamily="34" charset="-120"/>
                        </a:rPr>
                        <a:t>10%</a:t>
                      </a:r>
                      <a:r>
                        <a:rPr lang="zh-TW" sz="1400" kern="0" dirty="0">
                          <a:effectLst/>
                          <a:latin typeface="微軟正黑體" panose="020B0604030504040204" pitchFamily="34" charset="-120"/>
                          <a:ea typeface="微軟正黑體" panose="020B0604030504040204" pitchFamily="34" charset="-120"/>
                        </a:rPr>
                        <a:t>計算。</a:t>
                      </a:r>
                      <a:endParaRPr lang="zh-TW" sz="1400" kern="100" dirty="0">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2774" marR="2774" marT="0" marB="0" anchor="ctr">
                    <a:lnL w="6350" cap="flat" cmpd="sng" algn="ctr">
                      <a:solidFill>
                        <a:schemeClr val="bg1">
                          <a:lumMod val="65000"/>
                        </a:schemeClr>
                      </a:solidFill>
                      <a:prstDash val="solid"/>
                      <a:round/>
                      <a:headEnd type="none" w="med" len="med"/>
                      <a:tailEnd type="none" w="med" len="med"/>
                    </a:lnL>
                    <a:lnR w="6350" cap="flat" cmpd="sng" algn="ctr">
                      <a:solidFill>
                        <a:schemeClr val="bg1">
                          <a:lumMod val="65000"/>
                        </a:schemeClr>
                      </a:solid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6350" cap="flat" cmpd="sng" algn="ctr">
                      <a:solidFill>
                        <a:schemeClr val="bg1">
                          <a:lumMod val="65000"/>
                        </a:schemeClr>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0004"/>
                  </a:ext>
                </a:extLst>
              </a:tr>
            </a:tbl>
          </a:graphicData>
        </a:graphic>
      </p:graphicFrame>
      <p:sp>
        <p:nvSpPr>
          <p:cNvPr id="19" name="矩形 18"/>
          <p:cNvSpPr/>
          <p:nvPr/>
        </p:nvSpPr>
        <p:spPr>
          <a:xfrm>
            <a:off x="780790" y="5266714"/>
            <a:ext cx="7547657" cy="870331"/>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cxnSp>
        <p:nvCxnSpPr>
          <p:cNvPr id="10"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 name="Freeform 6">
            <a:extLst>
              <a:ext uri="{FF2B5EF4-FFF2-40B4-BE49-F238E27FC236}">
                <a16:creationId xmlns:a16="http://schemas.microsoft.com/office/drawing/2014/main" id="{71AA52EC-7DB1-4E87-8C0D-FAA1C5227515}"/>
              </a:ext>
            </a:extLst>
          </p:cNvPr>
          <p:cNvSpPr>
            <a:spLocks noEditPoints="1"/>
          </p:cNvSpPr>
          <p:nvPr/>
        </p:nvSpPr>
        <p:spPr bwMode="auto">
          <a:xfrm>
            <a:off x="7495297"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5"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柒、分發順位比序原則（</a:t>
            </a:r>
            <a:r>
              <a:rPr lang="en-US" altLang="zh-TW" sz="3000" b="1" dirty="0" smtClean="0">
                <a:solidFill>
                  <a:srgbClr val="002060"/>
                </a:solidFill>
                <a:latin typeface="微軟正黑體" panose="020B0604030504040204" pitchFamily="34" charset="-120"/>
                <a:ea typeface="微軟正黑體" panose="020B0604030504040204" pitchFamily="34" charset="-120"/>
              </a:rPr>
              <a:t>4/4</a:t>
            </a:r>
            <a:r>
              <a:rPr lang="zh-TW" altLang="en-US" sz="3000" b="1" dirty="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16"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30</a:t>
            </a:fld>
            <a:endParaRPr lang="zh-TW" altLang="en-US" sz="1500"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Freeform 6">
            <a:extLst>
              <a:ext uri="{FF2B5EF4-FFF2-40B4-BE49-F238E27FC236}">
                <a16:creationId xmlns:a16="http://schemas.microsoft.com/office/drawing/2014/main" id="{71AA52EC-7DB1-4E87-8C0D-FAA1C5227515}"/>
              </a:ext>
            </a:extLst>
          </p:cNvPr>
          <p:cNvSpPr>
            <a:spLocks noEditPoints="1"/>
          </p:cNvSpPr>
          <p:nvPr/>
        </p:nvSpPr>
        <p:spPr bwMode="auto">
          <a:xfrm>
            <a:off x="750800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6"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捌、網路選填登記志願（</a:t>
            </a:r>
            <a:r>
              <a:rPr lang="en-US" altLang="zh-TW" sz="3000" b="1" dirty="0" smtClean="0">
                <a:solidFill>
                  <a:srgbClr val="002060"/>
                </a:solidFill>
                <a:latin typeface="微軟正黑體" panose="020B0604030504040204" pitchFamily="34" charset="-120"/>
                <a:ea typeface="微軟正黑體" panose="020B0604030504040204" pitchFamily="34" charset="-120"/>
              </a:rPr>
              <a:t>1/2</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9"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31</a:t>
            </a:fld>
            <a:endParaRPr lang="zh-TW" altLang="en-US" sz="1500" b="1" dirty="0">
              <a:latin typeface="Arial" panose="020B0604020202020204" pitchFamily="34" charset="0"/>
              <a:cs typeface="Arial" panose="020B0604020202020204" pitchFamily="34" charset="0"/>
            </a:endParaRPr>
          </a:p>
        </p:txBody>
      </p:sp>
      <p:sp>
        <p:nvSpPr>
          <p:cNvPr id="21" name="Rectangle 3"/>
          <p:cNvSpPr/>
          <p:nvPr/>
        </p:nvSpPr>
        <p:spPr>
          <a:xfrm rot="16200000">
            <a:off x="4761674" y="4733197"/>
            <a:ext cx="523219" cy="97030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11" name="Rectangle 3"/>
          <p:cNvSpPr/>
          <p:nvPr/>
        </p:nvSpPr>
        <p:spPr>
          <a:xfrm rot="16200000">
            <a:off x="4310390" y="-3382910"/>
            <a:ext cx="523219" cy="9144003"/>
          </a:xfrm>
          <a:prstGeom prst="rect">
            <a:avLst/>
          </a:prstGeom>
          <a:solidFill>
            <a:srgbClr val="CDEFD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12" name="文字方塊 11"/>
          <p:cNvSpPr txBox="1"/>
          <p:nvPr/>
        </p:nvSpPr>
        <p:spPr>
          <a:xfrm>
            <a:off x="535534" y="953475"/>
            <a:ext cx="8267007" cy="492443"/>
          </a:xfrm>
          <a:prstGeom prst="rect">
            <a:avLst/>
          </a:prstGeom>
          <a:noFill/>
        </p:spPr>
        <p:txBody>
          <a:bodyPr wrap="none" rtlCol="0">
            <a:spAutoFit/>
          </a:bodyPr>
          <a:lstStyle/>
          <a:p>
            <a:r>
              <a:rPr lang="en-US" altLang="zh-TW"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111</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6</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9</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日</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四</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)10:00</a:t>
            </a:r>
            <a:r>
              <a:rPr lang="zh-TW" altLang="en-US"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起至</a:t>
            </a:r>
            <a:r>
              <a:rPr lang="en-US" altLang="zh-TW"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111</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6</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14</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日</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二</a:t>
            </a:r>
            <a:r>
              <a:rPr lang="en-US" altLang="zh-TW" sz="26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)17:00</a:t>
            </a:r>
            <a:r>
              <a:rPr lang="zh-TW" altLang="en-US" sz="26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止</a:t>
            </a:r>
            <a:endParaRPr lang="zh-TW" altLang="en-US" sz="2600" dirty="0"/>
          </a:p>
        </p:txBody>
      </p:sp>
      <p:sp>
        <p:nvSpPr>
          <p:cNvPr id="17" name="內容版面配置區 2"/>
          <p:cNvSpPr txBox="1">
            <a:spLocks/>
          </p:cNvSpPr>
          <p:nvPr/>
        </p:nvSpPr>
        <p:spPr>
          <a:xfrm>
            <a:off x="260176" y="1574877"/>
            <a:ext cx="8639748" cy="293102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buFont typeface="Wingdings" panose="05000000000000000000" pitchFamily="2" charset="2"/>
              <a:buChar char="Ø"/>
            </a:pPr>
            <a:r>
              <a:rPr lang="zh-TW" altLang="en-US" sz="2400" dirty="0">
                <a:solidFill>
                  <a:srgbClr val="2F5597"/>
                </a:solidFill>
                <a:latin typeface="微軟正黑體" panose="020B0604030504040204" pitchFamily="34" charset="-120"/>
                <a:ea typeface="微軟正黑體" panose="020B0604030504040204" pitchFamily="34" charset="-120"/>
              </a:rPr>
              <a:t>本招生一律</a:t>
            </a:r>
            <a:r>
              <a:rPr lang="zh-TW" altLang="en-US" sz="2400" b="1" dirty="0">
                <a:solidFill>
                  <a:srgbClr val="C00000"/>
                </a:solidFill>
                <a:latin typeface="微軟正黑體" panose="020B0604030504040204" pitchFamily="34" charset="-120"/>
                <a:ea typeface="微軟正黑體" panose="020B0604030504040204" pitchFamily="34" charset="-120"/>
              </a:rPr>
              <a:t>採網路選填登記志願</a:t>
            </a:r>
            <a:endParaRPr lang="en-US" altLang="zh-TW" sz="2400" b="1" dirty="0">
              <a:solidFill>
                <a:srgbClr val="C00000"/>
              </a:solidFill>
              <a:latin typeface="微軟正黑體" panose="020B0604030504040204" pitchFamily="34" charset="-120"/>
              <a:ea typeface="微軟正黑體" panose="020B0604030504040204" pitchFamily="34" charset="-120"/>
            </a:endParaRPr>
          </a:p>
          <a:p>
            <a:pPr marL="0" indent="0">
              <a:lnSpc>
                <a:spcPct val="100000"/>
              </a:lnSpc>
              <a:spcBef>
                <a:spcPts val="600"/>
              </a:spcBef>
              <a:buFont typeface="Wingdings" panose="05000000000000000000" pitchFamily="2" charset="2"/>
              <a:buChar char="Ø"/>
            </a:pPr>
            <a:r>
              <a:rPr lang="zh-TW" altLang="en-US" sz="2400" b="1" dirty="0">
                <a:solidFill>
                  <a:srgbClr val="C00000"/>
                </a:solidFill>
                <a:latin typeface="微軟正黑體" panose="020B0604030504040204" pitchFamily="34" charset="-120"/>
                <a:ea typeface="微軟正黑體" panose="020B0604030504040204" pitchFamily="34" charset="-120"/>
              </a:rPr>
              <a:t>全國一區</a:t>
            </a:r>
            <a:r>
              <a:rPr lang="zh-TW" altLang="en-US" sz="2400" dirty="0">
                <a:solidFill>
                  <a:srgbClr val="2F5597"/>
                </a:solidFill>
                <a:latin typeface="微軟正黑體" panose="020B0604030504040204" pitchFamily="34" charset="-120"/>
                <a:ea typeface="微軟正黑體" panose="020B0604030504040204" pitchFamily="34" charset="-120"/>
              </a:rPr>
              <a:t>，免試生可就招生學校各科（組）選填登記志願</a:t>
            </a:r>
            <a:r>
              <a:rPr lang="zh-TW" altLang="en-US" sz="2400" dirty="0" smtClean="0">
                <a:solidFill>
                  <a:srgbClr val="2F5597"/>
                </a:solidFill>
                <a:latin typeface="微軟正黑體" panose="020B0604030504040204" pitchFamily="34" charset="-120"/>
                <a:ea typeface="微軟正黑體" panose="020B0604030504040204" pitchFamily="34" charset="-120"/>
              </a:rPr>
              <a:t>，</a:t>
            </a:r>
            <a:r>
              <a:rPr lang="en-US" altLang="zh-TW" sz="2400" dirty="0" smtClean="0">
                <a:solidFill>
                  <a:srgbClr val="2F5597"/>
                </a:solidFill>
                <a:latin typeface="微軟正黑體" panose="020B0604030504040204" pitchFamily="34" charset="-120"/>
                <a:ea typeface="微軟正黑體" panose="020B0604030504040204" pitchFamily="34" charset="-120"/>
              </a:rPr>
              <a:t/>
            </a:r>
            <a:br>
              <a:rPr lang="en-US" altLang="zh-TW" sz="2400" dirty="0" smtClean="0">
                <a:solidFill>
                  <a:srgbClr val="2F5597"/>
                </a:solidFill>
                <a:latin typeface="微軟正黑體" panose="020B0604030504040204" pitchFamily="34" charset="-120"/>
                <a:ea typeface="微軟正黑體" panose="020B0604030504040204" pitchFamily="34" charset="-120"/>
              </a:rPr>
            </a:br>
            <a:r>
              <a:rPr lang="en-US" altLang="zh-TW" sz="2400" dirty="0" smtClean="0">
                <a:solidFill>
                  <a:schemeClr val="accent1">
                    <a:lumMod val="50000"/>
                  </a:schemeClr>
                </a:solidFill>
                <a:latin typeface="微軟正黑體" panose="020B0604030504040204" pitchFamily="34" charset="-120"/>
                <a:ea typeface="微軟正黑體" panose="020B0604030504040204" pitchFamily="34" charset="-120"/>
              </a:rPr>
              <a:t>   </a:t>
            </a:r>
            <a:r>
              <a:rPr lang="zh-TW" altLang="en-US" sz="2400" b="1" dirty="0" smtClean="0">
                <a:solidFill>
                  <a:srgbClr val="C00000"/>
                </a:solidFill>
                <a:latin typeface="微軟正黑體" panose="020B0604030504040204" pitchFamily="34" charset="-120"/>
                <a:ea typeface="微軟正黑體" panose="020B0604030504040204" pitchFamily="34" charset="-120"/>
              </a:rPr>
              <a:t>最多</a:t>
            </a:r>
            <a:r>
              <a:rPr lang="zh-TW" altLang="en-US" sz="2400" b="1" dirty="0">
                <a:solidFill>
                  <a:srgbClr val="C00000"/>
                </a:solidFill>
                <a:latin typeface="微軟正黑體" panose="020B0604030504040204" pitchFamily="34" charset="-120"/>
                <a:ea typeface="微軟正黑體" panose="020B0604030504040204" pitchFamily="34" charset="-120"/>
              </a:rPr>
              <a:t>以</a:t>
            </a:r>
            <a:r>
              <a:rPr lang="en-US" altLang="zh-TW" sz="2400" b="1" dirty="0">
                <a:solidFill>
                  <a:srgbClr val="C00000"/>
                </a:solidFill>
                <a:latin typeface="微軟正黑體" panose="020B0604030504040204" pitchFamily="34" charset="-120"/>
                <a:ea typeface="微軟正黑體" panose="020B0604030504040204" pitchFamily="34" charset="-120"/>
              </a:rPr>
              <a:t>30</a:t>
            </a:r>
            <a:r>
              <a:rPr lang="zh-TW" altLang="en-US" sz="2400" b="1" dirty="0">
                <a:solidFill>
                  <a:srgbClr val="C00000"/>
                </a:solidFill>
                <a:latin typeface="微軟正黑體" panose="020B0604030504040204" pitchFamily="34" charset="-120"/>
                <a:ea typeface="微軟正黑體" panose="020B0604030504040204" pitchFamily="34" charset="-120"/>
              </a:rPr>
              <a:t>個為限</a:t>
            </a:r>
            <a:r>
              <a:rPr lang="zh-TW" altLang="en-US" sz="2400" dirty="0">
                <a:solidFill>
                  <a:srgbClr val="2F5597"/>
                </a:solidFill>
                <a:latin typeface="微軟正黑體" panose="020B0604030504040204" pitchFamily="34" charset="-120"/>
                <a:ea typeface="微軟正黑體" panose="020B0604030504040204" pitchFamily="34" charset="-120"/>
              </a:rPr>
              <a:t>。</a:t>
            </a:r>
            <a:endParaRPr lang="en-US" altLang="zh-TW" sz="2400" dirty="0">
              <a:solidFill>
                <a:srgbClr val="2F5597"/>
              </a:solidFill>
              <a:latin typeface="微軟正黑體" panose="020B0604030504040204" pitchFamily="34" charset="-120"/>
              <a:ea typeface="微軟正黑體" panose="020B0604030504040204" pitchFamily="34" charset="-120"/>
            </a:endParaRPr>
          </a:p>
          <a:p>
            <a:pPr marL="0" indent="0">
              <a:lnSpc>
                <a:spcPct val="100000"/>
              </a:lnSpc>
              <a:spcBef>
                <a:spcPts val="600"/>
              </a:spcBef>
              <a:buFont typeface="Wingdings" panose="05000000000000000000" pitchFamily="2" charset="2"/>
              <a:buChar char="Ø"/>
            </a:pPr>
            <a:r>
              <a:rPr lang="zh-TW" altLang="en-US" sz="2400" dirty="0">
                <a:solidFill>
                  <a:srgbClr val="2F5597"/>
                </a:solidFill>
                <a:latin typeface="微軟正黑體" panose="020B0604030504040204" pitchFamily="34" charset="-120"/>
                <a:ea typeface="微軟正黑體" panose="020B0604030504040204" pitchFamily="34" charset="-120"/>
              </a:rPr>
              <a:t>免試生於網路選填登記志願規定期間內，至本委員會網站</a:t>
            </a:r>
            <a:r>
              <a:rPr lang="zh-TW" altLang="en-US" sz="2400" dirty="0" smtClean="0">
                <a:solidFill>
                  <a:srgbClr val="2F5597"/>
                </a:solidFill>
                <a:latin typeface="微軟正黑體" panose="020B0604030504040204" pitchFamily="34" charset="-120"/>
                <a:ea typeface="微軟正黑體" panose="020B0604030504040204" pitchFamily="34" charset="-120"/>
              </a:rPr>
              <a:t>網</a:t>
            </a:r>
            <a:r>
              <a:rPr lang="en-US" altLang="zh-TW" sz="2400" dirty="0" smtClean="0">
                <a:solidFill>
                  <a:srgbClr val="2F5597"/>
                </a:solidFill>
                <a:latin typeface="微軟正黑體" panose="020B0604030504040204" pitchFamily="34" charset="-120"/>
                <a:ea typeface="微軟正黑體" panose="020B0604030504040204" pitchFamily="34" charset="-120"/>
              </a:rPr>
              <a:t/>
            </a:r>
            <a:br>
              <a:rPr lang="en-US" altLang="zh-TW" sz="2400" dirty="0" smtClean="0">
                <a:solidFill>
                  <a:srgbClr val="2F5597"/>
                </a:solidFill>
                <a:latin typeface="微軟正黑體" panose="020B0604030504040204" pitchFamily="34" charset="-120"/>
                <a:ea typeface="微軟正黑體" panose="020B0604030504040204" pitchFamily="34" charset="-120"/>
              </a:rPr>
            </a:br>
            <a:r>
              <a:rPr lang="en-US" altLang="zh-TW" sz="2400" dirty="0" smtClean="0">
                <a:solidFill>
                  <a:srgbClr val="2F5597"/>
                </a:solidFill>
                <a:latin typeface="微軟正黑體" panose="020B0604030504040204" pitchFamily="34" charset="-120"/>
                <a:ea typeface="微軟正黑體" panose="020B0604030504040204" pitchFamily="34" charset="-120"/>
              </a:rPr>
              <a:t>   </a:t>
            </a:r>
            <a:r>
              <a:rPr lang="zh-TW" altLang="en-US" sz="2400" dirty="0" smtClean="0">
                <a:solidFill>
                  <a:srgbClr val="2F5597"/>
                </a:solidFill>
                <a:latin typeface="微軟正黑體" panose="020B0604030504040204" pitchFamily="34" charset="-120"/>
                <a:ea typeface="微軟正黑體" panose="020B0604030504040204" pitchFamily="34" charset="-120"/>
              </a:rPr>
              <a:t>路</a:t>
            </a:r>
            <a:r>
              <a:rPr lang="zh-TW" altLang="en-US" sz="2400" dirty="0">
                <a:solidFill>
                  <a:srgbClr val="2F5597"/>
                </a:solidFill>
                <a:latin typeface="微軟正黑體" panose="020B0604030504040204" pitchFamily="34" charset="-120"/>
                <a:ea typeface="微軟正黑體" panose="020B0604030504040204" pitchFamily="34" charset="-120"/>
              </a:rPr>
              <a:t>選填登記志願系統，輸入「</a:t>
            </a:r>
            <a:r>
              <a:rPr lang="zh-TW" altLang="en-US" sz="2400" b="1" dirty="0">
                <a:solidFill>
                  <a:srgbClr val="C00000"/>
                </a:solidFill>
                <a:latin typeface="微軟正黑體" panose="020B0604030504040204" pitchFamily="34" charset="-120"/>
                <a:ea typeface="微軟正黑體" panose="020B0604030504040204" pitchFamily="34" charset="-120"/>
              </a:rPr>
              <a:t>身分證統一編號</a:t>
            </a:r>
            <a:r>
              <a:rPr lang="en-US" altLang="zh-TW" sz="2400" b="1" dirty="0">
                <a:solidFill>
                  <a:srgbClr val="C00000"/>
                </a:solidFill>
                <a:latin typeface="微軟正黑體" panose="020B0604030504040204" pitchFamily="34" charset="-120"/>
                <a:ea typeface="微軟正黑體" panose="020B0604030504040204" pitchFamily="34" charset="-120"/>
              </a:rPr>
              <a:t>(</a:t>
            </a:r>
            <a:r>
              <a:rPr lang="zh-TW" altLang="en-US" sz="2400" b="1" dirty="0">
                <a:solidFill>
                  <a:srgbClr val="C00000"/>
                </a:solidFill>
                <a:latin typeface="微軟正黑體" panose="020B0604030504040204" pitchFamily="34" charset="-120"/>
                <a:ea typeface="微軟正黑體" panose="020B0604030504040204" pitchFamily="34" charset="-120"/>
              </a:rPr>
              <a:t>居留證號或</a:t>
            </a:r>
            <a:r>
              <a:rPr lang="zh-TW" altLang="en-US" sz="2400" b="1" dirty="0" smtClean="0">
                <a:solidFill>
                  <a:srgbClr val="C00000"/>
                </a:solidFill>
                <a:latin typeface="微軟正黑體" panose="020B0604030504040204" pitchFamily="34" charset="-120"/>
                <a:ea typeface="微軟正黑體" panose="020B0604030504040204" pitchFamily="34" charset="-120"/>
              </a:rPr>
              <a:t>入</a:t>
            </a:r>
            <a:r>
              <a:rPr lang="en-US" altLang="zh-TW" sz="2400" b="1" dirty="0" smtClean="0">
                <a:solidFill>
                  <a:srgbClr val="C00000"/>
                </a:solidFill>
                <a:latin typeface="微軟正黑體" panose="020B0604030504040204" pitchFamily="34" charset="-120"/>
                <a:ea typeface="微軟正黑體" panose="020B0604030504040204" pitchFamily="34" charset="-120"/>
              </a:rPr>
              <a:t/>
            </a:r>
            <a:br>
              <a:rPr lang="en-US" altLang="zh-TW" sz="2400" b="1" dirty="0" smtClean="0">
                <a:solidFill>
                  <a:srgbClr val="C00000"/>
                </a:solidFill>
                <a:latin typeface="微軟正黑體" panose="020B0604030504040204" pitchFamily="34" charset="-120"/>
                <a:ea typeface="微軟正黑體" panose="020B0604030504040204" pitchFamily="34" charset="-120"/>
              </a:rPr>
            </a:br>
            <a:r>
              <a:rPr lang="en-US" altLang="zh-TW" sz="2400" b="1" dirty="0" smtClean="0">
                <a:solidFill>
                  <a:srgbClr val="C00000"/>
                </a:solidFill>
                <a:latin typeface="微軟正黑體" panose="020B0604030504040204" pitchFamily="34" charset="-120"/>
                <a:ea typeface="微軟正黑體" panose="020B0604030504040204" pitchFamily="34" charset="-120"/>
              </a:rPr>
              <a:t>   </a:t>
            </a:r>
            <a:r>
              <a:rPr lang="zh-TW" altLang="en-US" sz="2400" b="1" dirty="0" smtClean="0">
                <a:solidFill>
                  <a:srgbClr val="C00000"/>
                </a:solidFill>
                <a:latin typeface="微軟正黑體" panose="020B0604030504040204" pitchFamily="34" charset="-120"/>
                <a:ea typeface="微軟正黑體" panose="020B0604030504040204" pitchFamily="34" charset="-120"/>
              </a:rPr>
              <a:t>出境</a:t>
            </a:r>
            <a:r>
              <a:rPr lang="zh-TW" altLang="en-US" sz="2400" b="1" dirty="0">
                <a:solidFill>
                  <a:srgbClr val="C00000"/>
                </a:solidFill>
                <a:latin typeface="微軟正黑體" panose="020B0604030504040204" pitchFamily="34" charset="-120"/>
                <a:ea typeface="微軟正黑體" panose="020B0604030504040204" pitchFamily="34" charset="-120"/>
              </a:rPr>
              <a:t>許可證統一證號</a:t>
            </a:r>
            <a:r>
              <a:rPr lang="en-US" altLang="zh-TW" sz="2400" b="1" dirty="0">
                <a:solidFill>
                  <a:srgbClr val="C00000"/>
                </a:solidFill>
                <a:latin typeface="微軟正黑體" panose="020B0604030504040204" pitchFamily="34" charset="-120"/>
                <a:ea typeface="微軟正黑體" panose="020B0604030504040204" pitchFamily="34" charset="-120"/>
              </a:rPr>
              <a:t>)</a:t>
            </a:r>
            <a:r>
              <a:rPr lang="zh-TW" altLang="en-US" sz="2400" dirty="0">
                <a:solidFill>
                  <a:srgbClr val="2F5597"/>
                </a:solidFill>
                <a:latin typeface="微軟正黑體" panose="020B0604030504040204" pitchFamily="34" charset="-120"/>
                <a:ea typeface="微軟正黑體" panose="020B0604030504040204" pitchFamily="34" charset="-120"/>
              </a:rPr>
              <a:t>」、「</a:t>
            </a:r>
            <a:r>
              <a:rPr lang="zh-TW" altLang="en-US" sz="2400" b="1" dirty="0">
                <a:solidFill>
                  <a:srgbClr val="C00000"/>
                </a:solidFill>
                <a:latin typeface="微軟正黑體" panose="020B0604030504040204" pitchFamily="34" charset="-120"/>
                <a:ea typeface="微軟正黑體" panose="020B0604030504040204" pitchFamily="34" charset="-120"/>
              </a:rPr>
              <a:t>出生年月日</a:t>
            </a:r>
            <a:r>
              <a:rPr lang="zh-TW" altLang="en-US" sz="2400" dirty="0">
                <a:solidFill>
                  <a:srgbClr val="2F5597"/>
                </a:solidFill>
                <a:latin typeface="微軟正黑體" panose="020B0604030504040204" pitchFamily="34" charset="-120"/>
                <a:ea typeface="微軟正黑體" panose="020B0604030504040204" pitchFamily="34" charset="-120"/>
              </a:rPr>
              <a:t>」及自行設定之「</a:t>
            </a:r>
            <a:r>
              <a:rPr lang="zh-TW" altLang="en-US" sz="2400" b="1" dirty="0" smtClean="0">
                <a:solidFill>
                  <a:srgbClr val="C00000"/>
                </a:solidFill>
                <a:latin typeface="微軟正黑體" panose="020B0604030504040204" pitchFamily="34" charset="-120"/>
                <a:ea typeface="微軟正黑體" panose="020B0604030504040204" pitchFamily="34" charset="-120"/>
              </a:rPr>
              <a:t>通</a:t>
            </a:r>
            <a:r>
              <a:rPr lang="en-US" altLang="zh-TW" sz="2400" b="1" dirty="0" smtClean="0">
                <a:solidFill>
                  <a:srgbClr val="C00000"/>
                </a:solidFill>
                <a:latin typeface="微軟正黑體" panose="020B0604030504040204" pitchFamily="34" charset="-120"/>
                <a:ea typeface="微軟正黑體" panose="020B0604030504040204" pitchFamily="34" charset="-120"/>
              </a:rPr>
              <a:t/>
            </a:r>
            <a:br>
              <a:rPr lang="en-US" altLang="zh-TW" sz="2400" b="1" dirty="0" smtClean="0">
                <a:solidFill>
                  <a:srgbClr val="C00000"/>
                </a:solidFill>
                <a:latin typeface="微軟正黑體" panose="020B0604030504040204" pitchFamily="34" charset="-120"/>
                <a:ea typeface="微軟正黑體" panose="020B0604030504040204" pitchFamily="34" charset="-120"/>
              </a:rPr>
            </a:br>
            <a:r>
              <a:rPr lang="en-US" altLang="zh-TW" sz="2400" b="1" dirty="0" smtClean="0">
                <a:solidFill>
                  <a:srgbClr val="C00000"/>
                </a:solidFill>
                <a:latin typeface="微軟正黑體" panose="020B0604030504040204" pitchFamily="34" charset="-120"/>
                <a:ea typeface="微軟正黑體" panose="020B0604030504040204" pitchFamily="34" charset="-120"/>
              </a:rPr>
              <a:t>   </a:t>
            </a:r>
            <a:r>
              <a:rPr lang="zh-TW" altLang="en-US" sz="2400" b="1" dirty="0" smtClean="0">
                <a:solidFill>
                  <a:srgbClr val="C00000"/>
                </a:solidFill>
                <a:latin typeface="微軟正黑體" panose="020B0604030504040204" pitchFamily="34" charset="-120"/>
                <a:ea typeface="微軟正黑體" panose="020B0604030504040204" pitchFamily="34" charset="-120"/>
              </a:rPr>
              <a:t>行</a:t>
            </a:r>
            <a:r>
              <a:rPr lang="zh-TW" altLang="en-US" sz="2400" b="1" dirty="0">
                <a:solidFill>
                  <a:srgbClr val="C00000"/>
                </a:solidFill>
                <a:latin typeface="微軟正黑體" panose="020B0604030504040204" pitchFamily="34" charset="-120"/>
                <a:ea typeface="微軟正黑體" panose="020B0604030504040204" pitchFamily="34" charset="-120"/>
              </a:rPr>
              <a:t>碼</a:t>
            </a:r>
            <a:r>
              <a:rPr lang="zh-TW" altLang="en-US" sz="2400" dirty="0">
                <a:solidFill>
                  <a:srgbClr val="2F5597"/>
                </a:solidFill>
                <a:latin typeface="微軟正黑體" panose="020B0604030504040204" pitchFamily="34" charset="-120"/>
                <a:ea typeface="微軟正黑體" panose="020B0604030504040204" pitchFamily="34" charset="-120"/>
              </a:rPr>
              <a:t>」後，即可登入系統進行選填登記志願。</a:t>
            </a:r>
            <a:endParaRPr lang="en-US" altLang="zh-TW" sz="2400" dirty="0">
              <a:solidFill>
                <a:srgbClr val="2F5597"/>
              </a:solidFill>
              <a:latin typeface="微軟正黑體" panose="020B0604030504040204" pitchFamily="34" charset="-120"/>
              <a:ea typeface="微軟正黑體" panose="020B0604030504040204" pitchFamily="34" charset="-120"/>
            </a:endParaRPr>
          </a:p>
        </p:txBody>
      </p:sp>
      <p:sp>
        <p:nvSpPr>
          <p:cNvPr id="3" name="文字方塊 2"/>
          <p:cNvSpPr txBox="1"/>
          <p:nvPr/>
        </p:nvSpPr>
        <p:spPr>
          <a:xfrm>
            <a:off x="792064" y="5522476"/>
            <a:ext cx="7802136" cy="1107996"/>
          </a:xfrm>
          <a:prstGeom prst="rect">
            <a:avLst/>
          </a:prstGeom>
          <a:noFill/>
        </p:spPr>
        <p:txBody>
          <a:bodyPr wrap="none" rtlCol="0">
            <a:spAutoFit/>
          </a:bodyPr>
          <a:lstStyle/>
          <a:p>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111</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5</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31</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日</a:t>
            </a:r>
            <a:r>
              <a:rPr lang="en-US" altLang="zh-TW" sz="22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2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二</a:t>
            </a:r>
            <a:r>
              <a:rPr lang="en-US" altLang="zh-TW" sz="2200"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)10:00</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起至</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111</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6</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7</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日</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二</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)17:00</a:t>
            </a:r>
            <a:r>
              <a:rPr lang="zh-TW" altLang="en-US"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止</a:t>
            </a:r>
            <a: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
            </a:r>
            <a:br>
              <a:rPr lang="en-US" altLang="zh-TW" sz="22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br>
            <a:r>
              <a:rPr lang="zh-TW" altLang="en-US" sz="2200" b="1"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免試</a:t>
            </a:r>
            <a:r>
              <a:rPr lang="zh-TW" altLang="en-US" sz="22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生事先熟悉操作介面流程或試填志願</a:t>
            </a:r>
            <a:r>
              <a:rPr lang="zh-TW" altLang="en-US" sz="2200" b="1"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順序</a:t>
            </a:r>
            <a:r>
              <a:rPr lang="en-US" altLang="zh-TW" sz="2200" b="1"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
            </a:r>
            <a:br>
              <a:rPr lang="en-US" altLang="zh-TW" sz="2200" b="1" dirty="0" smtClean="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br>
            <a:r>
              <a:rPr lang="zh-TW" altLang="zh-TW" sz="2200" b="1" dirty="0">
                <a:latin typeface="微軟正黑體" panose="020B0604030504040204" pitchFamily="34" charset="-120"/>
                <a:ea typeface="微軟正黑體" panose="020B0604030504040204" pitchFamily="34" charset="-120"/>
              </a:rPr>
              <a:t>練習版系統</a:t>
            </a:r>
            <a:r>
              <a:rPr lang="zh-TW" altLang="zh-TW" sz="2200" b="1" dirty="0">
                <a:solidFill>
                  <a:srgbClr val="C00000"/>
                </a:solidFill>
                <a:latin typeface="微軟正黑體" panose="020B0604030504040204" pitchFamily="34" charset="-120"/>
                <a:ea typeface="微軟正黑體" panose="020B0604030504040204" pitchFamily="34" charset="-120"/>
              </a:rPr>
              <a:t>不儲存</a:t>
            </a:r>
            <a:r>
              <a:rPr lang="zh-TW" altLang="zh-TW" sz="2200" b="1" dirty="0">
                <a:latin typeface="微軟正黑體" panose="020B0604030504040204" pitchFamily="34" charset="-120"/>
                <a:ea typeface="微軟正黑體" panose="020B0604030504040204" pitchFamily="34" charset="-120"/>
              </a:rPr>
              <a:t>免試生修改後之通行碼，亦</a:t>
            </a:r>
            <a:r>
              <a:rPr lang="zh-TW" altLang="zh-TW" sz="2200" b="1" dirty="0">
                <a:solidFill>
                  <a:srgbClr val="C00000"/>
                </a:solidFill>
                <a:latin typeface="微軟正黑體" panose="020B0604030504040204" pitchFamily="34" charset="-120"/>
                <a:ea typeface="微軟正黑體" panose="020B0604030504040204" pitchFamily="34" charset="-120"/>
              </a:rPr>
              <a:t>不延用</a:t>
            </a:r>
            <a:r>
              <a:rPr lang="zh-TW" altLang="zh-TW" sz="2200" b="1" dirty="0">
                <a:latin typeface="微軟正黑體" panose="020B0604030504040204" pitchFamily="34" charset="-120"/>
                <a:ea typeface="微軟正黑體" panose="020B0604030504040204" pitchFamily="34" charset="-120"/>
              </a:rPr>
              <a:t>至正式版</a:t>
            </a:r>
            <a:endParaRPr lang="en-US" altLang="zh-TW" sz="22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9" name="矩形 18"/>
          <p:cNvSpPr/>
          <p:nvPr/>
        </p:nvSpPr>
        <p:spPr>
          <a:xfrm>
            <a:off x="792064" y="5018294"/>
            <a:ext cx="4801314" cy="461665"/>
          </a:xfrm>
          <a:prstGeom prst="rect">
            <a:avLst/>
          </a:prstGeom>
        </p:spPr>
        <p:txBody>
          <a:bodyPr wrap="none">
            <a:spAutoFit/>
          </a:bodyPr>
          <a:lstStyle/>
          <a:p>
            <a:r>
              <a:rPr lang="zh-TW" altLang="en-US" sz="2400" b="1" dirty="0">
                <a:solidFill>
                  <a:srgbClr val="002060"/>
                </a:solidFill>
                <a:latin typeface="微軟正黑體" panose="020B0604030504040204" pitchFamily="34" charset="-120"/>
                <a:ea typeface="微軟正黑體" panose="020B0604030504040204" pitchFamily="34" charset="-120"/>
                <a:cs typeface="Times New Roman" panose="02020603050405020304" pitchFamily="18" charset="0"/>
              </a:rPr>
              <a:t>提供網路選填登記志願系統</a:t>
            </a:r>
            <a:r>
              <a:rPr lang="zh-TW" altLang="en-US"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練習版</a:t>
            </a:r>
            <a:endParaRPr lang="zh-TW" altLang="en-US" sz="2400" dirty="0">
              <a:solidFill>
                <a:srgbClr val="C00000"/>
              </a:solidFill>
            </a:endParaRPr>
          </a:p>
        </p:txBody>
      </p:sp>
      <p:grpSp>
        <p:nvGrpSpPr>
          <p:cNvPr id="4" name="群組 3"/>
          <p:cNvGrpSpPr/>
          <p:nvPr/>
        </p:nvGrpSpPr>
        <p:grpSpPr>
          <a:xfrm>
            <a:off x="6746130" y="4364994"/>
            <a:ext cx="1587110" cy="1094148"/>
            <a:chOff x="6746130" y="4364994"/>
            <a:chExt cx="1587110" cy="1094148"/>
          </a:xfrm>
        </p:grpSpPr>
        <p:grpSp>
          <p:nvGrpSpPr>
            <p:cNvPr id="23" name="组合 2"/>
            <p:cNvGrpSpPr>
              <a:grpSpLocks noChangeAspect="1"/>
            </p:cNvGrpSpPr>
            <p:nvPr/>
          </p:nvGrpSpPr>
          <p:grpSpPr>
            <a:xfrm>
              <a:off x="6746130" y="4364994"/>
              <a:ext cx="1332313" cy="846230"/>
              <a:chOff x="5173662" y="745331"/>
              <a:chExt cx="1679575" cy="1066800"/>
            </a:xfrm>
          </p:grpSpPr>
          <p:sp>
            <p:nvSpPr>
              <p:cNvPr id="24" name="Freeform 16"/>
              <p:cNvSpPr>
                <a:spLocks noEditPoints="1"/>
              </p:cNvSpPr>
              <p:nvPr/>
            </p:nvSpPr>
            <p:spPr bwMode="auto">
              <a:xfrm>
                <a:off x="6450012" y="770731"/>
                <a:ext cx="403225" cy="1041400"/>
              </a:xfrm>
              <a:custGeom>
                <a:avLst/>
                <a:gdLst>
                  <a:gd name="T0" fmla="*/ 105 w 150"/>
                  <a:gd name="T1" fmla="*/ 0 h 388"/>
                  <a:gd name="T2" fmla="*/ 44 w 150"/>
                  <a:gd name="T3" fmla="*/ 0 h 388"/>
                  <a:gd name="T4" fmla="*/ 0 w 150"/>
                  <a:gd name="T5" fmla="*/ 45 h 388"/>
                  <a:gd name="T6" fmla="*/ 0 w 150"/>
                  <a:gd name="T7" fmla="*/ 343 h 388"/>
                  <a:gd name="T8" fmla="*/ 44 w 150"/>
                  <a:gd name="T9" fmla="*/ 388 h 388"/>
                  <a:gd name="T10" fmla="*/ 105 w 150"/>
                  <a:gd name="T11" fmla="*/ 388 h 388"/>
                  <a:gd name="T12" fmla="*/ 150 w 150"/>
                  <a:gd name="T13" fmla="*/ 343 h 388"/>
                  <a:gd name="T14" fmla="*/ 150 w 150"/>
                  <a:gd name="T15" fmla="*/ 45 h 388"/>
                  <a:gd name="T16" fmla="*/ 105 w 150"/>
                  <a:gd name="T17" fmla="*/ 0 h 388"/>
                  <a:gd name="T18" fmla="*/ 75 w 150"/>
                  <a:gd name="T19" fmla="*/ 223 h 388"/>
                  <a:gd name="T20" fmla="*/ 62 w 150"/>
                  <a:gd name="T21" fmla="*/ 211 h 388"/>
                  <a:gd name="T22" fmla="*/ 75 w 150"/>
                  <a:gd name="T23" fmla="*/ 198 h 388"/>
                  <a:gd name="T24" fmla="*/ 87 w 150"/>
                  <a:gd name="T25" fmla="*/ 211 h 388"/>
                  <a:gd name="T26" fmla="*/ 75 w 150"/>
                  <a:gd name="T27" fmla="*/ 223 h 388"/>
                  <a:gd name="T28" fmla="*/ 69 w 150"/>
                  <a:gd name="T29" fmla="*/ 179 h 388"/>
                  <a:gd name="T30" fmla="*/ 75 w 150"/>
                  <a:gd name="T31" fmla="*/ 174 h 388"/>
                  <a:gd name="T32" fmla="*/ 80 w 150"/>
                  <a:gd name="T33" fmla="*/ 179 h 388"/>
                  <a:gd name="T34" fmla="*/ 75 w 150"/>
                  <a:gd name="T35" fmla="*/ 185 h 388"/>
                  <a:gd name="T36" fmla="*/ 69 w 150"/>
                  <a:gd name="T37" fmla="*/ 179 h 388"/>
                  <a:gd name="T38" fmla="*/ 119 w 150"/>
                  <a:gd name="T39" fmla="*/ 94 h 388"/>
                  <a:gd name="T40" fmla="*/ 30 w 150"/>
                  <a:gd name="T41" fmla="*/ 94 h 388"/>
                  <a:gd name="T42" fmla="*/ 26 w 150"/>
                  <a:gd name="T43" fmla="*/ 90 h 388"/>
                  <a:gd name="T44" fmla="*/ 30 w 150"/>
                  <a:gd name="T45" fmla="*/ 85 h 388"/>
                  <a:gd name="T46" fmla="*/ 119 w 150"/>
                  <a:gd name="T47" fmla="*/ 85 h 388"/>
                  <a:gd name="T48" fmla="*/ 123 w 150"/>
                  <a:gd name="T49" fmla="*/ 90 h 388"/>
                  <a:gd name="T50" fmla="*/ 119 w 150"/>
                  <a:gd name="T51" fmla="*/ 94 h 388"/>
                  <a:gd name="T52" fmla="*/ 119 w 150"/>
                  <a:gd name="T53" fmla="*/ 72 h 388"/>
                  <a:gd name="T54" fmla="*/ 30 w 150"/>
                  <a:gd name="T55" fmla="*/ 72 h 388"/>
                  <a:gd name="T56" fmla="*/ 26 w 150"/>
                  <a:gd name="T57" fmla="*/ 67 h 388"/>
                  <a:gd name="T58" fmla="*/ 30 w 150"/>
                  <a:gd name="T59" fmla="*/ 63 h 388"/>
                  <a:gd name="T60" fmla="*/ 119 w 150"/>
                  <a:gd name="T61" fmla="*/ 63 h 388"/>
                  <a:gd name="T62" fmla="*/ 123 w 150"/>
                  <a:gd name="T63" fmla="*/ 67 h 388"/>
                  <a:gd name="T64" fmla="*/ 119 w 150"/>
                  <a:gd name="T65" fmla="*/ 72 h 388"/>
                  <a:gd name="T66" fmla="*/ 119 w 150"/>
                  <a:gd name="T67" fmla="*/ 49 h 388"/>
                  <a:gd name="T68" fmla="*/ 30 w 150"/>
                  <a:gd name="T69" fmla="*/ 49 h 388"/>
                  <a:gd name="T70" fmla="*/ 26 w 150"/>
                  <a:gd name="T71" fmla="*/ 45 h 388"/>
                  <a:gd name="T72" fmla="*/ 30 w 150"/>
                  <a:gd name="T73" fmla="*/ 40 h 388"/>
                  <a:gd name="T74" fmla="*/ 119 w 150"/>
                  <a:gd name="T75" fmla="*/ 40 h 388"/>
                  <a:gd name="T76" fmla="*/ 123 w 150"/>
                  <a:gd name="T77" fmla="*/ 45 h 388"/>
                  <a:gd name="T78" fmla="*/ 119 w 150"/>
                  <a:gd name="T79" fmla="*/ 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388">
                    <a:moveTo>
                      <a:pt x="105" y="0"/>
                    </a:moveTo>
                    <a:cubicBezTo>
                      <a:pt x="44" y="0"/>
                      <a:pt x="44" y="0"/>
                      <a:pt x="44" y="0"/>
                    </a:cubicBezTo>
                    <a:cubicBezTo>
                      <a:pt x="20" y="0"/>
                      <a:pt x="0" y="20"/>
                      <a:pt x="0" y="45"/>
                    </a:cubicBezTo>
                    <a:cubicBezTo>
                      <a:pt x="0" y="343"/>
                      <a:pt x="0" y="343"/>
                      <a:pt x="0" y="343"/>
                    </a:cubicBezTo>
                    <a:cubicBezTo>
                      <a:pt x="0" y="368"/>
                      <a:pt x="20" y="388"/>
                      <a:pt x="44" y="388"/>
                    </a:cubicBezTo>
                    <a:cubicBezTo>
                      <a:pt x="105" y="388"/>
                      <a:pt x="105" y="388"/>
                      <a:pt x="105" y="388"/>
                    </a:cubicBezTo>
                    <a:cubicBezTo>
                      <a:pt x="130" y="388"/>
                      <a:pt x="150" y="368"/>
                      <a:pt x="150" y="343"/>
                    </a:cubicBezTo>
                    <a:cubicBezTo>
                      <a:pt x="150" y="45"/>
                      <a:pt x="150" y="45"/>
                      <a:pt x="150" y="45"/>
                    </a:cubicBezTo>
                    <a:cubicBezTo>
                      <a:pt x="150" y="20"/>
                      <a:pt x="130" y="0"/>
                      <a:pt x="105" y="0"/>
                    </a:cubicBezTo>
                    <a:close/>
                    <a:moveTo>
                      <a:pt x="75" y="223"/>
                    </a:moveTo>
                    <a:cubicBezTo>
                      <a:pt x="68" y="223"/>
                      <a:pt x="62" y="218"/>
                      <a:pt x="62" y="211"/>
                    </a:cubicBezTo>
                    <a:cubicBezTo>
                      <a:pt x="62" y="204"/>
                      <a:pt x="68" y="198"/>
                      <a:pt x="75" y="198"/>
                    </a:cubicBezTo>
                    <a:cubicBezTo>
                      <a:pt x="82" y="198"/>
                      <a:pt x="87" y="204"/>
                      <a:pt x="87" y="211"/>
                    </a:cubicBezTo>
                    <a:cubicBezTo>
                      <a:pt x="87" y="218"/>
                      <a:pt x="82" y="223"/>
                      <a:pt x="75" y="223"/>
                    </a:cubicBezTo>
                    <a:close/>
                    <a:moveTo>
                      <a:pt x="69" y="179"/>
                    </a:moveTo>
                    <a:cubicBezTo>
                      <a:pt x="69" y="176"/>
                      <a:pt x="72" y="174"/>
                      <a:pt x="75" y="174"/>
                    </a:cubicBezTo>
                    <a:cubicBezTo>
                      <a:pt x="78" y="174"/>
                      <a:pt x="80" y="176"/>
                      <a:pt x="80" y="179"/>
                    </a:cubicBezTo>
                    <a:cubicBezTo>
                      <a:pt x="80" y="182"/>
                      <a:pt x="78" y="185"/>
                      <a:pt x="75" y="185"/>
                    </a:cubicBezTo>
                    <a:cubicBezTo>
                      <a:pt x="72" y="185"/>
                      <a:pt x="69" y="182"/>
                      <a:pt x="69" y="179"/>
                    </a:cubicBezTo>
                    <a:close/>
                    <a:moveTo>
                      <a:pt x="119" y="94"/>
                    </a:moveTo>
                    <a:cubicBezTo>
                      <a:pt x="30" y="94"/>
                      <a:pt x="30" y="94"/>
                      <a:pt x="30" y="94"/>
                    </a:cubicBezTo>
                    <a:cubicBezTo>
                      <a:pt x="28" y="94"/>
                      <a:pt x="26" y="92"/>
                      <a:pt x="26" y="90"/>
                    </a:cubicBezTo>
                    <a:cubicBezTo>
                      <a:pt x="26" y="87"/>
                      <a:pt x="28" y="85"/>
                      <a:pt x="30" y="85"/>
                    </a:cubicBezTo>
                    <a:cubicBezTo>
                      <a:pt x="119" y="85"/>
                      <a:pt x="119" y="85"/>
                      <a:pt x="119" y="85"/>
                    </a:cubicBezTo>
                    <a:cubicBezTo>
                      <a:pt x="121" y="85"/>
                      <a:pt x="123" y="87"/>
                      <a:pt x="123" y="90"/>
                    </a:cubicBezTo>
                    <a:cubicBezTo>
                      <a:pt x="123" y="92"/>
                      <a:pt x="121" y="94"/>
                      <a:pt x="119" y="94"/>
                    </a:cubicBezTo>
                    <a:close/>
                    <a:moveTo>
                      <a:pt x="119" y="72"/>
                    </a:moveTo>
                    <a:cubicBezTo>
                      <a:pt x="30" y="72"/>
                      <a:pt x="30" y="72"/>
                      <a:pt x="30" y="72"/>
                    </a:cubicBezTo>
                    <a:cubicBezTo>
                      <a:pt x="28" y="72"/>
                      <a:pt x="26" y="70"/>
                      <a:pt x="26" y="67"/>
                    </a:cubicBezTo>
                    <a:cubicBezTo>
                      <a:pt x="26" y="65"/>
                      <a:pt x="28" y="63"/>
                      <a:pt x="30" y="63"/>
                    </a:cubicBezTo>
                    <a:cubicBezTo>
                      <a:pt x="119" y="63"/>
                      <a:pt x="119" y="63"/>
                      <a:pt x="119" y="63"/>
                    </a:cubicBezTo>
                    <a:cubicBezTo>
                      <a:pt x="121" y="63"/>
                      <a:pt x="123" y="65"/>
                      <a:pt x="123" y="67"/>
                    </a:cubicBezTo>
                    <a:cubicBezTo>
                      <a:pt x="123" y="70"/>
                      <a:pt x="121" y="72"/>
                      <a:pt x="119" y="72"/>
                    </a:cubicBezTo>
                    <a:close/>
                    <a:moveTo>
                      <a:pt x="119" y="49"/>
                    </a:moveTo>
                    <a:cubicBezTo>
                      <a:pt x="30" y="49"/>
                      <a:pt x="30" y="49"/>
                      <a:pt x="30" y="49"/>
                    </a:cubicBezTo>
                    <a:cubicBezTo>
                      <a:pt x="28" y="49"/>
                      <a:pt x="26" y="47"/>
                      <a:pt x="26" y="45"/>
                    </a:cubicBezTo>
                    <a:cubicBezTo>
                      <a:pt x="26" y="42"/>
                      <a:pt x="28" y="40"/>
                      <a:pt x="30" y="40"/>
                    </a:cubicBezTo>
                    <a:cubicBezTo>
                      <a:pt x="119" y="40"/>
                      <a:pt x="119" y="40"/>
                      <a:pt x="119" y="40"/>
                    </a:cubicBezTo>
                    <a:cubicBezTo>
                      <a:pt x="121" y="40"/>
                      <a:pt x="123" y="42"/>
                      <a:pt x="123" y="45"/>
                    </a:cubicBezTo>
                    <a:cubicBezTo>
                      <a:pt x="123" y="47"/>
                      <a:pt x="121" y="49"/>
                      <a:pt x="119" y="49"/>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7"/>
              <p:cNvSpPr>
                <a:spLocks noEditPoints="1"/>
              </p:cNvSpPr>
              <p:nvPr/>
            </p:nvSpPr>
            <p:spPr bwMode="auto">
              <a:xfrm>
                <a:off x="5173662" y="745331"/>
                <a:ext cx="1244600" cy="869950"/>
              </a:xfrm>
              <a:custGeom>
                <a:avLst/>
                <a:gdLst>
                  <a:gd name="T0" fmla="*/ 407 w 464"/>
                  <a:gd name="T1" fmla="*/ 0 h 324"/>
                  <a:gd name="T2" fmla="*/ 57 w 464"/>
                  <a:gd name="T3" fmla="*/ 0 h 324"/>
                  <a:gd name="T4" fmla="*/ 0 w 464"/>
                  <a:gd name="T5" fmla="*/ 57 h 324"/>
                  <a:gd name="T6" fmla="*/ 0 w 464"/>
                  <a:gd name="T7" fmla="*/ 267 h 324"/>
                  <a:gd name="T8" fmla="*/ 57 w 464"/>
                  <a:gd name="T9" fmla="*/ 324 h 324"/>
                  <a:gd name="T10" fmla="*/ 407 w 464"/>
                  <a:gd name="T11" fmla="*/ 324 h 324"/>
                  <a:gd name="T12" fmla="*/ 464 w 464"/>
                  <a:gd name="T13" fmla="*/ 267 h 324"/>
                  <a:gd name="T14" fmla="*/ 464 w 464"/>
                  <a:gd name="T15" fmla="*/ 57 h 324"/>
                  <a:gd name="T16" fmla="*/ 407 w 464"/>
                  <a:gd name="T17" fmla="*/ 0 h 324"/>
                  <a:gd name="T18" fmla="*/ 351 w 464"/>
                  <a:gd name="T19" fmla="*/ 312 h 324"/>
                  <a:gd name="T20" fmla="*/ 305 w 464"/>
                  <a:gd name="T21" fmla="*/ 312 h 324"/>
                  <a:gd name="T22" fmla="*/ 300 w 464"/>
                  <a:gd name="T23" fmla="*/ 306 h 324"/>
                  <a:gd name="T24" fmla="*/ 305 w 464"/>
                  <a:gd name="T25" fmla="*/ 301 h 324"/>
                  <a:gd name="T26" fmla="*/ 351 w 464"/>
                  <a:gd name="T27" fmla="*/ 301 h 324"/>
                  <a:gd name="T28" fmla="*/ 357 w 464"/>
                  <a:gd name="T29" fmla="*/ 306 h 324"/>
                  <a:gd name="T30" fmla="*/ 351 w 464"/>
                  <a:gd name="T31" fmla="*/ 312 h 324"/>
                  <a:gd name="T32" fmla="*/ 371 w 464"/>
                  <a:gd name="T33" fmla="*/ 312 h 324"/>
                  <a:gd name="T34" fmla="*/ 365 w 464"/>
                  <a:gd name="T35" fmla="*/ 306 h 324"/>
                  <a:gd name="T36" fmla="*/ 371 w 464"/>
                  <a:gd name="T37" fmla="*/ 300 h 324"/>
                  <a:gd name="T38" fmla="*/ 377 w 464"/>
                  <a:gd name="T39" fmla="*/ 306 h 324"/>
                  <a:gd name="T40" fmla="*/ 371 w 464"/>
                  <a:gd name="T41" fmla="*/ 312 h 324"/>
                  <a:gd name="T42" fmla="*/ 431 w 464"/>
                  <a:gd name="T43" fmla="*/ 267 h 324"/>
                  <a:gd name="T44" fmla="*/ 407 w 464"/>
                  <a:gd name="T45" fmla="*/ 291 h 324"/>
                  <a:gd name="T46" fmla="*/ 57 w 464"/>
                  <a:gd name="T47" fmla="*/ 291 h 324"/>
                  <a:gd name="T48" fmla="*/ 33 w 464"/>
                  <a:gd name="T49" fmla="*/ 267 h 324"/>
                  <a:gd name="T50" fmla="*/ 33 w 464"/>
                  <a:gd name="T51" fmla="*/ 57 h 324"/>
                  <a:gd name="T52" fmla="*/ 57 w 464"/>
                  <a:gd name="T53" fmla="*/ 33 h 324"/>
                  <a:gd name="T54" fmla="*/ 407 w 464"/>
                  <a:gd name="T55" fmla="*/ 33 h 324"/>
                  <a:gd name="T56" fmla="*/ 431 w 464"/>
                  <a:gd name="T57" fmla="*/ 57 h 324"/>
                  <a:gd name="T58" fmla="*/ 431 w 464"/>
                  <a:gd name="T59" fmla="*/ 26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4" h="324">
                    <a:moveTo>
                      <a:pt x="407" y="0"/>
                    </a:moveTo>
                    <a:cubicBezTo>
                      <a:pt x="57" y="0"/>
                      <a:pt x="57" y="0"/>
                      <a:pt x="57" y="0"/>
                    </a:cubicBezTo>
                    <a:cubicBezTo>
                      <a:pt x="25" y="0"/>
                      <a:pt x="0" y="26"/>
                      <a:pt x="0" y="57"/>
                    </a:cubicBezTo>
                    <a:cubicBezTo>
                      <a:pt x="0" y="267"/>
                      <a:pt x="0" y="267"/>
                      <a:pt x="0" y="267"/>
                    </a:cubicBezTo>
                    <a:cubicBezTo>
                      <a:pt x="0" y="298"/>
                      <a:pt x="25" y="324"/>
                      <a:pt x="57" y="324"/>
                    </a:cubicBezTo>
                    <a:cubicBezTo>
                      <a:pt x="407" y="324"/>
                      <a:pt x="407" y="324"/>
                      <a:pt x="407" y="324"/>
                    </a:cubicBezTo>
                    <a:cubicBezTo>
                      <a:pt x="439" y="324"/>
                      <a:pt x="464" y="298"/>
                      <a:pt x="464" y="267"/>
                    </a:cubicBezTo>
                    <a:cubicBezTo>
                      <a:pt x="464" y="57"/>
                      <a:pt x="464" y="57"/>
                      <a:pt x="464" y="57"/>
                    </a:cubicBezTo>
                    <a:cubicBezTo>
                      <a:pt x="464" y="26"/>
                      <a:pt x="439" y="0"/>
                      <a:pt x="407" y="0"/>
                    </a:cubicBezTo>
                    <a:close/>
                    <a:moveTo>
                      <a:pt x="351" y="312"/>
                    </a:moveTo>
                    <a:cubicBezTo>
                      <a:pt x="305" y="312"/>
                      <a:pt x="305" y="312"/>
                      <a:pt x="305" y="312"/>
                    </a:cubicBezTo>
                    <a:cubicBezTo>
                      <a:pt x="302" y="312"/>
                      <a:pt x="300" y="310"/>
                      <a:pt x="300" y="306"/>
                    </a:cubicBezTo>
                    <a:cubicBezTo>
                      <a:pt x="300" y="303"/>
                      <a:pt x="302" y="301"/>
                      <a:pt x="305" y="301"/>
                    </a:cubicBezTo>
                    <a:cubicBezTo>
                      <a:pt x="351" y="301"/>
                      <a:pt x="351" y="301"/>
                      <a:pt x="351" y="301"/>
                    </a:cubicBezTo>
                    <a:cubicBezTo>
                      <a:pt x="355" y="301"/>
                      <a:pt x="357" y="303"/>
                      <a:pt x="357" y="306"/>
                    </a:cubicBezTo>
                    <a:cubicBezTo>
                      <a:pt x="357" y="310"/>
                      <a:pt x="355" y="312"/>
                      <a:pt x="351" y="312"/>
                    </a:cubicBezTo>
                    <a:close/>
                    <a:moveTo>
                      <a:pt x="371" y="312"/>
                    </a:moveTo>
                    <a:cubicBezTo>
                      <a:pt x="368" y="312"/>
                      <a:pt x="365" y="310"/>
                      <a:pt x="365" y="306"/>
                    </a:cubicBezTo>
                    <a:cubicBezTo>
                      <a:pt x="365" y="303"/>
                      <a:pt x="368" y="300"/>
                      <a:pt x="371" y="300"/>
                    </a:cubicBezTo>
                    <a:cubicBezTo>
                      <a:pt x="374" y="300"/>
                      <a:pt x="377" y="303"/>
                      <a:pt x="377" y="306"/>
                    </a:cubicBezTo>
                    <a:cubicBezTo>
                      <a:pt x="377" y="310"/>
                      <a:pt x="374" y="312"/>
                      <a:pt x="371" y="312"/>
                    </a:cubicBezTo>
                    <a:close/>
                    <a:moveTo>
                      <a:pt x="431" y="267"/>
                    </a:moveTo>
                    <a:cubicBezTo>
                      <a:pt x="431" y="280"/>
                      <a:pt x="420" y="291"/>
                      <a:pt x="407" y="291"/>
                    </a:cubicBezTo>
                    <a:cubicBezTo>
                      <a:pt x="57" y="291"/>
                      <a:pt x="57" y="291"/>
                      <a:pt x="57" y="291"/>
                    </a:cubicBezTo>
                    <a:cubicBezTo>
                      <a:pt x="44" y="291"/>
                      <a:pt x="33" y="280"/>
                      <a:pt x="33" y="267"/>
                    </a:cubicBezTo>
                    <a:cubicBezTo>
                      <a:pt x="33" y="57"/>
                      <a:pt x="33" y="57"/>
                      <a:pt x="33" y="57"/>
                    </a:cubicBezTo>
                    <a:cubicBezTo>
                      <a:pt x="33" y="44"/>
                      <a:pt x="44" y="33"/>
                      <a:pt x="57" y="33"/>
                    </a:cubicBezTo>
                    <a:cubicBezTo>
                      <a:pt x="407" y="33"/>
                      <a:pt x="407" y="33"/>
                      <a:pt x="407" y="33"/>
                    </a:cubicBezTo>
                    <a:cubicBezTo>
                      <a:pt x="420" y="33"/>
                      <a:pt x="431" y="44"/>
                      <a:pt x="431" y="57"/>
                    </a:cubicBezTo>
                    <a:lnTo>
                      <a:pt x="431" y="267"/>
                    </a:ln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8"/>
              <p:cNvSpPr>
                <a:spLocks/>
              </p:cNvSpPr>
              <p:nvPr/>
            </p:nvSpPr>
            <p:spPr bwMode="auto">
              <a:xfrm>
                <a:off x="5465762" y="1567656"/>
                <a:ext cx="660400" cy="244475"/>
              </a:xfrm>
              <a:custGeom>
                <a:avLst/>
                <a:gdLst>
                  <a:gd name="T0" fmla="*/ 242 w 246"/>
                  <a:gd name="T1" fmla="*/ 79 h 91"/>
                  <a:gd name="T2" fmla="*/ 230 w 246"/>
                  <a:gd name="T3" fmla="*/ 78 h 91"/>
                  <a:gd name="T4" fmla="*/ 174 w 246"/>
                  <a:gd name="T5" fmla="*/ 57 h 91"/>
                  <a:gd name="T6" fmla="*/ 167 w 246"/>
                  <a:gd name="T7" fmla="*/ 48 h 91"/>
                  <a:gd name="T8" fmla="*/ 167 w 246"/>
                  <a:gd name="T9" fmla="*/ 0 h 91"/>
                  <a:gd name="T10" fmla="*/ 78 w 246"/>
                  <a:gd name="T11" fmla="*/ 0 h 91"/>
                  <a:gd name="T12" fmla="*/ 78 w 246"/>
                  <a:gd name="T13" fmla="*/ 48 h 91"/>
                  <a:gd name="T14" fmla="*/ 75 w 246"/>
                  <a:gd name="T15" fmla="*/ 60 h 91"/>
                  <a:gd name="T16" fmla="*/ 32 w 246"/>
                  <a:gd name="T17" fmla="*/ 76 h 91"/>
                  <a:gd name="T18" fmla="*/ 17 w 246"/>
                  <a:gd name="T19" fmla="*/ 79 h 91"/>
                  <a:gd name="T20" fmla="*/ 8 w 246"/>
                  <a:gd name="T21" fmla="*/ 79 h 91"/>
                  <a:gd name="T22" fmla="*/ 0 w 246"/>
                  <a:gd name="T23" fmla="*/ 85 h 91"/>
                  <a:gd name="T24" fmla="*/ 0 w 246"/>
                  <a:gd name="T25" fmla="*/ 85 h 91"/>
                  <a:gd name="T26" fmla="*/ 8 w 246"/>
                  <a:gd name="T27" fmla="*/ 91 h 91"/>
                  <a:gd name="T28" fmla="*/ 238 w 246"/>
                  <a:gd name="T29" fmla="*/ 91 h 91"/>
                  <a:gd name="T30" fmla="*/ 246 w 246"/>
                  <a:gd name="T31" fmla="*/ 85 h 91"/>
                  <a:gd name="T32" fmla="*/ 246 w 246"/>
                  <a:gd name="T33" fmla="*/ 85 h 91"/>
                  <a:gd name="T34" fmla="*/ 242 w 246"/>
                  <a:gd name="T35"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91">
                    <a:moveTo>
                      <a:pt x="242" y="79"/>
                    </a:moveTo>
                    <a:cubicBezTo>
                      <a:pt x="240" y="79"/>
                      <a:pt x="234" y="78"/>
                      <a:pt x="230" y="78"/>
                    </a:cubicBezTo>
                    <a:cubicBezTo>
                      <a:pt x="174" y="57"/>
                      <a:pt x="174" y="57"/>
                      <a:pt x="174" y="57"/>
                    </a:cubicBezTo>
                    <a:cubicBezTo>
                      <a:pt x="171" y="56"/>
                      <a:pt x="167" y="52"/>
                      <a:pt x="167" y="48"/>
                    </a:cubicBezTo>
                    <a:cubicBezTo>
                      <a:pt x="167" y="0"/>
                      <a:pt x="167" y="0"/>
                      <a:pt x="167" y="0"/>
                    </a:cubicBezTo>
                    <a:cubicBezTo>
                      <a:pt x="78" y="0"/>
                      <a:pt x="78" y="0"/>
                      <a:pt x="78" y="0"/>
                    </a:cubicBezTo>
                    <a:cubicBezTo>
                      <a:pt x="78" y="48"/>
                      <a:pt x="78" y="48"/>
                      <a:pt x="78" y="48"/>
                    </a:cubicBezTo>
                    <a:cubicBezTo>
                      <a:pt x="78" y="52"/>
                      <a:pt x="77" y="57"/>
                      <a:pt x="75" y="60"/>
                    </a:cubicBezTo>
                    <a:cubicBezTo>
                      <a:pt x="32" y="76"/>
                      <a:pt x="32" y="76"/>
                      <a:pt x="32" y="76"/>
                    </a:cubicBezTo>
                    <a:cubicBezTo>
                      <a:pt x="29" y="77"/>
                      <a:pt x="22" y="79"/>
                      <a:pt x="17" y="79"/>
                    </a:cubicBezTo>
                    <a:cubicBezTo>
                      <a:pt x="8" y="79"/>
                      <a:pt x="8" y="79"/>
                      <a:pt x="8" y="79"/>
                    </a:cubicBezTo>
                    <a:cubicBezTo>
                      <a:pt x="4" y="79"/>
                      <a:pt x="0" y="82"/>
                      <a:pt x="0" y="85"/>
                    </a:cubicBezTo>
                    <a:cubicBezTo>
                      <a:pt x="0" y="85"/>
                      <a:pt x="0" y="85"/>
                      <a:pt x="0" y="85"/>
                    </a:cubicBezTo>
                    <a:cubicBezTo>
                      <a:pt x="0" y="88"/>
                      <a:pt x="4" y="91"/>
                      <a:pt x="8" y="91"/>
                    </a:cubicBezTo>
                    <a:cubicBezTo>
                      <a:pt x="238" y="91"/>
                      <a:pt x="238" y="91"/>
                      <a:pt x="238" y="91"/>
                    </a:cubicBezTo>
                    <a:cubicBezTo>
                      <a:pt x="242" y="91"/>
                      <a:pt x="246" y="88"/>
                      <a:pt x="246" y="85"/>
                    </a:cubicBezTo>
                    <a:cubicBezTo>
                      <a:pt x="246" y="85"/>
                      <a:pt x="246" y="85"/>
                      <a:pt x="246" y="85"/>
                    </a:cubicBezTo>
                    <a:cubicBezTo>
                      <a:pt x="246" y="82"/>
                      <a:pt x="244" y="79"/>
                      <a:pt x="242" y="79"/>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9"/>
              <p:cNvSpPr>
                <a:spLocks/>
              </p:cNvSpPr>
              <p:nvPr/>
            </p:nvSpPr>
            <p:spPr bwMode="auto">
              <a:xfrm>
                <a:off x="5302250" y="861219"/>
                <a:ext cx="987425" cy="638175"/>
              </a:xfrm>
              <a:custGeom>
                <a:avLst/>
                <a:gdLst>
                  <a:gd name="T0" fmla="*/ 368 w 368"/>
                  <a:gd name="T1" fmla="*/ 216 h 238"/>
                  <a:gd name="T2" fmla="*/ 346 w 368"/>
                  <a:gd name="T3" fmla="*/ 238 h 238"/>
                  <a:gd name="T4" fmla="*/ 22 w 368"/>
                  <a:gd name="T5" fmla="*/ 238 h 238"/>
                  <a:gd name="T6" fmla="*/ 0 w 368"/>
                  <a:gd name="T7" fmla="*/ 216 h 238"/>
                  <a:gd name="T8" fmla="*/ 0 w 368"/>
                  <a:gd name="T9" fmla="*/ 23 h 238"/>
                  <a:gd name="T10" fmla="*/ 22 w 368"/>
                  <a:gd name="T11" fmla="*/ 0 h 238"/>
                  <a:gd name="T12" fmla="*/ 346 w 368"/>
                  <a:gd name="T13" fmla="*/ 0 h 238"/>
                  <a:gd name="T14" fmla="*/ 368 w 368"/>
                  <a:gd name="T15" fmla="*/ 23 h 238"/>
                  <a:gd name="T16" fmla="*/ 368 w 368"/>
                  <a:gd name="T17" fmla="*/ 2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238">
                    <a:moveTo>
                      <a:pt x="368" y="216"/>
                    </a:moveTo>
                    <a:cubicBezTo>
                      <a:pt x="368" y="228"/>
                      <a:pt x="358" y="238"/>
                      <a:pt x="346" y="238"/>
                    </a:cubicBezTo>
                    <a:cubicBezTo>
                      <a:pt x="22" y="238"/>
                      <a:pt x="22" y="238"/>
                      <a:pt x="22" y="238"/>
                    </a:cubicBezTo>
                    <a:cubicBezTo>
                      <a:pt x="10" y="238"/>
                      <a:pt x="0" y="228"/>
                      <a:pt x="0" y="216"/>
                    </a:cubicBezTo>
                    <a:cubicBezTo>
                      <a:pt x="0" y="23"/>
                      <a:pt x="0" y="23"/>
                      <a:pt x="0" y="23"/>
                    </a:cubicBezTo>
                    <a:cubicBezTo>
                      <a:pt x="0" y="10"/>
                      <a:pt x="10" y="0"/>
                      <a:pt x="22" y="0"/>
                    </a:cubicBezTo>
                    <a:cubicBezTo>
                      <a:pt x="346" y="0"/>
                      <a:pt x="346" y="0"/>
                      <a:pt x="346" y="0"/>
                    </a:cubicBezTo>
                    <a:cubicBezTo>
                      <a:pt x="358" y="0"/>
                      <a:pt x="368" y="10"/>
                      <a:pt x="368" y="23"/>
                    </a:cubicBezTo>
                    <a:lnTo>
                      <a:pt x="368" y="216"/>
                    </a:ln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5"/>
            <p:cNvGrpSpPr/>
            <p:nvPr/>
          </p:nvGrpSpPr>
          <p:grpSpPr>
            <a:xfrm rot="5923317">
              <a:off x="7763070" y="4888971"/>
              <a:ext cx="470284" cy="670057"/>
              <a:chOff x="3173412" y="596106"/>
              <a:chExt cx="960438" cy="1368425"/>
            </a:xfrm>
          </p:grpSpPr>
          <p:sp>
            <p:nvSpPr>
              <p:cNvPr id="29" name="Freeform 9"/>
              <p:cNvSpPr>
                <a:spLocks/>
              </p:cNvSpPr>
              <p:nvPr/>
            </p:nvSpPr>
            <p:spPr bwMode="auto">
              <a:xfrm>
                <a:off x="3586162" y="1178719"/>
                <a:ext cx="193675" cy="214313"/>
              </a:xfrm>
              <a:custGeom>
                <a:avLst/>
                <a:gdLst>
                  <a:gd name="T0" fmla="*/ 61 w 72"/>
                  <a:gd name="T1" fmla="*/ 23 h 80"/>
                  <a:gd name="T2" fmla="*/ 22 w 72"/>
                  <a:gd name="T3" fmla="*/ 6 h 80"/>
                  <a:gd name="T4" fmla="*/ 22 w 72"/>
                  <a:gd name="T5" fmla="*/ 6 h 80"/>
                  <a:gd name="T6" fmla="*/ 6 w 72"/>
                  <a:gd name="T7" fmla="*/ 45 h 80"/>
                  <a:gd name="T8" fmla="*/ 11 w 72"/>
                  <a:gd name="T9" fmla="*/ 58 h 80"/>
                  <a:gd name="T10" fmla="*/ 50 w 72"/>
                  <a:gd name="T11" fmla="*/ 74 h 80"/>
                  <a:gd name="T12" fmla="*/ 50 w 72"/>
                  <a:gd name="T13" fmla="*/ 74 h 80"/>
                  <a:gd name="T14" fmla="*/ 66 w 72"/>
                  <a:gd name="T15" fmla="*/ 35 h 80"/>
                  <a:gd name="T16" fmla="*/ 61 w 72"/>
                  <a:gd name="T1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80">
                    <a:moveTo>
                      <a:pt x="61" y="23"/>
                    </a:moveTo>
                    <a:cubicBezTo>
                      <a:pt x="54" y="7"/>
                      <a:pt x="37" y="0"/>
                      <a:pt x="22" y="6"/>
                    </a:cubicBezTo>
                    <a:cubicBezTo>
                      <a:pt x="22" y="6"/>
                      <a:pt x="22" y="6"/>
                      <a:pt x="22" y="6"/>
                    </a:cubicBezTo>
                    <a:cubicBezTo>
                      <a:pt x="7" y="13"/>
                      <a:pt x="0" y="30"/>
                      <a:pt x="6" y="45"/>
                    </a:cubicBezTo>
                    <a:cubicBezTo>
                      <a:pt x="11" y="58"/>
                      <a:pt x="11" y="58"/>
                      <a:pt x="11" y="58"/>
                    </a:cubicBezTo>
                    <a:cubicBezTo>
                      <a:pt x="17" y="73"/>
                      <a:pt x="35" y="80"/>
                      <a:pt x="50" y="74"/>
                    </a:cubicBezTo>
                    <a:cubicBezTo>
                      <a:pt x="50" y="74"/>
                      <a:pt x="50" y="74"/>
                      <a:pt x="50" y="74"/>
                    </a:cubicBezTo>
                    <a:cubicBezTo>
                      <a:pt x="65" y="68"/>
                      <a:pt x="72" y="50"/>
                      <a:pt x="66" y="35"/>
                    </a:cubicBezTo>
                    <a:lnTo>
                      <a:pt x="61" y="23"/>
                    </a:ln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
              <p:cNvSpPr>
                <a:spLocks/>
              </p:cNvSpPr>
              <p:nvPr/>
            </p:nvSpPr>
            <p:spPr bwMode="auto">
              <a:xfrm>
                <a:off x="3173412" y="640556"/>
                <a:ext cx="866775" cy="838200"/>
              </a:xfrm>
              <a:custGeom>
                <a:avLst/>
                <a:gdLst>
                  <a:gd name="T0" fmla="*/ 323 w 323"/>
                  <a:gd name="T1" fmla="*/ 208 h 312"/>
                  <a:gd name="T2" fmla="*/ 321 w 323"/>
                  <a:gd name="T3" fmla="*/ 208 h 312"/>
                  <a:gd name="T4" fmla="*/ 223 w 323"/>
                  <a:gd name="T5" fmla="*/ 216 h 312"/>
                  <a:gd name="T6" fmla="*/ 172 w 323"/>
                  <a:gd name="T7" fmla="*/ 198 h 312"/>
                  <a:gd name="T8" fmla="*/ 150 w 323"/>
                  <a:gd name="T9" fmla="*/ 247 h 312"/>
                  <a:gd name="T10" fmla="*/ 74 w 323"/>
                  <a:gd name="T11" fmla="*/ 309 h 312"/>
                  <a:gd name="T12" fmla="*/ 73 w 323"/>
                  <a:gd name="T13" fmla="*/ 312 h 312"/>
                  <a:gd name="T14" fmla="*/ 67 w 323"/>
                  <a:gd name="T15" fmla="*/ 299 h 312"/>
                  <a:gd name="T16" fmla="*/ 28 w 323"/>
                  <a:gd name="T17" fmla="*/ 207 h 312"/>
                  <a:gd name="T18" fmla="*/ 102 w 323"/>
                  <a:gd name="T19" fmla="*/ 28 h 312"/>
                  <a:gd name="T20" fmla="*/ 280 w 323"/>
                  <a:gd name="T21" fmla="*/ 102 h 312"/>
                  <a:gd name="T22" fmla="*/ 319 w 323"/>
                  <a:gd name="T23" fmla="*/ 195 h 312"/>
                  <a:gd name="T24" fmla="*/ 323 w 323"/>
                  <a:gd name="T25" fmla="*/ 20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312">
                    <a:moveTo>
                      <a:pt x="323" y="208"/>
                    </a:moveTo>
                    <a:cubicBezTo>
                      <a:pt x="322" y="208"/>
                      <a:pt x="322" y="208"/>
                      <a:pt x="321" y="208"/>
                    </a:cubicBezTo>
                    <a:cubicBezTo>
                      <a:pt x="292" y="204"/>
                      <a:pt x="258" y="207"/>
                      <a:pt x="223" y="216"/>
                    </a:cubicBezTo>
                    <a:cubicBezTo>
                      <a:pt x="214" y="198"/>
                      <a:pt x="192" y="190"/>
                      <a:pt x="172" y="198"/>
                    </a:cubicBezTo>
                    <a:cubicBezTo>
                      <a:pt x="153" y="206"/>
                      <a:pt x="143" y="227"/>
                      <a:pt x="150" y="247"/>
                    </a:cubicBezTo>
                    <a:cubicBezTo>
                      <a:pt x="118" y="265"/>
                      <a:pt x="92" y="286"/>
                      <a:pt x="74" y="309"/>
                    </a:cubicBezTo>
                    <a:cubicBezTo>
                      <a:pt x="74" y="310"/>
                      <a:pt x="73" y="311"/>
                      <a:pt x="73" y="312"/>
                    </a:cubicBezTo>
                    <a:cubicBezTo>
                      <a:pt x="70" y="308"/>
                      <a:pt x="68" y="303"/>
                      <a:pt x="67" y="299"/>
                    </a:cubicBezTo>
                    <a:cubicBezTo>
                      <a:pt x="28" y="207"/>
                      <a:pt x="28" y="207"/>
                      <a:pt x="28" y="207"/>
                    </a:cubicBezTo>
                    <a:cubicBezTo>
                      <a:pt x="0" y="137"/>
                      <a:pt x="33" y="57"/>
                      <a:pt x="102" y="28"/>
                    </a:cubicBezTo>
                    <a:cubicBezTo>
                      <a:pt x="172" y="0"/>
                      <a:pt x="252" y="33"/>
                      <a:pt x="280" y="102"/>
                    </a:cubicBezTo>
                    <a:cubicBezTo>
                      <a:pt x="319" y="195"/>
                      <a:pt x="319" y="195"/>
                      <a:pt x="319" y="195"/>
                    </a:cubicBezTo>
                    <a:cubicBezTo>
                      <a:pt x="320" y="199"/>
                      <a:pt x="322" y="204"/>
                      <a:pt x="323" y="208"/>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1"/>
              <p:cNvSpPr>
                <a:spLocks/>
              </p:cNvSpPr>
              <p:nvPr/>
            </p:nvSpPr>
            <p:spPr bwMode="auto">
              <a:xfrm>
                <a:off x="3752850" y="1234281"/>
                <a:ext cx="325438" cy="400050"/>
              </a:xfrm>
              <a:custGeom>
                <a:avLst/>
                <a:gdLst>
                  <a:gd name="T0" fmla="*/ 14 w 121"/>
                  <a:gd name="T1" fmla="*/ 12 h 149"/>
                  <a:gd name="T2" fmla="*/ 14 w 121"/>
                  <a:gd name="T3" fmla="*/ 11 h 149"/>
                  <a:gd name="T4" fmla="*/ 103 w 121"/>
                  <a:gd name="T5" fmla="*/ 3 h 149"/>
                  <a:gd name="T6" fmla="*/ 111 w 121"/>
                  <a:gd name="T7" fmla="*/ 4 h 149"/>
                  <a:gd name="T8" fmla="*/ 36 w 121"/>
                  <a:gd name="T9" fmla="*/ 149 h 149"/>
                  <a:gd name="T10" fmla="*/ 0 w 121"/>
                  <a:gd name="T11" fmla="*/ 60 h 149"/>
                  <a:gd name="T12" fmla="*/ 14 w 121"/>
                  <a:gd name="T13" fmla="*/ 12 h 149"/>
                </a:gdLst>
                <a:ahLst/>
                <a:cxnLst>
                  <a:cxn ang="0">
                    <a:pos x="T0" y="T1"/>
                  </a:cxn>
                  <a:cxn ang="0">
                    <a:pos x="T2" y="T3"/>
                  </a:cxn>
                  <a:cxn ang="0">
                    <a:pos x="T4" y="T5"/>
                  </a:cxn>
                  <a:cxn ang="0">
                    <a:pos x="T6" y="T7"/>
                  </a:cxn>
                  <a:cxn ang="0">
                    <a:pos x="T8" y="T9"/>
                  </a:cxn>
                  <a:cxn ang="0">
                    <a:pos x="T10" y="T11"/>
                  </a:cxn>
                  <a:cxn ang="0">
                    <a:pos x="T12" y="T13"/>
                  </a:cxn>
                </a:cxnLst>
                <a:rect l="0" t="0" r="r" b="b"/>
                <a:pathLst>
                  <a:path w="121" h="149">
                    <a:moveTo>
                      <a:pt x="14" y="12"/>
                    </a:moveTo>
                    <a:cubicBezTo>
                      <a:pt x="14" y="11"/>
                      <a:pt x="14" y="11"/>
                      <a:pt x="14" y="11"/>
                    </a:cubicBezTo>
                    <a:cubicBezTo>
                      <a:pt x="46" y="2"/>
                      <a:pt x="77" y="0"/>
                      <a:pt x="103" y="3"/>
                    </a:cubicBezTo>
                    <a:cubicBezTo>
                      <a:pt x="106" y="3"/>
                      <a:pt x="108" y="4"/>
                      <a:pt x="111" y="4"/>
                    </a:cubicBezTo>
                    <a:cubicBezTo>
                      <a:pt x="121" y="63"/>
                      <a:pt x="91" y="122"/>
                      <a:pt x="36" y="149"/>
                    </a:cubicBezTo>
                    <a:cubicBezTo>
                      <a:pt x="0" y="60"/>
                      <a:pt x="0" y="60"/>
                      <a:pt x="0" y="60"/>
                    </a:cubicBezTo>
                    <a:cubicBezTo>
                      <a:pt x="15" y="50"/>
                      <a:pt x="22" y="30"/>
                      <a:pt x="14" y="12"/>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2"/>
              <p:cNvSpPr>
                <a:spLocks/>
              </p:cNvSpPr>
              <p:nvPr/>
            </p:nvSpPr>
            <p:spPr bwMode="auto">
              <a:xfrm>
                <a:off x="3392487" y="1343819"/>
                <a:ext cx="417513" cy="360363"/>
              </a:xfrm>
              <a:custGeom>
                <a:avLst/>
                <a:gdLst>
                  <a:gd name="T0" fmla="*/ 74 w 155"/>
                  <a:gd name="T1" fmla="*/ 0 h 134"/>
                  <a:gd name="T2" fmla="*/ 74 w 155"/>
                  <a:gd name="T3" fmla="*/ 2 h 134"/>
                  <a:gd name="T4" fmla="*/ 119 w 155"/>
                  <a:gd name="T5" fmla="*/ 26 h 134"/>
                  <a:gd name="T6" fmla="*/ 155 w 155"/>
                  <a:gd name="T7" fmla="*/ 114 h 134"/>
                  <a:gd name="T8" fmla="*/ 0 w 155"/>
                  <a:gd name="T9" fmla="*/ 65 h 134"/>
                  <a:gd name="T10" fmla="*/ 5 w 155"/>
                  <a:gd name="T11" fmla="*/ 58 h 134"/>
                  <a:gd name="T12" fmla="*/ 74 w 155"/>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55" h="134">
                    <a:moveTo>
                      <a:pt x="74" y="0"/>
                    </a:moveTo>
                    <a:cubicBezTo>
                      <a:pt x="74" y="2"/>
                      <a:pt x="74" y="2"/>
                      <a:pt x="74" y="2"/>
                    </a:cubicBezTo>
                    <a:cubicBezTo>
                      <a:pt x="82" y="19"/>
                      <a:pt x="100" y="29"/>
                      <a:pt x="119" y="26"/>
                    </a:cubicBezTo>
                    <a:cubicBezTo>
                      <a:pt x="155" y="114"/>
                      <a:pt x="155" y="114"/>
                      <a:pt x="155" y="114"/>
                    </a:cubicBezTo>
                    <a:cubicBezTo>
                      <a:pt x="97" y="134"/>
                      <a:pt x="35" y="113"/>
                      <a:pt x="0" y="65"/>
                    </a:cubicBezTo>
                    <a:cubicBezTo>
                      <a:pt x="2" y="62"/>
                      <a:pt x="3" y="60"/>
                      <a:pt x="5" y="58"/>
                    </a:cubicBezTo>
                    <a:cubicBezTo>
                      <a:pt x="21" y="37"/>
                      <a:pt x="45" y="17"/>
                      <a:pt x="74" y="0"/>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3"/>
              <p:cNvSpPr>
                <a:spLocks/>
              </p:cNvSpPr>
              <p:nvPr/>
            </p:nvSpPr>
            <p:spPr bwMode="auto">
              <a:xfrm>
                <a:off x="3178175" y="1647031"/>
                <a:ext cx="784225" cy="317500"/>
              </a:xfrm>
              <a:custGeom>
                <a:avLst/>
                <a:gdLst>
                  <a:gd name="T0" fmla="*/ 21 w 292"/>
                  <a:gd name="T1" fmla="*/ 106 h 118"/>
                  <a:gd name="T2" fmla="*/ 28 w 292"/>
                  <a:gd name="T3" fmla="*/ 90 h 118"/>
                  <a:gd name="T4" fmla="*/ 28 w 292"/>
                  <a:gd name="T5" fmla="*/ 90 h 118"/>
                  <a:gd name="T6" fmla="*/ 24 w 292"/>
                  <a:gd name="T7" fmla="*/ 66 h 118"/>
                  <a:gd name="T8" fmla="*/ 24 w 292"/>
                  <a:gd name="T9" fmla="*/ 66 h 118"/>
                  <a:gd name="T10" fmla="*/ 77 w 292"/>
                  <a:gd name="T11" fmla="*/ 25 h 118"/>
                  <a:gd name="T12" fmla="*/ 77 w 292"/>
                  <a:gd name="T13" fmla="*/ 25 h 118"/>
                  <a:gd name="T14" fmla="*/ 140 w 292"/>
                  <a:gd name="T15" fmla="*/ 54 h 118"/>
                  <a:gd name="T16" fmla="*/ 140 w 292"/>
                  <a:gd name="T17" fmla="*/ 54 h 118"/>
                  <a:gd name="T18" fmla="*/ 189 w 292"/>
                  <a:gd name="T19" fmla="*/ 94 h 118"/>
                  <a:gd name="T20" fmla="*/ 189 w 292"/>
                  <a:gd name="T21" fmla="*/ 94 h 118"/>
                  <a:gd name="T22" fmla="*/ 240 w 292"/>
                  <a:gd name="T23" fmla="*/ 117 h 118"/>
                  <a:gd name="T24" fmla="*/ 240 w 292"/>
                  <a:gd name="T25" fmla="*/ 117 h 118"/>
                  <a:gd name="T26" fmla="*/ 278 w 292"/>
                  <a:gd name="T27" fmla="*/ 100 h 118"/>
                  <a:gd name="T28" fmla="*/ 278 w 292"/>
                  <a:gd name="T29" fmla="*/ 100 h 118"/>
                  <a:gd name="T30" fmla="*/ 292 w 292"/>
                  <a:gd name="T31" fmla="*/ 69 h 118"/>
                  <a:gd name="T32" fmla="*/ 292 w 292"/>
                  <a:gd name="T33" fmla="*/ 69 h 118"/>
                  <a:gd name="T34" fmla="*/ 279 w 292"/>
                  <a:gd name="T35" fmla="*/ 29 h 118"/>
                  <a:gd name="T36" fmla="*/ 279 w 292"/>
                  <a:gd name="T37" fmla="*/ 29 h 118"/>
                  <a:gd name="T38" fmla="*/ 265 w 292"/>
                  <a:gd name="T39" fmla="*/ 13 h 118"/>
                  <a:gd name="T40" fmla="*/ 265 w 292"/>
                  <a:gd name="T41" fmla="*/ 13 h 118"/>
                  <a:gd name="T42" fmla="*/ 248 w 292"/>
                  <a:gd name="T43" fmla="*/ 14 h 118"/>
                  <a:gd name="T44" fmla="*/ 248 w 292"/>
                  <a:gd name="T45" fmla="*/ 14 h 118"/>
                  <a:gd name="T46" fmla="*/ 249 w 292"/>
                  <a:gd name="T47" fmla="*/ 31 h 118"/>
                  <a:gd name="T48" fmla="*/ 249 w 292"/>
                  <a:gd name="T49" fmla="*/ 31 h 118"/>
                  <a:gd name="T50" fmla="*/ 249 w 292"/>
                  <a:gd name="T51" fmla="*/ 32 h 118"/>
                  <a:gd name="T52" fmla="*/ 249 w 292"/>
                  <a:gd name="T53" fmla="*/ 32 h 118"/>
                  <a:gd name="T54" fmla="*/ 252 w 292"/>
                  <a:gd name="T55" fmla="*/ 34 h 118"/>
                  <a:gd name="T56" fmla="*/ 252 w 292"/>
                  <a:gd name="T57" fmla="*/ 34 h 118"/>
                  <a:gd name="T58" fmla="*/ 259 w 292"/>
                  <a:gd name="T59" fmla="*/ 43 h 118"/>
                  <a:gd name="T60" fmla="*/ 259 w 292"/>
                  <a:gd name="T61" fmla="*/ 43 h 118"/>
                  <a:gd name="T62" fmla="*/ 267 w 292"/>
                  <a:gd name="T63" fmla="*/ 67 h 118"/>
                  <a:gd name="T64" fmla="*/ 267 w 292"/>
                  <a:gd name="T65" fmla="*/ 67 h 118"/>
                  <a:gd name="T66" fmla="*/ 260 w 292"/>
                  <a:gd name="T67" fmla="*/ 84 h 118"/>
                  <a:gd name="T68" fmla="*/ 260 w 292"/>
                  <a:gd name="T69" fmla="*/ 84 h 118"/>
                  <a:gd name="T70" fmla="*/ 241 w 292"/>
                  <a:gd name="T71" fmla="*/ 92 h 118"/>
                  <a:gd name="T72" fmla="*/ 241 w 292"/>
                  <a:gd name="T73" fmla="*/ 92 h 118"/>
                  <a:gd name="T74" fmla="*/ 203 w 292"/>
                  <a:gd name="T75" fmla="*/ 74 h 118"/>
                  <a:gd name="T76" fmla="*/ 203 w 292"/>
                  <a:gd name="T77" fmla="*/ 74 h 118"/>
                  <a:gd name="T78" fmla="*/ 156 w 292"/>
                  <a:gd name="T79" fmla="*/ 35 h 118"/>
                  <a:gd name="T80" fmla="*/ 156 w 292"/>
                  <a:gd name="T81" fmla="*/ 35 h 118"/>
                  <a:gd name="T82" fmla="*/ 78 w 292"/>
                  <a:gd name="T83" fmla="*/ 1 h 118"/>
                  <a:gd name="T84" fmla="*/ 78 w 292"/>
                  <a:gd name="T85" fmla="*/ 1 h 118"/>
                  <a:gd name="T86" fmla="*/ 24 w 292"/>
                  <a:gd name="T87" fmla="*/ 17 h 118"/>
                  <a:gd name="T88" fmla="*/ 24 w 292"/>
                  <a:gd name="T89" fmla="*/ 17 h 118"/>
                  <a:gd name="T90" fmla="*/ 0 w 292"/>
                  <a:gd name="T91" fmla="*/ 65 h 118"/>
                  <a:gd name="T92" fmla="*/ 0 w 292"/>
                  <a:gd name="T93" fmla="*/ 65 h 118"/>
                  <a:gd name="T94" fmla="*/ 5 w 292"/>
                  <a:gd name="T95" fmla="*/ 99 h 118"/>
                  <a:gd name="T96" fmla="*/ 5 w 292"/>
                  <a:gd name="T97" fmla="*/ 99 h 118"/>
                  <a:gd name="T98" fmla="*/ 16 w 292"/>
                  <a:gd name="T99" fmla="*/ 107 h 118"/>
                  <a:gd name="T100" fmla="*/ 16 w 292"/>
                  <a:gd name="T101" fmla="*/ 107 h 118"/>
                  <a:gd name="T102" fmla="*/ 21 w 292"/>
                  <a:gd name="T103" fmla="*/ 10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118">
                    <a:moveTo>
                      <a:pt x="21" y="106"/>
                    </a:moveTo>
                    <a:cubicBezTo>
                      <a:pt x="27" y="104"/>
                      <a:pt x="31" y="97"/>
                      <a:pt x="28" y="90"/>
                    </a:cubicBezTo>
                    <a:cubicBezTo>
                      <a:pt x="28" y="90"/>
                      <a:pt x="28" y="90"/>
                      <a:pt x="28" y="90"/>
                    </a:cubicBezTo>
                    <a:cubicBezTo>
                      <a:pt x="25" y="81"/>
                      <a:pt x="24" y="73"/>
                      <a:pt x="24" y="66"/>
                    </a:cubicBezTo>
                    <a:cubicBezTo>
                      <a:pt x="24" y="66"/>
                      <a:pt x="24" y="66"/>
                      <a:pt x="24" y="66"/>
                    </a:cubicBezTo>
                    <a:cubicBezTo>
                      <a:pt x="26" y="41"/>
                      <a:pt x="46" y="24"/>
                      <a:pt x="77" y="25"/>
                    </a:cubicBezTo>
                    <a:cubicBezTo>
                      <a:pt x="77" y="25"/>
                      <a:pt x="77" y="25"/>
                      <a:pt x="77" y="25"/>
                    </a:cubicBezTo>
                    <a:cubicBezTo>
                      <a:pt x="95" y="26"/>
                      <a:pt x="117" y="34"/>
                      <a:pt x="140" y="54"/>
                    </a:cubicBezTo>
                    <a:cubicBezTo>
                      <a:pt x="140" y="54"/>
                      <a:pt x="140" y="54"/>
                      <a:pt x="140" y="54"/>
                    </a:cubicBezTo>
                    <a:cubicBezTo>
                      <a:pt x="155" y="67"/>
                      <a:pt x="172" y="82"/>
                      <a:pt x="189" y="94"/>
                    </a:cubicBezTo>
                    <a:cubicBezTo>
                      <a:pt x="189" y="94"/>
                      <a:pt x="189" y="94"/>
                      <a:pt x="189" y="94"/>
                    </a:cubicBezTo>
                    <a:cubicBezTo>
                      <a:pt x="205" y="106"/>
                      <a:pt x="222" y="116"/>
                      <a:pt x="240" y="117"/>
                    </a:cubicBezTo>
                    <a:cubicBezTo>
                      <a:pt x="240" y="117"/>
                      <a:pt x="240" y="117"/>
                      <a:pt x="240" y="117"/>
                    </a:cubicBezTo>
                    <a:cubicBezTo>
                      <a:pt x="254" y="118"/>
                      <a:pt x="268" y="112"/>
                      <a:pt x="278" y="100"/>
                    </a:cubicBezTo>
                    <a:cubicBezTo>
                      <a:pt x="278" y="100"/>
                      <a:pt x="278" y="100"/>
                      <a:pt x="278" y="100"/>
                    </a:cubicBezTo>
                    <a:cubicBezTo>
                      <a:pt x="287" y="90"/>
                      <a:pt x="291" y="79"/>
                      <a:pt x="292" y="69"/>
                    </a:cubicBezTo>
                    <a:cubicBezTo>
                      <a:pt x="292" y="69"/>
                      <a:pt x="292" y="69"/>
                      <a:pt x="292" y="69"/>
                    </a:cubicBezTo>
                    <a:cubicBezTo>
                      <a:pt x="292" y="52"/>
                      <a:pt x="285" y="39"/>
                      <a:pt x="279" y="29"/>
                    </a:cubicBezTo>
                    <a:cubicBezTo>
                      <a:pt x="279" y="29"/>
                      <a:pt x="279" y="29"/>
                      <a:pt x="279" y="29"/>
                    </a:cubicBezTo>
                    <a:cubicBezTo>
                      <a:pt x="272" y="19"/>
                      <a:pt x="265" y="13"/>
                      <a:pt x="265" y="13"/>
                    </a:cubicBezTo>
                    <a:cubicBezTo>
                      <a:pt x="265" y="13"/>
                      <a:pt x="265" y="13"/>
                      <a:pt x="265" y="13"/>
                    </a:cubicBezTo>
                    <a:cubicBezTo>
                      <a:pt x="260" y="9"/>
                      <a:pt x="252" y="9"/>
                      <a:pt x="248" y="14"/>
                    </a:cubicBezTo>
                    <a:cubicBezTo>
                      <a:pt x="248" y="14"/>
                      <a:pt x="248" y="14"/>
                      <a:pt x="248" y="14"/>
                    </a:cubicBezTo>
                    <a:cubicBezTo>
                      <a:pt x="243" y="19"/>
                      <a:pt x="244" y="27"/>
                      <a:pt x="249" y="31"/>
                    </a:cubicBezTo>
                    <a:cubicBezTo>
                      <a:pt x="249" y="31"/>
                      <a:pt x="249" y="31"/>
                      <a:pt x="249" y="31"/>
                    </a:cubicBezTo>
                    <a:cubicBezTo>
                      <a:pt x="249" y="31"/>
                      <a:pt x="249" y="31"/>
                      <a:pt x="249" y="32"/>
                    </a:cubicBezTo>
                    <a:cubicBezTo>
                      <a:pt x="249" y="32"/>
                      <a:pt x="249" y="32"/>
                      <a:pt x="249" y="32"/>
                    </a:cubicBezTo>
                    <a:cubicBezTo>
                      <a:pt x="250" y="32"/>
                      <a:pt x="251" y="33"/>
                      <a:pt x="252" y="34"/>
                    </a:cubicBezTo>
                    <a:cubicBezTo>
                      <a:pt x="252" y="34"/>
                      <a:pt x="252" y="34"/>
                      <a:pt x="252" y="34"/>
                    </a:cubicBezTo>
                    <a:cubicBezTo>
                      <a:pt x="253" y="36"/>
                      <a:pt x="256" y="39"/>
                      <a:pt x="259" y="43"/>
                    </a:cubicBezTo>
                    <a:cubicBezTo>
                      <a:pt x="259" y="43"/>
                      <a:pt x="259" y="43"/>
                      <a:pt x="259" y="43"/>
                    </a:cubicBezTo>
                    <a:cubicBezTo>
                      <a:pt x="264" y="50"/>
                      <a:pt x="268" y="59"/>
                      <a:pt x="267" y="67"/>
                    </a:cubicBezTo>
                    <a:cubicBezTo>
                      <a:pt x="267" y="67"/>
                      <a:pt x="267" y="67"/>
                      <a:pt x="267" y="67"/>
                    </a:cubicBezTo>
                    <a:cubicBezTo>
                      <a:pt x="267" y="73"/>
                      <a:pt x="265" y="78"/>
                      <a:pt x="260" y="84"/>
                    </a:cubicBezTo>
                    <a:cubicBezTo>
                      <a:pt x="260" y="84"/>
                      <a:pt x="260" y="84"/>
                      <a:pt x="260" y="84"/>
                    </a:cubicBezTo>
                    <a:cubicBezTo>
                      <a:pt x="253" y="91"/>
                      <a:pt x="248" y="92"/>
                      <a:pt x="241" y="92"/>
                    </a:cubicBezTo>
                    <a:cubicBezTo>
                      <a:pt x="241" y="92"/>
                      <a:pt x="241" y="92"/>
                      <a:pt x="241" y="92"/>
                    </a:cubicBezTo>
                    <a:cubicBezTo>
                      <a:pt x="232" y="92"/>
                      <a:pt x="218" y="85"/>
                      <a:pt x="203" y="74"/>
                    </a:cubicBezTo>
                    <a:cubicBezTo>
                      <a:pt x="203" y="74"/>
                      <a:pt x="203" y="74"/>
                      <a:pt x="203" y="74"/>
                    </a:cubicBezTo>
                    <a:cubicBezTo>
                      <a:pt x="188" y="63"/>
                      <a:pt x="172" y="49"/>
                      <a:pt x="156" y="35"/>
                    </a:cubicBezTo>
                    <a:cubicBezTo>
                      <a:pt x="156" y="35"/>
                      <a:pt x="156" y="35"/>
                      <a:pt x="156" y="35"/>
                    </a:cubicBezTo>
                    <a:cubicBezTo>
                      <a:pt x="130" y="13"/>
                      <a:pt x="103" y="2"/>
                      <a:pt x="78" y="1"/>
                    </a:cubicBezTo>
                    <a:cubicBezTo>
                      <a:pt x="78" y="1"/>
                      <a:pt x="78" y="1"/>
                      <a:pt x="78" y="1"/>
                    </a:cubicBezTo>
                    <a:cubicBezTo>
                      <a:pt x="57" y="0"/>
                      <a:pt x="38" y="5"/>
                      <a:pt x="24" y="17"/>
                    </a:cubicBezTo>
                    <a:cubicBezTo>
                      <a:pt x="24" y="17"/>
                      <a:pt x="24" y="17"/>
                      <a:pt x="24" y="17"/>
                    </a:cubicBezTo>
                    <a:cubicBezTo>
                      <a:pt x="10" y="28"/>
                      <a:pt x="1" y="45"/>
                      <a:pt x="0" y="65"/>
                    </a:cubicBezTo>
                    <a:cubicBezTo>
                      <a:pt x="0" y="65"/>
                      <a:pt x="0" y="65"/>
                      <a:pt x="0" y="65"/>
                    </a:cubicBezTo>
                    <a:cubicBezTo>
                      <a:pt x="0" y="76"/>
                      <a:pt x="1" y="87"/>
                      <a:pt x="5" y="99"/>
                    </a:cubicBezTo>
                    <a:cubicBezTo>
                      <a:pt x="5" y="99"/>
                      <a:pt x="5" y="99"/>
                      <a:pt x="5" y="99"/>
                    </a:cubicBezTo>
                    <a:cubicBezTo>
                      <a:pt x="7" y="103"/>
                      <a:pt x="11" y="106"/>
                      <a:pt x="16" y="107"/>
                    </a:cubicBezTo>
                    <a:cubicBezTo>
                      <a:pt x="16" y="107"/>
                      <a:pt x="16" y="107"/>
                      <a:pt x="16" y="107"/>
                    </a:cubicBezTo>
                    <a:cubicBezTo>
                      <a:pt x="18" y="107"/>
                      <a:pt x="19" y="107"/>
                      <a:pt x="21" y="106"/>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4"/>
              <p:cNvSpPr>
                <a:spLocks/>
              </p:cNvSpPr>
              <p:nvPr/>
            </p:nvSpPr>
            <p:spPr bwMode="auto">
              <a:xfrm>
                <a:off x="3940175" y="748506"/>
                <a:ext cx="193675" cy="104775"/>
              </a:xfrm>
              <a:custGeom>
                <a:avLst/>
                <a:gdLst>
                  <a:gd name="T0" fmla="*/ 1 w 72"/>
                  <a:gd name="T1" fmla="*/ 30 h 39"/>
                  <a:gd name="T2" fmla="*/ 3 w 72"/>
                  <a:gd name="T3" fmla="*/ 35 h 39"/>
                  <a:gd name="T4" fmla="*/ 7 w 72"/>
                  <a:gd name="T5" fmla="*/ 38 h 39"/>
                  <a:gd name="T6" fmla="*/ 70 w 72"/>
                  <a:gd name="T7" fmla="*/ 22 h 39"/>
                  <a:gd name="T8" fmla="*/ 71 w 72"/>
                  <a:gd name="T9" fmla="*/ 17 h 39"/>
                  <a:gd name="T10" fmla="*/ 66 w 72"/>
                  <a:gd name="T11" fmla="*/ 3 h 39"/>
                  <a:gd name="T12" fmla="*/ 62 w 72"/>
                  <a:gd name="T13" fmla="*/ 0 h 39"/>
                  <a:gd name="T14" fmla="*/ 2 w 72"/>
                  <a:gd name="T15" fmla="*/ 25 h 39"/>
                  <a:gd name="T16" fmla="*/ 1 w 72"/>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39">
                    <a:moveTo>
                      <a:pt x="1" y="30"/>
                    </a:moveTo>
                    <a:cubicBezTo>
                      <a:pt x="3" y="35"/>
                      <a:pt x="3" y="35"/>
                      <a:pt x="3" y="35"/>
                    </a:cubicBezTo>
                    <a:cubicBezTo>
                      <a:pt x="4" y="37"/>
                      <a:pt x="5" y="39"/>
                      <a:pt x="7" y="38"/>
                    </a:cubicBezTo>
                    <a:cubicBezTo>
                      <a:pt x="70" y="22"/>
                      <a:pt x="70" y="22"/>
                      <a:pt x="70" y="22"/>
                    </a:cubicBezTo>
                    <a:cubicBezTo>
                      <a:pt x="71" y="21"/>
                      <a:pt x="72" y="19"/>
                      <a:pt x="71" y="17"/>
                    </a:cubicBezTo>
                    <a:cubicBezTo>
                      <a:pt x="66" y="3"/>
                      <a:pt x="66" y="3"/>
                      <a:pt x="66" y="3"/>
                    </a:cubicBezTo>
                    <a:cubicBezTo>
                      <a:pt x="65" y="1"/>
                      <a:pt x="64" y="0"/>
                      <a:pt x="62" y="0"/>
                    </a:cubicBezTo>
                    <a:cubicBezTo>
                      <a:pt x="2" y="25"/>
                      <a:pt x="2" y="25"/>
                      <a:pt x="2" y="25"/>
                    </a:cubicBezTo>
                    <a:cubicBezTo>
                      <a:pt x="1" y="26"/>
                      <a:pt x="0" y="28"/>
                      <a:pt x="1" y="30"/>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
              <p:cNvSpPr>
                <a:spLocks/>
              </p:cNvSpPr>
              <p:nvPr/>
            </p:nvSpPr>
            <p:spPr bwMode="auto">
              <a:xfrm>
                <a:off x="3876675" y="596106"/>
                <a:ext cx="133350" cy="182563"/>
              </a:xfrm>
              <a:custGeom>
                <a:avLst/>
                <a:gdLst>
                  <a:gd name="T0" fmla="*/ 2 w 50"/>
                  <a:gd name="T1" fmla="*/ 64 h 68"/>
                  <a:gd name="T2" fmla="*/ 7 w 50"/>
                  <a:gd name="T3" fmla="*/ 66 h 68"/>
                  <a:gd name="T4" fmla="*/ 12 w 50"/>
                  <a:gd name="T5" fmla="*/ 66 h 68"/>
                  <a:gd name="T6" fmla="*/ 49 w 50"/>
                  <a:gd name="T7" fmla="*/ 13 h 68"/>
                  <a:gd name="T8" fmla="*/ 47 w 50"/>
                  <a:gd name="T9" fmla="*/ 9 h 68"/>
                  <a:gd name="T10" fmla="*/ 34 w 50"/>
                  <a:gd name="T11" fmla="*/ 1 h 68"/>
                  <a:gd name="T12" fmla="*/ 30 w 50"/>
                  <a:gd name="T13" fmla="*/ 1 h 68"/>
                  <a:gd name="T14" fmla="*/ 0 w 50"/>
                  <a:gd name="T15" fmla="*/ 59 h 68"/>
                  <a:gd name="T16" fmla="*/ 2 w 50"/>
                  <a:gd name="T1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8">
                    <a:moveTo>
                      <a:pt x="2" y="64"/>
                    </a:moveTo>
                    <a:cubicBezTo>
                      <a:pt x="7" y="66"/>
                      <a:pt x="7" y="66"/>
                      <a:pt x="7" y="66"/>
                    </a:cubicBezTo>
                    <a:cubicBezTo>
                      <a:pt x="9" y="68"/>
                      <a:pt x="11" y="68"/>
                      <a:pt x="12" y="66"/>
                    </a:cubicBezTo>
                    <a:cubicBezTo>
                      <a:pt x="49" y="13"/>
                      <a:pt x="49" y="13"/>
                      <a:pt x="49" y="13"/>
                    </a:cubicBezTo>
                    <a:cubicBezTo>
                      <a:pt x="50" y="12"/>
                      <a:pt x="49" y="10"/>
                      <a:pt x="47" y="9"/>
                    </a:cubicBezTo>
                    <a:cubicBezTo>
                      <a:pt x="34" y="1"/>
                      <a:pt x="34" y="1"/>
                      <a:pt x="34" y="1"/>
                    </a:cubicBezTo>
                    <a:cubicBezTo>
                      <a:pt x="33" y="0"/>
                      <a:pt x="30" y="0"/>
                      <a:pt x="30" y="1"/>
                    </a:cubicBezTo>
                    <a:cubicBezTo>
                      <a:pt x="0" y="59"/>
                      <a:pt x="0" y="59"/>
                      <a:pt x="0" y="59"/>
                    </a:cubicBezTo>
                    <a:cubicBezTo>
                      <a:pt x="0" y="61"/>
                      <a:pt x="1" y="63"/>
                      <a:pt x="2" y="64"/>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6" name="Group 91"/>
          <p:cNvGrpSpPr>
            <a:grpSpLocks/>
          </p:cNvGrpSpPr>
          <p:nvPr/>
        </p:nvGrpSpPr>
        <p:grpSpPr bwMode="auto">
          <a:xfrm flipH="1">
            <a:off x="37391" y="4532909"/>
            <a:ext cx="848581" cy="766818"/>
            <a:chOff x="4230687" y="1485901"/>
            <a:chExt cx="1895475" cy="1773237"/>
          </a:xfrm>
        </p:grpSpPr>
        <p:sp>
          <p:nvSpPr>
            <p:cNvPr id="37" name="Freeform 106"/>
            <p:cNvSpPr>
              <a:spLocks/>
            </p:cNvSpPr>
            <p:nvPr/>
          </p:nvSpPr>
          <p:spPr bwMode="auto">
            <a:xfrm>
              <a:off x="4230687" y="2773363"/>
              <a:ext cx="447675" cy="485775"/>
            </a:xfrm>
            <a:custGeom>
              <a:avLst/>
              <a:gdLst>
                <a:gd name="T0" fmla="*/ 447675 w 222"/>
                <a:gd name="T1" fmla="*/ 60470 h 241"/>
                <a:gd name="T2" fmla="*/ 330715 w 222"/>
                <a:gd name="T3" fmla="*/ 12094 h 241"/>
                <a:gd name="T4" fmla="*/ 298450 w 222"/>
                <a:gd name="T5" fmla="*/ 0 h 241"/>
                <a:gd name="T6" fmla="*/ 42348 w 222"/>
                <a:gd name="T7" fmla="*/ 173347 h 241"/>
                <a:gd name="T8" fmla="*/ 64530 w 222"/>
                <a:gd name="T9" fmla="*/ 219707 h 241"/>
                <a:gd name="T10" fmla="*/ 133093 w 222"/>
                <a:gd name="T11" fmla="*/ 179394 h 241"/>
                <a:gd name="T12" fmla="*/ 143175 w 222"/>
                <a:gd name="T13" fmla="*/ 211645 h 241"/>
                <a:gd name="T14" fmla="*/ 22182 w 222"/>
                <a:gd name="T15" fmla="*/ 423289 h 241"/>
                <a:gd name="T16" fmla="*/ 50414 w 222"/>
                <a:gd name="T17" fmla="*/ 445462 h 241"/>
                <a:gd name="T18" fmla="*/ 147208 w 222"/>
                <a:gd name="T19" fmla="*/ 306381 h 241"/>
                <a:gd name="T20" fmla="*/ 151242 w 222"/>
                <a:gd name="T21" fmla="*/ 316459 h 241"/>
                <a:gd name="T22" fmla="*/ 70579 w 222"/>
                <a:gd name="T23" fmla="*/ 447477 h 241"/>
                <a:gd name="T24" fmla="*/ 104861 w 222"/>
                <a:gd name="T25" fmla="*/ 471665 h 241"/>
                <a:gd name="T26" fmla="*/ 189556 w 222"/>
                <a:gd name="T27" fmla="*/ 332585 h 241"/>
                <a:gd name="T28" fmla="*/ 199639 w 222"/>
                <a:gd name="T29" fmla="*/ 338632 h 241"/>
                <a:gd name="T30" fmla="*/ 135109 w 222"/>
                <a:gd name="T31" fmla="*/ 451509 h 241"/>
                <a:gd name="T32" fmla="*/ 169391 w 222"/>
                <a:gd name="T33" fmla="*/ 481744 h 241"/>
                <a:gd name="T34" fmla="*/ 246020 w 222"/>
                <a:gd name="T35" fmla="*/ 352741 h 241"/>
                <a:gd name="T36" fmla="*/ 256102 w 222"/>
                <a:gd name="T37" fmla="*/ 360804 h 241"/>
                <a:gd name="T38" fmla="*/ 205689 w 222"/>
                <a:gd name="T39" fmla="*/ 451509 h 241"/>
                <a:gd name="T40" fmla="*/ 241986 w 222"/>
                <a:gd name="T41" fmla="*/ 471665 h 241"/>
                <a:gd name="T42" fmla="*/ 318616 w 222"/>
                <a:gd name="T43" fmla="*/ 336616 h 241"/>
                <a:gd name="T44" fmla="*/ 362980 w 222"/>
                <a:gd name="T45" fmla="*/ 262036 h 241"/>
                <a:gd name="T46" fmla="*/ 447675 w 222"/>
                <a:gd name="T47" fmla="*/ 60470 h 2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2" h="241">
                  <a:moveTo>
                    <a:pt x="222" y="30"/>
                  </a:moveTo>
                  <a:cubicBezTo>
                    <a:pt x="164" y="6"/>
                    <a:pt x="164" y="6"/>
                    <a:pt x="164" y="6"/>
                  </a:cubicBezTo>
                  <a:cubicBezTo>
                    <a:pt x="148" y="0"/>
                    <a:pt x="148" y="0"/>
                    <a:pt x="148" y="0"/>
                  </a:cubicBezTo>
                  <a:cubicBezTo>
                    <a:pt x="148" y="0"/>
                    <a:pt x="56" y="78"/>
                    <a:pt x="21" y="86"/>
                  </a:cubicBezTo>
                  <a:cubicBezTo>
                    <a:pt x="0" y="91"/>
                    <a:pt x="17" y="113"/>
                    <a:pt x="32" y="109"/>
                  </a:cubicBezTo>
                  <a:cubicBezTo>
                    <a:pt x="43" y="106"/>
                    <a:pt x="42" y="107"/>
                    <a:pt x="66" y="89"/>
                  </a:cubicBezTo>
                  <a:cubicBezTo>
                    <a:pt x="80" y="79"/>
                    <a:pt x="84" y="90"/>
                    <a:pt x="71" y="105"/>
                  </a:cubicBezTo>
                  <a:cubicBezTo>
                    <a:pt x="60" y="120"/>
                    <a:pt x="11" y="202"/>
                    <a:pt x="11" y="210"/>
                  </a:cubicBezTo>
                  <a:cubicBezTo>
                    <a:pt x="11" y="220"/>
                    <a:pt x="25" y="221"/>
                    <a:pt x="25" y="221"/>
                  </a:cubicBezTo>
                  <a:cubicBezTo>
                    <a:pt x="25" y="221"/>
                    <a:pt x="67" y="152"/>
                    <a:pt x="73" y="152"/>
                  </a:cubicBezTo>
                  <a:cubicBezTo>
                    <a:pt x="78" y="152"/>
                    <a:pt x="76" y="155"/>
                    <a:pt x="75" y="157"/>
                  </a:cubicBezTo>
                  <a:cubicBezTo>
                    <a:pt x="74" y="158"/>
                    <a:pt x="35" y="222"/>
                    <a:pt x="35" y="222"/>
                  </a:cubicBezTo>
                  <a:cubicBezTo>
                    <a:pt x="35" y="222"/>
                    <a:pt x="39" y="236"/>
                    <a:pt x="52" y="234"/>
                  </a:cubicBezTo>
                  <a:cubicBezTo>
                    <a:pt x="52" y="234"/>
                    <a:pt x="89" y="168"/>
                    <a:pt x="94" y="165"/>
                  </a:cubicBezTo>
                  <a:cubicBezTo>
                    <a:pt x="99" y="161"/>
                    <a:pt x="102" y="165"/>
                    <a:pt x="99" y="168"/>
                  </a:cubicBezTo>
                  <a:cubicBezTo>
                    <a:pt x="97" y="171"/>
                    <a:pt x="67" y="224"/>
                    <a:pt x="67" y="224"/>
                  </a:cubicBezTo>
                  <a:cubicBezTo>
                    <a:pt x="67" y="224"/>
                    <a:pt x="68" y="241"/>
                    <a:pt x="84" y="239"/>
                  </a:cubicBezTo>
                  <a:cubicBezTo>
                    <a:pt x="122" y="175"/>
                    <a:pt x="122" y="175"/>
                    <a:pt x="122" y="175"/>
                  </a:cubicBezTo>
                  <a:cubicBezTo>
                    <a:pt x="122" y="175"/>
                    <a:pt x="131" y="173"/>
                    <a:pt x="127" y="179"/>
                  </a:cubicBezTo>
                  <a:cubicBezTo>
                    <a:pt x="122" y="186"/>
                    <a:pt x="102" y="224"/>
                    <a:pt x="102" y="224"/>
                  </a:cubicBezTo>
                  <a:cubicBezTo>
                    <a:pt x="102" y="224"/>
                    <a:pt x="104" y="239"/>
                    <a:pt x="120" y="234"/>
                  </a:cubicBezTo>
                  <a:cubicBezTo>
                    <a:pt x="158" y="167"/>
                    <a:pt x="158" y="167"/>
                    <a:pt x="158" y="167"/>
                  </a:cubicBezTo>
                  <a:cubicBezTo>
                    <a:pt x="180" y="130"/>
                    <a:pt x="180" y="130"/>
                    <a:pt x="180" y="130"/>
                  </a:cubicBezTo>
                  <a:cubicBezTo>
                    <a:pt x="180" y="130"/>
                    <a:pt x="212" y="71"/>
                    <a:pt x="222" y="30"/>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38" name="Freeform 107"/>
            <p:cNvSpPr>
              <a:spLocks/>
            </p:cNvSpPr>
            <p:nvPr/>
          </p:nvSpPr>
          <p:spPr bwMode="auto">
            <a:xfrm>
              <a:off x="4387850" y="2874963"/>
              <a:ext cx="277812" cy="219075"/>
            </a:xfrm>
            <a:custGeom>
              <a:avLst/>
              <a:gdLst>
                <a:gd name="T0" fmla="*/ 179169 w 138"/>
                <a:gd name="T1" fmla="*/ 0 h 109"/>
                <a:gd name="T2" fmla="*/ 36236 w 138"/>
                <a:gd name="T3" fmla="*/ 102503 h 109"/>
                <a:gd name="T4" fmla="*/ 0 w 138"/>
                <a:gd name="T5" fmla="*/ 156769 h 109"/>
                <a:gd name="T6" fmla="*/ 142932 w 138"/>
                <a:gd name="T7" fmla="*/ 219075 h 109"/>
                <a:gd name="T8" fmla="*/ 179169 w 138"/>
                <a:gd name="T9" fmla="*/ 0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09">
                  <a:moveTo>
                    <a:pt x="89" y="0"/>
                  </a:moveTo>
                  <a:cubicBezTo>
                    <a:pt x="89" y="0"/>
                    <a:pt x="64" y="37"/>
                    <a:pt x="18" y="51"/>
                  </a:cubicBezTo>
                  <a:cubicBezTo>
                    <a:pt x="0" y="78"/>
                    <a:pt x="0" y="78"/>
                    <a:pt x="0" y="78"/>
                  </a:cubicBezTo>
                  <a:cubicBezTo>
                    <a:pt x="71" y="109"/>
                    <a:pt x="71" y="109"/>
                    <a:pt x="71" y="109"/>
                  </a:cubicBezTo>
                  <a:cubicBezTo>
                    <a:pt x="71" y="109"/>
                    <a:pt x="138" y="19"/>
                    <a:pt x="89" y="0"/>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39" name="Freeform 108"/>
            <p:cNvSpPr>
              <a:spLocks/>
            </p:cNvSpPr>
            <p:nvPr/>
          </p:nvSpPr>
          <p:spPr bwMode="auto">
            <a:xfrm>
              <a:off x="4424362" y="2868613"/>
              <a:ext cx="150812" cy="111125"/>
            </a:xfrm>
            <a:custGeom>
              <a:avLst/>
              <a:gdLst>
                <a:gd name="T0" fmla="*/ 150812 w 75"/>
                <a:gd name="T1" fmla="*/ 0 h 55"/>
                <a:gd name="T2" fmla="*/ 0 w 75"/>
                <a:gd name="T3" fmla="*/ 109105 h 55"/>
                <a:gd name="T4" fmla="*/ 150812 w 75"/>
                <a:gd name="T5" fmla="*/ 0 h 55"/>
                <a:gd name="T6" fmla="*/ 0 60000 65536"/>
                <a:gd name="T7" fmla="*/ 0 60000 65536"/>
                <a:gd name="T8" fmla="*/ 0 60000 65536"/>
              </a:gdLst>
              <a:ahLst/>
              <a:cxnLst>
                <a:cxn ang="T6">
                  <a:pos x="T0" y="T1"/>
                </a:cxn>
                <a:cxn ang="T7">
                  <a:pos x="T2" y="T3"/>
                </a:cxn>
                <a:cxn ang="T8">
                  <a:pos x="T4" y="T5"/>
                </a:cxn>
              </a:cxnLst>
              <a:rect l="0" t="0" r="r" b="b"/>
              <a:pathLst>
                <a:path w="75" h="55">
                  <a:moveTo>
                    <a:pt x="75" y="0"/>
                  </a:moveTo>
                  <a:cubicBezTo>
                    <a:pt x="75" y="0"/>
                    <a:pt x="45" y="55"/>
                    <a:pt x="0" y="54"/>
                  </a:cubicBezTo>
                  <a:cubicBezTo>
                    <a:pt x="0" y="54"/>
                    <a:pt x="41" y="40"/>
                    <a:pt x="75" y="0"/>
                  </a:cubicBezTo>
                  <a:close/>
                </a:path>
              </a:pathLst>
            </a:custGeom>
            <a:solidFill>
              <a:srgbClr val="ED90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0" name="Freeform 109"/>
            <p:cNvSpPr>
              <a:spLocks/>
            </p:cNvSpPr>
            <p:nvPr/>
          </p:nvSpPr>
          <p:spPr bwMode="auto">
            <a:xfrm>
              <a:off x="4497387" y="2719388"/>
              <a:ext cx="217487" cy="179388"/>
            </a:xfrm>
            <a:custGeom>
              <a:avLst/>
              <a:gdLst>
                <a:gd name="T0" fmla="*/ 30207 w 108"/>
                <a:gd name="T1" fmla="*/ 0 h 89"/>
                <a:gd name="T2" fmla="*/ 0 w 108"/>
                <a:gd name="T3" fmla="*/ 68530 h 89"/>
                <a:gd name="T4" fmla="*/ 171170 w 108"/>
                <a:gd name="T5" fmla="*/ 179388 h 89"/>
                <a:gd name="T6" fmla="*/ 217487 w 108"/>
                <a:gd name="T7" fmla="*/ 118920 h 89"/>
                <a:gd name="T8" fmla="*/ 30207 w 10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89">
                  <a:moveTo>
                    <a:pt x="15" y="0"/>
                  </a:moveTo>
                  <a:cubicBezTo>
                    <a:pt x="0" y="34"/>
                    <a:pt x="0" y="34"/>
                    <a:pt x="0" y="34"/>
                  </a:cubicBezTo>
                  <a:cubicBezTo>
                    <a:pt x="0" y="34"/>
                    <a:pt x="61" y="46"/>
                    <a:pt x="85" y="89"/>
                  </a:cubicBezTo>
                  <a:cubicBezTo>
                    <a:pt x="108" y="59"/>
                    <a:pt x="108" y="59"/>
                    <a:pt x="108" y="59"/>
                  </a:cubicBezTo>
                  <a:cubicBezTo>
                    <a:pt x="108" y="59"/>
                    <a:pt x="76" y="7"/>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1" name="Freeform 110"/>
            <p:cNvSpPr>
              <a:spLocks/>
            </p:cNvSpPr>
            <p:nvPr/>
          </p:nvSpPr>
          <p:spPr bwMode="auto">
            <a:xfrm>
              <a:off x="4486275" y="1682751"/>
              <a:ext cx="1430337" cy="1198563"/>
            </a:xfrm>
            <a:custGeom>
              <a:avLst/>
              <a:gdLst>
                <a:gd name="T0" fmla="*/ 1077789 w 710"/>
                <a:gd name="T1" fmla="*/ 0 h 595"/>
                <a:gd name="T2" fmla="*/ 529829 w 710"/>
                <a:gd name="T3" fmla="*/ 161151 h 595"/>
                <a:gd name="T4" fmla="*/ 427087 w 710"/>
                <a:gd name="T5" fmla="*/ 316259 h 595"/>
                <a:gd name="T6" fmla="*/ 227645 w 710"/>
                <a:gd name="T7" fmla="*/ 719138 h 595"/>
                <a:gd name="T8" fmla="*/ 0 w 710"/>
                <a:gd name="T9" fmla="*/ 1021297 h 595"/>
                <a:gd name="T10" fmla="*/ 24175 w 710"/>
                <a:gd name="T11" fmla="*/ 1073671 h 595"/>
                <a:gd name="T12" fmla="*/ 36262 w 710"/>
                <a:gd name="T13" fmla="*/ 1047484 h 595"/>
                <a:gd name="T14" fmla="*/ 237718 w 710"/>
                <a:gd name="T15" fmla="*/ 1198563 h 595"/>
                <a:gd name="T16" fmla="*/ 521771 w 710"/>
                <a:gd name="T17" fmla="*/ 606332 h 595"/>
                <a:gd name="T18" fmla="*/ 545946 w 710"/>
                <a:gd name="T19" fmla="*/ 537843 h 595"/>
                <a:gd name="T20" fmla="*/ 664805 w 710"/>
                <a:gd name="T21" fmla="*/ 674821 h 595"/>
                <a:gd name="T22" fmla="*/ 1430337 w 710"/>
                <a:gd name="T23" fmla="*/ 761440 h 595"/>
                <a:gd name="T24" fmla="*/ 1077789 w 710"/>
                <a:gd name="T25" fmla="*/ 0 h 5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0" h="595">
                  <a:moveTo>
                    <a:pt x="535" y="0"/>
                  </a:moveTo>
                  <a:cubicBezTo>
                    <a:pt x="297" y="43"/>
                    <a:pt x="263" y="80"/>
                    <a:pt x="263" y="80"/>
                  </a:cubicBezTo>
                  <a:cubicBezTo>
                    <a:pt x="263" y="80"/>
                    <a:pt x="236" y="90"/>
                    <a:pt x="212" y="157"/>
                  </a:cubicBezTo>
                  <a:cubicBezTo>
                    <a:pt x="212" y="157"/>
                    <a:pt x="128" y="336"/>
                    <a:pt x="113" y="357"/>
                  </a:cubicBezTo>
                  <a:cubicBezTo>
                    <a:pt x="99" y="379"/>
                    <a:pt x="0" y="507"/>
                    <a:pt x="0" y="507"/>
                  </a:cubicBezTo>
                  <a:cubicBezTo>
                    <a:pt x="12" y="533"/>
                    <a:pt x="12" y="533"/>
                    <a:pt x="12" y="533"/>
                  </a:cubicBezTo>
                  <a:cubicBezTo>
                    <a:pt x="18" y="520"/>
                    <a:pt x="18" y="520"/>
                    <a:pt x="18" y="520"/>
                  </a:cubicBezTo>
                  <a:cubicBezTo>
                    <a:pt x="18" y="520"/>
                    <a:pt x="90" y="554"/>
                    <a:pt x="118" y="595"/>
                  </a:cubicBezTo>
                  <a:cubicBezTo>
                    <a:pt x="118" y="595"/>
                    <a:pt x="248" y="334"/>
                    <a:pt x="259" y="301"/>
                  </a:cubicBezTo>
                  <a:cubicBezTo>
                    <a:pt x="262" y="290"/>
                    <a:pt x="267" y="279"/>
                    <a:pt x="271" y="267"/>
                  </a:cubicBezTo>
                  <a:cubicBezTo>
                    <a:pt x="309" y="295"/>
                    <a:pt x="330" y="335"/>
                    <a:pt x="330" y="335"/>
                  </a:cubicBezTo>
                  <a:cubicBezTo>
                    <a:pt x="710" y="378"/>
                    <a:pt x="710" y="378"/>
                    <a:pt x="710" y="378"/>
                  </a:cubicBezTo>
                  <a:cubicBezTo>
                    <a:pt x="620" y="89"/>
                    <a:pt x="535" y="0"/>
                    <a:pt x="535" y="0"/>
                  </a:cubicBezTo>
                  <a:close/>
                </a:path>
              </a:pathLst>
            </a:custGeom>
            <a:solidFill>
              <a:srgbClr val="393B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2" name="Freeform 111"/>
            <p:cNvSpPr>
              <a:spLocks/>
            </p:cNvSpPr>
            <p:nvPr/>
          </p:nvSpPr>
          <p:spPr bwMode="auto">
            <a:xfrm>
              <a:off x="5443537" y="1939926"/>
              <a:ext cx="42862" cy="46038"/>
            </a:xfrm>
            <a:custGeom>
              <a:avLst/>
              <a:gdLst>
                <a:gd name="T0" fmla="*/ 0 w 21"/>
                <a:gd name="T1" fmla="*/ 6005 h 23"/>
                <a:gd name="T2" fmla="*/ 2041 w 21"/>
                <a:gd name="T3" fmla="*/ 46038 h 23"/>
                <a:gd name="T4" fmla="*/ 42862 w 21"/>
                <a:gd name="T5" fmla="*/ 28023 h 23"/>
                <a:gd name="T6" fmla="*/ 2041 w 21"/>
                <a:gd name="T7" fmla="*/ 0 h 23"/>
                <a:gd name="T8" fmla="*/ 0 w 21"/>
                <a:gd name="T9" fmla="*/ 600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3">
                  <a:moveTo>
                    <a:pt x="0" y="3"/>
                  </a:moveTo>
                  <a:cubicBezTo>
                    <a:pt x="1" y="23"/>
                    <a:pt x="1" y="23"/>
                    <a:pt x="1" y="23"/>
                  </a:cubicBezTo>
                  <a:cubicBezTo>
                    <a:pt x="21" y="14"/>
                    <a:pt x="21" y="14"/>
                    <a:pt x="21" y="14"/>
                  </a:cubicBezTo>
                  <a:cubicBezTo>
                    <a:pt x="15" y="9"/>
                    <a:pt x="9" y="3"/>
                    <a:pt x="1" y="0"/>
                  </a:cubicBezTo>
                  <a:cubicBezTo>
                    <a:pt x="1" y="1"/>
                    <a:pt x="1" y="2"/>
                    <a:pt x="0" y="3"/>
                  </a:cubicBezTo>
                  <a:close/>
                </a:path>
              </a:pathLst>
            </a:custGeom>
            <a:solidFill>
              <a:srgbClr val="FCC6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3" name="Freeform 112"/>
            <p:cNvSpPr>
              <a:spLocks/>
            </p:cNvSpPr>
            <p:nvPr/>
          </p:nvSpPr>
          <p:spPr bwMode="auto">
            <a:xfrm>
              <a:off x="5376862" y="2297113"/>
              <a:ext cx="225425" cy="231775"/>
            </a:xfrm>
            <a:custGeom>
              <a:avLst/>
              <a:gdLst>
                <a:gd name="T0" fmla="*/ 154980 w 112"/>
                <a:gd name="T1" fmla="*/ 94725 h 115"/>
                <a:gd name="T2" fmla="*/ 225425 w 112"/>
                <a:gd name="T3" fmla="*/ 8062 h 115"/>
                <a:gd name="T4" fmla="*/ 42267 w 112"/>
                <a:gd name="T5" fmla="*/ 14108 h 115"/>
                <a:gd name="T6" fmla="*/ 0 w 112"/>
                <a:gd name="T7" fmla="*/ 197513 h 115"/>
                <a:gd name="T8" fmla="*/ 30191 w 112"/>
                <a:gd name="T9" fmla="*/ 205574 h 115"/>
                <a:gd name="T10" fmla="*/ 48305 w 112"/>
                <a:gd name="T11" fmla="*/ 185420 h 115"/>
                <a:gd name="T12" fmla="*/ 50318 w 112"/>
                <a:gd name="T13" fmla="*/ 205574 h 115"/>
                <a:gd name="T14" fmla="*/ 126802 w 112"/>
                <a:gd name="T15" fmla="*/ 231775 h 115"/>
                <a:gd name="T16" fmla="*/ 154980 w 112"/>
                <a:gd name="T17" fmla="*/ 94725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115">
                  <a:moveTo>
                    <a:pt x="77" y="47"/>
                  </a:moveTo>
                  <a:cubicBezTo>
                    <a:pt x="80" y="31"/>
                    <a:pt x="91" y="10"/>
                    <a:pt x="112" y="4"/>
                  </a:cubicBezTo>
                  <a:cubicBezTo>
                    <a:pt x="83" y="0"/>
                    <a:pt x="21" y="7"/>
                    <a:pt x="21" y="7"/>
                  </a:cubicBezTo>
                  <a:cubicBezTo>
                    <a:pt x="0" y="98"/>
                    <a:pt x="0" y="98"/>
                    <a:pt x="0" y="98"/>
                  </a:cubicBezTo>
                  <a:cubicBezTo>
                    <a:pt x="15" y="102"/>
                    <a:pt x="15" y="102"/>
                    <a:pt x="15" y="102"/>
                  </a:cubicBezTo>
                  <a:cubicBezTo>
                    <a:pt x="24" y="92"/>
                    <a:pt x="24" y="92"/>
                    <a:pt x="24" y="92"/>
                  </a:cubicBezTo>
                  <a:cubicBezTo>
                    <a:pt x="25" y="102"/>
                    <a:pt x="25" y="102"/>
                    <a:pt x="25" y="102"/>
                  </a:cubicBezTo>
                  <a:cubicBezTo>
                    <a:pt x="25" y="102"/>
                    <a:pt x="40" y="111"/>
                    <a:pt x="63" y="115"/>
                  </a:cubicBezTo>
                  <a:cubicBezTo>
                    <a:pt x="61" y="94"/>
                    <a:pt x="69" y="69"/>
                    <a:pt x="77" y="47"/>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4" name="Freeform 113"/>
            <p:cNvSpPr>
              <a:spLocks/>
            </p:cNvSpPr>
            <p:nvPr/>
          </p:nvSpPr>
          <p:spPr bwMode="auto">
            <a:xfrm>
              <a:off x="5486400" y="2305051"/>
              <a:ext cx="233362" cy="231775"/>
            </a:xfrm>
            <a:custGeom>
              <a:avLst/>
              <a:gdLst>
                <a:gd name="T0" fmla="*/ 110646 w 116"/>
                <a:gd name="T1" fmla="*/ 225729 h 115"/>
                <a:gd name="T2" fmla="*/ 134787 w 116"/>
                <a:gd name="T3" fmla="*/ 112864 h 115"/>
                <a:gd name="T4" fmla="*/ 233362 w 116"/>
                <a:gd name="T5" fmla="*/ 114880 h 115"/>
                <a:gd name="T6" fmla="*/ 138810 w 116"/>
                <a:gd name="T7" fmla="*/ 6046 h 115"/>
                <a:gd name="T8" fmla="*/ 116681 w 116"/>
                <a:gd name="T9" fmla="*/ 0 h 115"/>
                <a:gd name="T10" fmla="*/ 16094 w 116"/>
                <a:gd name="T11" fmla="*/ 90695 h 115"/>
                <a:gd name="T12" fmla="*/ 18106 w 116"/>
                <a:gd name="T13" fmla="*/ 223713 h 115"/>
                <a:gd name="T14" fmla="*/ 110646 w 116"/>
                <a:gd name="T15" fmla="*/ 225729 h 1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 h="115">
                  <a:moveTo>
                    <a:pt x="55" y="112"/>
                  </a:moveTo>
                  <a:cubicBezTo>
                    <a:pt x="67" y="56"/>
                    <a:pt x="67" y="56"/>
                    <a:pt x="67" y="56"/>
                  </a:cubicBezTo>
                  <a:cubicBezTo>
                    <a:pt x="116" y="57"/>
                    <a:pt x="116" y="57"/>
                    <a:pt x="116" y="57"/>
                  </a:cubicBezTo>
                  <a:cubicBezTo>
                    <a:pt x="116" y="57"/>
                    <a:pt x="86" y="13"/>
                    <a:pt x="69" y="3"/>
                  </a:cubicBezTo>
                  <a:cubicBezTo>
                    <a:pt x="67" y="2"/>
                    <a:pt x="62" y="1"/>
                    <a:pt x="58" y="0"/>
                  </a:cubicBezTo>
                  <a:cubicBezTo>
                    <a:pt x="37" y="6"/>
                    <a:pt x="21" y="16"/>
                    <a:pt x="8" y="45"/>
                  </a:cubicBezTo>
                  <a:cubicBezTo>
                    <a:pt x="0" y="79"/>
                    <a:pt x="0" y="99"/>
                    <a:pt x="9" y="111"/>
                  </a:cubicBezTo>
                  <a:cubicBezTo>
                    <a:pt x="22" y="114"/>
                    <a:pt x="37" y="115"/>
                    <a:pt x="55" y="112"/>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5" name="Freeform 114"/>
            <p:cNvSpPr>
              <a:spLocks/>
            </p:cNvSpPr>
            <p:nvPr/>
          </p:nvSpPr>
          <p:spPr bwMode="auto">
            <a:xfrm>
              <a:off x="5465762" y="1654176"/>
              <a:ext cx="450850" cy="781050"/>
            </a:xfrm>
            <a:custGeom>
              <a:avLst/>
              <a:gdLst>
                <a:gd name="T0" fmla="*/ 98623 w 224"/>
                <a:gd name="T1" fmla="*/ 28182 h 388"/>
                <a:gd name="T2" fmla="*/ 72458 w 224"/>
                <a:gd name="T3" fmla="*/ 247601 h 388"/>
                <a:gd name="T4" fmla="*/ 265679 w 224"/>
                <a:gd name="T5" fmla="*/ 611957 h 388"/>
                <a:gd name="T6" fmla="*/ 48305 w 224"/>
                <a:gd name="T7" fmla="*/ 640139 h 388"/>
                <a:gd name="T8" fmla="*/ 209323 w 224"/>
                <a:gd name="T9" fmla="*/ 768972 h 388"/>
                <a:gd name="T10" fmla="*/ 390468 w 224"/>
                <a:gd name="T11" fmla="*/ 781050 h 388"/>
                <a:gd name="T12" fmla="*/ 450850 w 224"/>
                <a:gd name="T13" fmla="*/ 718647 h 388"/>
                <a:gd name="T14" fmla="*/ 98623 w 224"/>
                <a:gd name="T15" fmla="*/ 28182 h 3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4" h="388">
                  <a:moveTo>
                    <a:pt x="49" y="14"/>
                  </a:moveTo>
                  <a:cubicBezTo>
                    <a:pt x="49" y="14"/>
                    <a:pt x="0" y="55"/>
                    <a:pt x="36" y="123"/>
                  </a:cubicBezTo>
                  <a:cubicBezTo>
                    <a:pt x="62" y="172"/>
                    <a:pt x="132" y="304"/>
                    <a:pt x="132" y="304"/>
                  </a:cubicBezTo>
                  <a:cubicBezTo>
                    <a:pt x="24" y="318"/>
                    <a:pt x="24" y="318"/>
                    <a:pt x="24" y="318"/>
                  </a:cubicBezTo>
                  <a:cubicBezTo>
                    <a:pt x="24" y="318"/>
                    <a:pt x="68" y="323"/>
                    <a:pt x="104" y="382"/>
                  </a:cubicBezTo>
                  <a:cubicBezTo>
                    <a:pt x="194" y="388"/>
                    <a:pt x="194" y="388"/>
                    <a:pt x="194" y="388"/>
                  </a:cubicBezTo>
                  <a:cubicBezTo>
                    <a:pt x="224" y="357"/>
                    <a:pt x="224" y="357"/>
                    <a:pt x="224" y="357"/>
                  </a:cubicBezTo>
                  <a:cubicBezTo>
                    <a:pt x="224" y="357"/>
                    <a:pt x="175" y="0"/>
                    <a:pt x="49" y="14"/>
                  </a:cubicBezTo>
                  <a:close/>
                </a:path>
              </a:pathLst>
            </a:custGeom>
            <a:solidFill>
              <a:srgbClr val="4547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6" name="Freeform 115"/>
            <p:cNvSpPr>
              <a:spLocks/>
            </p:cNvSpPr>
            <p:nvPr/>
          </p:nvSpPr>
          <p:spPr bwMode="auto">
            <a:xfrm>
              <a:off x="5353050" y="1925638"/>
              <a:ext cx="773112" cy="401638"/>
            </a:xfrm>
            <a:custGeom>
              <a:avLst/>
              <a:gdLst>
                <a:gd name="T0" fmla="*/ 0 w 384"/>
                <a:gd name="T1" fmla="*/ 278523 h 199"/>
                <a:gd name="T2" fmla="*/ 249651 w 384"/>
                <a:gd name="T3" fmla="*/ 318888 h 199"/>
                <a:gd name="T4" fmla="*/ 640233 w 384"/>
                <a:gd name="T5" fmla="*/ 193755 h 199"/>
                <a:gd name="T6" fmla="*/ 773112 w 384"/>
                <a:gd name="T7" fmla="*/ 117060 h 199"/>
                <a:gd name="T8" fmla="*/ 660367 w 384"/>
                <a:gd name="T9" fmla="*/ 0 h 199"/>
                <a:gd name="T10" fmla="*/ 283877 w 384"/>
                <a:gd name="T11" fmla="*/ 201828 h 199"/>
                <a:gd name="T12" fmla="*/ 20133 w 384"/>
                <a:gd name="T13" fmla="*/ 224029 h 199"/>
                <a:gd name="T14" fmla="*/ 0 w 384"/>
                <a:gd name="T15" fmla="*/ 278523 h 1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199">
                  <a:moveTo>
                    <a:pt x="0" y="138"/>
                  </a:moveTo>
                  <a:cubicBezTo>
                    <a:pt x="0" y="138"/>
                    <a:pt x="35" y="199"/>
                    <a:pt x="124" y="158"/>
                  </a:cubicBezTo>
                  <a:cubicBezTo>
                    <a:pt x="212" y="116"/>
                    <a:pt x="241" y="67"/>
                    <a:pt x="318" y="96"/>
                  </a:cubicBezTo>
                  <a:cubicBezTo>
                    <a:pt x="384" y="58"/>
                    <a:pt x="384" y="58"/>
                    <a:pt x="384" y="58"/>
                  </a:cubicBezTo>
                  <a:cubicBezTo>
                    <a:pt x="328" y="0"/>
                    <a:pt x="328" y="0"/>
                    <a:pt x="328" y="0"/>
                  </a:cubicBezTo>
                  <a:cubicBezTo>
                    <a:pt x="328" y="0"/>
                    <a:pt x="217" y="4"/>
                    <a:pt x="141" y="100"/>
                  </a:cubicBezTo>
                  <a:cubicBezTo>
                    <a:pt x="65" y="196"/>
                    <a:pt x="10" y="111"/>
                    <a:pt x="10" y="111"/>
                  </a:cubicBezTo>
                  <a:lnTo>
                    <a:pt x="0" y="138"/>
                  </a:lnTo>
                  <a:close/>
                </a:path>
              </a:pathLst>
            </a:custGeom>
            <a:solidFill>
              <a:srgbClr val="8E33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7" name="Freeform 116"/>
            <p:cNvSpPr>
              <a:spLocks/>
            </p:cNvSpPr>
            <p:nvPr/>
          </p:nvSpPr>
          <p:spPr bwMode="auto">
            <a:xfrm>
              <a:off x="5026025" y="1666876"/>
              <a:ext cx="439737" cy="696913"/>
            </a:xfrm>
            <a:custGeom>
              <a:avLst/>
              <a:gdLst>
                <a:gd name="T0" fmla="*/ 82703 w 218"/>
                <a:gd name="T1" fmla="*/ 169193 h 346"/>
                <a:gd name="T2" fmla="*/ 217851 w 218"/>
                <a:gd name="T3" fmla="*/ 696913 h 346"/>
                <a:gd name="T4" fmla="*/ 350983 w 218"/>
                <a:gd name="T5" fmla="*/ 628430 h 346"/>
                <a:gd name="T6" fmla="*/ 417548 w 218"/>
                <a:gd name="T7" fmla="*/ 402840 h 346"/>
                <a:gd name="T8" fmla="*/ 417548 w 218"/>
                <a:gd name="T9" fmla="*/ 279974 h 346"/>
                <a:gd name="T10" fmla="*/ 439737 w 218"/>
                <a:gd name="T11" fmla="*/ 215519 h 346"/>
                <a:gd name="T12" fmla="*/ 389308 w 218"/>
                <a:gd name="T13" fmla="*/ 147037 h 346"/>
                <a:gd name="T14" fmla="*/ 381240 w 218"/>
                <a:gd name="T15" fmla="*/ 26185 h 346"/>
                <a:gd name="T16" fmla="*/ 82703 w 218"/>
                <a:gd name="T17" fmla="*/ 169193 h 3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8" h="346">
                  <a:moveTo>
                    <a:pt x="41" y="84"/>
                  </a:moveTo>
                  <a:cubicBezTo>
                    <a:pt x="0" y="177"/>
                    <a:pt x="40" y="281"/>
                    <a:pt x="108" y="346"/>
                  </a:cubicBezTo>
                  <a:cubicBezTo>
                    <a:pt x="108" y="346"/>
                    <a:pt x="157" y="338"/>
                    <a:pt x="174" y="312"/>
                  </a:cubicBezTo>
                  <a:cubicBezTo>
                    <a:pt x="195" y="280"/>
                    <a:pt x="204" y="244"/>
                    <a:pt x="207" y="200"/>
                  </a:cubicBezTo>
                  <a:cubicBezTo>
                    <a:pt x="210" y="164"/>
                    <a:pt x="207" y="139"/>
                    <a:pt x="207" y="139"/>
                  </a:cubicBezTo>
                  <a:cubicBezTo>
                    <a:pt x="207" y="139"/>
                    <a:pt x="218" y="129"/>
                    <a:pt x="218" y="107"/>
                  </a:cubicBezTo>
                  <a:cubicBezTo>
                    <a:pt x="218" y="85"/>
                    <a:pt x="210" y="68"/>
                    <a:pt x="193" y="73"/>
                  </a:cubicBezTo>
                  <a:cubicBezTo>
                    <a:pt x="189" y="13"/>
                    <a:pt x="189" y="13"/>
                    <a:pt x="189" y="13"/>
                  </a:cubicBezTo>
                  <a:cubicBezTo>
                    <a:pt x="131" y="0"/>
                    <a:pt x="63" y="31"/>
                    <a:pt x="41" y="84"/>
                  </a:cubicBezTo>
                  <a:close/>
                </a:path>
              </a:pathLst>
            </a:custGeom>
            <a:solidFill>
              <a:srgbClr val="F6AB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8" name="Freeform 117"/>
            <p:cNvSpPr>
              <a:spLocks/>
            </p:cNvSpPr>
            <p:nvPr/>
          </p:nvSpPr>
          <p:spPr bwMode="auto">
            <a:xfrm>
              <a:off x="4941887" y="1485901"/>
              <a:ext cx="465137" cy="882650"/>
            </a:xfrm>
            <a:custGeom>
              <a:avLst/>
              <a:gdLst>
                <a:gd name="T0" fmla="*/ 0 w 231"/>
                <a:gd name="T1" fmla="*/ 396087 h 439"/>
                <a:gd name="T2" fmla="*/ 273847 w 231"/>
                <a:gd name="T3" fmla="*/ 866565 h 439"/>
                <a:gd name="T4" fmla="*/ 302037 w 231"/>
                <a:gd name="T5" fmla="*/ 876618 h 439"/>
                <a:gd name="T6" fmla="*/ 179209 w 231"/>
                <a:gd name="T7" fmla="*/ 349843 h 439"/>
                <a:gd name="T8" fmla="*/ 465137 w 231"/>
                <a:gd name="T9" fmla="*/ 207091 h 439"/>
                <a:gd name="T10" fmla="*/ 463123 w 231"/>
                <a:gd name="T11" fmla="*/ 197038 h 439"/>
                <a:gd name="T12" fmla="*/ 0 w 231"/>
                <a:gd name="T13" fmla="*/ 396087 h 4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439">
                  <a:moveTo>
                    <a:pt x="0" y="197"/>
                  </a:moveTo>
                  <a:cubicBezTo>
                    <a:pt x="0" y="197"/>
                    <a:pt x="15" y="327"/>
                    <a:pt x="136" y="431"/>
                  </a:cubicBezTo>
                  <a:cubicBezTo>
                    <a:pt x="145" y="439"/>
                    <a:pt x="150" y="436"/>
                    <a:pt x="150" y="436"/>
                  </a:cubicBezTo>
                  <a:cubicBezTo>
                    <a:pt x="82" y="371"/>
                    <a:pt x="48" y="267"/>
                    <a:pt x="89" y="174"/>
                  </a:cubicBezTo>
                  <a:cubicBezTo>
                    <a:pt x="112" y="121"/>
                    <a:pt x="173" y="90"/>
                    <a:pt x="231" y="103"/>
                  </a:cubicBezTo>
                  <a:cubicBezTo>
                    <a:pt x="230" y="98"/>
                    <a:pt x="230" y="98"/>
                    <a:pt x="230" y="98"/>
                  </a:cubicBezTo>
                  <a:cubicBezTo>
                    <a:pt x="230" y="98"/>
                    <a:pt x="27" y="0"/>
                    <a:pt x="0" y="197"/>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49" name="Freeform 118"/>
            <p:cNvSpPr>
              <a:spLocks/>
            </p:cNvSpPr>
            <p:nvPr/>
          </p:nvSpPr>
          <p:spPr bwMode="auto">
            <a:xfrm>
              <a:off x="4762500" y="1546226"/>
              <a:ext cx="739775" cy="422275"/>
            </a:xfrm>
            <a:custGeom>
              <a:avLst/>
              <a:gdLst>
                <a:gd name="T0" fmla="*/ 719618 w 367"/>
                <a:gd name="T1" fmla="*/ 378037 h 210"/>
                <a:gd name="T2" fmla="*/ 653098 w 367"/>
                <a:gd name="T3" fmla="*/ 92498 h 210"/>
                <a:gd name="T4" fmla="*/ 570453 w 367"/>
                <a:gd name="T5" fmla="*/ 64347 h 210"/>
                <a:gd name="T6" fmla="*/ 487808 w 367"/>
                <a:gd name="T7" fmla="*/ 0 h 210"/>
                <a:gd name="T8" fmla="*/ 0 w 367"/>
                <a:gd name="T9" fmla="*/ 355918 h 210"/>
                <a:gd name="T10" fmla="*/ 118928 w 367"/>
                <a:gd name="T11" fmla="*/ 341842 h 210"/>
                <a:gd name="T12" fmla="*/ 92724 w 367"/>
                <a:gd name="T13" fmla="*/ 412221 h 210"/>
                <a:gd name="T14" fmla="*/ 199558 w 367"/>
                <a:gd name="T15" fmla="*/ 416243 h 210"/>
                <a:gd name="T16" fmla="*/ 181416 w 367"/>
                <a:gd name="T17" fmla="*/ 351896 h 210"/>
                <a:gd name="T18" fmla="*/ 193511 w 367"/>
                <a:gd name="T19" fmla="*/ 349885 h 210"/>
                <a:gd name="T20" fmla="*/ 221731 w 367"/>
                <a:gd name="T21" fmla="*/ 209127 h 210"/>
                <a:gd name="T22" fmla="*/ 560375 w 367"/>
                <a:gd name="T23" fmla="*/ 128693 h 210"/>
                <a:gd name="T24" fmla="*/ 683334 w 367"/>
                <a:gd name="T25" fmla="*/ 283528 h 210"/>
                <a:gd name="T26" fmla="*/ 683334 w 367"/>
                <a:gd name="T27" fmla="*/ 394123 h 210"/>
                <a:gd name="T28" fmla="*/ 723649 w 367"/>
                <a:gd name="T29" fmla="*/ 422275 h 210"/>
                <a:gd name="T30" fmla="*/ 739775 w 367"/>
                <a:gd name="T31" fmla="*/ 410210 h 210"/>
                <a:gd name="T32" fmla="*/ 719618 w 367"/>
                <a:gd name="T33" fmla="*/ 378037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210">
                  <a:moveTo>
                    <a:pt x="357" y="188"/>
                  </a:moveTo>
                  <a:cubicBezTo>
                    <a:pt x="357" y="169"/>
                    <a:pt x="338" y="62"/>
                    <a:pt x="324" y="46"/>
                  </a:cubicBezTo>
                  <a:cubicBezTo>
                    <a:pt x="310" y="30"/>
                    <a:pt x="283" y="32"/>
                    <a:pt x="283" y="32"/>
                  </a:cubicBezTo>
                  <a:cubicBezTo>
                    <a:pt x="283" y="32"/>
                    <a:pt x="278" y="0"/>
                    <a:pt x="242" y="0"/>
                  </a:cubicBezTo>
                  <a:cubicBezTo>
                    <a:pt x="206" y="0"/>
                    <a:pt x="83" y="11"/>
                    <a:pt x="0" y="177"/>
                  </a:cubicBezTo>
                  <a:cubicBezTo>
                    <a:pt x="59" y="170"/>
                    <a:pt x="59" y="170"/>
                    <a:pt x="59" y="170"/>
                  </a:cubicBezTo>
                  <a:cubicBezTo>
                    <a:pt x="46" y="205"/>
                    <a:pt x="46" y="205"/>
                    <a:pt x="46" y="205"/>
                  </a:cubicBezTo>
                  <a:cubicBezTo>
                    <a:pt x="99" y="207"/>
                    <a:pt x="99" y="207"/>
                    <a:pt x="99" y="207"/>
                  </a:cubicBezTo>
                  <a:cubicBezTo>
                    <a:pt x="90" y="175"/>
                    <a:pt x="90" y="175"/>
                    <a:pt x="90" y="175"/>
                  </a:cubicBezTo>
                  <a:cubicBezTo>
                    <a:pt x="96" y="174"/>
                    <a:pt x="96" y="174"/>
                    <a:pt x="96" y="174"/>
                  </a:cubicBezTo>
                  <a:cubicBezTo>
                    <a:pt x="94" y="150"/>
                    <a:pt x="98" y="125"/>
                    <a:pt x="110" y="104"/>
                  </a:cubicBezTo>
                  <a:cubicBezTo>
                    <a:pt x="142" y="48"/>
                    <a:pt x="218" y="28"/>
                    <a:pt x="278" y="64"/>
                  </a:cubicBezTo>
                  <a:cubicBezTo>
                    <a:pt x="304" y="80"/>
                    <a:pt x="330" y="109"/>
                    <a:pt x="339" y="141"/>
                  </a:cubicBezTo>
                  <a:cubicBezTo>
                    <a:pt x="348" y="151"/>
                    <a:pt x="353" y="169"/>
                    <a:pt x="339" y="196"/>
                  </a:cubicBezTo>
                  <a:cubicBezTo>
                    <a:pt x="347" y="199"/>
                    <a:pt x="353" y="205"/>
                    <a:pt x="359" y="210"/>
                  </a:cubicBezTo>
                  <a:cubicBezTo>
                    <a:pt x="367" y="204"/>
                    <a:pt x="367" y="204"/>
                    <a:pt x="367" y="204"/>
                  </a:cubicBezTo>
                  <a:cubicBezTo>
                    <a:pt x="367" y="204"/>
                    <a:pt x="357" y="207"/>
                    <a:pt x="357" y="188"/>
                  </a:cubicBezTo>
                  <a:close/>
                </a:path>
              </a:pathLst>
            </a:custGeom>
            <a:solidFill>
              <a:srgbClr val="FBB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0" name="Freeform 119"/>
            <p:cNvSpPr>
              <a:spLocks/>
            </p:cNvSpPr>
            <p:nvPr/>
          </p:nvSpPr>
          <p:spPr bwMode="auto">
            <a:xfrm>
              <a:off x="4926012" y="1587501"/>
              <a:ext cx="519112" cy="314325"/>
            </a:xfrm>
            <a:custGeom>
              <a:avLst/>
              <a:gdLst>
                <a:gd name="T0" fmla="*/ 416497 w 258"/>
                <a:gd name="T1" fmla="*/ 72537 h 156"/>
                <a:gd name="T2" fmla="*/ 36217 w 258"/>
                <a:gd name="T3" fmla="*/ 169252 h 156"/>
                <a:gd name="T4" fmla="*/ 30181 w 258"/>
                <a:gd name="T5" fmla="*/ 308280 h 156"/>
                <a:gd name="T6" fmla="*/ 88531 w 258"/>
                <a:gd name="T7" fmla="*/ 300221 h 156"/>
                <a:gd name="T8" fmla="*/ 231387 w 258"/>
                <a:gd name="T9" fmla="*/ 149103 h 156"/>
                <a:gd name="T10" fmla="*/ 438630 w 258"/>
                <a:gd name="T11" fmla="*/ 179326 h 156"/>
                <a:gd name="T12" fmla="*/ 438630 w 258"/>
                <a:gd name="T13" fmla="*/ 288131 h 156"/>
                <a:gd name="T14" fmla="*/ 468810 w 258"/>
                <a:gd name="T15" fmla="*/ 314325 h 156"/>
                <a:gd name="T16" fmla="*/ 488931 w 258"/>
                <a:gd name="T17" fmla="*/ 225669 h 156"/>
                <a:gd name="T18" fmla="*/ 519112 w 258"/>
                <a:gd name="T19" fmla="*/ 241788 h 156"/>
                <a:gd name="T20" fmla="*/ 416497 w 258"/>
                <a:gd name="T21" fmla="*/ 72537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8" h="156">
                  <a:moveTo>
                    <a:pt x="207" y="36"/>
                  </a:moveTo>
                  <a:cubicBezTo>
                    <a:pt x="147" y="0"/>
                    <a:pt x="50" y="28"/>
                    <a:pt x="18" y="84"/>
                  </a:cubicBezTo>
                  <a:cubicBezTo>
                    <a:pt x="7" y="105"/>
                    <a:pt x="0" y="134"/>
                    <a:pt x="15" y="153"/>
                  </a:cubicBezTo>
                  <a:cubicBezTo>
                    <a:pt x="44" y="149"/>
                    <a:pt x="44" y="149"/>
                    <a:pt x="44" y="149"/>
                  </a:cubicBezTo>
                  <a:cubicBezTo>
                    <a:pt x="44" y="149"/>
                    <a:pt x="87" y="89"/>
                    <a:pt x="115" y="74"/>
                  </a:cubicBezTo>
                  <a:cubicBezTo>
                    <a:pt x="144" y="58"/>
                    <a:pt x="208" y="66"/>
                    <a:pt x="218" y="89"/>
                  </a:cubicBezTo>
                  <a:cubicBezTo>
                    <a:pt x="227" y="112"/>
                    <a:pt x="218" y="143"/>
                    <a:pt x="218" y="143"/>
                  </a:cubicBezTo>
                  <a:cubicBezTo>
                    <a:pt x="233" y="156"/>
                    <a:pt x="233" y="156"/>
                    <a:pt x="233" y="156"/>
                  </a:cubicBezTo>
                  <a:cubicBezTo>
                    <a:pt x="233" y="156"/>
                    <a:pt x="229" y="110"/>
                    <a:pt x="243" y="112"/>
                  </a:cubicBezTo>
                  <a:cubicBezTo>
                    <a:pt x="248" y="112"/>
                    <a:pt x="254" y="115"/>
                    <a:pt x="258" y="120"/>
                  </a:cubicBezTo>
                  <a:cubicBezTo>
                    <a:pt x="258" y="88"/>
                    <a:pt x="233" y="51"/>
                    <a:pt x="207" y="36"/>
                  </a:cubicBezTo>
                  <a:close/>
                </a:path>
              </a:pathLst>
            </a:custGeom>
            <a:solidFill>
              <a:srgbClr val="FCC6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1" name="Freeform 120"/>
            <p:cNvSpPr>
              <a:spLocks/>
            </p:cNvSpPr>
            <p:nvPr/>
          </p:nvSpPr>
          <p:spPr bwMode="auto">
            <a:xfrm>
              <a:off x="5187950" y="1893888"/>
              <a:ext cx="134937" cy="169863"/>
            </a:xfrm>
            <a:custGeom>
              <a:avLst/>
              <a:gdLst>
                <a:gd name="T0" fmla="*/ 114797 w 67"/>
                <a:gd name="T1" fmla="*/ 56621 h 84"/>
                <a:gd name="T2" fmla="*/ 36252 w 67"/>
                <a:gd name="T3" fmla="*/ 22244 h 84"/>
                <a:gd name="T4" fmla="*/ 6042 w 67"/>
                <a:gd name="T5" fmla="*/ 78865 h 84"/>
                <a:gd name="T6" fmla="*/ 40280 w 67"/>
                <a:gd name="T7" fmla="*/ 163796 h 84"/>
                <a:gd name="T8" fmla="*/ 58406 w 67"/>
                <a:gd name="T9" fmla="*/ 123353 h 84"/>
                <a:gd name="T10" fmla="*/ 106741 w 67"/>
                <a:gd name="T11" fmla="*/ 155708 h 84"/>
                <a:gd name="T12" fmla="*/ 110769 w 67"/>
                <a:gd name="T13" fmla="*/ 169863 h 84"/>
                <a:gd name="T14" fmla="*/ 120839 w 67"/>
                <a:gd name="T15" fmla="*/ 165819 h 84"/>
                <a:gd name="T16" fmla="*/ 114797 w 67"/>
                <a:gd name="T17" fmla="*/ 56621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7" h="84">
                  <a:moveTo>
                    <a:pt x="57" y="28"/>
                  </a:moveTo>
                  <a:cubicBezTo>
                    <a:pt x="57" y="28"/>
                    <a:pt x="46" y="0"/>
                    <a:pt x="18" y="11"/>
                  </a:cubicBezTo>
                  <a:cubicBezTo>
                    <a:pt x="0" y="17"/>
                    <a:pt x="3" y="39"/>
                    <a:pt x="3" y="39"/>
                  </a:cubicBezTo>
                  <a:cubicBezTo>
                    <a:pt x="20" y="81"/>
                    <a:pt x="20" y="81"/>
                    <a:pt x="20" y="81"/>
                  </a:cubicBezTo>
                  <a:cubicBezTo>
                    <a:pt x="19" y="72"/>
                    <a:pt x="22" y="63"/>
                    <a:pt x="29" y="61"/>
                  </a:cubicBezTo>
                  <a:cubicBezTo>
                    <a:pt x="38" y="58"/>
                    <a:pt x="49" y="65"/>
                    <a:pt x="53" y="77"/>
                  </a:cubicBezTo>
                  <a:cubicBezTo>
                    <a:pt x="54" y="79"/>
                    <a:pt x="55" y="82"/>
                    <a:pt x="55" y="84"/>
                  </a:cubicBezTo>
                  <a:cubicBezTo>
                    <a:pt x="60" y="82"/>
                    <a:pt x="60" y="82"/>
                    <a:pt x="60" y="82"/>
                  </a:cubicBezTo>
                  <a:cubicBezTo>
                    <a:pt x="67" y="51"/>
                    <a:pt x="57" y="28"/>
                    <a:pt x="5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2" name="Freeform 121"/>
            <p:cNvSpPr>
              <a:spLocks/>
            </p:cNvSpPr>
            <p:nvPr/>
          </p:nvSpPr>
          <p:spPr bwMode="auto">
            <a:xfrm>
              <a:off x="5226050" y="2005013"/>
              <a:ext cx="73025" cy="80963"/>
            </a:xfrm>
            <a:custGeom>
              <a:avLst/>
              <a:gdLst>
                <a:gd name="T0" fmla="*/ 26370 w 36"/>
                <a:gd name="T1" fmla="*/ 36433 h 40"/>
                <a:gd name="T2" fmla="*/ 56797 w 36"/>
                <a:gd name="T3" fmla="*/ 62746 h 40"/>
                <a:gd name="T4" fmla="*/ 56797 w 36"/>
                <a:gd name="T5" fmla="*/ 64770 h 40"/>
                <a:gd name="T6" fmla="*/ 73025 w 36"/>
                <a:gd name="T7" fmla="*/ 58698 h 40"/>
                <a:gd name="T8" fmla="*/ 68968 w 36"/>
                <a:gd name="T9" fmla="*/ 44530 h 40"/>
                <a:gd name="T10" fmla="*/ 16228 w 36"/>
                <a:gd name="T11" fmla="*/ 8096 h 40"/>
                <a:gd name="T12" fmla="*/ 2028 w 36"/>
                <a:gd name="T13" fmla="*/ 52626 h 40"/>
                <a:gd name="T14" fmla="*/ 12171 w 36"/>
                <a:gd name="T15" fmla="*/ 80963 h 40"/>
                <a:gd name="T16" fmla="*/ 16228 w 36"/>
                <a:gd name="T17" fmla="*/ 80963 h 40"/>
                <a:gd name="T18" fmla="*/ 14199 w 36"/>
                <a:gd name="T19" fmla="*/ 74891 h 40"/>
                <a:gd name="T20" fmla="*/ 26370 w 36"/>
                <a:gd name="T21" fmla="*/ 36433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40">
                  <a:moveTo>
                    <a:pt x="13" y="18"/>
                  </a:moveTo>
                  <a:cubicBezTo>
                    <a:pt x="18" y="17"/>
                    <a:pt x="25" y="22"/>
                    <a:pt x="28" y="31"/>
                  </a:cubicBezTo>
                  <a:cubicBezTo>
                    <a:pt x="28" y="32"/>
                    <a:pt x="28" y="32"/>
                    <a:pt x="28" y="32"/>
                  </a:cubicBezTo>
                  <a:cubicBezTo>
                    <a:pt x="36" y="29"/>
                    <a:pt x="36" y="29"/>
                    <a:pt x="36" y="29"/>
                  </a:cubicBezTo>
                  <a:cubicBezTo>
                    <a:pt x="36" y="27"/>
                    <a:pt x="35" y="24"/>
                    <a:pt x="34" y="22"/>
                  </a:cubicBezTo>
                  <a:cubicBezTo>
                    <a:pt x="30" y="10"/>
                    <a:pt x="21" y="0"/>
                    <a:pt x="8" y="4"/>
                  </a:cubicBezTo>
                  <a:cubicBezTo>
                    <a:pt x="1" y="7"/>
                    <a:pt x="0" y="17"/>
                    <a:pt x="1" y="26"/>
                  </a:cubicBezTo>
                  <a:cubicBezTo>
                    <a:pt x="6" y="40"/>
                    <a:pt x="6" y="40"/>
                    <a:pt x="6" y="40"/>
                  </a:cubicBezTo>
                  <a:cubicBezTo>
                    <a:pt x="8" y="40"/>
                    <a:pt x="8" y="40"/>
                    <a:pt x="8" y="40"/>
                  </a:cubicBezTo>
                  <a:cubicBezTo>
                    <a:pt x="8" y="39"/>
                    <a:pt x="7" y="38"/>
                    <a:pt x="7" y="37"/>
                  </a:cubicBezTo>
                  <a:cubicBezTo>
                    <a:pt x="5" y="29"/>
                    <a:pt x="7" y="20"/>
                    <a:pt x="13" y="18"/>
                  </a:cubicBezTo>
                  <a:close/>
                </a:path>
              </a:pathLst>
            </a:custGeom>
            <a:solidFill>
              <a:srgbClr val="0071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3" name="Freeform 122"/>
            <p:cNvSpPr>
              <a:spLocks/>
            </p:cNvSpPr>
            <p:nvPr/>
          </p:nvSpPr>
          <p:spPr bwMode="auto">
            <a:xfrm>
              <a:off x="5235575" y="2038351"/>
              <a:ext cx="46037" cy="47625"/>
            </a:xfrm>
            <a:custGeom>
              <a:avLst/>
              <a:gdLst>
                <a:gd name="T0" fmla="*/ 46037 w 23"/>
                <a:gd name="T1" fmla="*/ 28989 h 23"/>
                <a:gd name="T2" fmla="*/ 16013 w 23"/>
                <a:gd name="T3" fmla="*/ 2071 h 23"/>
                <a:gd name="T4" fmla="*/ 4003 w 23"/>
                <a:gd name="T5" fmla="*/ 41413 h 23"/>
                <a:gd name="T6" fmla="*/ 6005 w 23"/>
                <a:gd name="T7" fmla="*/ 47625 h 23"/>
                <a:gd name="T8" fmla="*/ 46037 w 23"/>
                <a:gd name="T9" fmla="*/ 31060 h 23"/>
                <a:gd name="T10" fmla="*/ 46037 w 23"/>
                <a:gd name="T11" fmla="*/ 28989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3">
                  <a:moveTo>
                    <a:pt x="23" y="14"/>
                  </a:moveTo>
                  <a:cubicBezTo>
                    <a:pt x="20" y="5"/>
                    <a:pt x="13" y="0"/>
                    <a:pt x="8" y="1"/>
                  </a:cubicBezTo>
                  <a:cubicBezTo>
                    <a:pt x="2" y="3"/>
                    <a:pt x="0" y="12"/>
                    <a:pt x="2" y="20"/>
                  </a:cubicBezTo>
                  <a:cubicBezTo>
                    <a:pt x="2" y="21"/>
                    <a:pt x="3" y="22"/>
                    <a:pt x="3" y="23"/>
                  </a:cubicBezTo>
                  <a:cubicBezTo>
                    <a:pt x="23" y="15"/>
                    <a:pt x="23" y="15"/>
                    <a:pt x="23" y="15"/>
                  </a:cubicBezTo>
                  <a:cubicBezTo>
                    <a:pt x="23" y="15"/>
                    <a:pt x="23" y="15"/>
                    <a:pt x="23" y="14"/>
                  </a:cubicBezTo>
                  <a:close/>
                </a:path>
              </a:pathLst>
            </a:custGeom>
            <a:solidFill>
              <a:srgbClr val="005C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4" name="Freeform 123"/>
            <p:cNvSpPr>
              <a:spLocks/>
            </p:cNvSpPr>
            <p:nvPr/>
          </p:nvSpPr>
          <p:spPr bwMode="auto">
            <a:xfrm>
              <a:off x="5178425" y="1890713"/>
              <a:ext cx="153987" cy="168275"/>
            </a:xfrm>
            <a:custGeom>
              <a:avLst/>
              <a:gdLst>
                <a:gd name="T0" fmla="*/ 7999 w 77"/>
                <a:gd name="T1" fmla="*/ 90147 h 84"/>
                <a:gd name="T2" fmla="*/ 23998 w 77"/>
                <a:gd name="T3" fmla="*/ 36059 h 84"/>
                <a:gd name="T4" fmla="*/ 125989 w 77"/>
                <a:gd name="T5" fmla="*/ 50082 h 84"/>
                <a:gd name="T6" fmla="*/ 129989 w 77"/>
                <a:gd name="T7" fmla="*/ 168275 h 84"/>
                <a:gd name="T8" fmla="*/ 117990 w 77"/>
                <a:gd name="T9" fmla="*/ 62101 h 84"/>
                <a:gd name="T10" fmla="*/ 19998 w 77"/>
                <a:gd name="T11" fmla="*/ 92151 h 84"/>
                <a:gd name="T12" fmla="*/ 7999 w 77"/>
                <a:gd name="T13" fmla="*/ 90147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84">
                  <a:moveTo>
                    <a:pt x="4" y="45"/>
                  </a:moveTo>
                  <a:cubicBezTo>
                    <a:pt x="4" y="45"/>
                    <a:pt x="0" y="30"/>
                    <a:pt x="12" y="18"/>
                  </a:cubicBezTo>
                  <a:cubicBezTo>
                    <a:pt x="24" y="6"/>
                    <a:pt x="49" y="0"/>
                    <a:pt x="63" y="25"/>
                  </a:cubicBezTo>
                  <a:cubicBezTo>
                    <a:pt x="77" y="50"/>
                    <a:pt x="65" y="84"/>
                    <a:pt x="65" y="84"/>
                  </a:cubicBezTo>
                  <a:cubicBezTo>
                    <a:pt x="65" y="84"/>
                    <a:pt x="71" y="47"/>
                    <a:pt x="59" y="31"/>
                  </a:cubicBezTo>
                  <a:cubicBezTo>
                    <a:pt x="47" y="14"/>
                    <a:pt x="15" y="8"/>
                    <a:pt x="10" y="46"/>
                  </a:cubicBezTo>
                  <a:lnTo>
                    <a:pt x="4"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5" name="Freeform 124"/>
            <p:cNvSpPr>
              <a:spLocks/>
            </p:cNvSpPr>
            <p:nvPr/>
          </p:nvSpPr>
          <p:spPr bwMode="auto">
            <a:xfrm>
              <a:off x="5246687" y="2016126"/>
              <a:ext cx="39687" cy="41275"/>
            </a:xfrm>
            <a:custGeom>
              <a:avLst/>
              <a:gdLst>
                <a:gd name="T0" fmla="*/ 39687 w 20"/>
                <a:gd name="T1" fmla="*/ 20638 h 20"/>
                <a:gd name="T2" fmla="*/ 19844 w 20"/>
                <a:gd name="T3" fmla="*/ 41275 h 20"/>
                <a:gd name="T4" fmla="*/ 19844 w 20"/>
                <a:gd name="T5" fmla="*/ 41275 h 20"/>
                <a:gd name="T6" fmla="*/ 0 w 20"/>
                <a:gd name="T7" fmla="*/ 20638 h 20"/>
                <a:gd name="T8" fmla="*/ 0 w 20"/>
                <a:gd name="T9" fmla="*/ 20638 h 20"/>
                <a:gd name="T10" fmla="*/ 19844 w 20"/>
                <a:gd name="T11" fmla="*/ 0 h 20"/>
                <a:gd name="T12" fmla="*/ 19844 w 20"/>
                <a:gd name="T13" fmla="*/ 0 h 20"/>
                <a:gd name="T14" fmla="*/ 39687 w 20"/>
                <a:gd name="T15" fmla="*/ 20638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0">
                  <a:moveTo>
                    <a:pt x="20" y="10"/>
                  </a:moveTo>
                  <a:cubicBezTo>
                    <a:pt x="20" y="15"/>
                    <a:pt x="16" y="20"/>
                    <a:pt x="10" y="20"/>
                  </a:cubicBezTo>
                  <a:cubicBezTo>
                    <a:pt x="10" y="20"/>
                    <a:pt x="10" y="20"/>
                    <a:pt x="10" y="20"/>
                  </a:cubicBezTo>
                  <a:cubicBezTo>
                    <a:pt x="5" y="20"/>
                    <a:pt x="0" y="15"/>
                    <a:pt x="0" y="10"/>
                  </a:cubicBezTo>
                  <a:cubicBezTo>
                    <a:pt x="0" y="10"/>
                    <a:pt x="0" y="10"/>
                    <a:pt x="0" y="10"/>
                  </a:cubicBezTo>
                  <a:cubicBezTo>
                    <a:pt x="0" y="4"/>
                    <a:pt x="5" y="0"/>
                    <a:pt x="10" y="0"/>
                  </a:cubicBezTo>
                  <a:cubicBezTo>
                    <a:pt x="10" y="0"/>
                    <a:pt x="10" y="0"/>
                    <a:pt x="10" y="0"/>
                  </a:cubicBezTo>
                  <a:cubicBezTo>
                    <a:pt x="16" y="0"/>
                    <a:pt x="20" y="4"/>
                    <a:pt x="20"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6" name="Freeform 125"/>
            <p:cNvSpPr>
              <a:spLocks/>
            </p:cNvSpPr>
            <p:nvPr/>
          </p:nvSpPr>
          <p:spPr bwMode="auto">
            <a:xfrm>
              <a:off x="5008562" y="1965326"/>
              <a:ext cx="104775" cy="174625"/>
            </a:xfrm>
            <a:custGeom>
              <a:avLst/>
              <a:gdLst>
                <a:gd name="T0" fmla="*/ 86641 w 52"/>
                <a:gd name="T1" fmla="*/ 106381 h 87"/>
                <a:gd name="T2" fmla="*/ 104775 w 52"/>
                <a:gd name="T3" fmla="*/ 106381 h 87"/>
                <a:gd name="T4" fmla="*/ 76566 w 52"/>
                <a:gd name="T5" fmla="*/ 34122 h 87"/>
                <a:gd name="T6" fmla="*/ 28209 w 52"/>
                <a:gd name="T7" fmla="*/ 18065 h 87"/>
                <a:gd name="T8" fmla="*/ 6045 w 52"/>
                <a:gd name="T9" fmla="*/ 76273 h 87"/>
                <a:gd name="T10" fmla="*/ 74551 w 52"/>
                <a:gd name="T11" fmla="*/ 174625 h 87"/>
                <a:gd name="T12" fmla="*/ 82611 w 52"/>
                <a:gd name="T13" fmla="*/ 172618 h 87"/>
                <a:gd name="T14" fmla="*/ 72537 w 52"/>
                <a:gd name="T15" fmla="*/ 154553 h 87"/>
                <a:gd name="T16" fmla="*/ 86641 w 52"/>
                <a:gd name="T17" fmla="*/ 10638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87">
                  <a:moveTo>
                    <a:pt x="43" y="53"/>
                  </a:moveTo>
                  <a:cubicBezTo>
                    <a:pt x="46" y="52"/>
                    <a:pt x="49" y="52"/>
                    <a:pt x="52" y="53"/>
                  </a:cubicBezTo>
                  <a:cubicBezTo>
                    <a:pt x="38" y="17"/>
                    <a:pt x="38" y="17"/>
                    <a:pt x="38" y="17"/>
                  </a:cubicBezTo>
                  <a:cubicBezTo>
                    <a:pt x="38" y="17"/>
                    <a:pt x="31" y="0"/>
                    <a:pt x="14" y="9"/>
                  </a:cubicBezTo>
                  <a:cubicBezTo>
                    <a:pt x="0" y="17"/>
                    <a:pt x="3" y="38"/>
                    <a:pt x="3" y="38"/>
                  </a:cubicBezTo>
                  <a:cubicBezTo>
                    <a:pt x="37" y="87"/>
                    <a:pt x="37" y="87"/>
                    <a:pt x="37" y="87"/>
                  </a:cubicBezTo>
                  <a:cubicBezTo>
                    <a:pt x="41" y="86"/>
                    <a:pt x="41" y="86"/>
                    <a:pt x="41" y="86"/>
                  </a:cubicBezTo>
                  <a:cubicBezTo>
                    <a:pt x="39" y="84"/>
                    <a:pt x="37" y="81"/>
                    <a:pt x="36" y="77"/>
                  </a:cubicBezTo>
                  <a:cubicBezTo>
                    <a:pt x="32" y="67"/>
                    <a:pt x="35" y="56"/>
                    <a:pt x="43"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7" name="Freeform 126"/>
            <p:cNvSpPr>
              <a:spLocks/>
            </p:cNvSpPr>
            <p:nvPr/>
          </p:nvSpPr>
          <p:spPr bwMode="auto">
            <a:xfrm>
              <a:off x="5000625" y="1952626"/>
              <a:ext cx="85725" cy="193675"/>
            </a:xfrm>
            <a:custGeom>
              <a:avLst/>
              <a:gdLst>
                <a:gd name="T0" fmla="*/ 83731 w 43"/>
                <a:gd name="T1" fmla="*/ 46401 h 96"/>
                <a:gd name="T2" fmla="*/ 29904 w 43"/>
                <a:gd name="T3" fmla="*/ 52454 h 96"/>
                <a:gd name="T4" fmla="*/ 63795 w 43"/>
                <a:gd name="T5" fmla="*/ 159378 h 96"/>
                <a:gd name="T6" fmla="*/ 81738 w 43"/>
                <a:gd name="T7" fmla="*/ 187623 h 96"/>
                <a:gd name="T8" fmla="*/ 13955 w 43"/>
                <a:gd name="T9" fmla="*/ 88768 h 96"/>
                <a:gd name="T10" fmla="*/ 85725 w 43"/>
                <a:gd name="T11" fmla="*/ 30262 h 96"/>
                <a:gd name="T12" fmla="*/ 83731 w 43"/>
                <a:gd name="T13" fmla="*/ 46401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96">
                  <a:moveTo>
                    <a:pt x="42" y="23"/>
                  </a:moveTo>
                  <a:cubicBezTo>
                    <a:pt x="42" y="23"/>
                    <a:pt x="27" y="11"/>
                    <a:pt x="15" y="26"/>
                  </a:cubicBezTo>
                  <a:cubicBezTo>
                    <a:pt x="4" y="40"/>
                    <a:pt x="22" y="65"/>
                    <a:pt x="32" y="79"/>
                  </a:cubicBezTo>
                  <a:cubicBezTo>
                    <a:pt x="43" y="96"/>
                    <a:pt x="41" y="93"/>
                    <a:pt x="41" y="93"/>
                  </a:cubicBezTo>
                  <a:cubicBezTo>
                    <a:pt x="41" y="93"/>
                    <a:pt x="17" y="73"/>
                    <a:pt x="7" y="44"/>
                  </a:cubicBezTo>
                  <a:cubicBezTo>
                    <a:pt x="0" y="21"/>
                    <a:pt x="17" y="0"/>
                    <a:pt x="43" y="15"/>
                  </a:cubicBezTo>
                  <a:lnTo>
                    <a:pt x="4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8" name="Freeform 127"/>
            <p:cNvSpPr>
              <a:spLocks/>
            </p:cNvSpPr>
            <p:nvPr/>
          </p:nvSpPr>
          <p:spPr bwMode="auto">
            <a:xfrm>
              <a:off x="5073650" y="2066926"/>
              <a:ext cx="49212" cy="71438"/>
            </a:xfrm>
            <a:custGeom>
              <a:avLst/>
              <a:gdLst>
                <a:gd name="T0" fmla="*/ 25590 w 25"/>
                <a:gd name="T1" fmla="*/ 67356 h 35"/>
                <a:gd name="T2" fmla="*/ 33464 w 25"/>
                <a:gd name="T3" fmla="*/ 28575 h 35"/>
                <a:gd name="T4" fmla="*/ 49212 w 25"/>
                <a:gd name="T5" fmla="*/ 36740 h 35"/>
                <a:gd name="T6" fmla="*/ 39370 w 25"/>
                <a:gd name="T7" fmla="*/ 4082 h 35"/>
                <a:gd name="T8" fmla="*/ 19685 w 25"/>
                <a:gd name="T9" fmla="*/ 2041 h 35"/>
                <a:gd name="T10" fmla="*/ 7874 w 25"/>
                <a:gd name="T11" fmla="*/ 53068 h 35"/>
                <a:gd name="T12" fmla="*/ 17716 w 25"/>
                <a:gd name="T13" fmla="*/ 71438 h 35"/>
                <a:gd name="T14" fmla="*/ 25590 w 25"/>
                <a:gd name="T15" fmla="*/ 69397 h 35"/>
                <a:gd name="T16" fmla="*/ 25590 w 25"/>
                <a:gd name="T17" fmla="*/ 67356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13" y="33"/>
                  </a:moveTo>
                  <a:cubicBezTo>
                    <a:pt x="11" y="24"/>
                    <a:pt x="13" y="15"/>
                    <a:pt x="17" y="14"/>
                  </a:cubicBezTo>
                  <a:cubicBezTo>
                    <a:pt x="20" y="13"/>
                    <a:pt x="23" y="14"/>
                    <a:pt x="25" y="18"/>
                  </a:cubicBezTo>
                  <a:cubicBezTo>
                    <a:pt x="20" y="2"/>
                    <a:pt x="20" y="2"/>
                    <a:pt x="20" y="2"/>
                  </a:cubicBezTo>
                  <a:cubicBezTo>
                    <a:pt x="17" y="1"/>
                    <a:pt x="13" y="0"/>
                    <a:pt x="10" y="1"/>
                  </a:cubicBezTo>
                  <a:cubicBezTo>
                    <a:pt x="2" y="4"/>
                    <a:pt x="0" y="16"/>
                    <a:pt x="4" y="26"/>
                  </a:cubicBezTo>
                  <a:cubicBezTo>
                    <a:pt x="5" y="30"/>
                    <a:pt x="7" y="33"/>
                    <a:pt x="9" y="35"/>
                  </a:cubicBezTo>
                  <a:cubicBezTo>
                    <a:pt x="13" y="34"/>
                    <a:pt x="13" y="34"/>
                    <a:pt x="13" y="34"/>
                  </a:cubicBezTo>
                  <a:cubicBezTo>
                    <a:pt x="13" y="33"/>
                    <a:pt x="13" y="33"/>
                    <a:pt x="13" y="33"/>
                  </a:cubicBezTo>
                  <a:close/>
                </a:path>
              </a:pathLst>
            </a:custGeom>
            <a:solidFill>
              <a:srgbClr val="0071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9" name="Freeform 128"/>
            <p:cNvSpPr>
              <a:spLocks/>
            </p:cNvSpPr>
            <p:nvPr/>
          </p:nvSpPr>
          <p:spPr bwMode="auto">
            <a:xfrm>
              <a:off x="5095875" y="2093913"/>
              <a:ext cx="34925" cy="41275"/>
            </a:xfrm>
            <a:custGeom>
              <a:avLst/>
              <a:gdLst>
                <a:gd name="T0" fmla="*/ 27164 w 18"/>
                <a:gd name="T1" fmla="*/ 9827 h 21"/>
                <a:gd name="T2" fmla="*/ 11642 w 18"/>
                <a:gd name="T3" fmla="*/ 1965 h 21"/>
                <a:gd name="T4" fmla="*/ 3881 w 18"/>
                <a:gd name="T5" fmla="*/ 39310 h 21"/>
                <a:gd name="T6" fmla="*/ 3881 w 18"/>
                <a:gd name="T7" fmla="*/ 41275 h 21"/>
                <a:gd name="T8" fmla="*/ 34925 w 18"/>
                <a:gd name="T9" fmla="*/ 31448 h 21"/>
                <a:gd name="T10" fmla="*/ 27164 w 18"/>
                <a:gd name="T11" fmla="*/ 9827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1">
                  <a:moveTo>
                    <a:pt x="14" y="5"/>
                  </a:moveTo>
                  <a:cubicBezTo>
                    <a:pt x="12" y="1"/>
                    <a:pt x="9" y="0"/>
                    <a:pt x="6" y="1"/>
                  </a:cubicBezTo>
                  <a:cubicBezTo>
                    <a:pt x="2" y="2"/>
                    <a:pt x="0" y="11"/>
                    <a:pt x="2" y="20"/>
                  </a:cubicBezTo>
                  <a:cubicBezTo>
                    <a:pt x="2" y="20"/>
                    <a:pt x="2" y="20"/>
                    <a:pt x="2" y="21"/>
                  </a:cubicBezTo>
                  <a:cubicBezTo>
                    <a:pt x="18" y="16"/>
                    <a:pt x="18" y="16"/>
                    <a:pt x="18" y="16"/>
                  </a:cubicBezTo>
                  <a:lnTo>
                    <a:pt x="14" y="5"/>
                  </a:lnTo>
                  <a:close/>
                </a:path>
              </a:pathLst>
            </a:custGeom>
            <a:solidFill>
              <a:srgbClr val="005C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0" name="Freeform 129"/>
            <p:cNvSpPr>
              <a:spLocks/>
            </p:cNvSpPr>
            <p:nvPr/>
          </p:nvSpPr>
          <p:spPr bwMode="auto">
            <a:xfrm>
              <a:off x="5091112" y="2071688"/>
              <a:ext cx="31750" cy="33338"/>
            </a:xfrm>
            <a:custGeom>
              <a:avLst/>
              <a:gdLst>
                <a:gd name="T0" fmla="*/ 21828 w 16"/>
                <a:gd name="T1" fmla="*/ 1961 h 17"/>
                <a:gd name="T2" fmla="*/ 17859 w 16"/>
                <a:gd name="T3" fmla="*/ 0 h 17"/>
                <a:gd name="T4" fmla="*/ 0 w 16"/>
                <a:gd name="T5" fmla="*/ 17650 h 17"/>
                <a:gd name="T6" fmla="*/ 0 w 16"/>
                <a:gd name="T7" fmla="*/ 17650 h 17"/>
                <a:gd name="T8" fmla="*/ 17859 w 16"/>
                <a:gd name="T9" fmla="*/ 33338 h 17"/>
                <a:gd name="T10" fmla="*/ 31750 w 16"/>
                <a:gd name="T11" fmla="*/ 27455 h 17"/>
                <a:gd name="T12" fmla="*/ 21828 w 16"/>
                <a:gd name="T13" fmla="*/ 1961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17">
                  <a:moveTo>
                    <a:pt x="11" y="1"/>
                  </a:moveTo>
                  <a:cubicBezTo>
                    <a:pt x="10" y="1"/>
                    <a:pt x="9" y="0"/>
                    <a:pt x="9" y="0"/>
                  </a:cubicBezTo>
                  <a:cubicBezTo>
                    <a:pt x="4" y="0"/>
                    <a:pt x="0" y="4"/>
                    <a:pt x="0" y="9"/>
                  </a:cubicBezTo>
                  <a:cubicBezTo>
                    <a:pt x="0" y="9"/>
                    <a:pt x="0" y="9"/>
                    <a:pt x="0" y="9"/>
                  </a:cubicBezTo>
                  <a:cubicBezTo>
                    <a:pt x="0" y="14"/>
                    <a:pt x="4" y="17"/>
                    <a:pt x="9" y="17"/>
                  </a:cubicBezTo>
                  <a:cubicBezTo>
                    <a:pt x="12" y="17"/>
                    <a:pt x="14" y="16"/>
                    <a:pt x="16" y="14"/>
                  </a:cubicBezTo>
                  <a:cubicBezTo>
                    <a:pt x="14" y="9"/>
                    <a:pt x="12" y="4"/>
                    <a:pt x="1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1" name="Freeform 130"/>
            <p:cNvSpPr>
              <a:spLocks/>
            </p:cNvSpPr>
            <p:nvPr/>
          </p:nvSpPr>
          <p:spPr bwMode="auto">
            <a:xfrm>
              <a:off x="4762500" y="1744663"/>
              <a:ext cx="288925" cy="217488"/>
            </a:xfrm>
            <a:custGeom>
              <a:avLst/>
              <a:gdLst>
                <a:gd name="T0" fmla="*/ 252557 w 143"/>
                <a:gd name="T1" fmla="*/ 142978 h 108"/>
                <a:gd name="T2" fmla="*/ 286905 w 143"/>
                <a:gd name="T3" fmla="*/ 60413 h 108"/>
                <a:gd name="T4" fmla="*/ 117186 w 143"/>
                <a:gd name="T5" fmla="*/ 42289 h 108"/>
                <a:gd name="T6" fmla="*/ 0 w 143"/>
                <a:gd name="T7" fmla="*/ 157075 h 108"/>
                <a:gd name="T8" fmla="*/ 119207 w 143"/>
                <a:gd name="T9" fmla="*/ 142978 h 108"/>
                <a:gd name="T10" fmla="*/ 92941 w 143"/>
                <a:gd name="T11" fmla="*/ 213460 h 108"/>
                <a:gd name="T12" fmla="*/ 200025 w 143"/>
                <a:gd name="T13" fmla="*/ 217488 h 108"/>
                <a:gd name="T14" fmla="*/ 193964 w 143"/>
                <a:gd name="T15" fmla="*/ 161102 h 108"/>
                <a:gd name="T16" fmla="*/ 252557 w 143"/>
                <a:gd name="T17" fmla="*/ 142978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3" h="108">
                  <a:moveTo>
                    <a:pt x="125" y="71"/>
                  </a:moveTo>
                  <a:cubicBezTo>
                    <a:pt x="125" y="71"/>
                    <a:pt x="143" y="51"/>
                    <a:pt x="142" y="30"/>
                  </a:cubicBezTo>
                  <a:cubicBezTo>
                    <a:pt x="141" y="10"/>
                    <a:pt x="92" y="0"/>
                    <a:pt x="58" y="21"/>
                  </a:cubicBezTo>
                  <a:cubicBezTo>
                    <a:pt x="33" y="37"/>
                    <a:pt x="0" y="78"/>
                    <a:pt x="0" y="78"/>
                  </a:cubicBezTo>
                  <a:cubicBezTo>
                    <a:pt x="59" y="71"/>
                    <a:pt x="59" y="71"/>
                    <a:pt x="59" y="71"/>
                  </a:cubicBezTo>
                  <a:cubicBezTo>
                    <a:pt x="46" y="106"/>
                    <a:pt x="46" y="106"/>
                    <a:pt x="46" y="106"/>
                  </a:cubicBezTo>
                  <a:cubicBezTo>
                    <a:pt x="99" y="108"/>
                    <a:pt x="99" y="108"/>
                    <a:pt x="99" y="108"/>
                  </a:cubicBezTo>
                  <a:cubicBezTo>
                    <a:pt x="96" y="80"/>
                    <a:pt x="96" y="80"/>
                    <a:pt x="96" y="80"/>
                  </a:cubicBezTo>
                  <a:lnTo>
                    <a:pt x="125" y="71"/>
                  </a:lnTo>
                  <a:close/>
                </a:path>
              </a:pathLst>
            </a:custGeom>
            <a:solidFill>
              <a:srgbClr val="FBB9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2" name="Freeform 131"/>
            <p:cNvSpPr>
              <a:spLocks/>
            </p:cNvSpPr>
            <p:nvPr/>
          </p:nvSpPr>
          <p:spPr bwMode="auto">
            <a:xfrm>
              <a:off x="5143500" y="2089151"/>
              <a:ext cx="212725" cy="203200"/>
            </a:xfrm>
            <a:custGeom>
              <a:avLst/>
              <a:gdLst>
                <a:gd name="T0" fmla="*/ 0 w 106"/>
                <a:gd name="T1" fmla="*/ 144855 h 101"/>
                <a:gd name="T2" fmla="*/ 68233 w 106"/>
                <a:gd name="T3" fmla="*/ 78463 h 101"/>
                <a:gd name="T4" fmla="*/ 162554 w 106"/>
                <a:gd name="T5" fmla="*/ 48285 h 101"/>
                <a:gd name="T6" fmla="*/ 196670 w 106"/>
                <a:gd name="T7" fmla="*/ 0 h 101"/>
                <a:gd name="T8" fmla="*/ 174595 w 106"/>
                <a:gd name="T9" fmla="*/ 166986 h 101"/>
                <a:gd name="T10" fmla="*/ 48164 w 106"/>
                <a:gd name="T11" fmla="*/ 203200 h 101"/>
                <a:gd name="T12" fmla="*/ 58198 w 106"/>
                <a:gd name="T13" fmla="*/ 187105 h 101"/>
                <a:gd name="T14" fmla="*/ 48164 w 106"/>
                <a:gd name="T15" fmla="*/ 154915 h 101"/>
                <a:gd name="T16" fmla="*/ 12041 w 106"/>
                <a:gd name="T17" fmla="*/ 142844 h 101"/>
                <a:gd name="T18" fmla="*/ 0 w 106"/>
                <a:gd name="T19" fmla="*/ 144855 h 1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6" h="101">
                  <a:moveTo>
                    <a:pt x="0" y="72"/>
                  </a:moveTo>
                  <a:cubicBezTo>
                    <a:pt x="0" y="72"/>
                    <a:pt x="2" y="49"/>
                    <a:pt x="34" y="39"/>
                  </a:cubicBezTo>
                  <a:cubicBezTo>
                    <a:pt x="65" y="28"/>
                    <a:pt x="72" y="29"/>
                    <a:pt x="81" y="24"/>
                  </a:cubicBezTo>
                  <a:cubicBezTo>
                    <a:pt x="91" y="19"/>
                    <a:pt x="97" y="6"/>
                    <a:pt x="98" y="0"/>
                  </a:cubicBezTo>
                  <a:cubicBezTo>
                    <a:pt x="98" y="0"/>
                    <a:pt x="106" y="52"/>
                    <a:pt x="87" y="83"/>
                  </a:cubicBezTo>
                  <a:cubicBezTo>
                    <a:pt x="24" y="101"/>
                    <a:pt x="24" y="101"/>
                    <a:pt x="24" y="101"/>
                  </a:cubicBezTo>
                  <a:cubicBezTo>
                    <a:pt x="29" y="93"/>
                    <a:pt x="29" y="93"/>
                    <a:pt x="29" y="93"/>
                  </a:cubicBezTo>
                  <a:cubicBezTo>
                    <a:pt x="24" y="77"/>
                    <a:pt x="24" y="77"/>
                    <a:pt x="24" y="77"/>
                  </a:cubicBezTo>
                  <a:cubicBezTo>
                    <a:pt x="6" y="71"/>
                    <a:pt x="6" y="71"/>
                    <a:pt x="6" y="71"/>
                  </a:cubicBezTo>
                  <a:lnTo>
                    <a:pt x="0" y="72"/>
                  </a:lnTo>
                  <a:close/>
                </a:path>
              </a:pathLst>
            </a:custGeom>
            <a:solidFill>
              <a:srgbClr val="F59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3" name="Freeform 132"/>
            <p:cNvSpPr>
              <a:spLocks/>
            </p:cNvSpPr>
            <p:nvPr/>
          </p:nvSpPr>
          <p:spPr bwMode="auto">
            <a:xfrm>
              <a:off x="5138737" y="2105026"/>
              <a:ext cx="204787" cy="176213"/>
            </a:xfrm>
            <a:custGeom>
              <a:avLst/>
              <a:gdLst>
                <a:gd name="T0" fmla="*/ 200732 w 101"/>
                <a:gd name="T1" fmla="*/ 0 h 87"/>
                <a:gd name="T2" fmla="*/ 170318 w 101"/>
                <a:gd name="T3" fmla="*/ 40509 h 87"/>
                <a:gd name="T4" fmla="*/ 14193 w 101"/>
                <a:gd name="T5" fmla="*/ 125577 h 87"/>
                <a:gd name="T6" fmla="*/ 50690 w 101"/>
                <a:gd name="T7" fmla="*/ 141781 h 87"/>
                <a:gd name="T8" fmla="*/ 60828 w 101"/>
                <a:gd name="T9" fmla="*/ 176213 h 87"/>
                <a:gd name="T10" fmla="*/ 178428 w 101"/>
                <a:gd name="T11" fmla="*/ 145831 h 87"/>
                <a:gd name="T12" fmla="*/ 180456 w 101"/>
                <a:gd name="T13" fmla="*/ 141781 h 87"/>
                <a:gd name="T14" fmla="*/ 200732 w 101"/>
                <a:gd name="T15" fmla="*/ 0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1" h="87">
                  <a:moveTo>
                    <a:pt x="99" y="0"/>
                  </a:moveTo>
                  <a:cubicBezTo>
                    <a:pt x="96" y="10"/>
                    <a:pt x="84" y="20"/>
                    <a:pt x="84" y="20"/>
                  </a:cubicBezTo>
                  <a:cubicBezTo>
                    <a:pt x="0" y="38"/>
                    <a:pt x="7" y="62"/>
                    <a:pt x="7" y="62"/>
                  </a:cubicBezTo>
                  <a:cubicBezTo>
                    <a:pt x="25" y="70"/>
                    <a:pt x="25" y="70"/>
                    <a:pt x="25" y="70"/>
                  </a:cubicBezTo>
                  <a:cubicBezTo>
                    <a:pt x="30" y="87"/>
                    <a:pt x="30" y="87"/>
                    <a:pt x="30" y="87"/>
                  </a:cubicBezTo>
                  <a:cubicBezTo>
                    <a:pt x="88" y="72"/>
                    <a:pt x="88" y="72"/>
                    <a:pt x="88" y="72"/>
                  </a:cubicBezTo>
                  <a:cubicBezTo>
                    <a:pt x="89" y="71"/>
                    <a:pt x="89" y="70"/>
                    <a:pt x="89" y="70"/>
                  </a:cubicBezTo>
                  <a:cubicBezTo>
                    <a:pt x="89" y="64"/>
                    <a:pt x="101" y="32"/>
                    <a:pt x="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4" name="Freeform 133"/>
            <p:cNvSpPr>
              <a:spLocks/>
            </p:cNvSpPr>
            <p:nvPr/>
          </p:nvSpPr>
          <p:spPr bwMode="auto">
            <a:xfrm>
              <a:off x="5338762" y="2100263"/>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cubicBezTo>
                    <a:pt x="0" y="2"/>
                    <a:pt x="0" y="1"/>
                    <a:pt x="0"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5" name="Freeform 134"/>
            <p:cNvSpPr>
              <a:spLocks/>
            </p:cNvSpPr>
            <p:nvPr/>
          </p:nvSpPr>
          <p:spPr bwMode="auto">
            <a:xfrm>
              <a:off x="5308600" y="2100263"/>
              <a:ext cx="38100" cy="146050"/>
            </a:xfrm>
            <a:custGeom>
              <a:avLst/>
              <a:gdLst>
                <a:gd name="T0" fmla="*/ 30079 w 19"/>
                <a:gd name="T1" fmla="*/ 0 h 73"/>
                <a:gd name="T2" fmla="*/ 28074 w 19"/>
                <a:gd name="T3" fmla="*/ 10003 h 73"/>
                <a:gd name="T4" fmla="*/ 0 w 19"/>
                <a:gd name="T5" fmla="*/ 106036 h 73"/>
                <a:gd name="T6" fmla="*/ 10026 w 19"/>
                <a:gd name="T7" fmla="*/ 146050 h 73"/>
                <a:gd name="T8" fmla="*/ 30079 w 19"/>
                <a:gd name="T9" fmla="*/ 0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3">
                  <a:moveTo>
                    <a:pt x="15" y="0"/>
                  </a:moveTo>
                  <a:cubicBezTo>
                    <a:pt x="15" y="1"/>
                    <a:pt x="15" y="4"/>
                    <a:pt x="14" y="5"/>
                  </a:cubicBezTo>
                  <a:cubicBezTo>
                    <a:pt x="14" y="29"/>
                    <a:pt x="0" y="53"/>
                    <a:pt x="0" y="53"/>
                  </a:cubicBezTo>
                  <a:cubicBezTo>
                    <a:pt x="2" y="56"/>
                    <a:pt x="5" y="67"/>
                    <a:pt x="5" y="73"/>
                  </a:cubicBezTo>
                  <a:cubicBezTo>
                    <a:pt x="19" y="45"/>
                    <a:pt x="15" y="0"/>
                    <a:pt x="15"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6" name="Freeform 135"/>
            <p:cNvSpPr>
              <a:spLocks/>
            </p:cNvSpPr>
            <p:nvPr/>
          </p:nvSpPr>
          <p:spPr bwMode="auto">
            <a:xfrm>
              <a:off x="5156200" y="1827213"/>
              <a:ext cx="182562" cy="82550"/>
            </a:xfrm>
            <a:custGeom>
              <a:avLst/>
              <a:gdLst>
                <a:gd name="T0" fmla="*/ 6019 w 91"/>
                <a:gd name="T1" fmla="*/ 82550 h 41"/>
                <a:gd name="T2" fmla="*/ 90278 w 91"/>
                <a:gd name="T3" fmla="*/ 36241 h 41"/>
                <a:gd name="T4" fmla="*/ 182562 w 91"/>
                <a:gd name="T5" fmla="*/ 74496 h 41"/>
                <a:gd name="T6" fmla="*/ 82253 w 91"/>
                <a:gd name="T7" fmla="*/ 2013 h 41"/>
                <a:gd name="T8" fmla="*/ 6019 w 91"/>
                <a:gd name="T9" fmla="*/ 8255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41">
                  <a:moveTo>
                    <a:pt x="3" y="41"/>
                  </a:moveTo>
                  <a:cubicBezTo>
                    <a:pt x="3" y="41"/>
                    <a:pt x="9" y="18"/>
                    <a:pt x="45" y="18"/>
                  </a:cubicBezTo>
                  <a:cubicBezTo>
                    <a:pt x="80" y="18"/>
                    <a:pt x="91" y="37"/>
                    <a:pt x="91" y="37"/>
                  </a:cubicBezTo>
                  <a:cubicBezTo>
                    <a:pt x="91" y="37"/>
                    <a:pt x="84" y="0"/>
                    <a:pt x="41" y="1"/>
                  </a:cubicBezTo>
                  <a:cubicBezTo>
                    <a:pt x="0" y="2"/>
                    <a:pt x="3" y="41"/>
                    <a:pt x="3" y="41"/>
                  </a:cubicBezTo>
                  <a:close/>
                </a:path>
              </a:pathLst>
            </a:custGeom>
            <a:solidFill>
              <a:srgbClr val="DD9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7" name="Freeform 136"/>
            <p:cNvSpPr>
              <a:spLocks/>
            </p:cNvSpPr>
            <p:nvPr/>
          </p:nvSpPr>
          <p:spPr bwMode="auto">
            <a:xfrm>
              <a:off x="4962525" y="1887538"/>
              <a:ext cx="112712" cy="134938"/>
            </a:xfrm>
            <a:custGeom>
              <a:avLst/>
              <a:gdLst>
                <a:gd name="T0" fmla="*/ 112712 w 56"/>
                <a:gd name="T1" fmla="*/ 46322 h 67"/>
                <a:gd name="T2" fmla="*/ 44280 w 56"/>
                <a:gd name="T3" fmla="*/ 52364 h 67"/>
                <a:gd name="T4" fmla="*/ 34216 w 56"/>
                <a:gd name="T5" fmla="*/ 130910 h 67"/>
                <a:gd name="T6" fmla="*/ 30191 w 56"/>
                <a:gd name="T7" fmla="*/ 36252 h 67"/>
                <a:gd name="T8" fmla="*/ 112712 w 56"/>
                <a:gd name="T9" fmla="*/ 46322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7">
                  <a:moveTo>
                    <a:pt x="56" y="23"/>
                  </a:moveTo>
                  <a:cubicBezTo>
                    <a:pt x="56" y="23"/>
                    <a:pt x="39" y="13"/>
                    <a:pt x="22" y="26"/>
                  </a:cubicBezTo>
                  <a:cubicBezTo>
                    <a:pt x="5" y="40"/>
                    <a:pt x="16" y="62"/>
                    <a:pt x="17" y="65"/>
                  </a:cubicBezTo>
                  <a:cubicBezTo>
                    <a:pt x="18" y="67"/>
                    <a:pt x="0" y="37"/>
                    <a:pt x="15" y="18"/>
                  </a:cubicBezTo>
                  <a:cubicBezTo>
                    <a:pt x="29" y="0"/>
                    <a:pt x="48" y="15"/>
                    <a:pt x="56" y="23"/>
                  </a:cubicBezTo>
                  <a:close/>
                </a:path>
              </a:pathLst>
            </a:custGeom>
            <a:solidFill>
              <a:srgbClr val="DD9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8" name="Freeform 137"/>
            <p:cNvSpPr>
              <a:spLocks/>
            </p:cNvSpPr>
            <p:nvPr/>
          </p:nvSpPr>
          <p:spPr bwMode="auto">
            <a:xfrm>
              <a:off x="5419725" y="2368551"/>
              <a:ext cx="30162" cy="133350"/>
            </a:xfrm>
            <a:custGeom>
              <a:avLst/>
              <a:gdLst>
                <a:gd name="T0" fmla="*/ 26140 w 15"/>
                <a:gd name="T1" fmla="*/ 0 h 66"/>
                <a:gd name="T2" fmla="*/ 8043 w 15"/>
                <a:gd name="T3" fmla="*/ 82839 h 66"/>
                <a:gd name="T4" fmla="*/ 8043 w 15"/>
                <a:gd name="T5" fmla="*/ 133350 h 66"/>
                <a:gd name="T6" fmla="*/ 26140 w 15"/>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6">
                  <a:moveTo>
                    <a:pt x="13" y="0"/>
                  </a:moveTo>
                  <a:cubicBezTo>
                    <a:pt x="4" y="41"/>
                    <a:pt x="4" y="41"/>
                    <a:pt x="4" y="41"/>
                  </a:cubicBezTo>
                  <a:cubicBezTo>
                    <a:pt x="4" y="41"/>
                    <a:pt x="0" y="56"/>
                    <a:pt x="4" y="66"/>
                  </a:cubicBezTo>
                  <a:cubicBezTo>
                    <a:pt x="4" y="66"/>
                    <a:pt x="15" y="6"/>
                    <a:pt x="13" y="0"/>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gr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357869" y="2131608"/>
            <a:ext cx="8222366" cy="4338915"/>
          </a:xfrm>
          <a:prstGeom prst="rect">
            <a:avLst/>
          </a:prstGeom>
        </p:spPr>
        <p:txBody>
          <a:bodyPr/>
          <a:lstStyle/>
          <a:p>
            <a:pPr marL="171446" indent="-171446" eaLnBrk="1" fontAlgn="auto" hangingPunct="1">
              <a:lnSpc>
                <a:spcPts val="2250"/>
              </a:lnSpc>
              <a:spcBef>
                <a:spcPts val="450"/>
              </a:spcBef>
              <a:spcAft>
                <a:spcPts val="450"/>
              </a:spcAft>
              <a:buFont typeface="Wingdings" pitchFamily="2" charset="2"/>
              <a:buChar char="Ø"/>
              <a:defRPr/>
            </a:pPr>
            <a:endParaRPr lang="en-US" altLang="zh-TW" dirty="0"/>
          </a:p>
        </p:txBody>
      </p:sp>
      <p:cxnSp>
        <p:nvCxnSpPr>
          <p:cNvPr id="23"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 name="Freeform 6">
            <a:extLst>
              <a:ext uri="{FF2B5EF4-FFF2-40B4-BE49-F238E27FC236}">
                <a16:creationId xmlns:a16="http://schemas.microsoft.com/office/drawing/2014/main" id="{71AA52EC-7DB1-4E87-8C0D-FAA1C5227515}"/>
              </a:ext>
            </a:extLst>
          </p:cNvPr>
          <p:cNvSpPr>
            <a:spLocks noEditPoints="1"/>
          </p:cNvSpPr>
          <p:nvPr/>
        </p:nvSpPr>
        <p:spPr bwMode="auto">
          <a:xfrm>
            <a:off x="750800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25"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捌、網路選填登記志願（</a:t>
            </a:r>
            <a:r>
              <a:rPr lang="en-US" altLang="zh-TW" sz="3000" b="1" dirty="0" smtClean="0">
                <a:solidFill>
                  <a:srgbClr val="002060"/>
                </a:solidFill>
                <a:latin typeface="微軟正黑體" panose="020B0604030504040204" pitchFamily="34" charset="-120"/>
                <a:ea typeface="微軟正黑體" panose="020B0604030504040204" pitchFamily="34" charset="-120"/>
              </a:rPr>
              <a:t>2/2</a:t>
            </a:r>
            <a:r>
              <a:rPr lang="zh-TW" altLang="en-US" sz="3000" b="1" dirty="0" smtClean="0">
                <a:solidFill>
                  <a:srgbClr val="002060"/>
                </a:solidFill>
                <a:latin typeface="微軟正黑體" panose="020B0604030504040204" pitchFamily="34" charset="-120"/>
                <a:ea typeface="微軟正黑體" panose="020B0604030504040204" pitchFamily="34" charset="-120"/>
              </a:rPr>
              <a:t>）</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26"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32</a:t>
            </a:fld>
            <a:endParaRPr lang="zh-TW" altLang="en-US" sz="1500" b="1" dirty="0">
              <a:latin typeface="Arial" panose="020B0604020202020204" pitchFamily="34" charset="0"/>
              <a:cs typeface="Arial" panose="020B0604020202020204" pitchFamily="34" charset="0"/>
            </a:endParaRPr>
          </a:p>
        </p:txBody>
      </p:sp>
      <p:sp>
        <p:nvSpPr>
          <p:cNvPr id="2" name="矩形 1"/>
          <p:cNvSpPr/>
          <p:nvPr/>
        </p:nvSpPr>
        <p:spPr>
          <a:xfrm>
            <a:off x="298339" y="1167645"/>
            <a:ext cx="7369969" cy="797719"/>
          </a:xfrm>
          <a:prstGeom prst="rect">
            <a:avLst/>
          </a:prstGeom>
          <a:solidFill>
            <a:srgbClr val="FFE5E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71688" name="文字方塊 2"/>
          <p:cNvSpPr txBox="1">
            <a:spLocks noChangeArrowheads="1"/>
          </p:cNvSpPr>
          <p:nvPr/>
        </p:nvSpPr>
        <p:spPr bwMode="auto">
          <a:xfrm>
            <a:off x="968662" y="1137921"/>
            <a:ext cx="65924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免試生在家長</a:t>
            </a:r>
            <a:r>
              <a:rPr lang="en-US" altLang="zh-TW"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監護人</a:t>
            </a:r>
            <a:r>
              <a:rPr lang="en-US" altLang="zh-TW"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4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陪同下，於規定時間內共同完成網路選填登記志願並確定送出。</a:t>
            </a:r>
          </a:p>
        </p:txBody>
      </p:sp>
      <p:sp>
        <p:nvSpPr>
          <p:cNvPr id="69" name="Rounded Rectangle 51">
            <a:extLst>
              <a:ext uri="{FF2B5EF4-FFF2-40B4-BE49-F238E27FC236}">
                <a16:creationId xmlns:a16="http://schemas.microsoft.com/office/drawing/2014/main" id="{B83253D3-E181-4488-9CD9-39D21527F719}"/>
              </a:ext>
            </a:extLst>
          </p:cNvPr>
          <p:cNvSpPr/>
          <p:nvPr/>
        </p:nvSpPr>
        <p:spPr>
          <a:xfrm rot="16200000" flipH="1">
            <a:off x="348838" y="1210012"/>
            <a:ext cx="680357" cy="662294"/>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6"/>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solidFill>
                <a:schemeClr val="tx1"/>
              </a:solidFill>
            </a:endParaRPr>
          </a:p>
        </p:txBody>
      </p:sp>
      <p:pic>
        <p:nvPicPr>
          <p:cNvPr id="28"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927747" y="2590859"/>
            <a:ext cx="1964538" cy="163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字方塊 9"/>
          <p:cNvSpPr txBox="1"/>
          <p:nvPr/>
        </p:nvSpPr>
        <p:spPr>
          <a:xfrm>
            <a:off x="442452" y="2242969"/>
            <a:ext cx="6484727" cy="2246769"/>
          </a:xfrm>
          <a:prstGeom prst="rect">
            <a:avLst/>
          </a:prstGeom>
          <a:noFill/>
        </p:spPr>
        <p:txBody>
          <a:bodyPr wrap="square" rtlCol="0">
            <a:spAutoFit/>
          </a:bodyPr>
          <a:lstStyle/>
          <a:p>
            <a:pPr marL="171446" indent="-171446">
              <a:spcBef>
                <a:spcPts val="600"/>
              </a:spcBef>
              <a:spcAft>
                <a:spcPts val="600"/>
              </a:spcAft>
              <a:buFont typeface="Wingdings" pitchFamily="2" charset="2"/>
              <a:buChar char="Ø"/>
              <a:defRPr/>
            </a:pPr>
            <a:r>
              <a:rPr lang="zh-TW" altLang="en-US" sz="2400" b="1" dirty="0">
                <a:solidFill>
                  <a:srgbClr val="2F5597"/>
                </a:solidFill>
                <a:latin typeface="微軟正黑體" panose="020B0604030504040204" pitchFamily="34" charset="-120"/>
                <a:ea typeface="微軟正黑體" panose="020B0604030504040204" pitchFamily="34" charset="-120"/>
              </a:rPr>
              <a:t>同一時間同一帳號僅允許一人上網選填</a:t>
            </a:r>
            <a:r>
              <a:rPr lang="zh-TW" altLang="en-US" sz="2400" b="1" dirty="0" smtClean="0">
                <a:solidFill>
                  <a:srgbClr val="2F5597"/>
                </a:solidFill>
                <a:latin typeface="微軟正黑體" panose="020B0604030504040204" pitchFamily="34" charset="-120"/>
                <a:ea typeface="微軟正黑體" panose="020B0604030504040204" pitchFamily="34" charset="-120"/>
              </a:rPr>
              <a:t>登記</a:t>
            </a:r>
            <a:r>
              <a:rPr lang="en-US" altLang="zh-TW" sz="2400" b="1" dirty="0" smtClean="0">
                <a:solidFill>
                  <a:srgbClr val="2F5597"/>
                </a:solidFill>
                <a:latin typeface="微軟正黑體" panose="020B0604030504040204" pitchFamily="34" charset="-120"/>
                <a:ea typeface="微軟正黑體" panose="020B0604030504040204" pitchFamily="34" charset="-120"/>
              </a:rPr>
              <a:t/>
            </a:r>
            <a:br>
              <a:rPr lang="en-US" altLang="zh-TW" sz="2400" b="1" dirty="0" smtClean="0">
                <a:solidFill>
                  <a:srgbClr val="2F5597"/>
                </a:solidFill>
                <a:latin typeface="微軟正黑體" panose="020B0604030504040204" pitchFamily="34" charset="-120"/>
                <a:ea typeface="微軟正黑體" panose="020B0604030504040204" pitchFamily="34" charset="-120"/>
              </a:rPr>
            </a:br>
            <a:r>
              <a:rPr lang="en-US" altLang="zh-TW" sz="2400" b="1" dirty="0" smtClean="0">
                <a:solidFill>
                  <a:srgbClr val="2F5597"/>
                </a:solidFill>
                <a:latin typeface="微軟正黑體" panose="020B0604030504040204" pitchFamily="34" charset="-120"/>
                <a:ea typeface="微軟正黑體" panose="020B0604030504040204" pitchFamily="34" charset="-120"/>
              </a:rPr>
              <a:t> </a:t>
            </a:r>
            <a:r>
              <a:rPr lang="zh-TW" altLang="en-US" sz="2400" b="1" dirty="0" smtClean="0">
                <a:solidFill>
                  <a:srgbClr val="2F5597"/>
                </a:solidFill>
                <a:latin typeface="微軟正黑體" panose="020B0604030504040204" pitchFamily="34" charset="-120"/>
                <a:ea typeface="微軟正黑體" panose="020B0604030504040204" pitchFamily="34" charset="-120"/>
              </a:rPr>
              <a:t>志願。</a:t>
            </a:r>
            <a:endParaRPr lang="en-US" altLang="zh-TW" sz="2400" b="1" dirty="0" smtClean="0">
              <a:solidFill>
                <a:srgbClr val="2F5597"/>
              </a:solidFill>
              <a:latin typeface="微軟正黑體" panose="020B0604030504040204" pitchFamily="34" charset="-120"/>
              <a:ea typeface="微軟正黑體" panose="020B0604030504040204" pitchFamily="34" charset="-120"/>
            </a:endParaRPr>
          </a:p>
          <a:p>
            <a:pPr marL="171446" indent="-171446">
              <a:spcBef>
                <a:spcPts val="600"/>
              </a:spcBef>
              <a:spcAft>
                <a:spcPts val="600"/>
              </a:spcAft>
              <a:buFont typeface="Wingdings" pitchFamily="2" charset="2"/>
              <a:buChar char="Ø"/>
              <a:defRPr/>
            </a:pPr>
            <a:r>
              <a:rPr lang="zh-TW" altLang="en-US" sz="2400" b="1" dirty="0">
                <a:solidFill>
                  <a:srgbClr val="C00000"/>
                </a:solidFill>
                <a:latin typeface="微軟正黑體" panose="020B0604030504040204" pitchFamily="34" charset="-120"/>
                <a:ea typeface="微軟正黑體" panose="020B0604030504040204" pitchFamily="34" charset="-120"/>
              </a:rPr>
              <a:t>請</a:t>
            </a:r>
            <a:r>
              <a:rPr lang="zh-TW" altLang="en-US" sz="2400" b="1" dirty="0" smtClean="0">
                <a:solidFill>
                  <a:srgbClr val="C00000"/>
                </a:solidFill>
                <a:latin typeface="微軟正黑體" panose="020B0604030504040204" pitchFamily="34" charset="-120"/>
                <a:ea typeface="微軟正黑體" panose="020B0604030504040204" pitchFamily="34" charset="-120"/>
              </a:rPr>
              <a:t>留意</a:t>
            </a:r>
            <a:r>
              <a:rPr lang="zh-TW" altLang="en-US" sz="2400" b="1" dirty="0">
                <a:solidFill>
                  <a:srgbClr val="2F5597"/>
                </a:solidFill>
                <a:latin typeface="微軟正黑體" panose="020B0604030504040204" pitchFamily="34" charset="-120"/>
                <a:ea typeface="微軟正黑體" panose="020B0604030504040204" pitchFamily="34" charset="-120"/>
              </a:rPr>
              <a:t>！</a:t>
            </a:r>
            <a:r>
              <a:rPr lang="zh-TW" altLang="en-US" sz="2400" b="1" dirty="0" smtClean="0">
                <a:solidFill>
                  <a:srgbClr val="2F5597"/>
                </a:solidFill>
                <a:latin typeface="微軟正黑體" panose="020B0604030504040204" pitchFamily="34" charset="-120"/>
                <a:ea typeface="微軟正黑體" panose="020B0604030504040204" pitchFamily="34" charset="-120"/>
              </a:rPr>
              <a:t>不得同時開啟多個瀏覽器重複登入。</a:t>
            </a:r>
            <a:endParaRPr lang="en-US" altLang="zh-TW" sz="2400" b="1" dirty="0">
              <a:solidFill>
                <a:srgbClr val="2F5597"/>
              </a:solidFill>
              <a:latin typeface="微軟正黑體" panose="020B0604030504040204" pitchFamily="34" charset="-120"/>
              <a:ea typeface="微軟正黑體" panose="020B0604030504040204" pitchFamily="34" charset="-120"/>
            </a:endParaRPr>
          </a:p>
          <a:p>
            <a:pPr marL="171446" indent="-171446">
              <a:spcBef>
                <a:spcPts val="600"/>
              </a:spcBef>
              <a:spcAft>
                <a:spcPts val="600"/>
              </a:spcAft>
              <a:buFont typeface="Wingdings" pitchFamily="2" charset="2"/>
              <a:buChar char="Ø"/>
              <a:defRPr/>
            </a:pPr>
            <a:r>
              <a:rPr lang="zh-TW" altLang="en-US" sz="2400" b="1" dirty="0">
                <a:solidFill>
                  <a:srgbClr val="2F5597"/>
                </a:solidFill>
                <a:latin typeface="微軟正黑體" panose="020B0604030504040204" pitchFamily="34" charset="-120"/>
                <a:ea typeface="微軟正黑體" panose="020B0604030504040204" pitchFamily="34" charset="-120"/>
              </a:rPr>
              <a:t>超過</a:t>
            </a:r>
            <a:r>
              <a:rPr lang="en-US" altLang="zh-TW" sz="2400" b="1" dirty="0">
                <a:solidFill>
                  <a:srgbClr val="2F5597"/>
                </a:solidFill>
                <a:latin typeface="微軟正黑體" panose="020B0604030504040204" pitchFamily="34" charset="-120"/>
                <a:ea typeface="微軟正黑體" panose="020B0604030504040204" pitchFamily="34" charset="-120"/>
              </a:rPr>
              <a:t>20</a:t>
            </a:r>
            <a:r>
              <a:rPr lang="zh-TW" altLang="en-US" sz="2400" b="1" dirty="0">
                <a:solidFill>
                  <a:srgbClr val="2F5597"/>
                </a:solidFill>
                <a:latin typeface="微軟正黑體" panose="020B0604030504040204" pitchFamily="34" charset="-120"/>
                <a:ea typeface="微軟正黑體" panose="020B0604030504040204" pitchFamily="34" charset="-120"/>
              </a:rPr>
              <a:t>分鐘未有操作動作者，系統將會</a:t>
            </a:r>
            <a:r>
              <a:rPr lang="zh-TW" altLang="en-US" sz="2400" b="1" dirty="0" smtClean="0">
                <a:solidFill>
                  <a:srgbClr val="2F5597"/>
                </a:solidFill>
                <a:latin typeface="微軟正黑體" panose="020B0604030504040204" pitchFamily="34" charset="-120"/>
                <a:ea typeface="微軟正黑體" panose="020B0604030504040204" pitchFamily="34" charset="-120"/>
              </a:rPr>
              <a:t>自動</a:t>
            </a:r>
            <a:r>
              <a:rPr lang="en-US" altLang="zh-TW" sz="2400" b="1" dirty="0" smtClean="0">
                <a:solidFill>
                  <a:srgbClr val="2F5597"/>
                </a:solidFill>
                <a:latin typeface="微軟正黑體" panose="020B0604030504040204" pitchFamily="34" charset="-120"/>
                <a:ea typeface="微軟正黑體" panose="020B0604030504040204" pitchFamily="34" charset="-120"/>
              </a:rPr>
              <a:t/>
            </a:r>
            <a:br>
              <a:rPr lang="en-US" altLang="zh-TW" sz="2400" b="1" dirty="0" smtClean="0">
                <a:solidFill>
                  <a:srgbClr val="2F5597"/>
                </a:solidFill>
                <a:latin typeface="微軟正黑體" panose="020B0604030504040204" pitchFamily="34" charset="-120"/>
                <a:ea typeface="微軟正黑體" panose="020B0604030504040204" pitchFamily="34" charset="-120"/>
              </a:rPr>
            </a:br>
            <a:r>
              <a:rPr lang="en-US" altLang="zh-TW" sz="2400" b="1" dirty="0" smtClean="0">
                <a:solidFill>
                  <a:srgbClr val="2F5597"/>
                </a:solidFill>
                <a:latin typeface="微軟正黑體" panose="020B0604030504040204" pitchFamily="34" charset="-120"/>
                <a:ea typeface="微軟正黑體" panose="020B0604030504040204" pitchFamily="34" charset="-120"/>
              </a:rPr>
              <a:t> </a:t>
            </a:r>
            <a:r>
              <a:rPr lang="zh-TW" altLang="en-US" sz="2400" b="1" dirty="0" smtClean="0">
                <a:solidFill>
                  <a:srgbClr val="2F5597"/>
                </a:solidFill>
                <a:latin typeface="微軟正黑體" panose="020B0604030504040204" pitchFamily="34" charset="-120"/>
                <a:ea typeface="微軟正黑體" panose="020B0604030504040204" pitchFamily="34" charset="-120"/>
              </a:rPr>
              <a:t>登出。</a:t>
            </a:r>
            <a:endParaRPr lang="en-US" altLang="zh-TW" sz="2400" b="1" dirty="0" smtClean="0">
              <a:solidFill>
                <a:srgbClr val="2F5597"/>
              </a:solidFill>
              <a:latin typeface="微軟正黑體" panose="020B0604030504040204" pitchFamily="34" charset="-120"/>
              <a:ea typeface="微軟正黑體" panose="020B0604030504040204" pitchFamily="34" charset="-120"/>
            </a:endParaRPr>
          </a:p>
        </p:txBody>
      </p:sp>
      <p:sp>
        <p:nvSpPr>
          <p:cNvPr id="35" name="文字方塊 34"/>
          <p:cNvSpPr txBox="1"/>
          <p:nvPr/>
        </p:nvSpPr>
        <p:spPr>
          <a:xfrm>
            <a:off x="442452" y="4489738"/>
            <a:ext cx="7886299" cy="830997"/>
          </a:xfrm>
          <a:prstGeom prst="rect">
            <a:avLst/>
          </a:prstGeom>
          <a:noFill/>
        </p:spPr>
        <p:txBody>
          <a:bodyPr wrap="square" rtlCol="0">
            <a:spAutoFit/>
          </a:bodyPr>
          <a:lstStyle/>
          <a:p>
            <a:pPr marL="171446" indent="-171446" algn="just">
              <a:spcBef>
                <a:spcPts val="600"/>
              </a:spcBef>
              <a:buFont typeface="Wingdings" pitchFamily="2" charset="2"/>
              <a:buChar char="Ø"/>
              <a:defRPr/>
            </a:pPr>
            <a:r>
              <a:rPr lang="zh-TW" altLang="en-US" sz="2400" b="1" dirty="0" smtClean="0">
                <a:solidFill>
                  <a:srgbClr val="2F5597"/>
                </a:solidFill>
                <a:latin typeface="微軟正黑體" panose="020B0604030504040204" pitchFamily="34" charset="-120"/>
                <a:ea typeface="微軟正黑體" panose="020B0604030504040204" pitchFamily="34" charset="-120"/>
              </a:rPr>
              <a:t>免試</a:t>
            </a:r>
            <a:r>
              <a:rPr lang="zh-TW" altLang="en-US" sz="2400" b="1" dirty="0">
                <a:solidFill>
                  <a:srgbClr val="2F5597"/>
                </a:solidFill>
                <a:latin typeface="微軟正黑體" panose="020B0604030504040204" pitchFamily="34" charset="-120"/>
                <a:ea typeface="微軟正黑體" panose="020B0604030504040204" pitchFamily="34" charset="-120"/>
              </a:rPr>
              <a:t>生必須看到「</a:t>
            </a:r>
            <a:r>
              <a:rPr lang="zh-TW" altLang="en-US" sz="2400" b="1" dirty="0">
                <a:solidFill>
                  <a:srgbClr val="C00000"/>
                </a:solidFill>
                <a:latin typeface="微軟正黑體" panose="020B0604030504040204" pitchFamily="34" charset="-120"/>
                <a:ea typeface="微軟正黑體" panose="020B0604030504040204" pitchFamily="34" charset="-120"/>
              </a:rPr>
              <a:t>您已完成網路選填登記</a:t>
            </a:r>
            <a:r>
              <a:rPr lang="zh-TW" altLang="en-US" sz="2400" b="1" dirty="0" smtClean="0">
                <a:solidFill>
                  <a:srgbClr val="C00000"/>
                </a:solidFill>
                <a:latin typeface="微軟正黑體" panose="020B0604030504040204" pitchFamily="34" charset="-120"/>
                <a:ea typeface="微軟正黑體" panose="020B0604030504040204" pitchFamily="34" charset="-120"/>
              </a:rPr>
              <a:t>志願</a:t>
            </a:r>
            <a:r>
              <a:rPr lang="zh-TW" altLang="en-US" sz="2400" b="1" dirty="0" smtClean="0">
                <a:solidFill>
                  <a:srgbClr val="2F5597"/>
                </a:solidFill>
                <a:latin typeface="微軟正黑體" panose="020B0604030504040204" pitchFamily="34" charset="-120"/>
                <a:ea typeface="微軟正黑體" panose="020B0604030504040204" pitchFamily="34" charset="-120"/>
              </a:rPr>
              <a:t>」之訊息</a:t>
            </a:r>
            <a:r>
              <a:rPr lang="en-US" altLang="zh-TW" sz="2400" b="1" dirty="0" smtClean="0">
                <a:solidFill>
                  <a:srgbClr val="2F5597"/>
                </a:solidFill>
                <a:latin typeface="微軟正黑體" panose="020B0604030504040204" pitchFamily="34" charset="-120"/>
                <a:ea typeface="微軟正黑體" panose="020B0604030504040204" pitchFamily="34" charset="-120"/>
              </a:rPr>
              <a:t/>
            </a:r>
            <a:br>
              <a:rPr lang="en-US" altLang="zh-TW" sz="2400" b="1" dirty="0" smtClean="0">
                <a:solidFill>
                  <a:srgbClr val="2F5597"/>
                </a:solidFill>
                <a:latin typeface="微軟正黑體" panose="020B0604030504040204" pitchFamily="34" charset="-120"/>
                <a:ea typeface="微軟正黑體" panose="020B0604030504040204" pitchFamily="34" charset="-120"/>
              </a:rPr>
            </a:br>
            <a:r>
              <a:rPr lang="en-US" altLang="zh-TW" sz="2400" b="1" dirty="0" smtClean="0">
                <a:solidFill>
                  <a:srgbClr val="2F5597"/>
                </a:solidFill>
                <a:latin typeface="微軟正黑體" panose="020B0604030504040204" pitchFamily="34" charset="-120"/>
                <a:ea typeface="微軟正黑體" panose="020B0604030504040204" pitchFamily="34" charset="-120"/>
              </a:rPr>
              <a:t> </a:t>
            </a:r>
            <a:r>
              <a:rPr lang="zh-TW" altLang="en-US" sz="2400" b="1" dirty="0" smtClean="0">
                <a:solidFill>
                  <a:srgbClr val="2F5597"/>
                </a:solidFill>
                <a:latin typeface="微軟正黑體" panose="020B0604030504040204" pitchFamily="34" charset="-120"/>
                <a:ea typeface="微軟正黑體" panose="020B0604030504040204" pitchFamily="34" charset="-120"/>
              </a:rPr>
              <a:t>並</a:t>
            </a:r>
            <a:r>
              <a:rPr lang="zh-TW" altLang="en-US" sz="2400" b="1" dirty="0">
                <a:solidFill>
                  <a:srgbClr val="2F5597"/>
                </a:solidFill>
                <a:latin typeface="微軟正黑體" panose="020B0604030504040204" pitchFamily="34" charset="-120"/>
                <a:ea typeface="微軟正黑體" panose="020B0604030504040204" pitchFamily="34" charset="-120"/>
              </a:rPr>
              <a:t>產生「</a:t>
            </a:r>
            <a:r>
              <a:rPr lang="zh-TW" altLang="en-US" sz="2400" b="1" dirty="0">
                <a:solidFill>
                  <a:srgbClr val="C00000"/>
                </a:solidFill>
                <a:latin typeface="微軟正黑體" panose="020B0604030504040204" pitchFamily="34" charset="-120"/>
                <a:ea typeface="微軟正黑體" panose="020B0604030504040204" pitchFamily="34" charset="-120"/>
              </a:rPr>
              <a:t>志願表</a:t>
            </a:r>
            <a:r>
              <a:rPr lang="zh-TW" altLang="en-US" sz="2400" b="1" dirty="0">
                <a:solidFill>
                  <a:srgbClr val="2F5597"/>
                </a:solidFill>
                <a:latin typeface="微軟正黑體" panose="020B0604030504040204" pitchFamily="34" charset="-120"/>
                <a:ea typeface="微軟正黑體" panose="020B0604030504040204" pitchFamily="34" charset="-120"/>
              </a:rPr>
              <a:t>」才算完成網路選填</a:t>
            </a:r>
            <a:r>
              <a:rPr lang="zh-TW" altLang="en-US" sz="2400" b="1" dirty="0" smtClean="0">
                <a:solidFill>
                  <a:srgbClr val="2F5597"/>
                </a:solidFill>
                <a:latin typeface="微軟正黑體" panose="020B0604030504040204" pitchFamily="34" charset="-120"/>
                <a:ea typeface="微軟正黑體" panose="020B0604030504040204" pitchFamily="34" charset="-120"/>
              </a:rPr>
              <a:t>登記志願。</a:t>
            </a:r>
            <a:endParaRPr lang="en-US" altLang="zh-TW" sz="2400" b="1" dirty="0">
              <a:solidFill>
                <a:srgbClr val="2F5597"/>
              </a:solidFill>
              <a:latin typeface="微軟正黑體" panose="020B0604030504040204" pitchFamily="34" charset="-120"/>
              <a:ea typeface="微軟正黑體" panose="020B0604030504040204" pitchFamily="34" charset="-120"/>
            </a:endParaRPr>
          </a:p>
        </p:txBody>
      </p:sp>
      <p:grpSp>
        <p:nvGrpSpPr>
          <p:cNvPr id="6" name="群組 5"/>
          <p:cNvGrpSpPr/>
          <p:nvPr/>
        </p:nvGrpSpPr>
        <p:grpSpPr>
          <a:xfrm>
            <a:off x="7011762" y="2672118"/>
            <a:ext cx="1794163" cy="1014883"/>
            <a:chOff x="7011762" y="2672118"/>
            <a:chExt cx="1794163" cy="1014883"/>
          </a:xfrm>
        </p:grpSpPr>
        <p:pic>
          <p:nvPicPr>
            <p:cNvPr id="3" name="圖片 2"/>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7011762" y="2672118"/>
              <a:ext cx="1794163" cy="1014883"/>
            </a:xfrm>
            <a:prstGeom prst="rect">
              <a:avLst/>
            </a:prstGeom>
          </p:spPr>
        </p:pic>
        <p:sp>
          <p:nvSpPr>
            <p:cNvPr id="4" name="矩形 3"/>
            <p:cNvSpPr/>
            <p:nvPr/>
          </p:nvSpPr>
          <p:spPr>
            <a:xfrm>
              <a:off x="7440521" y="3270347"/>
              <a:ext cx="1043073" cy="574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矩形 14"/>
            <p:cNvSpPr/>
            <p:nvPr/>
          </p:nvSpPr>
          <p:spPr>
            <a:xfrm>
              <a:off x="8246026" y="3200400"/>
              <a:ext cx="546961" cy="792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298339" y="1928851"/>
            <a:ext cx="8570239" cy="4225369"/>
          </a:xfrm>
          <a:prstGeom prst="rect">
            <a:avLst/>
          </a:prstGeom>
          <a:solidFill>
            <a:srgbClr val="FFEBE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 name="內容版面配置區 2"/>
          <p:cNvSpPr>
            <a:spLocks noGrp="1"/>
          </p:cNvSpPr>
          <p:nvPr>
            <p:ph idx="1"/>
          </p:nvPr>
        </p:nvSpPr>
        <p:spPr>
          <a:xfrm>
            <a:off x="298339" y="947425"/>
            <a:ext cx="8316851" cy="837308"/>
          </a:xfrm>
        </p:spPr>
        <p:txBody>
          <a:bodyPr rtlCol="0">
            <a:noAutofit/>
          </a:bodyPr>
          <a:lstStyle/>
          <a:p>
            <a:pPr marL="0" indent="0" fontAlgn="auto">
              <a:lnSpc>
                <a:spcPct val="100000"/>
              </a:lnSpc>
              <a:spcBef>
                <a:spcPts val="900"/>
              </a:spcBef>
              <a:spcAft>
                <a:spcPts val="0"/>
              </a:spcAft>
              <a:buNone/>
              <a:defRPr/>
            </a:pPr>
            <a:r>
              <a:rPr lang="zh-TW" altLang="en-US" sz="2400" b="1" dirty="0" smtClean="0">
                <a:solidFill>
                  <a:srgbClr val="0000CC"/>
                </a:solidFill>
                <a:latin typeface="微軟正黑體" panose="020B0604030504040204" pitchFamily="34" charset="-120"/>
                <a:ea typeface="微軟正黑體" panose="020B0604030504040204" pitchFamily="34" charset="-120"/>
                <a:cs typeface="+mj-cs"/>
              </a:rPr>
              <a:t>依照免試生分發順位之順序，再按免試生選填登記之志願序進行統一分發。</a:t>
            </a:r>
            <a:endParaRPr lang="en-US" altLang="zh-TW" sz="2400" b="1" dirty="0" smtClean="0">
              <a:solidFill>
                <a:srgbClr val="0000CC"/>
              </a:solidFill>
              <a:latin typeface="微軟正黑體" panose="020B0604030504040204" pitchFamily="34" charset="-120"/>
              <a:ea typeface="微軟正黑體" panose="020B0604030504040204" pitchFamily="34" charset="-120"/>
              <a:cs typeface="+mj-cs"/>
            </a:endParaRPr>
          </a:p>
        </p:txBody>
      </p:sp>
      <p:sp>
        <p:nvSpPr>
          <p:cNvPr id="7" name="KSO_Shape"/>
          <p:cNvSpPr>
            <a:spLocks noChangeArrowheads="1"/>
          </p:cNvSpPr>
          <p:nvPr/>
        </p:nvSpPr>
        <p:spPr bwMode="auto">
          <a:xfrm>
            <a:off x="7747003" y="5815702"/>
            <a:ext cx="860822" cy="700088"/>
          </a:xfrm>
          <a:custGeom>
            <a:avLst/>
            <a:gdLst>
              <a:gd name="T0" fmla="*/ 2147483647 w 112"/>
              <a:gd name="T1" fmla="*/ 2147483647 h 77"/>
              <a:gd name="T2" fmla="*/ 2147483647 w 112"/>
              <a:gd name="T3" fmla="*/ 2147483647 h 77"/>
              <a:gd name="T4" fmla="*/ 2147483647 w 112"/>
              <a:gd name="T5" fmla="*/ 2147483647 h 77"/>
              <a:gd name="T6" fmla="*/ 2147483647 w 112"/>
              <a:gd name="T7" fmla="*/ 2147483647 h 77"/>
              <a:gd name="T8" fmla="*/ 2147483647 w 112"/>
              <a:gd name="T9" fmla="*/ 2147483647 h 77"/>
              <a:gd name="T10" fmla="*/ 0 w 112"/>
              <a:gd name="T11" fmla="*/ 2147483647 h 77"/>
              <a:gd name="T12" fmla="*/ 2147483647 w 112"/>
              <a:gd name="T13" fmla="*/ 2147483647 h 77"/>
              <a:gd name="T14" fmla="*/ 2147483647 w 112"/>
              <a:gd name="T15" fmla="*/ 2147483647 h 77"/>
              <a:gd name="T16" fmla="*/ 2147483647 w 112"/>
              <a:gd name="T17" fmla="*/ 2147483647 h 77"/>
              <a:gd name="T18" fmla="*/ 2147483647 w 112"/>
              <a:gd name="T19" fmla="*/ 2147483647 h 77"/>
              <a:gd name="T20" fmla="*/ 2147483647 w 112"/>
              <a:gd name="T21" fmla="*/ 2147483647 h 77"/>
              <a:gd name="T22" fmla="*/ 2147483647 w 112"/>
              <a:gd name="T23" fmla="*/ 2147483647 h 77"/>
              <a:gd name="T24" fmla="*/ 2147483647 w 112"/>
              <a:gd name="T25" fmla="*/ 2147483647 h 77"/>
              <a:gd name="T26" fmla="*/ 2147483647 w 112"/>
              <a:gd name="T27" fmla="*/ 2147483647 h 77"/>
              <a:gd name="T28" fmla="*/ 2147483647 w 112"/>
              <a:gd name="T29" fmla="*/ 2147483647 h 77"/>
              <a:gd name="T30" fmla="*/ 2147483647 w 112"/>
              <a:gd name="T31" fmla="*/ 2147483647 h 77"/>
              <a:gd name="T32" fmla="*/ 2147483647 w 112"/>
              <a:gd name="T33" fmla="*/ 2147483647 h 77"/>
              <a:gd name="T34" fmla="*/ 2147483647 w 112"/>
              <a:gd name="T35" fmla="*/ 2147483647 h 77"/>
              <a:gd name="T36" fmla="*/ 2147483647 w 112"/>
              <a:gd name="T37" fmla="*/ 2147483647 h 77"/>
              <a:gd name="T38" fmla="*/ 2147483647 w 112"/>
              <a:gd name="T39" fmla="*/ 2147483647 h 77"/>
              <a:gd name="T40" fmla="*/ 2147483647 w 112"/>
              <a:gd name="T41" fmla="*/ 2147483647 h 77"/>
              <a:gd name="T42" fmla="*/ 2147483647 w 112"/>
              <a:gd name="T43" fmla="*/ 2147483647 h 77"/>
              <a:gd name="T44" fmla="*/ 2147483647 w 112"/>
              <a:gd name="T45" fmla="*/ 2147483647 h 77"/>
              <a:gd name="T46" fmla="*/ 2147483647 w 112"/>
              <a:gd name="T47" fmla="*/ 2147483647 h 77"/>
              <a:gd name="T48" fmla="*/ 2147483647 w 112"/>
              <a:gd name="T49" fmla="*/ 2147483647 h 77"/>
              <a:gd name="T50" fmla="*/ 2147483647 w 112"/>
              <a:gd name="T51" fmla="*/ 2147483647 h 77"/>
              <a:gd name="T52" fmla="*/ 2147483647 w 112"/>
              <a:gd name="T53" fmla="*/ 2147483647 h 77"/>
              <a:gd name="T54" fmla="*/ 2147483647 w 112"/>
              <a:gd name="T55" fmla="*/ 2147483647 h 77"/>
              <a:gd name="T56" fmla="*/ 2147483647 w 112"/>
              <a:gd name="T57" fmla="*/ 2147483647 h 77"/>
              <a:gd name="T58" fmla="*/ 2147483647 w 112"/>
              <a:gd name="T59" fmla="*/ 2147483647 h 77"/>
              <a:gd name="T60" fmla="*/ 2147483647 w 112"/>
              <a:gd name="T61" fmla="*/ 2147483647 h 77"/>
              <a:gd name="T62" fmla="*/ 2147483647 w 112"/>
              <a:gd name="T63" fmla="*/ 2147483647 h 77"/>
              <a:gd name="T64" fmla="*/ 2147483647 w 112"/>
              <a:gd name="T65" fmla="*/ 2147483647 h 77"/>
              <a:gd name="T66" fmla="*/ 2147483647 w 112"/>
              <a:gd name="T67" fmla="*/ 2147483647 h 77"/>
              <a:gd name="T68" fmla="*/ 2147483647 w 112"/>
              <a:gd name="T69" fmla="*/ 2147483647 h 77"/>
              <a:gd name="T70" fmla="*/ 2147483647 w 112"/>
              <a:gd name="T71" fmla="*/ 2147483647 h 77"/>
              <a:gd name="T72" fmla="*/ 2147483647 w 112"/>
              <a:gd name="T73" fmla="*/ 2147483647 h 77"/>
              <a:gd name="T74" fmla="*/ 2147483647 w 112"/>
              <a:gd name="T75" fmla="*/ 2147483647 h 77"/>
              <a:gd name="T76" fmla="*/ 2147483647 w 112"/>
              <a:gd name="T77" fmla="*/ 2147483647 h 77"/>
              <a:gd name="T78" fmla="*/ 2147483647 w 112"/>
              <a:gd name="T79" fmla="*/ 2147483647 h 77"/>
              <a:gd name="T80" fmla="*/ 2147483647 w 112"/>
              <a:gd name="T81" fmla="*/ 2147483647 h 77"/>
              <a:gd name="T82" fmla="*/ 2147483647 w 112"/>
              <a:gd name="T83" fmla="*/ 2147483647 h 77"/>
              <a:gd name="T84" fmla="*/ 2147483647 w 112"/>
              <a:gd name="T85" fmla="*/ 2147483647 h 77"/>
              <a:gd name="T86" fmla="*/ 2147483647 w 112"/>
              <a:gd name="T87" fmla="*/ 2147483647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rgbClr val="10CCE0"/>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eaLnBrk="0" hangingPunct="0">
              <a:defRPr>
                <a:solidFill>
                  <a:schemeClr val="tx1"/>
                </a:solidFill>
                <a:latin typeface="Arial" panose="020B0604020202020204" pitchFamily="34" charset="0"/>
                <a:ea typeface="SimSun" panose="02010600030101010101" pitchFamily="2" charset="-122"/>
              </a:defRPr>
            </a:lvl1pPr>
            <a:lvl2pPr marL="742950" indent="-285750" eaLnBrk="0" hangingPunct="0">
              <a:defRPr>
                <a:solidFill>
                  <a:schemeClr val="tx1"/>
                </a:solidFill>
                <a:latin typeface="Arial" panose="020B0604020202020204" pitchFamily="34" charset="0"/>
                <a:ea typeface="SimSun" panose="02010600030101010101" pitchFamily="2" charset="-122"/>
              </a:defRPr>
            </a:lvl2pPr>
            <a:lvl3pPr marL="1143000" indent="-228600" eaLnBrk="0" hangingPunct="0">
              <a:defRPr>
                <a:solidFill>
                  <a:schemeClr val="tx1"/>
                </a:solidFill>
                <a:latin typeface="Arial" panose="020B0604020202020204" pitchFamily="34" charset="0"/>
                <a:ea typeface="SimSun" panose="02010600030101010101" pitchFamily="2" charset="-122"/>
              </a:defRPr>
            </a:lvl3pPr>
            <a:lvl4pPr marL="1600200" indent="-228600" eaLnBrk="0" hangingPunct="0">
              <a:defRPr>
                <a:solidFill>
                  <a:schemeClr val="tx1"/>
                </a:solidFill>
                <a:latin typeface="Arial" panose="020B0604020202020204" pitchFamily="34" charset="0"/>
                <a:ea typeface="SimSun" panose="02010600030101010101" pitchFamily="2" charset="-122"/>
              </a:defRPr>
            </a:lvl4pPr>
            <a:lvl5pPr marL="2057400" indent="-228600" eaLnBrk="0" hangingPunct="0">
              <a:defRPr>
                <a:solidFill>
                  <a:schemeClr val="tx1"/>
                </a:solidFill>
                <a:latin typeface="Arial" panose="020B0604020202020204" pitchFamily="34" charset="0"/>
                <a:ea typeface="SimSun"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SimSun"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SimSun"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SimSun"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SimSun" panose="02010600030101010101" pitchFamily="2" charset="-122"/>
              </a:defRPr>
            </a:lvl9pPr>
          </a:lstStyle>
          <a:p>
            <a:pPr eaLnBrk="1" hangingPunct="1"/>
            <a:endParaRPr lang="zh-CN" altLang="en-US"/>
          </a:p>
        </p:txBody>
      </p:sp>
      <p:cxnSp>
        <p:nvCxnSpPr>
          <p:cNvPr id="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50801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玖、分發方式</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33</a:t>
            </a:fld>
            <a:endParaRPr lang="zh-TW" altLang="en-US" sz="1500" b="1" dirty="0">
              <a:latin typeface="Arial" panose="020B0604020202020204" pitchFamily="34" charset="0"/>
              <a:cs typeface="Arial" panose="020B0604020202020204" pitchFamily="34" charset="0"/>
            </a:endParaRPr>
          </a:p>
        </p:txBody>
      </p:sp>
      <p:sp>
        <p:nvSpPr>
          <p:cNvPr id="12" name="內容版面配置區 2"/>
          <p:cNvSpPr txBox="1">
            <a:spLocks/>
          </p:cNvSpPr>
          <p:nvPr/>
        </p:nvSpPr>
        <p:spPr>
          <a:xfrm>
            <a:off x="298340" y="2051558"/>
            <a:ext cx="8482104" cy="41026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ts val="2625"/>
              </a:lnSpc>
              <a:buFont typeface="Wingdings" panose="05000000000000000000" pitchFamily="2" charset="2"/>
              <a:buChar char="n"/>
              <a:defRPr/>
            </a:pPr>
            <a:r>
              <a:rPr lang="zh-TW" altLang="en-US" sz="2200" b="1" dirty="0" smtClean="0">
                <a:solidFill>
                  <a:srgbClr val="C00000"/>
                </a:solidFill>
                <a:latin typeface="微軟正黑體" panose="020B0604030504040204" pitchFamily="34" charset="-120"/>
                <a:ea typeface="微軟正黑體" panose="020B0604030504040204" pitchFamily="34" charset="-120"/>
                <a:cs typeface="+mj-cs"/>
              </a:rPr>
              <a:t>一般生：</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各校一般生科（組）名額，依一般生分發順位之順序錄取至額滿為止。</a:t>
            </a:r>
            <a:endParaRPr lang="en-US" altLang="zh-TW" sz="2200" b="1" dirty="0" smtClean="0">
              <a:solidFill>
                <a:srgbClr val="002060"/>
              </a:solidFill>
              <a:latin typeface="微軟正黑體" panose="020B0604030504040204" pitchFamily="34" charset="-120"/>
              <a:ea typeface="微軟正黑體" panose="020B0604030504040204" pitchFamily="34" charset="-120"/>
              <a:cs typeface="+mj-cs"/>
            </a:endParaRPr>
          </a:p>
          <a:p>
            <a:pPr marL="216000" lvl="1" indent="0" algn="just">
              <a:lnSpc>
                <a:spcPts val="2625"/>
              </a:lnSpc>
              <a:buNone/>
              <a:defRPr/>
            </a:pP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惟</a:t>
            </a:r>
            <a:r>
              <a:rPr lang="zh-TW" altLang="en-US" sz="2200" b="1" u="sng" dirty="0" smtClean="0">
                <a:solidFill>
                  <a:schemeClr val="accent6">
                    <a:lumMod val="75000"/>
                  </a:schemeClr>
                </a:solidFill>
                <a:latin typeface="微軟正黑體" panose="020B0604030504040204" pitchFamily="34" charset="-120"/>
                <a:ea typeface="微軟正黑體" panose="020B0604030504040204" pitchFamily="34" charset="-120"/>
                <a:cs typeface="+mj-cs"/>
              </a:rPr>
              <a:t>大陸長期探親子女</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為依選填之志願順序，</a:t>
            </a:r>
            <a:r>
              <a:rPr lang="zh-TW" altLang="en-US" sz="2200" b="1" dirty="0" smtClean="0">
                <a:solidFill>
                  <a:srgbClr val="C00000"/>
                </a:solidFill>
                <a:latin typeface="微軟正黑體" panose="020B0604030504040204" pitchFamily="34" charset="-120"/>
                <a:ea typeface="微軟正黑體" panose="020B0604030504040204" pitchFamily="34" charset="-120"/>
                <a:cs typeface="+mj-cs"/>
              </a:rPr>
              <a:t>達</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該科（組）一般生之最低錄取標準者，依其分發順位順序僅限於該科組之「大陸長期探親子女」招生名額下分發。</a:t>
            </a:r>
            <a:endParaRPr lang="en-US" altLang="zh-TW" sz="2200" b="1" dirty="0" smtClean="0">
              <a:solidFill>
                <a:srgbClr val="002060"/>
              </a:solidFill>
              <a:latin typeface="微軟正黑體" panose="020B0604030504040204" pitchFamily="34" charset="-120"/>
              <a:ea typeface="微軟正黑體" panose="020B0604030504040204" pitchFamily="34" charset="-120"/>
              <a:cs typeface="+mj-cs"/>
            </a:endParaRPr>
          </a:p>
          <a:p>
            <a:pPr algn="just">
              <a:lnSpc>
                <a:spcPts val="2625"/>
              </a:lnSpc>
              <a:buFont typeface="Wingdings" panose="05000000000000000000" pitchFamily="2" charset="2"/>
              <a:buChar char="n"/>
              <a:defRPr/>
            </a:pPr>
            <a:r>
              <a:rPr lang="zh-TW" altLang="en-US" sz="2200" b="1" dirty="0" smtClean="0">
                <a:solidFill>
                  <a:srgbClr val="C00000"/>
                </a:solidFill>
                <a:latin typeface="微軟正黑體" panose="020B0604030504040204" pitchFamily="34" charset="-120"/>
                <a:ea typeface="微軟正黑體" panose="020B0604030504040204" pitchFamily="34" charset="-120"/>
                <a:cs typeface="+mj-cs"/>
              </a:rPr>
              <a:t>特種身分生：</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依選填之校科（組）之志願順序</a:t>
            </a:r>
            <a:endParaRPr lang="en-US" altLang="zh-TW" sz="2200" b="1" dirty="0" smtClean="0">
              <a:solidFill>
                <a:srgbClr val="002060"/>
              </a:solidFill>
              <a:latin typeface="微軟正黑體" panose="020B0604030504040204" pitchFamily="34" charset="-120"/>
              <a:ea typeface="微軟正黑體" panose="020B0604030504040204" pitchFamily="34" charset="-120"/>
              <a:cs typeface="+mj-cs"/>
            </a:endParaRPr>
          </a:p>
          <a:p>
            <a:pPr marL="216000" lvl="1" indent="0" algn="just">
              <a:lnSpc>
                <a:spcPts val="2625"/>
              </a:lnSpc>
              <a:buNone/>
              <a:defRPr/>
            </a:pP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先以</a:t>
            </a:r>
            <a:r>
              <a:rPr lang="zh-TW" altLang="en-US" sz="2200" b="1" u="sng" dirty="0" smtClean="0">
                <a:solidFill>
                  <a:srgbClr val="002060"/>
                </a:solidFill>
                <a:latin typeface="微軟正黑體" panose="020B0604030504040204" pitchFamily="34" charset="-120"/>
                <a:ea typeface="微軟正黑體" panose="020B0604030504040204" pitchFamily="34" charset="-120"/>
                <a:cs typeface="+mj-cs"/>
              </a:rPr>
              <a:t>一般生身分</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與其他一般生依一般生分發順位之順序，分發於該校科（組）之一般生名額，至額滿為止；</a:t>
            </a:r>
            <a:endParaRPr lang="en-US" altLang="zh-TW" sz="2200" b="1" dirty="0" smtClean="0">
              <a:solidFill>
                <a:srgbClr val="002060"/>
              </a:solidFill>
              <a:latin typeface="微軟正黑體" panose="020B0604030504040204" pitchFamily="34" charset="-120"/>
              <a:ea typeface="微軟正黑體" panose="020B0604030504040204" pitchFamily="34" charset="-120"/>
              <a:cs typeface="+mj-cs"/>
            </a:endParaRPr>
          </a:p>
          <a:p>
            <a:pPr marL="216000" lvl="1" indent="0" algn="just">
              <a:lnSpc>
                <a:spcPts val="2625"/>
              </a:lnSpc>
              <a:buNone/>
              <a:defRPr/>
            </a:pPr>
            <a:r>
              <a:rPr lang="zh-TW" altLang="en-US" sz="2200" b="1" u="sng" dirty="0" smtClean="0">
                <a:solidFill>
                  <a:srgbClr val="002060"/>
                </a:solidFill>
                <a:latin typeface="微軟正黑體" panose="020B0604030504040204" pitchFamily="34" charset="-120"/>
                <a:ea typeface="微軟正黑體" panose="020B0604030504040204" pitchFamily="34" charset="-120"/>
                <a:cs typeface="+mj-cs"/>
              </a:rPr>
              <a:t>未以一般生身分獲分發錄取者</a:t>
            </a:r>
            <a:r>
              <a:rPr lang="zh-TW" altLang="en-US" sz="2200" b="1" dirty="0" smtClean="0">
                <a:solidFill>
                  <a:srgbClr val="002060"/>
                </a:solidFill>
                <a:latin typeface="微軟正黑體" panose="020B0604030504040204" pitchFamily="34" charset="-120"/>
                <a:ea typeface="微軟正黑體" panose="020B0604030504040204" pitchFamily="34" charset="-120"/>
                <a:cs typeface="+mj-cs"/>
              </a:rPr>
              <a:t>，但若該校科（組）有該類特種身分生外加名額，再以特種生身分及依其特種身分生分發順位之順序，分發於該類特種身分生之外加名額，至額滿為止。</a:t>
            </a:r>
            <a:endParaRPr lang="en-US" altLang="zh-TW" sz="2200" b="1" dirty="0" smtClean="0">
              <a:solidFill>
                <a:srgbClr val="002060"/>
              </a:solidFill>
              <a:latin typeface="微軟正黑體" panose="020B0604030504040204" pitchFamily="34" charset="-120"/>
              <a:ea typeface="微軟正黑體" panose="020B0604030504040204" pitchFamily="34" charset="-120"/>
              <a:cs typeface="+mj-cs"/>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3"/>
          <p:cNvSpPr/>
          <p:nvPr/>
        </p:nvSpPr>
        <p:spPr>
          <a:xfrm rot="16200000">
            <a:off x="8298731" y="5369989"/>
            <a:ext cx="345640" cy="72096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29" name="Rectangle 3"/>
          <p:cNvSpPr/>
          <p:nvPr/>
        </p:nvSpPr>
        <p:spPr>
          <a:xfrm rot="16200000">
            <a:off x="1527962" y="5745472"/>
            <a:ext cx="345640" cy="54598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27" name="Rectangle 3"/>
          <p:cNvSpPr/>
          <p:nvPr/>
        </p:nvSpPr>
        <p:spPr>
          <a:xfrm rot="16200000">
            <a:off x="2627123" y="2442742"/>
            <a:ext cx="345640" cy="281034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26" name="Rectangle 3"/>
          <p:cNvSpPr/>
          <p:nvPr/>
        </p:nvSpPr>
        <p:spPr>
          <a:xfrm rot="16200000">
            <a:off x="8027796" y="2911970"/>
            <a:ext cx="345640" cy="126282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84" name="Rectangle 3"/>
          <p:cNvSpPr/>
          <p:nvPr/>
        </p:nvSpPr>
        <p:spPr>
          <a:xfrm rot="16200000">
            <a:off x="6106086" y="2831706"/>
            <a:ext cx="345640" cy="5106245"/>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latin typeface="微軟正黑體" panose="020B0604030504040204" pitchFamily="34" charset="-120"/>
            </a:endParaRPr>
          </a:p>
        </p:txBody>
      </p:sp>
      <p:sp>
        <p:nvSpPr>
          <p:cNvPr id="79876" name="文字方塊 7"/>
          <p:cNvSpPr txBox="1">
            <a:spLocks noChangeArrowheads="1"/>
          </p:cNvSpPr>
          <p:nvPr/>
        </p:nvSpPr>
        <p:spPr bwMode="auto">
          <a:xfrm>
            <a:off x="1072348" y="3054484"/>
            <a:ext cx="799504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14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ts val="900"/>
              </a:spcBef>
              <a:spcAft>
                <a:spcPts val="450"/>
              </a:spcAft>
              <a:buClr>
                <a:schemeClr val="accent2"/>
              </a:buClr>
              <a:buNone/>
            </a:pPr>
            <a:r>
              <a:rPr lang="zh-TW" altLang="en-US" sz="2000" b="1" dirty="0" smtClean="0">
                <a:solidFill>
                  <a:srgbClr val="0070C0"/>
                </a:solidFill>
                <a:latin typeface="微軟正黑體" panose="020B0604030504040204" pitchFamily="34" charset="-120"/>
                <a:ea typeface="微軟正黑體" panose="020B0604030504040204" pitchFamily="34" charset="-120"/>
              </a:rPr>
              <a:t>錄取</a:t>
            </a:r>
            <a:r>
              <a:rPr lang="zh-TW" altLang="en-US" sz="2000" b="1" dirty="0">
                <a:solidFill>
                  <a:srgbClr val="0070C0"/>
                </a:solidFill>
                <a:latin typeface="微軟正黑體" panose="020B0604030504040204" pitchFamily="34" charset="-120"/>
                <a:ea typeface="微軟正黑體" panose="020B0604030504040204" pitchFamily="34" charset="-120"/>
              </a:rPr>
              <a:t>生完成報到後，如欲放棄錄取資格者，應填寫</a:t>
            </a:r>
            <a:r>
              <a:rPr lang="zh-TW" altLang="en-US" sz="2000" b="1" dirty="0">
                <a:solidFill>
                  <a:srgbClr val="C00000"/>
                </a:solidFill>
                <a:latin typeface="微軟正黑體" panose="020B0604030504040204" pitchFamily="34" charset="-120"/>
                <a:ea typeface="微軟正黑體" panose="020B0604030504040204" pitchFamily="34" charset="-120"/>
              </a:rPr>
              <a:t>「</a:t>
            </a:r>
            <a:r>
              <a:rPr lang="en-US" altLang="zh-TW" sz="2000" b="1" dirty="0">
                <a:solidFill>
                  <a:srgbClr val="C00000"/>
                </a:solidFill>
                <a:latin typeface="微軟正黑體" panose="020B0604030504040204" pitchFamily="34" charset="-120"/>
                <a:ea typeface="微軟正黑體" panose="020B0604030504040204" pitchFamily="34" charset="-120"/>
              </a:rPr>
              <a:t>111</a:t>
            </a:r>
            <a:r>
              <a:rPr lang="zh-TW" altLang="en-US" sz="2000" b="1" dirty="0">
                <a:solidFill>
                  <a:srgbClr val="C00000"/>
                </a:solidFill>
                <a:latin typeface="微軟正黑體" panose="020B0604030504040204" pitchFamily="34" charset="-120"/>
                <a:ea typeface="微軟正黑體" panose="020B0604030504040204" pitchFamily="34" charset="-120"/>
              </a:rPr>
              <a:t>學年度</a:t>
            </a:r>
            <a:r>
              <a:rPr lang="zh-TW" altLang="en-US" sz="2000" b="1" dirty="0" smtClean="0">
                <a:solidFill>
                  <a:srgbClr val="C00000"/>
                </a:solidFill>
                <a:latin typeface="微軟正黑體" panose="020B0604030504040204" pitchFamily="34" charset="-120"/>
                <a:ea typeface="微軟正黑體" panose="020B0604030504040204" pitchFamily="34" charset="-120"/>
              </a:rPr>
              <a:t>五</a:t>
            </a:r>
            <a:r>
              <a:rPr lang="en-US" altLang="zh-TW" sz="2000" b="1" dirty="0" smtClean="0">
                <a:solidFill>
                  <a:srgbClr val="C00000"/>
                </a:solidFill>
                <a:latin typeface="微軟正黑體" panose="020B0604030504040204" pitchFamily="34" charset="-120"/>
                <a:ea typeface="微軟正黑體" panose="020B0604030504040204" pitchFamily="34" charset="-120"/>
              </a:rPr>
              <a:t/>
            </a:r>
            <a:br>
              <a:rPr lang="en-US" altLang="zh-TW" sz="2000" b="1" dirty="0" smtClean="0">
                <a:solidFill>
                  <a:srgbClr val="C00000"/>
                </a:solidFill>
                <a:latin typeface="微軟正黑體" panose="020B0604030504040204" pitchFamily="34" charset="-120"/>
                <a:ea typeface="微軟正黑體" panose="020B0604030504040204" pitchFamily="34" charset="-120"/>
              </a:rPr>
            </a:br>
            <a:r>
              <a:rPr lang="zh-TW" altLang="en-US" sz="2000" b="1" dirty="0" smtClean="0">
                <a:solidFill>
                  <a:srgbClr val="C00000"/>
                </a:solidFill>
                <a:latin typeface="微軟正黑體" panose="020B0604030504040204" pitchFamily="34" charset="-120"/>
                <a:ea typeface="微軟正黑體" panose="020B0604030504040204" pitchFamily="34" charset="-120"/>
              </a:rPr>
              <a:t>專</a:t>
            </a:r>
            <a:r>
              <a:rPr lang="zh-TW" altLang="en-US" sz="2000" b="1" dirty="0">
                <a:solidFill>
                  <a:srgbClr val="C00000"/>
                </a:solidFill>
                <a:latin typeface="微軟正黑體" panose="020B0604030504040204" pitchFamily="34" charset="-120"/>
                <a:ea typeface="微軟正黑體" panose="020B0604030504040204" pitchFamily="34" charset="-120"/>
              </a:rPr>
              <a:t>優先免試入學錄取報到生放棄錄取資格聲明書」</a:t>
            </a:r>
            <a:r>
              <a:rPr lang="zh-TW" altLang="en-US" sz="2000" b="1" dirty="0">
                <a:solidFill>
                  <a:srgbClr val="0070C0"/>
                </a:solidFill>
                <a:latin typeface="微軟正黑體" panose="020B0604030504040204" pitchFamily="34" charset="-120"/>
                <a:ea typeface="微軟正黑體" panose="020B0604030504040204" pitchFamily="34" charset="-120"/>
              </a:rPr>
              <a:t>，</a:t>
            </a:r>
            <a:r>
              <a:rPr lang="zh-TW" altLang="en-US" sz="2000" b="1" dirty="0" smtClean="0">
                <a:solidFill>
                  <a:srgbClr val="0070C0"/>
                </a:solidFill>
                <a:latin typeface="微軟正黑體" panose="020B0604030504040204" pitchFamily="34" charset="-120"/>
                <a:ea typeface="微軟正黑體" panose="020B0604030504040204" pitchFamily="34" charset="-120"/>
              </a:rPr>
              <a:t>於 </a:t>
            </a:r>
            <a:r>
              <a:rPr lang="en-US" altLang="zh-TW" sz="2000" b="1" u="sng" dirty="0" smtClean="0">
                <a:solidFill>
                  <a:srgbClr val="C00000"/>
                </a:solidFill>
                <a:latin typeface="微軟正黑體" panose="020B0604030504040204" pitchFamily="34" charset="-120"/>
                <a:ea typeface="微軟正黑體" panose="020B0604030504040204" pitchFamily="34" charset="-120"/>
              </a:rPr>
              <a:t>111</a:t>
            </a:r>
            <a:r>
              <a:rPr lang="zh-TW" altLang="en-US" sz="2000" b="1" u="sng" dirty="0" smtClean="0">
                <a:solidFill>
                  <a:srgbClr val="C00000"/>
                </a:solidFill>
                <a:latin typeface="微軟正黑體" panose="020B0604030504040204" pitchFamily="34" charset="-120"/>
                <a:ea typeface="微軟正黑體" panose="020B0604030504040204" pitchFamily="34" charset="-120"/>
              </a:rPr>
              <a:t>年 </a:t>
            </a:r>
            <a:r>
              <a:rPr lang="en-US" altLang="zh-TW" sz="2000" b="1" u="sng" dirty="0" smtClean="0">
                <a:solidFill>
                  <a:srgbClr val="C00000"/>
                </a:solidFill>
                <a:latin typeface="微軟正黑體" panose="020B0604030504040204" pitchFamily="34" charset="-120"/>
                <a:ea typeface="微軟正黑體" panose="020B0604030504040204" pitchFamily="34" charset="-120"/>
              </a:rPr>
              <a:t>6</a:t>
            </a:r>
            <a:r>
              <a:rPr lang="zh-TW" altLang="en-US" sz="2000" b="1" u="sng" dirty="0" smtClean="0">
                <a:solidFill>
                  <a:srgbClr val="C00000"/>
                </a:solidFill>
                <a:latin typeface="微軟正黑體" panose="020B0604030504040204" pitchFamily="34" charset="-120"/>
                <a:ea typeface="微軟正黑體" panose="020B0604030504040204" pitchFamily="34" charset="-120"/>
              </a:rPr>
              <a:t>月</a:t>
            </a:r>
            <a:r>
              <a:rPr lang="en-US" altLang="zh-TW" sz="2000" b="1" u="sng" dirty="0" smtClean="0">
                <a:solidFill>
                  <a:srgbClr val="C00000"/>
                </a:solidFill>
                <a:latin typeface="微軟正黑體" panose="020B0604030504040204" pitchFamily="34" charset="-120"/>
                <a:ea typeface="微軟正黑體" panose="020B0604030504040204" pitchFamily="34" charset="-120"/>
              </a:rPr>
              <a:t/>
            </a:r>
            <a:br>
              <a:rPr lang="en-US" altLang="zh-TW" sz="2000" b="1" u="sng" dirty="0" smtClean="0">
                <a:solidFill>
                  <a:srgbClr val="C00000"/>
                </a:solidFill>
                <a:latin typeface="微軟正黑體" panose="020B0604030504040204" pitchFamily="34" charset="-120"/>
                <a:ea typeface="微軟正黑體" panose="020B0604030504040204" pitchFamily="34" charset="-120"/>
              </a:rPr>
            </a:br>
            <a:r>
              <a:rPr lang="en-US" altLang="zh-TW" sz="2000" b="1" u="sng" dirty="0" smtClean="0">
                <a:solidFill>
                  <a:srgbClr val="C00000"/>
                </a:solidFill>
                <a:latin typeface="微軟正黑體" panose="020B0604030504040204" pitchFamily="34" charset="-120"/>
                <a:ea typeface="微軟正黑體" panose="020B0604030504040204" pitchFamily="34" charset="-120"/>
              </a:rPr>
              <a:t>21</a:t>
            </a:r>
            <a:r>
              <a:rPr lang="zh-TW" altLang="en-US" sz="2000" b="1" u="sng" dirty="0">
                <a:solidFill>
                  <a:srgbClr val="C00000"/>
                </a:solidFill>
                <a:latin typeface="微軟正黑體" panose="020B0604030504040204" pitchFamily="34" charset="-120"/>
                <a:ea typeface="微軟正黑體" panose="020B0604030504040204" pitchFamily="34" charset="-120"/>
              </a:rPr>
              <a:t>日（星期二）</a:t>
            </a:r>
            <a:r>
              <a:rPr lang="en-US" altLang="zh-TW" sz="2000" b="1" u="sng" dirty="0">
                <a:solidFill>
                  <a:srgbClr val="C00000"/>
                </a:solidFill>
                <a:latin typeface="微軟正黑體" panose="020B0604030504040204" pitchFamily="34" charset="-120"/>
                <a:ea typeface="微軟正黑體" panose="020B0604030504040204" pitchFamily="34" charset="-120"/>
              </a:rPr>
              <a:t>15:00</a:t>
            </a:r>
            <a:r>
              <a:rPr lang="zh-TW" altLang="en-US" sz="2000" b="1" u="sng" dirty="0">
                <a:solidFill>
                  <a:srgbClr val="C00000"/>
                </a:solidFill>
                <a:latin typeface="微軟正黑體" panose="020B0604030504040204" pitchFamily="34" charset="-120"/>
                <a:ea typeface="微軟正黑體" panose="020B0604030504040204" pitchFamily="34" charset="-120"/>
              </a:rPr>
              <a:t>前</a:t>
            </a:r>
            <a:r>
              <a:rPr lang="zh-TW" altLang="en-US" sz="2000" b="1" dirty="0">
                <a:solidFill>
                  <a:srgbClr val="0070C0"/>
                </a:solidFill>
                <a:latin typeface="微軟正黑體" panose="020B0604030504040204" pitchFamily="34" charset="-120"/>
                <a:ea typeface="微軟正黑體" panose="020B0604030504040204" pitchFamily="34" charset="-120"/>
              </a:rPr>
              <a:t>傳真並同時以電話確認後，再以限時掛號郵寄（郵戳為憑，逾期不予受理）至錄取學校辦理</a:t>
            </a:r>
            <a:r>
              <a:rPr lang="zh-TW" altLang="en-US" sz="2000" b="1" dirty="0" smtClean="0">
                <a:solidFill>
                  <a:srgbClr val="0070C0"/>
                </a:solidFill>
                <a:latin typeface="微軟正黑體" panose="020B0604030504040204" pitchFamily="34" charset="-120"/>
                <a:ea typeface="微軟正黑體" panose="020B0604030504040204" pitchFamily="34" charset="-120"/>
              </a:rPr>
              <a:t>。</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cxnSp>
        <p:nvCxnSpPr>
          <p:cNvPr id="41"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 name="Freeform 6">
            <a:extLst>
              <a:ext uri="{FF2B5EF4-FFF2-40B4-BE49-F238E27FC236}">
                <a16:creationId xmlns:a16="http://schemas.microsoft.com/office/drawing/2014/main" id="{71AA52EC-7DB1-4E87-8C0D-FAA1C5227515}"/>
              </a:ext>
            </a:extLst>
          </p:cNvPr>
          <p:cNvSpPr>
            <a:spLocks noEditPoints="1"/>
          </p:cNvSpPr>
          <p:nvPr/>
        </p:nvSpPr>
        <p:spPr bwMode="auto">
          <a:xfrm>
            <a:off x="750801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43"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拾、報到及放棄</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44"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34</a:t>
            </a:fld>
            <a:endParaRPr lang="zh-TW" altLang="en-US" sz="1500" b="1" dirty="0">
              <a:latin typeface="Arial" panose="020B0604020202020204" pitchFamily="34" charset="0"/>
              <a:cs typeface="Arial" panose="020B0604020202020204" pitchFamily="34" charset="0"/>
            </a:endParaRPr>
          </a:p>
        </p:txBody>
      </p:sp>
      <p:cxnSp>
        <p:nvCxnSpPr>
          <p:cNvPr id="45" name="Straight Connector 5"/>
          <p:cNvCxnSpPr/>
          <p:nvPr/>
        </p:nvCxnSpPr>
        <p:spPr>
          <a:xfrm rot="5400000">
            <a:off x="-2136696" y="3765625"/>
            <a:ext cx="5688000" cy="0"/>
          </a:xfrm>
          <a:prstGeom prst="line">
            <a:avLst/>
          </a:prstGeom>
          <a:ln w="25400">
            <a:solidFill>
              <a:schemeClr val="accent1">
                <a:lumMod val="60000"/>
                <a:lumOff val="4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46" name="群組 45"/>
          <p:cNvGrpSpPr/>
          <p:nvPr/>
        </p:nvGrpSpPr>
        <p:grpSpPr>
          <a:xfrm>
            <a:off x="72263" y="1211200"/>
            <a:ext cx="1260000" cy="1260000"/>
            <a:chOff x="88321" y="1211200"/>
            <a:chExt cx="1260000" cy="1260000"/>
          </a:xfrm>
        </p:grpSpPr>
        <p:grpSp>
          <p:nvGrpSpPr>
            <p:cNvPr id="47" name="Group 11"/>
            <p:cNvGrpSpPr/>
            <p:nvPr/>
          </p:nvGrpSpPr>
          <p:grpSpPr>
            <a:xfrm>
              <a:off x="88321" y="1211200"/>
              <a:ext cx="1260000" cy="1260000"/>
              <a:chOff x="1835696" y="2517293"/>
              <a:chExt cx="792088" cy="792088"/>
            </a:xfrm>
          </p:grpSpPr>
          <p:sp>
            <p:nvSpPr>
              <p:cNvPr id="49" name="Diamond 12"/>
              <p:cNvSpPr/>
              <p:nvPr/>
            </p:nvSpPr>
            <p:spPr>
              <a:xfrm>
                <a:off x="1835696" y="2517293"/>
                <a:ext cx="792088" cy="792088"/>
              </a:xfrm>
              <a:prstGeom prst="diamond">
                <a:avLst/>
              </a:prstGeom>
              <a:solidFill>
                <a:schemeClr val="bg1"/>
              </a:solidFill>
              <a:ln w="38100">
                <a:solidFill>
                  <a:srgbClr val="FBCEC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71" name="Diamond 13"/>
              <p:cNvSpPr/>
              <p:nvPr/>
            </p:nvSpPr>
            <p:spPr>
              <a:xfrm>
                <a:off x="1901658" y="2583255"/>
                <a:ext cx="660164" cy="660164"/>
              </a:xfrm>
              <a:prstGeom prst="diamond">
                <a:avLst/>
              </a:prstGeom>
              <a:solidFill>
                <a:srgbClr val="FDE4D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grpSp>
        <p:sp>
          <p:nvSpPr>
            <p:cNvPr id="48" name="文字方塊 47"/>
            <p:cNvSpPr txBox="1"/>
            <p:nvPr/>
          </p:nvSpPr>
          <p:spPr>
            <a:xfrm>
              <a:off x="266915" y="1579590"/>
              <a:ext cx="902811" cy="523220"/>
            </a:xfrm>
            <a:prstGeom prst="rect">
              <a:avLst/>
            </a:prstGeom>
            <a:noFill/>
          </p:spPr>
          <p:txBody>
            <a:bodyPr wrap="none" rtlCol="0">
              <a:spAutoFit/>
            </a:bodyPr>
            <a:lstStyle/>
            <a:p>
              <a:r>
                <a:rPr lang="zh-TW" altLang="en-US" sz="2800" b="1" dirty="0" smtClean="0">
                  <a:solidFill>
                    <a:srgbClr val="0033CC"/>
                  </a:solidFill>
                  <a:latin typeface="微軟正黑體" panose="020B0604030504040204" pitchFamily="34" charset="-120"/>
                  <a:ea typeface="微軟正黑體" panose="020B0604030504040204" pitchFamily="34" charset="-120"/>
                </a:rPr>
                <a:t>報到</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grpSp>
      <p:grpSp>
        <p:nvGrpSpPr>
          <p:cNvPr id="72" name="群組 71"/>
          <p:cNvGrpSpPr/>
          <p:nvPr/>
        </p:nvGrpSpPr>
        <p:grpSpPr>
          <a:xfrm>
            <a:off x="72263" y="3078957"/>
            <a:ext cx="1260000" cy="1260000"/>
            <a:chOff x="88321" y="3333484"/>
            <a:chExt cx="1260000" cy="1260000"/>
          </a:xfrm>
        </p:grpSpPr>
        <p:grpSp>
          <p:nvGrpSpPr>
            <p:cNvPr id="73" name="Group 10"/>
            <p:cNvGrpSpPr/>
            <p:nvPr/>
          </p:nvGrpSpPr>
          <p:grpSpPr>
            <a:xfrm>
              <a:off x="88321" y="3333484"/>
              <a:ext cx="1260000" cy="1260000"/>
              <a:chOff x="1835696" y="2517293"/>
              <a:chExt cx="792088" cy="792088"/>
            </a:xfrm>
          </p:grpSpPr>
          <p:sp>
            <p:nvSpPr>
              <p:cNvPr id="75" name="Diamond 9"/>
              <p:cNvSpPr/>
              <p:nvPr/>
            </p:nvSpPr>
            <p:spPr>
              <a:xfrm>
                <a:off x="1835696" y="2517293"/>
                <a:ext cx="792088" cy="792088"/>
              </a:xfrm>
              <a:prstGeom prst="diamond">
                <a:avLst/>
              </a:prstGeom>
              <a:solidFill>
                <a:schemeClr val="bg1"/>
              </a:solid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76" name="Diamond 8"/>
              <p:cNvSpPr/>
              <p:nvPr/>
            </p:nvSpPr>
            <p:spPr>
              <a:xfrm>
                <a:off x="1901658" y="2583255"/>
                <a:ext cx="660164" cy="660164"/>
              </a:xfrm>
              <a:prstGeom prst="diamond">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grpSp>
        <p:sp>
          <p:nvSpPr>
            <p:cNvPr id="74" name="文字方塊 73"/>
            <p:cNvSpPr txBox="1"/>
            <p:nvPr/>
          </p:nvSpPr>
          <p:spPr>
            <a:xfrm>
              <a:off x="255757" y="3701874"/>
              <a:ext cx="902811" cy="523220"/>
            </a:xfrm>
            <a:prstGeom prst="rect">
              <a:avLst/>
            </a:prstGeom>
            <a:noFill/>
          </p:spPr>
          <p:txBody>
            <a:bodyPr wrap="none" rtlCol="0">
              <a:spAutoFit/>
            </a:bodyPr>
            <a:lstStyle/>
            <a:p>
              <a:r>
                <a:rPr lang="zh-TW" altLang="en-US" sz="2800" b="1" dirty="0" smtClean="0">
                  <a:solidFill>
                    <a:srgbClr val="0033CC"/>
                  </a:solidFill>
                  <a:latin typeface="微軟正黑體" panose="020B0604030504040204" pitchFamily="34" charset="-120"/>
                  <a:ea typeface="微軟正黑體" panose="020B0604030504040204" pitchFamily="34" charset="-120"/>
                </a:rPr>
                <a:t>放棄</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grpSp>
      <p:grpSp>
        <p:nvGrpSpPr>
          <p:cNvPr id="77" name="群組 76"/>
          <p:cNvGrpSpPr/>
          <p:nvPr/>
        </p:nvGrpSpPr>
        <p:grpSpPr>
          <a:xfrm>
            <a:off x="76221" y="5057346"/>
            <a:ext cx="1261884" cy="1260000"/>
            <a:chOff x="76221" y="5179896"/>
            <a:chExt cx="1261884" cy="1260000"/>
          </a:xfrm>
        </p:grpSpPr>
        <p:grpSp>
          <p:nvGrpSpPr>
            <p:cNvPr id="78" name="Group 10"/>
            <p:cNvGrpSpPr/>
            <p:nvPr/>
          </p:nvGrpSpPr>
          <p:grpSpPr>
            <a:xfrm>
              <a:off x="78105" y="5179896"/>
              <a:ext cx="1260000" cy="1260000"/>
              <a:chOff x="1835696" y="2517293"/>
              <a:chExt cx="792088" cy="792088"/>
            </a:xfrm>
          </p:grpSpPr>
          <p:sp>
            <p:nvSpPr>
              <p:cNvPr id="80" name="Diamond 9"/>
              <p:cNvSpPr/>
              <p:nvPr/>
            </p:nvSpPr>
            <p:spPr>
              <a:xfrm>
                <a:off x="1835696" y="2517293"/>
                <a:ext cx="792088" cy="792088"/>
              </a:xfrm>
              <a:prstGeom prst="diamond">
                <a:avLst/>
              </a:prstGeom>
              <a:solidFill>
                <a:schemeClr val="bg1"/>
              </a:solidFill>
              <a:ln w="38100">
                <a:solidFill>
                  <a:srgbClr val="98DFB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81" name="Diamond 8"/>
              <p:cNvSpPr/>
              <p:nvPr/>
            </p:nvSpPr>
            <p:spPr>
              <a:xfrm>
                <a:off x="1901658" y="2583255"/>
                <a:ext cx="660164" cy="660164"/>
              </a:xfrm>
              <a:prstGeom prst="diamond">
                <a:avLst/>
              </a:prstGeom>
              <a:solidFill>
                <a:srgbClr val="98DFB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grpSp>
        <p:sp>
          <p:nvSpPr>
            <p:cNvPr id="79" name="文字方塊 78"/>
            <p:cNvSpPr txBox="1"/>
            <p:nvPr/>
          </p:nvSpPr>
          <p:spPr>
            <a:xfrm>
              <a:off x="76221" y="5548286"/>
              <a:ext cx="1261884" cy="523220"/>
            </a:xfrm>
            <a:prstGeom prst="rect">
              <a:avLst/>
            </a:prstGeom>
            <a:noFill/>
          </p:spPr>
          <p:txBody>
            <a:bodyPr wrap="none" rtlCol="0">
              <a:spAutoFit/>
            </a:bodyPr>
            <a:lstStyle/>
            <a:p>
              <a:r>
                <a:rPr lang="zh-TW" altLang="en-US" sz="2800" b="1" dirty="0" smtClean="0">
                  <a:solidFill>
                    <a:srgbClr val="0033CC"/>
                  </a:solidFill>
                  <a:latin typeface="微軟正黑體" panose="020B0604030504040204" pitchFamily="34" charset="-120"/>
                  <a:ea typeface="微軟正黑體" panose="020B0604030504040204" pitchFamily="34" charset="-120"/>
                </a:rPr>
                <a:t>未放棄</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grpSp>
      <p:sp>
        <p:nvSpPr>
          <p:cNvPr id="82" name="文字方塊 7"/>
          <p:cNvSpPr txBox="1">
            <a:spLocks noChangeArrowheads="1"/>
          </p:cNvSpPr>
          <p:nvPr/>
        </p:nvSpPr>
        <p:spPr bwMode="auto">
          <a:xfrm>
            <a:off x="1072351" y="1182632"/>
            <a:ext cx="799504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14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ts val="600"/>
              </a:spcBef>
              <a:spcAft>
                <a:spcPts val="600"/>
              </a:spcAft>
              <a:buClr>
                <a:schemeClr val="accent2"/>
              </a:buClr>
              <a:buNone/>
            </a:pPr>
            <a:r>
              <a:rPr lang="zh-TW" altLang="en-US" sz="2000" b="1" dirty="0">
                <a:solidFill>
                  <a:srgbClr val="0070C0"/>
                </a:solidFill>
                <a:latin typeface="微軟正黑體" panose="020B0604030504040204" pitchFamily="34" charset="-120"/>
                <a:ea typeface="微軟正黑體" panose="020B0604030504040204" pitchFamily="34" charset="-120"/>
              </a:rPr>
              <a:t>依所</a:t>
            </a:r>
            <a:r>
              <a:rPr lang="zh-TW" altLang="en-US" sz="2000" b="1" u="sng" dirty="0">
                <a:solidFill>
                  <a:srgbClr val="0070C0"/>
                </a:solidFill>
                <a:latin typeface="微軟正黑體" panose="020B0604030504040204" pitchFamily="34" charset="-120"/>
                <a:ea typeface="微軟正黑體" panose="020B0604030504040204" pitchFamily="34" charset="-120"/>
              </a:rPr>
              <a:t>錄取招生學校之報到規定</a:t>
            </a:r>
            <a:r>
              <a:rPr lang="zh-TW" altLang="en-US" sz="2000" b="1" dirty="0">
                <a:solidFill>
                  <a:srgbClr val="0070C0"/>
                </a:solidFill>
                <a:latin typeface="微軟正黑體" panose="020B0604030504040204" pitchFamily="34" charset="-120"/>
                <a:ea typeface="微軟正黑體" panose="020B0604030504040204" pitchFamily="34" charset="-120"/>
              </a:rPr>
              <a:t>辦理報到手續，</a:t>
            </a:r>
            <a:r>
              <a:rPr lang="zh-TW" altLang="en-US" sz="2000" b="1" dirty="0">
                <a:solidFill>
                  <a:srgbClr val="C00000"/>
                </a:solidFill>
                <a:latin typeface="微軟正黑體" panose="020B0604030504040204" pitchFamily="34" charset="-120"/>
                <a:ea typeface="微軟正黑體" panose="020B0604030504040204" pitchFamily="34" charset="-120"/>
              </a:rPr>
              <a:t>逾期未完成報到手續者，取消錄取資格，錄取生不得異議</a:t>
            </a:r>
            <a:r>
              <a:rPr lang="zh-TW" altLang="en-US" sz="2000" b="1" dirty="0" smtClean="0">
                <a:solidFill>
                  <a:srgbClr val="0070C0"/>
                </a:solidFill>
                <a:latin typeface="微軟正黑體" panose="020B0604030504040204" pitchFamily="34" charset="-120"/>
                <a:ea typeface="微軟正黑體" panose="020B0604030504040204" pitchFamily="34" charset="-120"/>
              </a:rPr>
              <a:t>。</a:t>
            </a:r>
            <a:endParaRPr lang="en-US" altLang="zh-TW" sz="2000" b="1" dirty="0" smtClean="0">
              <a:solidFill>
                <a:srgbClr val="0070C0"/>
              </a:solidFill>
              <a:latin typeface="微軟正黑體" panose="020B0604030504040204" pitchFamily="34" charset="-120"/>
              <a:ea typeface="微軟正黑體" panose="020B0604030504040204" pitchFamily="34" charset="-120"/>
            </a:endParaRPr>
          </a:p>
          <a:p>
            <a:pPr eaLnBrk="1" hangingPunct="1">
              <a:lnSpc>
                <a:spcPct val="100000"/>
              </a:lnSpc>
              <a:spcBef>
                <a:spcPts val="0"/>
              </a:spcBef>
              <a:spcAft>
                <a:spcPts val="600"/>
              </a:spcAft>
              <a:buClr>
                <a:schemeClr val="accent2"/>
              </a:buClr>
              <a:buNone/>
            </a:pPr>
            <a:r>
              <a:rPr lang="zh-TW" altLang="en-US" sz="2000" b="1" dirty="0" smtClean="0">
                <a:solidFill>
                  <a:srgbClr val="0070C0"/>
                </a:solidFill>
                <a:latin typeface="微軟正黑體" panose="020B0604030504040204" pitchFamily="34" charset="-120"/>
                <a:ea typeface="微軟正黑體" panose="020B0604030504040204" pitchFamily="34" charset="-120"/>
              </a:rPr>
              <a:t>錄取</a:t>
            </a:r>
            <a:r>
              <a:rPr lang="zh-TW" altLang="en-US" sz="2000" b="1" dirty="0">
                <a:solidFill>
                  <a:srgbClr val="0070C0"/>
                </a:solidFill>
                <a:latin typeface="微軟正黑體" panose="020B0604030504040204" pitchFamily="34" charset="-120"/>
                <a:ea typeface="微軟正黑體" panose="020B0604030504040204" pitchFamily="34" charset="-120"/>
              </a:rPr>
              <a:t>生請務必詳閱所錄取招生學校「錄取生報到相關資訊」之規定，或向所錄取學校查詢</a:t>
            </a:r>
            <a:r>
              <a:rPr lang="zh-TW" altLang="en-US" sz="2000" b="1" dirty="0" smtClean="0">
                <a:solidFill>
                  <a:srgbClr val="0070C0"/>
                </a:solidFill>
                <a:latin typeface="微軟正黑體" panose="020B0604030504040204" pitchFamily="34" charset="-120"/>
                <a:ea typeface="微軟正黑體" panose="020B0604030504040204" pitchFamily="34" charset="-120"/>
              </a:rPr>
              <a:t>。</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sp>
        <p:nvSpPr>
          <p:cNvPr id="83" name="文字方塊 7"/>
          <p:cNvSpPr txBox="1">
            <a:spLocks noChangeArrowheads="1"/>
          </p:cNvSpPr>
          <p:nvPr/>
        </p:nvSpPr>
        <p:spPr bwMode="auto">
          <a:xfrm>
            <a:off x="1072348" y="5196755"/>
            <a:ext cx="799504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714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ts val="2700"/>
              </a:spcBef>
              <a:spcAft>
                <a:spcPts val="450"/>
              </a:spcAft>
              <a:buClr>
                <a:schemeClr val="accent2"/>
              </a:buClr>
              <a:buNone/>
            </a:pPr>
            <a:r>
              <a:rPr lang="zh-TW" altLang="en-US" sz="2000" b="1" dirty="0" smtClean="0">
                <a:solidFill>
                  <a:srgbClr val="0070C0"/>
                </a:solidFill>
                <a:latin typeface="微軟正黑體" panose="020B0604030504040204" pitchFamily="34" charset="-120"/>
                <a:ea typeface="微軟正黑體" panose="020B0604030504040204" pitchFamily="34" charset="-120"/>
              </a:rPr>
              <a:t>錄取</a:t>
            </a:r>
            <a:r>
              <a:rPr lang="zh-TW" altLang="en-US" sz="2000" b="1" dirty="0">
                <a:solidFill>
                  <a:srgbClr val="0070C0"/>
                </a:solidFill>
                <a:latin typeface="微軟正黑體" panose="020B0604030504040204" pitchFamily="34" charset="-120"/>
                <a:ea typeface="微軟正黑體" panose="020B0604030504040204" pitchFamily="34" charset="-120"/>
              </a:rPr>
              <a:t>生已完成報到且</a:t>
            </a:r>
            <a:r>
              <a:rPr lang="zh-TW" altLang="en-US" sz="2000" b="1" dirty="0" smtClean="0">
                <a:solidFill>
                  <a:srgbClr val="C00000"/>
                </a:solidFill>
                <a:latin typeface="微軟正黑體" panose="020B0604030504040204" pitchFamily="34" charset="-120"/>
                <a:ea typeface="微軟正黑體" panose="020B0604030504040204" pitchFamily="34" charset="-120"/>
              </a:rPr>
              <a:t>未於簡章規定放棄期限內聲明</a:t>
            </a:r>
            <a:r>
              <a:rPr lang="zh-TW" altLang="en-US" sz="2000" b="1" dirty="0">
                <a:solidFill>
                  <a:srgbClr val="C00000"/>
                </a:solidFill>
                <a:latin typeface="微軟正黑體" panose="020B0604030504040204" pitchFamily="34" charset="-120"/>
                <a:ea typeface="微軟正黑體" panose="020B0604030504040204" pitchFamily="34" charset="-120"/>
              </a:rPr>
              <a:t>放棄錄取資格</a:t>
            </a:r>
            <a:r>
              <a:rPr kumimoji="1" lang="zh-TW" altLang="zh-TW" sz="2000" b="1" dirty="0">
                <a:solidFill>
                  <a:srgbClr val="C00000"/>
                </a:solidFill>
                <a:latin typeface="微軟正黑體" panose="020B0604030504040204" pitchFamily="34" charset="-120"/>
                <a:ea typeface="微軟正黑體" panose="020B0604030504040204" pitchFamily="34" charset="-120"/>
              </a:rPr>
              <a:t>者，不得</a:t>
            </a:r>
            <a:r>
              <a:rPr kumimoji="1" lang="zh-TW" altLang="en-US" sz="2000" b="1" dirty="0">
                <a:solidFill>
                  <a:srgbClr val="C00000"/>
                </a:solidFill>
                <a:latin typeface="微軟正黑體" panose="020B0604030504040204" pitchFamily="34" charset="-120"/>
                <a:ea typeface="微軟正黑體" panose="020B0604030504040204" pitchFamily="34" charset="-120"/>
              </a:rPr>
              <a:t>再</a:t>
            </a:r>
            <a:r>
              <a:rPr kumimoji="1" lang="zh-TW" altLang="zh-TW" sz="2000" b="1" dirty="0">
                <a:solidFill>
                  <a:srgbClr val="C00000"/>
                </a:solidFill>
                <a:latin typeface="微軟正黑體" panose="020B0604030504040204" pitchFamily="34" charset="-120"/>
                <a:ea typeface="微軟正黑體" panose="020B0604030504040204" pitchFamily="34" charset="-120"/>
              </a:rPr>
              <a:t>參加</a:t>
            </a:r>
            <a:r>
              <a:rPr kumimoji="1" lang="zh-TW" altLang="en-US" sz="2000" b="1" dirty="0">
                <a:solidFill>
                  <a:srgbClr val="C00000"/>
                </a:solidFill>
                <a:latin typeface="微軟正黑體" panose="020B0604030504040204" pitchFamily="34" charset="-120"/>
                <a:ea typeface="微軟正黑體" panose="020B0604030504040204" pitchFamily="34" charset="-120"/>
              </a:rPr>
              <a:t>本學</a:t>
            </a:r>
            <a:r>
              <a:rPr kumimoji="1" lang="zh-TW" altLang="zh-TW" sz="2000" b="1" dirty="0">
                <a:solidFill>
                  <a:srgbClr val="C00000"/>
                </a:solidFill>
                <a:latin typeface="微軟正黑體" panose="020B0604030504040204" pitchFamily="34" charset="-120"/>
                <a:ea typeface="微軟正黑體" panose="020B0604030504040204" pitchFamily="34" charset="-120"/>
              </a:rPr>
              <a:t>年度</a:t>
            </a:r>
            <a:r>
              <a:rPr kumimoji="1" lang="zh-TW" altLang="en-US" sz="2000" b="1" dirty="0">
                <a:solidFill>
                  <a:srgbClr val="C00000"/>
                </a:solidFill>
                <a:latin typeface="微軟正黑體" panose="020B0604030504040204" pitchFamily="34" charset="-120"/>
                <a:ea typeface="微軟正黑體" panose="020B0604030504040204" pitchFamily="34" charset="-120"/>
              </a:rPr>
              <a:t>其後高級中等學校</a:t>
            </a:r>
            <a:r>
              <a:rPr kumimoji="1" lang="zh-TW" altLang="zh-TW" sz="2000" b="1" dirty="0">
                <a:solidFill>
                  <a:srgbClr val="C00000"/>
                </a:solidFill>
                <a:latin typeface="微軟正黑體" panose="020B0604030504040204" pitchFamily="34" charset="-120"/>
                <a:ea typeface="微軟正黑體" panose="020B0604030504040204" pitchFamily="34" charset="-120"/>
              </a:rPr>
              <a:t>及五專各項入學</a:t>
            </a:r>
            <a:r>
              <a:rPr kumimoji="1" lang="zh-TW" altLang="en-US" sz="2000" b="1" dirty="0" smtClean="0">
                <a:solidFill>
                  <a:srgbClr val="C00000"/>
                </a:solidFill>
                <a:latin typeface="微軟正黑體" panose="020B0604030504040204" pitchFamily="34" charset="-120"/>
                <a:ea typeface="微軟正黑體" panose="020B0604030504040204" pitchFamily="34" charset="-120"/>
              </a:rPr>
              <a:t>招生（含續招），</a:t>
            </a:r>
            <a:r>
              <a:rPr kumimoji="1" lang="zh-TW" altLang="en-US" sz="2000" b="1" dirty="0">
                <a:solidFill>
                  <a:srgbClr val="C00000"/>
                </a:solidFill>
                <a:latin typeface="微軟正黑體" panose="020B0604030504040204" pitchFamily="34" charset="-120"/>
                <a:ea typeface="微軟正黑體" panose="020B0604030504040204" pitchFamily="34" charset="-120"/>
              </a:rPr>
              <a:t>違者取消其五專優先免試入學錄取資格</a:t>
            </a:r>
            <a:r>
              <a:rPr kumimoji="1" lang="zh-TW" altLang="zh-TW" sz="2000" b="1" dirty="0">
                <a:solidFill>
                  <a:srgbClr val="C00000"/>
                </a:solidFill>
                <a:latin typeface="微軟正黑體" panose="020B0604030504040204" pitchFamily="34" charset="-120"/>
                <a:ea typeface="微軟正黑體" panose="020B0604030504040204" pitchFamily="34" charset="-120"/>
              </a:rPr>
              <a:t>。</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35</a:t>
            </a:fld>
            <a:endParaRPr lang="zh-TW" altLang="en-US" sz="1500" b="1" dirty="0">
              <a:latin typeface="Arial" panose="020B0604020202020204" pitchFamily="34" charset="0"/>
              <a:cs typeface="Arial" panose="020B0604020202020204" pitchFamily="34" charset="0"/>
            </a:endParaRPr>
          </a:p>
        </p:txBody>
      </p:sp>
      <p:sp>
        <p:nvSpPr>
          <p:cNvPr id="8" name="內容版面配置區 2"/>
          <p:cNvSpPr>
            <a:spLocks noGrp="1"/>
          </p:cNvSpPr>
          <p:nvPr>
            <p:ph idx="1"/>
          </p:nvPr>
        </p:nvSpPr>
        <p:spPr>
          <a:xfrm>
            <a:off x="741739" y="1249160"/>
            <a:ext cx="7875166" cy="2115228"/>
          </a:xfrm>
        </p:spPr>
        <p:txBody>
          <a:bodyPr>
            <a:noAutofit/>
          </a:bodyPr>
          <a:lstStyle/>
          <a:p>
            <a:pPr marL="0" indent="0" algn="just">
              <a:lnSpc>
                <a:spcPct val="100000"/>
              </a:lnSpc>
              <a:spcBef>
                <a:spcPts val="300"/>
              </a:spcBef>
              <a:spcAft>
                <a:spcPts val="300"/>
              </a:spcAft>
              <a:buNone/>
            </a:pPr>
            <a:r>
              <a:rPr lang="zh-TW" altLang="en-US" sz="2400" b="1" dirty="0" smtClean="0">
                <a:latin typeface="微軟正黑體" panose="020B0604030504040204" pitchFamily="34" charset="-120"/>
                <a:ea typeface="微軟正黑體" panose="020B0604030504040204" pitchFamily="34" charset="-120"/>
              </a:rPr>
              <a:t>進入報名系統前，</a:t>
            </a:r>
            <a:r>
              <a:rPr lang="zh-TW" altLang="zh-TW" sz="2400" b="1" dirty="0" smtClean="0">
                <a:latin typeface="微軟正黑體" panose="020B0604030504040204" pitchFamily="34" charset="-120"/>
                <a:ea typeface="微軟正黑體" panose="020B0604030504040204" pitchFamily="34" charset="-120"/>
              </a:rPr>
              <a:t>若</a:t>
            </a:r>
            <a:r>
              <a:rPr lang="zh-TW" altLang="en-US" sz="2400" b="1" dirty="0" smtClean="0">
                <a:latin typeface="微軟正黑體" panose="020B0604030504040204" pitchFamily="34" charset="-120"/>
                <a:ea typeface="微軟正黑體" panose="020B0604030504040204" pitchFamily="34" charset="-120"/>
              </a:rPr>
              <a:t>須</a:t>
            </a:r>
            <a:r>
              <a:rPr lang="zh-TW" altLang="zh-TW" sz="2400" b="1" u="sng" dirty="0" smtClean="0">
                <a:solidFill>
                  <a:schemeClr val="accent2">
                    <a:lumMod val="75000"/>
                  </a:schemeClr>
                </a:solidFill>
                <a:latin typeface="微軟正黑體" panose="020B0604030504040204" pitchFamily="34" charset="-120"/>
                <a:ea typeface="微軟正黑體" panose="020B0604030504040204" pitchFamily="34" charset="-120"/>
              </a:rPr>
              <a:t>異</a:t>
            </a:r>
            <a:r>
              <a:rPr lang="zh-TW" altLang="zh-TW" sz="2400" b="1" u="sng" dirty="0">
                <a:solidFill>
                  <a:schemeClr val="accent2">
                    <a:lumMod val="75000"/>
                  </a:schemeClr>
                </a:solidFill>
                <a:latin typeface="微軟正黑體" panose="020B0604030504040204" pitchFamily="34" charset="-120"/>
                <a:ea typeface="微軟正黑體" panose="020B0604030504040204" pitchFamily="34" charset="-120"/>
              </a:rPr>
              <a:t>動單位人員資料</a:t>
            </a:r>
            <a:r>
              <a:rPr lang="zh-TW" altLang="zh-TW" sz="2400" b="1" dirty="0">
                <a:latin typeface="微軟正黑體" panose="020B0604030504040204" pitchFamily="34" charset="-120"/>
                <a:ea typeface="微軟正黑體" panose="020B0604030504040204" pitchFamily="34" charset="-120"/>
              </a:rPr>
              <a:t>，請先</a:t>
            </a:r>
            <a:r>
              <a:rPr lang="zh-TW" altLang="zh-TW" sz="2400" b="1" dirty="0" smtClean="0">
                <a:latin typeface="微軟正黑體" panose="020B0604030504040204" pitchFamily="34" charset="-120"/>
                <a:ea typeface="微軟正黑體" panose="020B0604030504040204" pitchFamily="34" charset="-120"/>
              </a:rPr>
              <a:t>至</a:t>
            </a:r>
            <a:endParaRPr lang="en-US" altLang="zh-TW" sz="2400" b="1" dirty="0" smtClean="0">
              <a:latin typeface="微軟正黑體" panose="020B0604030504040204" pitchFamily="34" charset="-120"/>
              <a:ea typeface="微軟正黑體" panose="020B0604030504040204" pitchFamily="34" charset="-120"/>
            </a:endParaRPr>
          </a:p>
          <a:p>
            <a:pPr marL="0" indent="0" algn="just">
              <a:lnSpc>
                <a:spcPct val="100000"/>
              </a:lnSpc>
              <a:spcBef>
                <a:spcPts val="300"/>
              </a:spcBef>
              <a:spcAft>
                <a:spcPts val="300"/>
              </a:spcAft>
              <a:buNone/>
            </a:pPr>
            <a:r>
              <a:rPr lang="zh-TW" altLang="zh-TW" sz="2400" b="1" dirty="0" smtClean="0">
                <a:latin typeface="微軟正黑體" panose="020B0604030504040204" pitchFamily="34" charset="-120"/>
                <a:ea typeface="微軟正黑體" panose="020B0604030504040204" pitchFamily="34" charset="-120"/>
              </a:rPr>
              <a:t>「</a:t>
            </a:r>
            <a:r>
              <a:rPr lang="zh-TW" altLang="zh-TW" sz="2400" b="1" dirty="0">
                <a:latin typeface="微軟正黑體" panose="020B0604030504040204" pitchFamily="34" charset="-120"/>
                <a:ea typeface="微軟正黑體" panose="020B0604030504040204" pitchFamily="34" charset="-120"/>
              </a:rPr>
              <a:t>報名試務單位基本資料維護系統</a:t>
            </a:r>
            <a:r>
              <a:rPr lang="zh-TW" altLang="zh-TW" sz="2400" b="1" dirty="0" smtClean="0">
                <a:latin typeface="微軟正黑體" panose="020B0604030504040204" pitchFamily="34" charset="-120"/>
                <a:ea typeface="微軟正黑體" panose="020B0604030504040204" pitchFamily="34" charset="-120"/>
              </a:rPr>
              <a:t>」</a:t>
            </a:r>
            <a:r>
              <a:rPr lang="zh-TW" altLang="en-US" sz="2400" b="1" dirty="0" smtClean="0">
                <a:latin typeface="微軟正黑體" panose="020B0604030504040204" pitchFamily="34" charset="-120"/>
                <a:ea typeface="微軟正黑體" panose="020B0604030504040204" pitchFamily="34" charset="-120"/>
              </a:rPr>
              <a:t>維護</a:t>
            </a:r>
            <a:endParaRPr lang="en-US" altLang="zh-TW" sz="2400" b="1" dirty="0" smtClean="0">
              <a:latin typeface="微軟正黑體" panose="020B0604030504040204" pitchFamily="34" charset="-120"/>
              <a:ea typeface="微軟正黑體" panose="020B0604030504040204" pitchFamily="34" charset="-120"/>
            </a:endParaRPr>
          </a:p>
          <a:p>
            <a:pPr marL="0" indent="0" algn="just">
              <a:lnSpc>
                <a:spcPct val="100000"/>
              </a:lnSpc>
              <a:spcBef>
                <a:spcPts val="300"/>
              </a:spcBef>
              <a:spcAft>
                <a:spcPts val="300"/>
              </a:spcAft>
              <a:buNone/>
            </a:pPr>
            <a:r>
              <a:rPr lang="en-US" altLang="zh-TW" sz="2400" b="1" u="sng" dirty="0" smtClean="0">
                <a:latin typeface="微軟正黑體" panose="020B0604030504040204" pitchFamily="34" charset="-120"/>
                <a:ea typeface="微軟正黑體" panose="020B0604030504040204" pitchFamily="34" charset="-120"/>
                <a:hlinkClick r:id="rId2"/>
              </a:rPr>
              <a:t>https</a:t>
            </a:r>
            <a:r>
              <a:rPr lang="en-US" altLang="zh-TW" sz="2400" b="1" u="sng" dirty="0">
                <a:latin typeface="微軟正黑體" panose="020B0604030504040204" pitchFamily="34" charset="-120"/>
                <a:ea typeface="微軟正黑體" panose="020B0604030504040204" pitchFamily="34" charset="-120"/>
                <a:hlinkClick r:id="rId2"/>
              </a:rPr>
              <a:t>://</a:t>
            </a:r>
            <a:r>
              <a:rPr lang="en-US" altLang="zh-TW" sz="2400" b="1" u="sng" dirty="0" smtClean="0">
                <a:latin typeface="微軟正黑體" panose="020B0604030504040204" pitchFamily="34" charset="-120"/>
                <a:ea typeface="微軟正黑體" panose="020B0604030504040204" pitchFamily="34" charset="-120"/>
                <a:hlinkClick r:id="rId2"/>
              </a:rPr>
              <a:t>sch.jctv.ntut.edu.tw/schoolinfo/login.zul</a:t>
            </a:r>
            <a:endParaRPr lang="en-US" altLang="zh-TW" sz="2400" b="1" dirty="0">
              <a:latin typeface="微軟正黑體" panose="020B0604030504040204" pitchFamily="34" charset="-120"/>
              <a:ea typeface="微軟正黑體" panose="020B0604030504040204" pitchFamily="34" charset="-120"/>
            </a:endParaRPr>
          </a:p>
          <a:p>
            <a:pPr marL="0" indent="0" algn="just">
              <a:lnSpc>
                <a:spcPct val="100000"/>
              </a:lnSpc>
              <a:spcBef>
                <a:spcPts val="300"/>
              </a:spcBef>
              <a:spcAft>
                <a:spcPts val="300"/>
              </a:spcAft>
              <a:buNone/>
            </a:pPr>
            <a:r>
              <a:rPr lang="zh-TW" altLang="en-US" sz="2400" b="1" dirty="0" smtClean="0">
                <a:latin typeface="微軟正黑體" panose="020B0604030504040204" pitchFamily="34" charset="-120"/>
                <a:ea typeface="微軟正黑體" panose="020B0604030504040204" pitchFamily="34" charset="-120"/>
              </a:rPr>
              <a:t>如未</a:t>
            </a:r>
            <a:r>
              <a:rPr lang="zh-TW" altLang="en-US" sz="2400" b="1" dirty="0">
                <a:latin typeface="微軟正黑體" panose="020B0604030504040204" pitchFamily="34" charset="-120"/>
                <a:ea typeface="微軟正黑體" panose="020B0604030504040204" pitchFamily="34" charset="-120"/>
              </a:rPr>
              <a:t>收到本委員會寄</a:t>
            </a:r>
            <a:r>
              <a:rPr lang="zh-TW" altLang="en-US" sz="2400" b="1" dirty="0" smtClean="0">
                <a:latin typeface="微軟正黑體" panose="020B0604030504040204" pitchFamily="34" charset="-120"/>
                <a:ea typeface="微軟正黑體" panose="020B0604030504040204" pitchFamily="34" charset="-120"/>
              </a:rPr>
              <a:t>發提醒</a:t>
            </a:r>
            <a:r>
              <a:rPr lang="en-US" altLang="zh-TW" sz="2400" b="1" dirty="0">
                <a:latin typeface="微軟正黑體" panose="020B0604030504040204" pitchFamily="34" charset="-120"/>
                <a:ea typeface="微軟正黑體" panose="020B0604030504040204" pitchFamily="34" charset="-120"/>
              </a:rPr>
              <a:t>e-mail</a:t>
            </a:r>
            <a:r>
              <a:rPr lang="zh-TW" altLang="en-US" sz="2400" b="1" dirty="0">
                <a:latin typeface="微軟正黑體" panose="020B0604030504040204" pitchFamily="34" charset="-120"/>
                <a:ea typeface="微軟正黑體" panose="020B0604030504040204" pitchFamily="34" charset="-120"/>
              </a:rPr>
              <a:t>，請至本</a:t>
            </a:r>
            <a:r>
              <a:rPr lang="zh-TW" altLang="en-US" sz="2400" b="1" dirty="0" smtClean="0">
                <a:latin typeface="微軟正黑體" panose="020B0604030504040204" pitchFamily="34" charset="-120"/>
                <a:ea typeface="微軟正黑體" panose="020B0604030504040204" pitchFamily="34" charset="-120"/>
              </a:rPr>
              <a:t>會</a:t>
            </a:r>
            <a:r>
              <a:rPr lang="en-US" altLang="zh-TW" sz="2400" b="1" dirty="0" smtClean="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報名試務單位基本資料維護系統</a:t>
            </a:r>
            <a:r>
              <a:rPr lang="en-US" altLang="zh-TW" sz="2400" b="1" dirty="0">
                <a:latin typeface="微軟正黑體" panose="020B0604030504040204" pitchFamily="34" charset="-120"/>
                <a:ea typeface="微軟正黑體" panose="020B0604030504040204" pitchFamily="34" charset="-120"/>
              </a:rPr>
              <a:t>｣</a:t>
            </a:r>
            <a:r>
              <a:rPr lang="zh-TW" altLang="en-US" sz="2400" b="1" dirty="0">
                <a:latin typeface="微軟正黑體" panose="020B0604030504040204" pitchFamily="34" charset="-120"/>
                <a:ea typeface="微軟正黑體" panose="020B0604030504040204" pitchFamily="34" charset="-120"/>
              </a:rPr>
              <a:t>檢視貴校聯絡資訊是否</a:t>
            </a:r>
            <a:r>
              <a:rPr lang="zh-TW" altLang="en-US" sz="2400" b="1" dirty="0" smtClean="0">
                <a:latin typeface="微軟正黑體" panose="020B0604030504040204" pitchFamily="34" charset="-120"/>
                <a:ea typeface="微軟正黑體" panose="020B0604030504040204" pitchFamily="34" charset="-120"/>
              </a:rPr>
              <a:t>正確</a:t>
            </a:r>
            <a:endParaRPr lang="zh-TW" altLang="en-US" sz="2400" b="1" dirty="0">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3"/>
          <a:stretch>
            <a:fillRect/>
          </a:stretch>
        </p:blipFill>
        <p:spPr>
          <a:xfrm>
            <a:off x="521399" y="3466550"/>
            <a:ext cx="7845917" cy="3071355"/>
          </a:xfrm>
          <a:prstGeom prst="rect">
            <a:avLst/>
          </a:prstGeom>
          <a:ln w="28575">
            <a:solidFill>
              <a:srgbClr val="0000FF"/>
            </a:solidFill>
          </a:ln>
        </p:spPr>
      </p:pic>
      <p:grpSp>
        <p:nvGrpSpPr>
          <p:cNvPr id="10" name="群組 9"/>
          <p:cNvGrpSpPr>
            <a:grpSpLocks noChangeAspect="1"/>
          </p:cNvGrpSpPr>
          <p:nvPr/>
        </p:nvGrpSpPr>
        <p:grpSpPr>
          <a:xfrm>
            <a:off x="273387" y="-96383"/>
            <a:ext cx="2880997" cy="1477298"/>
            <a:chOff x="14921" y="-215186"/>
            <a:chExt cx="4604773" cy="2361204"/>
          </a:xfrm>
        </p:grpSpPr>
        <p:sp>
          <p:nvSpPr>
            <p:cNvPr id="11" name="Graphic 6" descr="Key">
              <a:extLst>
                <a:ext uri="{FF2B5EF4-FFF2-40B4-BE49-F238E27FC236}">
                  <a16:creationId xmlns:a16="http://schemas.microsoft.com/office/drawing/2014/main" id="{D62AD9E5-164F-B44D-AB08-508A65A621E2}"/>
                </a:ext>
              </a:extLst>
            </p:cNvPr>
            <p:cNvSpPr/>
            <p:nvPr/>
          </p:nvSpPr>
          <p:spPr>
            <a:xfrm rot="20461856">
              <a:off x="2456922" y="498491"/>
              <a:ext cx="2162772" cy="1201746"/>
            </a:xfrm>
            <a:custGeom>
              <a:avLst/>
              <a:gdLst>
                <a:gd name="connsiteX0" fmla="*/ 3140359 w 4567794"/>
                <a:gd name="connsiteY0" fmla="*/ 1271716 h 2180083"/>
                <a:gd name="connsiteX1" fmla="*/ 3477753 w 4567794"/>
                <a:gd name="connsiteY1" fmla="*/ 1609110 h 2180083"/>
                <a:gd name="connsiteX2" fmla="*/ 3815147 w 4567794"/>
                <a:gd name="connsiteY2" fmla="*/ 1271716 h 2180083"/>
                <a:gd name="connsiteX3" fmla="*/ 4152541 w 4567794"/>
                <a:gd name="connsiteY3" fmla="*/ 1609110 h 2180083"/>
                <a:gd name="connsiteX4" fmla="*/ 4567795 w 4567794"/>
                <a:gd name="connsiteY4" fmla="*/ 1090042 h 2180083"/>
                <a:gd name="connsiteX5" fmla="*/ 4152541 w 4567794"/>
                <a:gd name="connsiteY5" fmla="*/ 570974 h 2180083"/>
                <a:gd name="connsiteX6" fmla="*/ 2050317 w 4567794"/>
                <a:gd name="connsiteY6" fmla="*/ 570974 h 2180083"/>
                <a:gd name="connsiteX7" fmla="*/ 1090042 w 4567794"/>
                <a:gd name="connsiteY7" fmla="*/ 0 h 2180083"/>
                <a:gd name="connsiteX8" fmla="*/ 0 w 4567794"/>
                <a:gd name="connsiteY8" fmla="*/ 1090042 h 2180083"/>
                <a:gd name="connsiteX9" fmla="*/ 1090042 w 4567794"/>
                <a:gd name="connsiteY9" fmla="*/ 2180084 h 2180083"/>
                <a:gd name="connsiteX10" fmla="*/ 2050317 w 4567794"/>
                <a:gd name="connsiteY10" fmla="*/ 1609110 h 2180083"/>
                <a:gd name="connsiteX11" fmla="*/ 2387711 w 4567794"/>
                <a:gd name="connsiteY11" fmla="*/ 1609110 h 2180083"/>
                <a:gd name="connsiteX12" fmla="*/ 2595338 w 4567794"/>
                <a:gd name="connsiteY12" fmla="*/ 1401483 h 2180083"/>
                <a:gd name="connsiteX13" fmla="*/ 2802965 w 4567794"/>
                <a:gd name="connsiteY13" fmla="*/ 1609110 h 2180083"/>
                <a:gd name="connsiteX14" fmla="*/ 3140359 w 4567794"/>
                <a:gd name="connsiteY14" fmla="*/ 1271716 h 2180083"/>
                <a:gd name="connsiteX15" fmla="*/ 622881 w 4567794"/>
                <a:gd name="connsiteY15" fmla="*/ 1401483 h 2180083"/>
                <a:gd name="connsiteX16" fmla="*/ 311441 w 4567794"/>
                <a:gd name="connsiteY16" fmla="*/ 1090042 h 2180083"/>
                <a:gd name="connsiteX17" fmla="*/ 622881 w 4567794"/>
                <a:gd name="connsiteY17" fmla="*/ 778601 h 2180083"/>
                <a:gd name="connsiteX18" fmla="*/ 934322 w 4567794"/>
                <a:gd name="connsiteY18" fmla="*/ 1090042 h 2180083"/>
                <a:gd name="connsiteX19" fmla="*/ 622881 w 4567794"/>
                <a:gd name="connsiteY19" fmla="*/ 1401483 h 21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7794" h="2180083">
                  <a:moveTo>
                    <a:pt x="3140359" y="1271716"/>
                  </a:moveTo>
                  <a:lnTo>
                    <a:pt x="3477753" y="1609110"/>
                  </a:lnTo>
                  <a:lnTo>
                    <a:pt x="3815147" y="1271716"/>
                  </a:lnTo>
                  <a:lnTo>
                    <a:pt x="4152541" y="1609110"/>
                  </a:lnTo>
                  <a:lnTo>
                    <a:pt x="4567795" y="1090042"/>
                  </a:lnTo>
                  <a:lnTo>
                    <a:pt x="4152541" y="570974"/>
                  </a:lnTo>
                  <a:lnTo>
                    <a:pt x="2050317" y="570974"/>
                  </a:lnTo>
                  <a:cubicBezTo>
                    <a:pt x="1863453" y="228390"/>
                    <a:pt x="1505296" y="0"/>
                    <a:pt x="1090042" y="0"/>
                  </a:cubicBezTo>
                  <a:cubicBezTo>
                    <a:pt x="487924" y="0"/>
                    <a:pt x="0" y="487924"/>
                    <a:pt x="0" y="1090042"/>
                  </a:cubicBezTo>
                  <a:cubicBezTo>
                    <a:pt x="0" y="1692160"/>
                    <a:pt x="487924" y="2180084"/>
                    <a:pt x="1090042" y="2180084"/>
                  </a:cubicBezTo>
                  <a:cubicBezTo>
                    <a:pt x="1505296" y="2180084"/>
                    <a:pt x="1863453" y="1951694"/>
                    <a:pt x="2050317" y="1609110"/>
                  </a:cubicBezTo>
                  <a:lnTo>
                    <a:pt x="2387711" y="1609110"/>
                  </a:lnTo>
                  <a:lnTo>
                    <a:pt x="2595338" y="1401483"/>
                  </a:lnTo>
                  <a:lnTo>
                    <a:pt x="2802965" y="1609110"/>
                  </a:lnTo>
                  <a:lnTo>
                    <a:pt x="3140359" y="1271716"/>
                  </a:lnTo>
                  <a:close/>
                  <a:moveTo>
                    <a:pt x="622881" y="1401483"/>
                  </a:moveTo>
                  <a:cubicBezTo>
                    <a:pt x="451589" y="1401483"/>
                    <a:pt x="311441" y="1261334"/>
                    <a:pt x="311441" y="1090042"/>
                  </a:cubicBezTo>
                  <a:cubicBezTo>
                    <a:pt x="311441" y="918750"/>
                    <a:pt x="451589" y="778601"/>
                    <a:pt x="622881" y="778601"/>
                  </a:cubicBezTo>
                  <a:cubicBezTo>
                    <a:pt x="794173" y="778601"/>
                    <a:pt x="934322" y="918750"/>
                    <a:pt x="934322" y="1090042"/>
                  </a:cubicBezTo>
                  <a:cubicBezTo>
                    <a:pt x="934322" y="1261334"/>
                    <a:pt x="794173" y="1401483"/>
                    <a:pt x="622881" y="1401483"/>
                  </a:cubicBezTo>
                  <a:close/>
                </a:path>
              </a:pathLst>
            </a:custGeom>
            <a:solidFill>
              <a:schemeClr val="bg1">
                <a:lumMod val="65000"/>
              </a:schemeClr>
            </a:solidFill>
            <a:ln w="51891" cap="flat">
              <a:noFill/>
              <a:prstDash val="solid"/>
              <a:miter/>
            </a:ln>
          </p:spPr>
          <p:txBody>
            <a:bodyPr rtlCol="0" anchor="ctr"/>
            <a:lstStyle/>
            <a:p>
              <a:endParaRPr lang="en-US" sz="1350"/>
            </a:p>
          </p:txBody>
        </p:sp>
        <p:sp>
          <p:nvSpPr>
            <p:cNvPr id="12" name="Graphic 39" descr="Tag">
              <a:extLst>
                <a:ext uri="{FF2B5EF4-FFF2-40B4-BE49-F238E27FC236}">
                  <a16:creationId xmlns:a16="http://schemas.microsoft.com/office/drawing/2014/main" id="{8171F4A3-C275-0345-B20A-E7B11BB47D97}"/>
                </a:ext>
              </a:extLst>
            </p:cNvPr>
            <p:cNvSpPr/>
            <p:nvPr/>
          </p:nvSpPr>
          <p:spPr>
            <a:xfrm rot="9109083">
              <a:off x="14921" y="-215186"/>
              <a:ext cx="2398460" cy="2361204"/>
            </a:xfrm>
            <a:custGeom>
              <a:avLst/>
              <a:gdLst>
                <a:gd name="connsiteX0" fmla="*/ 860683 w 3012389"/>
                <a:gd name="connsiteY0" fmla="*/ 1204956 h 3184526"/>
                <a:gd name="connsiteX1" fmla="*/ 688546 w 3012389"/>
                <a:gd name="connsiteY1" fmla="*/ 1032819 h 3184526"/>
                <a:gd name="connsiteX2" fmla="*/ 770311 w 3012389"/>
                <a:gd name="connsiteY2" fmla="*/ 886503 h 3184526"/>
                <a:gd name="connsiteX3" fmla="*/ 774614 w 3012389"/>
                <a:gd name="connsiteY3" fmla="*/ 989785 h 3184526"/>
                <a:gd name="connsiteX4" fmla="*/ 860683 w 3012389"/>
                <a:gd name="connsiteY4" fmla="*/ 1075853 h 3184526"/>
                <a:gd name="connsiteX5" fmla="*/ 946751 w 3012389"/>
                <a:gd name="connsiteY5" fmla="*/ 989785 h 3184526"/>
                <a:gd name="connsiteX6" fmla="*/ 942448 w 3012389"/>
                <a:gd name="connsiteY6" fmla="*/ 882200 h 3184526"/>
                <a:gd name="connsiteX7" fmla="*/ 1032819 w 3012389"/>
                <a:gd name="connsiteY7" fmla="*/ 1032819 h 3184526"/>
                <a:gd name="connsiteX8" fmla="*/ 860683 w 3012389"/>
                <a:gd name="connsiteY8" fmla="*/ 1204956 h 3184526"/>
                <a:gd name="connsiteX9" fmla="*/ 2977962 w 3012389"/>
                <a:gd name="connsiteY9" fmla="*/ 1945143 h 3184526"/>
                <a:gd name="connsiteX10" fmla="*/ 1773006 w 3012389"/>
                <a:gd name="connsiteY10" fmla="*/ 740187 h 3184526"/>
                <a:gd name="connsiteX11" fmla="*/ 1652511 w 3012389"/>
                <a:gd name="connsiteY11" fmla="*/ 688546 h 3184526"/>
                <a:gd name="connsiteX12" fmla="*/ 912324 w 3012389"/>
                <a:gd name="connsiteY12" fmla="*/ 688546 h 3184526"/>
                <a:gd name="connsiteX13" fmla="*/ 619692 w 3012389"/>
                <a:gd name="connsiteY13" fmla="*/ 430341 h 3184526"/>
                <a:gd name="connsiteX14" fmla="*/ 469072 w 3012389"/>
                <a:gd name="connsiteY14" fmla="*/ 404521 h 3184526"/>
                <a:gd name="connsiteX15" fmla="*/ 172137 w 3012389"/>
                <a:gd name="connsiteY15" fmla="*/ 86068 h 3184526"/>
                <a:gd name="connsiteX16" fmla="*/ 86068 w 3012389"/>
                <a:gd name="connsiteY16" fmla="*/ 0 h 3184526"/>
                <a:gd name="connsiteX17" fmla="*/ 0 w 3012389"/>
                <a:gd name="connsiteY17" fmla="*/ 86068 h 3184526"/>
                <a:gd name="connsiteX18" fmla="*/ 443252 w 3012389"/>
                <a:gd name="connsiteY18" fmla="*/ 576657 h 3184526"/>
                <a:gd name="connsiteX19" fmla="*/ 589568 w 3012389"/>
                <a:gd name="connsiteY19" fmla="*/ 602478 h 3184526"/>
                <a:gd name="connsiteX20" fmla="*/ 740187 w 3012389"/>
                <a:gd name="connsiteY20" fmla="*/ 714367 h 3184526"/>
                <a:gd name="connsiteX21" fmla="*/ 520713 w 3012389"/>
                <a:gd name="connsiteY21" fmla="*/ 1037123 h 3184526"/>
                <a:gd name="connsiteX22" fmla="*/ 520713 w 3012389"/>
                <a:gd name="connsiteY22" fmla="*/ 1824647 h 3184526"/>
                <a:gd name="connsiteX23" fmla="*/ 572354 w 3012389"/>
                <a:gd name="connsiteY23" fmla="*/ 1945143 h 3184526"/>
                <a:gd name="connsiteX24" fmla="*/ 1777310 w 3012389"/>
                <a:gd name="connsiteY24" fmla="*/ 3150099 h 3184526"/>
                <a:gd name="connsiteX25" fmla="*/ 1893502 w 3012389"/>
                <a:gd name="connsiteY25" fmla="*/ 3197437 h 3184526"/>
                <a:gd name="connsiteX26" fmla="*/ 2013998 w 3012389"/>
                <a:gd name="connsiteY26" fmla="*/ 3145795 h 3184526"/>
                <a:gd name="connsiteX27" fmla="*/ 2973659 w 3012389"/>
                <a:gd name="connsiteY27" fmla="*/ 2186134 h 3184526"/>
                <a:gd name="connsiteX28" fmla="*/ 2977962 w 3012389"/>
                <a:gd name="connsiteY28" fmla="*/ 1945143 h 318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12389" h="3184526">
                  <a:moveTo>
                    <a:pt x="860683" y="1204956"/>
                  </a:moveTo>
                  <a:cubicBezTo>
                    <a:pt x="766008" y="1204956"/>
                    <a:pt x="688546" y="1127494"/>
                    <a:pt x="688546" y="1032819"/>
                  </a:cubicBezTo>
                  <a:cubicBezTo>
                    <a:pt x="688546" y="972571"/>
                    <a:pt x="722973" y="916627"/>
                    <a:pt x="770311" y="886503"/>
                  </a:cubicBezTo>
                  <a:cubicBezTo>
                    <a:pt x="770311" y="916627"/>
                    <a:pt x="774614" y="951054"/>
                    <a:pt x="774614" y="989785"/>
                  </a:cubicBezTo>
                  <a:cubicBezTo>
                    <a:pt x="774614" y="1037123"/>
                    <a:pt x="813345" y="1075853"/>
                    <a:pt x="860683" y="1075853"/>
                  </a:cubicBezTo>
                  <a:cubicBezTo>
                    <a:pt x="908020" y="1075853"/>
                    <a:pt x="946751" y="1037123"/>
                    <a:pt x="946751" y="989785"/>
                  </a:cubicBezTo>
                  <a:cubicBezTo>
                    <a:pt x="946751" y="951054"/>
                    <a:pt x="946751" y="916627"/>
                    <a:pt x="942448" y="882200"/>
                  </a:cubicBezTo>
                  <a:cubicBezTo>
                    <a:pt x="994088" y="912324"/>
                    <a:pt x="1032819" y="968268"/>
                    <a:pt x="1032819" y="1032819"/>
                  </a:cubicBezTo>
                  <a:cubicBezTo>
                    <a:pt x="1032819" y="1127494"/>
                    <a:pt x="955358" y="1204956"/>
                    <a:pt x="860683" y="1204956"/>
                  </a:cubicBezTo>
                  <a:close/>
                  <a:moveTo>
                    <a:pt x="2977962" y="1945143"/>
                  </a:moveTo>
                  <a:lnTo>
                    <a:pt x="1773006" y="740187"/>
                  </a:lnTo>
                  <a:cubicBezTo>
                    <a:pt x="1738579" y="705760"/>
                    <a:pt x="1695545" y="688546"/>
                    <a:pt x="1652511" y="688546"/>
                  </a:cubicBezTo>
                  <a:lnTo>
                    <a:pt x="912324" y="688546"/>
                  </a:lnTo>
                  <a:cubicBezTo>
                    <a:pt x="864986" y="537927"/>
                    <a:pt x="774614" y="460465"/>
                    <a:pt x="619692" y="430341"/>
                  </a:cubicBezTo>
                  <a:cubicBezTo>
                    <a:pt x="563747" y="421735"/>
                    <a:pt x="516410" y="413128"/>
                    <a:pt x="469072" y="404521"/>
                  </a:cubicBezTo>
                  <a:cubicBezTo>
                    <a:pt x="223778" y="370094"/>
                    <a:pt x="172137" y="361487"/>
                    <a:pt x="172137" y="86068"/>
                  </a:cubicBezTo>
                  <a:cubicBezTo>
                    <a:pt x="172137" y="38731"/>
                    <a:pt x="133406" y="0"/>
                    <a:pt x="86068" y="0"/>
                  </a:cubicBezTo>
                  <a:cubicBezTo>
                    <a:pt x="38731" y="0"/>
                    <a:pt x="0" y="38731"/>
                    <a:pt x="0" y="86068"/>
                  </a:cubicBezTo>
                  <a:cubicBezTo>
                    <a:pt x="0" y="490589"/>
                    <a:pt x="159226" y="533623"/>
                    <a:pt x="443252" y="576657"/>
                  </a:cubicBezTo>
                  <a:cubicBezTo>
                    <a:pt x="486286" y="585264"/>
                    <a:pt x="533623" y="589568"/>
                    <a:pt x="589568" y="602478"/>
                  </a:cubicBezTo>
                  <a:cubicBezTo>
                    <a:pt x="645512" y="615388"/>
                    <a:pt x="705760" y="623995"/>
                    <a:pt x="740187" y="714367"/>
                  </a:cubicBezTo>
                  <a:cubicBezTo>
                    <a:pt x="611085" y="766008"/>
                    <a:pt x="520713" y="890807"/>
                    <a:pt x="520713" y="1037123"/>
                  </a:cubicBezTo>
                  <a:lnTo>
                    <a:pt x="520713" y="1824647"/>
                  </a:lnTo>
                  <a:cubicBezTo>
                    <a:pt x="520713" y="1871985"/>
                    <a:pt x="537927" y="1915019"/>
                    <a:pt x="572354" y="1945143"/>
                  </a:cubicBezTo>
                  <a:lnTo>
                    <a:pt x="1777310" y="3150099"/>
                  </a:lnTo>
                  <a:cubicBezTo>
                    <a:pt x="1807434" y="3184526"/>
                    <a:pt x="1850468" y="3197437"/>
                    <a:pt x="1893502" y="3197437"/>
                  </a:cubicBezTo>
                  <a:cubicBezTo>
                    <a:pt x="1936536" y="3197437"/>
                    <a:pt x="1979570" y="3180223"/>
                    <a:pt x="2013998" y="3145795"/>
                  </a:cubicBezTo>
                  <a:lnTo>
                    <a:pt x="2973659" y="2186134"/>
                  </a:lnTo>
                  <a:cubicBezTo>
                    <a:pt x="3042513" y="2121583"/>
                    <a:pt x="3042513" y="2009694"/>
                    <a:pt x="2977962" y="1945143"/>
                  </a:cubicBezTo>
                  <a:close/>
                </a:path>
              </a:pathLst>
            </a:custGeom>
            <a:solidFill>
              <a:schemeClr val="accent4"/>
            </a:solidFill>
            <a:ln w="42962" cap="flat">
              <a:noFill/>
              <a:prstDash val="solid"/>
              <a:miter/>
            </a:ln>
            <a:effectLst>
              <a:outerShdw blurRad="50800" dist="38100" dir="2700000" algn="tl" rotWithShape="0">
                <a:prstClr val="black">
                  <a:alpha val="40000"/>
                </a:prstClr>
              </a:outerShdw>
            </a:effectLst>
          </p:spPr>
          <p:txBody>
            <a:bodyPr rtlCol="0" anchor="ctr"/>
            <a:lstStyle/>
            <a:p>
              <a:endParaRPr lang="en-US" sz="1350"/>
            </a:p>
          </p:txBody>
        </p:sp>
        <p:sp>
          <p:nvSpPr>
            <p:cNvPr id="13" name="Freeform: Shape 28">
              <a:extLst>
                <a:ext uri="{FF2B5EF4-FFF2-40B4-BE49-F238E27FC236}">
                  <a16:creationId xmlns:a16="http://schemas.microsoft.com/office/drawing/2014/main" id="{BD9999FD-E3DA-4E60-A4CF-B726F33C4A5B}"/>
                </a:ext>
              </a:extLst>
            </p:cNvPr>
            <p:cNvSpPr/>
            <p:nvPr/>
          </p:nvSpPr>
          <p:spPr>
            <a:xfrm>
              <a:off x="1474545" y="794704"/>
              <a:ext cx="331778" cy="535949"/>
            </a:xfrm>
            <a:custGeom>
              <a:avLst/>
              <a:gdLst>
                <a:gd name="connsiteX0" fmla="*/ 124418 w 331778"/>
                <a:gd name="connsiteY0" fmla="*/ 497667 h 535949"/>
                <a:gd name="connsiteX1" fmla="*/ 207364 w 331778"/>
                <a:gd name="connsiteY1" fmla="*/ 497667 h 535949"/>
                <a:gd name="connsiteX2" fmla="*/ 165891 w 331778"/>
                <a:gd name="connsiteY2" fmla="*/ 535949 h 535949"/>
                <a:gd name="connsiteX3" fmla="*/ 124418 w 331778"/>
                <a:gd name="connsiteY3" fmla="*/ 497667 h 535949"/>
                <a:gd name="connsiteX4" fmla="*/ 102087 w 331778"/>
                <a:gd name="connsiteY4" fmla="*/ 433864 h 535949"/>
                <a:gd name="connsiteX5" fmla="*/ 229693 w 331778"/>
                <a:gd name="connsiteY5" fmla="*/ 433864 h 535949"/>
                <a:gd name="connsiteX6" fmla="*/ 248834 w 331778"/>
                <a:gd name="connsiteY6" fmla="*/ 453006 h 535949"/>
                <a:gd name="connsiteX7" fmla="*/ 229693 w 331778"/>
                <a:gd name="connsiteY7" fmla="*/ 472146 h 535949"/>
                <a:gd name="connsiteX8" fmla="*/ 102087 w 331778"/>
                <a:gd name="connsiteY8" fmla="*/ 472146 h 535949"/>
                <a:gd name="connsiteX9" fmla="*/ 82945 w 331778"/>
                <a:gd name="connsiteY9" fmla="*/ 453006 h 535949"/>
                <a:gd name="connsiteX10" fmla="*/ 102087 w 331778"/>
                <a:gd name="connsiteY10" fmla="*/ 433864 h 535949"/>
                <a:gd name="connsiteX11" fmla="*/ 102087 w 331778"/>
                <a:gd name="connsiteY11" fmla="*/ 370060 h 535949"/>
                <a:gd name="connsiteX12" fmla="*/ 229693 w 331778"/>
                <a:gd name="connsiteY12" fmla="*/ 370060 h 535949"/>
                <a:gd name="connsiteX13" fmla="*/ 248834 w 331778"/>
                <a:gd name="connsiteY13" fmla="*/ 389202 h 535949"/>
                <a:gd name="connsiteX14" fmla="*/ 229693 w 331778"/>
                <a:gd name="connsiteY14" fmla="*/ 408342 h 535949"/>
                <a:gd name="connsiteX15" fmla="*/ 102087 w 331778"/>
                <a:gd name="connsiteY15" fmla="*/ 408342 h 535949"/>
                <a:gd name="connsiteX16" fmla="*/ 82945 w 331778"/>
                <a:gd name="connsiteY16" fmla="*/ 389202 h 535949"/>
                <a:gd name="connsiteX17" fmla="*/ 102087 w 331778"/>
                <a:gd name="connsiteY17" fmla="*/ 370060 h 535949"/>
                <a:gd name="connsiteX18" fmla="*/ 166528 w 331778"/>
                <a:gd name="connsiteY18" fmla="*/ 37644 h 535949"/>
                <a:gd name="connsiteX19" fmla="*/ 38920 w 331778"/>
                <a:gd name="connsiteY19" fmla="*/ 163975 h 535949"/>
                <a:gd name="connsiteX20" fmla="*/ 38920 w 331778"/>
                <a:gd name="connsiteY20" fmla="*/ 169079 h 535949"/>
                <a:gd name="connsiteX21" fmla="*/ 47853 w 331778"/>
                <a:gd name="connsiteY21" fmla="*/ 213742 h 535949"/>
                <a:gd name="connsiteX22" fmla="*/ 69545 w 331778"/>
                <a:gd name="connsiteY22" fmla="*/ 248835 h 535949"/>
                <a:gd name="connsiteX23" fmla="*/ 106552 w 331778"/>
                <a:gd name="connsiteY23" fmla="*/ 306258 h 535949"/>
                <a:gd name="connsiteX24" fmla="*/ 165889 w 331778"/>
                <a:gd name="connsiteY24" fmla="*/ 306258 h 535949"/>
                <a:gd name="connsiteX25" fmla="*/ 225865 w 331778"/>
                <a:gd name="connsiteY25" fmla="*/ 306258 h 535949"/>
                <a:gd name="connsiteX26" fmla="*/ 262871 w 331778"/>
                <a:gd name="connsiteY26" fmla="*/ 248835 h 535949"/>
                <a:gd name="connsiteX27" fmla="*/ 284564 w 331778"/>
                <a:gd name="connsiteY27" fmla="*/ 213742 h 535949"/>
                <a:gd name="connsiteX28" fmla="*/ 293496 w 331778"/>
                <a:gd name="connsiteY28" fmla="*/ 169079 h 535949"/>
                <a:gd name="connsiteX29" fmla="*/ 294134 w 331778"/>
                <a:gd name="connsiteY29" fmla="*/ 169079 h 535949"/>
                <a:gd name="connsiteX30" fmla="*/ 294134 w 331778"/>
                <a:gd name="connsiteY30" fmla="*/ 163975 h 535949"/>
                <a:gd name="connsiteX31" fmla="*/ 166528 w 331778"/>
                <a:gd name="connsiteY31" fmla="*/ 37644 h 535949"/>
                <a:gd name="connsiteX32" fmla="*/ 165889 w 331778"/>
                <a:gd name="connsiteY32" fmla="*/ 0 h 535949"/>
                <a:gd name="connsiteX33" fmla="*/ 331778 w 331778"/>
                <a:gd name="connsiteY33" fmla="*/ 163975 h 535949"/>
                <a:gd name="connsiteX34" fmla="*/ 331778 w 331778"/>
                <a:gd name="connsiteY34" fmla="*/ 169717 h 535949"/>
                <a:gd name="connsiteX35" fmla="*/ 320294 w 331778"/>
                <a:gd name="connsiteY35" fmla="*/ 227141 h 535949"/>
                <a:gd name="connsiteX36" fmla="*/ 291582 w 331778"/>
                <a:gd name="connsiteY36" fmla="*/ 274356 h 535949"/>
                <a:gd name="connsiteX37" fmla="*/ 252662 w 331778"/>
                <a:gd name="connsiteY37" fmla="*/ 337521 h 535949"/>
                <a:gd name="connsiteX38" fmla="*/ 241177 w 331778"/>
                <a:gd name="connsiteY38" fmla="*/ 344540 h 535949"/>
                <a:gd name="connsiteX39" fmla="*/ 90601 w 331778"/>
                <a:gd name="connsiteY39" fmla="*/ 344540 h 535949"/>
                <a:gd name="connsiteX40" fmla="*/ 79116 w 331778"/>
                <a:gd name="connsiteY40" fmla="*/ 337521 h 535949"/>
                <a:gd name="connsiteX41" fmla="*/ 40196 w 331778"/>
                <a:gd name="connsiteY41" fmla="*/ 274356 h 535949"/>
                <a:gd name="connsiteX42" fmla="*/ 11484 w 331778"/>
                <a:gd name="connsiteY42" fmla="*/ 227141 h 535949"/>
                <a:gd name="connsiteX43" fmla="*/ 0 w 331778"/>
                <a:gd name="connsiteY43" fmla="*/ 169717 h 535949"/>
                <a:gd name="connsiteX44" fmla="*/ 0 w 331778"/>
                <a:gd name="connsiteY44" fmla="*/ 163975 h 535949"/>
                <a:gd name="connsiteX45" fmla="*/ 165889 w 331778"/>
                <a:gd name="connsiteY45" fmla="*/ 0 h 53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1778" h="535949">
                  <a:moveTo>
                    <a:pt x="124418" y="497667"/>
                  </a:moveTo>
                  <a:lnTo>
                    <a:pt x="207364" y="497667"/>
                  </a:lnTo>
                  <a:cubicBezTo>
                    <a:pt x="205449" y="519360"/>
                    <a:pt x="187584" y="535949"/>
                    <a:pt x="165891" y="535949"/>
                  </a:cubicBezTo>
                  <a:cubicBezTo>
                    <a:pt x="144197" y="535949"/>
                    <a:pt x="126332" y="519360"/>
                    <a:pt x="124418" y="497667"/>
                  </a:cubicBezTo>
                  <a:close/>
                  <a:moveTo>
                    <a:pt x="102087" y="433864"/>
                  </a:moveTo>
                  <a:lnTo>
                    <a:pt x="229693" y="433864"/>
                  </a:lnTo>
                  <a:cubicBezTo>
                    <a:pt x="240540" y="433864"/>
                    <a:pt x="248834" y="442159"/>
                    <a:pt x="248834" y="453006"/>
                  </a:cubicBezTo>
                  <a:cubicBezTo>
                    <a:pt x="248834" y="463852"/>
                    <a:pt x="240540" y="472146"/>
                    <a:pt x="229693" y="472146"/>
                  </a:cubicBezTo>
                  <a:lnTo>
                    <a:pt x="102087" y="472146"/>
                  </a:lnTo>
                  <a:cubicBezTo>
                    <a:pt x="91240" y="472146"/>
                    <a:pt x="82945" y="463852"/>
                    <a:pt x="82945" y="453006"/>
                  </a:cubicBezTo>
                  <a:cubicBezTo>
                    <a:pt x="82945" y="442159"/>
                    <a:pt x="91240" y="433864"/>
                    <a:pt x="102087" y="433864"/>
                  </a:cubicBezTo>
                  <a:close/>
                  <a:moveTo>
                    <a:pt x="102087" y="370060"/>
                  </a:moveTo>
                  <a:lnTo>
                    <a:pt x="229693" y="370060"/>
                  </a:lnTo>
                  <a:cubicBezTo>
                    <a:pt x="240540" y="370060"/>
                    <a:pt x="248834" y="378355"/>
                    <a:pt x="248834" y="389202"/>
                  </a:cubicBezTo>
                  <a:cubicBezTo>
                    <a:pt x="248834" y="400048"/>
                    <a:pt x="240540" y="408342"/>
                    <a:pt x="229693" y="408342"/>
                  </a:cubicBezTo>
                  <a:lnTo>
                    <a:pt x="102087" y="408342"/>
                  </a:lnTo>
                  <a:cubicBezTo>
                    <a:pt x="91240" y="408342"/>
                    <a:pt x="82945" y="400048"/>
                    <a:pt x="82945" y="389202"/>
                  </a:cubicBezTo>
                  <a:cubicBezTo>
                    <a:pt x="82945" y="378355"/>
                    <a:pt x="91240" y="370060"/>
                    <a:pt x="102087" y="370060"/>
                  </a:cubicBezTo>
                  <a:close/>
                  <a:moveTo>
                    <a:pt x="166528" y="37644"/>
                  </a:moveTo>
                  <a:cubicBezTo>
                    <a:pt x="96982" y="38282"/>
                    <a:pt x="40196" y="94429"/>
                    <a:pt x="38920" y="163975"/>
                  </a:cubicBezTo>
                  <a:lnTo>
                    <a:pt x="38920" y="169079"/>
                  </a:lnTo>
                  <a:cubicBezTo>
                    <a:pt x="39558" y="184392"/>
                    <a:pt x="42110" y="199706"/>
                    <a:pt x="47853" y="213742"/>
                  </a:cubicBezTo>
                  <a:cubicBezTo>
                    <a:pt x="52956" y="226502"/>
                    <a:pt x="60613" y="238626"/>
                    <a:pt x="69545" y="248835"/>
                  </a:cubicBezTo>
                  <a:cubicBezTo>
                    <a:pt x="83583" y="266699"/>
                    <a:pt x="96344" y="285840"/>
                    <a:pt x="106552" y="306258"/>
                  </a:cubicBezTo>
                  <a:lnTo>
                    <a:pt x="165889" y="306258"/>
                  </a:lnTo>
                  <a:lnTo>
                    <a:pt x="225865" y="306258"/>
                  </a:lnTo>
                  <a:cubicBezTo>
                    <a:pt x="235435" y="285840"/>
                    <a:pt x="248196" y="266699"/>
                    <a:pt x="262871" y="248835"/>
                  </a:cubicBezTo>
                  <a:cubicBezTo>
                    <a:pt x="272441" y="238626"/>
                    <a:pt x="279460" y="226502"/>
                    <a:pt x="284564" y="213742"/>
                  </a:cubicBezTo>
                  <a:cubicBezTo>
                    <a:pt x="289668" y="199706"/>
                    <a:pt x="292858" y="184392"/>
                    <a:pt x="293496" y="169079"/>
                  </a:cubicBezTo>
                  <a:lnTo>
                    <a:pt x="294134" y="169079"/>
                  </a:lnTo>
                  <a:lnTo>
                    <a:pt x="294134" y="163975"/>
                  </a:lnTo>
                  <a:cubicBezTo>
                    <a:pt x="292858" y="93791"/>
                    <a:pt x="236073" y="38282"/>
                    <a:pt x="166528" y="37644"/>
                  </a:cubicBezTo>
                  <a:close/>
                  <a:moveTo>
                    <a:pt x="165889" y="0"/>
                  </a:moveTo>
                  <a:cubicBezTo>
                    <a:pt x="256490" y="638"/>
                    <a:pt x="329864" y="73374"/>
                    <a:pt x="331778" y="163975"/>
                  </a:cubicBezTo>
                  <a:lnTo>
                    <a:pt x="331778" y="169717"/>
                  </a:lnTo>
                  <a:cubicBezTo>
                    <a:pt x="331140" y="189497"/>
                    <a:pt x="327312" y="208638"/>
                    <a:pt x="320294" y="227141"/>
                  </a:cubicBezTo>
                  <a:cubicBezTo>
                    <a:pt x="313914" y="244368"/>
                    <a:pt x="303705" y="260319"/>
                    <a:pt x="291582" y="274356"/>
                  </a:cubicBezTo>
                  <a:cubicBezTo>
                    <a:pt x="276269" y="290945"/>
                    <a:pt x="259680" y="323484"/>
                    <a:pt x="252662" y="337521"/>
                  </a:cubicBezTo>
                  <a:cubicBezTo>
                    <a:pt x="250748" y="341987"/>
                    <a:pt x="246282" y="344540"/>
                    <a:pt x="241177" y="344540"/>
                  </a:cubicBezTo>
                  <a:lnTo>
                    <a:pt x="90601" y="344540"/>
                  </a:lnTo>
                  <a:cubicBezTo>
                    <a:pt x="85497" y="344540"/>
                    <a:pt x="81030" y="341987"/>
                    <a:pt x="79116" y="337521"/>
                  </a:cubicBezTo>
                  <a:cubicBezTo>
                    <a:pt x="72098" y="323484"/>
                    <a:pt x="55509" y="290945"/>
                    <a:pt x="40196" y="274356"/>
                  </a:cubicBezTo>
                  <a:cubicBezTo>
                    <a:pt x="28073" y="260319"/>
                    <a:pt x="18503" y="244368"/>
                    <a:pt x="11484" y="227141"/>
                  </a:cubicBezTo>
                  <a:cubicBezTo>
                    <a:pt x="4466" y="208638"/>
                    <a:pt x="638" y="189497"/>
                    <a:pt x="0" y="169717"/>
                  </a:cubicBezTo>
                  <a:lnTo>
                    <a:pt x="0" y="163975"/>
                  </a:lnTo>
                  <a:cubicBezTo>
                    <a:pt x="1914" y="73374"/>
                    <a:pt x="75288" y="638"/>
                    <a:pt x="165889" y="0"/>
                  </a:cubicBezTo>
                  <a:close/>
                </a:path>
              </a:pathLst>
            </a:custGeom>
            <a:solidFill>
              <a:schemeClr val="tx1">
                <a:lumMod val="85000"/>
                <a:lumOff val="15000"/>
              </a:schemeClr>
            </a:solidFill>
            <a:ln w="6846" cap="flat">
              <a:noFill/>
              <a:prstDash val="solid"/>
              <a:miter/>
            </a:ln>
          </p:spPr>
          <p:txBody>
            <a:bodyPr wrap="square" rtlCol="0" anchor="ctr">
              <a:noAutofit/>
            </a:bodyPr>
            <a:lstStyle/>
            <a:p>
              <a:endParaRPr lang="en-US" sz="1350"/>
            </a:p>
          </p:txBody>
        </p:sp>
      </p:grpSp>
      <p:sp>
        <p:nvSpPr>
          <p:cNvPr id="14" name="標題 1"/>
          <p:cNvSpPr txBox="1">
            <a:spLocks/>
          </p:cNvSpPr>
          <p:nvPr/>
        </p:nvSpPr>
        <p:spPr>
          <a:xfrm>
            <a:off x="378088" y="-128504"/>
            <a:ext cx="1291203" cy="137766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TW" altLang="en-US" sz="2800" b="1" dirty="0" smtClean="0">
                <a:solidFill>
                  <a:srgbClr val="C00000"/>
                </a:solidFill>
                <a:latin typeface="微軟正黑體" panose="020B0604030504040204" pitchFamily="34" charset="-120"/>
                <a:ea typeface="微軟正黑體" panose="020B0604030504040204" pitchFamily="34" charset="-120"/>
              </a:rPr>
              <a:t>貼心</a:t>
            </a:r>
            <a:endParaRPr lang="en-US" altLang="zh-TW" sz="2800" b="1" dirty="0" smtClean="0">
              <a:solidFill>
                <a:srgbClr val="C00000"/>
              </a:solidFill>
              <a:latin typeface="微軟正黑體" panose="020B0604030504040204" pitchFamily="34" charset="-120"/>
              <a:ea typeface="微軟正黑體" panose="020B0604030504040204" pitchFamily="34" charset="-120"/>
            </a:endParaRPr>
          </a:p>
          <a:p>
            <a:r>
              <a:rPr lang="zh-TW" altLang="en-US" sz="2800" b="1" dirty="0" smtClean="0">
                <a:solidFill>
                  <a:srgbClr val="C00000"/>
                </a:solidFill>
                <a:latin typeface="微軟正黑體" panose="020B0604030504040204" pitchFamily="34" charset="-120"/>
                <a:ea typeface="微軟正黑體" panose="020B0604030504040204" pitchFamily="34" charset="-120"/>
              </a:rPr>
              <a:t>提醒</a:t>
            </a:r>
            <a:endParaRPr lang="zh-TW" altLang="en-US" sz="2400" b="1" dirty="0">
              <a:solidFill>
                <a:srgbClr val="C00000"/>
              </a:solidFill>
              <a:latin typeface="微軟正黑體" panose="020B0604030504040204" pitchFamily="34" charset="-120"/>
              <a:ea typeface="微軟正黑體" panose="020B0604030504040204" pitchFamily="34" charset="-120"/>
            </a:endParaRPr>
          </a:p>
        </p:txBody>
      </p:sp>
      <p:sp>
        <p:nvSpPr>
          <p:cNvPr id="15" name="Freeform 160"/>
          <p:cNvSpPr>
            <a:spLocks noChangeAspect="1" noEditPoints="1"/>
          </p:cNvSpPr>
          <p:nvPr/>
        </p:nvSpPr>
        <p:spPr bwMode="auto">
          <a:xfrm>
            <a:off x="440948" y="1301520"/>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0"/>
          <p:cNvSpPr>
            <a:spLocks noChangeAspect="1" noEditPoints="1"/>
          </p:cNvSpPr>
          <p:nvPr/>
        </p:nvSpPr>
        <p:spPr bwMode="auto">
          <a:xfrm>
            <a:off x="426779" y="2646333"/>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7" name="矩形 16"/>
          <p:cNvSpPr/>
          <p:nvPr/>
        </p:nvSpPr>
        <p:spPr bwMode="auto">
          <a:xfrm>
            <a:off x="3057911" y="4788816"/>
            <a:ext cx="1815747" cy="47134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bwMode="auto">
          <a:xfrm>
            <a:off x="5241303" y="4462926"/>
            <a:ext cx="697584" cy="34410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五角星 40"/>
          <p:cNvSpPr/>
          <p:nvPr/>
        </p:nvSpPr>
        <p:spPr bwMode="auto">
          <a:xfrm>
            <a:off x="5073037" y="4122163"/>
            <a:ext cx="336532" cy="340763"/>
          </a:xfrm>
          <a:prstGeom prst="star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lnSpc>
                <a:spcPct val="150000"/>
              </a:lnSpc>
              <a:defRPr/>
            </a:pPr>
            <a:endParaRPr lang="zh-CN" altLang="en-US" sz="1707">
              <a:solidFill>
                <a:srgbClr val="C00000"/>
              </a:solidFill>
              <a:cs typeface="+mn-ea"/>
              <a:sym typeface="+mn-lt"/>
            </a:endParaRPr>
          </a:p>
        </p:txBody>
      </p:sp>
    </p:spTree>
    <p:extLst>
      <p:ext uri="{BB962C8B-B14F-4D97-AF65-F5344CB8AC3E}">
        <p14:creationId xmlns:p14="http://schemas.microsoft.com/office/powerpoint/2010/main" val="159473157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36</a:t>
            </a:fld>
            <a:endParaRPr lang="zh-TW" altLang="en-US" sz="1500" b="1" dirty="0">
              <a:latin typeface="Arial" panose="020B0604020202020204" pitchFamily="34" charset="0"/>
              <a:cs typeface="Arial" panose="020B0604020202020204" pitchFamily="34" charset="0"/>
            </a:endParaRPr>
          </a:p>
        </p:txBody>
      </p:sp>
      <p:cxnSp>
        <p:nvCxnSpPr>
          <p:cNvPr id="3"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 name="Freeform 6">
            <a:extLst>
              <a:ext uri="{FF2B5EF4-FFF2-40B4-BE49-F238E27FC236}">
                <a16:creationId xmlns:a16="http://schemas.microsoft.com/office/drawing/2014/main" id="{71AA52EC-7DB1-4E87-8C0D-FAA1C5227515}"/>
              </a:ext>
            </a:extLst>
          </p:cNvPr>
          <p:cNvSpPr>
            <a:spLocks noEditPoints="1"/>
          </p:cNvSpPr>
          <p:nvPr/>
        </p:nvSpPr>
        <p:spPr bwMode="auto">
          <a:xfrm>
            <a:off x="7508008"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6" name="標題 1"/>
          <p:cNvSpPr txBox="1">
            <a:spLocks/>
          </p:cNvSpPr>
          <p:nvPr/>
        </p:nvSpPr>
        <p:spPr bwMode="auto">
          <a:xfrm>
            <a:off x="250752" y="361293"/>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拾壹、系統操作說明</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grpSp>
        <p:nvGrpSpPr>
          <p:cNvPr id="7" name="群組 6"/>
          <p:cNvGrpSpPr/>
          <p:nvPr/>
        </p:nvGrpSpPr>
        <p:grpSpPr>
          <a:xfrm>
            <a:off x="584770" y="1288235"/>
            <a:ext cx="7757139" cy="5122451"/>
            <a:chOff x="584770" y="1288235"/>
            <a:chExt cx="7757139" cy="5122451"/>
          </a:xfrm>
        </p:grpSpPr>
        <p:grpSp>
          <p:nvGrpSpPr>
            <p:cNvPr id="147" name="群組 146"/>
            <p:cNvGrpSpPr/>
            <p:nvPr/>
          </p:nvGrpSpPr>
          <p:grpSpPr>
            <a:xfrm>
              <a:off x="1824848" y="1288235"/>
              <a:ext cx="5644102" cy="767322"/>
              <a:chOff x="1538410" y="1233520"/>
              <a:chExt cx="5644102" cy="767322"/>
            </a:xfrm>
          </p:grpSpPr>
          <p:sp>
            <p:nvSpPr>
              <p:cNvPr id="8"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9" name="矩形 8">
                <a:extLst>
                  <a:ext uri="{FF2B5EF4-FFF2-40B4-BE49-F238E27FC236}">
                    <a16:creationId xmlns:a16="http://schemas.microsoft.com/office/drawing/2014/main" id="{7A0BD2BD-4437-430A-BC5F-73F2D22E07C4}"/>
                  </a:ext>
                </a:extLst>
              </p:cNvPr>
              <p:cNvSpPr/>
              <p:nvPr/>
            </p:nvSpPr>
            <p:spPr>
              <a:xfrm>
                <a:off x="2411369" y="1401397"/>
                <a:ext cx="2786340" cy="523220"/>
              </a:xfrm>
              <a:prstGeom prst="rect">
                <a:avLst/>
              </a:prstGeom>
            </p:spPr>
            <p:txBody>
              <a:bodyPr wrap="non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0"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39"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40"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41"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42"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148" name="群組 147"/>
            <p:cNvGrpSpPr/>
            <p:nvPr/>
          </p:nvGrpSpPr>
          <p:grpSpPr>
            <a:xfrm>
              <a:off x="2399154" y="2390202"/>
              <a:ext cx="5644102" cy="767322"/>
              <a:chOff x="2112716" y="2335487"/>
              <a:chExt cx="5644102" cy="767322"/>
            </a:xfrm>
          </p:grpSpPr>
          <p:sp>
            <p:nvSpPr>
              <p:cNvPr id="11" name="圆角矩形 16">
                <a:extLst>
                  <a:ext uri="{FF2B5EF4-FFF2-40B4-BE49-F238E27FC236}">
                    <a16:creationId xmlns:a16="http://schemas.microsoft.com/office/drawing/2014/main" id="{3B2F4B55-FD50-42B1-926A-2FF632B44C86}"/>
                  </a:ext>
                </a:extLst>
              </p:cNvPr>
              <p:cNvSpPr/>
              <p:nvPr/>
            </p:nvSpPr>
            <p:spPr>
              <a:xfrm rot="5400000" flipH="1">
                <a:off x="4804703" y="149563"/>
                <a:ext cx="688284" cy="5215947"/>
              </a:xfrm>
              <a:prstGeom prst="roundRect">
                <a:avLst/>
              </a:prstGeom>
              <a:solidFill>
                <a:srgbClr val="015A7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2" name="矩形 11">
                <a:extLst>
                  <a:ext uri="{FF2B5EF4-FFF2-40B4-BE49-F238E27FC236}">
                    <a16:creationId xmlns:a16="http://schemas.microsoft.com/office/drawing/2014/main" id="{47BA3EFB-2046-4525-89FE-A40D8365DA32}"/>
                  </a:ext>
                </a:extLst>
              </p:cNvPr>
              <p:cNvSpPr/>
              <p:nvPr/>
            </p:nvSpPr>
            <p:spPr>
              <a:xfrm>
                <a:off x="2985674" y="2503364"/>
                <a:ext cx="2786340" cy="523220"/>
              </a:xfrm>
              <a:prstGeom prst="rect">
                <a:avLst/>
              </a:prstGeom>
            </p:spPr>
            <p:txBody>
              <a:bodyPr wrap="non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02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個別報名系統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3"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35"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36"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37"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38"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149" name="群組 148"/>
            <p:cNvGrpSpPr/>
            <p:nvPr/>
          </p:nvGrpSpPr>
          <p:grpSpPr>
            <a:xfrm>
              <a:off x="2697807" y="3519742"/>
              <a:ext cx="5644102" cy="767322"/>
              <a:chOff x="2411369" y="3465027"/>
              <a:chExt cx="5644102" cy="767322"/>
            </a:xfrm>
          </p:grpSpPr>
          <p:sp>
            <p:nvSpPr>
              <p:cNvPr id="14"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5" name="矩形 14">
                <a:extLst>
                  <a:ext uri="{FF2B5EF4-FFF2-40B4-BE49-F238E27FC236}">
                    <a16:creationId xmlns:a16="http://schemas.microsoft.com/office/drawing/2014/main" id="{566B2DDF-26FC-47A6-975A-9049B47BA107}"/>
                  </a:ext>
                </a:extLst>
              </p:cNvPr>
              <p:cNvSpPr/>
              <p:nvPr/>
            </p:nvSpPr>
            <p:spPr>
              <a:xfrm>
                <a:off x="3284327" y="3632904"/>
                <a:ext cx="3504486" cy="523220"/>
              </a:xfrm>
              <a:prstGeom prst="rect">
                <a:avLst/>
              </a:prstGeom>
            </p:spPr>
            <p:txBody>
              <a:bodyPr wrap="non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6"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31"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32"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33"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34"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150" name="群組 149"/>
            <p:cNvGrpSpPr/>
            <p:nvPr/>
          </p:nvGrpSpPr>
          <p:grpSpPr>
            <a:xfrm>
              <a:off x="2399154" y="4659403"/>
              <a:ext cx="5644102" cy="767322"/>
              <a:chOff x="2112716" y="4604688"/>
              <a:chExt cx="5644102" cy="767322"/>
            </a:xfrm>
          </p:grpSpPr>
          <p:sp>
            <p:nvSpPr>
              <p:cNvPr id="17" name="圆角矩形 16">
                <a:extLst>
                  <a:ext uri="{FF2B5EF4-FFF2-40B4-BE49-F238E27FC236}">
                    <a16:creationId xmlns:a16="http://schemas.microsoft.com/office/drawing/2014/main" id="{A31E2496-3927-4C88-858C-7170E0A78AE5}"/>
                  </a:ext>
                </a:extLst>
              </p:cNvPr>
              <p:cNvSpPr/>
              <p:nvPr/>
            </p:nvSpPr>
            <p:spPr>
              <a:xfrm rot="5400000" flipH="1">
                <a:off x="4804703" y="2418765"/>
                <a:ext cx="688284" cy="5215947"/>
              </a:xfrm>
              <a:prstGeom prst="roundRect">
                <a:avLst/>
              </a:prstGeom>
              <a:solidFill>
                <a:srgbClr val="E94744"/>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8" name="矩形 17">
                <a:extLst>
                  <a:ext uri="{FF2B5EF4-FFF2-40B4-BE49-F238E27FC236}">
                    <a16:creationId xmlns:a16="http://schemas.microsoft.com/office/drawing/2014/main" id="{08EB8C32-4FB1-4D7D-9A23-68BCCDCBB4AE}"/>
                  </a:ext>
                </a:extLst>
              </p:cNvPr>
              <p:cNvSpPr/>
              <p:nvPr/>
            </p:nvSpPr>
            <p:spPr>
              <a:xfrm>
                <a:off x="2985674" y="4772567"/>
                <a:ext cx="3145413" cy="523220"/>
              </a:xfrm>
              <a:prstGeom prst="rect">
                <a:avLst/>
              </a:prstGeom>
            </p:spPr>
            <p:txBody>
              <a:bodyPr wrap="non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04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免試生查詢系統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9" name="组合 49">
                <a:extLst>
                  <a:ext uri="{FF2B5EF4-FFF2-40B4-BE49-F238E27FC236}">
                    <a16:creationId xmlns:a16="http://schemas.microsoft.com/office/drawing/2014/main" id="{F59063E8-7279-4A1D-BB15-30875B9D204E}"/>
                  </a:ext>
                </a:extLst>
              </p:cNvPr>
              <p:cNvGrpSpPr/>
              <p:nvPr/>
            </p:nvGrpSpPr>
            <p:grpSpPr>
              <a:xfrm>
                <a:off x="2112716" y="4604688"/>
                <a:ext cx="767322" cy="767322"/>
                <a:chOff x="3552943" y="2498822"/>
                <a:chExt cx="398028" cy="398028"/>
              </a:xfrm>
            </p:grpSpPr>
            <p:sp>
              <p:nvSpPr>
                <p:cNvPr id="27" name="椭圆 50">
                  <a:extLst>
                    <a:ext uri="{FF2B5EF4-FFF2-40B4-BE49-F238E27FC236}">
                      <a16:creationId xmlns:a16="http://schemas.microsoft.com/office/drawing/2014/main" id="{FF6E5DF7-EE02-43C4-87DC-54DDE5781390}"/>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28" name="组合 51">
                  <a:extLst>
                    <a:ext uri="{FF2B5EF4-FFF2-40B4-BE49-F238E27FC236}">
                      <a16:creationId xmlns:a16="http://schemas.microsoft.com/office/drawing/2014/main" id="{BDA09FF3-B22C-43E6-97E6-A01DADC40EC1}"/>
                    </a:ext>
                  </a:extLst>
                </p:cNvPr>
                <p:cNvGrpSpPr/>
                <p:nvPr/>
              </p:nvGrpSpPr>
              <p:grpSpPr>
                <a:xfrm>
                  <a:off x="3653065" y="2597911"/>
                  <a:ext cx="197783" cy="205476"/>
                  <a:chOff x="4528189" y="3001023"/>
                  <a:chExt cx="464228" cy="482285"/>
                </a:xfrm>
                <a:solidFill>
                  <a:srgbClr val="009288"/>
                </a:solidFill>
              </p:grpSpPr>
              <p:sp>
                <p:nvSpPr>
                  <p:cNvPr id="29" name="Freeform 6">
                    <a:extLst>
                      <a:ext uri="{FF2B5EF4-FFF2-40B4-BE49-F238E27FC236}">
                        <a16:creationId xmlns:a16="http://schemas.microsoft.com/office/drawing/2014/main" id="{CEE1ECC1-6D00-4151-989C-BFBFB277F6C0}"/>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30" name="Freeform 7">
                    <a:extLst>
                      <a:ext uri="{FF2B5EF4-FFF2-40B4-BE49-F238E27FC236}">
                        <a16:creationId xmlns:a16="http://schemas.microsoft.com/office/drawing/2014/main" id="{C7592E82-B3AF-4990-9F4E-C229C36FECBC}"/>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151" name="群組 150"/>
            <p:cNvGrpSpPr/>
            <p:nvPr/>
          </p:nvGrpSpPr>
          <p:grpSpPr>
            <a:xfrm>
              <a:off x="1824848" y="5643364"/>
              <a:ext cx="5644102" cy="767322"/>
              <a:chOff x="1538410" y="5588649"/>
              <a:chExt cx="5644102" cy="767322"/>
            </a:xfrm>
          </p:grpSpPr>
          <p:sp>
            <p:nvSpPr>
              <p:cNvPr id="20"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21" name="矩形 20">
                <a:extLst>
                  <a:ext uri="{FF2B5EF4-FFF2-40B4-BE49-F238E27FC236}">
                    <a16:creationId xmlns:a16="http://schemas.microsoft.com/office/drawing/2014/main" id="{54BA5B10-F0E2-427C-9DD6-E9C334FBD835}"/>
                  </a:ext>
                </a:extLst>
              </p:cNvPr>
              <p:cNvSpPr/>
              <p:nvPr/>
            </p:nvSpPr>
            <p:spPr>
              <a:xfrm>
                <a:off x="2411369" y="5756526"/>
                <a:ext cx="3504486" cy="523220"/>
              </a:xfrm>
              <a:prstGeom prst="rect">
                <a:avLst/>
              </a:prstGeom>
            </p:spPr>
            <p:txBody>
              <a:bodyPr wrap="non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22"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23"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24"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25"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26"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2" name="群組 1"/>
            <p:cNvGrpSpPr/>
            <p:nvPr/>
          </p:nvGrpSpPr>
          <p:grpSpPr>
            <a:xfrm>
              <a:off x="584770" y="3191781"/>
              <a:ext cx="1904536" cy="1358010"/>
              <a:chOff x="298332" y="3137066"/>
              <a:chExt cx="1904536" cy="1358010"/>
            </a:xfrm>
          </p:grpSpPr>
          <p:grpSp>
            <p:nvGrpSpPr>
              <p:cNvPr id="79" name="群組 78"/>
              <p:cNvGrpSpPr>
                <a:grpSpLocks noChangeAspect="1"/>
              </p:cNvGrpSpPr>
              <p:nvPr/>
            </p:nvGrpSpPr>
            <p:grpSpPr>
              <a:xfrm>
                <a:off x="298332" y="3137066"/>
                <a:ext cx="1904536" cy="1312978"/>
                <a:chOff x="6746130" y="4364994"/>
                <a:chExt cx="1587110" cy="1094148"/>
              </a:xfrm>
            </p:grpSpPr>
            <p:grpSp>
              <p:nvGrpSpPr>
                <p:cNvPr id="80" name="组合 2"/>
                <p:cNvGrpSpPr>
                  <a:grpSpLocks noChangeAspect="1"/>
                </p:cNvGrpSpPr>
                <p:nvPr/>
              </p:nvGrpSpPr>
              <p:grpSpPr>
                <a:xfrm>
                  <a:off x="6746130" y="4364994"/>
                  <a:ext cx="1332313" cy="846230"/>
                  <a:chOff x="5173662" y="745331"/>
                  <a:chExt cx="1679575" cy="1066800"/>
                </a:xfrm>
              </p:grpSpPr>
              <p:sp>
                <p:nvSpPr>
                  <p:cNvPr id="89" name="Freeform 16"/>
                  <p:cNvSpPr>
                    <a:spLocks noEditPoints="1"/>
                  </p:cNvSpPr>
                  <p:nvPr/>
                </p:nvSpPr>
                <p:spPr bwMode="auto">
                  <a:xfrm>
                    <a:off x="6450012" y="770731"/>
                    <a:ext cx="403225" cy="1041400"/>
                  </a:xfrm>
                  <a:custGeom>
                    <a:avLst/>
                    <a:gdLst>
                      <a:gd name="T0" fmla="*/ 105 w 150"/>
                      <a:gd name="T1" fmla="*/ 0 h 388"/>
                      <a:gd name="T2" fmla="*/ 44 w 150"/>
                      <a:gd name="T3" fmla="*/ 0 h 388"/>
                      <a:gd name="T4" fmla="*/ 0 w 150"/>
                      <a:gd name="T5" fmla="*/ 45 h 388"/>
                      <a:gd name="T6" fmla="*/ 0 w 150"/>
                      <a:gd name="T7" fmla="*/ 343 h 388"/>
                      <a:gd name="T8" fmla="*/ 44 w 150"/>
                      <a:gd name="T9" fmla="*/ 388 h 388"/>
                      <a:gd name="T10" fmla="*/ 105 w 150"/>
                      <a:gd name="T11" fmla="*/ 388 h 388"/>
                      <a:gd name="T12" fmla="*/ 150 w 150"/>
                      <a:gd name="T13" fmla="*/ 343 h 388"/>
                      <a:gd name="T14" fmla="*/ 150 w 150"/>
                      <a:gd name="T15" fmla="*/ 45 h 388"/>
                      <a:gd name="T16" fmla="*/ 105 w 150"/>
                      <a:gd name="T17" fmla="*/ 0 h 388"/>
                      <a:gd name="T18" fmla="*/ 75 w 150"/>
                      <a:gd name="T19" fmla="*/ 223 h 388"/>
                      <a:gd name="T20" fmla="*/ 62 w 150"/>
                      <a:gd name="T21" fmla="*/ 211 h 388"/>
                      <a:gd name="T22" fmla="*/ 75 w 150"/>
                      <a:gd name="T23" fmla="*/ 198 h 388"/>
                      <a:gd name="T24" fmla="*/ 87 w 150"/>
                      <a:gd name="T25" fmla="*/ 211 h 388"/>
                      <a:gd name="T26" fmla="*/ 75 w 150"/>
                      <a:gd name="T27" fmla="*/ 223 h 388"/>
                      <a:gd name="T28" fmla="*/ 69 w 150"/>
                      <a:gd name="T29" fmla="*/ 179 h 388"/>
                      <a:gd name="T30" fmla="*/ 75 w 150"/>
                      <a:gd name="T31" fmla="*/ 174 h 388"/>
                      <a:gd name="T32" fmla="*/ 80 w 150"/>
                      <a:gd name="T33" fmla="*/ 179 h 388"/>
                      <a:gd name="T34" fmla="*/ 75 w 150"/>
                      <a:gd name="T35" fmla="*/ 185 h 388"/>
                      <a:gd name="T36" fmla="*/ 69 w 150"/>
                      <a:gd name="T37" fmla="*/ 179 h 388"/>
                      <a:gd name="T38" fmla="*/ 119 w 150"/>
                      <a:gd name="T39" fmla="*/ 94 h 388"/>
                      <a:gd name="T40" fmla="*/ 30 w 150"/>
                      <a:gd name="T41" fmla="*/ 94 h 388"/>
                      <a:gd name="T42" fmla="*/ 26 w 150"/>
                      <a:gd name="T43" fmla="*/ 90 h 388"/>
                      <a:gd name="T44" fmla="*/ 30 w 150"/>
                      <a:gd name="T45" fmla="*/ 85 h 388"/>
                      <a:gd name="T46" fmla="*/ 119 w 150"/>
                      <a:gd name="T47" fmla="*/ 85 h 388"/>
                      <a:gd name="T48" fmla="*/ 123 w 150"/>
                      <a:gd name="T49" fmla="*/ 90 h 388"/>
                      <a:gd name="T50" fmla="*/ 119 w 150"/>
                      <a:gd name="T51" fmla="*/ 94 h 388"/>
                      <a:gd name="T52" fmla="*/ 119 w 150"/>
                      <a:gd name="T53" fmla="*/ 72 h 388"/>
                      <a:gd name="T54" fmla="*/ 30 w 150"/>
                      <a:gd name="T55" fmla="*/ 72 h 388"/>
                      <a:gd name="T56" fmla="*/ 26 w 150"/>
                      <a:gd name="T57" fmla="*/ 67 h 388"/>
                      <a:gd name="T58" fmla="*/ 30 w 150"/>
                      <a:gd name="T59" fmla="*/ 63 h 388"/>
                      <a:gd name="T60" fmla="*/ 119 w 150"/>
                      <a:gd name="T61" fmla="*/ 63 h 388"/>
                      <a:gd name="T62" fmla="*/ 123 w 150"/>
                      <a:gd name="T63" fmla="*/ 67 h 388"/>
                      <a:gd name="T64" fmla="*/ 119 w 150"/>
                      <a:gd name="T65" fmla="*/ 72 h 388"/>
                      <a:gd name="T66" fmla="*/ 119 w 150"/>
                      <a:gd name="T67" fmla="*/ 49 h 388"/>
                      <a:gd name="T68" fmla="*/ 30 w 150"/>
                      <a:gd name="T69" fmla="*/ 49 h 388"/>
                      <a:gd name="T70" fmla="*/ 26 w 150"/>
                      <a:gd name="T71" fmla="*/ 45 h 388"/>
                      <a:gd name="T72" fmla="*/ 30 w 150"/>
                      <a:gd name="T73" fmla="*/ 40 h 388"/>
                      <a:gd name="T74" fmla="*/ 119 w 150"/>
                      <a:gd name="T75" fmla="*/ 40 h 388"/>
                      <a:gd name="T76" fmla="*/ 123 w 150"/>
                      <a:gd name="T77" fmla="*/ 45 h 388"/>
                      <a:gd name="T78" fmla="*/ 119 w 150"/>
                      <a:gd name="T79" fmla="*/ 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388">
                        <a:moveTo>
                          <a:pt x="105" y="0"/>
                        </a:moveTo>
                        <a:cubicBezTo>
                          <a:pt x="44" y="0"/>
                          <a:pt x="44" y="0"/>
                          <a:pt x="44" y="0"/>
                        </a:cubicBezTo>
                        <a:cubicBezTo>
                          <a:pt x="20" y="0"/>
                          <a:pt x="0" y="20"/>
                          <a:pt x="0" y="45"/>
                        </a:cubicBezTo>
                        <a:cubicBezTo>
                          <a:pt x="0" y="343"/>
                          <a:pt x="0" y="343"/>
                          <a:pt x="0" y="343"/>
                        </a:cubicBezTo>
                        <a:cubicBezTo>
                          <a:pt x="0" y="368"/>
                          <a:pt x="20" y="388"/>
                          <a:pt x="44" y="388"/>
                        </a:cubicBezTo>
                        <a:cubicBezTo>
                          <a:pt x="105" y="388"/>
                          <a:pt x="105" y="388"/>
                          <a:pt x="105" y="388"/>
                        </a:cubicBezTo>
                        <a:cubicBezTo>
                          <a:pt x="130" y="388"/>
                          <a:pt x="150" y="368"/>
                          <a:pt x="150" y="343"/>
                        </a:cubicBezTo>
                        <a:cubicBezTo>
                          <a:pt x="150" y="45"/>
                          <a:pt x="150" y="45"/>
                          <a:pt x="150" y="45"/>
                        </a:cubicBezTo>
                        <a:cubicBezTo>
                          <a:pt x="150" y="20"/>
                          <a:pt x="130" y="0"/>
                          <a:pt x="105" y="0"/>
                        </a:cubicBezTo>
                        <a:close/>
                        <a:moveTo>
                          <a:pt x="75" y="223"/>
                        </a:moveTo>
                        <a:cubicBezTo>
                          <a:pt x="68" y="223"/>
                          <a:pt x="62" y="218"/>
                          <a:pt x="62" y="211"/>
                        </a:cubicBezTo>
                        <a:cubicBezTo>
                          <a:pt x="62" y="204"/>
                          <a:pt x="68" y="198"/>
                          <a:pt x="75" y="198"/>
                        </a:cubicBezTo>
                        <a:cubicBezTo>
                          <a:pt x="82" y="198"/>
                          <a:pt x="87" y="204"/>
                          <a:pt x="87" y="211"/>
                        </a:cubicBezTo>
                        <a:cubicBezTo>
                          <a:pt x="87" y="218"/>
                          <a:pt x="82" y="223"/>
                          <a:pt x="75" y="223"/>
                        </a:cubicBezTo>
                        <a:close/>
                        <a:moveTo>
                          <a:pt x="69" y="179"/>
                        </a:moveTo>
                        <a:cubicBezTo>
                          <a:pt x="69" y="176"/>
                          <a:pt x="72" y="174"/>
                          <a:pt x="75" y="174"/>
                        </a:cubicBezTo>
                        <a:cubicBezTo>
                          <a:pt x="78" y="174"/>
                          <a:pt x="80" y="176"/>
                          <a:pt x="80" y="179"/>
                        </a:cubicBezTo>
                        <a:cubicBezTo>
                          <a:pt x="80" y="182"/>
                          <a:pt x="78" y="185"/>
                          <a:pt x="75" y="185"/>
                        </a:cubicBezTo>
                        <a:cubicBezTo>
                          <a:pt x="72" y="185"/>
                          <a:pt x="69" y="182"/>
                          <a:pt x="69" y="179"/>
                        </a:cubicBezTo>
                        <a:close/>
                        <a:moveTo>
                          <a:pt x="119" y="94"/>
                        </a:moveTo>
                        <a:cubicBezTo>
                          <a:pt x="30" y="94"/>
                          <a:pt x="30" y="94"/>
                          <a:pt x="30" y="94"/>
                        </a:cubicBezTo>
                        <a:cubicBezTo>
                          <a:pt x="28" y="94"/>
                          <a:pt x="26" y="92"/>
                          <a:pt x="26" y="90"/>
                        </a:cubicBezTo>
                        <a:cubicBezTo>
                          <a:pt x="26" y="87"/>
                          <a:pt x="28" y="85"/>
                          <a:pt x="30" y="85"/>
                        </a:cubicBezTo>
                        <a:cubicBezTo>
                          <a:pt x="119" y="85"/>
                          <a:pt x="119" y="85"/>
                          <a:pt x="119" y="85"/>
                        </a:cubicBezTo>
                        <a:cubicBezTo>
                          <a:pt x="121" y="85"/>
                          <a:pt x="123" y="87"/>
                          <a:pt x="123" y="90"/>
                        </a:cubicBezTo>
                        <a:cubicBezTo>
                          <a:pt x="123" y="92"/>
                          <a:pt x="121" y="94"/>
                          <a:pt x="119" y="94"/>
                        </a:cubicBezTo>
                        <a:close/>
                        <a:moveTo>
                          <a:pt x="119" y="72"/>
                        </a:moveTo>
                        <a:cubicBezTo>
                          <a:pt x="30" y="72"/>
                          <a:pt x="30" y="72"/>
                          <a:pt x="30" y="72"/>
                        </a:cubicBezTo>
                        <a:cubicBezTo>
                          <a:pt x="28" y="72"/>
                          <a:pt x="26" y="70"/>
                          <a:pt x="26" y="67"/>
                        </a:cubicBezTo>
                        <a:cubicBezTo>
                          <a:pt x="26" y="65"/>
                          <a:pt x="28" y="63"/>
                          <a:pt x="30" y="63"/>
                        </a:cubicBezTo>
                        <a:cubicBezTo>
                          <a:pt x="119" y="63"/>
                          <a:pt x="119" y="63"/>
                          <a:pt x="119" y="63"/>
                        </a:cubicBezTo>
                        <a:cubicBezTo>
                          <a:pt x="121" y="63"/>
                          <a:pt x="123" y="65"/>
                          <a:pt x="123" y="67"/>
                        </a:cubicBezTo>
                        <a:cubicBezTo>
                          <a:pt x="123" y="70"/>
                          <a:pt x="121" y="72"/>
                          <a:pt x="119" y="72"/>
                        </a:cubicBezTo>
                        <a:close/>
                        <a:moveTo>
                          <a:pt x="119" y="49"/>
                        </a:moveTo>
                        <a:cubicBezTo>
                          <a:pt x="30" y="49"/>
                          <a:pt x="30" y="49"/>
                          <a:pt x="30" y="49"/>
                        </a:cubicBezTo>
                        <a:cubicBezTo>
                          <a:pt x="28" y="49"/>
                          <a:pt x="26" y="47"/>
                          <a:pt x="26" y="45"/>
                        </a:cubicBezTo>
                        <a:cubicBezTo>
                          <a:pt x="26" y="42"/>
                          <a:pt x="28" y="40"/>
                          <a:pt x="30" y="40"/>
                        </a:cubicBezTo>
                        <a:cubicBezTo>
                          <a:pt x="119" y="40"/>
                          <a:pt x="119" y="40"/>
                          <a:pt x="119" y="40"/>
                        </a:cubicBezTo>
                        <a:cubicBezTo>
                          <a:pt x="121" y="40"/>
                          <a:pt x="123" y="42"/>
                          <a:pt x="123" y="45"/>
                        </a:cubicBezTo>
                        <a:cubicBezTo>
                          <a:pt x="123" y="47"/>
                          <a:pt x="121" y="49"/>
                          <a:pt x="119" y="49"/>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7"/>
                  <p:cNvSpPr>
                    <a:spLocks noEditPoints="1"/>
                  </p:cNvSpPr>
                  <p:nvPr/>
                </p:nvSpPr>
                <p:spPr bwMode="auto">
                  <a:xfrm>
                    <a:off x="5173662" y="745331"/>
                    <a:ext cx="1244600" cy="869950"/>
                  </a:xfrm>
                  <a:custGeom>
                    <a:avLst/>
                    <a:gdLst>
                      <a:gd name="T0" fmla="*/ 407 w 464"/>
                      <a:gd name="T1" fmla="*/ 0 h 324"/>
                      <a:gd name="T2" fmla="*/ 57 w 464"/>
                      <a:gd name="T3" fmla="*/ 0 h 324"/>
                      <a:gd name="T4" fmla="*/ 0 w 464"/>
                      <a:gd name="T5" fmla="*/ 57 h 324"/>
                      <a:gd name="T6" fmla="*/ 0 w 464"/>
                      <a:gd name="T7" fmla="*/ 267 h 324"/>
                      <a:gd name="T8" fmla="*/ 57 w 464"/>
                      <a:gd name="T9" fmla="*/ 324 h 324"/>
                      <a:gd name="T10" fmla="*/ 407 w 464"/>
                      <a:gd name="T11" fmla="*/ 324 h 324"/>
                      <a:gd name="T12" fmla="*/ 464 w 464"/>
                      <a:gd name="T13" fmla="*/ 267 h 324"/>
                      <a:gd name="T14" fmla="*/ 464 w 464"/>
                      <a:gd name="T15" fmla="*/ 57 h 324"/>
                      <a:gd name="T16" fmla="*/ 407 w 464"/>
                      <a:gd name="T17" fmla="*/ 0 h 324"/>
                      <a:gd name="T18" fmla="*/ 351 w 464"/>
                      <a:gd name="T19" fmla="*/ 312 h 324"/>
                      <a:gd name="T20" fmla="*/ 305 w 464"/>
                      <a:gd name="T21" fmla="*/ 312 h 324"/>
                      <a:gd name="T22" fmla="*/ 300 w 464"/>
                      <a:gd name="T23" fmla="*/ 306 h 324"/>
                      <a:gd name="T24" fmla="*/ 305 w 464"/>
                      <a:gd name="T25" fmla="*/ 301 h 324"/>
                      <a:gd name="T26" fmla="*/ 351 w 464"/>
                      <a:gd name="T27" fmla="*/ 301 h 324"/>
                      <a:gd name="T28" fmla="*/ 357 w 464"/>
                      <a:gd name="T29" fmla="*/ 306 h 324"/>
                      <a:gd name="T30" fmla="*/ 351 w 464"/>
                      <a:gd name="T31" fmla="*/ 312 h 324"/>
                      <a:gd name="T32" fmla="*/ 371 w 464"/>
                      <a:gd name="T33" fmla="*/ 312 h 324"/>
                      <a:gd name="T34" fmla="*/ 365 w 464"/>
                      <a:gd name="T35" fmla="*/ 306 h 324"/>
                      <a:gd name="T36" fmla="*/ 371 w 464"/>
                      <a:gd name="T37" fmla="*/ 300 h 324"/>
                      <a:gd name="T38" fmla="*/ 377 w 464"/>
                      <a:gd name="T39" fmla="*/ 306 h 324"/>
                      <a:gd name="T40" fmla="*/ 371 w 464"/>
                      <a:gd name="T41" fmla="*/ 312 h 324"/>
                      <a:gd name="T42" fmla="*/ 431 w 464"/>
                      <a:gd name="T43" fmla="*/ 267 h 324"/>
                      <a:gd name="T44" fmla="*/ 407 w 464"/>
                      <a:gd name="T45" fmla="*/ 291 h 324"/>
                      <a:gd name="T46" fmla="*/ 57 w 464"/>
                      <a:gd name="T47" fmla="*/ 291 h 324"/>
                      <a:gd name="T48" fmla="*/ 33 w 464"/>
                      <a:gd name="T49" fmla="*/ 267 h 324"/>
                      <a:gd name="T50" fmla="*/ 33 w 464"/>
                      <a:gd name="T51" fmla="*/ 57 h 324"/>
                      <a:gd name="T52" fmla="*/ 57 w 464"/>
                      <a:gd name="T53" fmla="*/ 33 h 324"/>
                      <a:gd name="T54" fmla="*/ 407 w 464"/>
                      <a:gd name="T55" fmla="*/ 33 h 324"/>
                      <a:gd name="T56" fmla="*/ 431 w 464"/>
                      <a:gd name="T57" fmla="*/ 57 h 324"/>
                      <a:gd name="T58" fmla="*/ 431 w 464"/>
                      <a:gd name="T59" fmla="*/ 26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4" h="324">
                        <a:moveTo>
                          <a:pt x="407" y="0"/>
                        </a:moveTo>
                        <a:cubicBezTo>
                          <a:pt x="57" y="0"/>
                          <a:pt x="57" y="0"/>
                          <a:pt x="57" y="0"/>
                        </a:cubicBezTo>
                        <a:cubicBezTo>
                          <a:pt x="25" y="0"/>
                          <a:pt x="0" y="26"/>
                          <a:pt x="0" y="57"/>
                        </a:cubicBezTo>
                        <a:cubicBezTo>
                          <a:pt x="0" y="267"/>
                          <a:pt x="0" y="267"/>
                          <a:pt x="0" y="267"/>
                        </a:cubicBezTo>
                        <a:cubicBezTo>
                          <a:pt x="0" y="298"/>
                          <a:pt x="25" y="324"/>
                          <a:pt x="57" y="324"/>
                        </a:cubicBezTo>
                        <a:cubicBezTo>
                          <a:pt x="407" y="324"/>
                          <a:pt x="407" y="324"/>
                          <a:pt x="407" y="324"/>
                        </a:cubicBezTo>
                        <a:cubicBezTo>
                          <a:pt x="439" y="324"/>
                          <a:pt x="464" y="298"/>
                          <a:pt x="464" y="267"/>
                        </a:cubicBezTo>
                        <a:cubicBezTo>
                          <a:pt x="464" y="57"/>
                          <a:pt x="464" y="57"/>
                          <a:pt x="464" y="57"/>
                        </a:cubicBezTo>
                        <a:cubicBezTo>
                          <a:pt x="464" y="26"/>
                          <a:pt x="439" y="0"/>
                          <a:pt x="407" y="0"/>
                        </a:cubicBezTo>
                        <a:close/>
                        <a:moveTo>
                          <a:pt x="351" y="312"/>
                        </a:moveTo>
                        <a:cubicBezTo>
                          <a:pt x="305" y="312"/>
                          <a:pt x="305" y="312"/>
                          <a:pt x="305" y="312"/>
                        </a:cubicBezTo>
                        <a:cubicBezTo>
                          <a:pt x="302" y="312"/>
                          <a:pt x="300" y="310"/>
                          <a:pt x="300" y="306"/>
                        </a:cubicBezTo>
                        <a:cubicBezTo>
                          <a:pt x="300" y="303"/>
                          <a:pt x="302" y="301"/>
                          <a:pt x="305" y="301"/>
                        </a:cubicBezTo>
                        <a:cubicBezTo>
                          <a:pt x="351" y="301"/>
                          <a:pt x="351" y="301"/>
                          <a:pt x="351" y="301"/>
                        </a:cubicBezTo>
                        <a:cubicBezTo>
                          <a:pt x="355" y="301"/>
                          <a:pt x="357" y="303"/>
                          <a:pt x="357" y="306"/>
                        </a:cubicBezTo>
                        <a:cubicBezTo>
                          <a:pt x="357" y="310"/>
                          <a:pt x="355" y="312"/>
                          <a:pt x="351" y="312"/>
                        </a:cubicBezTo>
                        <a:close/>
                        <a:moveTo>
                          <a:pt x="371" y="312"/>
                        </a:moveTo>
                        <a:cubicBezTo>
                          <a:pt x="368" y="312"/>
                          <a:pt x="365" y="310"/>
                          <a:pt x="365" y="306"/>
                        </a:cubicBezTo>
                        <a:cubicBezTo>
                          <a:pt x="365" y="303"/>
                          <a:pt x="368" y="300"/>
                          <a:pt x="371" y="300"/>
                        </a:cubicBezTo>
                        <a:cubicBezTo>
                          <a:pt x="374" y="300"/>
                          <a:pt x="377" y="303"/>
                          <a:pt x="377" y="306"/>
                        </a:cubicBezTo>
                        <a:cubicBezTo>
                          <a:pt x="377" y="310"/>
                          <a:pt x="374" y="312"/>
                          <a:pt x="371" y="312"/>
                        </a:cubicBezTo>
                        <a:close/>
                        <a:moveTo>
                          <a:pt x="431" y="267"/>
                        </a:moveTo>
                        <a:cubicBezTo>
                          <a:pt x="431" y="280"/>
                          <a:pt x="420" y="291"/>
                          <a:pt x="407" y="291"/>
                        </a:cubicBezTo>
                        <a:cubicBezTo>
                          <a:pt x="57" y="291"/>
                          <a:pt x="57" y="291"/>
                          <a:pt x="57" y="291"/>
                        </a:cubicBezTo>
                        <a:cubicBezTo>
                          <a:pt x="44" y="291"/>
                          <a:pt x="33" y="280"/>
                          <a:pt x="33" y="267"/>
                        </a:cubicBezTo>
                        <a:cubicBezTo>
                          <a:pt x="33" y="57"/>
                          <a:pt x="33" y="57"/>
                          <a:pt x="33" y="57"/>
                        </a:cubicBezTo>
                        <a:cubicBezTo>
                          <a:pt x="33" y="44"/>
                          <a:pt x="44" y="33"/>
                          <a:pt x="57" y="33"/>
                        </a:cubicBezTo>
                        <a:cubicBezTo>
                          <a:pt x="407" y="33"/>
                          <a:pt x="407" y="33"/>
                          <a:pt x="407" y="33"/>
                        </a:cubicBezTo>
                        <a:cubicBezTo>
                          <a:pt x="420" y="33"/>
                          <a:pt x="431" y="44"/>
                          <a:pt x="431" y="57"/>
                        </a:cubicBezTo>
                        <a:lnTo>
                          <a:pt x="431" y="267"/>
                        </a:ln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8"/>
                  <p:cNvSpPr>
                    <a:spLocks/>
                  </p:cNvSpPr>
                  <p:nvPr/>
                </p:nvSpPr>
                <p:spPr bwMode="auto">
                  <a:xfrm>
                    <a:off x="5465762" y="1567656"/>
                    <a:ext cx="660400" cy="244475"/>
                  </a:xfrm>
                  <a:custGeom>
                    <a:avLst/>
                    <a:gdLst>
                      <a:gd name="T0" fmla="*/ 242 w 246"/>
                      <a:gd name="T1" fmla="*/ 79 h 91"/>
                      <a:gd name="T2" fmla="*/ 230 w 246"/>
                      <a:gd name="T3" fmla="*/ 78 h 91"/>
                      <a:gd name="T4" fmla="*/ 174 w 246"/>
                      <a:gd name="T5" fmla="*/ 57 h 91"/>
                      <a:gd name="T6" fmla="*/ 167 w 246"/>
                      <a:gd name="T7" fmla="*/ 48 h 91"/>
                      <a:gd name="T8" fmla="*/ 167 w 246"/>
                      <a:gd name="T9" fmla="*/ 0 h 91"/>
                      <a:gd name="T10" fmla="*/ 78 w 246"/>
                      <a:gd name="T11" fmla="*/ 0 h 91"/>
                      <a:gd name="T12" fmla="*/ 78 w 246"/>
                      <a:gd name="T13" fmla="*/ 48 h 91"/>
                      <a:gd name="T14" fmla="*/ 75 w 246"/>
                      <a:gd name="T15" fmla="*/ 60 h 91"/>
                      <a:gd name="T16" fmla="*/ 32 w 246"/>
                      <a:gd name="T17" fmla="*/ 76 h 91"/>
                      <a:gd name="T18" fmla="*/ 17 w 246"/>
                      <a:gd name="T19" fmla="*/ 79 h 91"/>
                      <a:gd name="T20" fmla="*/ 8 w 246"/>
                      <a:gd name="T21" fmla="*/ 79 h 91"/>
                      <a:gd name="T22" fmla="*/ 0 w 246"/>
                      <a:gd name="T23" fmla="*/ 85 h 91"/>
                      <a:gd name="T24" fmla="*/ 0 w 246"/>
                      <a:gd name="T25" fmla="*/ 85 h 91"/>
                      <a:gd name="T26" fmla="*/ 8 w 246"/>
                      <a:gd name="T27" fmla="*/ 91 h 91"/>
                      <a:gd name="T28" fmla="*/ 238 w 246"/>
                      <a:gd name="T29" fmla="*/ 91 h 91"/>
                      <a:gd name="T30" fmla="*/ 246 w 246"/>
                      <a:gd name="T31" fmla="*/ 85 h 91"/>
                      <a:gd name="T32" fmla="*/ 246 w 246"/>
                      <a:gd name="T33" fmla="*/ 85 h 91"/>
                      <a:gd name="T34" fmla="*/ 242 w 246"/>
                      <a:gd name="T35"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91">
                        <a:moveTo>
                          <a:pt x="242" y="79"/>
                        </a:moveTo>
                        <a:cubicBezTo>
                          <a:pt x="240" y="79"/>
                          <a:pt x="234" y="78"/>
                          <a:pt x="230" y="78"/>
                        </a:cubicBezTo>
                        <a:cubicBezTo>
                          <a:pt x="174" y="57"/>
                          <a:pt x="174" y="57"/>
                          <a:pt x="174" y="57"/>
                        </a:cubicBezTo>
                        <a:cubicBezTo>
                          <a:pt x="171" y="56"/>
                          <a:pt x="167" y="52"/>
                          <a:pt x="167" y="48"/>
                        </a:cubicBezTo>
                        <a:cubicBezTo>
                          <a:pt x="167" y="0"/>
                          <a:pt x="167" y="0"/>
                          <a:pt x="167" y="0"/>
                        </a:cubicBezTo>
                        <a:cubicBezTo>
                          <a:pt x="78" y="0"/>
                          <a:pt x="78" y="0"/>
                          <a:pt x="78" y="0"/>
                        </a:cubicBezTo>
                        <a:cubicBezTo>
                          <a:pt x="78" y="48"/>
                          <a:pt x="78" y="48"/>
                          <a:pt x="78" y="48"/>
                        </a:cubicBezTo>
                        <a:cubicBezTo>
                          <a:pt x="78" y="52"/>
                          <a:pt x="77" y="57"/>
                          <a:pt x="75" y="60"/>
                        </a:cubicBezTo>
                        <a:cubicBezTo>
                          <a:pt x="32" y="76"/>
                          <a:pt x="32" y="76"/>
                          <a:pt x="32" y="76"/>
                        </a:cubicBezTo>
                        <a:cubicBezTo>
                          <a:pt x="29" y="77"/>
                          <a:pt x="22" y="79"/>
                          <a:pt x="17" y="79"/>
                        </a:cubicBezTo>
                        <a:cubicBezTo>
                          <a:pt x="8" y="79"/>
                          <a:pt x="8" y="79"/>
                          <a:pt x="8" y="79"/>
                        </a:cubicBezTo>
                        <a:cubicBezTo>
                          <a:pt x="4" y="79"/>
                          <a:pt x="0" y="82"/>
                          <a:pt x="0" y="85"/>
                        </a:cubicBezTo>
                        <a:cubicBezTo>
                          <a:pt x="0" y="85"/>
                          <a:pt x="0" y="85"/>
                          <a:pt x="0" y="85"/>
                        </a:cubicBezTo>
                        <a:cubicBezTo>
                          <a:pt x="0" y="88"/>
                          <a:pt x="4" y="91"/>
                          <a:pt x="8" y="91"/>
                        </a:cubicBezTo>
                        <a:cubicBezTo>
                          <a:pt x="238" y="91"/>
                          <a:pt x="238" y="91"/>
                          <a:pt x="238" y="91"/>
                        </a:cubicBezTo>
                        <a:cubicBezTo>
                          <a:pt x="242" y="91"/>
                          <a:pt x="246" y="88"/>
                          <a:pt x="246" y="85"/>
                        </a:cubicBezTo>
                        <a:cubicBezTo>
                          <a:pt x="246" y="85"/>
                          <a:pt x="246" y="85"/>
                          <a:pt x="246" y="85"/>
                        </a:cubicBezTo>
                        <a:cubicBezTo>
                          <a:pt x="246" y="82"/>
                          <a:pt x="244" y="79"/>
                          <a:pt x="242" y="79"/>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9"/>
                  <p:cNvSpPr>
                    <a:spLocks/>
                  </p:cNvSpPr>
                  <p:nvPr/>
                </p:nvSpPr>
                <p:spPr bwMode="auto">
                  <a:xfrm>
                    <a:off x="5302250" y="861219"/>
                    <a:ext cx="987425" cy="638175"/>
                  </a:xfrm>
                  <a:custGeom>
                    <a:avLst/>
                    <a:gdLst>
                      <a:gd name="T0" fmla="*/ 368 w 368"/>
                      <a:gd name="T1" fmla="*/ 216 h 238"/>
                      <a:gd name="T2" fmla="*/ 346 w 368"/>
                      <a:gd name="T3" fmla="*/ 238 h 238"/>
                      <a:gd name="T4" fmla="*/ 22 w 368"/>
                      <a:gd name="T5" fmla="*/ 238 h 238"/>
                      <a:gd name="T6" fmla="*/ 0 w 368"/>
                      <a:gd name="T7" fmla="*/ 216 h 238"/>
                      <a:gd name="T8" fmla="*/ 0 w 368"/>
                      <a:gd name="T9" fmla="*/ 23 h 238"/>
                      <a:gd name="T10" fmla="*/ 22 w 368"/>
                      <a:gd name="T11" fmla="*/ 0 h 238"/>
                      <a:gd name="T12" fmla="*/ 346 w 368"/>
                      <a:gd name="T13" fmla="*/ 0 h 238"/>
                      <a:gd name="T14" fmla="*/ 368 w 368"/>
                      <a:gd name="T15" fmla="*/ 23 h 238"/>
                      <a:gd name="T16" fmla="*/ 368 w 368"/>
                      <a:gd name="T17" fmla="*/ 21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238">
                        <a:moveTo>
                          <a:pt x="368" y="216"/>
                        </a:moveTo>
                        <a:cubicBezTo>
                          <a:pt x="368" y="228"/>
                          <a:pt x="358" y="238"/>
                          <a:pt x="346" y="238"/>
                        </a:cubicBezTo>
                        <a:cubicBezTo>
                          <a:pt x="22" y="238"/>
                          <a:pt x="22" y="238"/>
                          <a:pt x="22" y="238"/>
                        </a:cubicBezTo>
                        <a:cubicBezTo>
                          <a:pt x="10" y="238"/>
                          <a:pt x="0" y="228"/>
                          <a:pt x="0" y="216"/>
                        </a:cubicBezTo>
                        <a:cubicBezTo>
                          <a:pt x="0" y="23"/>
                          <a:pt x="0" y="23"/>
                          <a:pt x="0" y="23"/>
                        </a:cubicBezTo>
                        <a:cubicBezTo>
                          <a:pt x="0" y="10"/>
                          <a:pt x="10" y="0"/>
                          <a:pt x="22" y="0"/>
                        </a:cubicBezTo>
                        <a:cubicBezTo>
                          <a:pt x="346" y="0"/>
                          <a:pt x="346" y="0"/>
                          <a:pt x="346" y="0"/>
                        </a:cubicBezTo>
                        <a:cubicBezTo>
                          <a:pt x="358" y="0"/>
                          <a:pt x="368" y="10"/>
                          <a:pt x="368" y="23"/>
                        </a:cubicBezTo>
                        <a:lnTo>
                          <a:pt x="368" y="216"/>
                        </a:ln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5"/>
                <p:cNvGrpSpPr/>
                <p:nvPr/>
              </p:nvGrpSpPr>
              <p:grpSpPr>
                <a:xfrm rot="5923317">
                  <a:off x="7763070" y="4888971"/>
                  <a:ext cx="470284" cy="670057"/>
                  <a:chOff x="3173412" y="596106"/>
                  <a:chExt cx="960438" cy="1368425"/>
                </a:xfrm>
              </p:grpSpPr>
              <p:sp>
                <p:nvSpPr>
                  <p:cNvPr id="82" name="Freeform 9"/>
                  <p:cNvSpPr>
                    <a:spLocks/>
                  </p:cNvSpPr>
                  <p:nvPr/>
                </p:nvSpPr>
                <p:spPr bwMode="auto">
                  <a:xfrm>
                    <a:off x="3586162" y="1178719"/>
                    <a:ext cx="193675" cy="214313"/>
                  </a:xfrm>
                  <a:custGeom>
                    <a:avLst/>
                    <a:gdLst>
                      <a:gd name="T0" fmla="*/ 61 w 72"/>
                      <a:gd name="T1" fmla="*/ 23 h 80"/>
                      <a:gd name="T2" fmla="*/ 22 w 72"/>
                      <a:gd name="T3" fmla="*/ 6 h 80"/>
                      <a:gd name="T4" fmla="*/ 22 w 72"/>
                      <a:gd name="T5" fmla="*/ 6 h 80"/>
                      <a:gd name="T6" fmla="*/ 6 w 72"/>
                      <a:gd name="T7" fmla="*/ 45 h 80"/>
                      <a:gd name="T8" fmla="*/ 11 w 72"/>
                      <a:gd name="T9" fmla="*/ 58 h 80"/>
                      <a:gd name="T10" fmla="*/ 50 w 72"/>
                      <a:gd name="T11" fmla="*/ 74 h 80"/>
                      <a:gd name="T12" fmla="*/ 50 w 72"/>
                      <a:gd name="T13" fmla="*/ 74 h 80"/>
                      <a:gd name="T14" fmla="*/ 66 w 72"/>
                      <a:gd name="T15" fmla="*/ 35 h 80"/>
                      <a:gd name="T16" fmla="*/ 61 w 72"/>
                      <a:gd name="T1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80">
                        <a:moveTo>
                          <a:pt x="61" y="23"/>
                        </a:moveTo>
                        <a:cubicBezTo>
                          <a:pt x="54" y="7"/>
                          <a:pt x="37" y="0"/>
                          <a:pt x="22" y="6"/>
                        </a:cubicBezTo>
                        <a:cubicBezTo>
                          <a:pt x="22" y="6"/>
                          <a:pt x="22" y="6"/>
                          <a:pt x="22" y="6"/>
                        </a:cubicBezTo>
                        <a:cubicBezTo>
                          <a:pt x="7" y="13"/>
                          <a:pt x="0" y="30"/>
                          <a:pt x="6" y="45"/>
                        </a:cubicBezTo>
                        <a:cubicBezTo>
                          <a:pt x="11" y="58"/>
                          <a:pt x="11" y="58"/>
                          <a:pt x="11" y="58"/>
                        </a:cubicBezTo>
                        <a:cubicBezTo>
                          <a:pt x="17" y="73"/>
                          <a:pt x="35" y="80"/>
                          <a:pt x="50" y="74"/>
                        </a:cubicBezTo>
                        <a:cubicBezTo>
                          <a:pt x="50" y="74"/>
                          <a:pt x="50" y="74"/>
                          <a:pt x="50" y="74"/>
                        </a:cubicBezTo>
                        <a:cubicBezTo>
                          <a:pt x="65" y="68"/>
                          <a:pt x="72" y="50"/>
                          <a:pt x="66" y="35"/>
                        </a:cubicBezTo>
                        <a:lnTo>
                          <a:pt x="61" y="23"/>
                        </a:lnTo>
                        <a:close/>
                      </a:path>
                    </a:pathLst>
                  </a:custGeom>
                  <a:solidFill>
                    <a:srgbClr val="23A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0"/>
                  <p:cNvSpPr>
                    <a:spLocks/>
                  </p:cNvSpPr>
                  <p:nvPr/>
                </p:nvSpPr>
                <p:spPr bwMode="auto">
                  <a:xfrm>
                    <a:off x="3173412" y="640556"/>
                    <a:ext cx="866775" cy="838200"/>
                  </a:xfrm>
                  <a:custGeom>
                    <a:avLst/>
                    <a:gdLst>
                      <a:gd name="T0" fmla="*/ 323 w 323"/>
                      <a:gd name="T1" fmla="*/ 208 h 312"/>
                      <a:gd name="T2" fmla="*/ 321 w 323"/>
                      <a:gd name="T3" fmla="*/ 208 h 312"/>
                      <a:gd name="T4" fmla="*/ 223 w 323"/>
                      <a:gd name="T5" fmla="*/ 216 h 312"/>
                      <a:gd name="T6" fmla="*/ 172 w 323"/>
                      <a:gd name="T7" fmla="*/ 198 h 312"/>
                      <a:gd name="T8" fmla="*/ 150 w 323"/>
                      <a:gd name="T9" fmla="*/ 247 h 312"/>
                      <a:gd name="T10" fmla="*/ 74 w 323"/>
                      <a:gd name="T11" fmla="*/ 309 h 312"/>
                      <a:gd name="T12" fmla="*/ 73 w 323"/>
                      <a:gd name="T13" fmla="*/ 312 h 312"/>
                      <a:gd name="T14" fmla="*/ 67 w 323"/>
                      <a:gd name="T15" fmla="*/ 299 h 312"/>
                      <a:gd name="T16" fmla="*/ 28 w 323"/>
                      <a:gd name="T17" fmla="*/ 207 h 312"/>
                      <a:gd name="T18" fmla="*/ 102 w 323"/>
                      <a:gd name="T19" fmla="*/ 28 h 312"/>
                      <a:gd name="T20" fmla="*/ 280 w 323"/>
                      <a:gd name="T21" fmla="*/ 102 h 312"/>
                      <a:gd name="T22" fmla="*/ 319 w 323"/>
                      <a:gd name="T23" fmla="*/ 195 h 312"/>
                      <a:gd name="T24" fmla="*/ 323 w 323"/>
                      <a:gd name="T25" fmla="*/ 20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312">
                        <a:moveTo>
                          <a:pt x="323" y="208"/>
                        </a:moveTo>
                        <a:cubicBezTo>
                          <a:pt x="322" y="208"/>
                          <a:pt x="322" y="208"/>
                          <a:pt x="321" y="208"/>
                        </a:cubicBezTo>
                        <a:cubicBezTo>
                          <a:pt x="292" y="204"/>
                          <a:pt x="258" y="207"/>
                          <a:pt x="223" y="216"/>
                        </a:cubicBezTo>
                        <a:cubicBezTo>
                          <a:pt x="214" y="198"/>
                          <a:pt x="192" y="190"/>
                          <a:pt x="172" y="198"/>
                        </a:cubicBezTo>
                        <a:cubicBezTo>
                          <a:pt x="153" y="206"/>
                          <a:pt x="143" y="227"/>
                          <a:pt x="150" y="247"/>
                        </a:cubicBezTo>
                        <a:cubicBezTo>
                          <a:pt x="118" y="265"/>
                          <a:pt x="92" y="286"/>
                          <a:pt x="74" y="309"/>
                        </a:cubicBezTo>
                        <a:cubicBezTo>
                          <a:pt x="74" y="310"/>
                          <a:pt x="73" y="311"/>
                          <a:pt x="73" y="312"/>
                        </a:cubicBezTo>
                        <a:cubicBezTo>
                          <a:pt x="70" y="308"/>
                          <a:pt x="68" y="303"/>
                          <a:pt x="67" y="299"/>
                        </a:cubicBezTo>
                        <a:cubicBezTo>
                          <a:pt x="28" y="207"/>
                          <a:pt x="28" y="207"/>
                          <a:pt x="28" y="207"/>
                        </a:cubicBezTo>
                        <a:cubicBezTo>
                          <a:pt x="0" y="137"/>
                          <a:pt x="33" y="57"/>
                          <a:pt x="102" y="28"/>
                        </a:cubicBezTo>
                        <a:cubicBezTo>
                          <a:pt x="172" y="0"/>
                          <a:pt x="252" y="33"/>
                          <a:pt x="280" y="102"/>
                        </a:cubicBezTo>
                        <a:cubicBezTo>
                          <a:pt x="319" y="195"/>
                          <a:pt x="319" y="195"/>
                          <a:pt x="319" y="195"/>
                        </a:cubicBezTo>
                        <a:cubicBezTo>
                          <a:pt x="320" y="199"/>
                          <a:pt x="322" y="204"/>
                          <a:pt x="323" y="208"/>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1"/>
                  <p:cNvSpPr>
                    <a:spLocks/>
                  </p:cNvSpPr>
                  <p:nvPr/>
                </p:nvSpPr>
                <p:spPr bwMode="auto">
                  <a:xfrm>
                    <a:off x="3752850" y="1234281"/>
                    <a:ext cx="325438" cy="400050"/>
                  </a:xfrm>
                  <a:custGeom>
                    <a:avLst/>
                    <a:gdLst>
                      <a:gd name="T0" fmla="*/ 14 w 121"/>
                      <a:gd name="T1" fmla="*/ 12 h 149"/>
                      <a:gd name="T2" fmla="*/ 14 w 121"/>
                      <a:gd name="T3" fmla="*/ 11 h 149"/>
                      <a:gd name="T4" fmla="*/ 103 w 121"/>
                      <a:gd name="T5" fmla="*/ 3 h 149"/>
                      <a:gd name="T6" fmla="*/ 111 w 121"/>
                      <a:gd name="T7" fmla="*/ 4 h 149"/>
                      <a:gd name="T8" fmla="*/ 36 w 121"/>
                      <a:gd name="T9" fmla="*/ 149 h 149"/>
                      <a:gd name="T10" fmla="*/ 0 w 121"/>
                      <a:gd name="T11" fmla="*/ 60 h 149"/>
                      <a:gd name="T12" fmla="*/ 14 w 121"/>
                      <a:gd name="T13" fmla="*/ 12 h 149"/>
                    </a:gdLst>
                    <a:ahLst/>
                    <a:cxnLst>
                      <a:cxn ang="0">
                        <a:pos x="T0" y="T1"/>
                      </a:cxn>
                      <a:cxn ang="0">
                        <a:pos x="T2" y="T3"/>
                      </a:cxn>
                      <a:cxn ang="0">
                        <a:pos x="T4" y="T5"/>
                      </a:cxn>
                      <a:cxn ang="0">
                        <a:pos x="T6" y="T7"/>
                      </a:cxn>
                      <a:cxn ang="0">
                        <a:pos x="T8" y="T9"/>
                      </a:cxn>
                      <a:cxn ang="0">
                        <a:pos x="T10" y="T11"/>
                      </a:cxn>
                      <a:cxn ang="0">
                        <a:pos x="T12" y="T13"/>
                      </a:cxn>
                    </a:cxnLst>
                    <a:rect l="0" t="0" r="r" b="b"/>
                    <a:pathLst>
                      <a:path w="121" h="149">
                        <a:moveTo>
                          <a:pt x="14" y="12"/>
                        </a:moveTo>
                        <a:cubicBezTo>
                          <a:pt x="14" y="11"/>
                          <a:pt x="14" y="11"/>
                          <a:pt x="14" y="11"/>
                        </a:cubicBezTo>
                        <a:cubicBezTo>
                          <a:pt x="46" y="2"/>
                          <a:pt x="77" y="0"/>
                          <a:pt x="103" y="3"/>
                        </a:cubicBezTo>
                        <a:cubicBezTo>
                          <a:pt x="106" y="3"/>
                          <a:pt x="108" y="4"/>
                          <a:pt x="111" y="4"/>
                        </a:cubicBezTo>
                        <a:cubicBezTo>
                          <a:pt x="121" y="63"/>
                          <a:pt x="91" y="122"/>
                          <a:pt x="36" y="149"/>
                        </a:cubicBezTo>
                        <a:cubicBezTo>
                          <a:pt x="0" y="60"/>
                          <a:pt x="0" y="60"/>
                          <a:pt x="0" y="60"/>
                        </a:cubicBezTo>
                        <a:cubicBezTo>
                          <a:pt x="15" y="50"/>
                          <a:pt x="22" y="30"/>
                          <a:pt x="14" y="12"/>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
                  <p:cNvSpPr>
                    <a:spLocks/>
                  </p:cNvSpPr>
                  <p:nvPr/>
                </p:nvSpPr>
                <p:spPr bwMode="auto">
                  <a:xfrm>
                    <a:off x="3392487" y="1343819"/>
                    <a:ext cx="417513" cy="360363"/>
                  </a:xfrm>
                  <a:custGeom>
                    <a:avLst/>
                    <a:gdLst>
                      <a:gd name="T0" fmla="*/ 74 w 155"/>
                      <a:gd name="T1" fmla="*/ 0 h 134"/>
                      <a:gd name="T2" fmla="*/ 74 w 155"/>
                      <a:gd name="T3" fmla="*/ 2 h 134"/>
                      <a:gd name="T4" fmla="*/ 119 w 155"/>
                      <a:gd name="T5" fmla="*/ 26 h 134"/>
                      <a:gd name="T6" fmla="*/ 155 w 155"/>
                      <a:gd name="T7" fmla="*/ 114 h 134"/>
                      <a:gd name="T8" fmla="*/ 0 w 155"/>
                      <a:gd name="T9" fmla="*/ 65 h 134"/>
                      <a:gd name="T10" fmla="*/ 5 w 155"/>
                      <a:gd name="T11" fmla="*/ 58 h 134"/>
                      <a:gd name="T12" fmla="*/ 74 w 155"/>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155" h="134">
                        <a:moveTo>
                          <a:pt x="74" y="0"/>
                        </a:moveTo>
                        <a:cubicBezTo>
                          <a:pt x="74" y="2"/>
                          <a:pt x="74" y="2"/>
                          <a:pt x="74" y="2"/>
                        </a:cubicBezTo>
                        <a:cubicBezTo>
                          <a:pt x="82" y="19"/>
                          <a:pt x="100" y="29"/>
                          <a:pt x="119" y="26"/>
                        </a:cubicBezTo>
                        <a:cubicBezTo>
                          <a:pt x="155" y="114"/>
                          <a:pt x="155" y="114"/>
                          <a:pt x="155" y="114"/>
                        </a:cubicBezTo>
                        <a:cubicBezTo>
                          <a:pt x="97" y="134"/>
                          <a:pt x="35" y="113"/>
                          <a:pt x="0" y="65"/>
                        </a:cubicBezTo>
                        <a:cubicBezTo>
                          <a:pt x="2" y="62"/>
                          <a:pt x="3" y="60"/>
                          <a:pt x="5" y="58"/>
                        </a:cubicBezTo>
                        <a:cubicBezTo>
                          <a:pt x="21" y="37"/>
                          <a:pt x="45" y="17"/>
                          <a:pt x="74" y="0"/>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
                  <p:cNvSpPr>
                    <a:spLocks/>
                  </p:cNvSpPr>
                  <p:nvPr/>
                </p:nvSpPr>
                <p:spPr bwMode="auto">
                  <a:xfrm>
                    <a:off x="3178175" y="1647031"/>
                    <a:ext cx="784225" cy="317500"/>
                  </a:xfrm>
                  <a:custGeom>
                    <a:avLst/>
                    <a:gdLst>
                      <a:gd name="T0" fmla="*/ 21 w 292"/>
                      <a:gd name="T1" fmla="*/ 106 h 118"/>
                      <a:gd name="T2" fmla="*/ 28 w 292"/>
                      <a:gd name="T3" fmla="*/ 90 h 118"/>
                      <a:gd name="T4" fmla="*/ 28 w 292"/>
                      <a:gd name="T5" fmla="*/ 90 h 118"/>
                      <a:gd name="T6" fmla="*/ 24 w 292"/>
                      <a:gd name="T7" fmla="*/ 66 h 118"/>
                      <a:gd name="T8" fmla="*/ 24 w 292"/>
                      <a:gd name="T9" fmla="*/ 66 h 118"/>
                      <a:gd name="T10" fmla="*/ 77 w 292"/>
                      <a:gd name="T11" fmla="*/ 25 h 118"/>
                      <a:gd name="T12" fmla="*/ 77 w 292"/>
                      <a:gd name="T13" fmla="*/ 25 h 118"/>
                      <a:gd name="T14" fmla="*/ 140 w 292"/>
                      <a:gd name="T15" fmla="*/ 54 h 118"/>
                      <a:gd name="T16" fmla="*/ 140 w 292"/>
                      <a:gd name="T17" fmla="*/ 54 h 118"/>
                      <a:gd name="T18" fmla="*/ 189 w 292"/>
                      <a:gd name="T19" fmla="*/ 94 h 118"/>
                      <a:gd name="T20" fmla="*/ 189 w 292"/>
                      <a:gd name="T21" fmla="*/ 94 h 118"/>
                      <a:gd name="T22" fmla="*/ 240 w 292"/>
                      <a:gd name="T23" fmla="*/ 117 h 118"/>
                      <a:gd name="T24" fmla="*/ 240 w 292"/>
                      <a:gd name="T25" fmla="*/ 117 h 118"/>
                      <a:gd name="T26" fmla="*/ 278 w 292"/>
                      <a:gd name="T27" fmla="*/ 100 h 118"/>
                      <a:gd name="T28" fmla="*/ 278 w 292"/>
                      <a:gd name="T29" fmla="*/ 100 h 118"/>
                      <a:gd name="T30" fmla="*/ 292 w 292"/>
                      <a:gd name="T31" fmla="*/ 69 h 118"/>
                      <a:gd name="T32" fmla="*/ 292 w 292"/>
                      <a:gd name="T33" fmla="*/ 69 h 118"/>
                      <a:gd name="T34" fmla="*/ 279 w 292"/>
                      <a:gd name="T35" fmla="*/ 29 h 118"/>
                      <a:gd name="T36" fmla="*/ 279 w 292"/>
                      <a:gd name="T37" fmla="*/ 29 h 118"/>
                      <a:gd name="T38" fmla="*/ 265 w 292"/>
                      <a:gd name="T39" fmla="*/ 13 h 118"/>
                      <a:gd name="T40" fmla="*/ 265 w 292"/>
                      <a:gd name="T41" fmla="*/ 13 h 118"/>
                      <a:gd name="T42" fmla="*/ 248 w 292"/>
                      <a:gd name="T43" fmla="*/ 14 h 118"/>
                      <a:gd name="T44" fmla="*/ 248 w 292"/>
                      <a:gd name="T45" fmla="*/ 14 h 118"/>
                      <a:gd name="T46" fmla="*/ 249 w 292"/>
                      <a:gd name="T47" fmla="*/ 31 h 118"/>
                      <a:gd name="T48" fmla="*/ 249 w 292"/>
                      <a:gd name="T49" fmla="*/ 31 h 118"/>
                      <a:gd name="T50" fmla="*/ 249 w 292"/>
                      <a:gd name="T51" fmla="*/ 32 h 118"/>
                      <a:gd name="T52" fmla="*/ 249 w 292"/>
                      <a:gd name="T53" fmla="*/ 32 h 118"/>
                      <a:gd name="T54" fmla="*/ 252 w 292"/>
                      <a:gd name="T55" fmla="*/ 34 h 118"/>
                      <a:gd name="T56" fmla="*/ 252 w 292"/>
                      <a:gd name="T57" fmla="*/ 34 h 118"/>
                      <a:gd name="T58" fmla="*/ 259 w 292"/>
                      <a:gd name="T59" fmla="*/ 43 h 118"/>
                      <a:gd name="T60" fmla="*/ 259 w 292"/>
                      <a:gd name="T61" fmla="*/ 43 h 118"/>
                      <a:gd name="T62" fmla="*/ 267 w 292"/>
                      <a:gd name="T63" fmla="*/ 67 h 118"/>
                      <a:gd name="T64" fmla="*/ 267 w 292"/>
                      <a:gd name="T65" fmla="*/ 67 h 118"/>
                      <a:gd name="T66" fmla="*/ 260 w 292"/>
                      <a:gd name="T67" fmla="*/ 84 h 118"/>
                      <a:gd name="T68" fmla="*/ 260 w 292"/>
                      <a:gd name="T69" fmla="*/ 84 h 118"/>
                      <a:gd name="T70" fmla="*/ 241 w 292"/>
                      <a:gd name="T71" fmla="*/ 92 h 118"/>
                      <a:gd name="T72" fmla="*/ 241 w 292"/>
                      <a:gd name="T73" fmla="*/ 92 h 118"/>
                      <a:gd name="T74" fmla="*/ 203 w 292"/>
                      <a:gd name="T75" fmla="*/ 74 h 118"/>
                      <a:gd name="T76" fmla="*/ 203 w 292"/>
                      <a:gd name="T77" fmla="*/ 74 h 118"/>
                      <a:gd name="T78" fmla="*/ 156 w 292"/>
                      <a:gd name="T79" fmla="*/ 35 h 118"/>
                      <a:gd name="T80" fmla="*/ 156 w 292"/>
                      <a:gd name="T81" fmla="*/ 35 h 118"/>
                      <a:gd name="T82" fmla="*/ 78 w 292"/>
                      <a:gd name="T83" fmla="*/ 1 h 118"/>
                      <a:gd name="T84" fmla="*/ 78 w 292"/>
                      <a:gd name="T85" fmla="*/ 1 h 118"/>
                      <a:gd name="T86" fmla="*/ 24 w 292"/>
                      <a:gd name="T87" fmla="*/ 17 h 118"/>
                      <a:gd name="T88" fmla="*/ 24 w 292"/>
                      <a:gd name="T89" fmla="*/ 17 h 118"/>
                      <a:gd name="T90" fmla="*/ 0 w 292"/>
                      <a:gd name="T91" fmla="*/ 65 h 118"/>
                      <a:gd name="T92" fmla="*/ 0 w 292"/>
                      <a:gd name="T93" fmla="*/ 65 h 118"/>
                      <a:gd name="T94" fmla="*/ 5 w 292"/>
                      <a:gd name="T95" fmla="*/ 99 h 118"/>
                      <a:gd name="T96" fmla="*/ 5 w 292"/>
                      <a:gd name="T97" fmla="*/ 99 h 118"/>
                      <a:gd name="T98" fmla="*/ 16 w 292"/>
                      <a:gd name="T99" fmla="*/ 107 h 118"/>
                      <a:gd name="T100" fmla="*/ 16 w 292"/>
                      <a:gd name="T101" fmla="*/ 107 h 118"/>
                      <a:gd name="T102" fmla="*/ 21 w 292"/>
                      <a:gd name="T103" fmla="*/ 10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118">
                        <a:moveTo>
                          <a:pt x="21" y="106"/>
                        </a:moveTo>
                        <a:cubicBezTo>
                          <a:pt x="27" y="104"/>
                          <a:pt x="31" y="97"/>
                          <a:pt x="28" y="90"/>
                        </a:cubicBezTo>
                        <a:cubicBezTo>
                          <a:pt x="28" y="90"/>
                          <a:pt x="28" y="90"/>
                          <a:pt x="28" y="90"/>
                        </a:cubicBezTo>
                        <a:cubicBezTo>
                          <a:pt x="25" y="81"/>
                          <a:pt x="24" y="73"/>
                          <a:pt x="24" y="66"/>
                        </a:cubicBezTo>
                        <a:cubicBezTo>
                          <a:pt x="24" y="66"/>
                          <a:pt x="24" y="66"/>
                          <a:pt x="24" y="66"/>
                        </a:cubicBezTo>
                        <a:cubicBezTo>
                          <a:pt x="26" y="41"/>
                          <a:pt x="46" y="24"/>
                          <a:pt x="77" y="25"/>
                        </a:cubicBezTo>
                        <a:cubicBezTo>
                          <a:pt x="77" y="25"/>
                          <a:pt x="77" y="25"/>
                          <a:pt x="77" y="25"/>
                        </a:cubicBezTo>
                        <a:cubicBezTo>
                          <a:pt x="95" y="26"/>
                          <a:pt x="117" y="34"/>
                          <a:pt x="140" y="54"/>
                        </a:cubicBezTo>
                        <a:cubicBezTo>
                          <a:pt x="140" y="54"/>
                          <a:pt x="140" y="54"/>
                          <a:pt x="140" y="54"/>
                        </a:cubicBezTo>
                        <a:cubicBezTo>
                          <a:pt x="155" y="67"/>
                          <a:pt x="172" y="82"/>
                          <a:pt x="189" y="94"/>
                        </a:cubicBezTo>
                        <a:cubicBezTo>
                          <a:pt x="189" y="94"/>
                          <a:pt x="189" y="94"/>
                          <a:pt x="189" y="94"/>
                        </a:cubicBezTo>
                        <a:cubicBezTo>
                          <a:pt x="205" y="106"/>
                          <a:pt x="222" y="116"/>
                          <a:pt x="240" y="117"/>
                        </a:cubicBezTo>
                        <a:cubicBezTo>
                          <a:pt x="240" y="117"/>
                          <a:pt x="240" y="117"/>
                          <a:pt x="240" y="117"/>
                        </a:cubicBezTo>
                        <a:cubicBezTo>
                          <a:pt x="254" y="118"/>
                          <a:pt x="268" y="112"/>
                          <a:pt x="278" y="100"/>
                        </a:cubicBezTo>
                        <a:cubicBezTo>
                          <a:pt x="278" y="100"/>
                          <a:pt x="278" y="100"/>
                          <a:pt x="278" y="100"/>
                        </a:cubicBezTo>
                        <a:cubicBezTo>
                          <a:pt x="287" y="90"/>
                          <a:pt x="291" y="79"/>
                          <a:pt x="292" y="69"/>
                        </a:cubicBezTo>
                        <a:cubicBezTo>
                          <a:pt x="292" y="69"/>
                          <a:pt x="292" y="69"/>
                          <a:pt x="292" y="69"/>
                        </a:cubicBezTo>
                        <a:cubicBezTo>
                          <a:pt x="292" y="52"/>
                          <a:pt x="285" y="39"/>
                          <a:pt x="279" y="29"/>
                        </a:cubicBezTo>
                        <a:cubicBezTo>
                          <a:pt x="279" y="29"/>
                          <a:pt x="279" y="29"/>
                          <a:pt x="279" y="29"/>
                        </a:cubicBezTo>
                        <a:cubicBezTo>
                          <a:pt x="272" y="19"/>
                          <a:pt x="265" y="13"/>
                          <a:pt x="265" y="13"/>
                        </a:cubicBezTo>
                        <a:cubicBezTo>
                          <a:pt x="265" y="13"/>
                          <a:pt x="265" y="13"/>
                          <a:pt x="265" y="13"/>
                        </a:cubicBezTo>
                        <a:cubicBezTo>
                          <a:pt x="260" y="9"/>
                          <a:pt x="252" y="9"/>
                          <a:pt x="248" y="14"/>
                        </a:cubicBezTo>
                        <a:cubicBezTo>
                          <a:pt x="248" y="14"/>
                          <a:pt x="248" y="14"/>
                          <a:pt x="248" y="14"/>
                        </a:cubicBezTo>
                        <a:cubicBezTo>
                          <a:pt x="243" y="19"/>
                          <a:pt x="244" y="27"/>
                          <a:pt x="249" y="31"/>
                        </a:cubicBezTo>
                        <a:cubicBezTo>
                          <a:pt x="249" y="31"/>
                          <a:pt x="249" y="31"/>
                          <a:pt x="249" y="31"/>
                        </a:cubicBezTo>
                        <a:cubicBezTo>
                          <a:pt x="249" y="31"/>
                          <a:pt x="249" y="31"/>
                          <a:pt x="249" y="32"/>
                        </a:cubicBezTo>
                        <a:cubicBezTo>
                          <a:pt x="249" y="32"/>
                          <a:pt x="249" y="32"/>
                          <a:pt x="249" y="32"/>
                        </a:cubicBezTo>
                        <a:cubicBezTo>
                          <a:pt x="250" y="32"/>
                          <a:pt x="251" y="33"/>
                          <a:pt x="252" y="34"/>
                        </a:cubicBezTo>
                        <a:cubicBezTo>
                          <a:pt x="252" y="34"/>
                          <a:pt x="252" y="34"/>
                          <a:pt x="252" y="34"/>
                        </a:cubicBezTo>
                        <a:cubicBezTo>
                          <a:pt x="253" y="36"/>
                          <a:pt x="256" y="39"/>
                          <a:pt x="259" y="43"/>
                        </a:cubicBezTo>
                        <a:cubicBezTo>
                          <a:pt x="259" y="43"/>
                          <a:pt x="259" y="43"/>
                          <a:pt x="259" y="43"/>
                        </a:cubicBezTo>
                        <a:cubicBezTo>
                          <a:pt x="264" y="50"/>
                          <a:pt x="268" y="59"/>
                          <a:pt x="267" y="67"/>
                        </a:cubicBezTo>
                        <a:cubicBezTo>
                          <a:pt x="267" y="67"/>
                          <a:pt x="267" y="67"/>
                          <a:pt x="267" y="67"/>
                        </a:cubicBezTo>
                        <a:cubicBezTo>
                          <a:pt x="267" y="73"/>
                          <a:pt x="265" y="78"/>
                          <a:pt x="260" y="84"/>
                        </a:cubicBezTo>
                        <a:cubicBezTo>
                          <a:pt x="260" y="84"/>
                          <a:pt x="260" y="84"/>
                          <a:pt x="260" y="84"/>
                        </a:cubicBezTo>
                        <a:cubicBezTo>
                          <a:pt x="253" y="91"/>
                          <a:pt x="248" y="92"/>
                          <a:pt x="241" y="92"/>
                        </a:cubicBezTo>
                        <a:cubicBezTo>
                          <a:pt x="241" y="92"/>
                          <a:pt x="241" y="92"/>
                          <a:pt x="241" y="92"/>
                        </a:cubicBezTo>
                        <a:cubicBezTo>
                          <a:pt x="232" y="92"/>
                          <a:pt x="218" y="85"/>
                          <a:pt x="203" y="74"/>
                        </a:cubicBezTo>
                        <a:cubicBezTo>
                          <a:pt x="203" y="74"/>
                          <a:pt x="203" y="74"/>
                          <a:pt x="203" y="74"/>
                        </a:cubicBezTo>
                        <a:cubicBezTo>
                          <a:pt x="188" y="63"/>
                          <a:pt x="172" y="49"/>
                          <a:pt x="156" y="35"/>
                        </a:cubicBezTo>
                        <a:cubicBezTo>
                          <a:pt x="156" y="35"/>
                          <a:pt x="156" y="35"/>
                          <a:pt x="156" y="35"/>
                        </a:cubicBezTo>
                        <a:cubicBezTo>
                          <a:pt x="130" y="13"/>
                          <a:pt x="103" y="2"/>
                          <a:pt x="78" y="1"/>
                        </a:cubicBezTo>
                        <a:cubicBezTo>
                          <a:pt x="78" y="1"/>
                          <a:pt x="78" y="1"/>
                          <a:pt x="78" y="1"/>
                        </a:cubicBezTo>
                        <a:cubicBezTo>
                          <a:pt x="57" y="0"/>
                          <a:pt x="38" y="5"/>
                          <a:pt x="24" y="17"/>
                        </a:cubicBezTo>
                        <a:cubicBezTo>
                          <a:pt x="24" y="17"/>
                          <a:pt x="24" y="17"/>
                          <a:pt x="24" y="17"/>
                        </a:cubicBezTo>
                        <a:cubicBezTo>
                          <a:pt x="10" y="28"/>
                          <a:pt x="1" y="45"/>
                          <a:pt x="0" y="65"/>
                        </a:cubicBezTo>
                        <a:cubicBezTo>
                          <a:pt x="0" y="65"/>
                          <a:pt x="0" y="65"/>
                          <a:pt x="0" y="65"/>
                        </a:cubicBezTo>
                        <a:cubicBezTo>
                          <a:pt x="0" y="76"/>
                          <a:pt x="1" y="87"/>
                          <a:pt x="5" y="99"/>
                        </a:cubicBezTo>
                        <a:cubicBezTo>
                          <a:pt x="5" y="99"/>
                          <a:pt x="5" y="99"/>
                          <a:pt x="5" y="99"/>
                        </a:cubicBezTo>
                        <a:cubicBezTo>
                          <a:pt x="7" y="103"/>
                          <a:pt x="11" y="106"/>
                          <a:pt x="16" y="107"/>
                        </a:cubicBezTo>
                        <a:cubicBezTo>
                          <a:pt x="16" y="107"/>
                          <a:pt x="16" y="107"/>
                          <a:pt x="16" y="107"/>
                        </a:cubicBezTo>
                        <a:cubicBezTo>
                          <a:pt x="18" y="107"/>
                          <a:pt x="19" y="107"/>
                          <a:pt x="21" y="106"/>
                        </a:cubicBezTo>
                        <a:close/>
                      </a:path>
                    </a:pathLst>
                  </a:custGeom>
                  <a:solidFill>
                    <a:srgbClr val="3B4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
                  <p:cNvSpPr>
                    <a:spLocks/>
                  </p:cNvSpPr>
                  <p:nvPr/>
                </p:nvSpPr>
                <p:spPr bwMode="auto">
                  <a:xfrm>
                    <a:off x="3940175" y="748506"/>
                    <a:ext cx="193675" cy="104775"/>
                  </a:xfrm>
                  <a:custGeom>
                    <a:avLst/>
                    <a:gdLst>
                      <a:gd name="T0" fmla="*/ 1 w 72"/>
                      <a:gd name="T1" fmla="*/ 30 h 39"/>
                      <a:gd name="T2" fmla="*/ 3 w 72"/>
                      <a:gd name="T3" fmla="*/ 35 h 39"/>
                      <a:gd name="T4" fmla="*/ 7 w 72"/>
                      <a:gd name="T5" fmla="*/ 38 h 39"/>
                      <a:gd name="T6" fmla="*/ 70 w 72"/>
                      <a:gd name="T7" fmla="*/ 22 h 39"/>
                      <a:gd name="T8" fmla="*/ 71 w 72"/>
                      <a:gd name="T9" fmla="*/ 17 h 39"/>
                      <a:gd name="T10" fmla="*/ 66 w 72"/>
                      <a:gd name="T11" fmla="*/ 3 h 39"/>
                      <a:gd name="T12" fmla="*/ 62 w 72"/>
                      <a:gd name="T13" fmla="*/ 0 h 39"/>
                      <a:gd name="T14" fmla="*/ 2 w 72"/>
                      <a:gd name="T15" fmla="*/ 25 h 39"/>
                      <a:gd name="T16" fmla="*/ 1 w 72"/>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39">
                        <a:moveTo>
                          <a:pt x="1" y="30"/>
                        </a:moveTo>
                        <a:cubicBezTo>
                          <a:pt x="3" y="35"/>
                          <a:pt x="3" y="35"/>
                          <a:pt x="3" y="35"/>
                        </a:cubicBezTo>
                        <a:cubicBezTo>
                          <a:pt x="4" y="37"/>
                          <a:pt x="5" y="39"/>
                          <a:pt x="7" y="38"/>
                        </a:cubicBezTo>
                        <a:cubicBezTo>
                          <a:pt x="70" y="22"/>
                          <a:pt x="70" y="22"/>
                          <a:pt x="70" y="22"/>
                        </a:cubicBezTo>
                        <a:cubicBezTo>
                          <a:pt x="71" y="21"/>
                          <a:pt x="72" y="19"/>
                          <a:pt x="71" y="17"/>
                        </a:cubicBezTo>
                        <a:cubicBezTo>
                          <a:pt x="66" y="3"/>
                          <a:pt x="66" y="3"/>
                          <a:pt x="66" y="3"/>
                        </a:cubicBezTo>
                        <a:cubicBezTo>
                          <a:pt x="65" y="1"/>
                          <a:pt x="64" y="0"/>
                          <a:pt x="62" y="0"/>
                        </a:cubicBezTo>
                        <a:cubicBezTo>
                          <a:pt x="2" y="25"/>
                          <a:pt x="2" y="25"/>
                          <a:pt x="2" y="25"/>
                        </a:cubicBezTo>
                        <a:cubicBezTo>
                          <a:pt x="1" y="26"/>
                          <a:pt x="0" y="28"/>
                          <a:pt x="1" y="30"/>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5"/>
                  <p:cNvSpPr>
                    <a:spLocks/>
                  </p:cNvSpPr>
                  <p:nvPr/>
                </p:nvSpPr>
                <p:spPr bwMode="auto">
                  <a:xfrm>
                    <a:off x="3876675" y="596106"/>
                    <a:ext cx="133350" cy="182563"/>
                  </a:xfrm>
                  <a:custGeom>
                    <a:avLst/>
                    <a:gdLst>
                      <a:gd name="T0" fmla="*/ 2 w 50"/>
                      <a:gd name="T1" fmla="*/ 64 h 68"/>
                      <a:gd name="T2" fmla="*/ 7 w 50"/>
                      <a:gd name="T3" fmla="*/ 66 h 68"/>
                      <a:gd name="T4" fmla="*/ 12 w 50"/>
                      <a:gd name="T5" fmla="*/ 66 h 68"/>
                      <a:gd name="T6" fmla="*/ 49 w 50"/>
                      <a:gd name="T7" fmla="*/ 13 h 68"/>
                      <a:gd name="T8" fmla="*/ 47 w 50"/>
                      <a:gd name="T9" fmla="*/ 9 h 68"/>
                      <a:gd name="T10" fmla="*/ 34 w 50"/>
                      <a:gd name="T11" fmla="*/ 1 h 68"/>
                      <a:gd name="T12" fmla="*/ 30 w 50"/>
                      <a:gd name="T13" fmla="*/ 1 h 68"/>
                      <a:gd name="T14" fmla="*/ 0 w 50"/>
                      <a:gd name="T15" fmla="*/ 59 h 68"/>
                      <a:gd name="T16" fmla="*/ 2 w 50"/>
                      <a:gd name="T1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8">
                        <a:moveTo>
                          <a:pt x="2" y="64"/>
                        </a:moveTo>
                        <a:cubicBezTo>
                          <a:pt x="7" y="66"/>
                          <a:pt x="7" y="66"/>
                          <a:pt x="7" y="66"/>
                        </a:cubicBezTo>
                        <a:cubicBezTo>
                          <a:pt x="9" y="68"/>
                          <a:pt x="11" y="68"/>
                          <a:pt x="12" y="66"/>
                        </a:cubicBezTo>
                        <a:cubicBezTo>
                          <a:pt x="49" y="13"/>
                          <a:pt x="49" y="13"/>
                          <a:pt x="49" y="13"/>
                        </a:cubicBezTo>
                        <a:cubicBezTo>
                          <a:pt x="50" y="12"/>
                          <a:pt x="49" y="10"/>
                          <a:pt x="47" y="9"/>
                        </a:cubicBezTo>
                        <a:cubicBezTo>
                          <a:pt x="34" y="1"/>
                          <a:pt x="34" y="1"/>
                          <a:pt x="34" y="1"/>
                        </a:cubicBezTo>
                        <a:cubicBezTo>
                          <a:pt x="33" y="0"/>
                          <a:pt x="30" y="0"/>
                          <a:pt x="30" y="1"/>
                        </a:cubicBezTo>
                        <a:cubicBezTo>
                          <a:pt x="0" y="59"/>
                          <a:pt x="0" y="59"/>
                          <a:pt x="0" y="59"/>
                        </a:cubicBezTo>
                        <a:cubicBezTo>
                          <a:pt x="0" y="61"/>
                          <a:pt x="1" y="63"/>
                          <a:pt x="2" y="64"/>
                        </a:cubicBezTo>
                        <a:close/>
                      </a:path>
                    </a:pathLst>
                  </a:custGeom>
                  <a:solidFill>
                    <a:srgbClr val="A6C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94" name="群組 93"/>
              <p:cNvGrpSpPr/>
              <p:nvPr/>
            </p:nvGrpSpPr>
            <p:grpSpPr>
              <a:xfrm flipV="1">
                <a:off x="566041" y="4193956"/>
                <a:ext cx="653748" cy="301120"/>
                <a:chOff x="1127985" y="6137002"/>
                <a:chExt cx="653748" cy="301120"/>
              </a:xfrm>
            </p:grpSpPr>
            <p:sp>
              <p:nvSpPr>
                <p:cNvPr id="95" name="Freeform 31"/>
                <p:cNvSpPr>
                  <a:spLocks/>
                </p:cNvSpPr>
                <p:nvPr/>
              </p:nvSpPr>
              <p:spPr bwMode="auto">
                <a:xfrm>
                  <a:off x="1127985" y="6137002"/>
                  <a:ext cx="653748" cy="301120"/>
                </a:xfrm>
                <a:custGeom>
                  <a:avLst/>
                  <a:gdLst>
                    <a:gd name="T0" fmla="*/ 512 w 512"/>
                    <a:gd name="T1" fmla="*/ 223 h 236"/>
                    <a:gd name="T2" fmla="*/ 499 w 512"/>
                    <a:gd name="T3" fmla="*/ 236 h 236"/>
                    <a:gd name="T4" fmla="*/ 13 w 512"/>
                    <a:gd name="T5" fmla="*/ 236 h 236"/>
                    <a:gd name="T6" fmla="*/ 0 w 512"/>
                    <a:gd name="T7" fmla="*/ 223 h 236"/>
                    <a:gd name="T8" fmla="*/ 0 w 512"/>
                    <a:gd name="T9" fmla="*/ 13 h 236"/>
                    <a:gd name="T10" fmla="*/ 13 w 512"/>
                    <a:gd name="T11" fmla="*/ 0 h 236"/>
                    <a:gd name="T12" fmla="*/ 499 w 512"/>
                    <a:gd name="T13" fmla="*/ 0 h 236"/>
                    <a:gd name="T14" fmla="*/ 512 w 512"/>
                    <a:gd name="T15" fmla="*/ 13 h 236"/>
                    <a:gd name="T16" fmla="*/ 512 w 512"/>
                    <a:gd name="T17" fmla="*/ 22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2" h="236">
                      <a:moveTo>
                        <a:pt x="512" y="223"/>
                      </a:moveTo>
                      <a:cubicBezTo>
                        <a:pt x="512" y="230"/>
                        <a:pt x="506" y="236"/>
                        <a:pt x="499" y="236"/>
                      </a:cubicBezTo>
                      <a:cubicBezTo>
                        <a:pt x="13" y="236"/>
                        <a:pt x="13" y="236"/>
                        <a:pt x="13" y="236"/>
                      </a:cubicBezTo>
                      <a:cubicBezTo>
                        <a:pt x="6" y="236"/>
                        <a:pt x="0" y="230"/>
                        <a:pt x="0" y="223"/>
                      </a:cubicBezTo>
                      <a:cubicBezTo>
                        <a:pt x="0" y="13"/>
                        <a:pt x="0" y="13"/>
                        <a:pt x="0" y="13"/>
                      </a:cubicBezTo>
                      <a:cubicBezTo>
                        <a:pt x="0" y="6"/>
                        <a:pt x="6" y="0"/>
                        <a:pt x="13" y="0"/>
                      </a:cubicBezTo>
                      <a:cubicBezTo>
                        <a:pt x="499" y="0"/>
                        <a:pt x="499" y="0"/>
                        <a:pt x="499" y="0"/>
                      </a:cubicBezTo>
                      <a:cubicBezTo>
                        <a:pt x="506" y="0"/>
                        <a:pt x="512" y="6"/>
                        <a:pt x="512" y="13"/>
                      </a:cubicBezTo>
                      <a:lnTo>
                        <a:pt x="512" y="223"/>
                      </a:lnTo>
                      <a:close/>
                    </a:path>
                  </a:pathLst>
                </a:custGeom>
                <a:solidFill>
                  <a:srgbClr val="FFFFFF"/>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96" name="Rectangle 32"/>
                <p:cNvSpPr>
                  <a:spLocks noChangeArrowheads="1"/>
                </p:cNvSpPr>
                <p:nvPr/>
              </p:nvSpPr>
              <p:spPr bwMode="auto">
                <a:xfrm>
                  <a:off x="1168597" y="6167709"/>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33"/>
                <p:cNvSpPr>
                  <a:spLocks noChangeArrowheads="1"/>
                </p:cNvSpPr>
                <p:nvPr/>
              </p:nvSpPr>
              <p:spPr bwMode="auto">
                <a:xfrm>
                  <a:off x="1220104" y="6167709"/>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98" name="Rectangle 34"/>
                <p:cNvSpPr>
                  <a:spLocks noChangeArrowheads="1"/>
                </p:cNvSpPr>
                <p:nvPr/>
              </p:nvSpPr>
              <p:spPr bwMode="auto">
                <a:xfrm>
                  <a:off x="1276565" y="6167709"/>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99" name="Rectangle 35"/>
                <p:cNvSpPr>
                  <a:spLocks noChangeArrowheads="1"/>
                </p:cNvSpPr>
                <p:nvPr/>
              </p:nvSpPr>
              <p:spPr bwMode="auto">
                <a:xfrm>
                  <a:off x="1332034" y="6167709"/>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0" name="Rectangle 36"/>
                <p:cNvSpPr>
                  <a:spLocks noChangeArrowheads="1"/>
                </p:cNvSpPr>
                <p:nvPr/>
              </p:nvSpPr>
              <p:spPr bwMode="auto">
                <a:xfrm>
                  <a:off x="1388494" y="6167709"/>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1" name="Rectangle 37"/>
                <p:cNvSpPr>
                  <a:spLocks noChangeArrowheads="1"/>
                </p:cNvSpPr>
                <p:nvPr/>
              </p:nvSpPr>
              <p:spPr bwMode="auto">
                <a:xfrm>
                  <a:off x="1444954" y="6167709"/>
                  <a:ext cx="2476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2" name="Rectangle 38"/>
                <p:cNvSpPr>
                  <a:spLocks noChangeArrowheads="1"/>
                </p:cNvSpPr>
                <p:nvPr/>
              </p:nvSpPr>
              <p:spPr bwMode="auto">
                <a:xfrm>
                  <a:off x="1495471" y="6167709"/>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39"/>
                <p:cNvSpPr>
                  <a:spLocks noChangeArrowheads="1"/>
                </p:cNvSpPr>
                <p:nvPr/>
              </p:nvSpPr>
              <p:spPr bwMode="auto">
                <a:xfrm>
                  <a:off x="1551931" y="6167709"/>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Rectangle 40"/>
                <p:cNvSpPr>
                  <a:spLocks noChangeArrowheads="1"/>
                </p:cNvSpPr>
                <p:nvPr/>
              </p:nvSpPr>
              <p:spPr bwMode="auto">
                <a:xfrm>
                  <a:off x="1608391" y="6167709"/>
                  <a:ext cx="2476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5" name="Rectangle 41"/>
                <p:cNvSpPr>
                  <a:spLocks noChangeArrowheads="1"/>
                </p:cNvSpPr>
                <p:nvPr/>
              </p:nvSpPr>
              <p:spPr bwMode="auto">
                <a:xfrm>
                  <a:off x="1663861" y="6167709"/>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6" name="Rectangle 42"/>
                <p:cNvSpPr>
                  <a:spLocks noChangeArrowheads="1"/>
                </p:cNvSpPr>
                <p:nvPr/>
              </p:nvSpPr>
              <p:spPr bwMode="auto">
                <a:xfrm>
                  <a:off x="1720321" y="6167709"/>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43"/>
                <p:cNvSpPr>
                  <a:spLocks noChangeArrowheads="1"/>
                </p:cNvSpPr>
                <p:nvPr/>
              </p:nvSpPr>
              <p:spPr bwMode="auto">
                <a:xfrm>
                  <a:off x="1168597" y="6219216"/>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44"/>
                <p:cNvSpPr>
                  <a:spLocks noChangeArrowheads="1"/>
                </p:cNvSpPr>
                <p:nvPr/>
              </p:nvSpPr>
              <p:spPr bwMode="auto">
                <a:xfrm>
                  <a:off x="1220104" y="6219216"/>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45"/>
                <p:cNvSpPr>
                  <a:spLocks noChangeArrowheads="1"/>
                </p:cNvSpPr>
                <p:nvPr/>
              </p:nvSpPr>
              <p:spPr bwMode="auto">
                <a:xfrm>
                  <a:off x="1276565" y="6219216"/>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46"/>
                <p:cNvSpPr>
                  <a:spLocks noChangeArrowheads="1"/>
                </p:cNvSpPr>
                <p:nvPr/>
              </p:nvSpPr>
              <p:spPr bwMode="auto">
                <a:xfrm>
                  <a:off x="1332034" y="6219216"/>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47"/>
                <p:cNvSpPr>
                  <a:spLocks noChangeArrowheads="1"/>
                </p:cNvSpPr>
                <p:nvPr/>
              </p:nvSpPr>
              <p:spPr bwMode="auto">
                <a:xfrm>
                  <a:off x="1388494" y="6219216"/>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48"/>
                <p:cNvSpPr>
                  <a:spLocks noChangeArrowheads="1"/>
                </p:cNvSpPr>
                <p:nvPr/>
              </p:nvSpPr>
              <p:spPr bwMode="auto">
                <a:xfrm>
                  <a:off x="1444954" y="6219216"/>
                  <a:ext cx="2476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3" name="Rectangle 49"/>
                <p:cNvSpPr>
                  <a:spLocks noChangeArrowheads="1"/>
                </p:cNvSpPr>
                <p:nvPr/>
              </p:nvSpPr>
              <p:spPr bwMode="auto">
                <a:xfrm>
                  <a:off x="1495471" y="6219216"/>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4" name="Rectangle 50"/>
                <p:cNvSpPr>
                  <a:spLocks noChangeArrowheads="1"/>
                </p:cNvSpPr>
                <p:nvPr/>
              </p:nvSpPr>
              <p:spPr bwMode="auto">
                <a:xfrm>
                  <a:off x="1551931" y="6219216"/>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5" name="Rectangle 51"/>
                <p:cNvSpPr>
                  <a:spLocks noChangeArrowheads="1"/>
                </p:cNvSpPr>
                <p:nvPr/>
              </p:nvSpPr>
              <p:spPr bwMode="auto">
                <a:xfrm>
                  <a:off x="1608391" y="6219216"/>
                  <a:ext cx="2476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52"/>
                <p:cNvSpPr>
                  <a:spLocks noChangeArrowheads="1"/>
                </p:cNvSpPr>
                <p:nvPr/>
              </p:nvSpPr>
              <p:spPr bwMode="auto">
                <a:xfrm>
                  <a:off x="1663861" y="6219216"/>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7" name="Rectangle 53"/>
                <p:cNvSpPr>
                  <a:spLocks noChangeArrowheads="1"/>
                </p:cNvSpPr>
                <p:nvPr/>
              </p:nvSpPr>
              <p:spPr bwMode="auto">
                <a:xfrm>
                  <a:off x="1720321" y="6219216"/>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8" name="Rectangle 54"/>
                <p:cNvSpPr>
                  <a:spLocks noChangeArrowheads="1"/>
                </p:cNvSpPr>
                <p:nvPr/>
              </p:nvSpPr>
              <p:spPr bwMode="auto">
                <a:xfrm>
                  <a:off x="1168597" y="6269733"/>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55"/>
                <p:cNvSpPr>
                  <a:spLocks noChangeArrowheads="1"/>
                </p:cNvSpPr>
                <p:nvPr/>
              </p:nvSpPr>
              <p:spPr bwMode="auto">
                <a:xfrm>
                  <a:off x="1220104" y="6269733"/>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0" name="Rectangle 56"/>
                <p:cNvSpPr>
                  <a:spLocks noChangeArrowheads="1"/>
                </p:cNvSpPr>
                <p:nvPr/>
              </p:nvSpPr>
              <p:spPr bwMode="auto">
                <a:xfrm>
                  <a:off x="1276565" y="6269733"/>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57"/>
                <p:cNvSpPr>
                  <a:spLocks noChangeArrowheads="1"/>
                </p:cNvSpPr>
                <p:nvPr/>
              </p:nvSpPr>
              <p:spPr bwMode="auto">
                <a:xfrm>
                  <a:off x="1332034" y="6269733"/>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2" name="Rectangle 58"/>
                <p:cNvSpPr>
                  <a:spLocks noChangeArrowheads="1"/>
                </p:cNvSpPr>
                <p:nvPr/>
              </p:nvSpPr>
              <p:spPr bwMode="auto">
                <a:xfrm>
                  <a:off x="1388494" y="6269733"/>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3" name="Rectangle 59"/>
                <p:cNvSpPr>
                  <a:spLocks noChangeArrowheads="1"/>
                </p:cNvSpPr>
                <p:nvPr/>
              </p:nvSpPr>
              <p:spPr bwMode="auto">
                <a:xfrm>
                  <a:off x="1444954" y="6269733"/>
                  <a:ext cx="2476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4" name="Rectangle 60"/>
                <p:cNvSpPr>
                  <a:spLocks noChangeArrowheads="1"/>
                </p:cNvSpPr>
                <p:nvPr/>
              </p:nvSpPr>
              <p:spPr bwMode="auto">
                <a:xfrm>
                  <a:off x="1495471" y="6269733"/>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5" name="Rectangle 61"/>
                <p:cNvSpPr>
                  <a:spLocks noChangeArrowheads="1"/>
                </p:cNvSpPr>
                <p:nvPr/>
              </p:nvSpPr>
              <p:spPr bwMode="auto">
                <a:xfrm>
                  <a:off x="1551931" y="6269733"/>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6" name="Rectangle 62"/>
                <p:cNvSpPr>
                  <a:spLocks noChangeArrowheads="1"/>
                </p:cNvSpPr>
                <p:nvPr/>
              </p:nvSpPr>
              <p:spPr bwMode="auto">
                <a:xfrm>
                  <a:off x="1608391" y="6269733"/>
                  <a:ext cx="2476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63"/>
                <p:cNvSpPr>
                  <a:spLocks noChangeArrowheads="1"/>
                </p:cNvSpPr>
                <p:nvPr/>
              </p:nvSpPr>
              <p:spPr bwMode="auto">
                <a:xfrm>
                  <a:off x="1663861" y="6269733"/>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64"/>
                <p:cNvSpPr>
                  <a:spLocks noChangeArrowheads="1"/>
                </p:cNvSpPr>
                <p:nvPr/>
              </p:nvSpPr>
              <p:spPr bwMode="auto">
                <a:xfrm>
                  <a:off x="1720321" y="6269733"/>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29" name="Rectangle 65"/>
                <p:cNvSpPr>
                  <a:spLocks noChangeArrowheads="1"/>
                </p:cNvSpPr>
                <p:nvPr/>
              </p:nvSpPr>
              <p:spPr bwMode="auto">
                <a:xfrm>
                  <a:off x="1168597" y="6321240"/>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0" name="Rectangle 66"/>
                <p:cNvSpPr>
                  <a:spLocks noChangeArrowheads="1"/>
                </p:cNvSpPr>
                <p:nvPr/>
              </p:nvSpPr>
              <p:spPr bwMode="auto">
                <a:xfrm>
                  <a:off x="1220104" y="6321240"/>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1" name="Rectangle 67"/>
                <p:cNvSpPr>
                  <a:spLocks noChangeArrowheads="1"/>
                </p:cNvSpPr>
                <p:nvPr/>
              </p:nvSpPr>
              <p:spPr bwMode="auto">
                <a:xfrm>
                  <a:off x="1276565" y="6321240"/>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2" name="Rectangle 68"/>
                <p:cNvSpPr>
                  <a:spLocks noChangeArrowheads="1"/>
                </p:cNvSpPr>
                <p:nvPr/>
              </p:nvSpPr>
              <p:spPr bwMode="auto">
                <a:xfrm>
                  <a:off x="1332034" y="6321240"/>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69"/>
                <p:cNvSpPr>
                  <a:spLocks noChangeArrowheads="1"/>
                </p:cNvSpPr>
                <p:nvPr/>
              </p:nvSpPr>
              <p:spPr bwMode="auto">
                <a:xfrm>
                  <a:off x="1388494" y="6321240"/>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4" name="Rectangle 70"/>
                <p:cNvSpPr>
                  <a:spLocks noChangeArrowheads="1"/>
                </p:cNvSpPr>
                <p:nvPr/>
              </p:nvSpPr>
              <p:spPr bwMode="auto">
                <a:xfrm>
                  <a:off x="1444954" y="6321240"/>
                  <a:ext cx="2476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71"/>
                <p:cNvSpPr>
                  <a:spLocks noChangeArrowheads="1"/>
                </p:cNvSpPr>
                <p:nvPr/>
              </p:nvSpPr>
              <p:spPr bwMode="auto">
                <a:xfrm>
                  <a:off x="1495471" y="6321240"/>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6" name="Rectangle 72"/>
                <p:cNvSpPr>
                  <a:spLocks noChangeArrowheads="1"/>
                </p:cNvSpPr>
                <p:nvPr/>
              </p:nvSpPr>
              <p:spPr bwMode="auto">
                <a:xfrm>
                  <a:off x="1551931" y="6321240"/>
                  <a:ext cx="30707"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7" name="Rectangle 73"/>
                <p:cNvSpPr>
                  <a:spLocks noChangeArrowheads="1"/>
                </p:cNvSpPr>
                <p:nvPr/>
              </p:nvSpPr>
              <p:spPr bwMode="auto">
                <a:xfrm>
                  <a:off x="1608391" y="6321240"/>
                  <a:ext cx="2476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8" name="Rectangle 74"/>
                <p:cNvSpPr>
                  <a:spLocks noChangeArrowheads="1"/>
                </p:cNvSpPr>
                <p:nvPr/>
              </p:nvSpPr>
              <p:spPr bwMode="auto">
                <a:xfrm>
                  <a:off x="1663861" y="6321240"/>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9" name="Rectangle 75"/>
                <p:cNvSpPr>
                  <a:spLocks noChangeArrowheads="1"/>
                </p:cNvSpPr>
                <p:nvPr/>
              </p:nvSpPr>
              <p:spPr bwMode="auto">
                <a:xfrm>
                  <a:off x="1720321" y="6321240"/>
                  <a:ext cx="25754" cy="30707"/>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0" name="Rectangle 76"/>
                <p:cNvSpPr>
                  <a:spLocks noChangeArrowheads="1"/>
                </p:cNvSpPr>
                <p:nvPr/>
              </p:nvSpPr>
              <p:spPr bwMode="auto">
                <a:xfrm>
                  <a:off x="1168597" y="6366804"/>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1" name="Rectangle 77"/>
                <p:cNvSpPr>
                  <a:spLocks noChangeArrowheads="1"/>
                </p:cNvSpPr>
                <p:nvPr/>
              </p:nvSpPr>
              <p:spPr bwMode="auto">
                <a:xfrm>
                  <a:off x="1220104" y="6366804"/>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2" name="Rectangle 78"/>
                <p:cNvSpPr>
                  <a:spLocks noChangeArrowheads="1"/>
                </p:cNvSpPr>
                <p:nvPr/>
              </p:nvSpPr>
              <p:spPr bwMode="auto">
                <a:xfrm>
                  <a:off x="1276565" y="6366804"/>
                  <a:ext cx="249613"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3" name="Rectangle 79"/>
                <p:cNvSpPr>
                  <a:spLocks noChangeArrowheads="1"/>
                </p:cNvSpPr>
                <p:nvPr/>
              </p:nvSpPr>
              <p:spPr bwMode="auto">
                <a:xfrm>
                  <a:off x="1551931" y="6366804"/>
                  <a:ext cx="30707"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4" name="Rectangle 80"/>
                <p:cNvSpPr>
                  <a:spLocks noChangeArrowheads="1"/>
                </p:cNvSpPr>
                <p:nvPr/>
              </p:nvSpPr>
              <p:spPr bwMode="auto">
                <a:xfrm>
                  <a:off x="1608391" y="6366804"/>
                  <a:ext cx="2476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5" name="Rectangle 81"/>
                <p:cNvSpPr>
                  <a:spLocks noChangeArrowheads="1"/>
                </p:cNvSpPr>
                <p:nvPr/>
              </p:nvSpPr>
              <p:spPr bwMode="auto">
                <a:xfrm>
                  <a:off x="1663861" y="6366804"/>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6" name="Rectangle 82"/>
                <p:cNvSpPr>
                  <a:spLocks noChangeArrowheads="1"/>
                </p:cNvSpPr>
                <p:nvPr/>
              </p:nvSpPr>
              <p:spPr bwMode="auto">
                <a:xfrm>
                  <a:off x="1720321" y="6366804"/>
                  <a:ext cx="25754" cy="35659"/>
                </a:xfrm>
                <a:prstGeom prst="rect">
                  <a:avLst/>
                </a:prstGeom>
                <a:solidFill>
                  <a:srgbClr val="CCCCCC"/>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grpSp>
    </p:spTree>
    <p:extLst>
      <p:ext uri="{BB962C8B-B14F-4D97-AF65-F5344CB8AC3E}">
        <p14:creationId xmlns:p14="http://schemas.microsoft.com/office/powerpoint/2010/main" val="396187047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37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7" name="矩形 16"/>
          <p:cNvSpPr/>
          <p:nvPr/>
        </p:nvSpPr>
        <p:spPr>
          <a:xfrm>
            <a:off x="3972779" y="192897"/>
            <a:ext cx="5105120" cy="430887"/>
          </a:xfrm>
          <a:prstGeom prst="rect">
            <a:avLst/>
          </a:prstGeom>
        </p:spPr>
        <p:txBody>
          <a:bodyPr wrap="square">
            <a:spAutoFit/>
          </a:bodyPr>
          <a:lstStyle/>
          <a:p>
            <a:pPr algn="just">
              <a:spcBef>
                <a:spcPct val="0"/>
              </a:spcBef>
            </a:pPr>
            <a:r>
              <a:rPr lang="en-US" altLang="zh-TW" sz="2200" b="1" dirty="0" smtClean="0">
                <a:solidFill>
                  <a:srgbClr val="C00000"/>
                </a:solidFill>
                <a:latin typeface="微軟正黑體" panose="020B0604030504040204" pitchFamily="34" charset="-120"/>
                <a:ea typeface="微軟正黑體" panose="020B0604030504040204" pitchFamily="34" charset="-120"/>
              </a:rPr>
              <a:t>111/5/23(</a:t>
            </a:r>
            <a:r>
              <a:rPr lang="zh-TW" altLang="en-US" sz="2200" b="1" dirty="0" smtClean="0">
                <a:solidFill>
                  <a:srgbClr val="C00000"/>
                </a:solidFill>
                <a:latin typeface="微軟正黑體" panose="020B0604030504040204" pitchFamily="34" charset="-120"/>
                <a:ea typeface="微軟正黑體" panose="020B0604030504040204" pitchFamily="34" charset="-120"/>
              </a:rPr>
              <a:t>一</a:t>
            </a:r>
            <a:r>
              <a:rPr lang="en-US" altLang="zh-TW" sz="2200" b="1" dirty="0">
                <a:solidFill>
                  <a:srgbClr val="C00000"/>
                </a:solidFill>
                <a:latin typeface="微軟正黑體" panose="020B0604030504040204" pitchFamily="34" charset="-120"/>
                <a:ea typeface="微軟正黑體" panose="020B0604030504040204" pitchFamily="34" charset="-120"/>
              </a:rPr>
              <a:t>)</a:t>
            </a:r>
            <a:r>
              <a:rPr lang="en-US" altLang="zh-TW" sz="2200" b="1" dirty="0" smtClean="0">
                <a:solidFill>
                  <a:srgbClr val="C00000"/>
                </a:solidFill>
                <a:latin typeface="微軟正黑體" panose="020B0604030504040204" pitchFamily="34" charset="-120"/>
                <a:ea typeface="微軟正黑體" panose="020B0604030504040204" pitchFamily="34" charset="-120"/>
              </a:rPr>
              <a:t>10:00</a:t>
            </a:r>
            <a:r>
              <a:rPr lang="zh-TW" altLang="en-US" sz="2200" b="1" dirty="0" smtClean="0">
                <a:solidFill>
                  <a:srgbClr val="C00000"/>
                </a:solidFill>
                <a:latin typeface="微軟正黑體" panose="020B0604030504040204" pitchFamily="34" charset="-120"/>
                <a:ea typeface="微軟正黑體" panose="020B0604030504040204" pitchFamily="34" charset="-120"/>
              </a:rPr>
              <a:t>～</a:t>
            </a:r>
            <a:r>
              <a:rPr lang="en-US" altLang="zh-TW" sz="2200" b="1" dirty="0" smtClean="0">
                <a:solidFill>
                  <a:srgbClr val="C00000"/>
                </a:solidFill>
                <a:latin typeface="微軟正黑體" panose="020B0604030504040204" pitchFamily="34" charset="-120"/>
                <a:ea typeface="微軟正黑體" panose="020B0604030504040204" pitchFamily="34" charset="-120"/>
              </a:rPr>
              <a:t>5/27</a:t>
            </a:r>
            <a:r>
              <a:rPr lang="en-US" altLang="zh-TW" sz="2200" b="1" dirty="0">
                <a:solidFill>
                  <a:srgbClr val="C00000"/>
                </a:solidFill>
                <a:latin typeface="微軟正黑體" panose="020B0604030504040204" pitchFamily="34" charset="-120"/>
                <a:ea typeface="微軟正黑體" panose="020B0604030504040204" pitchFamily="34" charset="-120"/>
              </a:rPr>
              <a:t>(</a:t>
            </a:r>
            <a:r>
              <a:rPr lang="zh-TW" altLang="en-US" sz="2200" b="1" dirty="0" smtClean="0">
                <a:solidFill>
                  <a:srgbClr val="C00000"/>
                </a:solidFill>
                <a:latin typeface="微軟正黑體" panose="020B0604030504040204" pitchFamily="34" charset="-120"/>
                <a:ea typeface="微軟正黑體" panose="020B0604030504040204" pitchFamily="34" charset="-120"/>
              </a:rPr>
              <a:t>五</a:t>
            </a:r>
            <a:r>
              <a:rPr lang="en-US" altLang="zh-TW" sz="2200" b="1" dirty="0">
                <a:solidFill>
                  <a:srgbClr val="C00000"/>
                </a:solidFill>
                <a:latin typeface="微軟正黑體" panose="020B0604030504040204" pitchFamily="34" charset="-120"/>
                <a:ea typeface="微軟正黑體" panose="020B0604030504040204" pitchFamily="34" charset="-120"/>
              </a:rPr>
              <a:t>)</a:t>
            </a:r>
            <a:r>
              <a:rPr lang="en-US" altLang="zh-TW" sz="2200" b="1" dirty="0" smtClean="0">
                <a:solidFill>
                  <a:srgbClr val="C00000"/>
                </a:solidFill>
                <a:latin typeface="微軟正黑體" panose="020B0604030504040204" pitchFamily="34" charset="-120"/>
                <a:ea typeface="微軟正黑體" panose="020B0604030504040204" pitchFamily="34" charset="-120"/>
              </a:rPr>
              <a:t>12:00</a:t>
            </a:r>
            <a:r>
              <a:rPr lang="zh-TW" altLang="en-US" sz="2200" b="1" dirty="0">
                <a:solidFill>
                  <a:srgbClr val="C00000"/>
                </a:solidFill>
                <a:latin typeface="微軟正黑體" panose="020B0604030504040204" pitchFamily="34" charset="-120"/>
                <a:ea typeface="微軟正黑體" panose="020B0604030504040204" pitchFamily="34" charset="-120"/>
              </a:rPr>
              <a:t>止</a:t>
            </a:r>
            <a:r>
              <a:rPr lang="en-US" altLang="zh-TW" sz="2200" b="1" dirty="0">
                <a:solidFill>
                  <a:srgbClr val="C00000"/>
                </a:solidFill>
                <a:latin typeface="微軟正黑體" panose="020B0604030504040204" pitchFamily="34" charset="-120"/>
                <a:ea typeface="微軟正黑體" panose="020B0604030504040204" pitchFamily="34" charset="-120"/>
              </a:rPr>
              <a:t> </a:t>
            </a:r>
          </a:p>
        </p:txBody>
      </p:sp>
      <p:sp>
        <p:nvSpPr>
          <p:cNvPr id="18" name="標題 1"/>
          <p:cNvSpPr txBox="1">
            <a:spLocks/>
          </p:cNvSpPr>
          <p:nvPr/>
        </p:nvSpPr>
        <p:spPr>
          <a:xfrm>
            <a:off x="380613" y="789246"/>
            <a:ext cx="8410847"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1</a:t>
            </a:r>
            <a:r>
              <a:rPr lang="zh-TW" altLang="en-US" sz="2800" b="1" dirty="0" smtClean="0">
                <a:solidFill>
                  <a:srgbClr val="0033CC"/>
                </a:solidFill>
                <a:latin typeface="微軟正黑體" panose="020B0604030504040204" pitchFamily="34" charset="-120"/>
                <a:ea typeface="微軟正黑體" panose="020B0604030504040204" pitchFamily="34" charset="-120"/>
              </a:rPr>
              <a:t>、報名國中學校資料登錄</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9" name="內容版面配置區 2"/>
          <p:cNvSpPr>
            <a:spLocks noGrp="1"/>
          </p:cNvSpPr>
          <p:nvPr>
            <p:ph idx="1"/>
          </p:nvPr>
        </p:nvSpPr>
        <p:spPr>
          <a:xfrm>
            <a:off x="1011293" y="1393935"/>
            <a:ext cx="7427628" cy="1824877"/>
          </a:xfrm>
        </p:spPr>
        <p:txBody>
          <a:bodyPr rtlCol="0">
            <a:noAutofit/>
          </a:bodyPr>
          <a:lstStyle/>
          <a:p>
            <a:pPr marL="0" indent="0" fontAlgn="auto">
              <a:lnSpc>
                <a:spcPct val="120000"/>
              </a:lnSpc>
              <a:spcAft>
                <a:spcPts val="0"/>
              </a:spcAft>
              <a:buNone/>
              <a:defRPr/>
            </a:pPr>
            <a:r>
              <a:rPr lang="zh-TW" altLang="en-US" sz="2000" b="1" dirty="0">
                <a:solidFill>
                  <a:srgbClr val="0070C0"/>
                </a:solidFill>
                <a:latin typeface="微軟正黑體" panose="020B0604030504040204" pitchFamily="34" charset="-120"/>
                <a:ea typeface="微軟正黑體" panose="020B0604030504040204" pitchFamily="34" charset="-120"/>
              </a:rPr>
              <a:t>進入集體報名系統</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rPr>
              <a:t>登入</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帳號</a:t>
            </a:r>
            <a:r>
              <a:rPr lang="zh-TW" altLang="en-US" sz="1800" b="1" dirty="0">
                <a:solidFill>
                  <a:srgbClr val="C00000"/>
                </a:solidFill>
                <a:latin typeface="微軟正黑體" panose="020B0604030504040204" pitchFamily="34" charset="-120"/>
                <a:ea typeface="微軟正黑體" panose="020B0604030504040204" pitchFamily="34" charset="-120"/>
              </a:rPr>
              <a:t>為國中學校</a:t>
            </a:r>
            <a:r>
              <a:rPr lang="zh-TW" altLang="en-US" sz="1800" b="1" dirty="0" smtClean="0">
                <a:solidFill>
                  <a:srgbClr val="C00000"/>
                </a:solidFill>
                <a:latin typeface="微軟正黑體" panose="020B0604030504040204" pitchFamily="34" charset="-120"/>
                <a:ea typeface="微軟正黑體" panose="020B0604030504040204" pitchFamily="34" charset="-120"/>
              </a:rPr>
              <a:t>代碼</a:t>
            </a:r>
            <a:r>
              <a:rPr lang="en-US" altLang="zh-TW" sz="1800" b="1" dirty="0" smtClean="0">
                <a:solidFill>
                  <a:srgbClr val="C00000"/>
                </a:solidFill>
                <a:latin typeface="微軟正黑體" panose="020B0604030504040204" pitchFamily="34" charset="-120"/>
                <a:ea typeface="微軟正黑體" panose="020B0604030504040204" pitchFamily="34" charset="-120"/>
              </a:rPr>
              <a:t>(6</a:t>
            </a:r>
            <a:r>
              <a:rPr lang="zh-TW" altLang="en-US" sz="1800" b="1" dirty="0" smtClean="0">
                <a:solidFill>
                  <a:srgbClr val="C00000"/>
                </a:solidFill>
                <a:latin typeface="微軟正黑體" panose="020B0604030504040204" pitchFamily="34" charset="-120"/>
                <a:ea typeface="微軟正黑體" panose="020B0604030504040204" pitchFamily="34" charset="-120"/>
              </a:rPr>
              <a:t>位數</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a:solidFill>
                <a:srgbClr val="C0000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dirty="0">
                <a:solidFill>
                  <a:srgbClr val="C00000"/>
                </a:solidFill>
                <a:latin typeface="微軟正黑體" panose="020B0604030504040204" pitchFamily="34" charset="-120"/>
                <a:ea typeface="微軟正黑體" panose="020B0604030504040204" pitchFamily="34" charset="-120"/>
              </a:rPr>
              <a:t>　</a:t>
            </a:r>
            <a:r>
              <a:rPr lang="zh-TW" altLang="en-US" sz="1800" dirty="0" smtClean="0">
                <a:solidFill>
                  <a:srgbClr val="C00000"/>
                </a:solidFill>
                <a:latin typeface="微軟正黑體" panose="020B0604030504040204" pitchFamily="34" charset="-120"/>
                <a:ea typeface="微軟正黑體" panose="020B0604030504040204" pitchFamily="34" charset="-120"/>
              </a:rPr>
              <a:t>　</a:t>
            </a:r>
            <a:r>
              <a:rPr lang="zh-TW" altLang="en-US" sz="1800" b="1" dirty="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u="sng" dirty="0" smtClean="0">
                <a:solidFill>
                  <a:srgbClr val="C00000"/>
                </a:solidFill>
                <a:latin typeface="微軟正黑體" panose="020B0604030504040204" pitchFamily="34" charset="-120"/>
                <a:ea typeface="微軟正黑體" panose="020B0604030504040204" pitchFamily="34" charset="-120"/>
              </a:rPr>
              <a:t>密碼為國中</a:t>
            </a:r>
            <a:r>
              <a:rPr lang="zh-TW" altLang="en-US" sz="1800" b="1" u="sng" dirty="0">
                <a:solidFill>
                  <a:srgbClr val="C00000"/>
                </a:solidFill>
                <a:latin typeface="微軟正黑體" panose="020B0604030504040204" pitchFamily="34" charset="-120"/>
                <a:ea typeface="微軟正黑體" panose="020B0604030504040204" pitchFamily="34" charset="-120"/>
              </a:rPr>
              <a:t>學校</a:t>
            </a:r>
            <a:r>
              <a:rPr lang="zh-TW" altLang="zh-TW" sz="1800" b="1" u="sng" dirty="0">
                <a:solidFill>
                  <a:srgbClr val="C00000"/>
                </a:solidFill>
                <a:latin typeface="微軟正黑體" panose="020B0604030504040204" pitchFamily="34" charset="-120"/>
                <a:ea typeface="微軟正黑體" panose="020B0604030504040204" pitchFamily="34" charset="-120"/>
              </a:rPr>
              <a:t>自行設定之密碼，同會議報名、簡章購買</a:t>
            </a:r>
            <a:r>
              <a:rPr lang="zh-TW" altLang="zh-TW" sz="1800" b="1" u="sng" dirty="0" smtClean="0">
                <a:solidFill>
                  <a:srgbClr val="C00000"/>
                </a:solidFill>
                <a:latin typeface="微軟正黑體" panose="020B0604030504040204" pitchFamily="34" charset="-120"/>
                <a:ea typeface="微軟正黑體" panose="020B0604030504040204" pitchFamily="34" charset="-120"/>
              </a:rPr>
              <a:t>系</a:t>
            </a:r>
            <a:r>
              <a:rPr lang="zh-TW" altLang="en-US" sz="1800" b="1" u="sng" dirty="0" smtClean="0">
                <a:solidFill>
                  <a:srgbClr val="C00000"/>
                </a:solidFill>
                <a:latin typeface="微軟正黑體" panose="020B0604030504040204" pitchFamily="34" charset="-120"/>
                <a:ea typeface="微軟正黑體" panose="020B0604030504040204" pitchFamily="34" charset="-120"/>
              </a:rPr>
              <a:t>統</a:t>
            </a:r>
            <a:endParaRPr lang="en-US" altLang="zh-TW" sz="1800" b="1" u="sng" dirty="0" smtClean="0">
              <a:solidFill>
                <a:srgbClr val="C0000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dirty="0">
                <a:solidFill>
                  <a:srgbClr val="C00000"/>
                </a:solidFill>
                <a:latin typeface="微軟正黑體" panose="020B0604030504040204" pitchFamily="34" charset="-120"/>
                <a:ea typeface="微軟正黑體" panose="020B0604030504040204" pitchFamily="34" charset="-120"/>
              </a:rPr>
              <a:t>　</a:t>
            </a:r>
            <a:r>
              <a:rPr lang="zh-TW" altLang="en-US" sz="1800" dirty="0" smtClean="0">
                <a:solidFill>
                  <a:srgbClr val="C00000"/>
                </a:solidFill>
                <a:latin typeface="微軟正黑體" panose="020B0604030504040204" pitchFamily="34" charset="-120"/>
                <a:ea typeface="微軟正黑體" panose="020B0604030504040204" pitchFamily="34" charset="-120"/>
              </a:rPr>
              <a:t>　</a:t>
            </a:r>
            <a:r>
              <a:rPr lang="zh-TW" altLang="en-US" sz="1800" b="1" dirty="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驗證碼</a:t>
            </a:r>
            <a:endParaRPr lang="en-US" altLang="zh-TW" sz="1800" b="1" dirty="0" smtClean="0">
              <a:solidFill>
                <a:srgbClr val="C00000"/>
              </a:solidFill>
              <a:latin typeface="微軟正黑體" panose="020B0604030504040204" pitchFamily="34" charset="-120"/>
              <a:ea typeface="微軟正黑體" panose="020B0604030504040204" pitchFamily="34" charset="-120"/>
            </a:endParaRPr>
          </a:p>
        </p:txBody>
      </p:sp>
      <p:sp>
        <p:nvSpPr>
          <p:cNvPr id="20" name="矩形 2"/>
          <p:cNvSpPr>
            <a:spLocks noChangeArrowheads="1"/>
          </p:cNvSpPr>
          <p:nvPr/>
        </p:nvSpPr>
        <p:spPr bwMode="auto">
          <a:xfrm>
            <a:off x="816104" y="6033656"/>
            <a:ext cx="7530646" cy="707886"/>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2000" b="1" dirty="0" smtClean="0">
                <a:latin typeface="微軟正黑體" panose="020B0604030504040204" pitchFamily="34" charset="-120"/>
                <a:ea typeface="微軟正黑體" panose="020B0604030504040204" pitchFamily="34" charset="-120"/>
              </a:rPr>
              <a:t>登入系統請先下載</a:t>
            </a:r>
            <a:r>
              <a:rPr lang="en-US" altLang="zh-TW" sz="2000" b="1" dirty="0">
                <a:latin typeface="微軟正黑體" panose="020B0604030504040204" pitchFamily="34" charset="-120"/>
                <a:ea typeface="微軟正黑體" panose="020B0604030504040204" pitchFamily="34" charset="-120"/>
              </a:rPr>
              <a:t>【</a:t>
            </a:r>
            <a:r>
              <a:rPr lang="zh-TW" altLang="en-US" sz="2000" b="1" dirty="0">
                <a:solidFill>
                  <a:srgbClr val="C00000"/>
                </a:solidFill>
                <a:latin typeface="微軟正黑體" panose="020B0604030504040204" pitchFamily="34" charset="-120"/>
                <a:ea typeface="微軟正黑體" panose="020B0604030504040204" pitchFamily="34" charset="-120"/>
              </a:rPr>
              <a:t>集體報名系統</a:t>
            </a:r>
            <a:r>
              <a:rPr lang="en-US" altLang="zh-TW" sz="2000" b="1" dirty="0">
                <a:solidFill>
                  <a:srgbClr val="C00000"/>
                </a:solidFill>
                <a:latin typeface="微軟正黑體" panose="020B0604030504040204" pitchFamily="34" charset="-120"/>
                <a:ea typeface="微軟正黑體" panose="020B0604030504040204" pitchFamily="34" charset="-120"/>
              </a:rPr>
              <a:t>-</a:t>
            </a:r>
            <a:r>
              <a:rPr lang="zh-TW" altLang="en-US" sz="2000" b="1" dirty="0">
                <a:solidFill>
                  <a:srgbClr val="C00000"/>
                </a:solidFill>
                <a:latin typeface="微軟正黑體" panose="020B0604030504040204" pitchFamily="34" charset="-120"/>
                <a:ea typeface="微軟正黑體" panose="020B0604030504040204" pitchFamily="34" charset="-120"/>
              </a:rPr>
              <a:t>學生資料檔案規格說明檔案</a:t>
            </a:r>
            <a:r>
              <a:rPr lang="en-US" altLang="zh-TW" sz="2000" b="1" dirty="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集體</a:t>
            </a:r>
            <a:r>
              <a:rPr lang="zh-TW" altLang="en-US" sz="2000" b="1" dirty="0">
                <a:solidFill>
                  <a:srgbClr val="C00000"/>
                </a:solidFill>
                <a:latin typeface="微軟正黑體" panose="020B0604030504040204" pitchFamily="34" charset="-120"/>
                <a:ea typeface="微軟正黑體" panose="020B0604030504040204" pitchFamily="34" charset="-120"/>
              </a:rPr>
              <a:t>報名資料範例檔案</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建立學生</a:t>
            </a:r>
            <a:r>
              <a:rPr lang="zh-TW" altLang="en-US" sz="2000" b="1" dirty="0">
                <a:latin typeface="微軟正黑體" panose="020B0604030504040204" pitchFamily="34" charset="-120"/>
                <a:ea typeface="微軟正黑體" panose="020B0604030504040204" pitchFamily="34" charset="-120"/>
              </a:rPr>
              <a:t>報名資料，以利匯入系統</a:t>
            </a:r>
            <a:endParaRPr lang="en-US" altLang="zh-TW" sz="2000" b="1" dirty="0">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258695" y="2871783"/>
            <a:ext cx="6654679" cy="3063718"/>
          </a:xfrm>
          <a:prstGeom prst="rect">
            <a:avLst/>
          </a:prstGeom>
          <a:ln w="19050">
            <a:solidFill>
              <a:srgbClr val="0000FF"/>
            </a:solidFill>
          </a:ln>
        </p:spPr>
      </p:pic>
      <p:sp>
        <p:nvSpPr>
          <p:cNvPr id="21" name="矩形 20"/>
          <p:cNvSpPr/>
          <p:nvPr/>
        </p:nvSpPr>
        <p:spPr bwMode="auto">
          <a:xfrm>
            <a:off x="2960016" y="4062953"/>
            <a:ext cx="3242822" cy="143287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3560671269"/>
      </p:ext>
    </p:extLst>
  </p:cSld>
  <p:clrMapOvr>
    <a:masterClrMapping/>
  </p:clrMapOvr>
  <p:timing>
    <p:tnLst>
      <p:par>
        <p:cTn id="1" dur="indefinite" restart="never" nodeType="tmRoot"/>
      </p:par>
    </p:tnLst>
  </p:timing>
</p:sld>
</file>

<file path=ppt/slides/slide38.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38</a:t>
            </a:fld>
            <a:endParaRPr altLang="en-US" b="1" dirty="0" lang="zh-TW" sz="1500">
              <a:latin charset="0" panose="020B0604020202020204" pitchFamily="34" typeface="Arial"/>
              <a:cs charset="0" panose="020B0604020202020204" pitchFamily="34" typeface="Arial"/>
            </a:endParaRPr>
          </a:p>
        </p:txBody>
      </p:sp>
      <p:sp>
        <p:nvSpPr>
          <p:cNvPr id="7" name="內容版面配置區 5"/>
          <p:cNvSpPr>
            <a:spLocks noGrp="1"/>
          </p:cNvSpPr>
          <p:nvPr>
            <p:ph idx="1"/>
          </p:nvPr>
        </p:nvSpPr>
        <p:spPr>
          <a:xfrm>
            <a:off x="957189" y="1273629"/>
            <a:ext cx="7884985" cy="1951037"/>
          </a:xfrm>
        </p:spPr>
        <p:txBody>
          <a:bodyPr rtlCol="0">
            <a:normAutofit/>
          </a:bodyPr>
          <a:lstStyle/>
          <a:p>
            <a:pPr fontAlgn="auto" indent="0" marL="0">
              <a:lnSpc>
                <a:spcPts val="3000"/>
              </a:lnSpc>
              <a:spcBef>
                <a:spcPts val="600"/>
              </a:spcBef>
              <a:spcAft>
                <a:spcPts val="0"/>
              </a:spcAft>
              <a:buFont charset="0" panose="020B0604020202020204" pitchFamily="34" typeface="Arial"/>
              <a:buNone/>
              <a:defRPr/>
            </a:pPr>
            <a:r>
              <a:rPr altLang="en-US" b="1" dirty="0" lang="zh-TW" smtClean="0" sz="2600">
                <a:latin charset="-120" panose="020B0604030504040204" pitchFamily="34" typeface="微軟正黑體"/>
                <a:ea charset="-120" panose="020B0604030504040204" pitchFamily="34" typeface="微軟正黑體"/>
              </a:rPr>
              <a:t>下載</a:t>
            </a:r>
            <a:r>
              <a:rPr altLang="en-US" dirty="0" lang="zh-TW" smtClean="0" sz="2600">
                <a:solidFill>
                  <a:srgbClr val="C00000"/>
                </a:solidFill>
                <a:latin charset="0" panose="020F0302020204030204" pitchFamily="34" typeface="Calibri Light"/>
              </a:rPr>
              <a:t>❶</a:t>
            </a:r>
            <a:r>
              <a:rPr altLang="zh-TW" b="1" dirty="0" lang="en-US" smtClean="0" sz="2600">
                <a:latin charset="-120" panose="020B0604030504040204" pitchFamily="34" typeface="微軟正黑體"/>
                <a:ea charset="-120" panose="020B0604030504040204" pitchFamily="34" typeface="微軟正黑體"/>
              </a:rPr>
              <a:t>【</a:t>
            </a:r>
            <a:r>
              <a:rPr altLang="en-US" b="1" dirty="0" lang="zh-TW" smtClean="0" sz="2600">
                <a:latin charset="-120" panose="020B0604030504040204" pitchFamily="34" typeface="微軟正黑體"/>
                <a:ea charset="-120" panose="020B0604030504040204" pitchFamily="34" typeface="微軟正黑體"/>
              </a:rPr>
              <a:t>匯入</a:t>
            </a:r>
            <a:r>
              <a:rPr altLang="en-US" b="1" dirty="0" lang="zh-TW" sz="2600">
                <a:latin charset="-120" panose="020B0604030504040204" pitchFamily="34" typeface="微軟正黑體"/>
                <a:ea charset="-120" panose="020B0604030504040204" pitchFamily="34" typeface="微軟正黑體"/>
              </a:rPr>
              <a:t>學生資料檔案</a:t>
            </a:r>
            <a:r>
              <a:rPr altLang="en-US" b="1" dirty="0" lang="zh-TW" smtClean="0" sz="2600">
                <a:latin charset="-120" panose="020B0604030504040204" pitchFamily="34" typeface="微軟正黑體"/>
                <a:ea charset="-120" panose="020B0604030504040204" pitchFamily="34" typeface="微軟正黑體"/>
              </a:rPr>
              <a:t>規格</a:t>
            </a:r>
            <a:r>
              <a:rPr altLang="zh-TW" b="1" dirty="0" lang="en-US" smtClean="0" sz="2600">
                <a:latin charset="-120" panose="020B0604030504040204" pitchFamily="34" typeface="微軟正黑體"/>
                <a:ea charset="-120" panose="020B0604030504040204" pitchFamily="34" typeface="微軟正黑體"/>
              </a:rPr>
              <a:t>】</a:t>
            </a:r>
            <a:r>
              <a:rPr altLang="en-US" b="1" dirty="0" lang="zh-TW" smtClean="0" sz="2600">
                <a:latin charset="-120" panose="020B0604030504040204" pitchFamily="34" typeface="微軟正黑體"/>
                <a:ea charset="-120" panose="020B0604030504040204" pitchFamily="34" typeface="微軟正黑體"/>
              </a:rPr>
              <a:t>與</a:t>
            </a:r>
            <a:r>
              <a:rPr altLang="en-US" dirty="0" lang="zh-TW" smtClean="0" sz="2600">
                <a:solidFill>
                  <a:srgbClr val="C00000"/>
                </a:solidFill>
                <a:latin charset="0" panose="020F0302020204030204" pitchFamily="34" typeface="Calibri Light"/>
              </a:rPr>
              <a:t>❷</a:t>
            </a:r>
            <a:r>
              <a:rPr altLang="zh-TW" dirty="0" lang="en-US" smtClean="0" sz="2600">
                <a:latin charset="0" panose="020F0302020204030204" pitchFamily="34" typeface="Calibri Light"/>
              </a:rPr>
              <a:t>【</a:t>
            </a:r>
            <a:r>
              <a:rPr altLang="en-US" b="1" dirty="0" lang="zh-TW" smtClean="0" sz="2600">
                <a:latin charset="-120" panose="020B0604030504040204" pitchFamily="34" typeface="微軟正黑體"/>
                <a:ea charset="-120" panose="020B0604030504040204" pitchFamily="34" typeface="微軟正黑體"/>
              </a:rPr>
              <a:t>範例檔案</a:t>
            </a:r>
            <a:r>
              <a:rPr altLang="zh-TW" b="1" dirty="0" lang="en-US" smtClean="0" sz="2600">
                <a:latin charset="-120" panose="020B0604030504040204" pitchFamily="34" typeface="微軟正黑體"/>
                <a:ea charset="-120" panose="020B0604030504040204" pitchFamily="34" typeface="微軟正黑體"/>
              </a:rPr>
              <a:t>】</a:t>
            </a:r>
            <a:r>
              <a:rPr altLang="en-US" b="1" dirty="0" lang="zh-TW" smtClean="0" sz="2600">
                <a:latin charset="-120" panose="020B0604030504040204" pitchFamily="34" typeface="微軟正黑體"/>
                <a:ea charset="-120" panose="020B0604030504040204" pitchFamily="34" typeface="微軟正黑體"/>
              </a:rPr>
              <a:t>（</a:t>
            </a:r>
            <a:r>
              <a:rPr altLang="zh-TW" b="1" dirty="0" lang="en-US" sz="2600">
                <a:latin charset="-120" panose="020B0604030504040204" pitchFamily="34" typeface="微軟正黑體"/>
                <a:ea charset="-120" panose="020B0604030504040204" pitchFamily="34" typeface="微軟正黑體"/>
              </a:rPr>
              <a:t>Excel</a:t>
            </a:r>
            <a:r>
              <a:rPr altLang="en-US" b="1" dirty="0" lang="zh-TW" smtClean="0" sz="2600">
                <a:latin charset="-120" panose="020B0604030504040204" pitchFamily="34" typeface="微軟正黑體"/>
                <a:ea charset="-120" panose="020B0604030504040204" pitchFamily="34" typeface="微軟正黑體"/>
              </a:rPr>
              <a:t>檔）</a:t>
            </a:r>
            <a:r>
              <a:rPr altLang="en-US" b="1" dirty="0" lang="zh-TW" sz="2600" u="sng">
                <a:solidFill>
                  <a:srgbClr val="C00000"/>
                </a:solidFill>
                <a:latin charset="-120" panose="020B0604030504040204" pitchFamily="34" typeface="微軟正黑體"/>
                <a:ea charset="-120" panose="020B0604030504040204" pitchFamily="34" typeface="微軟正黑體"/>
              </a:rPr>
              <a:t>核對「</a:t>
            </a:r>
            <a:r>
              <a:rPr altLang="en-US" b="1" dirty="0" lang="zh-TW" smtClean="0" sz="2600" u="sng">
                <a:solidFill>
                  <a:srgbClr val="C00000"/>
                </a:solidFill>
                <a:latin charset="-120" panose="020B0604030504040204" pitchFamily="34" typeface="微軟正黑體"/>
                <a:ea charset="-120" panose="020B0604030504040204" pitchFamily="34" typeface="微軟正黑體"/>
              </a:rPr>
              <a:t>學校校務</a:t>
            </a:r>
            <a:r>
              <a:rPr altLang="en-US" b="1" dirty="0" lang="zh-TW" sz="2600" u="sng">
                <a:solidFill>
                  <a:srgbClr val="C00000"/>
                </a:solidFill>
                <a:latin charset="-120" panose="020B0604030504040204" pitchFamily="34" typeface="微軟正黑體"/>
                <a:ea charset="-120" panose="020B0604030504040204" pitchFamily="34" typeface="微軟正黑體"/>
              </a:rPr>
              <a:t>系統」匯出的五專優先免試入學報名資料「欄位」及「資料格式</a:t>
            </a:r>
            <a:r>
              <a:rPr altLang="en-US" b="1" dirty="0" lang="zh-TW" smtClean="0" sz="2600" u="sng">
                <a:solidFill>
                  <a:srgbClr val="C00000"/>
                </a:solidFill>
                <a:latin charset="-120" panose="020B0604030504040204" pitchFamily="34" typeface="微軟正黑體"/>
                <a:ea charset="-120" panose="020B0604030504040204" pitchFamily="34" typeface="微軟正黑體"/>
              </a:rPr>
              <a:t>」是否</a:t>
            </a:r>
            <a:r>
              <a:rPr altLang="en-US" b="1" dirty="0" lang="zh-TW" sz="2600" u="sng">
                <a:solidFill>
                  <a:srgbClr val="C00000"/>
                </a:solidFill>
                <a:latin charset="-120" panose="020B0604030504040204" pitchFamily="34" typeface="微軟正黑體"/>
                <a:ea charset="-120" panose="020B0604030504040204" pitchFamily="34" typeface="微軟正黑體"/>
              </a:rPr>
              <a:t>與報名系統上傳格式相同</a:t>
            </a:r>
            <a:r>
              <a:rPr altLang="en-US" b="1" dirty="0" lang="zh-TW" sz="2600">
                <a:solidFill>
                  <a:schemeClr val="tx1">
                    <a:lumMod val="75000"/>
                    <a:lumOff val="25000"/>
                  </a:schemeClr>
                </a:solidFill>
                <a:latin charset="-120" panose="020B0604030504040204" pitchFamily="34" typeface="微軟正黑體"/>
                <a:ea charset="-120" panose="020B0604030504040204" pitchFamily="34" typeface="微軟正黑體"/>
              </a:rPr>
              <a:t>。</a:t>
            </a:r>
          </a:p>
        </p:txBody>
      </p:sp>
      <p:sp>
        <p:nvSpPr>
          <p:cNvPr id="8" name="橢圓形圖說文字 7"/>
          <p:cNvSpPr/>
          <p:nvPr/>
        </p:nvSpPr>
        <p:spPr>
          <a:xfrm rot="21354108">
            <a:off x="119497" y="1262952"/>
            <a:ext cx="733425" cy="665162"/>
          </a:xfrm>
          <a:prstGeom prst="wedgeEllipseCallout">
            <a:avLst>
              <a:gd fmla="val 73524" name="adj1"/>
              <a:gd fmla="val 47704" name="adj2"/>
            </a:avLst>
          </a:prstGeom>
          <a:solidFill>
            <a:schemeClr val="accent6">
              <a:lumMod val="20000"/>
              <a:lumOff val="80000"/>
            </a:schemeClr>
          </a:solidFill>
        </p:spPr>
        <p:style>
          <a:lnRef idx="2">
            <a:schemeClr val="accent2">
              <a:shade val="50000"/>
            </a:schemeClr>
          </a:lnRef>
          <a:fillRef idx="1">
            <a:schemeClr val="accent2"/>
          </a:fillRef>
          <a:effectRef idx="0">
            <a:schemeClr val="accent2"/>
          </a:effectRef>
          <a:fontRef idx="minor">
            <a:schemeClr val="lt1"/>
          </a:fontRef>
        </p:style>
        <p:txBody>
          <a:bodyPr anchor="ctr" bIns="0" lIns="0" rIns="0" tIns="0"/>
          <a:lstStyle/>
          <a:p>
            <a:pPr algn="ctr" eaLnBrk="1" fontAlgn="auto" hangingPunct="1">
              <a:spcBef>
                <a:spcPts val="0"/>
              </a:spcBef>
              <a:spcAft>
                <a:spcPts val="0"/>
              </a:spcAft>
              <a:defRPr/>
            </a:pPr>
            <a:r>
              <a:rPr altLang="en-US" b="1" dirty="0" lang="zh-TW" sz="2000">
                <a:solidFill>
                  <a:srgbClr val="FF0000"/>
                </a:solidFill>
                <a:latin charset="-120" panose="020F0509000000000000" pitchFamily="49" typeface="華康中圓體"/>
                <a:ea charset="-120" panose="020F0509000000000000" pitchFamily="49" typeface="華康中圓體"/>
              </a:rPr>
              <a:t>重要</a:t>
            </a:r>
          </a:p>
        </p:txBody>
      </p:sp>
      <p:grpSp>
        <p:nvGrpSpPr>
          <p:cNvPr id="19" name="群組 18"/>
          <p:cNvGrpSpPr>
            <a:grpSpLocks noChangeAspect="1"/>
          </p:cNvGrpSpPr>
          <p:nvPr/>
        </p:nvGrpSpPr>
        <p:grpSpPr>
          <a:xfrm>
            <a:off x="84198" y="113115"/>
            <a:ext cx="3950871" cy="574633"/>
            <a:chOff x="1538410" y="1233520"/>
            <a:chExt cx="5644102" cy="820894"/>
          </a:xfrm>
        </p:grpSpPr>
        <p:sp>
          <p:nvSpPr>
            <p:cNvPr id="20"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21" name="矩形 20">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22"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23"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24"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25"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26"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pic>
        <p:nvPicPr>
          <p:cNvPr id="2" name="圖片 1"/>
          <p:cNvPicPr>
            <a:picLocks noChangeAspect="1"/>
          </p:cNvPicPr>
          <p:nvPr/>
        </p:nvPicPr>
        <p:blipFill rotWithShape="1">
          <a:blip cstate="screen" r:embed="rId2">
            <a:extLst>
              <a:ext uri="{28A0092B-C50C-407E-A947-70E740481C1C}">
                <a14:useLocalDpi xmlns:a14="http://schemas.microsoft.com/office/drawing/2010/main" val="0"/>
              </a:ext>
            </a:extLst>
          </a:blip>
          <a:srcRect b="-102"/>
          <a:stretch/>
        </p:blipFill>
        <p:spPr>
          <a:xfrm>
            <a:off x="219309" y="2980192"/>
            <a:ext cx="5842125" cy="2129136"/>
          </a:xfrm>
          <a:prstGeom prst="rect">
            <a:avLst/>
          </a:prstGeom>
          <a:ln w="19050">
            <a:solidFill>
              <a:srgbClr val="0000FF"/>
            </a:solidFill>
          </a:ln>
        </p:spPr>
      </p:pic>
      <p:pic>
        <p:nvPicPr>
          <p:cNvPr id="4" name="圖片 3"/>
          <p:cNvPicPr>
            <a:picLocks noChangeAspect="1"/>
          </p:cNvPicPr>
          <p:nvPr/>
        </p:nvPicPr>
        <p:blipFill>
          <a:blip cstate="screen" r:embed="rId3">
            <a:extLst>
              <a:ext uri="{28A0092B-C50C-407E-A947-70E740481C1C}">
                <a14:useLocalDpi xmlns:a14="http://schemas.microsoft.com/office/drawing/2010/main" val="0"/>
              </a:ext>
            </a:extLst>
          </a:blip>
          <a:stretch>
            <a:fillRect/>
          </a:stretch>
        </p:blipFill>
        <p:spPr>
          <a:xfrm>
            <a:off x="5488864" y="2980193"/>
            <a:ext cx="3505190" cy="3013584"/>
          </a:xfrm>
          <a:prstGeom prst="rect">
            <a:avLst/>
          </a:prstGeom>
          <a:ln w="19050">
            <a:solidFill>
              <a:srgbClr val="0000FF"/>
            </a:solidFill>
          </a:ln>
        </p:spPr>
      </p:pic>
      <p:pic>
        <p:nvPicPr>
          <p:cNvPr id="3" name="圖片 2"/>
          <p:cNvPicPr>
            <a:picLocks noChangeAspect="1"/>
          </p:cNvPicPr>
          <p:nvPr/>
        </p:nvPicPr>
        <p:blipFill>
          <a:blip r:embed="rId4"/>
          <a:stretch>
            <a:fillRect/>
          </a:stretch>
        </p:blipFill>
        <p:spPr>
          <a:xfrm>
            <a:off x="3694462" y="5042992"/>
            <a:ext cx="4968743" cy="1610116"/>
          </a:xfrm>
          <a:prstGeom prst="rect">
            <a:avLst/>
          </a:prstGeom>
          <a:ln w="19050">
            <a:solidFill>
              <a:srgbClr val="0000FF"/>
            </a:solidFill>
          </a:ln>
        </p:spPr>
      </p:pic>
      <p:sp>
        <p:nvSpPr>
          <p:cNvPr id="16" name="矩形 15"/>
          <p:cNvSpPr/>
          <p:nvPr/>
        </p:nvSpPr>
        <p:spPr bwMode="auto">
          <a:xfrm>
            <a:off x="2597881" y="3686437"/>
            <a:ext cx="765040" cy="267378"/>
          </a:xfrm>
          <a:prstGeom prst="rect">
            <a:avLst/>
          </a:prstGeom>
          <a:solidFill>
            <a:srgbClr val="FFFF00">
              <a:alpha val="29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7" name="矩形 16"/>
          <p:cNvSpPr/>
          <p:nvPr/>
        </p:nvSpPr>
        <p:spPr bwMode="auto">
          <a:xfrm>
            <a:off x="1667815" y="4031086"/>
            <a:ext cx="357784" cy="180305"/>
          </a:xfrm>
          <a:prstGeom prst="rect">
            <a:avLst/>
          </a:prstGeom>
          <a:solidFill>
            <a:srgbClr val="FFFF00">
              <a:alpha val="29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8" name="文字方塊 12"/>
          <p:cNvSpPr txBox="1">
            <a:spLocks noChangeArrowheads="1"/>
          </p:cNvSpPr>
          <p:nvPr/>
        </p:nvSpPr>
        <p:spPr bwMode="auto">
          <a:xfrm>
            <a:off x="2598617" y="3260541"/>
            <a:ext cx="505159" cy="477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0" panose="02020500000000000000" pitchFamily="18" typeface="新細明體"/>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0" panose="02020500000000000000" pitchFamily="18" typeface="新細明體"/>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0" panose="02020500000000000000" pitchFamily="18" typeface="新細明體"/>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9pPr>
          </a:lstStyle>
          <a:p>
            <a:pPr eaLnBrk="1" hangingPunct="1">
              <a:lnSpc>
                <a:spcPct val="100000"/>
              </a:lnSpc>
              <a:spcBef>
                <a:spcPct val="0"/>
              </a:spcBef>
              <a:buFontTx/>
              <a:buNone/>
            </a:pPr>
            <a:r>
              <a:rPr altLang="en-US" dirty="0" lang="zh-TW" sz="2500">
                <a:solidFill>
                  <a:srgbClr val="C00000"/>
                </a:solidFill>
                <a:latin charset="0" panose="020F0302020204030204" pitchFamily="34" typeface="Calibri Light"/>
              </a:rPr>
              <a:t>❶</a:t>
            </a:r>
            <a:endParaRPr altLang="en-US" dirty="0" lang="zh-TW" sz="2500">
              <a:solidFill>
                <a:srgbClr val="C00000"/>
              </a:solidFill>
            </a:endParaRPr>
          </a:p>
        </p:txBody>
      </p:sp>
      <p:sp>
        <p:nvSpPr>
          <p:cNvPr id="27" name="文字方塊 13"/>
          <p:cNvSpPr txBox="1">
            <a:spLocks noChangeArrowheads="1"/>
          </p:cNvSpPr>
          <p:nvPr/>
        </p:nvSpPr>
        <p:spPr bwMode="auto">
          <a:xfrm>
            <a:off x="1282330" y="3686437"/>
            <a:ext cx="505159" cy="477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charset="0" panose="020B0604020202020204" pitchFamily="34" typeface="Arial"/>
              <a:buChar char="•"/>
              <a:defRPr sz="2800">
                <a:solidFill>
                  <a:schemeClr val="tx1"/>
                </a:solidFill>
                <a:latin charset="0" panose="020F0502020204030204" pitchFamily="34" typeface="Calibri"/>
                <a:ea charset="-120" panose="02020500000000000000" pitchFamily="18" typeface="新細明體"/>
              </a:defRPr>
            </a:lvl1pPr>
            <a:lvl2pPr indent="-285750" marL="742950">
              <a:lnSpc>
                <a:spcPct val="90000"/>
              </a:lnSpc>
              <a:spcBef>
                <a:spcPts val="500"/>
              </a:spcBef>
              <a:buFont charset="0" panose="020B0604020202020204" pitchFamily="34" typeface="Arial"/>
              <a:buChar char="•"/>
              <a:defRPr sz="2400">
                <a:solidFill>
                  <a:schemeClr val="tx1"/>
                </a:solidFill>
                <a:latin charset="0" panose="020F0502020204030204" pitchFamily="34" typeface="Calibri"/>
                <a:ea charset="-120" panose="02020500000000000000" pitchFamily="18" typeface="新細明體"/>
              </a:defRPr>
            </a:lvl2pPr>
            <a:lvl3pPr indent="-228600" marL="1143000">
              <a:lnSpc>
                <a:spcPct val="90000"/>
              </a:lnSpc>
              <a:spcBef>
                <a:spcPts val="500"/>
              </a:spcBef>
              <a:buFont charset="0" panose="020B0604020202020204" pitchFamily="34" typeface="Arial"/>
              <a:buChar char="•"/>
              <a:defRPr sz="2000">
                <a:solidFill>
                  <a:schemeClr val="tx1"/>
                </a:solidFill>
                <a:latin charset="0" panose="020F0502020204030204" pitchFamily="34" typeface="Calibri"/>
                <a:ea charset="-120" panose="02020500000000000000" pitchFamily="18" typeface="新細明體"/>
              </a:defRPr>
            </a:lvl3pPr>
            <a:lvl4pPr indent="-228600" marL="16002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4pPr>
            <a:lvl5pPr indent="-228600" marL="2057400">
              <a:lnSpc>
                <a:spcPct val="90000"/>
              </a:lnSpc>
              <a:spcBef>
                <a:spcPts val="500"/>
              </a:spcBef>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5pPr>
            <a:lvl6pPr fontAlgn="base" indent="-228600" marL="25146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6pPr>
            <a:lvl7pPr fontAlgn="base" indent="-228600" marL="29718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7pPr>
            <a:lvl8pPr fontAlgn="base" indent="-228600" marL="34290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8pPr>
            <a:lvl9pPr fontAlgn="base" indent="-228600" marL="3886200">
              <a:lnSpc>
                <a:spcPct val="90000"/>
              </a:lnSpc>
              <a:spcBef>
                <a:spcPts val="500"/>
              </a:spcBef>
              <a:spcAft>
                <a:spcPct val="0"/>
              </a:spcAft>
              <a:buFont charset="0" panose="020B0604020202020204" pitchFamily="34" typeface="Arial"/>
              <a:buChar char="•"/>
              <a:defRPr>
                <a:solidFill>
                  <a:schemeClr val="tx1"/>
                </a:solidFill>
                <a:latin charset="0" panose="020F0502020204030204" pitchFamily="34" typeface="Calibri"/>
                <a:ea charset="-120" panose="02020500000000000000" pitchFamily="18" typeface="新細明體"/>
              </a:defRPr>
            </a:lvl9pPr>
          </a:lstStyle>
          <a:p>
            <a:pPr eaLnBrk="1" hangingPunct="1">
              <a:lnSpc>
                <a:spcPct val="100000"/>
              </a:lnSpc>
              <a:spcBef>
                <a:spcPct val="0"/>
              </a:spcBef>
              <a:buFontTx/>
              <a:buNone/>
            </a:pPr>
            <a:r>
              <a:rPr altLang="en-US" dirty="0" lang="zh-TW" sz="2500">
                <a:solidFill>
                  <a:srgbClr val="C00000"/>
                </a:solidFill>
                <a:latin charset="0" panose="020F0302020204030204" pitchFamily="34" typeface="Calibri Light"/>
              </a:rPr>
              <a:t>❷</a:t>
            </a:r>
            <a:endParaRPr altLang="en-US" dirty="0" lang="zh-TW" sz="2500">
              <a:solidFill>
                <a:srgbClr val="C00000"/>
              </a:solidFill>
            </a:endParaRPr>
          </a:p>
        </p:txBody>
      </p:sp>
      <p:sp>
        <p:nvSpPr>
          <p:cNvPr id="28" name="矩形 27"/>
          <p:cNvSpPr/>
          <p:nvPr/>
        </p:nvSpPr>
        <p:spPr>
          <a:xfrm>
            <a:off x="1914155" y="4192944"/>
            <a:ext cx="897625" cy="333221"/>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sz="1400">
                <a:solidFill>
                  <a:schemeClr val="tx1"/>
                </a:solidFill>
                <a:latin charset="-120" panose="020B0604030504040204" pitchFamily="34" typeface="微軟正黑體"/>
                <a:ea charset="-120" panose="020B0604030504040204" pitchFamily="34" typeface="微軟正黑體"/>
              </a:rPr>
              <a:t>範例檔案</a:t>
            </a:r>
            <a:endParaRPr altLang="en-US" b="1" dirty="0" lang="zh-TW" sz="1400">
              <a:solidFill>
                <a:schemeClr val="tx1"/>
              </a:solidFill>
              <a:latin charset="-120" panose="020B0604030504040204" pitchFamily="34" typeface="微軟正黑體"/>
              <a:ea charset="-120" panose="020B0604030504040204" pitchFamily="34" typeface="微軟正黑體"/>
            </a:endParaRPr>
          </a:p>
        </p:txBody>
      </p:sp>
      <p:sp>
        <p:nvSpPr>
          <p:cNvPr id="29" name="矩形 28"/>
          <p:cNvSpPr/>
          <p:nvPr/>
        </p:nvSpPr>
        <p:spPr>
          <a:xfrm>
            <a:off x="3318621" y="3404661"/>
            <a:ext cx="2076339" cy="333221"/>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sz="1400">
                <a:solidFill>
                  <a:schemeClr val="tx1"/>
                </a:solidFill>
                <a:latin charset="-120" panose="020B0604030504040204" pitchFamily="34" typeface="微軟正黑體"/>
                <a:ea charset="-120" panose="020B0604030504040204" pitchFamily="34" typeface="微軟正黑體"/>
              </a:rPr>
              <a:t>匯入學生資料檔案規格</a:t>
            </a:r>
            <a:endParaRPr altLang="en-US" b="1" dirty="0" lang="zh-TW" sz="1400">
              <a:solidFill>
                <a:schemeClr val="tx1"/>
              </a:solidFill>
              <a:latin charset="-120" panose="020B0604030504040204" pitchFamily="34" typeface="微軟正黑體"/>
              <a:ea charset="-120" panose="020B0604030504040204" pitchFamily="34" typeface="微軟正黑體"/>
            </a:endParaRPr>
          </a:p>
        </p:txBody>
      </p:sp>
      <p:sp>
        <p:nvSpPr>
          <p:cNvPr id="30" name="標題 1"/>
          <p:cNvSpPr txBox="1">
            <a:spLocks/>
          </p:cNvSpPr>
          <p:nvPr/>
        </p:nvSpPr>
        <p:spPr>
          <a:xfrm>
            <a:off x="33865" y="726958"/>
            <a:ext cx="4730044" cy="510637"/>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2</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、報名資料載入</a:t>
            </a:r>
            <a:r>
              <a:rPr altLang="zh-TW" b="1" dirty="0" lang="en-US" smtClean="0" sz="2800">
                <a:solidFill>
                  <a:srgbClr val="0033CC"/>
                </a:solidFill>
                <a:latin charset="-120" panose="020B0604030504040204" pitchFamily="34" typeface="微軟正黑體"/>
                <a:ea charset="-120" panose="020B0604030504040204" pitchFamily="34" typeface="微軟正黑體"/>
              </a:rPr>
              <a:t>(1/11)</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Tree>
    <p:extLst>
      <p:ext uri="{BB962C8B-B14F-4D97-AF65-F5344CB8AC3E}">
        <p14:creationId xmlns:p14="http://schemas.microsoft.com/office/powerpoint/2010/main" val="4148231887"/>
      </p:ext>
    </p:extLst>
  </p:cSld>
  <p:clrMapOvr>
    <a:masterClrMapping/>
  </p:clrMapOvr>
  <p:timing>
    <p:tnLst>
      <p:par>
        <p:cTn dur="indefinite" id="1" nodeType="tmRoot" restart="never"/>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39</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0" y="794690"/>
            <a:ext cx="4730044"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(2/11)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矩形 8"/>
          <p:cNvSpPr>
            <a:spLocks noChangeArrowheads="1"/>
          </p:cNvSpPr>
          <p:nvPr/>
        </p:nvSpPr>
        <p:spPr bwMode="auto">
          <a:xfrm>
            <a:off x="71596" y="1355632"/>
            <a:ext cx="282288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b="1" dirty="0" smtClean="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範例檔案</a:t>
            </a:r>
            <a:r>
              <a:rPr lang="en-US" altLang="zh-TW" b="1" dirty="0" smtClean="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a:t>
            </a:r>
            <a:r>
              <a:rPr lang="en-US" altLang="zh-TW" b="1" dirty="0">
                <a:solidFill>
                  <a:srgbClr val="C00000"/>
                </a:solidFill>
                <a:latin typeface="微軟正黑體" panose="020B0604030504040204" pitchFamily="34" charset="-120"/>
                <a:ea typeface="微軟正黑體" panose="020B0604030504040204" pitchFamily="34" charset="-120"/>
              </a:rPr>
              <a:t>Excel</a:t>
            </a:r>
            <a:r>
              <a:rPr lang="zh-TW" altLang="en-US" b="1" dirty="0" smtClean="0">
                <a:solidFill>
                  <a:srgbClr val="C00000"/>
                </a:solidFill>
                <a:latin typeface="微軟正黑體" panose="020B0604030504040204" pitchFamily="34" charset="-120"/>
                <a:ea typeface="微軟正黑體" panose="020B0604030504040204" pitchFamily="34" charset="-120"/>
              </a:rPr>
              <a:t>檔）</a:t>
            </a:r>
            <a:endParaRPr lang="zh-TW" altLang="en-US" dirty="0">
              <a:solidFill>
                <a:srgbClr val="C00000"/>
              </a:solidFill>
            </a:endParaRPr>
          </a:p>
        </p:txBody>
      </p:sp>
      <p:grpSp>
        <p:nvGrpSpPr>
          <p:cNvPr id="14" name="群組 13"/>
          <p:cNvGrpSpPr/>
          <p:nvPr/>
        </p:nvGrpSpPr>
        <p:grpSpPr>
          <a:xfrm>
            <a:off x="194400" y="1687744"/>
            <a:ext cx="8565778" cy="1267981"/>
            <a:chOff x="858872" y="1027105"/>
            <a:chExt cx="9872071" cy="1267981"/>
          </a:xfrm>
        </p:grpSpPr>
        <p:sp>
          <p:nvSpPr>
            <p:cNvPr id="15" name="橢圓 14"/>
            <p:cNvSpPr/>
            <p:nvPr/>
          </p:nvSpPr>
          <p:spPr>
            <a:xfrm>
              <a:off x="858872" y="1064875"/>
              <a:ext cx="290430" cy="25200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a:t>1</a:t>
              </a:r>
              <a:endParaRPr lang="zh-TW" altLang="en-US" sz="1600" b="1" dirty="0"/>
            </a:p>
          </p:txBody>
        </p:sp>
        <p:sp>
          <p:nvSpPr>
            <p:cNvPr id="16" name="文字方塊 24"/>
            <p:cNvSpPr txBox="1">
              <a:spLocks noChangeArrowheads="1"/>
            </p:cNvSpPr>
            <p:nvPr/>
          </p:nvSpPr>
          <p:spPr bwMode="auto">
            <a:xfrm>
              <a:off x="1138900" y="1053434"/>
              <a:ext cx="454483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a:solidFill>
                    <a:srgbClr val="002060"/>
                  </a:solidFill>
                  <a:latin typeface="微軟正黑體" panose="020B0604030504040204" pitchFamily="34" charset="-120"/>
                  <a:ea typeface="微軟正黑體" panose="020B0604030504040204" pitchFamily="34" charset="-120"/>
                </a:rPr>
                <a:t>輸入擔任幹部學期數及服務時數     服務學習積分</a:t>
              </a:r>
            </a:p>
          </p:txBody>
        </p:sp>
        <p:sp>
          <p:nvSpPr>
            <p:cNvPr id="17" name="橢圓 16"/>
            <p:cNvSpPr/>
            <p:nvPr/>
          </p:nvSpPr>
          <p:spPr>
            <a:xfrm>
              <a:off x="858872" y="1387217"/>
              <a:ext cx="290430" cy="252000"/>
            </a:xfrm>
            <a:prstGeom prst="ellipse">
              <a:avLst/>
            </a:prstGeom>
            <a:solidFill>
              <a:srgbClr val="0033CC"/>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a:t>2</a:t>
              </a:r>
              <a:endParaRPr lang="zh-TW" altLang="en-US" sz="1600" b="1" dirty="0"/>
            </a:p>
          </p:txBody>
        </p:sp>
        <p:sp>
          <p:nvSpPr>
            <p:cNvPr id="18" name="文字方塊 26"/>
            <p:cNvSpPr txBox="1">
              <a:spLocks noChangeArrowheads="1"/>
            </p:cNvSpPr>
            <p:nvPr/>
          </p:nvSpPr>
          <p:spPr bwMode="auto">
            <a:xfrm>
              <a:off x="1133306" y="1366579"/>
              <a:ext cx="4288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a:solidFill>
                    <a:srgbClr val="002060"/>
                  </a:solidFill>
                  <a:latin typeface="微軟正黑體" panose="020B0604030504040204" pitchFamily="34" charset="-120"/>
                  <a:ea typeface="微軟正黑體" panose="020B0604030504040204" pitchFamily="34" charset="-120"/>
                </a:rPr>
                <a:t>服務學習積分</a:t>
              </a:r>
              <a:r>
                <a:rPr lang="en-US" altLang="zh-TW" sz="1600" b="1" dirty="0">
                  <a:solidFill>
                    <a:srgbClr val="002060"/>
                  </a:solidFill>
                  <a:latin typeface="微軟正黑體" panose="020B0604030504040204" pitchFamily="34" charset="-120"/>
                  <a:ea typeface="微軟正黑體" panose="020B0604030504040204" pitchFamily="34" charset="-120"/>
                </a:rPr>
                <a:t>+</a:t>
              </a:r>
              <a:r>
                <a:rPr lang="zh-TW" altLang="en-US" sz="1600" b="1" dirty="0">
                  <a:solidFill>
                    <a:srgbClr val="002060"/>
                  </a:solidFill>
                  <a:latin typeface="微軟正黑體" panose="020B0604030504040204" pitchFamily="34" charset="-120"/>
                  <a:ea typeface="微軟正黑體" panose="020B0604030504040204" pitchFamily="34" charset="-120"/>
                </a:rPr>
                <a:t>競賽積分     多元學習表現積分</a:t>
              </a:r>
            </a:p>
          </p:txBody>
        </p:sp>
        <p:sp>
          <p:nvSpPr>
            <p:cNvPr id="19" name="橢圓 18"/>
            <p:cNvSpPr/>
            <p:nvPr/>
          </p:nvSpPr>
          <p:spPr>
            <a:xfrm>
              <a:off x="858987" y="1739683"/>
              <a:ext cx="290430" cy="25200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a:t>3</a:t>
              </a:r>
              <a:endParaRPr lang="zh-TW" altLang="en-US" sz="1600" b="1" dirty="0"/>
            </a:p>
          </p:txBody>
        </p:sp>
        <p:sp>
          <p:nvSpPr>
            <p:cNvPr id="20" name="橢圓 19"/>
            <p:cNvSpPr/>
            <p:nvPr/>
          </p:nvSpPr>
          <p:spPr>
            <a:xfrm>
              <a:off x="6445250" y="1062030"/>
              <a:ext cx="290430" cy="252000"/>
            </a:xfrm>
            <a:prstGeom prst="ellipse">
              <a:avLst/>
            </a:prstGeom>
            <a:solidFill>
              <a:srgbClr val="7030A0"/>
            </a:solidFill>
            <a:ln>
              <a:solidFill>
                <a:srgbClr val="66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a:t>4</a:t>
              </a:r>
              <a:endParaRPr lang="zh-TW" altLang="en-US" sz="1600" b="1" dirty="0"/>
            </a:p>
          </p:txBody>
        </p:sp>
        <p:sp>
          <p:nvSpPr>
            <p:cNvPr id="21" name="橢圓 20"/>
            <p:cNvSpPr/>
            <p:nvPr/>
          </p:nvSpPr>
          <p:spPr>
            <a:xfrm>
              <a:off x="6445250" y="1386045"/>
              <a:ext cx="290430" cy="252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a:t>5</a:t>
              </a:r>
              <a:endParaRPr lang="zh-TW" altLang="en-US" sz="1600" b="1" dirty="0"/>
            </a:p>
          </p:txBody>
        </p:sp>
        <p:sp>
          <p:nvSpPr>
            <p:cNvPr id="22" name="文字方塊 40"/>
            <p:cNvSpPr txBox="1">
              <a:spLocks noChangeArrowheads="1"/>
            </p:cNvSpPr>
            <p:nvPr/>
          </p:nvSpPr>
          <p:spPr bwMode="auto">
            <a:xfrm>
              <a:off x="1143731" y="1710188"/>
              <a:ext cx="38020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a:solidFill>
                    <a:srgbClr val="002060"/>
                  </a:solidFill>
                  <a:latin typeface="微軟正黑體" panose="020B0604030504040204" pitchFamily="34" charset="-120"/>
                  <a:ea typeface="微軟正黑體" panose="020B0604030504040204" pitchFamily="34" charset="-120"/>
                </a:rPr>
                <a:t>輸入技藝教育成績     技藝優良積分</a:t>
              </a:r>
            </a:p>
          </p:txBody>
        </p:sp>
        <p:sp>
          <p:nvSpPr>
            <p:cNvPr id="23" name="文字方塊 41"/>
            <p:cNvSpPr txBox="1">
              <a:spLocks noChangeArrowheads="1"/>
            </p:cNvSpPr>
            <p:nvPr/>
          </p:nvSpPr>
          <p:spPr bwMode="auto">
            <a:xfrm>
              <a:off x="6734757" y="1027105"/>
              <a:ext cx="38020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a:solidFill>
                    <a:srgbClr val="002060"/>
                  </a:solidFill>
                  <a:latin typeface="微軟正黑體" panose="020B0604030504040204" pitchFamily="34" charset="-120"/>
                  <a:ea typeface="微軟正黑體" panose="020B0604030504040204" pitchFamily="34" charset="-120"/>
                </a:rPr>
                <a:t>輸入弱勢身分代碼     弱勢身分積分</a:t>
              </a:r>
            </a:p>
          </p:txBody>
        </p:sp>
        <p:sp>
          <p:nvSpPr>
            <p:cNvPr id="24" name="文字方塊 42"/>
            <p:cNvSpPr txBox="1">
              <a:spLocks noChangeArrowheads="1"/>
            </p:cNvSpPr>
            <p:nvPr/>
          </p:nvSpPr>
          <p:spPr bwMode="auto">
            <a:xfrm>
              <a:off x="6734757" y="1365407"/>
              <a:ext cx="38020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a:solidFill>
                    <a:srgbClr val="002060"/>
                  </a:solidFill>
                  <a:latin typeface="微軟正黑體" panose="020B0604030504040204" pitchFamily="34" charset="-120"/>
                  <a:ea typeface="微軟正黑體" panose="020B0604030504040204" pitchFamily="34" charset="-120"/>
                </a:rPr>
                <a:t>輸入均衡學習成績     均衡學習積分</a:t>
              </a:r>
            </a:p>
          </p:txBody>
        </p:sp>
        <p:sp>
          <p:nvSpPr>
            <p:cNvPr id="25" name="向右箭號 24"/>
            <p:cNvSpPr/>
            <p:nvPr/>
          </p:nvSpPr>
          <p:spPr>
            <a:xfrm>
              <a:off x="3783542" y="1419635"/>
              <a:ext cx="217489" cy="223837"/>
            </a:xfrm>
            <a:prstGeom prst="rightArrow">
              <a:avLst/>
            </a:prstGeom>
            <a:solidFill>
              <a:srgbClr val="00539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600"/>
            </a:p>
          </p:txBody>
        </p:sp>
        <p:sp>
          <p:nvSpPr>
            <p:cNvPr id="26" name="向右箭號 25"/>
            <p:cNvSpPr/>
            <p:nvPr/>
          </p:nvSpPr>
          <p:spPr>
            <a:xfrm>
              <a:off x="4552516" y="1102055"/>
              <a:ext cx="217489" cy="223838"/>
            </a:xfrm>
            <a:prstGeom prst="rightArrow">
              <a:avLst/>
            </a:prstGeom>
            <a:solidFill>
              <a:srgbClr val="00539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600"/>
            </a:p>
          </p:txBody>
        </p:sp>
        <p:sp>
          <p:nvSpPr>
            <p:cNvPr id="27" name="向右箭號 26"/>
            <p:cNvSpPr/>
            <p:nvPr/>
          </p:nvSpPr>
          <p:spPr>
            <a:xfrm>
              <a:off x="8767712" y="1422557"/>
              <a:ext cx="217487" cy="223838"/>
            </a:xfrm>
            <a:prstGeom prst="rightArrow">
              <a:avLst/>
            </a:prstGeom>
            <a:solidFill>
              <a:srgbClr val="00539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600"/>
            </a:p>
          </p:txBody>
        </p:sp>
        <p:sp>
          <p:nvSpPr>
            <p:cNvPr id="28" name="向右箭號 27"/>
            <p:cNvSpPr/>
            <p:nvPr/>
          </p:nvSpPr>
          <p:spPr>
            <a:xfrm>
              <a:off x="8758855" y="1078573"/>
              <a:ext cx="215900" cy="225425"/>
            </a:xfrm>
            <a:prstGeom prst="rightArrow">
              <a:avLst/>
            </a:prstGeom>
            <a:solidFill>
              <a:srgbClr val="00539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600"/>
            </a:p>
          </p:txBody>
        </p:sp>
        <p:sp>
          <p:nvSpPr>
            <p:cNvPr id="29" name="向右箭號 28"/>
            <p:cNvSpPr/>
            <p:nvPr/>
          </p:nvSpPr>
          <p:spPr>
            <a:xfrm>
              <a:off x="3167832" y="1759149"/>
              <a:ext cx="215900" cy="223838"/>
            </a:xfrm>
            <a:prstGeom prst="rightArrow">
              <a:avLst/>
            </a:prstGeom>
            <a:solidFill>
              <a:srgbClr val="005392"/>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600"/>
            </a:p>
          </p:txBody>
        </p:sp>
        <p:sp>
          <p:nvSpPr>
            <p:cNvPr id="30" name="橢圓 29"/>
            <p:cNvSpPr/>
            <p:nvPr/>
          </p:nvSpPr>
          <p:spPr>
            <a:xfrm>
              <a:off x="6443433" y="1738985"/>
              <a:ext cx="290430" cy="252000"/>
            </a:xfrm>
            <a:prstGeom prst="ellipse">
              <a:avLst/>
            </a:pr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sz="1600" b="1" dirty="0" smtClean="0"/>
                <a:t>6</a:t>
              </a:r>
              <a:endParaRPr lang="zh-TW" altLang="en-US" sz="1600" b="1" dirty="0"/>
            </a:p>
          </p:txBody>
        </p:sp>
        <p:sp>
          <p:nvSpPr>
            <p:cNvPr id="31" name="文字方塊 42"/>
            <p:cNvSpPr txBox="1">
              <a:spLocks noChangeArrowheads="1"/>
            </p:cNvSpPr>
            <p:nvPr/>
          </p:nvSpPr>
          <p:spPr bwMode="auto">
            <a:xfrm>
              <a:off x="6742775" y="1710311"/>
              <a:ext cx="398816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1600" b="1" dirty="0" smtClean="0">
                  <a:solidFill>
                    <a:srgbClr val="002060"/>
                  </a:solidFill>
                  <a:latin typeface="微軟正黑體" panose="020B0604030504040204" pitchFamily="34" charset="-120"/>
                  <a:ea typeface="微軟正黑體" panose="020B0604030504040204" pitchFamily="34" charset="-120"/>
                </a:rPr>
                <a:t>輸入是否報考</a:t>
              </a:r>
              <a:r>
                <a:rPr lang="en-US" altLang="zh-TW" sz="1600" b="1" dirty="0" smtClean="0">
                  <a:solidFill>
                    <a:srgbClr val="002060"/>
                  </a:solidFill>
                  <a:latin typeface="微軟正黑體" panose="020B0604030504040204" pitchFamily="34" charset="-120"/>
                  <a:ea typeface="微軟正黑體" panose="020B0604030504040204" pitchFamily="34" charset="-120"/>
                </a:rPr>
                <a:t>111</a:t>
              </a:r>
              <a:r>
                <a:rPr lang="zh-TW" altLang="en-US" sz="1600" b="1" dirty="0" smtClean="0">
                  <a:solidFill>
                    <a:srgbClr val="002060"/>
                  </a:solidFill>
                  <a:latin typeface="微軟正黑體" panose="020B0604030504040204" pitchFamily="34" charset="-120"/>
                  <a:ea typeface="微軟正黑體" panose="020B0604030504040204" pitchFamily="34" charset="-120"/>
                </a:rPr>
                <a:t>年國中教育會考及</a:t>
              </a:r>
              <a:endParaRPr lang="en-US" altLang="zh-TW" sz="1600" b="1" dirty="0" smtClean="0">
                <a:solidFill>
                  <a:srgbClr val="002060"/>
                </a:solidFill>
                <a:latin typeface="微軟正黑體" panose="020B0604030504040204" pitchFamily="34" charset="-120"/>
                <a:ea typeface="微軟正黑體" panose="020B0604030504040204" pitchFamily="34" charset="-120"/>
              </a:endParaRPr>
            </a:p>
            <a:p>
              <a:pPr eaLnBrk="1" hangingPunct="1"/>
              <a:r>
                <a:rPr lang="zh-TW" altLang="en-US" sz="1600" b="1" dirty="0" smtClean="0">
                  <a:solidFill>
                    <a:srgbClr val="002060"/>
                  </a:solidFill>
                  <a:latin typeface="微軟正黑體" panose="020B0604030504040204" pitchFamily="34" charset="-120"/>
                  <a:ea typeface="微軟正黑體" panose="020B0604030504040204" pitchFamily="34" charset="-120"/>
                </a:rPr>
                <a:t>准考證號碼</a:t>
              </a:r>
              <a:endParaRPr lang="zh-TW" altLang="en-US" sz="1600" b="1" dirty="0">
                <a:solidFill>
                  <a:srgbClr val="002060"/>
                </a:solidFill>
                <a:latin typeface="微軟正黑體" panose="020B0604030504040204" pitchFamily="34" charset="-120"/>
                <a:ea typeface="微軟正黑體" panose="020B0604030504040204" pitchFamily="34" charset="-120"/>
              </a:endParaRPr>
            </a:p>
          </p:txBody>
        </p:sp>
      </p:grpSp>
      <p:pic>
        <p:nvPicPr>
          <p:cNvPr id="37" name="圖片 36"/>
          <p:cNvPicPr>
            <a:picLocks noChangeAspect="1"/>
          </p:cNvPicPr>
          <p:nvPr/>
        </p:nvPicPr>
        <p:blipFill>
          <a:blip r:embed="rId2"/>
          <a:stretch>
            <a:fillRect/>
          </a:stretch>
        </p:blipFill>
        <p:spPr>
          <a:xfrm>
            <a:off x="213520" y="4251830"/>
            <a:ext cx="8568000" cy="1134096"/>
          </a:xfrm>
          <a:prstGeom prst="rect">
            <a:avLst/>
          </a:prstGeom>
        </p:spPr>
      </p:pic>
      <p:pic>
        <p:nvPicPr>
          <p:cNvPr id="38" name="圖片 37"/>
          <p:cNvPicPr>
            <a:picLocks noChangeAspect="1"/>
          </p:cNvPicPr>
          <p:nvPr/>
        </p:nvPicPr>
        <p:blipFill>
          <a:blip r:embed="rId3"/>
          <a:stretch>
            <a:fillRect/>
          </a:stretch>
        </p:blipFill>
        <p:spPr>
          <a:xfrm>
            <a:off x="220798" y="5491911"/>
            <a:ext cx="8568000" cy="1035626"/>
          </a:xfrm>
          <a:prstGeom prst="rect">
            <a:avLst/>
          </a:prstGeom>
        </p:spPr>
      </p:pic>
      <p:pic>
        <p:nvPicPr>
          <p:cNvPr id="39" name="圖片 38"/>
          <p:cNvPicPr>
            <a:picLocks noChangeAspect="1"/>
          </p:cNvPicPr>
          <p:nvPr/>
        </p:nvPicPr>
        <p:blipFill>
          <a:blip r:embed="rId4"/>
          <a:stretch>
            <a:fillRect/>
          </a:stretch>
        </p:blipFill>
        <p:spPr>
          <a:xfrm>
            <a:off x="216870" y="2963158"/>
            <a:ext cx="8568000" cy="1164585"/>
          </a:xfrm>
          <a:prstGeom prst="rect">
            <a:avLst/>
          </a:prstGeom>
        </p:spPr>
      </p:pic>
      <p:sp>
        <p:nvSpPr>
          <p:cNvPr id="40" name="矩形 39"/>
          <p:cNvSpPr/>
          <p:nvPr/>
        </p:nvSpPr>
        <p:spPr bwMode="auto">
          <a:xfrm>
            <a:off x="7368540" y="3175699"/>
            <a:ext cx="1417638" cy="96513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1" name="矩形 40"/>
          <p:cNvSpPr/>
          <p:nvPr/>
        </p:nvSpPr>
        <p:spPr bwMode="auto">
          <a:xfrm>
            <a:off x="5905499" y="4434193"/>
            <a:ext cx="671513" cy="953782"/>
          </a:xfrm>
          <a:prstGeom prst="rect">
            <a:avLst/>
          </a:prstGeom>
          <a:noFill/>
          <a:ln w="381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2" name="橢圓 41"/>
          <p:cNvSpPr/>
          <p:nvPr/>
        </p:nvSpPr>
        <p:spPr bwMode="auto">
          <a:xfrm>
            <a:off x="5843270" y="4167188"/>
            <a:ext cx="252000" cy="252000"/>
          </a:xfrm>
          <a:prstGeom prst="ellipse">
            <a:avLst/>
          </a:prstGeom>
          <a:solidFill>
            <a:srgbClr val="0033CC"/>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2</a:t>
            </a:r>
            <a:endParaRPr lang="zh-TW" altLang="en-US" b="1" dirty="0"/>
          </a:p>
        </p:txBody>
      </p:sp>
      <p:sp>
        <p:nvSpPr>
          <p:cNvPr id="43" name="矩形 42"/>
          <p:cNvSpPr/>
          <p:nvPr/>
        </p:nvSpPr>
        <p:spPr bwMode="auto">
          <a:xfrm>
            <a:off x="7056726" y="3154113"/>
            <a:ext cx="1754852" cy="1012122"/>
          </a:xfrm>
          <a:prstGeom prst="rect">
            <a:avLst/>
          </a:prstGeom>
          <a:noFill/>
          <a:ln w="381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4" name="矩形 43"/>
          <p:cNvSpPr/>
          <p:nvPr/>
        </p:nvSpPr>
        <p:spPr bwMode="auto">
          <a:xfrm>
            <a:off x="6614160" y="4434193"/>
            <a:ext cx="1143635" cy="953782"/>
          </a:xfrm>
          <a:prstGeom prst="rect">
            <a:avLst/>
          </a:prstGeom>
          <a:no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5" name="矩形 44"/>
          <p:cNvSpPr/>
          <p:nvPr/>
        </p:nvSpPr>
        <p:spPr bwMode="auto">
          <a:xfrm>
            <a:off x="7791133" y="4434193"/>
            <a:ext cx="996950" cy="953782"/>
          </a:xfrm>
          <a:prstGeom prst="rect">
            <a:avLst/>
          </a:prstGeom>
          <a:noFill/>
          <a:ln w="38100">
            <a:solidFill>
              <a:srgbClr val="66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6" name="矩形 45"/>
          <p:cNvSpPr/>
          <p:nvPr/>
        </p:nvSpPr>
        <p:spPr bwMode="auto">
          <a:xfrm>
            <a:off x="194400" y="5667375"/>
            <a:ext cx="2422304" cy="860162"/>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47" name="橢圓 46"/>
          <p:cNvSpPr/>
          <p:nvPr/>
        </p:nvSpPr>
        <p:spPr bwMode="auto">
          <a:xfrm>
            <a:off x="6586538" y="4183063"/>
            <a:ext cx="252000" cy="25200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3</a:t>
            </a:r>
            <a:endParaRPr lang="zh-TW" altLang="en-US" b="1" dirty="0"/>
          </a:p>
        </p:txBody>
      </p:sp>
      <p:sp>
        <p:nvSpPr>
          <p:cNvPr id="48" name="橢圓 47"/>
          <p:cNvSpPr/>
          <p:nvPr/>
        </p:nvSpPr>
        <p:spPr bwMode="auto">
          <a:xfrm>
            <a:off x="8149590" y="4195763"/>
            <a:ext cx="252000" cy="252000"/>
          </a:xfrm>
          <a:prstGeom prst="ellipse">
            <a:avLst/>
          </a:prstGeom>
          <a:solidFill>
            <a:srgbClr val="7030A0"/>
          </a:solidFill>
          <a:ln>
            <a:solidFill>
              <a:srgbClr val="66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4</a:t>
            </a:r>
            <a:endParaRPr lang="zh-TW" altLang="en-US" b="1" dirty="0"/>
          </a:p>
        </p:txBody>
      </p:sp>
      <p:sp>
        <p:nvSpPr>
          <p:cNvPr id="49" name="橢圓 48"/>
          <p:cNvSpPr/>
          <p:nvPr/>
        </p:nvSpPr>
        <p:spPr bwMode="auto">
          <a:xfrm>
            <a:off x="101152" y="5474335"/>
            <a:ext cx="252000" cy="252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5</a:t>
            </a:r>
            <a:endParaRPr lang="zh-TW" altLang="en-US" b="1" dirty="0"/>
          </a:p>
        </p:txBody>
      </p:sp>
      <p:sp>
        <p:nvSpPr>
          <p:cNvPr id="51" name="圓角矩形 50"/>
          <p:cNvSpPr/>
          <p:nvPr/>
        </p:nvSpPr>
        <p:spPr bwMode="auto">
          <a:xfrm>
            <a:off x="3947861" y="4787987"/>
            <a:ext cx="1351872" cy="498937"/>
          </a:xfrm>
          <a:prstGeom prst="roundRect">
            <a:avLst/>
          </a:prstGeom>
          <a:solidFill>
            <a:srgbClr val="FFCC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優免無採計項目</a:t>
            </a:r>
            <a:r>
              <a:rPr lang="en-US" altLang="zh-TW" sz="1100" b="1" dirty="0">
                <a:solidFill>
                  <a:srgbClr val="C00000"/>
                </a:solidFill>
                <a:latin typeface="微軟正黑體" panose="020B0604030504040204" pitchFamily="34" charset="-120"/>
                <a:ea typeface="微軟正黑體" panose="020B0604030504040204" pitchFamily="34" charset="-120"/>
              </a:rPr>
              <a:t/>
            </a:r>
            <a:br>
              <a:rPr lang="en-US" altLang="zh-TW" sz="1100" b="1" dirty="0">
                <a:solidFill>
                  <a:srgbClr val="C00000"/>
                </a:solidFill>
                <a:latin typeface="微軟正黑體" panose="020B0604030504040204" pitchFamily="34" charset="-120"/>
                <a:ea typeface="微軟正黑體" panose="020B0604030504040204" pitchFamily="34" charset="-120"/>
              </a:rPr>
            </a:br>
            <a:r>
              <a:rPr lang="zh-TW" altLang="en-US" sz="1100" b="1" dirty="0">
                <a:solidFill>
                  <a:srgbClr val="0033CC"/>
                </a:solidFill>
                <a:latin typeface="微軟正黑體" panose="020B0604030504040204" pitchFamily="34" charset="-120"/>
                <a:ea typeface="微軟正黑體" panose="020B0604030504040204" pitchFamily="34" charset="-120"/>
              </a:rPr>
              <a:t>輸入聯免資料</a:t>
            </a:r>
            <a:r>
              <a:rPr lang="zh-TW" altLang="en-US" sz="1100" b="1" dirty="0">
                <a:solidFill>
                  <a:srgbClr val="C00000"/>
                </a:solidFill>
                <a:latin typeface="微軟正黑體" panose="020B0604030504040204" pitchFamily="34" charset="-120"/>
                <a:ea typeface="微軟正黑體" panose="020B0604030504040204" pitchFamily="34" charset="-120"/>
              </a:rPr>
              <a:t>或</a:t>
            </a:r>
            <a:r>
              <a:rPr lang="en-US" altLang="zh-TW" sz="1100" b="1" dirty="0">
                <a:solidFill>
                  <a:srgbClr val="C00000"/>
                </a:solidFill>
                <a:latin typeface="微軟正黑體" panose="020B0604030504040204" pitchFamily="34" charset="-120"/>
                <a:ea typeface="微軟正黑體" panose="020B0604030504040204" pitchFamily="34" charset="-120"/>
              </a:rPr>
              <a:t>0</a:t>
            </a:r>
          </a:p>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不可空白</a:t>
            </a:r>
          </a:p>
        </p:txBody>
      </p:sp>
      <p:sp>
        <p:nvSpPr>
          <p:cNvPr id="54" name="橢圓 53"/>
          <p:cNvSpPr/>
          <p:nvPr/>
        </p:nvSpPr>
        <p:spPr bwMode="auto">
          <a:xfrm>
            <a:off x="7269797" y="2918324"/>
            <a:ext cx="252000" cy="25200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1</a:t>
            </a:r>
            <a:endParaRPr lang="zh-TW" altLang="en-US" b="1" dirty="0"/>
          </a:p>
        </p:txBody>
      </p:sp>
      <p:sp>
        <p:nvSpPr>
          <p:cNvPr id="55" name="矩形 54"/>
          <p:cNvSpPr/>
          <p:nvPr/>
        </p:nvSpPr>
        <p:spPr bwMode="auto">
          <a:xfrm>
            <a:off x="7679639" y="5522913"/>
            <a:ext cx="1076059" cy="992877"/>
          </a:xfrm>
          <a:prstGeom prst="rect">
            <a:avLst/>
          </a:prstGeom>
          <a:noFill/>
          <a:ln w="38100">
            <a:solidFill>
              <a:srgbClr val="0099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56" name="橢圓 55"/>
          <p:cNvSpPr/>
          <p:nvPr/>
        </p:nvSpPr>
        <p:spPr bwMode="auto">
          <a:xfrm>
            <a:off x="7533323" y="5389245"/>
            <a:ext cx="252000" cy="252000"/>
          </a:xfrm>
          <a:prstGeom prst="ellipse">
            <a:avLst/>
          </a:pr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TW" b="1" dirty="0"/>
              <a:t>6</a:t>
            </a:r>
            <a:endParaRPr lang="zh-TW" altLang="en-US" b="1" dirty="0"/>
          </a:p>
        </p:txBody>
      </p:sp>
      <p:sp>
        <p:nvSpPr>
          <p:cNvPr id="57" name="圓角矩形 56"/>
          <p:cNvSpPr/>
          <p:nvPr/>
        </p:nvSpPr>
        <p:spPr bwMode="auto">
          <a:xfrm>
            <a:off x="1037021" y="4787987"/>
            <a:ext cx="1351872" cy="498937"/>
          </a:xfrm>
          <a:prstGeom prst="roundRect">
            <a:avLst/>
          </a:prstGeom>
          <a:solidFill>
            <a:srgbClr val="FFCC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優免無採計項目</a:t>
            </a:r>
            <a:r>
              <a:rPr lang="en-US" altLang="zh-TW" sz="1100" b="1" dirty="0">
                <a:solidFill>
                  <a:srgbClr val="C00000"/>
                </a:solidFill>
                <a:latin typeface="微軟正黑體" panose="020B0604030504040204" pitchFamily="34" charset="-120"/>
                <a:ea typeface="微軟正黑體" panose="020B0604030504040204" pitchFamily="34" charset="-120"/>
              </a:rPr>
              <a:t/>
            </a:r>
            <a:br>
              <a:rPr lang="en-US" altLang="zh-TW" sz="1100" b="1" dirty="0">
                <a:solidFill>
                  <a:srgbClr val="C00000"/>
                </a:solidFill>
                <a:latin typeface="微軟正黑體" panose="020B0604030504040204" pitchFamily="34" charset="-120"/>
                <a:ea typeface="微軟正黑體" panose="020B0604030504040204" pitchFamily="34" charset="-120"/>
              </a:rPr>
            </a:br>
            <a:r>
              <a:rPr lang="zh-TW" altLang="en-US" sz="1100" b="1" dirty="0">
                <a:solidFill>
                  <a:srgbClr val="0033CC"/>
                </a:solidFill>
                <a:latin typeface="微軟正黑體" panose="020B0604030504040204" pitchFamily="34" charset="-120"/>
                <a:ea typeface="微軟正黑體" panose="020B0604030504040204" pitchFamily="34" charset="-120"/>
              </a:rPr>
              <a:t>輸入聯免資料</a:t>
            </a:r>
            <a:r>
              <a:rPr lang="zh-TW" altLang="en-US" sz="1100" b="1" dirty="0">
                <a:solidFill>
                  <a:srgbClr val="C00000"/>
                </a:solidFill>
                <a:latin typeface="微軟正黑體" panose="020B0604030504040204" pitchFamily="34" charset="-120"/>
                <a:ea typeface="微軟正黑體" panose="020B0604030504040204" pitchFamily="34" charset="-120"/>
              </a:rPr>
              <a:t>或</a:t>
            </a:r>
            <a:r>
              <a:rPr lang="en-US" altLang="zh-TW" sz="1100" b="1" dirty="0">
                <a:solidFill>
                  <a:srgbClr val="C00000"/>
                </a:solidFill>
                <a:latin typeface="微軟正黑體" panose="020B0604030504040204" pitchFamily="34" charset="-120"/>
                <a:ea typeface="微軟正黑體" panose="020B0604030504040204" pitchFamily="34" charset="-120"/>
              </a:rPr>
              <a:t>0</a:t>
            </a:r>
          </a:p>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不可空白</a:t>
            </a:r>
          </a:p>
        </p:txBody>
      </p:sp>
      <p:sp>
        <p:nvSpPr>
          <p:cNvPr id="58" name="圓角矩形 57"/>
          <p:cNvSpPr/>
          <p:nvPr/>
        </p:nvSpPr>
        <p:spPr bwMode="auto">
          <a:xfrm>
            <a:off x="4946081" y="6052907"/>
            <a:ext cx="1351872" cy="498937"/>
          </a:xfrm>
          <a:prstGeom prst="roundRect">
            <a:avLst/>
          </a:prstGeom>
          <a:solidFill>
            <a:srgbClr val="FFCC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優免無採計項目</a:t>
            </a:r>
            <a:r>
              <a:rPr lang="en-US" altLang="zh-TW" sz="1100" b="1" dirty="0">
                <a:solidFill>
                  <a:srgbClr val="C00000"/>
                </a:solidFill>
                <a:latin typeface="微軟正黑體" panose="020B0604030504040204" pitchFamily="34" charset="-120"/>
                <a:ea typeface="微軟正黑體" panose="020B0604030504040204" pitchFamily="34" charset="-120"/>
              </a:rPr>
              <a:t/>
            </a:r>
            <a:br>
              <a:rPr lang="en-US" altLang="zh-TW" sz="1100" b="1" dirty="0">
                <a:solidFill>
                  <a:srgbClr val="C00000"/>
                </a:solidFill>
                <a:latin typeface="微軟正黑體" panose="020B0604030504040204" pitchFamily="34" charset="-120"/>
                <a:ea typeface="微軟正黑體" panose="020B0604030504040204" pitchFamily="34" charset="-120"/>
              </a:rPr>
            </a:br>
            <a:r>
              <a:rPr lang="zh-TW" altLang="en-US" sz="1100" b="1" dirty="0">
                <a:solidFill>
                  <a:srgbClr val="0033CC"/>
                </a:solidFill>
                <a:latin typeface="微軟正黑體" panose="020B0604030504040204" pitchFamily="34" charset="-120"/>
                <a:ea typeface="微軟正黑體" panose="020B0604030504040204" pitchFamily="34" charset="-120"/>
              </a:rPr>
              <a:t>輸入聯免資料</a:t>
            </a:r>
            <a:r>
              <a:rPr lang="zh-TW" altLang="en-US" sz="1100" b="1" dirty="0">
                <a:solidFill>
                  <a:srgbClr val="C00000"/>
                </a:solidFill>
                <a:latin typeface="微軟正黑體" panose="020B0604030504040204" pitchFamily="34" charset="-120"/>
                <a:ea typeface="微軟正黑體" panose="020B0604030504040204" pitchFamily="34" charset="-120"/>
              </a:rPr>
              <a:t>或</a:t>
            </a:r>
            <a:r>
              <a:rPr lang="en-US" altLang="zh-TW" sz="1100" b="1" dirty="0">
                <a:solidFill>
                  <a:srgbClr val="C00000"/>
                </a:solidFill>
                <a:latin typeface="微軟正黑體" panose="020B0604030504040204" pitchFamily="34" charset="-120"/>
                <a:ea typeface="微軟正黑體" panose="020B0604030504040204" pitchFamily="34" charset="-120"/>
              </a:rPr>
              <a:t>0</a:t>
            </a:r>
          </a:p>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不可空白</a:t>
            </a:r>
          </a:p>
        </p:txBody>
      </p:sp>
      <p:sp>
        <p:nvSpPr>
          <p:cNvPr id="60" name="圓角矩形 59"/>
          <p:cNvSpPr/>
          <p:nvPr/>
        </p:nvSpPr>
        <p:spPr bwMode="auto">
          <a:xfrm>
            <a:off x="2896301" y="6060527"/>
            <a:ext cx="1351872" cy="498937"/>
          </a:xfrm>
          <a:prstGeom prst="roundRect">
            <a:avLst/>
          </a:prstGeom>
          <a:solidFill>
            <a:srgbClr val="FFCCCC"/>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優免無採計項目</a:t>
            </a:r>
            <a:r>
              <a:rPr lang="en-US" altLang="zh-TW" sz="1100" b="1" dirty="0">
                <a:solidFill>
                  <a:srgbClr val="C00000"/>
                </a:solidFill>
                <a:latin typeface="微軟正黑體" panose="020B0604030504040204" pitchFamily="34" charset="-120"/>
                <a:ea typeface="微軟正黑體" panose="020B0604030504040204" pitchFamily="34" charset="-120"/>
              </a:rPr>
              <a:t/>
            </a:r>
            <a:br>
              <a:rPr lang="en-US" altLang="zh-TW" sz="1100" b="1" dirty="0">
                <a:solidFill>
                  <a:srgbClr val="C00000"/>
                </a:solidFill>
                <a:latin typeface="微軟正黑體" panose="020B0604030504040204" pitchFamily="34" charset="-120"/>
                <a:ea typeface="微軟正黑體" panose="020B0604030504040204" pitchFamily="34" charset="-120"/>
              </a:rPr>
            </a:br>
            <a:r>
              <a:rPr lang="zh-TW" altLang="en-US" sz="1100" b="1" dirty="0">
                <a:solidFill>
                  <a:srgbClr val="0033CC"/>
                </a:solidFill>
                <a:latin typeface="微軟正黑體" panose="020B0604030504040204" pitchFamily="34" charset="-120"/>
                <a:ea typeface="微軟正黑體" panose="020B0604030504040204" pitchFamily="34" charset="-120"/>
              </a:rPr>
              <a:t>輸入聯免資料</a:t>
            </a:r>
            <a:r>
              <a:rPr lang="zh-TW" altLang="en-US" sz="1100" b="1" dirty="0">
                <a:solidFill>
                  <a:srgbClr val="C00000"/>
                </a:solidFill>
                <a:latin typeface="微軟正黑體" panose="020B0604030504040204" pitchFamily="34" charset="-120"/>
                <a:ea typeface="微軟正黑體" panose="020B0604030504040204" pitchFamily="34" charset="-120"/>
              </a:rPr>
              <a:t>或</a:t>
            </a:r>
            <a:r>
              <a:rPr lang="en-US" altLang="zh-TW" sz="1100" b="1" dirty="0">
                <a:solidFill>
                  <a:srgbClr val="C00000"/>
                </a:solidFill>
                <a:latin typeface="微軟正黑體" panose="020B0604030504040204" pitchFamily="34" charset="-120"/>
                <a:ea typeface="微軟正黑體" panose="020B0604030504040204" pitchFamily="34" charset="-120"/>
              </a:rPr>
              <a:t>0</a:t>
            </a:r>
          </a:p>
          <a:p>
            <a:pPr algn="ctr" eaLnBrk="1" fontAlgn="auto" hangingPunct="1">
              <a:spcBef>
                <a:spcPts val="0"/>
              </a:spcBef>
              <a:spcAft>
                <a:spcPts val="0"/>
              </a:spcAft>
              <a:defRPr/>
            </a:pPr>
            <a:r>
              <a:rPr lang="zh-TW" altLang="en-US" sz="1100" b="1" dirty="0">
                <a:solidFill>
                  <a:srgbClr val="C00000"/>
                </a:solidFill>
                <a:latin typeface="微軟正黑體" panose="020B0604030504040204" pitchFamily="34" charset="-120"/>
                <a:ea typeface="微軟正黑體" panose="020B0604030504040204" pitchFamily="34" charset="-120"/>
              </a:rPr>
              <a:t>不可空白</a:t>
            </a:r>
          </a:p>
        </p:txBody>
      </p:sp>
    </p:spTree>
    <p:extLst>
      <p:ext uri="{BB962C8B-B14F-4D97-AF65-F5344CB8AC3E}">
        <p14:creationId xmlns:p14="http://schemas.microsoft.com/office/powerpoint/2010/main" val="303537045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接连接符 42">
            <a:extLst>
              <a:ext uri="{FF2B5EF4-FFF2-40B4-BE49-F238E27FC236}">
                <a16:creationId xmlns:a16="http://schemas.microsoft.com/office/drawing/2014/main" id="{2F665846-9C60-44C9-9595-9EC7F9322141}"/>
              </a:ext>
            </a:extLst>
          </p:cNvPr>
          <p:cNvCxnSpPr>
            <a:cxnSpLocks/>
          </p:cNvCxnSpPr>
          <p:nvPr/>
        </p:nvCxnSpPr>
        <p:spPr>
          <a:xfrm>
            <a:off x="298340" y="797406"/>
            <a:ext cx="7080461"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 name="Freeform 6">
            <a:extLst>
              <a:ext uri="{FF2B5EF4-FFF2-40B4-BE49-F238E27FC236}">
                <a16:creationId xmlns:a16="http://schemas.microsoft.com/office/drawing/2014/main" id="{71AA52EC-7DB1-4E87-8C0D-FAA1C5227515}"/>
              </a:ext>
            </a:extLst>
          </p:cNvPr>
          <p:cNvSpPr>
            <a:spLocks noEditPoints="1"/>
          </p:cNvSpPr>
          <p:nvPr/>
        </p:nvSpPr>
        <p:spPr bwMode="auto">
          <a:xfrm>
            <a:off x="737880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4</a:t>
            </a:fld>
            <a:endParaRPr lang="zh-TW" altLang="en-US" sz="1500" b="1" dirty="0">
              <a:latin typeface="Arial" panose="020B0604020202020204" pitchFamily="34" charset="0"/>
              <a:cs typeface="Arial" panose="020B0604020202020204" pitchFamily="34" charset="0"/>
            </a:endParaRPr>
          </a:p>
        </p:txBody>
      </p:sp>
      <p:sp>
        <p:nvSpPr>
          <p:cNvPr id="22" name="標題 1"/>
          <p:cNvSpPr txBox="1">
            <a:spLocks/>
          </p:cNvSpPr>
          <p:nvPr/>
        </p:nvSpPr>
        <p:spPr bwMode="auto">
          <a:xfrm>
            <a:off x="250752" y="361293"/>
            <a:ext cx="5589461"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壹、</a:t>
            </a:r>
            <a:r>
              <a:rPr lang="en-US" altLang="zh-TW" sz="3000" b="1" dirty="0" smtClean="0">
                <a:solidFill>
                  <a:srgbClr val="C00000"/>
                </a:solidFill>
                <a:latin typeface="微軟正黑體" panose="020B0604030504040204" pitchFamily="34" charset="-120"/>
                <a:ea typeface="微軟正黑體" panose="020B0604030504040204" pitchFamily="34" charset="-120"/>
              </a:rPr>
              <a:t>111</a:t>
            </a:r>
            <a:r>
              <a:rPr lang="zh-TW" altLang="en-US" sz="3000" b="1" dirty="0" smtClean="0">
                <a:solidFill>
                  <a:srgbClr val="C00000"/>
                </a:solidFill>
                <a:latin typeface="微軟正黑體" panose="020B0604030504040204" pitchFamily="34" charset="-120"/>
                <a:ea typeface="微軟正黑體" panose="020B0604030504040204" pitchFamily="34" charset="-120"/>
              </a:rPr>
              <a:t>學年度重大變革事項</a:t>
            </a:r>
            <a:endParaRPr lang="zh-TW" altLang="en-US" sz="3000" dirty="0">
              <a:solidFill>
                <a:srgbClr val="C00000"/>
              </a:solidFill>
              <a:latin typeface="微軟正黑體" panose="020B0604030504040204" pitchFamily="34" charset="-120"/>
              <a:ea typeface="微軟正黑體" panose="020B0604030504040204" pitchFamily="34" charset="-120"/>
            </a:endParaRPr>
          </a:p>
        </p:txBody>
      </p:sp>
      <p:sp>
        <p:nvSpPr>
          <p:cNvPr id="25" name="梯形 24"/>
          <p:cNvSpPr/>
          <p:nvPr/>
        </p:nvSpPr>
        <p:spPr>
          <a:xfrm flipH="1">
            <a:off x="298339" y="1044332"/>
            <a:ext cx="3786649" cy="468000"/>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30" name="组合 196"/>
          <p:cNvGrpSpPr/>
          <p:nvPr/>
        </p:nvGrpSpPr>
        <p:grpSpPr>
          <a:xfrm rot="16200000">
            <a:off x="446193" y="1145633"/>
            <a:ext cx="216000" cy="288000"/>
            <a:chOff x="5695240" y="977137"/>
            <a:chExt cx="625516" cy="1096651"/>
          </a:xfrm>
          <a:scene3d>
            <a:camera prst="orthographicFront">
              <a:rot lat="20944032" lon="19239453" rev="161931"/>
            </a:camera>
            <a:lightRig rig="threePt" dir="t"/>
          </a:scene3d>
        </p:grpSpPr>
        <p:sp>
          <p:nvSpPr>
            <p:cNvPr id="31" name="任意多边形 197"/>
            <p:cNvSpPr>
              <a:spLocks/>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38000">
                  <a:srgbClr val="E04949"/>
                </a:gs>
                <a:gs pos="0">
                  <a:srgbClr val="E04949"/>
                </a:gs>
                <a:gs pos="100000">
                  <a:srgbClr val="E04949"/>
                </a:gs>
              </a:gsLst>
              <a:lin ang="0" scaled="0"/>
            </a:gra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2" name="任意多边形 198"/>
            <p:cNvSpPr>
              <a:spLocks/>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E04949"/>
                </a:gs>
                <a:gs pos="100000">
                  <a:srgbClr val="E04949"/>
                </a:gs>
                <a:gs pos="0">
                  <a:srgbClr val="E04949"/>
                </a:gs>
              </a:gsLst>
              <a:lin ang="0" scaled="0"/>
            </a:gradFill>
            <a:ln w="25400">
              <a:gradFill>
                <a:gsLst>
                  <a:gs pos="38000">
                    <a:srgbClr val="E04949"/>
                  </a:gs>
                  <a:gs pos="0">
                    <a:srgbClr val="E04949"/>
                  </a:gs>
                  <a:gs pos="100000">
                    <a:srgbClr val="EB8585"/>
                  </a:gs>
                </a:gsLst>
                <a:lin ang="0" scaled="0"/>
              </a:gradFill>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3" name="文字方塊 2"/>
          <p:cNvSpPr txBox="1"/>
          <p:nvPr/>
        </p:nvSpPr>
        <p:spPr>
          <a:xfrm>
            <a:off x="689508" y="1069735"/>
            <a:ext cx="3395481" cy="461665"/>
          </a:xfrm>
          <a:prstGeom prst="rect">
            <a:avLst/>
          </a:prstGeom>
          <a:noFill/>
        </p:spPr>
        <p:txBody>
          <a:bodyPr wrap="none" rtlCol="0">
            <a:spAutoFit/>
          </a:bodyPr>
          <a:lstStyle/>
          <a:p>
            <a:r>
              <a:rPr lang="zh-TW" altLang="en-US" sz="2400" b="1" dirty="0">
                <a:solidFill>
                  <a:schemeClr val="accent5">
                    <a:lumMod val="75000"/>
                  </a:schemeClr>
                </a:solidFill>
                <a:latin typeface="微軟正黑體" pitchFamily="34" charset="-120"/>
                <a:ea typeface="微軟正黑體" pitchFamily="34" charset="-120"/>
              </a:rPr>
              <a:t>多元學習表現</a:t>
            </a:r>
            <a:r>
              <a:rPr lang="en-US" altLang="zh-TW" sz="2400" b="1" dirty="0">
                <a:solidFill>
                  <a:schemeClr val="accent5">
                    <a:lumMod val="75000"/>
                  </a:schemeClr>
                </a:solidFill>
                <a:latin typeface="微軟正黑體" pitchFamily="34" charset="-120"/>
                <a:ea typeface="微軟正黑體" pitchFamily="34" charset="-120"/>
              </a:rPr>
              <a:t>-</a:t>
            </a:r>
            <a:r>
              <a:rPr lang="zh-TW" altLang="en-US" sz="2400" b="1" dirty="0">
                <a:solidFill>
                  <a:schemeClr val="accent5">
                    <a:lumMod val="75000"/>
                  </a:schemeClr>
                </a:solidFill>
                <a:latin typeface="微軟正黑體" pitchFamily="34" charset="-120"/>
                <a:ea typeface="微軟正黑體" pitchFamily="34" charset="-120"/>
              </a:rPr>
              <a:t>服務</a:t>
            </a:r>
            <a:r>
              <a:rPr lang="zh-TW" altLang="en-US" sz="2400" b="1" dirty="0" smtClean="0">
                <a:solidFill>
                  <a:schemeClr val="accent5">
                    <a:lumMod val="75000"/>
                  </a:schemeClr>
                </a:solidFill>
                <a:latin typeface="微軟正黑體" pitchFamily="34" charset="-120"/>
                <a:ea typeface="微軟正黑體" pitchFamily="34" charset="-120"/>
              </a:rPr>
              <a:t>學習</a:t>
            </a:r>
            <a:endParaRPr lang="en-US" altLang="zh-TW" sz="2400" b="1" dirty="0">
              <a:solidFill>
                <a:schemeClr val="accent5">
                  <a:lumMod val="75000"/>
                </a:schemeClr>
              </a:solidFill>
              <a:latin typeface="微軟正黑體" pitchFamily="34" charset="-120"/>
              <a:ea typeface="微軟正黑體" pitchFamily="34" charset="-120"/>
            </a:endParaRPr>
          </a:p>
        </p:txBody>
      </p:sp>
      <p:sp>
        <p:nvSpPr>
          <p:cNvPr id="33" name="梯形 32"/>
          <p:cNvSpPr/>
          <p:nvPr/>
        </p:nvSpPr>
        <p:spPr>
          <a:xfrm flipH="1">
            <a:off x="287096" y="3463312"/>
            <a:ext cx="3786649" cy="468000"/>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文字方塊 33"/>
          <p:cNvSpPr txBox="1"/>
          <p:nvPr/>
        </p:nvSpPr>
        <p:spPr>
          <a:xfrm>
            <a:off x="730670" y="3465940"/>
            <a:ext cx="1415772" cy="461665"/>
          </a:xfrm>
          <a:prstGeom prst="rect">
            <a:avLst/>
          </a:prstGeom>
          <a:noFill/>
        </p:spPr>
        <p:txBody>
          <a:bodyPr wrap="none" rtlCol="0">
            <a:spAutoFit/>
          </a:bodyPr>
          <a:lstStyle/>
          <a:p>
            <a:r>
              <a:rPr lang="zh-TW" altLang="en-US" sz="2400" b="1" dirty="0">
                <a:solidFill>
                  <a:schemeClr val="accent5">
                    <a:lumMod val="75000"/>
                  </a:schemeClr>
                </a:solidFill>
                <a:latin typeface="微軟正黑體" pitchFamily="34" charset="-120"/>
                <a:ea typeface="微軟正黑體" pitchFamily="34" charset="-120"/>
              </a:rPr>
              <a:t>均衡</a:t>
            </a:r>
            <a:r>
              <a:rPr lang="zh-TW" altLang="en-US" sz="2400" b="1" dirty="0" smtClean="0">
                <a:solidFill>
                  <a:schemeClr val="accent5">
                    <a:lumMod val="75000"/>
                  </a:schemeClr>
                </a:solidFill>
                <a:latin typeface="微軟正黑體" pitchFamily="34" charset="-120"/>
                <a:ea typeface="微軟正黑體" pitchFamily="34" charset="-120"/>
              </a:rPr>
              <a:t>學習</a:t>
            </a:r>
            <a:endParaRPr lang="en-US" altLang="zh-TW" sz="2400" b="1" dirty="0">
              <a:solidFill>
                <a:schemeClr val="accent5">
                  <a:lumMod val="75000"/>
                </a:schemeClr>
              </a:solidFill>
              <a:latin typeface="微軟正黑體" pitchFamily="34" charset="-120"/>
              <a:ea typeface="微軟正黑體" pitchFamily="34" charset="-120"/>
            </a:endParaRPr>
          </a:p>
        </p:txBody>
      </p:sp>
      <p:sp>
        <p:nvSpPr>
          <p:cNvPr id="35" name="文字方塊 34"/>
          <p:cNvSpPr txBox="1"/>
          <p:nvPr/>
        </p:nvSpPr>
        <p:spPr>
          <a:xfrm>
            <a:off x="298339" y="1577663"/>
            <a:ext cx="8075824" cy="707886"/>
          </a:xfrm>
          <a:prstGeom prst="rect">
            <a:avLst/>
          </a:prstGeom>
          <a:noFill/>
        </p:spPr>
        <p:txBody>
          <a:bodyPr wrap="square" rtlCol="0">
            <a:spAutoFit/>
          </a:bodyPr>
          <a:lstStyle/>
          <a:p>
            <a:r>
              <a:rPr lang="zh-TW" altLang="zh-TW" sz="2000" b="1" dirty="0">
                <a:solidFill>
                  <a:schemeClr val="accent5">
                    <a:lumMod val="75000"/>
                  </a:schemeClr>
                </a:solidFill>
                <a:latin typeface="微軟正黑體" pitchFamily="34" charset="-120"/>
                <a:ea typeface="微軟正黑體" pitchFamily="34" charset="-120"/>
              </a:rPr>
              <a:t>因應全國實施疫情警戒期間，影響學生參加校內服務學習課程及活動，或於校外參加志工服務或社區服務</a:t>
            </a:r>
            <a:r>
              <a:rPr lang="zh-TW" altLang="zh-TW" sz="2000" b="1" dirty="0" smtClean="0">
                <a:solidFill>
                  <a:schemeClr val="accent5">
                    <a:lumMod val="75000"/>
                  </a:schemeClr>
                </a:solidFill>
                <a:latin typeface="微軟正黑體" pitchFamily="34" charset="-120"/>
                <a:ea typeface="微軟正黑體" pitchFamily="34" charset="-120"/>
              </a:rPr>
              <a:t>。</a:t>
            </a:r>
            <a:r>
              <a:rPr lang="zh-TW" altLang="en-US" sz="2000" b="1" dirty="0" smtClean="0">
                <a:solidFill>
                  <a:srgbClr val="C00000"/>
                </a:solidFill>
                <a:latin typeface="微軟正黑體" pitchFamily="34" charset="-120"/>
                <a:ea typeface="微軟正黑體" pitchFamily="34" charset="-120"/>
              </a:rPr>
              <a:t>調整</a:t>
            </a:r>
            <a:endParaRPr lang="zh-TW" altLang="en-US" sz="2000" b="1" dirty="0">
              <a:solidFill>
                <a:srgbClr val="C00000"/>
              </a:solidFill>
              <a:latin typeface="微軟正黑體" pitchFamily="34" charset="-120"/>
              <a:ea typeface="微軟正黑體" pitchFamily="34" charset="-120"/>
            </a:endParaRPr>
          </a:p>
        </p:txBody>
      </p:sp>
      <p:sp>
        <p:nvSpPr>
          <p:cNvPr id="36" name="文字方塊 35"/>
          <p:cNvSpPr txBox="1"/>
          <p:nvPr/>
        </p:nvSpPr>
        <p:spPr>
          <a:xfrm>
            <a:off x="686339" y="2311349"/>
            <a:ext cx="5501827" cy="461665"/>
          </a:xfrm>
          <a:prstGeom prst="rect">
            <a:avLst/>
          </a:prstGeom>
          <a:noFill/>
        </p:spPr>
        <p:txBody>
          <a:bodyPr wrap="none" rtlCol="0">
            <a:spAutoFit/>
          </a:bodyPr>
          <a:lstStyle/>
          <a:p>
            <a:r>
              <a:rPr lang="zh-TW" altLang="zh-TW" sz="2400" b="1" dirty="0">
                <a:solidFill>
                  <a:schemeClr val="accent5">
                    <a:lumMod val="75000"/>
                  </a:schemeClr>
                </a:solidFill>
                <a:latin typeface="微軟正黑體" pitchFamily="34" charset="-120"/>
                <a:ea typeface="微軟正黑體" pitchFamily="34" charset="-120"/>
              </a:rPr>
              <a:t>服務時數</a:t>
            </a:r>
            <a:r>
              <a:rPr lang="zh-TW" altLang="zh-TW" sz="2400" b="1" dirty="0" smtClean="0">
                <a:solidFill>
                  <a:srgbClr val="C00000"/>
                </a:solidFill>
                <a:latin typeface="微軟正黑體" pitchFamily="34" charset="-120"/>
                <a:ea typeface="微軟正黑體" pitchFamily="34" charset="-120"/>
              </a:rPr>
              <a:t>每</a:t>
            </a:r>
            <a:r>
              <a:rPr lang="en-US" altLang="zh-TW" sz="2400" b="1" dirty="0" smtClean="0">
                <a:solidFill>
                  <a:srgbClr val="C00000"/>
                </a:solidFill>
                <a:latin typeface="微軟正黑體" pitchFamily="34" charset="-120"/>
                <a:ea typeface="微軟正黑體" pitchFamily="34" charset="-120"/>
              </a:rPr>
              <a:t> 1</a:t>
            </a:r>
            <a:r>
              <a:rPr lang="zh-TW" altLang="zh-TW" sz="2400" b="1" dirty="0">
                <a:solidFill>
                  <a:srgbClr val="C00000"/>
                </a:solidFill>
                <a:latin typeface="微軟正黑體" pitchFamily="34" charset="-120"/>
                <a:ea typeface="微軟正黑體" pitchFamily="34" charset="-120"/>
              </a:rPr>
              <a:t>小時</a:t>
            </a:r>
            <a:r>
              <a:rPr lang="zh-TW" altLang="zh-TW" sz="2400" b="1" dirty="0" smtClean="0">
                <a:solidFill>
                  <a:srgbClr val="C00000"/>
                </a:solidFill>
                <a:latin typeface="微軟正黑體" pitchFamily="34" charset="-120"/>
                <a:ea typeface="微軟正黑體" pitchFamily="34" charset="-120"/>
              </a:rPr>
              <a:t>得</a:t>
            </a:r>
            <a:r>
              <a:rPr lang="en-US" altLang="zh-TW" sz="2400" b="1" dirty="0" smtClean="0">
                <a:solidFill>
                  <a:srgbClr val="C00000"/>
                </a:solidFill>
                <a:latin typeface="微軟正黑體" pitchFamily="34" charset="-120"/>
                <a:ea typeface="微軟正黑體" pitchFamily="34" charset="-120"/>
              </a:rPr>
              <a:t> 0.5</a:t>
            </a:r>
            <a:r>
              <a:rPr lang="zh-TW" altLang="zh-TW" sz="2400" b="1" dirty="0">
                <a:solidFill>
                  <a:srgbClr val="C00000"/>
                </a:solidFill>
                <a:latin typeface="微軟正黑體" pitchFamily="34" charset="-120"/>
                <a:ea typeface="微軟正黑體" pitchFamily="34" charset="-120"/>
              </a:rPr>
              <a:t>分</a:t>
            </a:r>
            <a:r>
              <a:rPr lang="en-US"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chemeClr val="accent5">
                    <a:lumMod val="75000"/>
                  </a:schemeClr>
                </a:solidFill>
                <a:latin typeface="微軟正黑體" pitchFamily="34" charset="-120"/>
                <a:ea typeface="微軟正黑體" pitchFamily="34" charset="-120"/>
              </a:rPr>
              <a:t>積分上限</a:t>
            </a:r>
            <a:r>
              <a:rPr lang="en-US" altLang="zh-TW" sz="2000" b="1" dirty="0">
                <a:solidFill>
                  <a:schemeClr val="accent5">
                    <a:lumMod val="75000"/>
                  </a:schemeClr>
                </a:solidFill>
                <a:latin typeface="微軟正黑體" pitchFamily="34" charset="-120"/>
                <a:ea typeface="微軟正黑體" pitchFamily="34" charset="-120"/>
              </a:rPr>
              <a:t>15</a:t>
            </a:r>
            <a:r>
              <a:rPr lang="zh-TW" altLang="zh-TW" sz="2000" b="1" dirty="0" smtClean="0">
                <a:solidFill>
                  <a:schemeClr val="accent5">
                    <a:lumMod val="75000"/>
                  </a:schemeClr>
                </a:solidFill>
                <a:latin typeface="微軟正黑體" pitchFamily="34" charset="-120"/>
                <a:ea typeface="微軟正黑體" pitchFamily="34" charset="-120"/>
              </a:rPr>
              <a:t>分</a:t>
            </a:r>
            <a:r>
              <a:rPr lang="en-US" altLang="zh-TW" sz="2000" b="1" dirty="0" smtClean="0">
                <a:solidFill>
                  <a:schemeClr val="accent5">
                    <a:lumMod val="75000"/>
                  </a:schemeClr>
                </a:solidFill>
                <a:latin typeface="微軟正黑體" pitchFamily="34" charset="-120"/>
                <a:ea typeface="微軟正黑體" pitchFamily="34" charset="-120"/>
              </a:rPr>
              <a:t>)</a:t>
            </a:r>
            <a:endParaRPr lang="zh-TW" altLang="en-US" sz="2000" b="1" dirty="0">
              <a:solidFill>
                <a:schemeClr val="accent5">
                  <a:lumMod val="75000"/>
                </a:schemeClr>
              </a:solidFill>
              <a:latin typeface="微軟正黑體" pitchFamily="34" charset="-120"/>
              <a:ea typeface="微軟正黑體" pitchFamily="34" charset="-120"/>
            </a:endParaRPr>
          </a:p>
        </p:txBody>
      </p:sp>
      <p:grpSp>
        <p:nvGrpSpPr>
          <p:cNvPr id="39" name="组合 7"/>
          <p:cNvGrpSpPr/>
          <p:nvPr/>
        </p:nvGrpSpPr>
        <p:grpSpPr>
          <a:xfrm>
            <a:off x="583351" y="2810277"/>
            <a:ext cx="5992427" cy="468086"/>
            <a:chOff x="0" y="194743"/>
            <a:chExt cx="5917931" cy="569433"/>
          </a:xfrm>
        </p:grpSpPr>
        <p:sp>
          <p:nvSpPr>
            <p:cNvPr id="40" name="圆角矩形 8"/>
            <p:cNvSpPr/>
            <p:nvPr/>
          </p:nvSpPr>
          <p:spPr>
            <a:xfrm>
              <a:off x="173208" y="194743"/>
              <a:ext cx="5744723" cy="569433"/>
            </a:xfrm>
            <a:prstGeom prst="roundRect">
              <a:avLst>
                <a:gd name="adj" fmla="val 9976"/>
              </a:avLst>
            </a:prstGeom>
            <a:solidFill>
              <a:schemeClr val="accent4">
                <a:lumMod val="20000"/>
                <a:lumOff val="80000"/>
              </a:schemeClr>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41" name="组合 9"/>
            <p:cNvGrpSpPr/>
            <p:nvPr/>
          </p:nvGrpSpPr>
          <p:grpSpPr>
            <a:xfrm>
              <a:off x="0" y="290669"/>
              <a:ext cx="424561" cy="355906"/>
              <a:chOff x="469900" y="728859"/>
              <a:chExt cx="424561" cy="355906"/>
            </a:xfrm>
          </p:grpSpPr>
          <p:sp>
            <p:nvSpPr>
              <p:cNvPr id="42"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4"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5"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6"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7"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50" name="标题占位符 1"/>
          <p:cNvSpPr>
            <a:spLocks noGrp="1"/>
          </p:cNvSpPr>
          <p:nvPr>
            <p:ph type="title"/>
          </p:nvPr>
        </p:nvSpPr>
        <p:spPr>
          <a:xfrm>
            <a:off x="999664" y="2821505"/>
            <a:ext cx="5525314" cy="456858"/>
          </a:xfrm>
          <a:prstGeom prst="rect">
            <a:avLst/>
          </a:prstGeom>
        </p:spPr>
        <p:txBody>
          <a:bodyPr vert="horz" lIns="91440" tIns="45720" rIns="91440" bIns="45720" rtlCol="0" anchor="ctr">
            <a:normAutofit fontScale="90000"/>
          </a:bodyPr>
          <a:lstStyle>
            <a:lvl1pPr>
              <a:defRPr sz="1800">
                <a:solidFill>
                  <a:schemeClr val="bg1"/>
                </a:solidFill>
                <a:latin typeface="迷你简汉真广标" panose="02010609000101010101" pitchFamily="49" charset="-122"/>
                <a:ea typeface="迷你简汉真广标" panose="02010609000101010101" pitchFamily="49" charset="-122"/>
              </a:defRPr>
            </a:lvl1pPr>
          </a:lstStyle>
          <a:p>
            <a:r>
              <a:rPr lang="zh-TW" altLang="zh-TW" sz="2000" b="1" dirty="0">
                <a:solidFill>
                  <a:srgbClr val="C00000"/>
                </a:solidFill>
                <a:latin typeface="微軟正黑體" pitchFamily="34" charset="-120"/>
                <a:ea typeface="微軟正黑體" pitchFamily="34" charset="-120"/>
              </a:rPr>
              <a:t>僅適用參加</a:t>
            </a:r>
            <a:r>
              <a:rPr lang="en-US" altLang="zh-TW" sz="2000" b="1" dirty="0">
                <a:solidFill>
                  <a:srgbClr val="C00000"/>
                </a:solidFill>
                <a:latin typeface="微軟正黑體" pitchFamily="34" charset="-120"/>
                <a:ea typeface="微軟正黑體" pitchFamily="34" charset="-120"/>
              </a:rPr>
              <a:t> 111</a:t>
            </a:r>
            <a:r>
              <a:rPr lang="zh-TW" altLang="zh-TW" sz="2000" b="1" dirty="0">
                <a:solidFill>
                  <a:srgbClr val="C00000"/>
                </a:solidFill>
                <a:latin typeface="微軟正黑體" pitchFamily="34" charset="-120"/>
                <a:ea typeface="微軟正黑體" pitchFamily="34" charset="-120"/>
              </a:rPr>
              <a:t>及</a:t>
            </a:r>
            <a:r>
              <a:rPr lang="en-US" altLang="zh-TW" sz="2000" b="1" dirty="0">
                <a:solidFill>
                  <a:srgbClr val="C00000"/>
                </a:solidFill>
                <a:latin typeface="微軟正黑體" pitchFamily="34" charset="-120"/>
                <a:ea typeface="微軟正黑體" pitchFamily="34" charset="-120"/>
              </a:rPr>
              <a:t> </a:t>
            </a:r>
            <a:r>
              <a:rPr lang="en-US" altLang="zh-TW" sz="2000" b="1" dirty="0" smtClean="0">
                <a:solidFill>
                  <a:srgbClr val="C00000"/>
                </a:solidFill>
                <a:latin typeface="微軟正黑體" pitchFamily="34" charset="-120"/>
                <a:ea typeface="微軟正黑體" pitchFamily="34" charset="-120"/>
              </a:rPr>
              <a:t>112</a:t>
            </a:r>
            <a:r>
              <a:rPr lang="zh-TW" altLang="en-US" sz="2000" b="1" dirty="0" smtClean="0">
                <a:solidFill>
                  <a:srgbClr val="C00000"/>
                </a:solidFill>
                <a:latin typeface="微軟正黑體" pitchFamily="34" charset="-120"/>
                <a:ea typeface="微軟正黑體" pitchFamily="34" charset="-120"/>
              </a:rPr>
              <a:t>招生</a:t>
            </a:r>
            <a:r>
              <a:rPr lang="zh-TW" altLang="zh-TW" sz="2000" b="1" dirty="0" smtClean="0">
                <a:solidFill>
                  <a:srgbClr val="C00000"/>
                </a:solidFill>
                <a:latin typeface="微軟正黑體" pitchFamily="34" charset="-120"/>
                <a:ea typeface="微軟正黑體" pitchFamily="34" charset="-120"/>
              </a:rPr>
              <a:t>學年</a:t>
            </a:r>
            <a:r>
              <a:rPr lang="zh-TW" altLang="en-US" sz="2000" b="1" dirty="0">
                <a:solidFill>
                  <a:srgbClr val="C00000"/>
                </a:solidFill>
                <a:latin typeface="微軟正黑體" pitchFamily="34" charset="-120"/>
                <a:ea typeface="微軟正黑體" pitchFamily="34" charset="-120"/>
              </a:rPr>
              <a:t>度</a:t>
            </a:r>
            <a:r>
              <a:rPr lang="zh-TW" altLang="zh-TW" sz="2000" b="1" dirty="0">
                <a:solidFill>
                  <a:srgbClr val="C00000"/>
                </a:solidFill>
                <a:latin typeface="微軟正黑體" pitchFamily="34" charset="-120"/>
                <a:ea typeface="微軟正黑體" pitchFamily="34" charset="-120"/>
              </a:rPr>
              <a:t>服務學習積分採計</a:t>
            </a:r>
            <a:endParaRPr lang="zh-TW" altLang="en-US" sz="2000" b="1" dirty="0">
              <a:solidFill>
                <a:srgbClr val="C00000"/>
              </a:solidFill>
              <a:latin typeface="微軟正黑體" pitchFamily="34" charset="-120"/>
              <a:ea typeface="微軟正黑體" pitchFamily="34" charset="-120"/>
            </a:endParaRPr>
          </a:p>
        </p:txBody>
      </p:sp>
      <p:sp>
        <p:nvSpPr>
          <p:cNvPr id="51" name="文字方塊 50"/>
          <p:cNvSpPr txBox="1"/>
          <p:nvPr/>
        </p:nvSpPr>
        <p:spPr>
          <a:xfrm>
            <a:off x="454525" y="3987342"/>
            <a:ext cx="8528701" cy="1631216"/>
          </a:xfrm>
          <a:prstGeom prst="rect">
            <a:avLst/>
          </a:prstGeom>
          <a:noFill/>
        </p:spPr>
        <p:txBody>
          <a:bodyPr wrap="square" rtlCol="0">
            <a:spAutoFit/>
          </a:bodyPr>
          <a:lstStyle/>
          <a:p>
            <a:pPr lvl="0"/>
            <a:r>
              <a:rPr lang="en-US" altLang="zh-TW" sz="2000" b="1" u="sng" dirty="0">
                <a:solidFill>
                  <a:schemeClr val="accent5">
                    <a:lumMod val="75000"/>
                  </a:schemeClr>
                </a:solidFill>
                <a:latin typeface="微軟正黑體" pitchFamily="34" charset="-120"/>
                <a:ea typeface="微軟正黑體" pitchFamily="34" charset="-120"/>
              </a:rPr>
              <a:t>108</a:t>
            </a:r>
            <a:r>
              <a:rPr lang="zh-TW" altLang="zh-TW" sz="2000" b="1" u="sng" dirty="0">
                <a:solidFill>
                  <a:schemeClr val="accent5">
                    <a:lumMod val="75000"/>
                  </a:schemeClr>
                </a:solidFill>
                <a:latin typeface="微軟正黑體" pitchFamily="34" charset="-120"/>
                <a:ea typeface="微軟正黑體" pitchFamily="34" charset="-120"/>
              </a:rPr>
              <a:t>學年度以後</a:t>
            </a:r>
            <a:r>
              <a:rPr lang="zh-TW" altLang="zh-TW" sz="2000" b="1" dirty="0" smtClean="0">
                <a:solidFill>
                  <a:schemeClr val="accent5">
                    <a:lumMod val="75000"/>
                  </a:schemeClr>
                </a:solidFill>
                <a:latin typeface="微軟正黑體" pitchFamily="34" charset="-120"/>
                <a:ea typeface="微軟正黑體" pitchFamily="34" charset="-120"/>
              </a:rPr>
              <a:t>入學國民中學者，</a:t>
            </a:r>
            <a:r>
              <a:rPr lang="zh-TW" altLang="zh-TW" sz="2000" b="1" dirty="0">
                <a:solidFill>
                  <a:schemeClr val="accent5">
                    <a:lumMod val="75000"/>
                  </a:schemeClr>
                </a:solidFill>
                <a:latin typeface="微軟正黑體" pitchFamily="34" charset="-120"/>
                <a:ea typeface="微軟正黑體" pitchFamily="34" charset="-120"/>
              </a:rPr>
              <a:t>採計</a:t>
            </a:r>
            <a:r>
              <a:rPr lang="zh-TW" altLang="zh-TW" sz="2000" b="1" dirty="0">
                <a:solidFill>
                  <a:srgbClr val="C00000"/>
                </a:solidFill>
                <a:latin typeface="微軟正黑體" pitchFamily="34" charset="-120"/>
                <a:ea typeface="微軟正黑體" pitchFamily="34" charset="-120"/>
              </a:rPr>
              <a:t>健康與體育</a:t>
            </a:r>
            <a:r>
              <a:rPr lang="zh-TW"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rgbClr val="C00000"/>
                </a:solidFill>
                <a:latin typeface="微軟正黑體" pitchFamily="34" charset="-120"/>
                <a:ea typeface="微軟正黑體" pitchFamily="34" charset="-120"/>
              </a:rPr>
              <a:t>藝術</a:t>
            </a:r>
            <a:r>
              <a:rPr lang="zh-TW"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rgbClr val="C00000"/>
                </a:solidFill>
                <a:latin typeface="微軟正黑體" pitchFamily="34" charset="-120"/>
                <a:ea typeface="微軟正黑體" pitchFamily="34" charset="-120"/>
              </a:rPr>
              <a:t>綜合活動</a:t>
            </a:r>
            <a:r>
              <a:rPr lang="zh-TW"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rgbClr val="C00000"/>
                </a:solidFill>
                <a:latin typeface="微軟正黑體" pitchFamily="34" charset="-120"/>
                <a:ea typeface="微軟正黑體" pitchFamily="34" charset="-120"/>
              </a:rPr>
              <a:t>科技</a:t>
            </a:r>
            <a:r>
              <a:rPr lang="zh-TW" altLang="zh-TW" sz="2000" b="1" dirty="0">
                <a:solidFill>
                  <a:schemeClr val="accent5">
                    <a:lumMod val="75000"/>
                  </a:schemeClr>
                </a:solidFill>
                <a:latin typeface="微軟正黑體" pitchFamily="34" charset="-120"/>
                <a:ea typeface="微軟正黑體" pitchFamily="34" charset="-120"/>
              </a:rPr>
              <a:t>等</a:t>
            </a:r>
            <a:r>
              <a:rPr lang="zh-TW" altLang="zh-TW" sz="2000" b="1" dirty="0">
                <a:solidFill>
                  <a:srgbClr val="C00000"/>
                </a:solidFill>
                <a:latin typeface="微軟正黑體" pitchFamily="34" charset="-120"/>
                <a:ea typeface="微軟正黑體" pitchFamily="34" charset="-120"/>
              </a:rPr>
              <a:t>四</a:t>
            </a:r>
            <a:r>
              <a:rPr lang="zh-TW" altLang="zh-TW" sz="2000" b="1" dirty="0">
                <a:solidFill>
                  <a:schemeClr val="accent5">
                    <a:lumMod val="75000"/>
                  </a:schemeClr>
                </a:solidFill>
                <a:latin typeface="微軟正黑體" pitchFamily="34" charset="-120"/>
                <a:ea typeface="微軟正黑體" pitchFamily="34" charset="-120"/>
              </a:rPr>
              <a:t>學習</a:t>
            </a:r>
            <a:r>
              <a:rPr lang="zh-TW" altLang="zh-TW" sz="2000" b="1" dirty="0" smtClean="0">
                <a:solidFill>
                  <a:schemeClr val="accent5">
                    <a:lumMod val="75000"/>
                  </a:schemeClr>
                </a:solidFill>
                <a:latin typeface="微軟正黑體" pitchFamily="34" charset="-120"/>
                <a:ea typeface="微軟正黑體" pitchFamily="34" charset="-120"/>
              </a:rPr>
              <a:t>領域</a:t>
            </a:r>
            <a:endParaRPr lang="zh-TW" altLang="zh-TW" sz="2000" b="1" dirty="0">
              <a:solidFill>
                <a:schemeClr val="accent5">
                  <a:lumMod val="75000"/>
                </a:schemeClr>
              </a:solidFill>
              <a:latin typeface="微軟正黑體" pitchFamily="34" charset="-120"/>
              <a:ea typeface="微軟正黑體" pitchFamily="34" charset="-120"/>
            </a:endParaRPr>
          </a:p>
          <a:p>
            <a:pPr lvl="0"/>
            <a:r>
              <a:rPr lang="en-US" altLang="zh-TW" sz="2000" b="1" u="sng" dirty="0">
                <a:solidFill>
                  <a:schemeClr val="accent5">
                    <a:lumMod val="75000"/>
                  </a:schemeClr>
                </a:solidFill>
                <a:latin typeface="微軟正黑體" pitchFamily="34" charset="-120"/>
                <a:ea typeface="微軟正黑體" pitchFamily="34" charset="-120"/>
              </a:rPr>
              <a:t>107</a:t>
            </a:r>
            <a:r>
              <a:rPr lang="zh-TW" altLang="zh-TW" sz="2000" b="1" u="sng" dirty="0">
                <a:solidFill>
                  <a:schemeClr val="accent5">
                    <a:lumMod val="75000"/>
                  </a:schemeClr>
                </a:solidFill>
                <a:latin typeface="微軟正黑體" pitchFamily="34" charset="-120"/>
                <a:ea typeface="微軟正黑體" pitchFamily="34" charset="-120"/>
              </a:rPr>
              <a:t>學年度以前</a:t>
            </a:r>
            <a:r>
              <a:rPr lang="zh-TW" altLang="zh-TW" sz="2000" b="1" dirty="0" smtClean="0">
                <a:solidFill>
                  <a:schemeClr val="accent5">
                    <a:lumMod val="75000"/>
                  </a:schemeClr>
                </a:solidFill>
                <a:latin typeface="微軟正黑體" pitchFamily="34" charset="-120"/>
                <a:ea typeface="微軟正黑體" pitchFamily="34" charset="-120"/>
              </a:rPr>
              <a:t>入學國民中學者，</a:t>
            </a:r>
            <a:r>
              <a:rPr lang="zh-TW" altLang="zh-TW" sz="2000" b="1" dirty="0">
                <a:solidFill>
                  <a:schemeClr val="accent5">
                    <a:lumMod val="75000"/>
                  </a:schemeClr>
                </a:solidFill>
                <a:latin typeface="微軟正黑體" pitchFamily="34" charset="-120"/>
                <a:ea typeface="微軟正黑體" pitchFamily="34" charset="-120"/>
              </a:rPr>
              <a:t>採計</a:t>
            </a:r>
            <a:r>
              <a:rPr lang="zh-TW" altLang="zh-TW" sz="2000" b="1" dirty="0">
                <a:solidFill>
                  <a:srgbClr val="C00000"/>
                </a:solidFill>
                <a:latin typeface="微軟正黑體" pitchFamily="34" charset="-120"/>
                <a:ea typeface="微軟正黑體" pitchFamily="34" charset="-120"/>
              </a:rPr>
              <a:t>健康與體育</a:t>
            </a:r>
            <a:r>
              <a:rPr lang="zh-TW"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rgbClr val="C00000"/>
                </a:solidFill>
                <a:latin typeface="微軟正黑體" pitchFamily="34" charset="-120"/>
                <a:ea typeface="微軟正黑體" pitchFamily="34" charset="-120"/>
              </a:rPr>
              <a:t>藝術與人文</a:t>
            </a:r>
            <a:r>
              <a:rPr lang="zh-TW" altLang="zh-TW" sz="2000" b="1" dirty="0">
                <a:solidFill>
                  <a:schemeClr val="accent5">
                    <a:lumMod val="75000"/>
                  </a:schemeClr>
                </a:solidFill>
                <a:latin typeface="微軟正黑體" pitchFamily="34" charset="-120"/>
                <a:ea typeface="微軟正黑體" pitchFamily="34" charset="-120"/>
              </a:rPr>
              <a:t>、</a:t>
            </a:r>
            <a:r>
              <a:rPr lang="zh-TW" altLang="zh-TW" sz="2000" b="1" dirty="0">
                <a:solidFill>
                  <a:srgbClr val="C00000"/>
                </a:solidFill>
                <a:latin typeface="微軟正黑體" pitchFamily="34" charset="-120"/>
                <a:ea typeface="微軟正黑體" pitchFamily="34" charset="-120"/>
              </a:rPr>
              <a:t>綜合活動</a:t>
            </a:r>
            <a:r>
              <a:rPr lang="zh-TW" altLang="zh-TW" sz="2000" b="1" dirty="0">
                <a:solidFill>
                  <a:schemeClr val="accent5">
                    <a:lumMod val="75000"/>
                  </a:schemeClr>
                </a:solidFill>
                <a:latin typeface="微軟正黑體" pitchFamily="34" charset="-120"/>
                <a:ea typeface="微軟正黑體" pitchFamily="34" charset="-120"/>
              </a:rPr>
              <a:t>等</a:t>
            </a:r>
            <a:r>
              <a:rPr lang="zh-TW" altLang="zh-TW" sz="2000" b="1" dirty="0">
                <a:solidFill>
                  <a:srgbClr val="C00000"/>
                </a:solidFill>
                <a:latin typeface="微軟正黑體" pitchFamily="34" charset="-120"/>
                <a:ea typeface="微軟正黑體" pitchFamily="34" charset="-120"/>
              </a:rPr>
              <a:t>三</a:t>
            </a:r>
            <a:r>
              <a:rPr lang="zh-TW" altLang="zh-TW" sz="2000" b="1" dirty="0">
                <a:solidFill>
                  <a:schemeClr val="accent5">
                    <a:lumMod val="75000"/>
                  </a:schemeClr>
                </a:solidFill>
                <a:latin typeface="微軟正黑體" pitchFamily="34" charset="-120"/>
                <a:ea typeface="微軟正黑體" pitchFamily="34" charset="-120"/>
              </a:rPr>
              <a:t>學習</a:t>
            </a:r>
            <a:r>
              <a:rPr lang="zh-TW" altLang="zh-TW" sz="2000" b="1" dirty="0" smtClean="0">
                <a:solidFill>
                  <a:schemeClr val="accent5">
                    <a:lumMod val="75000"/>
                  </a:schemeClr>
                </a:solidFill>
                <a:latin typeface="微軟正黑體" pitchFamily="34" charset="-120"/>
                <a:ea typeface="微軟正黑體" pitchFamily="34" charset="-120"/>
              </a:rPr>
              <a:t>領域</a:t>
            </a:r>
            <a:endParaRPr lang="en-US" altLang="zh-TW" sz="2000" b="1" dirty="0" smtClean="0">
              <a:solidFill>
                <a:schemeClr val="accent5">
                  <a:lumMod val="75000"/>
                </a:schemeClr>
              </a:solidFill>
              <a:latin typeface="微軟正黑體" pitchFamily="34" charset="-120"/>
              <a:ea typeface="微軟正黑體" pitchFamily="34" charset="-120"/>
            </a:endParaRPr>
          </a:p>
          <a:p>
            <a:pPr lvl="0"/>
            <a:r>
              <a:rPr lang="zh-TW" altLang="zh-TW" sz="2000" b="1" dirty="0" smtClean="0">
                <a:solidFill>
                  <a:schemeClr val="accent5">
                    <a:lumMod val="75000"/>
                  </a:schemeClr>
                </a:solidFill>
                <a:latin typeface="微軟正黑體" pitchFamily="34" charset="-120"/>
                <a:ea typeface="微軟正黑體" pitchFamily="34" charset="-120"/>
              </a:rPr>
              <a:t>七</a:t>
            </a:r>
            <a:r>
              <a:rPr lang="zh-TW" altLang="zh-TW" sz="2000" b="1" dirty="0">
                <a:solidFill>
                  <a:schemeClr val="accent5">
                    <a:lumMod val="75000"/>
                  </a:schemeClr>
                </a:solidFill>
                <a:latin typeface="微軟正黑體" pitchFamily="34" charset="-120"/>
                <a:ea typeface="微軟正黑體" pitchFamily="34" charset="-120"/>
              </a:rPr>
              <a:t>年級上、下學期、八年級上、下學期及九年級上學期等</a:t>
            </a:r>
            <a:r>
              <a:rPr lang="en-US" altLang="zh-TW" sz="2000" b="1" dirty="0">
                <a:solidFill>
                  <a:schemeClr val="accent5">
                    <a:lumMod val="75000"/>
                  </a:schemeClr>
                </a:solidFill>
                <a:latin typeface="微軟正黑體" pitchFamily="34" charset="-120"/>
                <a:ea typeface="微軟正黑體" pitchFamily="34" charset="-120"/>
              </a:rPr>
              <a:t>5</a:t>
            </a:r>
            <a:r>
              <a:rPr lang="zh-TW" altLang="zh-TW" sz="2000" b="1" dirty="0">
                <a:solidFill>
                  <a:schemeClr val="accent5">
                    <a:lumMod val="75000"/>
                  </a:schemeClr>
                </a:solidFill>
                <a:latin typeface="微軟正黑體" pitchFamily="34" charset="-120"/>
                <a:ea typeface="微軟正黑體" pitchFamily="34" charset="-120"/>
              </a:rPr>
              <a:t>學期成績。</a:t>
            </a:r>
          </a:p>
        </p:txBody>
      </p:sp>
      <p:grpSp>
        <p:nvGrpSpPr>
          <p:cNvPr id="52" name="组合 403"/>
          <p:cNvGrpSpPr/>
          <p:nvPr/>
        </p:nvGrpSpPr>
        <p:grpSpPr>
          <a:xfrm rot="16200000">
            <a:off x="177209" y="4070955"/>
            <a:ext cx="216000" cy="216000"/>
            <a:chOff x="2387600" y="2311381"/>
            <a:chExt cx="1219603" cy="1219603"/>
          </a:xfrm>
        </p:grpSpPr>
        <p:sp>
          <p:nvSpPr>
            <p:cNvPr id="53" name="泪滴形 40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4" name="椭圆 405"/>
            <p:cNvSpPr/>
            <p:nvPr/>
          </p:nvSpPr>
          <p:spPr>
            <a:xfrm>
              <a:off x="2565783" y="2489564"/>
              <a:ext cx="863236" cy="863236"/>
            </a:xfrm>
            <a:prstGeom prst="ellipse">
              <a:avLst/>
            </a:prstGeom>
            <a:solidFill>
              <a:srgbClr val="01ACBE"/>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55" name="组合 403"/>
          <p:cNvGrpSpPr/>
          <p:nvPr/>
        </p:nvGrpSpPr>
        <p:grpSpPr>
          <a:xfrm rot="16200000">
            <a:off x="194193" y="4689576"/>
            <a:ext cx="216000" cy="216000"/>
            <a:chOff x="2387600" y="2311381"/>
            <a:chExt cx="1219603" cy="1219603"/>
          </a:xfrm>
        </p:grpSpPr>
        <p:sp>
          <p:nvSpPr>
            <p:cNvPr id="56" name="泪滴形 40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7" name="椭圆 405"/>
            <p:cNvSpPr/>
            <p:nvPr/>
          </p:nvSpPr>
          <p:spPr>
            <a:xfrm>
              <a:off x="2565783" y="2489564"/>
              <a:ext cx="863236" cy="863236"/>
            </a:xfrm>
            <a:prstGeom prst="ellipse">
              <a:avLst/>
            </a:prstGeom>
            <a:solidFill>
              <a:srgbClr val="01ACBE"/>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58" name="组合 7"/>
          <p:cNvGrpSpPr/>
          <p:nvPr/>
        </p:nvGrpSpPr>
        <p:grpSpPr>
          <a:xfrm>
            <a:off x="523064" y="5616953"/>
            <a:ext cx="8494546" cy="823643"/>
            <a:chOff x="0" y="194742"/>
            <a:chExt cx="8297308" cy="1001973"/>
          </a:xfrm>
        </p:grpSpPr>
        <p:sp>
          <p:nvSpPr>
            <p:cNvPr id="59" name="圆角矩形 8"/>
            <p:cNvSpPr/>
            <p:nvPr/>
          </p:nvSpPr>
          <p:spPr>
            <a:xfrm>
              <a:off x="173208" y="194742"/>
              <a:ext cx="8124100" cy="1001973"/>
            </a:xfrm>
            <a:prstGeom prst="roundRect">
              <a:avLst>
                <a:gd name="adj" fmla="val 9976"/>
              </a:avLst>
            </a:prstGeom>
            <a:solidFill>
              <a:schemeClr val="accent4">
                <a:lumMod val="20000"/>
                <a:lumOff val="80000"/>
              </a:schemeClr>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60" name="组合 9"/>
            <p:cNvGrpSpPr/>
            <p:nvPr/>
          </p:nvGrpSpPr>
          <p:grpSpPr>
            <a:xfrm>
              <a:off x="0" y="290669"/>
              <a:ext cx="424561" cy="355906"/>
              <a:chOff x="469900" y="728859"/>
              <a:chExt cx="424561" cy="355906"/>
            </a:xfrm>
          </p:grpSpPr>
          <p:sp>
            <p:nvSpPr>
              <p:cNvPr id="61"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2"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3"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4"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5"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6"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7"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8" name="圆角矩形 17"/>
              <p:cNvSpPr/>
              <p:nvPr/>
            </p:nvSpPr>
            <p:spPr>
              <a:xfrm rot="16200000">
                <a:off x="636543" y="604991"/>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6" name="內容版面配置區 2"/>
          <p:cNvSpPr>
            <a:spLocks noGrp="1"/>
          </p:cNvSpPr>
          <p:nvPr>
            <p:ph idx="1"/>
          </p:nvPr>
        </p:nvSpPr>
        <p:spPr>
          <a:xfrm>
            <a:off x="958232" y="5627865"/>
            <a:ext cx="8102083" cy="827534"/>
          </a:xfrm>
        </p:spPr>
        <p:txBody>
          <a:bodyPr rtlCol="0">
            <a:noAutofit/>
          </a:bodyPr>
          <a:lstStyle/>
          <a:p>
            <a:pPr marL="0" indent="0" fontAlgn="auto">
              <a:lnSpc>
                <a:spcPct val="100000"/>
              </a:lnSpc>
              <a:spcBef>
                <a:spcPts val="0"/>
              </a:spcBef>
              <a:buNone/>
              <a:defRPr/>
            </a:pPr>
            <a:r>
              <a:rPr lang="zh-TW" altLang="en-US" sz="2400" b="1" dirty="0" smtClean="0">
                <a:solidFill>
                  <a:srgbClr val="C00000"/>
                </a:solidFill>
                <a:latin typeface="微軟正黑體" pitchFamily="34" charset="-120"/>
                <a:ea typeface="微軟正黑體" pitchFamily="34" charset="-120"/>
              </a:rPr>
              <a:t>每</a:t>
            </a:r>
            <a:r>
              <a:rPr lang="en-US" altLang="zh-TW" sz="2400" b="1" dirty="0" smtClean="0">
                <a:solidFill>
                  <a:srgbClr val="C00000"/>
                </a:solidFill>
                <a:latin typeface="微軟正黑體" pitchFamily="34" charset="-120"/>
                <a:ea typeface="微軟正黑體" pitchFamily="34" charset="-120"/>
              </a:rPr>
              <a:t>1</a:t>
            </a:r>
            <a:r>
              <a:rPr lang="zh-TW" altLang="en-US" sz="2400" b="1" dirty="0" smtClean="0">
                <a:solidFill>
                  <a:srgbClr val="C00000"/>
                </a:solidFill>
                <a:latin typeface="微軟正黑體" pitchFamily="34" charset="-120"/>
                <a:ea typeface="微軟正黑體" pitchFamily="34" charset="-120"/>
              </a:rPr>
              <a:t>項可採計學習領域</a:t>
            </a:r>
            <a:r>
              <a:rPr lang="zh-TW" altLang="en-US" sz="2400" b="1" dirty="0" smtClean="0">
                <a:solidFill>
                  <a:schemeClr val="accent5">
                    <a:lumMod val="75000"/>
                  </a:schemeClr>
                </a:solidFill>
                <a:latin typeface="微軟正黑體" pitchFamily="34" charset="-120"/>
                <a:ea typeface="微軟正黑體" pitchFamily="34" charset="-120"/>
              </a:rPr>
              <a:t>「</a:t>
            </a:r>
            <a:r>
              <a:rPr lang="en-US" altLang="zh-TW" sz="2400" b="1" dirty="0" smtClean="0">
                <a:solidFill>
                  <a:schemeClr val="accent5">
                    <a:lumMod val="75000"/>
                  </a:schemeClr>
                </a:solidFill>
                <a:latin typeface="微軟正黑體" pitchFamily="34" charset="-120"/>
                <a:ea typeface="微軟正黑體" pitchFamily="34" charset="-120"/>
              </a:rPr>
              <a:t>5</a:t>
            </a:r>
            <a:r>
              <a:rPr lang="zh-TW" altLang="en-US" sz="2400" b="1" dirty="0" smtClean="0">
                <a:solidFill>
                  <a:schemeClr val="accent5">
                    <a:lumMod val="75000"/>
                  </a:schemeClr>
                </a:solidFill>
                <a:latin typeface="微軟正黑體" pitchFamily="34" charset="-120"/>
                <a:ea typeface="微軟正黑體" pitchFamily="34" charset="-120"/>
              </a:rPr>
              <a:t>學期平均成績」達</a:t>
            </a:r>
            <a:r>
              <a:rPr lang="en-US" altLang="zh-TW" sz="2400" b="1" dirty="0" smtClean="0">
                <a:solidFill>
                  <a:schemeClr val="accent5">
                    <a:lumMod val="75000"/>
                  </a:schemeClr>
                </a:solidFill>
                <a:latin typeface="微軟正黑體" pitchFamily="34" charset="-120"/>
                <a:ea typeface="微軟正黑體" pitchFamily="34" charset="-120"/>
              </a:rPr>
              <a:t>60</a:t>
            </a:r>
            <a:r>
              <a:rPr lang="zh-TW" altLang="en-US" sz="2400" b="1" dirty="0" smtClean="0">
                <a:solidFill>
                  <a:schemeClr val="accent5">
                    <a:lumMod val="75000"/>
                  </a:schemeClr>
                </a:solidFill>
                <a:latin typeface="微軟正黑體" pitchFamily="34" charset="-120"/>
                <a:ea typeface="微軟正黑體" pitchFamily="34" charset="-120"/>
              </a:rPr>
              <a:t>分以上</a:t>
            </a:r>
            <a:r>
              <a:rPr lang="zh-TW" altLang="en-US" sz="2400" b="1" dirty="0" smtClean="0">
                <a:solidFill>
                  <a:srgbClr val="C00000"/>
                </a:solidFill>
                <a:latin typeface="微軟正黑體" pitchFamily="34" charset="-120"/>
                <a:ea typeface="微軟正黑體" pitchFamily="34" charset="-120"/>
              </a:rPr>
              <a:t>得</a:t>
            </a:r>
            <a:r>
              <a:rPr lang="en-US" altLang="zh-TW" sz="2400" b="1" dirty="0" smtClean="0">
                <a:solidFill>
                  <a:srgbClr val="C00000"/>
                </a:solidFill>
                <a:latin typeface="微軟正黑體" pitchFamily="34" charset="-120"/>
                <a:ea typeface="微軟正黑體" pitchFamily="34" charset="-120"/>
              </a:rPr>
              <a:t>7</a:t>
            </a:r>
            <a:r>
              <a:rPr lang="zh-TW" altLang="en-US" sz="2400" b="1" dirty="0" smtClean="0">
                <a:solidFill>
                  <a:srgbClr val="C00000"/>
                </a:solidFill>
                <a:latin typeface="微軟正黑體" pitchFamily="34" charset="-120"/>
                <a:ea typeface="微軟正黑體" pitchFamily="34" charset="-120"/>
              </a:rPr>
              <a:t>分</a:t>
            </a:r>
            <a:endParaRPr lang="en-US" altLang="zh-TW" sz="2400" b="1" dirty="0">
              <a:solidFill>
                <a:srgbClr val="C00000"/>
              </a:solidFill>
              <a:latin typeface="微軟正黑體" pitchFamily="34" charset="-120"/>
              <a:ea typeface="微軟正黑體" pitchFamily="34" charset="-120"/>
            </a:endParaRPr>
          </a:p>
          <a:p>
            <a:pPr marL="0" indent="0" fontAlgn="auto">
              <a:lnSpc>
                <a:spcPct val="100000"/>
              </a:lnSpc>
              <a:spcBef>
                <a:spcPts val="0"/>
              </a:spcBef>
              <a:buNone/>
              <a:defRPr/>
            </a:pPr>
            <a:r>
              <a:rPr lang="zh-TW" altLang="en-US" sz="2400" b="1" dirty="0" smtClean="0">
                <a:solidFill>
                  <a:schemeClr val="accent5">
                    <a:lumMod val="75000"/>
                  </a:schemeClr>
                </a:solidFill>
                <a:latin typeface="微軟正黑體" pitchFamily="34" charset="-120"/>
                <a:ea typeface="微軟正黑體" pitchFamily="34" charset="-120"/>
              </a:rPr>
              <a:t>積分上限</a:t>
            </a:r>
            <a:r>
              <a:rPr lang="en-US" altLang="zh-TW" sz="2400" b="1" dirty="0" smtClean="0">
                <a:solidFill>
                  <a:schemeClr val="accent5">
                    <a:lumMod val="75000"/>
                  </a:schemeClr>
                </a:solidFill>
                <a:latin typeface="微軟正黑體" pitchFamily="34" charset="-120"/>
                <a:ea typeface="微軟正黑體" pitchFamily="34" charset="-120"/>
              </a:rPr>
              <a:t>21</a:t>
            </a:r>
            <a:r>
              <a:rPr lang="zh-TW" altLang="en-US" sz="2400" b="1" dirty="0" smtClean="0">
                <a:solidFill>
                  <a:schemeClr val="accent5">
                    <a:lumMod val="75000"/>
                  </a:schemeClr>
                </a:solidFill>
                <a:latin typeface="微軟正黑體" pitchFamily="34" charset="-120"/>
                <a:ea typeface="微軟正黑體" pitchFamily="34" charset="-120"/>
              </a:rPr>
              <a:t>分</a:t>
            </a:r>
            <a:endParaRPr lang="en-US" altLang="zh-TW" sz="2400" b="1" dirty="0" smtClean="0">
              <a:solidFill>
                <a:schemeClr val="accent5">
                  <a:lumMod val="75000"/>
                </a:schemeClr>
              </a:solidFill>
              <a:latin typeface="微軟正黑體" pitchFamily="34" charset="-120"/>
              <a:ea typeface="微軟正黑體" pitchFamily="34" charset="-120"/>
            </a:endParaRPr>
          </a:p>
        </p:txBody>
      </p:sp>
      <p:grpSp>
        <p:nvGrpSpPr>
          <p:cNvPr id="69" name="组合 196"/>
          <p:cNvGrpSpPr/>
          <p:nvPr/>
        </p:nvGrpSpPr>
        <p:grpSpPr>
          <a:xfrm rot="16200000">
            <a:off x="471005" y="3559219"/>
            <a:ext cx="216000" cy="288000"/>
            <a:chOff x="5695240" y="977137"/>
            <a:chExt cx="625516" cy="1096651"/>
          </a:xfrm>
          <a:solidFill>
            <a:srgbClr val="01ACBE"/>
          </a:solidFill>
          <a:scene3d>
            <a:camera prst="orthographicFront">
              <a:rot lat="20944032" lon="19239453" rev="161931"/>
            </a:camera>
            <a:lightRig rig="threePt" dir="t"/>
          </a:scene3d>
        </p:grpSpPr>
        <p:sp>
          <p:nvSpPr>
            <p:cNvPr id="70" name="任意多边形 197"/>
            <p:cNvSpPr>
              <a:spLocks/>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p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71" name="任意多边形 198"/>
            <p:cNvSpPr>
              <a:spLocks/>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pFill/>
            <a:ln w="25400">
              <a:noFill/>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Tree>
    <p:extLst>
      <p:ext uri="{BB962C8B-B14F-4D97-AF65-F5344CB8AC3E}">
        <p14:creationId xmlns:p14="http://schemas.microsoft.com/office/powerpoint/2010/main" val="2192496038"/>
      </p:ext>
    </p:extLst>
  </p:cSld>
  <p:clrMapOvr>
    <a:masterClrMapping/>
  </p:clrMapOvr>
  <p:timing>
    <p:tnLst>
      <p:par>
        <p:cTn id="1" dur="indefinite" restart="never" nodeType="tmRoot"/>
      </p:par>
    </p:tnLst>
  </p:timing>
</p:sld>
</file>

<file path=ppt/slides/slide40.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40</a:t>
            </a:fld>
            <a:endParaRPr altLang="en-US" b="1" dirty="0" lang="zh-TW" sz="1500">
              <a:latin charset="0" panose="020B0604020202020204" pitchFamily="34" typeface="Arial"/>
              <a:cs charset="0" panose="020B0604020202020204" pitchFamily="34" typeface="Arial"/>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2" name="標題 1"/>
          <p:cNvSpPr txBox="1">
            <a:spLocks/>
          </p:cNvSpPr>
          <p:nvPr/>
        </p:nvSpPr>
        <p:spPr>
          <a:xfrm>
            <a:off x="84198" y="774288"/>
            <a:ext cx="4295891"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2</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、報名資料載入</a:t>
            </a:r>
            <a:r>
              <a:rPr altLang="zh-TW" b="1" dirty="0" lang="en-US" smtClean="0" sz="2800">
                <a:solidFill>
                  <a:srgbClr val="0033CC"/>
                </a:solidFill>
                <a:latin charset="-120" panose="020B0604030504040204" pitchFamily="34" typeface="微軟正黑體"/>
                <a:ea charset="-120" panose="020B0604030504040204" pitchFamily="34" typeface="微軟正黑體"/>
              </a:rPr>
              <a:t>(3/11)</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3" name="矩形 18"/>
          <p:cNvSpPr>
            <a:spLocks noChangeArrowheads="1"/>
          </p:cNvSpPr>
          <p:nvPr/>
        </p:nvSpPr>
        <p:spPr bwMode="auto">
          <a:xfrm>
            <a:off x="621323" y="1399917"/>
            <a:ext cx="8296899"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spcBef>
                <a:spcPts val="575"/>
              </a:spcBef>
              <a:buClr>
                <a:schemeClr val="accent1"/>
              </a:buClr>
              <a:buSzPct val="85000"/>
            </a:pPr>
            <a:r>
              <a:rPr altLang="en-US" b="1" dirty="0" lang="zh-TW" sz="2000">
                <a:solidFill>
                  <a:srgbClr val="0070C0"/>
                </a:solidFill>
                <a:latin charset="-120" panose="020B0604030504040204" pitchFamily="34" typeface="微軟正黑體"/>
                <a:ea charset="-120" panose="020B0604030504040204" pitchFamily="34" typeface="微軟正黑體"/>
              </a:rPr>
              <a:t>檔案上傳</a:t>
            </a:r>
            <a:r>
              <a:rPr altLang="zh-TW" b="1" dirty="0" lang="en-US" sz="2000">
                <a:solidFill>
                  <a:srgbClr val="0070C0"/>
                </a:solidFill>
                <a:latin charset="-120" panose="020B0604030504040204" pitchFamily="34" typeface="微軟正黑體"/>
                <a:ea charset="-120" panose="020B0604030504040204" pitchFamily="34" typeface="微軟正黑體"/>
              </a:rPr>
              <a:t>(</a:t>
            </a:r>
            <a:r>
              <a:rPr altLang="en-US" b="1" dirty="0" lang="zh-TW" sz="2000">
                <a:solidFill>
                  <a:srgbClr val="0070C0"/>
                </a:solidFill>
                <a:latin charset="-120" panose="020B0604030504040204" pitchFamily="34" typeface="微軟正黑體"/>
                <a:ea charset="-120" panose="020B0604030504040204" pitchFamily="34" typeface="微軟正黑體"/>
              </a:rPr>
              <a:t>批次作業</a:t>
            </a:r>
            <a:r>
              <a:rPr altLang="zh-TW" b="1" dirty="0" lang="en-US" sz="2000">
                <a:solidFill>
                  <a:srgbClr val="0070C0"/>
                </a:solidFill>
                <a:latin charset="-120" panose="020B0604030504040204" pitchFamily="34" typeface="微軟正黑體"/>
                <a:ea charset="-120" panose="020B0604030504040204" pitchFamily="34" typeface="微軟正黑體"/>
              </a:rPr>
              <a:t>)</a:t>
            </a:r>
          </a:p>
          <a:p>
            <a:pPr eaLnBrk="1" hangingPunct="1">
              <a:spcBef>
                <a:spcPts val="575"/>
              </a:spcBef>
              <a:buClr>
                <a:schemeClr val="accent1"/>
              </a:buClr>
              <a:buSzPct val="85000"/>
            </a:pPr>
            <a:r>
              <a:rPr altLang="zh-TW" b="1" dirty="0" lang="en-US" sz="2000">
                <a:solidFill>
                  <a:srgbClr val="C00000"/>
                </a:solidFill>
                <a:latin charset="-120" panose="020B0604030504040204" pitchFamily="34" typeface="微軟正黑體"/>
                <a:ea charset="-120" panose="020B0604030504040204" pitchFamily="34" typeface="微軟正黑體"/>
              </a:rPr>
              <a:t>Step1</a:t>
            </a:r>
            <a:r>
              <a:rPr altLang="en-US" b="1" dirty="0" lang="zh-TW" sz="2000">
                <a:solidFill>
                  <a:srgbClr val="C00000"/>
                </a:solidFill>
                <a:latin charset="-120" panose="020B0604030504040204" pitchFamily="34" typeface="微軟正黑體"/>
                <a:ea charset="-120" panose="020B0604030504040204" pitchFamily="34" typeface="微軟正黑體"/>
              </a:rPr>
              <a:t>：</a:t>
            </a:r>
            <a:endParaRPr altLang="zh-TW" b="1" dirty="0" lang="en-US" sz="2000">
              <a:solidFill>
                <a:srgbClr val="C00000"/>
              </a:solidFill>
              <a:latin charset="-120" panose="020B0604030504040204" pitchFamily="34" typeface="微軟正黑體"/>
              <a:ea charset="-120" panose="020B0604030504040204" pitchFamily="34" typeface="微軟正黑體"/>
            </a:endParaRPr>
          </a:p>
          <a:p>
            <a:pPr eaLnBrk="1" hangingPunct="1">
              <a:lnSpc>
                <a:spcPts val="3200"/>
              </a:lnSpc>
              <a:spcBef>
                <a:spcPts val="750"/>
              </a:spcBef>
              <a:buClr>
                <a:schemeClr val="accent1"/>
              </a:buClr>
              <a:buSzPct val="85000"/>
            </a:pPr>
            <a:r>
              <a:rPr altLang="en-US" b="1" dirty="0" lang="zh-TW">
                <a:latin charset="-120" panose="020B0604030504040204" pitchFamily="34" typeface="微軟正黑體"/>
                <a:ea charset="-120" panose="020B0604030504040204" pitchFamily="34" typeface="微軟正黑體"/>
              </a:rPr>
              <a:t>若</a:t>
            </a:r>
            <a:r>
              <a:rPr altLang="en-US" b="1" dirty="0" lang="zh-TW" smtClean="0">
                <a:latin charset="-120" panose="020B0604030504040204" pitchFamily="34" typeface="微軟正黑體"/>
                <a:ea charset="-120" panose="020B0604030504040204" pitchFamily="34" typeface="微軟正黑體"/>
              </a:rPr>
              <a:t>國中端校務</a:t>
            </a:r>
            <a:r>
              <a:rPr altLang="en-US" b="1" dirty="0" lang="zh-TW">
                <a:latin charset="-120" panose="020B0604030504040204" pitchFamily="34" typeface="微軟正黑體"/>
                <a:ea charset="-120" panose="020B0604030504040204" pitchFamily="34" typeface="微軟正黑體"/>
              </a:rPr>
              <a:t>系統匯出之免試生資料檔欄位或格式與「範例檔案」不相同，</a:t>
            </a:r>
            <a:r>
              <a:rPr altLang="en-US" b="1" dirty="0" lang="zh-TW">
                <a:solidFill>
                  <a:srgbClr val="C00000"/>
                </a:solidFill>
                <a:latin charset="-120" panose="020B0604030504040204" pitchFamily="34" typeface="微軟正黑體"/>
                <a:ea charset="-120" panose="020B0604030504040204" pitchFamily="34" typeface="微軟正黑體"/>
              </a:rPr>
              <a:t>則修改學校校務系統匯出檔案</a:t>
            </a:r>
            <a:r>
              <a:rPr altLang="en-US" b="1" dirty="0" lang="zh-TW">
                <a:latin charset="-120" panose="020B0604030504040204" pitchFamily="34" typeface="微軟正黑體"/>
                <a:ea charset="-120" panose="020B0604030504040204" pitchFamily="34" typeface="微軟正黑體"/>
              </a:rPr>
              <a:t>，再以修改後檔案匯入報名系統。</a:t>
            </a:r>
            <a:endParaRPr altLang="zh-TW" b="1" dirty="0" lang="en-US">
              <a:latin charset="-120" panose="020B0604030504040204" pitchFamily="34" typeface="微軟正黑體"/>
              <a:ea charset="-120" panose="020B0604030504040204" pitchFamily="34" typeface="微軟正黑體"/>
            </a:endParaRPr>
          </a:p>
        </p:txBody>
      </p:sp>
      <p:pic>
        <p:nvPicPr>
          <p:cNvPr id="2" name="圖片 1"/>
          <p:cNvPicPr>
            <a:picLocks noChangeAspect="1"/>
          </p:cNvPicPr>
          <p:nvPr/>
        </p:nvPicPr>
        <p:blipFill rotWithShape="1">
          <a:blip cstate="screen" r:embed="rId2">
            <a:extLst>
              <a:ext uri="{28A0092B-C50C-407E-A947-70E740481C1C}">
                <a14:useLocalDpi xmlns:a14="http://schemas.microsoft.com/office/drawing/2010/main" val="0"/>
              </a:ext>
            </a:extLst>
          </a:blip>
          <a:srcRect b="-102" t="62"/>
          <a:stretch/>
        </p:blipFill>
        <p:spPr>
          <a:xfrm>
            <a:off x="259452" y="3445940"/>
            <a:ext cx="8640000" cy="2616517"/>
          </a:xfrm>
          <a:prstGeom prst="rect">
            <a:avLst/>
          </a:prstGeom>
          <a:ln w="19050">
            <a:solidFill>
              <a:srgbClr val="0000FF"/>
            </a:solidFill>
          </a:ln>
        </p:spPr>
      </p:pic>
      <p:sp>
        <p:nvSpPr>
          <p:cNvPr id="14" name="矩形 13"/>
          <p:cNvSpPr/>
          <p:nvPr/>
        </p:nvSpPr>
        <p:spPr bwMode="auto">
          <a:xfrm>
            <a:off x="312748" y="5515236"/>
            <a:ext cx="654992" cy="29882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2370626632"/>
      </p:ext>
    </p:extLst>
  </p:cSld>
  <p:clrMapOvr>
    <a:masterClrMapping/>
  </p:clrMapOvr>
  <p:timing>
    <p:tnLst>
      <p:par>
        <p:cTn dur="indefinite" id="1" nodeType="tmRoot" restart="never"/>
      </p:par>
    </p:tnLst>
  </p:timing>
</p:sld>
</file>

<file path=ppt/slides/slide41.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41</a:t>
            </a:fld>
            <a:endParaRPr altLang="en-US" b="1" dirty="0" lang="zh-TW" sz="1500">
              <a:latin charset="0" panose="020B0604020202020204" pitchFamily="34" typeface="Arial"/>
              <a:cs charset="0" panose="020B0604020202020204" pitchFamily="34" typeface="Arial"/>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2" name="標題 1"/>
          <p:cNvSpPr txBox="1">
            <a:spLocks/>
          </p:cNvSpPr>
          <p:nvPr/>
        </p:nvSpPr>
        <p:spPr>
          <a:xfrm>
            <a:off x="84198" y="724733"/>
            <a:ext cx="10515600"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2</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、報名資料載入</a:t>
            </a:r>
            <a:r>
              <a:rPr altLang="zh-TW" b="1" dirty="0" lang="en-US" smtClean="0" sz="2800">
                <a:solidFill>
                  <a:srgbClr val="0033CC"/>
                </a:solidFill>
                <a:latin charset="-120" panose="020B0604030504040204" pitchFamily="34" typeface="微軟正黑體"/>
                <a:ea charset="-120" panose="020B0604030504040204" pitchFamily="34" typeface="微軟正黑體"/>
              </a:rPr>
              <a:t>(4/11)</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3" name="內容版面配置區 5"/>
          <p:cNvSpPr>
            <a:spLocks noGrp="1"/>
          </p:cNvSpPr>
          <p:nvPr>
            <p:ph idx="1"/>
          </p:nvPr>
        </p:nvSpPr>
        <p:spPr>
          <a:xfrm>
            <a:off x="166740" y="1315736"/>
            <a:ext cx="8785349" cy="1579813"/>
          </a:xfrm>
        </p:spPr>
        <p:txBody>
          <a:bodyPr rtlCol="0">
            <a:noAutofit/>
          </a:bodyPr>
          <a:lstStyle/>
          <a:p>
            <a:pPr indent="0" marL="0">
              <a:lnSpc>
                <a:spcPct val="100000"/>
              </a:lnSpc>
              <a:spcBef>
                <a:spcPts val="0"/>
              </a:spcBef>
              <a:buFont charset="0" panose="020B0604020202020204" pitchFamily="34" typeface="Arial"/>
              <a:buNone/>
              <a:defRPr/>
            </a:pPr>
            <a:r>
              <a:rPr altLang="zh-TW" b="1" dirty="0" lang="en-US" sz="2000">
                <a:solidFill>
                  <a:srgbClr val="C00000"/>
                </a:solidFill>
                <a:latin charset="-120" panose="020B0604030504040204" pitchFamily="34" typeface="微軟正黑體"/>
                <a:ea charset="-120" panose="020B0604030504040204" pitchFamily="34" typeface="微軟正黑體"/>
              </a:rPr>
              <a:t>Step2</a:t>
            </a:r>
            <a:r>
              <a:rPr altLang="en-US" b="1" dirty="0" lang="zh-TW" smtClean="0" sz="2000">
                <a:solidFill>
                  <a:srgbClr val="C00000"/>
                </a:solidFill>
                <a:latin charset="-120" panose="020B0604030504040204" pitchFamily="34" typeface="微軟正黑體"/>
                <a:ea charset="-120" panose="020B0604030504040204" pitchFamily="34" typeface="微軟正黑體"/>
              </a:rPr>
              <a:t>：</a:t>
            </a:r>
            <a:endParaRPr altLang="zh-TW" b="1" dirty="0" lang="en-US" smtClean="0" sz="2000">
              <a:solidFill>
                <a:srgbClr val="0070C0"/>
              </a:solidFill>
              <a:latin charset="-120" panose="020B0604030504040204" pitchFamily="34" typeface="微軟正黑體"/>
              <a:ea charset="-120" panose="020B0604030504040204" pitchFamily="34" typeface="微軟正黑體"/>
            </a:endParaRPr>
          </a:p>
          <a:p>
            <a:pPr indent="-457200" marL="457200">
              <a:lnSpc>
                <a:spcPct val="100000"/>
              </a:lnSpc>
              <a:spcBef>
                <a:spcPts val="0"/>
              </a:spcBef>
              <a:buFont typeface="+mj-lt"/>
              <a:buAutoNum type="arabicParenR"/>
              <a:defRPr/>
            </a:pPr>
            <a:r>
              <a:rPr altLang="zh-TW" b="1" dirty="0" lang="zh-TW" smtClean="0" sz="1800">
                <a:latin charset="-120" panose="020B0604030504040204" pitchFamily="34" typeface="微軟正黑體"/>
                <a:ea charset="-120" panose="020B0604030504040204" pitchFamily="34" typeface="微軟正黑體"/>
              </a:rPr>
              <a:t>將</a:t>
            </a:r>
            <a:r>
              <a:rPr altLang="zh-TW" b="1" dirty="0" lang="zh-TW" sz="1800">
                <a:latin charset="-120" panose="020B0604030504040204" pitchFamily="34" typeface="微軟正黑體"/>
                <a:ea charset="-120" panose="020B0604030504040204" pitchFamily="34" typeface="微軟正黑體"/>
              </a:rPr>
              <a:t>編修後</a:t>
            </a:r>
            <a:r>
              <a:rPr altLang="en-US" b="1" dirty="0" lang="zh-TW" sz="1800">
                <a:latin charset="-120" panose="020B0604030504040204" pitchFamily="34" typeface="微軟正黑體"/>
                <a:ea charset="-120" panose="020B0604030504040204" pitchFamily="34" typeface="微軟正黑體"/>
              </a:rPr>
              <a:t>的免試生報名資料</a:t>
            </a:r>
            <a:r>
              <a:rPr altLang="zh-TW" b="1" dirty="0" lang="en-US" sz="1800">
                <a:latin charset="-120" panose="020B0604030504040204" pitchFamily="34" typeface="微軟正黑體"/>
                <a:ea charset="-120" panose="020B0604030504040204" pitchFamily="34" typeface="微軟正黑體"/>
              </a:rPr>
              <a:t>Excel</a:t>
            </a:r>
            <a:r>
              <a:rPr altLang="zh-TW" b="1" dirty="0" lang="zh-TW" sz="1800">
                <a:latin charset="-120" panose="020B0604030504040204" pitchFamily="34" typeface="微軟正黑體"/>
                <a:ea charset="-120" panose="020B0604030504040204" pitchFamily="34" typeface="微軟正黑體"/>
              </a:rPr>
              <a:t>檔案，</a:t>
            </a:r>
            <a:r>
              <a:rPr altLang="zh-TW" b="1" dirty="0" lang="zh-TW" smtClean="0" sz="1800">
                <a:latin charset="-120" panose="020B0604030504040204" pitchFamily="34" typeface="微軟正黑體"/>
                <a:ea charset="-120" panose="020B0604030504040204" pitchFamily="34" typeface="微軟正黑體"/>
              </a:rPr>
              <a:t>以</a:t>
            </a:r>
            <a:r>
              <a:rPr altLang="zh-TW" b="1" dirty="0" lang="en-US" smtClean="0" sz="1800" u="sng">
                <a:solidFill>
                  <a:srgbClr val="C00000"/>
                </a:solidFill>
                <a:latin charset="-120" panose="020B0604030504040204" pitchFamily="34" typeface="微軟正黑體"/>
                <a:ea charset="-120" panose="020B0604030504040204" pitchFamily="34" typeface="微軟正黑體"/>
              </a:rPr>
              <a:t>97-2003</a:t>
            </a:r>
            <a:r>
              <a:rPr altLang="en-US" b="1" dirty="0" lang="zh-TW" smtClean="0" sz="1800" u="sng">
                <a:solidFill>
                  <a:srgbClr val="C00000"/>
                </a:solidFill>
                <a:latin charset="-120" panose="020B0604030504040204" pitchFamily="34" typeface="微軟正黑體"/>
                <a:ea charset="-120" panose="020B0604030504040204" pitchFamily="34" typeface="微軟正黑體"/>
              </a:rPr>
              <a:t>版本</a:t>
            </a:r>
            <a:r>
              <a:rPr altLang="zh-TW" b="1" dirty="0" lang="en-US" smtClean="0" sz="1800">
                <a:latin charset="-120" panose="020B0604030504040204" pitchFamily="34" typeface="微軟正黑體"/>
                <a:ea charset="-120" panose="020B0604030504040204" pitchFamily="34" typeface="微軟正黑體"/>
              </a:rPr>
              <a:t>Excel</a:t>
            </a:r>
            <a:r>
              <a:rPr altLang="en-US" b="1" dirty="0" lang="zh-TW" smtClean="0" sz="1800">
                <a:latin charset="-120" panose="020B0604030504040204" pitchFamily="34" typeface="微軟正黑體"/>
                <a:ea charset="-120" panose="020B0604030504040204" pitchFamily="34" typeface="微軟正黑體"/>
              </a:rPr>
              <a:t>「</a:t>
            </a:r>
            <a:r>
              <a:rPr altLang="zh-TW" b="1" dirty="0" lang="zh-TW" sz="1800">
                <a:latin charset="-120" panose="020B0604030504040204" pitchFamily="34" typeface="微軟正黑體"/>
                <a:ea charset="-120" panose="020B0604030504040204" pitchFamily="34" typeface="微軟正黑體"/>
              </a:rPr>
              <a:t>匯入</a:t>
            </a:r>
            <a:r>
              <a:rPr altLang="en-US" b="1" dirty="0" lang="zh-TW" sz="1800">
                <a:latin charset="-120" panose="020B0604030504040204" pitchFamily="34" typeface="微軟正黑體"/>
                <a:ea charset="-120" panose="020B0604030504040204" pitchFamily="34" typeface="微軟正黑體"/>
              </a:rPr>
              <a:t>」</a:t>
            </a:r>
            <a:r>
              <a:rPr altLang="zh-TW" b="1" dirty="0" lang="zh-TW" sz="1800">
                <a:latin charset="-120" panose="020B0604030504040204" pitchFamily="34" typeface="微軟正黑體"/>
                <a:ea charset="-120" panose="020B0604030504040204" pitchFamily="34" typeface="微軟正黑體"/>
              </a:rPr>
              <a:t>方式新增報名</a:t>
            </a:r>
            <a:r>
              <a:rPr altLang="zh-TW" b="1" dirty="0" lang="zh-TW" smtClean="0" sz="1800">
                <a:latin charset="-120" panose="020B0604030504040204" pitchFamily="34" typeface="微軟正黑體"/>
                <a:ea charset="-120" panose="020B0604030504040204" pitchFamily="34" typeface="微軟正黑體"/>
              </a:rPr>
              <a:t>資料。</a:t>
            </a:r>
            <a:endParaRPr altLang="zh-TW" b="1" dirty="0" lang="en-US" sz="1800">
              <a:latin charset="-120" panose="020B0604030504040204" pitchFamily="34" typeface="微軟正黑體"/>
              <a:ea charset="-120" panose="020B0604030504040204" pitchFamily="34" typeface="微軟正黑體"/>
            </a:endParaRPr>
          </a:p>
          <a:p>
            <a:pPr indent="-457200" marL="457200">
              <a:lnSpc>
                <a:spcPct val="100000"/>
              </a:lnSpc>
              <a:spcBef>
                <a:spcPts val="0"/>
              </a:spcBef>
              <a:buFont typeface="+mj-lt"/>
              <a:buAutoNum type="arabicParenR"/>
              <a:defRPr/>
            </a:pPr>
            <a:r>
              <a:rPr altLang="en-US" b="1" dirty="0" lang="zh-TW" smtClean="0" sz="1800">
                <a:solidFill>
                  <a:srgbClr val="C00000"/>
                </a:solidFill>
                <a:latin charset="-120" panose="020B0604030504040204" pitchFamily="34" typeface="微軟正黑體"/>
                <a:ea charset="-120" panose="020B0604030504040204" pitchFamily="34" typeface="微軟正黑體"/>
              </a:rPr>
              <a:t>上傳檔案名稱請以「英文、數字」命名</a:t>
            </a:r>
            <a:r>
              <a:rPr altLang="en-US" b="1" dirty="0" lang="zh-TW" smtClean="0" sz="1800">
                <a:latin charset="-120" panose="020B0604030504040204" pitchFamily="34" typeface="微軟正黑體"/>
                <a:ea charset="-120" panose="020B0604030504040204" pitchFamily="34" typeface="微軟正黑體"/>
              </a:rPr>
              <a:t>，</a:t>
            </a:r>
            <a:r>
              <a:rPr altLang="en-US" b="1" dirty="0" lang="zh-TW" smtClean="0" sz="1800">
                <a:solidFill>
                  <a:srgbClr val="C00000"/>
                </a:solidFill>
                <a:latin charset="-120" panose="020B0604030504040204" pitchFamily="34" typeface="微軟正黑體"/>
                <a:ea charset="-120" panose="020B0604030504040204" pitchFamily="34" typeface="微軟正黑體"/>
              </a:rPr>
              <a:t>中文檔名會造成上傳失敗。</a:t>
            </a:r>
            <a:endParaRPr altLang="zh-TW" b="1" dirty="0" lang="en-US" sz="1800">
              <a:solidFill>
                <a:srgbClr val="C00000"/>
              </a:solidFill>
              <a:latin charset="-120" panose="020B0604030504040204" pitchFamily="34" typeface="微軟正黑體"/>
              <a:ea charset="-120" panose="020B0604030504040204" pitchFamily="34" typeface="微軟正黑體"/>
            </a:endParaRPr>
          </a:p>
        </p:txBody>
      </p:sp>
      <p:grpSp>
        <p:nvGrpSpPr>
          <p:cNvPr id="14" name="群組 13"/>
          <p:cNvGrpSpPr/>
          <p:nvPr/>
        </p:nvGrpSpPr>
        <p:grpSpPr>
          <a:xfrm>
            <a:off x="267078" y="5947754"/>
            <a:ext cx="8472780" cy="829558"/>
            <a:chOff x="950498" y="6035675"/>
            <a:chExt cx="10414166" cy="844269"/>
          </a:xfrm>
        </p:grpSpPr>
        <p:sp>
          <p:nvSpPr>
            <p:cNvPr id="15" name="矩形 14"/>
            <p:cNvSpPr/>
            <p:nvPr/>
          </p:nvSpPr>
          <p:spPr>
            <a:xfrm>
              <a:off x="950498" y="6035675"/>
              <a:ext cx="10414166" cy="792163"/>
            </a:xfrm>
            <a:prstGeom prst="rect">
              <a:avLst/>
            </a:prstGeom>
            <a:solidFill>
              <a:srgbClr val="FEFAF8"/>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16" name="矩形 9"/>
            <p:cNvSpPr>
              <a:spLocks noChangeArrowheads="1"/>
            </p:cNvSpPr>
            <p:nvPr/>
          </p:nvSpPr>
          <p:spPr bwMode="auto">
            <a:xfrm>
              <a:off x="974559" y="6040289"/>
              <a:ext cx="10390105" cy="839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indent="-720725" marL="720725">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lnSpc>
                  <a:spcPct val="120000"/>
                </a:lnSpc>
              </a:pPr>
              <a:r>
                <a:rPr altLang="zh-TW" b="1" dirty="0" lang="zh-TW">
                  <a:solidFill>
                    <a:srgbClr val="C00000"/>
                  </a:solidFill>
                  <a:latin charset="-120" panose="020B0604030504040204" pitchFamily="34" typeface="微軟正黑體"/>
                  <a:ea charset="-120" panose="020B0604030504040204" pitchFamily="34" typeface="微軟正黑體"/>
                </a:rPr>
                <a:t>※</a:t>
              </a:r>
              <a:r>
                <a:rPr altLang="zh-TW" b="1" dirty="0" lang="zh-TW" smtClean="0">
                  <a:solidFill>
                    <a:srgbClr val="C00000"/>
                  </a:solidFill>
                  <a:latin charset="-120" panose="020B0604030504040204" pitchFamily="34" typeface="微軟正黑體"/>
                  <a:ea charset="-120" panose="020B0604030504040204" pitchFamily="34" typeface="微軟正黑體"/>
                </a:rPr>
                <a:t>提醒</a:t>
              </a:r>
              <a:r>
                <a:rPr altLang="zh-TW" b="1" dirty="0" lang="zh-TW">
                  <a:solidFill>
                    <a:srgbClr val="C00000"/>
                  </a:solidFill>
                  <a:latin charset="-120" panose="020B0604030504040204" pitchFamily="34" typeface="微軟正黑體"/>
                  <a:ea charset="-120" panose="020B0604030504040204" pitchFamily="34" typeface="微軟正黑體"/>
                </a:rPr>
                <a:t>：系統接受</a:t>
              </a:r>
              <a:r>
                <a:rPr altLang="en-US" b="1" dirty="0" lang="zh-TW">
                  <a:solidFill>
                    <a:srgbClr val="C00000"/>
                  </a:solidFill>
                  <a:latin charset="-120" panose="020B0604030504040204" pitchFamily="34" typeface="微軟正黑體"/>
                  <a:ea charset="-120" panose="020B0604030504040204" pitchFamily="34" typeface="微軟正黑體"/>
                </a:rPr>
                <a:t>「多次</a:t>
              </a:r>
              <a:r>
                <a:rPr altLang="zh-TW" b="1" dirty="0" lang="zh-TW">
                  <a:solidFill>
                    <a:srgbClr val="C00000"/>
                  </a:solidFill>
                  <a:latin charset="-120" panose="020B0604030504040204" pitchFamily="34" typeface="微軟正黑體"/>
                  <a:ea charset="-120" panose="020B0604030504040204" pitchFamily="34" typeface="微軟正黑體"/>
                </a:rPr>
                <a:t>分批匯入</a:t>
              </a:r>
              <a:r>
                <a:rPr altLang="en-US" b="1" dirty="0" lang="zh-TW">
                  <a:solidFill>
                    <a:srgbClr val="C00000"/>
                  </a:solidFill>
                  <a:latin charset="-120" panose="020B0604030504040204" pitchFamily="34" typeface="微軟正黑體"/>
                  <a:ea charset="-120" panose="020B0604030504040204" pitchFamily="34" typeface="微軟正黑體"/>
                </a:rPr>
                <a:t>」</a:t>
              </a:r>
              <a:r>
                <a:rPr altLang="zh-TW" b="1" dirty="0" lang="zh-TW">
                  <a:solidFill>
                    <a:srgbClr val="C00000"/>
                  </a:solidFill>
                  <a:latin charset="-120" panose="020B0604030504040204" pitchFamily="34" typeface="微軟正黑體"/>
                  <a:ea charset="-120" panose="020B0604030504040204" pitchFamily="34" typeface="微軟正黑體"/>
                </a:rPr>
                <a:t>與</a:t>
              </a:r>
              <a:r>
                <a:rPr altLang="en-US" b="1" dirty="0" lang="zh-TW">
                  <a:solidFill>
                    <a:srgbClr val="C00000"/>
                  </a:solidFill>
                  <a:latin charset="-120" panose="020B0604030504040204" pitchFamily="34" typeface="微軟正黑體"/>
                  <a:ea charset="-120" panose="020B0604030504040204" pitchFamily="34" typeface="微軟正黑體"/>
                </a:rPr>
                <a:t>「</a:t>
              </a:r>
              <a:r>
                <a:rPr altLang="zh-TW" b="1" dirty="0" lang="zh-TW">
                  <a:solidFill>
                    <a:srgbClr val="C00000"/>
                  </a:solidFill>
                  <a:latin charset="-120" panose="020B0604030504040204" pitchFamily="34" typeface="微軟正黑體"/>
                  <a:ea charset="-120" panose="020B0604030504040204" pitchFamily="34" typeface="微軟正黑體"/>
                </a:rPr>
                <a:t>多次單筆新增</a:t>
              </a:r>
              <a:r>
                <a:rPr altLang="en-US" b="1" dirty="0" lang="zh-TW">
                  <a:solidFill>
                    <a:srgbClr val="C00000"/>
                  </a:solidFill>
                  <a:latin charset="-120" panose="020B0604030504040204" pitchFamily="34" typeface="微軟正黑體"/>
                  <a:ea charset="-120" panose="020B0604030504040204" pitchFamily="34" typeface="微軟正黑體"/>
                </a:rPr>
                <a:t>」</a:t>
              </a:r>
              <a:r>
                <a:rPr altLang="zh-TW" b="1" dirty="0" lang="zh-TW">
                  <a:solidFill>
                    <a:srgbClr val="C00000"/>
                  </a:solidFill>
                  <a:latin charset="-120" panose="020B0604030504040204" pitchFamily="34" typeface="微軟正黑體"/>
                  <a:ea charset="-120" panose="020B0604030504040204" pitchFamily="34" typeface="微軟正黑體"/>
                </a:rPr>
                <a:t>，</a:t>
              </a:r>
              <a:r>
                <a:rPr altLang="en-US" b="1" dirty="0" lang="zh-TW">
                  <a:solidFill>
                    <a:srgbClr val="C00000"/>
                  </a:solidFill>
                  <a:latin charset="-120" panose="020B0604030504040204" pitchFamily="34" typeface="微軟正黑體"/>
                  <a:ea charset="-120" panose="020B0604030504040204" pitchFamily="34" typeface="微軟正黑體"/>
                </a:rPr>
                <a:t>已上傳成功的報名資料</a:t>
              </a:r>
              <a:r>
                <a:rPr altLang="en-US" b="1" dirty="0" lang="zh-TW" smtClean="0">
                  <a:solidFill>
                    <a:srgbClr val="C00000"/>
                  </a:solidFill>
                  <a:latin charset="-120" panose="020B0604030504040204" pitchFamily="34" typeface="微軟正黑體"/>
                  <a:ea charset="-120" panose="020B0604030504040204" pitchFamily="34" typeface="微軟正黑體"/>
                </a:rPr>
                <a:t>，  </a:t>
              </a:r>
              <a:endParaRPr altLang="zh-TW" b="1" dirty="0" lang="en-US" smtClean="0">
                <a:solidFill>
                  <a:srgbClr val="C00000"/>
                </a:solidFill>
                <a:latin charset="-120" panose="020B0604030504040204" pitchFamily="34" typeface="微軟正黑體"/>
                <a:ea charset="-120" panose="020B0604030504040204" pitchFamily="34" typeface="微軟正黑體"/>
              </a:endParaRPr>
            </a:p>
            <a:p>
              <a:pPr eaLnBrk="1" hangingPunct="1">
                <a:lnSpc>
                  <a:spcPct val="120000"/>
                </a:lnSpc>
              </a:pPr>
              <a:r>
                <a:rPr altLang="zh-TW" b="1" dirty="0" lang="en-US">
                  <a:solidFill>
                    <a:srgbClr val="C00000"/>
                  </a:solidFill>
                  <a:latin charset="-120" panose="020B0604030504040204" pitchFamily="34" typeface="微軟正黑體"/>
                  <a:ea charset="-120" panose="020B0604030504040204" pitchFamily="34" typeface="微軟正黑體"/>
                </a:rPr>
                <a:t> </a:t>
              </a:r>
              <a:r>
                <a:rPr altLang="zh-TW" b="1" dirty="0" lang="en-US" smtClean="0">
                  <a:solidFill>
                    <a:srgbClr val="C00000"/>
                  </a:solidFill>
                  <a:latin charset="-120" panose="020B0604030504040204" pitchFamily="34" typeface="微軟正黑體"/>
                  <a:ea charset="-120" panose="020B0604030504040204" pitchFamily="34" typeface="微軟正黑體"/>
                </a:rPr>
                <a:t>            </a:t>
              </a:r>
              <a:r>
                <a:rPr altLang="zh-TW" b="1" dirty="0" lang="en-US" smtClean="0" sz="1400">
                  <a:solidFill>
                    <a:srgbClr val="C00000"/>
                  </a:solidFill>
                  <a:latin charset="-120" panose="020B0604030504040204" pitchFamily="34" typeface="微軟正黑體"/>
                  <a:ea charset="-120" panose="020B0604030504040204" pitchFamily="34" typeface="微軟正黑體"/>
                </a:rPr>
                <a:t>   </a:t>
              </a:r>
              <a:r>
                <a:rPr altLang="en-US" b="1" dirty="0" lang="zh-TW" smtClean="0">
                  <a:solidFill>
                    <a:srgbClr val="C00000"/>
                  </a:solidFill>
                  <a:latin charset="-120" panose="020B0604030504040204" pitchFamily="34" typeface="微軟正黑體"/>
                  <a:ea charset="-120" panose="020B0604030504040204" pitchFamily="34" typeface="微軟正黑體"/>
                </a:rPr>
                <a:t>請</a:t>
              </a:r>
              <a:r>
                <a:rPr altLang="en-US" b="1" dirty="0" lang="zh-TW" smtClean="0" u="sng">
                  <a:solidFill>
                    <a:srgbClr val="C00000"/>
                  </a:solidFill>
                  <a:latin charset="-120" panose="020B0604030504040204" pitchFamily="34" typeface="微軟正黑體"/>
                  <a:ea charset="-120" panose="020B0604030504040204" pitchFamily="34" typeface="微軟正黑體"/>
                </a:rPr>
                <a:t>不要</a:t>
              </a:r>
              <a:r>
                <a:rPr altLang="en-US" b="1" dirty="0" lang="zh-TW" u="sng">
                  <a:solidFill>
                    <a:srgbClr val="C00000"/>
                  </a:solidFill>
                  <a:latin charset="-120" panose="020B0604030504040204" pitchFamily="34" typeface="微軟正黑體"/>
                  <a:ea charset="-120" panose="020B0604030504040204" pitchFamily="34" typeface="微軟正黑體"/>
                </a:rPr>
                <a:t>再重覆上傳</a:t>
              </a:r>
              <a:r>
                <a:rPr altLang="en-US" b="1" dirty="0" lang="zh-TW">
                  <a:solidFill>
                    <a:srgbClr val="C00000"/>
                  </a:solidFill>
                  <a:latin charset="-120" panose="020B0604030504040204" pitchFamily="34" typeface="微軟正黑體"/>
                  <a:ea charset="-120" panose="020B0604030504040204" pitchFamily="34" typeface="微軟正黑體"/>
                </a:rPr>
                <a:t>，新增報名資料請</a:t>
              </a:r>
              <a:r>
                <a:rPr altLang="en-US" b="1" dirty="0" lang="zh-TW" u="sng">
                  <a:solidFill>
                    <a:srgbClr val="C00000"/>
                  </a:solidFill>
                  <a:latin charset="-120" panose="020B0604030504040204" pitchFamily="34" typeface="微軟正黑體"/>
                  <a:ea charset="-120" panose="020B0604030504040204" pitchFamily="34" typeface="微軟正黑體"/>
                </a:rPr>
                <a:t>另製作新檔案匯入</a:t>
              </a:r>
              <a:r>
                <a:rPr altLang="en-US" b="1" dirty="0" lang="zh-TW">
                  <a:solidFill>
                    <a:srgbClr val="C00000"/>
                  </a:solidFill>
                  <a:latin charset="-120" panose="020B0604030504040204" pitchFamily="34" typeface="微軟正黑體"/>
                  <a:ea charset="-120" panose="020B0604030504040204" pitchFamily="34" typeface="微軟正黑體"/>
                </a:rPr>
                <a:t>。</a:t>
              </a:r>
              <a:endParaRPr altLang="zh-TW" b="1" dirty="0" lang="zh-TW">
                <a:solidFill>
                  <a:srgbClr val="C00000"/>
                </a:solidFill>
                <a:latin charset="-120" panose="020B0604030504040204" pitchFamily="34" typeface="微軟正黑體"/>
                <a:ea charset="-120" panose="020B0604030504040204" pitchFamily="34" typeface="微軟正黑體"/>
              </a:endParaRPr>
            </a:p>
          </p:txBody>
        </p:sp>
      </p:grpSp>
      <p:pic>
        <p:nvPicPr>
          <p:cNvPr id="2" name="圖片 1"/>
          <p:cNvPicPr>
            <a:picLocks noChangeAspect="1"/>
          </p:cNvPicPr>
          <p:nvPr/>
        </p:nvPicPr>
        <p:blipFill>
          <a:blip cstate="screen" r:embed="rId2">
            <a:extLst>
              <a:ext uri="{28A0092B-C50C-407E-A947-70E740481C1C}">
                <a14:useLocalDpi xmlns:a14="http://schemas.microsoft.com/office/drawing/2010/main" val="0"/>
              </a:ext>
            </a:extLst>
          </a:blip>
          <a:stretch>
            <a:fillRect/>
          </a:stretch>
        </p:blipFill>
        <p:spPr>
          <a:xfrm>
            <a:off x="239414" y="2587713"/>
            <a:ext cx="8640000" cy="2755392"/>
          </a:xfrm>
          <a:prstGeom prst="rect">
            <a:avLst/>
          </a:prstGeom>
          <a:ln w="19050">
            <a:solidFill>
              <a:srgbClr val="0000FF"/>
            </a:solidFill>
          </a:ln>
        </p:spPr>
      </p:pic>
      <p:sp>
        <p:nvSpPr>
          <p:cNvPr id="17" name="矩形 16"/>
          <p:cNvSpPr/>
          <p:nvPr/>
        </p:nvSpPr>
        <p:spPr bwMode="auto">
          <a:xfrm>
            <a:off x="330148" y="4684901"/>
            <a:ext cx="1643432" cy="27844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8" name="向右箭號 17"/>
          <p:cNvSpPr/>
          <p:nvPr/>
        </p:nvSpPr>
        <p:spPr bwMode="auto">
          <a:xfrm>
            <a:off x="875348" y="5002089"/>
            <a:ext cx="741362" cy="27305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pic>
        <p:nvPicPr>
          <p:cNvPr id="19" name="圖片 12"/>
          <p:cNvPicPr>
            <a:picLocks noChangeAspect="1"/>
          </p:cNvPicPr>
          <p:nvPr/>
        </p:nvPicPr>
        <p:blipFill>
          <a:blip r:embed="rId3">
            <a:extLst>
              <a:ext uri="{28A0092B-C50C-407E-A947-70E740481C1C}">
                <a14:useLocalDpi xmlns:a14="http://schemas.microsoft.com/office/drawing/2010/main" val="0"/>
              </a:ext>
            </a:extLst>
          </a:blip>
          <a:srcRect b="95" r="57"/>
          <a:stretch>
            <a:fillRect/>
          </a:stretch>
        </p:blipFill>
        <p:spPr bwMode="auto">
          <a:xfrm>
            <a:off x="1663383" y="5038601"/>
            <a:ext cx="4268787" cy="815975"/>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665520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42</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833162"/>
            <a:ext cx="5154202"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(5/11)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911894" y="1373776"/>
            <a:ext cx="7825705" cy="1089025"/>
          </a:xfrm>
        </p:spPr>
        <p:txBody>
          <a:bodyPr>
            <a:normAutofit/>
          </a:bodyPr>
          <a:lstStyle/>
          <a:p>
            <a:pPr marL="0" indent="0">
              <a:lnSpc>
                <a:spcPct val="120000"/>
              </a:lnSpc>
              <a:buFont typeface="Arial" panose="020B0604020202020204" pitchFamily="34" charset="0"/>
              <a:buNone/>
            </a:pPr>
            <a:r>
              <a:rPr lang="en-US" altLang="zh-TW" sz="1800" b="1" dirty="0" smtClean="0">
                <a:solidFill>
                  <a:srgbClr val="C00000"/>
                </a:solidFill>
                <a:latin typeface="微軟正黑體" panose="020B0604030504040204" pitchFamily="34" charset="-120"/>
                <a:ea typeface="微軟正黑體" panose="020B0604030504040204" pitchFamily="34" charset="-120"/>
              </a:rPr>
              <a:t>Step3</a:t>
            </a:r>
            <a:r>
              <a:rPr lang="zh-TW" altLang="en-US"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smtClean="0">
              <a:solidFill>
                <a:srgbClr val="C00000"/>
              </a:solidFill>
              <a:latin typeface="微軟正黑體" panose="020B0604030504040204" pitchFamily="34" charset="-120"/>
              <a:ea typeface="微軟正黑體" panose="020B0604030504040204" pitchFamily="34" charset="-120"/>
            </a:endParaRPr>
          </a:p>
          <a:p>
            <a:pPr marL="0" indent="0">
              <a:lnSpc>
                <a:spcPct val="120000"/>
              </a:lnSpc>
              <a:buFont typeface="Arial" panose="020B0604020202020204" pitchFamily="34" charset="0"/>
              <a:buNone/>
            </a:pPr>
            <a:r>
              <a:rPr lang="zh-TW" altLang="en-US" sz="1600" b="1" dirty="0" smtClean="0">
                <a:latin typeface="微軟正黑體" panose="020B0604030504040204" pitchFamily="34" charset="-120"/>
                <a:ea typeface="微軟正黑體" panose="020B0604030504040204" pitchFamily="34" charset="-120"/>
              </a:rPr>
              <a:t>上傳成功後，</a:t>
            </a:r>
            <a:r>
              <a:rPr lang="zh-TW" altLang="zh-TW" sz="1600" b="1" dirty="0" smtClean="0">
                <a:latin typeface="微軟正黑體" panose="020B0604030504040204" pitchFamily="34" charset="-120"/>
                <a:ea typeface="微軟正黑體" panose="020B0604030504040204" pitchFamily="34" charset="-120"/>
              </a:rPr>
              <a:t>仍請至「</a:t>
            </a:r>
            <a:r>
              <a:rPr lang="zh-TW" altLang="zh-TW" sz="1600" b="1" dirty="0" smtClean="0">
                <a:solidFill>
                  <a:srgbClr val="C00000"/>
                </a:solidFill>
                <a:latin typeface="微軟正黑體" panose="020B0604030504040204" pitchFamily="34" charset="-120"/>
                <a:ea typeface="微軟正黑體" panose="020B0604030504040204" pitchFamily="34" charset="-120"/>
              </a:rPr>
              <a:t>報名資料編修</a:t>
            </a:r>
            <a:r>
              <a:rPr lang="en-US" altLang="zh-TW" sz="16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a:t>
            </a:r>
            <a:r>
              <a:rPr lang="zh-TW" altLang="zh-TW" sz="1600" b="1" dirty="0" smtClean="0">
                <a:solidFill>
                  <a:srgbClr val="C00000"/>
                </a:solidFill>
                <a:latin typeface="微軟正黑體" panose="020B0604030504040204" pitchFamily="34" charset="-120"/>
                <a:ea typeface="微軟正黑體" panose="020B0604030504040204" pitchFamily="34" charset="-120"/>
              </a:rPr>
              <a:t>單筆編修</a:t>
            </a:r>
            <a:r>
              <a:rPr lang="zh-TW" altLang="zh-TW" sz="1600" b="1" dirty="0" smtClean="0">
                <a:latin typeface="微軟正黑體" panose="020B0604030504040204" pitchFamily="34" charset="-120"/>
                <a:ea typeface="微軟正黑體" panose="020B0604030504040204" pitchFamily="34" charset="-120"/>
              </a:rPr>
              <a:t>」再次查看是否有「</a:t>
            </a:r>
            <a:r>
              <a:rPr lang="zh-TW" altLang="zh-TW" sz="1600" b="1" dirty="0" smtClean="0">
                <a:solidFill>
                  <a:srgbClr val="C00000"/>
                </a:solidFill>
                <a:latin typeface="微軟正黑體" panose="020B0604030504040204" pitchFamily="34" charset="-120"/>
                <a:ea typeface="微軟正黑體" panose="020B0604030504040204" pitchFamily="34" charset="-120"/>
              </a:rPr>
              <a:t>錯誤訊息</a:t>
            </a:r>
            <a:r>
              <a:rPr lang="zh-TW" altLang="zh-TW" sz="1600" b="1" dirty="0" smtClean="0">
                <a:latin typeface="微軟正黑體" panose="020B0604030504040204" pitchFamily="34" charset="-120"/>
                <a:ea typeface="微軟正黑體" panose="020B0604030504040204" pitchFamily="34" charset="-120"/>
              </a:rPr>
              <a:t>」說明</a:t>
            </a:r>
            <a:endParaRPr lang="en-US" altLang="zh-TW" sz="1600" b="1" dirty="0" smtClean="0">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911171" y="2575560"/>
            <a:ext cx="6723737" cy="3940230"/>
          </a:xfrm>
          <a:prstGeom prst="rect">
            <a:avLst/>
          </a:prstGeom>
          <a:ln w="19050">
            <a:solidFill>
              <a:srgbClr val="0000FF"/>
            </a:solidFill>
          </a:ln>
        </p:spPr>
      </p:pic>
      <p:pic>
        <p:nvPicPr>
          <p:cNvPr id="14"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3563" y="2583180"/>
            <a:ext cx="1343025" cy="1171575"/>
          </a:xfrm>
          <a:prstGeom prst="rect">
            <a:avLst/>
          </a:prstGeom>
          <a:noFill/>
          <a:ln w="28575">
            <a:solidFill>
              <a:srgbClr val="0033CC"/>
            </a:solidFill>
            <a:miter lim="800000"/>
            <a:headEnd/>
            <a:tailEnd/>
          </a:ln>
          <a:extLst>
            <a:ext uri="{909E8E84-426E-40DD-AFC4-6F175D3DCCD1}">
              <a14:hiddenFill xmlns:a14="http://schemas.microsoft.com/office/drawing/2010/main">
                <a:solidFill>
                  <a:srgbClr val="FFFFFF"/>
                </a:solidFill>
              </a14:hiddenFill>
            </a:ext>
          </a:extLst>
        </p:spPr>
      </p:pic>
      <p:sp>
        <p:nvSpPr>
          <p:cNvPr id="15" name="矩形 14"/>
          <p:cNvSpPr/>
          <p:nvPr/>
        </p:nvSpPr>
        <p:spPr bwMode="auto">
          <a:xfrm>
            <a:off x="523563" y="3142891"/>
            <a:ext cx="1343025" cy="27086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6" name="矩形 15"/>
          <p:cNvSpPr/>
          <p:nvPr/>
        </p:nvSpPr>
        <p:spPr bwMode="auto">
          <a:xfrm>
            <a:off x="4831080" y="3487133"/>
            <a:ext cx="1193098" cy="44380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73790604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矩形 16"/>
          <p:cNvSpPr/>
          <p:nvPr/>
        </p:nvSpPr>
        <p:spPr>
          <a:xfrm>
            <a:off x="975360" y="1708533"/>
            <a:ext cx="2095500" cy="398315"/>
          </a:xfrm>
          <a:prstGeom prst="rect">
            <a:avLst/>
          </a:prstGeom>
          <a:solidFill>
            <a:srgbClr val="FFEBE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43</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330148" y="742690"/>
            <a:ext cx="418540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(6/11)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902111" y="1376598"/>
            <a:ext cx="8004822" cy="1502070"/>
          </a:xfrm>
        </p:spPr>
        <p:txBody>
          <a:bodyPr rtlCol="0">
            <a:normAutofit lnSpcReduction="10000"/>
          </a:bodyPr>
          <a:lstStyle/>
          <a:p>
            <a:pPr marL="0" indent="0">
              <a:lnSpc>
                <a:spcPct val="120000"/>
              </a:lnSpc>
              <a:buNone/>
              <a:defRPr/>
            </a:pPr>
            <a:r>
              <a:rPr lang="en-US" altLang="zh-TW" sz="1800" b="1" dirty="0">
                <a:solidFill>
                  <a:srgbClr val="C00000"/>
                </a:solidFill>
                <a:latin typeface="微軟正黑體" panose="020B0604030504040204" pitchFamily="34" charset="-120"/>
                <a:ea typeface="微軟正黑體" panose="020B0604030504040204" pitchFamily="34" charset="-120"/>
              </a:rPr>
              <a:t>Step4</a:t>
            </a:r>
            <a:r>
              <a:rPr lang="zh-TW" altLang="en-US" sz="1800" b="1" dirty="0">
                <a:solidFill>
                  <a:srgbClr val="C00000"/>
                </a:solidFill>
                <a:latin typeface="微軟正黑體" panose="020B0604030504040204" pitchFamily="34" charset="-120"/>
                <a:ea typeface="微軟正黑體" panose="020B0604030504040204" pitchFamily="34" charset="-120"/>
              </a:rPr>
              <a:t>：</a:t>
            </a:r>
            <a:r>
              <a:rPr lang="en-US" altLang="zh-TW" sz="1800" b="1" dirty="0">
                <a:solidFill>
                  <a:srgbClr val="C00000"/>
                </a:solidFill>
                <a:latin typeface="微軟正黑體" panose="020B0604030504040204" pitchFamily="34" charset="-120"/>
                <a:ea typeface="微軟正黑體" panose="020B0604030504040204" pitchFamily="34" charset="-120"/>
              </a:rPr>
              <a:t/>
            </a:r>
            <a:br>
              <a:rPr lang="en-US" altLang="zh-TW" sz="1800" b="1" dirty="0">
                <a:solidFill>
                  <a:srgbClr val="C00000"/>
                </a:solidFill>
                <a:latin typeface="微軟正黑體" panose="020B0604030504040204" pitchFamily="34" charset="-120"/>
                <a:ea typeface="微軟正黑體" panose="020B0604030504040204" pitchFamily="34" charset="-120"/>
              </a:rPr>
            </a:br>
            <a:r>
              <a:rPr lang="zh-TW" altLang="en-US" sz="2000" b="1" dirty="0" smtClean="0">
                <a:latin typeface="微軟正黑體" panose="020B0604030504040204" pitchFamily="34" charset="-120"/>
                <a:ea typeface="微軟正黑體" panose="020B0604030504040204" pitchFamily="34" charset="-120"/>
              </a:rPr>
              <a:t>上傳資料若有錯誤，系統立即跳出通知視窗，請依「錯誤訊息」瞭解上傳資料錯誤原因，</a:t>
            </a:r>
            <a:r>
              <a:rPr lang="zh-TW" altLang="zh-TW" sz="2000" b="1" dirty="0" smtClean="0">
                <a:latin typeface="微軟正黑體" panose="020B0604030504040204" pitchFamily="34" charset="-120"/>
                <a:ea typeface="微軟正黑體" panose="020B0604030504040204" pitchFamily="34" charset="-120"/>
              </a:rPr>
              <a:t>再次</a:t>
            </a:r>
            <a:r>
              <a:rPr lang="zh-TW" altLang="zh-TW" sz="2000" b="1" dirty="0">
                <a:latin typeface="微軟正黑體" panose="020B0604030504040204" pitchFamily="34" charset="-120"/>
                <a:ea typeface="微軟正黑體" panose="020B0604030504040204" pitchFamily="34" charset="-120"/>
              </a:rPr>
              <a:t>修正 </a:t>
            </a:r>
            <a:r>
              <a:rPr lang="en-US" altLang="zh-TW" sz="2000" b="1" dirty="0">
                <a:latin typeface="微軟正黑體" panose="020B0604030504040204" pitchFamily="34" charset="-120"/>
                <a:ea typeface="微軟正黑體" panose="020B0604030504040204" pitchFamily="34" charset="-120"/>
              </a:rPr>
              <a:t>Excel </a:t>
            </a:r>
            <a:r>
              <a:rPr lang="zh-TW" altLang="zh-TW" sz="2000" b="1" dirty="0">
                <a:latin typeface="微軟正黑體" panose="020B0604030504040204" pitchFamily="34" charset="-120"/>
                <a:ea typeface="微軟正黑體" panose="020B0604030504040204" pitchFamily="34" charset="-120"/>
              </a:rPr>
              <a:t>檔案</a:t>
            </a:r>
            <a:r>
              <a:rPr lang="zh-TW" altLang="zh-TW" sz="2000" b="1" dirty="0" smtClean="0">
                <a:latin typeface="微軟正黑體" panose="020B0604030504040204" pitchFamily="34" charset="-120"/>
                <a:ea typeface="微軟正黑體" panose="020B0604030504040204" pitchFamily="34" charset="-120"/>
              </a:rPr>
              <a:t>內容</a:t>
            </a:r>
            <a:r>
              <a:rPr lang="zh-TW" altLang="en-US" sz="2000" b="1" dirty="0" smtClean="0">
                <a:latin typeface="微軟正黑體" panose="020B0604030504040204" pitchFamily="34" charset="-120"/>
                <a:ea typeface="微軟正黑體" panose="020B0604030504040204" pitchFamily="34" charset="-120"/>
              </a:rPr>
              <a:t>後</a:t>
            </a:r>
            <a:r>
              <a:rPr lang="zh-TW" altLang="zh-TW" sz="2000" b="1" dirty="0" smtClean="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至「報名資料載入</a:t>
            </a:r>
            <a:r>
              <a:rPr lang="en-US" altLang="zh-TW" sz="2000" b="1" dirty="0">
                <a:latin typeface="微軟正黑體" panose="020B0604030504040204" pitchFamily="34" charset="-120"/>
                <a:ea typeface="微軟正黑體" panose="020B0604030504040204" pitchFamily="34" charset="-120"/>
                <a:sym typeface="Wingdings" panose="05000000000000000000" pitchFamily="2" charset="2"/>
              </a:rPr>
              <a:t></a:t>
            </a:r>
            <a:r>
              <a:rPr lang="zh-TW" altLang="zh-TW" sz="2000" b="1" dirty="0">
                <a:latin typeface="微軟正黑體" panose="020B0604030504040204" pitchFamily="34" charset="-120"/>
                <a:ea typeface="微軟正黑體" panose="020B0604030504040204" pitchFamily="34" charset="-120"/>
              </a:rPr>
              <a:t>批次匯入」，以匯入的方式新增報名</a:t>
            </a:r>
            <a:r>
              <a:rPr lang="zh-TW" altLang="zh-TW" sz="2000" b="1" dirty="0" smtClean="0">
                <a:latin typeface="微軟正黑體" panose="020B0604030504040204" pitchFamily="34" charset="-120"/>
                <a:ea typeface="微軟正黑體" panose="020B0604030504040204" pitchFamily="34" charset="-120"/>
              </a:rPr>
              <a:t>資料</a:t>
            </a:r>
            <a:r>
              <a:rPr lang="zh-TW" altLang="en-US" sz="2000" b="1" dirty="0" smtClean="0">
                <a:latin typeface="微軟正黑體" panose="020B0604030504040204" pitchFamily="34" charset="-120"/>
                <a:ea typeface="微軟正黑體" panose="020B0604030504040204" pitchFamily="34" charset="-120"/>
              </a:rPr>
              <a:t>。</a:t>
            </a:r>
            <a:endParaRPr lang="zh-TW" altLang="en-US" sz="2000" b="1" dirty="0">
              <a:latin typeface="微軟正黑體" panose="020B0604030504040204" pitchFamily="34" charset="-120"/>
              <a:ea typeface="微軟正黑體" panose="020B0604030504040204" pitchFamily="34" charset="-120"/>
            </a:endParaRPr>
          </a:p>
        </p:txBody>
      </p:sp>
      <p:grpSp>
        <p:nvGrpSpPr>
          <p:cNvPr id="14" name="群組 13"/>
          <p:cNvGrpSpPr/>
          <p:nvPr/>
        </p:nvGrpSpPr>
        <p:grpSpPr>
          <a:xfrm>
            <a:off x="1347047" y="5200919"/>
            <a:ext cx="6526168" cy="703998"/>
            <a:chOff x="1301750" y="5381625"/>
            <a:chExt cx="9588500" cy="792163"/>
          </a:xfrm>
        </p:grpSpPr>
        <p:sp>
          <p:nvSpPr>
            <p:cNvPr id="15" name="矩形 14"/>
            <p:cNvSpPr/>
            <p:nvPr/>
          </p:nvSpPr>
          <p:spPr>
            <a:xfrm>
              <a:off x="1301750" y="5381625"/>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6" name="矩形 3"/>
            <p:cNvSpPr>
              <a:spLocks noChangeArrowheads="1"/>
            </p:cNvSpPr>
            <p:nvPr/>
          </p:nvSpPr>
          <p:spPr bwMode="auto">
            <a:xfrm>
              <a:off x="1390649" y="5412753"/>
              <a:ext cx="9298077" cy="72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zh-TW" b="1" dirty="0">
                  <a:solidFill>
                    <a:srgbClr val="C00000"/>
                  </a:solidFill>
                  <a:latin typeface="微軟正黑體" panose="020B0604030504040204" pitchFamily="34" charset="-120"/>
                  <a:ea typeface="微軟正黑體" panose="020B0604030504040204" pitchFamily="34" charset="-120"/>
                </a:rPr>
                <a:t>※提醒：系統</a:t>
              </a:r>
              <a:r>
                <a:rPr lang="zh-TW" altLang="en-US" b="1" dirty="0">
                  <a:solidFill>
                    <a:srgbClr val="C00000"/>
                  </a:solidFill>
                  <a:latin typeface="微軟正黑體" panose="020B0604030504040204" pitchFamily="34" charset="-120"/>
                  <a:ea typeface="微軟正黑體" panose="020B0604030504040204" pitchFamily="34" charset="-120"/>
                </a:rPr>
                <a:t>檢</a:t>
              </a:r>
              <a:r>
                <a:rPr lang="zh-TW" altLang="zh-TW" b="1" dirty="0">
                  <a:solidFill>
                    <a:srgbClr val="C00000"/>
                  </a:solidFill>
                  <a:latin typeface="微軟正黑體" panose="020B0604030504040204" pitchFamily="34" charset="-120"/>
                  <a:ea typeface="微軟正黑體" panose="020B0604030504040204" pitchFamily="34" charset="-120"/>
                </a:rPr>
                <a:t>測資料有錯誤，不接受批次匯入的所有資料</a:t>
              </a:r>
              <a:r>
                <a:rPr lang="zh-TW" altLang="zh-TW" b="1" dirty="0" smtClean="0">
                  <a:solidFill>
                    <a:srgbClr val="C00000"/>
                  </a:solidFill>
                  <a:latin typeface="微軟正黑體" panose="020B0604030504040204" pitchFamily="34" charset="-120"/>
                  <a:ea typeface="微軟正黑體" panose="020B0604030504040204" pitchFamily="34" charset="-120"/>
                </a:rPr>
                <a:t>，</a:t>
              </a:r>
              <a:endParaRPr lang="en-US" altLang="zh-TW" b="1" dirty="0" smtClean="0">
                <a:solidFill>
                  <a:srgbClr val="C00000"/>
                </a:solidFill>
                <a:latin typeface="微軟正黑體" panose="020B0604030504040204" pitchFamily="34" charset="-120"/>
                <a:ea typeface="微軟正黑體" panose="020B0604030504040204" pitchFamily="34" charset="-120"/>
              </a:endParaRPr>
            </a:p>
            <a:p>
              <a:pPr eaLnBrk="1" hangingPunct="1"/>
              <a:r>
                <a:rPr lang="en-US" altLang="zh-TW" b="1" dirty="0">
                  <a:solidFill>
                    <a:srgbClr val="C00000"/>
                  </a:solidFill>
                  <a:latin typeface="微軟正黑體" panose="020B0604030504040204" pitchFamily="34" charset="-120"/>
                  <a:ea typeface="微軟正黑體" panose="020B0604030504040204" pitchFamily="34" charset="-120"/>
                </a:rPr>
                <a:t> </a:t>
              </a:r>
              <a:r>
                <a:rPr lang="en-US" altLang="zh-TW" b="1" dirty="0" smtClean="0">
                  <a:solidFill>
                    <a:srgbClr val="C00000"/>
                  </a:solidFill>
                  <a:latin typeface="微軟正黑體" panose="020B0604030504040204" pitchFamily="34" charset="-120"/>
                  <a:ea typeface="微軟正黑體" panose="020B0604030504040204" pitchFamily="34" charset="-120"/>
                </a:rPr>
                <a:t>              </a:t>
              </a:r>
              <a:r>
                <a:rPr lang="zh-TW" altLang="zh-TW" b="1" dirty="0" smtClean="0">
                  <a:solidFill>
                    <a:srgbClr val="C00000"/>
                  </a:solidFill>
                  <a:latin typeface="微軟正黑體" panose="020B0604030504040204" pitchFamily="34" charset="-120"/>
                  <a:ea typeface="微軟正黑體" panose="020B0604030504040204" pitchFamily="34" charset="-120"/>
                </a:rPr>
                <a:t>請將</a:t>
              </a:r>
              <a:r>
                <a:rPr lang="en-US" altLang="zh-TW" b="1" dirty="0" smtClean="0">
                  <a:solidFill>
                    <a:srgbClr val="C00000"/>
                  </a:solidFill>
                  <a:latin typeface="微軟正黑體" panose="020B0604030504040204" pitchFamily="34" charset="-120"/>
                  <a:ea typeface="微軟正黑體" panose="020B0604030504040204" pitchFamily="34" charset="-120"/>
                </a:rPr>
                <a:t>Excel</a:t>
              </a:r>
              <a:r>
                <a:rPr lang="zh-TW" altLang="zh-TW" b="1" dirty="0">
                  <a:solidFill>
                    <a:srgbClr val="C00000"/>
                  </a:solidFill>
                  <a:latin typeface="微軟正黑體" panose="020B0604030504040204" pitchFamily="34" charset="-120"/>
                  <a:ea typeface="微軟正黑體" panose="020B0604030504040204" pitchFamily="34" charset="-120"/>
                </a:rPr>
                <a:t>檔案中之內容修正後</a:t>
              </a:r>
              <a:r>
                <a:rPr lang="zh-TW" altLang="zh-TW" b="1" dirty="0" smtClean="0">
                  <a:solidFill>
                    <a:srgbClr val="C00000"/>
                  </a:solidFill>
                  <a:latin typeface="微軟正黑體" panose="020B0604030504040204" pitchFamily="34" charset="-120"/>
                  <a:ea typeface="微軟正黑體" panose="020B0604030504040204" pitchFamily="34" charset="-120"/>
                </a:rPr>
                <a:t>，重新</a:t>
              </a:r>
              <a:r>
                <a:rPr lang="zh-TW" altLang="zh-TW" b="1" dirty="0">
                  <a:solidFill>
                    <a:srgbClr val="C00000"/>
                  </a:solidFill>
                  <a:latin typeface="微軟正黑體" panose="020B0604030504040204" pitchFamily="34" charset="-120"/>
                  <a:ea typeface="微軟正黑體" panose="020B0604030504040204" pitchFamily="34" charset="-120"/>
                </a:rPr>
                <a:t>匯入資料。</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grpSp>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08131" y="3263306"/>
            <a:ext cx="6804000" cy="1644415"/>
          </a:xfrm>
          <a:prstGeom prst="rect">
            <a:avLst/>
          </a:prstGeom>
          <a:ln w="19050">
            <a:solidFill>
              <a:srgbClr val="0000FF"/>
            </a:solidFill>
          </a:ln>
        </p:spPr>
      </p:pic>
    </p:spTree>
    <p:extLst>
      <p:ext uri="{BB962C8B-B14F-4D97-AF65-F5344CB8AC3E}">
        <p14:creationId xmlns:p14="http://schemas.microsoft.com/office/powerpoint/2010/main" val="36615609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44</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783175"/>
            <a:ext cx="4115624"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(7/11)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885966" y="1646353"/>
            <a:ext cx="7632915" cy="1677292"/>
          </a:xfrm>
        </p:spPr>
        <p:txBody>
          <a:bodyPr>
            <a:normAutofit/>
          </a:bodyPr>
          <a:lstStyle/>
          <a:p>
            <a:pPr marL="0" indent="0">
              <a:lnSpc>
                <a:spcPct val="120000"/>
              </a:lnSpc>
              <a:buFont typeface="Arial" panose="020B0604020202020204" pitchFamily="34" charset="0"/>
              <a:buNone/>
            </a:pPr>
            <a:r>
              <a:rPr lang="zh-TW" altLang="en-US" sz="1800" b="1" dirty="0" smtClean="0">
                <a:solidFill>
                  <a:srgbClr val="0070C0"/>
                </a:solidFill>
                <a:latin typeface="微軟正黑體" panose="020B0604030504040204" pitchFamily="34" charset="-120"/>
                <a:ea typeface="微軟正黑體" panose="020B0604030504040204" pitchFamily="34" charset="-120"/>
              </a:rPr>
              <a:t>單筆新增學生資料</a:t>
            </a:r>
            <a:endParaRPr lang="en-US" altLang="zh-TW" sz="1800" b="1" dirty="0" smtClean="0">
              <a:solidFill>
                <a:srgbClr val="0070C0"/>
              </a:solidFill>
              <a:latin typeface="微軟正黑體" panose="020B0604030504040204" pitchFamily="34" charset="-120"/>
              <a:ea typeface="微軟正黑體" panose="020B0604030504040204" pitchFamily="34" charset="-120"/>
            </a:endParaRPr>
          </a:p>
          <a:p>
            <a:pPr marL="0" indent="0">
              <a:lnSpc>
                <a:spcPct val="100000"/>
              </a:lnSpc>
              <a:buFont typeface="Arial" panose="020B0604020202020204" pitchFamily="34" charset="0"/>
              <a:buNone/>
            </a:pPr>
            <a:r>
              <a:rPr lang="en-US" altLang="zh-TW" sz="1800" b="1" dirty="0" smtClean="0">
                <a:solidFill>
                  <a:srgbClr val="C00000"/>
                </a:solidFill>
                <a:latin typeface="微軟正黑體" panose="020B0604030504040204" pitchFamily="34" charset="-120"/>
                <a:ea typeface="微軟正黑體" panose="020B0604030504040204" pitchFamily="34" charset="-120"/>
              </a:rPr>
              <a:t>Step1</a:t>
            </a:r>
            <a:r>
              <a:rPr lang="zh-TW" altLang="en-US"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smtClean="0">
              <a:solidFill>
                <a:srgbClr val="0070C0"/>
              </a:solidFill>
              <a:latin typeface="微軟正黑體" panose="020B0604030504040204" pitchFamily="34" charset="-120"/>
              <a:ea typeface="微軟正黑體" panose="020B0604030504040204" pitchFamily="34" charset="-120"/>
            </a:endParaRPr>
          </a:p>
          <a:p>
            <a:pPr marL="0" indent="0">
              <a:lnSpc>
                <a:spcPct val="100000"/>
              </a:lnSpc>
              <a:buNone/>
            </a:pPr>
            <a:r>
              <a:rPr lang="zh-TW" altLang="zh-TW" sz="1800" b="1" dirty="0">
                <a:solidFill>
                  <a:srgbClr val="B5372D"/>
                </a:solidFill>
                <a:latin typeface="微軟正黑體" panose="020B0604030504040204" pitchFamily="34" charset="-120"/>
                <a:ea typeface="微軟正黑體" panose="020B0604030504040204" pitchFamily="34" charset="-120"/>
              </a:rPr>
              <a:t>適用於</a:t>
            </a:r>
            <a:r>
              <a:rPr lang="zh-TW" altLang="zh-TW" sz="1800" b="1" dirty="0" smtClean="0">
                <a:solidFill>
                  <a:srgbClr val="B5372D"/>
                </a:solidFill>
                <a:latin typeface="微軟正黑體" panose="020B0604030504040204" pitchFamily="34" charset="-120"/>
                <a:ea typeface="微軟正黑體" panose="020B0604030504040204" pitchFamily="34" charset="-120"/>
              </a:rPr>
              <a:t>少量</a:t>
            </a:r>
            <a:r>
              <a:rPr lang="zh-TW" altLang="en-US" sz="1800" b="1" dirty="0" smtClean="0">
                <a:solidFill>
                  <a:srgbClr val="B5372D"/>
                </a:solidFill>
                <a:latin typeface="微軟正黑體" panose="020B0604030504040204" pitchFamily="34" charset="-120"/>
                <a:ea typeface="微軟正黑體" panose="020B0604030504040204" pitchFamily="34" charset="-120"/>
              </a:rPr>
              <a:t>學</a:t>
            </a:r>
            <a:r>
              <a:rPr lang="zh-TW" altLang="zh-TW" sz="1800" b="1" dirty="0" smtClean="0">
                <a:solidFill>
                  <a:srgbClr val="B5372D"/>
                </a:solidFill>
                <a:latin typeface="微軟正黑體" panose="020B0604030504040204" pitchFamily="34" charset="-120"/>
                <a:ea typeface="微軟正黑體" panose="020B0604030504040204" pitchFamily="34" charset="-120"/>
              </a:rPr>
              <a:t>生</a:t>
            </a:r>
            <a:r>
              <a:rPr lang="zh-TW" altLang="zh-TW" sz="1800" b="1" dirty="0">
                <a:solidFill>
                  <a:srgbClr val="B5372D"/>
                </a:solidFill>
                <a:latin typeface="微軟正黑體" panose="020B0604030504040204" pitchFamily="34" charset="-120"/>
                <a:ea typeface="微軟正黑體" panose="020B0604030504040204" pitchFamily="34" charset="-120"/>
              </a:rPr>
              <a:t>報名</a:t>
            </a:r>
            <a:r>
              <a:rPr lang="zh-TW" altLang="zh-TW" sz="1800" b="1" dirty="0" smtClean="0">
                <a:solidFill>
                  <a:srgbClr val="B5372D"/>
                </a:solidFill>
                <a:latin typeface="微軟正黑體" panose="020B0604030504040204" pitchFamily="34" charset="-120"/>
                <a:ea typeface="微軟正黑體" panose="020B0604030504040204" pitchFamily="34" charset="-120"/>
              </a:rPr>
              <a:t>情</a:t>
            </a:r>
            <a:r>
              <a:rPr lang="zh-TW" altLang="en-US" sz="1800" b="1" dirty="0" smtClean="0">
                <a:solidFill>
                  <a:srgbClr val="B5372D"/>
                </a:solidFill>
                <a:latin typeface="微軟正黑體" panose="020B0604030504040204" pitchFamily="34" charset="-120"/>
                <a:ea typeface="微軟正黑體" panose="020B0604030504040204" pitchFamily="34" charset="-120"/>
              </a:rPr>
              <a:t>形</a:t>
            </a:r>
            <a:endParaRPr lang="en-US" altLang="zh-TW" sz="1800" b="1" dirty="0" smtClean="0">
              <a:solidFill>
                <a:srgbClr val="B5372D"/>
              </a:solidFill>
              <a:latin typeface="微軟正黑體" panose="020B0604030504040204" pitchFamily="34" charset="-120"/>
              <a:ea typeface="微軟正黑體" panose="020B0604030504040204" pitchFamily="34" charset="-120"/>
            </a:endParaRPr>
          </a:p>
          <a:p>
            <a:pPr marL="0" indent="0">
              <a:lnSpc>
                <a:spcPct val="100000"/>
              </a:lnSpc>
              <a:buNone/>
            </a:pPr>
            <a:r>
              <a:rPr lang="zh-TW" altLang="zh-TW" sz="1800" b="1" dirty="0" smtClean="0">
                <a:latin typeface="微軟正黑體" panose="020B0604030504040204" pitchFamily="34" charset="-120"/>
                <a:ea typeface="微軟正黑體" panose="020B0604030504040204" pitchFamily="34" charset="-120"/>
              </a:rPr>
              <a:t>單筆新增學生資料，</a:t>
            </a:r>
            <a:r>
              <a:rPr lang="zh-TW" altLang="en-US" sz="1800" b="1" dirty="0" smtClean="0">
                <a:latin typeface="微軟正黑體" panose="020B0604030504040204" pitchFamily="34" charset="-120"/>
                <a:ea typeface="微軟正黑體" panose="020B0604030504040204" pitchFamily="34" charset="-120"/>
              </a:rPr>
              <a:t>先須</a:t>
            </a:r>
            <a:r>
              <a:rPr lang="zh-TW" altLang="zh-TW" sz="1800" b="1" dirty="0" smtClean="0">
                <a:latin typeface="微軟正黑體" panose="020B0604030504040204" pitchFamily="34" charset="-120"/>
                <a:ea typeface="微軟正黑體" panose="020B0604030504040204" pitchFamily="34" charset="-120"/>
              </a:rPr>
              <a:t>輸入</a:t>
            </a:r>
            <a:r>
              <a:rPr lang="zh-TW" altLang="zh-TW" sz="1800" b="1" u="sng" dirty="0" smtClean="0">
                <a:solidFill>
                  <a:srgbClr val="002060"/>
                </a:solidFill>
                <a:latin typeface="微軟正黑體" panose="020B0604030504040204" pitchFamily="34" charset="-120"/>
                <a:ea typeface="微軟正黑體" panose="020B0604030504040204" pitchFamily="34" charset="-120"/>
              </a:rPr>
              <a:t>身分證統一編號</a:t>
            </a:r>
            <a:r>
              <a:rPr lang="zh-TW" altLang="zh-TW" sz="1800" b="1" dirty="0" smtClean="0">
                <a:latin typeface="微軟正黑體" panose="020B0604030504040204" pitchFamily="34" charset="-120"/>
                <a:ea typeface="微軟正黑體" panose="020B0604030504040204" pitchFamily="34" charset="-120"/>
              </a:rPr>
              <a:t>、</a:t>
            </a:r>
            <a:r>
              <a:rPr lang="zh-TW" altLang="zh-TW" sz="1800" b="1" u="sng" dirty="0" smtClean="0">
                <a:solidFill>
                  <a:srgbClr val="002060"/>
                </a:solidFill>
                <a:latin typeface="微軟正黑體" panose="020B0604030504040204" pitchFamily="34" charset="-120"/>
                <a:ea typeface="微軟正黑體" panose="020B0604030504040204" pitchFamily="34" charset="-120"/>
              </a:rPr>
              <a:t>姓名</a:t>
            </a:r>
            <a:r>
              <a:rPr lang="zh-TW" altLang="zh-TW" sz="1800" b="1" dirty="0" smtClean="0">
                <a:latin typeface="微軟正黑體" panose="020B0604030504040204" pitchFamily="34" charset="-120"/>
                <a:ea typeface="微軟正黑體" panose="020B0604030504040204" pitchFamily="34" charset="-120"/>
              </a:rPr>
              <a:t>後，點取「</a:t>
            </a:r>
            <a:r>
              <a:rPr lang="zh-TW" altLang="zh-TW" sz="1800" b="1" dirty="0" smtClean="0">
                <a:solidFill>
                  <a:schemeClr val="accent6">
                    <a:lumMod val="75000"/>
                  </a:schemeClr>
                </a:solidFill>
                <a:latin typeface="微軟正黑體" panose="020B0604030504040204" pitchFamily="34" charset="-120"/>
                <a:ea typeface="微軟正黑體" panose="020B0604030504040204" pitchFamily="34" charset="-120"/>
              </a:rPr>
              <a:t>新增</a:t>
            </a:r>
            <a:r>
              <a:rPr lang="zh-TW" altLang="zh-TW" sz="1800" b="1" dirty="0" smtClean="0">
                <a:latin typeface="微軟正黑體" panose="020B0604030504040204" pitchFamily="34" charset="-120"/>
                <a:ea typeface="微軟正黑體" panose="020B0604030504040204" pitchFamily="34" charset="-120"/>
              </a:rPr>
              <a:t>」</a:t>
            </a:r>
            <a:endParaRPr lang="zh-TW" altLang="en-US" sz="2000" b="1" dirty="0" smtClean="0">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a:stretch>
            <a:fillRect/>
          </a:stretch>
        </p:blipFill>
        <p:spPr>
          <a:xfrm>
            <a:off x="715021" y="3557523"/>
            <a:ext cx="1562100" cy="1390650"/>
          </a:xfrm>
          <a:prstGeom prst="rect">
            <a:avLst/>
          </a:prstGeom>
          <a:ln w="28575">
            <a:solidFill>
              <a:srgbClr val="0000FF"/>
            </a:solidFill>
          </a:ln>
        </p:spPr>
      </p:pic>
      <p:pic>
        <p:nvPicPr>
          <p:cNvPr id="15" name="圖片 14"/>
          <p:cNvPicPr>
            <a:picLocks noChangeAspect="1"/>
          </p:cNvPicPr>
          <p:nvPr/>
        </p:nvPicPr>
        <p:blipFill>
          <a:blip r:embed="rId3"/>
          <a:stretch>
            <a:fillRect/>
          </a:stretch>
        </p:blipFill>
        <p:spPr>
          <a:xfrm>
            <a:off x="2310373" y="3557523"/>
            <a:ext cx="6486203" cy="2069527"/>
          </a:xfrm>
          <a:prstGeom prst="rect">
            <a:avLst/>
          </a:prstGeom>
          <a:ln w="28575">
            <a:solidFill>
              <a:srgbClr val="0000FF"/>
            </a:solidFill>
          </a:ln>
        </p:spPr>
      </p:pic>
      <p:sp>
        <p:nvSpPr>
          <p:cNvPr id="16" name="矩形 15"/>
          <p:cNvSpPr/>
          <p:nvPr/>
        </p:nvSpPr>
        <p:spPr bwMode="auto">
          <a:xfrm>
            <a:off x="751567" y="4514120"/>
            <a:ext cx="1492870" cy="384175"/>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7" name="矩形 16"/>
          <p:cNvSpPr/>
          <p:nvPr/>
        </p:nvSpPr>
        <p:spPr bwMode="auto">
          <a:xfrm>
            <a:off x="5217709" y="5144962"/>
            <a:ext cx="659390" cy="373124"/>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Tree>
    <p:extLst>
      <p:ext uri="{BB962C8B-B14F-4D97-AF65-F5344CB8AC3E}">
        <p14:creationId xmlns:p14="http://schemas.microsoft.com/office/powerpoint/2010/main" val="93789099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45</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783175"/>
            <a:ext cx="41607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(8/11)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817072" y="1409903"/>
            <a:ext cx="7802563" cy="1368425"/>
          </a:xfrm>
        </p:spPr>
        <p:txBody>
          <a:bodyPr rtlCol="0">
            <a:normAutofit/>
          </a:bodyPr>
          <a:lstStyle/>
          <a:p>
            <a:pPr marL="0" indent="0">
              <a:lnSpc>
                <a:spcPct val="100000"/>
              </a:lnSpc>
              <a:buFont typeface="Arial" panose="020B0604020202020204" pitchFamily="34" charset="0"/>
              <a:buNone/>
              <a:defRPr/>
            </a:pPr>
            <a:r>
              <a:rPr lang="en-US" altLang="zh-TW" sz="1800" b="1" dirty="0">
                <a:solidFill>
                  <a:srgbClr val="C00000"/>
                </a:solidFill>
                <a:latin typeface="微軟正黑體" panose="020B0604030504040204" pitchFamily="34" charset="-120"/>
                <a:ea typeface="微軟正黑體" panose="020B0604030504040204" pitchFamily="34" charset="-120"/>
              </a:rPr>
              <a:t>Step2</a:t>
            </a:r>
            <a:r>
              <a:rPr lang="zh-TW" altLang="en-US" sz="1800" b="1" dirty="0">
                <a:solidFill>
                  <a:srgbClr val="C00000"/>
                </a:solidFill>
                <a:latin typeface="微軟正黑體" panose="020B0604030504040204" pitchFamily="34" charset="-120"/>
                <a:ea typeface="微軟正黑體" panose="020B0604030504040204" pitchFamily="34" charset="-120"/>
              </a:rPr>
              <a:t>：</a:t>
            </a:r>
            <a:endParaRPr lang="en-US" altLang="zh-TW" sz="1800" b="1" dirty="0">
              <a:solidFill>
                <a:srgbClr val="0070C0"/>
              </a:solidFill>
              <a:latin typeface="微軟正黑體" panose="020B0604030504040204" pitchFamily="34" charset="-120"/>
              <a:ea typeface="微軟正黑體" panose="020B0604030504040204" pitchFamily="34" charset="-120"/>
            </a:endParaRPr>
          </a:p>
          <a:p>
            <a:pPr marL="0" indent="0" fontAlgn="auto">
              <a:lnSpc>
                <a:spcPct val="120000"/>
              </a:lnSpc>
              <a:spcAft>
                <a:spcPts val="0"/>
              </a:spcAft>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rPr>
              <a:t>依序</a:t>
            </a:r>
            <a:r>
              <a:rPr lang="zh-TW" altLang="zh-TW" sz="1800" b="1" dirty="0" smtClean="0">
                <a:latin typeface="微軟正黑體" panose="020B0604030504040204" pitchFamily="34" charset="-120"/>
                <a:ea typeface="微軟正黑體" panose="020B0604030504040204" pitchFamily="34" charset="-120"/>
              </a:rPr>
              <a:t>逐</a:t>
            </a:r>
            <a:r>
              <a:rPr lang="zh-TW" altLang="zh-TW" sz="1800" b="1" dirty="0">
                <a:latin typeface="微軟正黑體" panose="020B0604030504040204" pitchFamily="34" charset="-120"/>
                <a:ea typeface="微軟正黑體" panose="020B0604030504040204" pitchFamily="34" charset="-120"/>
              </a:rPr>
              <a:t>欄輸入</a:t>
            </a:r>
            <a:r>
              <a:rPr lang="zh-TW" altLang="en-US" sz="1800" b="1" dirty="0">
                <a:latin typeface="微軟正黑體" panose="020B0604030504040204" pitchFamily="34" charset="-120"/>
                <a:ea typeface="微軟正黑體" panose="020B0604030504040204" pitchFamily="34" charset="-120"/>
              </a:rPr>
              <a:t>「</a:t>
            </a:r>
            <a:r>
              <a:rPr lang="zh-TW" altLang="zh-TW" sz="1800" b="1" dirty="0">
                <a:latin typeface="微軟正黑體" panose="020B0604030504040204" pitchFamily="34" charset="-120"/>
                <a:ea typeface="微軟正黑體" panose="020B0604030504040204" pitchFamily="34" charset="-120"/>
              </a:rPr>
              <a:t>學生基本資料</a:t>
            </a:r>
            <a:r>
              <a:rPr lang="zh-TW" altLang="en-US" sz="1800" b="1" dirty="0">
                <a:latin typeface="微軟正黑體" panose="020B0604030504040204" pitchFamily="34" charset="-120"/>
                <a:ea typeface="微軟正黑體" panose="020B0604030504040204" pitchFamily="34" charset="-120"/>
              </a:rPr>
              <a:t>」</a:t>
            </a:r>
            <a:r>
              <a:rPr lang="zh-TW" altLang="zh-TW" sz="1800" b="1" dirty="0">
                <a:latin typeface="微軟正黑體" panose="020B0604030504040204" pitchFamily="34" charset="-120"/>
                <a:ea typeface="微軟正黑體" panose="020B0604030504040204" pitchFamily="34" charset="-120"/>
              </a:rPr>
              <a:t>及</a:t>
            </a:r>
            <a:r>
              <a:rPr lang="zh-TW" altLang="en-US" sz="1800" b="1" dirty="0">
                <a:latin typeface="微軟正黑體" panose="020B0604030504040204" pitchFamily="34" charset="-120"/>
                <a:ea typeface="微軟正黑體" panose="020B0604030504040204" pitchFamily="34" charset="-120"/>
              </a:rPr>
              <a:t>「</a:t>
            </a:r>
            <a:r>
              <a:rPr lang="zh-TW" altLang="zh-TW" sz="1800" b="1" dirty="0">
                <a:latin typeface="微軟正黑體" panose="020B0604030504040204" pitchFamily="34" charset="-120"/>
                <a:ea typeface="微軟正黑體" panose="020B0604030504040204" pitchFamily="34" charset="-120"/>
              </a:rPr>
              <a:t>超額比序項目積分</a:t>
            </a:r>
            <a:r>
              <a:rPr lang="zh-TW" altLang="en-US" sz="1800" b="1" dirty="0">
                <a:latin typeface="微軟正黑體" panose="020B0604030504040204" pitchFamily="34" charset="-120"/>
                <a:ea typeface="微軟正黑體" panose="020B0604030504040204" pitchFamily="34" charset="-120"/>
              </a:rPr>
              <a:t>」</a:t>
            </a:r>
            <a:r>
              <a:rPr lang="zh-TW" altLang="zh-TW" sz="1800" b="1" dirty="0">
                <a:latin typeface="微軟正黑體" panose="020B0604030504040204" pitchFamily="34" charset="-120"/>
                <a:ea typeface="微軟正黑體" panose="020B0604030504040204" pitchFamily="34" charset="-120"/>
              </a:rPr>
              <a:t>建立</a:t>
            </a:r>
            <a:r>
              <a:rPr lang="zh-TW" altLang="en-US" sz="1800" b="1" dirty="0">
                <a:latin typeface="微軟正黑體" panose="020B0604030504040204" pitchFamily="34" charset="-120"/>
                <a:ea typeface="微軟正黑體" panose="020B0604030504040204" pitchFamily="34" charset="-120"/>
              </a:rPr>
              <a:t>學生報名</a:t>
            </a:r>
            <a:r>
              <a:rPr lang="zh-TW" altLang="zh-TW" sz="1800" b="1" dirty="0" smtClean="0">
                <a:latin typeface="微軟正黑體" panose="020B0604030504040204" pitchFamily="34" charset="-120"/>
                <a:ea typeface="微軟正黑體" panose="020B0604030504040204" pitchFamily="34" charset="-120"/>
              </a:rPr>
              <a:t>資料</a:t>
            </a:r>
            <a:r>
              <a:rPr lang="zh-TW" altLang="en-US" sz="1800" b="1" dirty="0" smtClean="0">
                <a:latin typeface="微軟正黑體" panose="020B0604030504040204" pitchFamily="34" charset="-120"/>
                <a:ea typeface="微軟正黑體" panose="020B0604030504040204" pitchFamily="34" charset="-120"/>
              </a:rPr>
              <a:t>，並儲存</a:t>
            </a:r>
            <a:r>
              <a:rPr lang="zh-TW" altLang="zh-TW" sz="1800" b="1" dirty="0" smtClean="0">
                <a:latin typeface="微軟正黑體" panose="020B0604030504040204" pitchFamily="34" charset="-120"/>
                <a:ea typeface="微軟正黑體" panose="020B0604030504040204" pitchFamily="34" charset="-120"/>
              </a:rPr>
              <a:t>。</a:t>
            </a:r>
            <a:endParaRPr lang="zh-TW" altLang="en-US" sz="2000" dirty="0"/>
          </a:p>
        </p:txBody>
      </p:sp>
      <p:pic>
        <p:nvPicPr>
          <p:cNvPr id="14" name="圖片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0508" y="2878861"/>
            <a:ext cx="4303065" cy="3456000"/>
          </a:xfrm>
          <a:prstGeom prst="rect">
            <a:avLst/>
          </a:prstGeom>
          <a:ln w="19050">
            <a:solidFill>
              <a:srgbClr val="0000FF"/>
            </a:solidFill>
          </a:ln>
        </p:spPr>
      </p:pic>
      <p:pic>
        <p:nvPicPr>
          <p:cNvPr id="15" name="圖片 14"/>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754881" y="2862148"/>
            <a:ext cx="4089061" cy="3456000"/>
          </a:xfrm>
          <a:prstGeom prst="rect">
            <a:avLst/>
          </a:prstGeom>
          <a:ln w="19050">
            <a:solidFill>
              <a:srgbClr val="0000FF"/>
            </a:solidFill>
          </a:ln>
        </p:spPr>
      </p:pic>
      <p:sp>
        <p:nvSpPr>
          <p:cNvPr id="16" name="矩形 15"/>
          <p:cNvSpPr/>
          <p:nvPr/>
        </p:nvSpPr>
        <p:spPr bwMode="auto">
          <a:xfrm>
            <a:off x="6819900" y="6088380"/>
            <a:ext cx="200598" cy="22011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7" name="向右箭號 16"/>
          <p:cNvSpPr/>
          <p:nvPr/>
        </p:nvSpPr>
        <p:spPr bwMode="auto">
          <a:xfrm flipH="1">
            <a:off x="7093268" y="6061811"/>
            <a:ext cx="741362" cy="27305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6920199" y="5711877"/>
            <a:ext cx="562345" cy="33322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400" b="1" dirty="0" smtClean="0">
                <a:solidFill>
                  <a:schemeClr val="tx1"/>
                </a:solidFill>
                <a:latin typeface="微軟正黑體" panose="020B0604030504040204" pitchFamily="34" charset="-120"/>
                <a:ea typeface="微軟正黑體" panose="020B0604030504040204" pitchFamily="34" charset="-120"/>
              </a:rPr>
              <a:t>儲存</a:t>
            </a:r>
            <a:endParaRPr lang="zh-TW" altLang="en-US" sz="1400" b="1" dirty="0">
              <a:solidFill>
                <a:schemeClr val="tx1"/>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2992755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46</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69157" y="725139"/>
            <a:ext cx="4144799"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(9/11)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219309" y="1321475"/>
            <a:ext cx="8858589" cy="876300"/>
          </a:xfrm>
        </p:spPr>
        <p:txBody>
          <a:bodyPr rtlCol="0">
            <a:noAutofit/>
          </a:bodyPr>
          <a:lstStyle/>
          <a:p>
            <a:pPr marL="0" indent="0">
              <a:lnSpc>
                <a:spcPct val="100000"/>
              </a:lnSpc>
              <a:buFont typeface="Arial" panose="020B0604020202020204" pitchFamily="34" charset="0"/>
              <a:buNone/>
              <a:defRPr/>
            </a:pPr>
            <a:r>
              <a:rPr lang="zh-TW" altLang="en-US" sz="1800" b="1" dirty="0" smtClean="0">
                <a:solidFill>
                  <a:srgbClr val="C00000"/>
                </a:solidFill>
                <a:latin typeface="微軟正黑體" panose="020B0604030504040204" pitchFamily="34" charset="-120"/>
                <a:ea typeface="微軟正黑體" panose="020B0604030504040204" pitchFamily="34" charset="-120"/>
              </a:rPr>
              <a:t>提醒：</a:t>
            </a:r>
            <a:endParaRPr lang="en-US" altLang="zh-TW" sz="1800" b="1" dirty="0">
              <a:solidFill>
                <a:srgbClr val="0070C0"/>
              </a:solidFill>
              <a:latin typeface="微軟正黑體" panose="020B0604030504040204" pitchFamily="34" charset="-120"/>
              <a:ea typeface="微軟正黑體" panose="020B0604030504040204" pitchFamily="34" charset="-120"/>
            </a:endParaRPr>
          </a:p>
          <a:p>
            <a:pPr marL="0" indent="0" fontAlgn="auto">
              <a:lnSpc>
                <a:spcPct val="120000"/>
              </a:lnSpc>
              <a:spcAft>
                <a:spcPts val="0"/>
              </a:spcAft>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rPr>
              <a:t>單筆新增「</a:t>
            </a:r>
            <a:r>
              <a:rPr lang="zh-TW" altLang="zh-TW" sz="1800" b="1" dirty="0">
                <a:latin typeface="微軟正黑體" panose="020B0604030504040204" pitchFamily="34" charset="-120"/>
                <a:ea typeface="微軟正黑體" panose="020B0604030504040204" pitchFamily="34" charset="-120"/>
              </a:rPr>
              <a:t>學生基本資料</a:t>
            </a:r>
            <a:r>
              <a:rPr lang="zh-TW" altLang="en-US" sz="1800" b="1" dirty="0" smtClean="0">
                <a:latin typeface="微軟正黑體" panose="020B0604030504040204" pitchFamily="34" charset="-120"/>
                <a:ea typeface="微軟正黑體" panose="020B0604030504040204" pitchFamily="34" charset="-120"/>
              </a:rPr>
              <a:t>」</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減免資格</a:t>
            </a:r>
            <a:r>
              <a:rPr lang="zh-TW" altLang="en-US" sz="1800" b="1" dirty="0" smtClean="0">
                <a:latin typeface="微軟正黑體" panose="020B0604030504040204" pitchFamily="34" charset="-120"/>
                <a:ea typeface="微軟正黑體" panose="020B0604030504040204" pitchFamily="34" charset="-120"/>
              </a:rPr>
              <a:t>與「</a:t>
            </a:r>
            <a:r>
              <a:rPr lang="zh-TW" altLang="zh-TW" sz="1800" b="1" dirty="0">
                <a:latin typeface="微軟正黑體" panose="020B0604030504040204" pitchFamily="34" charset="-120"/>
                <a:ea typeface="微軟正黑體" panose="020B0604030504040204" pitchFamily="34" charset="-120"/>
              </a:rPr>
              <a:t>超額比序項目積分</a:t>
            </a:r>
            <a:r>
              <a:rPr lang="zh-TW" altLang="en-US" sz="1800" b="1" dirty="0" smtClean="0">
                <a:latin typeface="微軟正黑體" panose="020B0604030504040204" pitchFamily="34" charset="-120"/>
                <a:ea typeface="微軟正黑體" panose="020B0604030504040204" pitchFamily="34" charset="-120"/>
              </a:rPr>
              <a:t>」</a:t>
            </a:r>
            <a:r>
              <a:rPr lang="en-US" altLang="zh-TW" sz="1800" b="1" dirty="0" smtClean="0">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弱勢身分</a:t>
            </a:r>
            <a:r>
              <a:rPr lang="zh-TW" altLang="en-US" sz="1800" b="1" dirty="0" smtClean="0">
                <a:latin typeface="微軟正黑體" panose="020B0604030504040204" pitchFamily="34" charset="-120"/>
                <a:ea typeface="微軟正黑體" panose="020B0604030504040204" pitchFamily="34" charset="-120"/>
              </a:rPr>
              <a:t>，系統為連動</a:t>
            </a:r>
            <a:endParaRPr lang="zh-TW" altLang="en-US" sz="1800" dirty="0"/>
          </a:p>
        </p:txBody>
      </p:sp>
      <p:pic>
        <p:nvPicPr>
          <p:cNvPr id="14" name="圖片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0508" y="2284501"/>
            <a:ext cx="4303065" cy="3456000"/>
          </a:xfrm>
          <a:prstGeom prst="rect">
            <a:avLst/>
          </a:prstGeom>
          <a:ln w="19050">
            <a:solidFill>
              <a:srgbClr val="0000FF"/>
            </a:solidFill>
          </a:ln>
        </p:spPr>
      </p:pic>
      <p:pic>
        <p:nvPicPr>
          <p:cNvPr id="15" name="圖片 14"/>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754881" y="2267788"/>
            <a:ext cx="4089061" cy="3456000"/>
          </a:xfrm>
          <a:prstGeom prst="rect">
            <a:avLst/>
          </a:prstGeom>
          <a:ln w="19050">
            <a:solidFill>
              <a:srgbClr val="0000FF"/>
            </a:solidFill>
          </a:ln>
        </p:spPr>
      </p:pic>
      <p:pic>
        <p:nvPicPr>
          <p:cNvPr id="16" name="圖片 6"/>
          <p:cNvPicPr>
            <a:picLocks noChangeAspect="1"/>
          </p:cNvPicPr>
          <p:nvPr/>
        </p:nvPicPr>
        <p:blipFill>
          <a:blip r:embed="rId4">
            <a:extLst>
              <a:ext uri="{28A0092B-C50C-407E-A947-70E740481C1C}">
                <a14:useLocalDpi xmlns:a14="http://schemas.microsoft.com/office/drawing/2010/main" val="0"/>
              </a:ext>
            </a:extLst>
          </a:blip>
          <a:srcRect b="9175"/>
          <a:stretch>
            <a:fillRect/>
          </a:stretch>
        </p:blipFill>
        <p:spPr bwMode="auto">
          <a:xfrm>
            <a:off x="2559368" y="4607378"/>
            <a:ext cx="1927225" cy="1055687"/>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7" name="矩形 16"/>
          <p:cNvSpPr/>
          <p:nvPr/>
        </p:nvSpPr>
        <p:spPr>
          <a:xfrm>
            <a:off x="2669065" y="3985260"/>
            <a:ext cx="944562" cy="27096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8" name="矩形 17"/>
          <p:cNvSpPr/>
          <p:nvPr/>
        </p:nvSpPr>
        <p:spPr>
          <a:xfrm>
            <a:off x="4869498" y="3722823"/>
            <a:ext cx="1778000" cy="28892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pic>
        <p:nvPicPr>
          <p:cNvPr id="19" name="圖片 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222875" y="4382270"/>
            <a:ext cx="3060065" cy="1211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橢圓 19"/>
          <p:cNvSpPr/>
          <p:nvPr/>
        </p:nvSpPr>
        <p:spPr>
          <a:xfrm>
            <a:off x="6734493" y="4356870"/>
            <a:ext cx="1151889" cy="266622"/>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橢圓 20"/>
          <p:cNvSpPr/>
          <p:nvPr/>
        </p:nvSpPr>
        <p:spPr>
          <a:xfrm>
            <a:off x="6734811" y="5091565"/>
            <a:ext cx="1151890" cy="26529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2" name="右彎箭號 21"/>
          <p:cNvSpPr/>
          <p:nvPr/>
        </p:nvSpPr>
        <p:spPr>
          <a:xfrm rot="5400000">
            <a:off x="3600133" y="4074454"/>
            <a:ext cx="522288" cy="482600"/>
          </a:xfrm>
          <a:prstGeom prst="bentArrow">
            <a:avLst>
              <a:gd name="adj1" fmla="val 17380"/>
              <a:gd name="adj2" fmla="val 23649"/>
              <a:gd name="adj3" fmla="val 25000"/>
              <a:gd name="adj4" fmla="val 4375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solidFill>
                <a:schemeClr val="tx1"/>
              </a:solidFill>
            </a:endParaRPr>
          </a:p>
        </p:txBody>
      </p:sp>
      <p:sp>
        <p:nvSpPr>
          <p:cNvPr id="23" name="右彎箭號 22"/>
          <p:cNvSpPr/>
          <p:nvPr/>
        </p:nvSpPr>
        <p:spPr>
          <a:xfrm rot="5400000">
            <a:off x="6642735" y="3767273"/>
            <a:ext cx="609600" cy="584200"/>
          </a:xfrm>
          <a:prstGeom prst="bentArrow">
            <a:avLst>
              <a:gd name="adj1" fmla="val 17380"/>
              <a:gd name="adj2" fmla="val 23649"/>
              <a:gd name="adj3" fmla="val 25000"/>
              <a:gd name="adj4" fmla="val 4375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solidFill>
                <a:schemeClr val="tx1"/>
              </a:solidFill>
            </a:endParaRPr>
          </a:p>
        </p:txBody>
      </p:sp>
      <p:grpSp>
        <p:nvGrpSpPr>
          <p:cNvPr id="24" name="群組 23"/>
          <p:cNvGrpSpPr/>
          <p:nvPr/>
        </p:nvGrpSpPr>
        <p:grpSpPr>
          <a:xfrm>
            <a:off x="464986" y="5909931"/>
            <a:ext cx="8046554" cy="686589"/>
            <a:chOff x="1404083" y="5633142"/>
            <a:chExt cx="9607718" cy="792163"/>
          </a:xfrm>
        </p:grpSpPr>
        <p:sp>
          <p:nvSpPr>
            <p:cNvPr id="25" name="矩形 24"/>
            <p:cNvSpPr/>
            <p:nvPr/>
          </p:nvSpPr>
          <p:spPr>
            <a:xfrm>
              <a:off x="1404083" y="5633142"/>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6" name="矩形 3"/>
            <p:cNvSpPr>
              <a:spLocks noChangeArrowheads="1"/>
            </p:cNvSpPr>
            <p:nvPr/>
          </p:nvSpPr>
          <p:spPr bwMode="auto">
            <a:xfrm>
              <a:off x="1512201" y="5712170"/>
              <a:ext cx="9499600" cy="619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r>
                <a:rPr lang="zh-TW" altLang="zh-TW" b="1" dirty="0">
                  <a:solidFill>
                    <a:srgbClr val="C00000"/>
                  </a:solidFill>
                  <a:latin typeface="微軟正黑體" panose="020B0604030504040204" pitchFamily="34" charset="-120"/>
                  <a:ea typeface="微軟正黑體" panose="020B0604030504040204" pitchFamily="34" charset="-120"/>
                </a:rPr>
                <a:t>※提醒</a:t>
              </a:r>
              <a:r>
                <a:rPr lang="zh-TW" altLang="zh-TW" b="1" dirty="0" smtClean="0">
                  <a:solidFill>
                    <a:srgbClr val="C00000"/>
                  </a:solidFill>
                  <a:latin typeface="微軟正黑體" panose="020B0604030504040204" pitchFamily="34" charset="-120"/>
                  <a:ea typeface="微軟正黑體" panose="020B0604030504040204" pitchFamily="34" charset="-120"/>
                </a:rPr>
                <a:t>：</a:t>
              </a:r>
              <a:r>
                <a:rPr lang="zh-TW" altLang="zh-TW" b="1" dirty="0">
                  <a:solidFill>
                    <a:srgbClr val="C00000"/>
                  </a:solidFill>
                  <a:latin typeface="微軟正黑體" panose="020B0604030504040204" pitchFamily="34" charset="-120"/>
                  <a:ea typeface="微軟正黑體" panose="020B0604030504040204" pitchFamily="34" charset="-120"/>
                </a:rPr>
                <a:t>若學生檢附「特殊境遇家庭子女」證明文件，減免資料選擇「無」、「超額比序項目積分」</a:t>
              </a:r>
              <a:r>
                <a:rPr lang="en-US" altLang="zh-TW" b="1" dirty="0">
                  <a:solidFill>
                    <a:srgbClr val="C00000"/>
                  </a:solidFill>
                  <a:latin typeface="微軟正黑體" panose="020B0604030504040204" pitchFamily="34" charset="-120"/>
                  <a:ea typeface="微軟正黑體" panose="020B0604030504040204" pitchFamily="34" charset="-120"/>
                </a:rPr>
                <a:t>-</a:t>
              </a:r>
              <a:r>
                <a:rPr lang="zh-TW" altLang="zh-TW" b="1" dirty="0">
                  <a:solidFill>
                    <a:srgbClr val="C00000"/>
                  </a:solidFill>
                  <a:latin typeface="微軟正黑體" panose="020B0604030504040204" pitchFamily="34" charset="-120"/>
                  <a:ea typeface="微軟正黑體" panose="020B0604030504040204" pitchFamily="34" charset="-120"/>
                </a:rPr>
                <a:t>弱勢身分選擇具「特殊境遇家庭」身分。</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214624581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47</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657381"/>
            <a:ext cx="41607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(10/11)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矩形 8"/>
          <p:cNvSpPr>
            <a:spLocks noChangeArrowheads="1"/>
          </p:cNvSpPr>
          <p:nvPr/>
        </p:nvSpPr>
        <p:spPr bwMode="auto">
          <a:xfrm>
            <a:off x="2765072" y="1301634"/>
            <a:ext cx="29546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zh-TW" b="1" dirty="0">
                <a:solidFill>
                  <a:srgbClr val="0070C0"/>
                </a:solidFill>
                <a:latin typeface="微軟正黑體" panose="020B0604030504040204" pitchFamily="34" charset="-120"/>
                <a:ea typeface="微軟正黑體" panose="020B0604030504040204" pitchFamily="34" charset="-120"/>
              </a:rPr>
              <a:t>超額比序項目積分</a:t>
            </a:r>
            <a:r>
              <a:rPr lang="zh-TW" altLang="en-US" b="1" dirty="0">
                <a:solidFill>
                  <a:srgbClr val="0070C0"/>
                </a:solidFill>
                <a:latin typeface="微軟正黑體" panose="020B0604030504040204" pitchFamily="34" charset="-120"/>
                <a:ea typeface="微軟正黑體" panose="020B0604030504040204" pitchFamily="34" charset="-120"/>
              </a:rPr>
              <a:t>介面範例</a:t>
            </a:r>
            <a:endParaRPr lang="zh-TW" altLang="en-US" dirty="0">
              <a:solidFill>
                <a:srgbClr val="0070C0"/>
              </a:solidFill>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884430" y="1785330"/>
            <a:ext cx="7247116" cy="4156052"/>
          </a:xfrm>
          <a:prstGeom prst="rect">
            <a:avLst/>
          </a:prstGeom>
          <a:ln w="19050">
            <a:solidFill>
              <a:srgbClr val="0000FF"/>
            </a:solidFill>
          </a:ln>
        </p:spPr>
      </p:pic>
      <p:sp>
        <p:nvSpPr>
          <p:cNvPr id="14" name="文字方塊 13"/>
          <p:cNvSpPr txBox="1"/>
          <p:nvPr/>
        </p:nvSpPr>
        <p:spPr>
          <a:xfrm>
            <a:off x="5890460" y="2037897"/>
            <a:ext cx="2809875" cy="1754326"/>
          </a:xfrm>
          <a:prstGeom prst="rect">
            <a:avLst/>
          </a:prstGeom>
          <a:solidFill>
            <a:srgbClr val="FFFFCA"/>
          </a:solidFill>
          <a:ln w="28575">
            <a:solidFill>
              <a:srgbClr val="C00000"/>
            </a:solidFill>
          </a:ln>
          <a:effectLst>
            <a:outerShdw blurRad="50800" dist="38100" dir="2700000" algn="tl" rotWithShape="0">
              <a:prstClr val="black">
                <a:alpha val="40000"/>
              </a:prstClr>
            </a:outerShdw>
          </a:effectLst>
        </p:spPr>
        <p:txBody>
          <a:bodyPr>
            <a:spAutoFit/>
          </a:bodyPr>
          <a:lstStyle/>
          <a:p>
            <a:pPr algn="just" eaLnBrk="1" fontAlgn="auto" hangingPunct="1">
              <a:lnSpc>
                <a:spcPct val="120000"/>
              </a:lnSpc>
              <a:spcBef>
                <a:spcPts val="0"/>
              </a:spcBef>
              <a:spcAft>
                <a:spcPts val="0"/>
              </a:spcAft>
              <a:defRPr/>
            </a:pPr>
            <a:r>
              <a:rPr lang="zh-TW" altLang="en-US" b="1" dirty="0">
                <a:latin typeface="微軟正黑體" panose="020B0604030504040204" pitchFamily="34" charset="-120"/>
                <a:ea typeface="微軟正黑體" panose="020B0604030504040204" pitchFamily="34" charset="-120"/>
              </a:rPr>
              <a:t>請輸入競賽</a:t>
            </a:r>
            <a:r>
              <a:rPr lang="zh-TW" altLang="en-US" b="1" dirty="0">
                <a:solidFill>
                  <a:srgbClr val="FF0000"/>
                </a:solidFill>
                <a:latin typeface="微軟正黑體" panose="020B0604030504040204" pitchFamily="34" charset="-120"/>
                <a:ea typeface="微軟正黑體" panose="020B0604030504040204" pitchFamily="34" charset="-120"/>
              </a:rPr>
              <a:t>完整</a:t>
            </a:r>
            <a:r>
              <a:rPr lang="zh-TW" altLang="en-US" b="1" dirty="0">
                <a:latin typeface="微軟正黑體" panose="020B0604030504040204" pitchFamily="34" charset="-120"/>
                <a:ea typeface="微軟正黑體" panose="020B0604030504040204" pitchFamily="34" charset="-120"/>
              </a:rPr>
              <a:t>資料</a:t>
            </a:r>
            <a:r>
              <a:rPr lang="en-US" altLang="zh-TW" b="1" dirty="0">
                <a:latin typeface="微軟正黑體" panose="020B0604030504040204" pitchFamily="34" charset="-120"/>
                <a:ea typeface="微軟正黑體" panose="020B0604030504040204" pitchFamily="34" charset="-120"/>
              </a:rPr>
              <a:t>(</a:t>
            </a:r>
            <a:r>
              <a:rPr lang="zh-TW" altLang="en-US" b="1" dirty="0">
                <a:latin typeface="微軟正黑體" panose="020B0604030504040204" pitchFamily="34" charset="-120"/>
                <a:ea typeface="微軟正黑體" panose="020B0604030504040204" pitchFamily="34" charset="-120"/>
              </a:rPr>
              <a:t>競賽年度</a:t>
            </a:r>
            <a:r>
              <a:rPr lang="zh-TW" altLang="en-US" b="1" dirty="0" smtClean="0">
                <a:latin typeface="微軟正黑體" panose="020B0604030504040204" pitchFamily="34" charset="-120"/>
                <a:ea typeface="微軟正黑體" panose="020B0604030504040204" pitchFamily="34" charset="-120"/>
              </a:rPr>
              <a:t>、名稱</a:t>
            </a:r>
            <a:r>
              <a:rPr lang="zh-TW" altLang="en-US" b="1" dirty="0">
                <a:latin typeface="微軟正黑體" panose="020B0604030504040204" pitchFamily="34" charset="-120"/>
                <a:ea typeface="微軟正黑體" panose="020B0604030504040204" pitchFamily="34" charset="-120"/>
              </a:rPr>
              <a:t>、</a:t>
            </a:r>
            <a:r>
              <a:rPr lang="zh-TW" altLang="en-US" b="1" dirty="0" smtClean="0">
                <a:latin typeface="微軟正黑體" panose="020B0604030504040204" pitchFamily="34" charset="-120"/>
                <a:ea typeface="微軟正黑體" panose="020B0604030504040204" pitchFamily="34" charset="-120"/>
              </a:rPr>
              <a:t>名次、全國性、國際性或縣市</a:t>
            </a:r>
            <a:r>
              <a:rPr lang="en-US" altLang="zh-TW" b="1" dirty="0" smtClean="0">
                <a:latin typeface="微軟正黑體" panose="020B0604030504040204" pitchFamily="34" charset="-120"/>
                <a:ea typeface="微軟正黑體" panose="020B0604030504040204" pitchFamily="34" charset="-120"/>
              </a:rPr>
              <a:t>)</a:t>
            </a:r>
          </a:p>
          <a:p>
            <a:pPr algn="just">
              <a:lnSpc>
                <a:spcPct val="120000"/>
              </a:lnSpc>
              <a:defRPr/>
            </a:pPr>
            <a:r>
              <a:rPr lang="zh-TW" altLang="zh-TW" b="1" dirty="0">
                <a:solidFill>
                  <a:srgbClr val="C00000"/>
                </a:solidFill>
                <a:latin typeface="微軟正黑體" panose="020B0604030504040204" pitchFamily="34" charset="-120"/>
                <a:ea typeface="微軟正黑體" panose="020B0604030504040204" pitchFamily="34" charset="-120"/>
              </a:rPr>
              <a:t>全國性、國際性競賽，須與簡章表列競賽項目相同</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grpSp>
        <p:nvGrpSpPr>
          <p:cNvPr id="15" name="群組 14"/>
          <p:cNvGrpSpPr/>
          <p:nvPr/>
        </p:nvGrpSpPr>
        <p:grpSpPr>
          <a:xfrm>
            <a:off x="1948452" y="5975489"/>
            <a:ext cx="5072046" cy="540301"/>
            <a:chOff x="1301750" y="5381625"/>
            <a:chExt cx="9588500" cy="792163"/>
          </a:xfrm>
        </p:grpSpPr>
        <p:sp>
          <p:nvSpPr>
            <p:cNvPr id="16" name="矩形 15"/>
            <p:cNvSpPr/>
            <p:nvPr/>
          </p:nvSpPr>
          <p:spPr>
            <a:xfrm>
              <a:off x="1301750" y="5381625"/>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7" name="矩形 3"/>
            <p:cNvSpPr>
              <a:spLocks noChangeArrowheads="1"/>
            </p:cNvSpPr>
            <p:nvPr/>
          </p:nvSpPr>
          <p:spPr bwMode="auto">
            <a:xfrm>
              <a:off x="1390650" y="5481639"/>
              <a:ext cx="9499600" cy="541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zh-TW" b="1" dirty="0">
                  <a:solidFill>
                    <a:srgbClr val="C00000"/>
                  </a:solidFill>
                  <a:latin typeface="微軟正黑體" panose="020B0604030504040204" pitchFamily="34" charset="-120"/>
                  <a:ea typeface="微軟正黑體" panose="020B0604030504040204" pitchFamily="34" charset="-120"/>
                </a:rPr>
                <a:t>※提醒</a:t>
              </a:r>
              <a:r>
                <a:rPr lang="zh-TW" altLang="zh-TW" b="1" dirty="0" smtClean="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若團體賽制為雙人或三人比賽，請註明</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grpSp>
      <p:sp>
        <p:nvSpPr>
          <p:cNvPr id="18" name="矩形 17"/>
          <p:cNvSpPr/>
          <p:nvPr/>
        </p:nvSpPr>
        <p:spPr bwMode="auto">
          <a:xfrm>
            <a:off x="2238980" y="2068664"/>
            <a:ext cx="3140738" cy="32634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向右箭號 18"/>
          <p:cNvSpPr/>
          <p:nvPr/>
        </p:nvSpPr>
        <p:spPr bwMode="auto">
          <a:xfrm>
            <a:off x="5379719" y="2121958"/>
            <a:ext cx="510741" cy="27134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文字方塊 19"/>
          <p:cNvSpPr txBox="1"/>
          <p:nvPr/>
        </p:nvSpPr>
        <p:spPr>
          <a:xfrm>
            <a:off x="2185454" y="2054744"/>
            <a:ext cx="3381627" cy="338554"/>
          </a:xfrm>
          <a:prstGeom prst="rect">
            <a:avLst/>
          </a:prstGeom>
          <a:noFill/>
        </p:spPr>
        <p:txBody>
          <a:bodyPr wrap="square" rtlCol="0">
            <a:spAutoFit/>
          </a:bodyPr>
          <a:lstStyle/>
          <a:p>
            <a:r>
              <a:rPr lang="en-US" altLang="zh-TW" sz="800" dirty="0" smtClean="0">
                <a:solidFill>
                  <a:schemeClr val="tx1">
                    <a:lumMod val="50000"/>
                    <a:lumOff val="50000"/>
                  </a:schemeClr>
                </a:solidFill>
                <a:latin typeface="+mn-ea"/>
              </a:rPr>
              <a:t>109</a:t>
            </a:r>
            <a:r>
              <a:rPr lang="zh-TW" altLang="en-US" sz="800" dirty="0" smtClean="0">
                <a:solidFill>
                  <a:schemeClr val="tx1">
                    <a:lumMod val="50000"/>
                    <a:lumOff val="50000"/>
                  </a:schemeClr>
                </a:solidFill>
                <a:latin typeface="+mn-ea"/>
              </a:rPr>
              <a:t>學年度全國學生美術比賽 </a:t>
            </a:r>
            <a:r>
              <a:rPr lang="en-US" altLang="zh-TW" sz="800" dirty="0" smtClean="0">
                <a:solidFill>
                  <a:schemeClr val="tx1">
                    <a:lumMod val="50000"/>
                    <a:lumOff val="50000"/>
                  </a:schemeClr>
                </a:solidFill>
                <a:latin typeface="+mn-ea"/>
              </a:rPr>
              <a:t>(</a:t>
            </a:r>
            <a:r>
              <a:rPr lang="zh-TW" altLang="en-US" sz="800" dirty="0" smtClean="0">
                <a:solidFill>
                  <a:schemeClr val="tx1">
                    <a:lumMod val="50000"/>
                    <a:lumOff val="50000"/>
                  </a:schemeClr>
                </a:solidFill>
                <a:latin typeface="+mn-ea"/>
              </a:rPr>
              <a:t>國中組</a:t>
            </a:r>
            <a:r>
              <a:rPr lang="en-US" altLang="zh-TW" sz="800" dirty="0" smtClean="0">
                <a:solidFill>
                  <a:schemeClr val="tx1">
                    <a:lumMod val="50000"/>
                    <a:lumOff val="50000"/>
                  </a:schemeClr>
                </a:solidFill>
                <a:latin typeface="+mn-ea"/>
              </a:rPr>
              <a:t>) </a:t>
            </a:r>
            <a:r>
              <a:rPr lang="zh-TW" altLang="en-US" sz="800" dirty="0" smtClean="0">
                <a:solidFill>
                  <a:schemeClr val="tx1">
                    <a:lumMod val="50000"/>
                    <a:lumOff val="50000"/>
                  </a:schemeClr>
                </a:solidFill>
                <a:latin typeface="+mn-ea"/>
              </a:rPr>
              <a:t>書法類 甲等 </a:t>
            </a:r>
            <a:r>
              <a:rPr lang="en-US" altLang="zh-TW" sz="800" dirty="0" smtClean="0">
                <a:solidFill>
                  <a:schemeClr val="tx1">
                    <a:lumMod val="50000"/>
                    <a:lumOff val="50000"/>
                  </a:schemeClr>
                </a:solidFill>
                <a:latin typeface="+mn-ea"/>
              </a:rPr>
              <a:t>(</a:t>
            </a:r>
            <a:r>
              <a:rPr lang="zh-TW" altLang="en-US" sz="800" dirty="0" smtClean="0">
                <a:solidFill>
                  <a:schemeClr val="tx1">
                    <a:lumMod val="50000"/>
                    <a:lumOff val="50000"/>
                  </a:schemeClr>
                </a:solidFill>
                <a:latin typeface="+mn-ea"/>
              </a:rPr>
              <a:t>全國競賽</a:t>
            </a:r>
            <a:r>
              <a:rPr lang="en-US" altLang="zh-TW" sz="800" dirty="0" smtClean="0">
                <a:solidFill>
                  <a:schemeClr val="tx1">
                    <a:lumMod val="50000"/>
                    <a:lumOff val="50000"/>
                  </a:schemeClr>
                </a:solidFill>
                <a:latin typeface="+mn-ea"/>
              </a:rPr>
              <a:t>)</a:t>
            </a:r>
          </a:p>
          <a:p>
            <a:r>
              <a:rPr lang="zh-TW" altLang="en-US" sz="800" dirty="0" smtClean="0">
                <a:solidFill>
                  <a:schemeClr val="tx1">
                    <a:lumMod val="50000"/>
                    <a:lumOff val="50000"/>
                  </a:schemeClr>
                </a:solidFill>
                <a:latin typeface="+mn-ea"/>
              </a:rPr>
              <a:t>彰化縣</a:t>
            </a:r>
            <a:r>
              <a:rPr lang="en-US" altLang="zh-TW" sz="800" dirty="0" smtClean="0">
                <a:solidFill>
                  <a:schemeClr val="tx1">
                    <a:lumMod val="50000"/>
                    <a:lumOff val="50000"/>
                  </a:schemeClr>
                </a:solidFill>
                <a:latin typeface="+mn-ea"/>
              </a:rPr>
              <a:t>108</a:t>
            </a:r>
            <a:r>
              <a:rPr lang="zh-TW" altLang="en-US" sz="800" dirty="0" smtClean="0">
                <a:solidFill>
                  <a:schemeClr val="tx1">
                    <a:lumMod val="50000"/>
                    <a:lumOff val="50000"/>
                  </a:schemeClr>
                </a:solidFill>
                <a:latin typeface="+mn-ea"/>
              </a:rPr>
              <a:t>學年度縣長盃拔河錦標賽</a:t>
            </a:r>
            <a:r>
              <a:rPr lang="en-US" altLang="zh-TW" sz="800" dirty="0" smtClean="0">
                <a:solidFill>
                  <a:schemeClr val="tx1">
                    <a:lumMod val="50000"/>
                    <a:lumOff val="50000"/>
                  </a:schemeClr>
                </a:solidFill>
                <a:latin typeface="+mn-ea"/>
              </a:rPr>
              <a:t>(</a:t>
            </a:r>
            <a:r>
              <a:rPr lang="zh-TW" altLang="en-US" sz="800" dirty="0" smtClean="0">
                <a:solidFill>
                  <a:schemeClr val="tx1">
                    <a:lumMod val="50000"/>
                    <a:lumOff val="50000"/>
                  </a:schemeClr>
                </a:solidFill>
                <a:latin typeface="+mn-ea"/>
              </a:rPr>
              <a:t>國中混合組</a:t>
            </a:r>
            <a:r>
              <a:rPr lang="en-US" altLang="zh-TW" sz="800" dirty="0" smtClean="0">
                <a:solidFill>
                  <a:schemeClr val="tx1">
                    <a:lumMod val="50000"/>
                    <a:lumOff val="50000"/>
                  </a:schemeClr>
                </a:solidFill>
                <a:latin typeface="+mn-ea"/>
              </a:rPr>
              <a:t>) </a:t>
            </a:r>
            <a:r>
              <a:rPr lang="zh-TW" altLang="en-US" sz="800" dirty="0" smtClean="0">
                <a:solidFill>
                  <a:schemeClr val="tx1">
                    <a:lumMod val="50000"/>
                    <a:lumOff val="50000"/>
                  </a:schemeClr>
                </a:solidFill>
                <a:latin typeface="+mn-ea"/>
              </a:rPr>
              <a:t>第三名 </a:t>
            </a:r>
            <a:r>
              <a:rPr lang="en-US" altLang="zh-TW" sz="800" dirty="0" smtClean="0">
                <a:solidFill>
                  <a:schemeClr val="tx1">
                    <a:lumMod val="50000"/>
                    <a:lumOff val="50000"/>
                  </a:schemeClr>
                </a:solidFill>
                <a:latin typeface="+mn-ea"/>
              </a:rPr>
              <a:t>(</a:t>
            </a:r>
            <a:r>
              <a:rPr lang="zh-TW" altLang="en-US" sz="800" dirty="0" smtClean="0">
                <a:solidFill>
                  <a:schemeClr val="tx1">
                    <a:lumMod val="50000"/>
                    <a:lumOff val="50000"/>
                  </a:schemeClr>
                </a:solidFill>
                <a:latin typeface="+mn-ea"/>
              </a:rPr>
              <a:t>縣市競賽</a:t>
            </a:r>
            <a:r>
              <a:rPr lang="en-US" altLang="zh-TW" sz="800" dirty="0" smtClean="0">
                <a:solidFill>
                  <a:schemeClr val="tx1">
                    <a:lumMod val="50000"/>
                    <a:lumOff val="50000"/>
                  </a:schemeClr>
                </a:solidFill>
                <a:latin typeface="+mn-ea"/>
              </a:rPr>
              <a:t>)</a:t>
            </a:r>
            <a:endParaRPr lang="zh-TW" altLang="en-US" sz="800" dirty="0">
              <a:solidFill>
                <a:schemeClr val="tx1">
                  <a:lumMod val="50000"/>
                  <a:lumOff val="50000"/>
                </a:schemeClr>
              </a:solidFill>
              <a:latin typeface="+mn-ea"/>
            </a:endParaRPr>
          </a:p>
        </p:txBody>
      </p:sp>
    </p:spTree>
    <p:extLst>
      <p:ext uri="{BB962C8B-B14F-4D97-AF65-F5344CB8AC3E}">
        <p14:creationId xmlns:p14="http://schemas.microsoft.com/office/powerpoint/2010/main" val="228204323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48</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611092"/>
            <a:ext cx="4352691"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、報名資料載入</a:t>
            </a:r>
            <a:r>
              <a:rPr lang="en-US" altLang="zh-TW" sz="2800" b="1" dirty="0" smtClean="0">
                <a:solidFill>
                  <a:srgbClr val="0033CC"/>
                </a:solidFill>
                <a:latin typeface="微軟正黑體" panose="020B0604030504040204" pitchFamily="34" charset="-120"/>
                <a:ea typeface="微軟正黑體" panose="020B0604030504040204" pitchFamily="34" charset="-120"/>
              </a:rPr>
              <a:t>(11/11)</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5"/>
          <p:cNvSpPr>
            <a:spLocks noGrp="1"/>
          </p:cNvSpPr>
          <p:nvPr>
            <p:ph idx="1"/>
          </p:nvPr>
        </p:nvSpPr>
        <p:spPr>
          <a:xfrm>
            <a:off x="486210" y="1428314"/>
            <a:ext cx="8040845" cy="3875206"/>
          </a:xfrm>
        </p:spPr>
        <p:txBody>
          <a:bodyPr rtlCol="0">
            <a:noAutofit/>
          </a:bodyPr>
          <a:lstStyle/>
          <a:p>
            <a:pPr marL="0" indent="0">
              <a:spcBef>
                <a:spcPts val="600"/>
              </a:spcBef>
              <a:spcAft>
                <a:spcPts val="600"/>
              </a:spcAft>
              <a:buNone/>
              <a:defRPr/>
            </a:pPr>
            <a:r>
              <a:rPr lang="zh-TW" altLang="en-US" b="1" dirty="0" smtClean="0">
                <a:solidFill>
                  <a:srgbClr val="0070C0"/>
                </a:solidFill>
                <a:latin typeface="微軟正黑體" panose="020B0604030504040204" pitchFamily="34" charset="-120"/>
                <a:ea typeface="微軟正黑體" panose="020B0604030504040204" pitchFamily="34" charset="-120"/>
              </a:rPr>
              <a:t>報名資料</a:t>
            </a:r>
            <a:r>
              <a:rPr lang="zh-TW" altLang="en-US" b="1" dirty="0">
                <a:solidFill>
                  <a:srgbClr val="0070C0"/>
                </a:solidFill>
                <a:latin typeface="微軟正黑體" panose="020B0604030504040204" pitchFamily="34" charset="-120"/>
                <a:ea typeface="微軟正黑體" panose="020B0604030504040204" pitchFamily="34" charset="-120"/>
              </a:rPr>
              <a:t>載入提醒事項</a:t>
            </a:r>
            <a:endParaRPr lang="en-US" altLang="zh-TW" b="1" dirty="0">
              <a:solidFill>
                <a:srgbClr val="0070C0"/>
              </a:solidFill>
              <a:latin typeface="微軟正黑體" panose="020B0604030504040204" pitchFamily="34" charset="-120"/>
              <a:ea typeface="微軟正黑體" panose="020B0604030504040204" pitchFamily="34" charset="-120"/>
            </a:endParaRPr>
          </a:p>
          <a:p>
            <a:pPr marL="457200" indent="-457200">
              <a:lnSpc>
                <a:spcPct val="120000"/>
              </a:lnSpc>
              <a:spcBef>
                <a:spcPts val="600"/>
              </a:spcBef>
              <a:spcAft>
                <a:spcPts val="600"/>
              </a:spcAft>
              <a:buFont typeface="+mj-lt"/>
              <a:buAutoNum type="arabicParenR"/>
              <a:defRPr/>
            </a:pPr>
            <a:r>
              <a:rPr lang="zh-TW" altLang="en-US" sz="2000" b="1" dirty="0">
                <a:latin typeface="微軟正黑體" panose="020B0604030504040204" pitchFamily="34" charset="-120"/>
                <a:ea typeface="微軟正黑體" panose="020B0604030504040204" pitchFamily="34" charset="-120"/>
              </a:rPr>
              <a:t>學</a:t>
            </a:r>
            <a:r>
              <a:rPr lang="zh-TW" altLang="zh-TW" sz="2000" b="1" dirty="0">
                <a:latin typeface="微軟正黑體" panose="020B0604030504040204" pitchFamily="34" charset="-120"/>
                <a:ea typeface="微軟正黑體" panose="020B0604030504040204" pitchFamily="34" charset="-120"/>
              </a:rPr>
              <a:t>生身分證統一編號</a:t>
            </a:r>
            <a:r>
              <a:rPr lang="en-US" altLang="zh-TW"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居留證</a:t>
            </a:r>
            <a:r>
              <a:rPr lang="en-US" altLang="zh-TW"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入出境證</a:t>
            </a:r>
            <a:r>
              <a:rPr lang="en-US" altLang="zh-TW"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，請填寫</a:t>
            </a:r>
            <a:r>
              <a:rPr lang="zh-TW" altLang="zh-TW" sz="2000" b="1" dirty="0" smtClean="0">
                <a:solidFill>
                  <a:srgbClr val="C00000"/>
                </a:solidFill>
                <a:latin typeface="微軟正黑體" panose="020B0604030504040204" pitchFamily="34" charset="-120"/>
                <a:ea typeface="微軟正黑體" panose="020B0604030504040204" pitchFamily="34" charset="-120"/>
              </a:rPr>
              <a:t>報考</a:t>
            </a:r>
            <a:r>
              <a:rPr lang="en-US" altLang="zh-TW" sz="2000" b="1" dirty="0" smtClean="0">
                <a:solidFill>
                  <a:srgbClr val="C00000"/>
                </a:solidFill>
                <a:latin typeface="微軟正黑體" panose="020B0604030504040204" pitchFamily="34" charset="-120"/>
                <a:ea typeface="微軟正黑體" panose="020B0604030504040204" pitchFamily="34" charset="-120"/>
              </a:rPr>
              <a:t>111</a:t>
            </a:r>
            <a:r>
              <a:rPr lang="zh-TW" altLang="en-US" sz="2000" b="1" dirty="0" smtClean="0">
                <a:solidFill>
                  <a:srgbClr val="C00000"/>
                </a:solidFill>
                <a:latin typeface="微軟正黑體" panose="020B0604030504040204" pitchFamily="34" charset="-120"/>
                <a:ea typeface="微軟正黑體" panose="020B0604030504040204" pitchFamily="34" charset="-120"/>
              </a:rPr>
              <a:t>年</a:t>
            </a:r>
            <a:r>
              <a:rPr lang="zh-TW" altLang="zh-TW" sz="2000" b="1" dirty="0" smtClean="0">
                <a:solidFill>
                  <a:srgbClr val="C00000"/>
                </a:solidFill>
                <a:latin typeface="微軟正黑體" panose="020B0604030504040204" pitchFamily="34" charset="-120"/>
                <a:ea typeface="微軟正黑體" panose="020B0604030504040204" pitchFamily="34" charset="-120"/>
              </a:rPr>
              <a:t>國中</a:t>
            </a:r>
            <a:r>
              <a:rPr lang="zh-TW" altLang="zh-TW" sz="2000" b="1" dirty="0">
                <a:solidFill>
                  <a:srgbClr val="C00000"/>
                </a:solidFill>
                <a:latin typeface="微軟正黑體" panose="020B0604030504040204" pitchFamily="34" charset="-120"/>
                <a:ea typeface="微軟正黑體" panose="020B0604030504040204" pitchFamily="34" charset="-120"/>
              </a:rPr>
              <a:t>教育會考時所填寫之證號。</a:t>
            </a:r>
            <a:endParaRPr lang="zh-TW" altLang="en-US" sz="2000" b="1" dirty="0">
              <a:solidFill>
                <a:srgbClr val="C00000"/>
              </a:solidFill>
              <a:latin typeface="微軟正黑體" panose="020B0604030504040204" pitchFamily="34" charset="-120"/>
              <a:ea typeface="微軟正黑體" panose="020B0604030504040204" pitchFamily="34" charset="-120"/>
            </a:endParaRPr>
          </a:p>
          <a:p>
            <a:pPr marL="457200" indent="-457200" fontAlgn="auto">
              <a:lnSpc>
                <a:spcPct val="120000"/>
              </a:lnSpc>
              <a:spcBef>
                <a:spcPts val="600"/>
              </a:spcBef>
              <a:spcAft>
                <a:spcPts val="600"/>
              </a:spcAft>
              <a:buFont typeface="+mj-lt"/>
              <a:buAutoNum type="arabicParenR"/>
              <a:defRPr/>
            </a:pPr>
            <a:r>
              <a:rPr lang="en-US" altLang="zh-TW" sz="2000" b="1" dirty="0" smtClean="0">
                <a:latin typeface="微軟正黑體" panose="020B0604030504040204" pitchFamily="34" charset="-120"/>
                <a:ea typeface="微軟正黑體" panose="020B0604030504040204" pitchFamily="34" charset="-120"/>
              </a:rPr>
              <a:t>111</a:t>
            </a:r>
            <a:r>
              <a:rPr lang="zh-TW" altLang="en-US" sz="2000" b="1" dirty="0" smtClean="0">
                <a:latin typeface="微軟正黑體" panose="020B0604030504040204" pitchFamily="34" charset="-120"/>
                <a:ea typeface="微軟正黑體" panose="020B0604030504040204" pitchFamily="34" charset="-120"/>
              </a:rPr>
              <a:t>年</a:t>
            </a:r>
            <a:r>
              <a:rPr lang="zh-TW" altLang="zh-TW" sz="2000" b="1" dirty="0" smtClean="0">
                <a:latin typeface="微軟正黑體" panose="020B0604030504040204" pitchFamily="34" charset="-120"/>
                <a:ea typeface="微軟正黑體" panose="020B0604030504040204" pitchFamily="34" charset="-120"/>
              </a:rPr>
              <a:t>國中教育會考：本</a:t>
            </a:r>
            <a:r>
              <a:rPr lang="zh-TW" altLang="en-US" sz="2000" b="1" dirty="0" smtClean="0">
                <a:latin typeface="微軟正黑體" panose="020B0604030504040204" pitchFamily="34" charset="-120"/>
                <a:ea typeface="微軟正黑體" panose="020B0604030504040204" pitchFamily="34" charset="-120"/>
              </a:rPr>
              <a:t>委員</a:t>
            </a:r>
            <a:r>
              <a:rPr lang="zh-TW" altLang="zh-TW" sz="2000" b="1" dirty="0" smtClean="0">
                <a:latin typeface="微軟正黑體" panose="020B0604030504040204" pitchFamily="34" charset="-120"/>
                <a:ea typeface="微軟正黑體" panose="020B0604030504040204" pitchFamily="34" charset="-120"/>
              </a:rPr>
              <a:t>會</a:t>
            </a:r>
            <a:r>
              <a:rPr lang="zh-TW" altLang="en-US" sz="2000" b="1" dirty="0" smtClean="0">
                <a:latin typeface="微軟正黑體" panose="020B0604030504040204" pitchFamily="34" charset="-120"/>
                <a:ea typeface="微軟正黑體" panose="020B0604030504040204" pitchFamily="34" charset="-120"/>
              </a:rPr>
              <a:t>將向</a:t>
            </a:r>
            <a:r>
              <a:rPr lang="zh-TW" altLang="zh-TW" sz="2000" b="1" dirty="0" smtClean="0">
                <a:latin typeface="微軟正黑體" panose="020B0604030504040204" pitchFamily="34" charset="-120"/>
                <a:ea typeface="微軟正黑體" panose="020B0604030504040204" pitchFamily="34" charset="-120"/>
              </a:rPr>
              <a:t>心測中心索取</a:t>
            </a:r>
            <a:r>
              <a:rPr lang="zh-TW" altLang="en-US" sz="2000" b="1" dirty="0" smtClean="0">
                <a:latin typeface="微軟正黑體" panose="020B0604030504040204" pitchFamily="34" charset="-120"/>
                <a:ea typeface="微軟正黑體" panose="020B0604030504040204" pitchFamily="34" charset="-120"/>
              </a:rPr>
              <a:t>報名學生國中教育</a:t>
            </a:r>
            <a:r>
              <a:rPr lang="zh-TW" altLang="zh-TW" sz="2000" b="1" dirty="0" smtClean="0">
                <a:latin typeface="微軟正黑體" panose="020B0604030504040204" pitchFamily="34" charset="-120"/>
                <a:ea typeface="微軟正黑體" panose="020B0604030504040204" pitchFamily="34" charset="-120"/>
              </a:rPr>
              <a:t>會考成績，</a:t>
            </a:r>
            <a:r>
              <a:rPr lang="zh-TW" altLang="en-US" sz="2000" b="1" dirty="0" smtClean="0">
                <a:solidFill>
                  <a:srgbClr val="C00000"/>
                </a:solidFill>
                <a:latin typeface="微軟正黑體" panose="020B0604030504040204" pitchFamily="34" charset="-120"/>
                <a:ea typeface="微軟正黑體" panose="020B0604030504040204" pitchFamily="34" charset="-120"/>
              </a:rPr>
              <a:t>須輸入</a:t>
            </a:r>
            <a:r>
              <a:rPr lang="en-US" altLang="zh-TW" sz="2000" b="1" dirty="0" smtClean="0">
                <a:solidFill>
                  <a:srgbClr val="C00000"/>
                </a:solidFill>
                <a:latin typeface="微軟正黑體" panose="020B0604030504040204" pitchFamily="34" charset="-120"/>
                <a:ea typeface="微軟正黑體" panose="020B0604030504040204" pitchFamily="34" charset="-120"/>
              </a:rPr>
              <a:t>1</a:t>
            </a:r>
            <a:r>
              <a:rPr lang="en-US" altLang="zh-TW" sz="2000" b="1" dirty="0">
                <a:solidFill>
                  <a:srgbClr val="C00000"/>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點選「</a:t>
            </a:r>
            <a:r>
              <a:rPr lang="zh-TW" altLang="zh-TW" sz="2000" b="1" dirty="0" smtClean="0">
                <a:solidFill>
                  <a:srgbClr val="C00000"/>
                </a:solidFill>
                <a:latin typeface="微軟正黑體" panose="020B0604030504040204" pitchFamily="34" charset="-120"/>
                <a:ea typeface="微軟正黑體" panose="020B0604030504040204" pitchFamily="34" charset="-120"/>
              </a:rPr>
              <a:t>是否報考</a:t>
            </a:r>
            <a:r>
              <a:rPr lang="en-US" altLang="zh-TW" sz="2000" b="1" dirty="0" smtClean="0">
                <a:solidFill>
                  <a:srgbClr val="C00000"/>
                </a:solidFill>
                <a:latin typeface="微軟正黑體" panose="020B0604030504040204" pitchFamily="34" charset="-120"/>
                <a:ea typeface="微軟正黑體" panose="020B0604030504040204" pitchFamily="34" charset="-120"/>
              </a:rPr>
              <a:t>111</a:t>
            </a:r>
            <a:r>
              <a:rPr lang="zh-TW" altLang="en-US" sz="2000" b="1" dirty="0" smtClean="0">
                <a:solidFill>
                  <a:srgbClr val="C00000"/>
                </a:solidFill>
                <a:latin typeface="微軟正黑體" panose="020B0604030504040204" pitchFamily="34" charset="-120"/>
                <a:ea typeface="微軟正黑體" panose="020B0604030504040204" pitchFamily="34" charset="-120"/>
              </a:rPr>
              <a:t>年國中教育會考」並詳細填寫「</a:t>
            </a:r>
            <a:r>
              <a:rPr lang="zh-TW" altLang="zh-TW" sz="2000" b="1" dirty="0" smtClean="0">
                <a:solidFill>
                  <a:srgbClr val="C00000"/>
                </a:solidFill>
                <a:latin typeface="微軟正黑體" panose="020B0604030504040204" pitchFamily="34" charset="-120"/>
                <a:ea typeface="微軟正黑體" panose="020B0604030504040204" pitchFamily="34" charset="-120"/>
              </a:rPr>
              <a:t>准考證號碼</a:t>
            </a:r>
            <a:r>
              <a:rPr lang="zh-TW" altLang="en-US" sz="2000" b="1" dirty="0" smtClean="0">
                <a:solidFill>
                  <a:srgbClr val="C00000"/>
                </a:solidFill>
                <a:latin typeface="微軟正黑體" panose="020B0604030504040204" pitchFamily="34" charset="-120"/>
                <a:ea typeface="微軟正黑體" panose="020B0604030504040204" pitchFamily="34" charset="-120"/>
              </a:rPr>
              <a:t>」</a:t>
            </a:r>
            <a:r>
              <a:rPr lang="zh-TW" altLang="zh-TW" sz="20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p>
          <a:p>
            <a:pPr marL="457200" indent="-457200" fontAlgn="auto">
              <a:lnSpc>
                <a:spcPct val="120000"/>
              </a:lnSpc>
              <a:spcBef>
                <a:spcPts val="600"/>
              </a:spcBef>
              <a:spcAft>
                <a:spcPts val="600"/>
              </a:spcAft>
              <a:buFont typeface="+mj-lt"/>
              <a:buAutoNum type="arabicParenR"/>
              <a:defRPr/>
            </a:pPr>
            <a:r>
              <a:rPr lang="zh-TW" altLang="zh-TW" sz="2000" b="1" dirty="0" smtClean="0">
                <a:latin typeface="微軟正黑體" panose="020B0604030504040204" pitchFamily="34" charset="-120"/>
                <a:ea typeface="微軟正黑體" panose="020B0604030504040204" pitchFamily="34" charset="-120"/>
              </a:rPr>
              <a:t>以上</a:t>
            </a:r>
            <a:r>
              <a:rPr lang="zh-TW" altLang="zh-TW" sz="2000" b="1" dirty="0">
                <a:latin typeface="微軟正黑體" panose="020B0604030504040204" pitchFamily="34" charset="-120"/>
                <a:ea typeface="微軟正黑體" panose="020B0604030504040204" pitchFamily="34" charset="-120"/>
              </a:rPr>
              <a:t>「姓名」或「地址」欄中資料輸入，若有中文異體字或罕見字</a:t>
            </a:r>
            <a:r>
              <a:rPr lang="zh-TW" altLang="en-US"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需造字的情況</a:t>
            </a:r>
            <a:r>
              <a:rPr lang="zh-TW" altLang="en-US" sz="20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a:t>
            </a:r>
            <a:r>
              <a:rPr lang="zh-TW" altLang="zh-TW" sz="2000" b="1" dirty="0">
                <a:solidFill>
                  <a:srgbClr val="C00000"/>
                </a:solidFill>
                <a:latin typeface="微軟正黑體" panose="020B0604030504040204" pitchFamily="34" charset="-120"/>
                <a:ea typeface="微軟正黑體" panose="020B0604030504040204" pitchFamily="34" charset="-120"/>
              </a:rPr>
              <a:t>可使用心測中心造字系統之字碼，若無亦可以</a:t>
            </a:r>
            <a:r>
              <a:rPr lang="en-US" altLang="zh-TW" sz="2000" b="1" dirty="0">
                <a:solidFill>
                  <a:srgbClr val="C00000"/>
                </a:solidFill>
                <a:latin typeface="微軟正黑體" panose="020B0604030504040204" pitchFamily="34" charset="-120"/>
                <a:ea typeface="微軟正黑體" panose="020B0604030504040204" pitchFamily="34" charset="-120"/>
              </a:rPr>
              <a:t> </a:t>
            </a:r>
            <a:r>
              <a:rPr lang="zh-TW" altLang="en-US" sz="2000" b="1" dirty="0">
                <a:solidFill>
                  <a:srgbClr val="C00000"/>
                </a:solidFill>
                <a:latin typeface="標楷體" panose="03000509000000000000" pitchFamily="65" charset="-120"/>
                <a:ea typeface="標楷體" panose="03000509000000000000" pitchFamily="65" charset="-120"/>
              </a:rPr>
              <a:t>█ </a:t>
            </a:r>
            <a:r>
              <a:rPr lang="zh-TW" altLang="zh-TW" sz="2000" b="1" dirty="0">
                <a:solidFill>
                  <a:srgbClr val="C00000"/>
                </a:solidFill>
                <a:latin typeface="微軟正黑體" panose="020B0604030504040204" pitchFamily="34" charset="-120"/>
                <a:ea typeface="微軟正黑體" panose="020B0604030504040204" pitchFamily="34" charset="-120"/>
              </a:rPr>
              <a:t>複製取代</a:t>
            </a:r>
            <a:r>
              <a:rPr lang="zh-TW" altLang="zh-TW" sz="2000" b="1" dirty="0" smtClean="0">
                <a:solidFill>
                  <a:schemeClr val="tx1">
                    <a:lumMod val="75000"/>
                    <a:lumOff val="25000"/>
                  </a:schemeClr>
                </a:solidFill>
                <a:latin typeface="微軟正黑體" panose="020B0604030504040204" pitchFamily="34" charset="-120"/>
                <a:ea typeface="微軟正黑體" panose="020B0604030504040204" pitchFamily="34" charset="-120"/>
              </a:rPr>
              <a:t>。</a:t>
            </a:r>
            <a:endParaRPr lang="en-US" altLang="zh-TW" sz="2000" b="1" dirty="0">
              <a:solidFill>
                <a:schemeClr val="tx1">
                  <a:lumMod val="75000"/>
                  <a:lumOff val="25000"/>
                </a:schemeClr>
              </a:solidFill>
              <a:latin typeface="微軟正黑體" panose="020B0604030504040204" pitchFamily="34" charset="-120"/>
              <a:ea typeface="微軟正黑體" panose="020B0604030504040204" pitchFamily="34" charset="-120"/>
            </a:endParaRPr>
          </a:p>
          <a:p>
            <a:pPr marL="457200" indent="-457200" fontAlgn="auto">
              <a:lnSpc>
                <a:spcPct val="120000"/>
              </a:lnSpc>
              <a:spcBef>
                <a:spcPts val="600"/>
              </a:spcBef>
              <a:spcAft>
                <a:spcPts val="600"/>
              </a:spcAft>
              <a:buFont typeface="+mj-lt"/>
              <a:buAutoNum type="arabicParenR"/>
              <a:defRPr/>
            </a:pPr>
            <a:endParaRPr lang="zh-TW" altLang="zh-TW" sz="2000" b="1" dirty="0">
              <a:solidFill>
                <a:schemeClr val="tx1">
                  <a:lumMod val="75000"/>
                  <a:lumOff val="25000"/>
                </a:schemeClr>
              </a:solidFill>
              <a:latin typeface="微軟正黑體" panose="020B0604030504040204" pitchFamily="34" charset="-120"/>
              <a:ea typeface="微軟正黑體" panose="020B0604030504040204" pitchFamily="34" charset="-120"/>
            </a:endParaRPr>
          </a:p>
          <a:p>
            <a:pPr fontAlgn="auto">
              <a:spcBef>
                <a:spcPts val="600"/>
              </a:spcBef>
              <a:spcAft>
                <a:spcPts val="0"/>
              </a:spcAft>
              <a:defRPr/>
            </a:pPr>
            <a:endParaRPr lang="zh-TW" altLang="en-US" dirty="0"/>
          </a:p>
        </p:txBody>
      </p:sp>
    </p:spTree>
    <p:extLst>
      <p:ext uri="{BB962C8B-B14F-4D97-AF65-F5344CB8AC3E}">
        <p14:creationId xmlns:p14="http://schemas.microsoft.com/office/powerpoint/2010/main" val="297497064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49</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694824"/>
            <a:ext cx="418335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、報名資料編修</a:t>
            </a:r>
            <a:r>
              <a:rPr lang="en-US" altLang="zh-TW" sz="2800" b="1" dirty="0" smtClean="0">
                <a:solidFill>
                  <a:srgbClr val="0033CC"/>
                </a:solidFill>
                <a:latin typeface="微軟正黑體" panose="020B0604030504040204" pitchFamily="34" charset="-120"/>
                <a:ea typeface="微軟正黑體" panose="020B0604030504040204" pitchFamily="34" charset="-120"/>
              </a:rPr>
              <a:t>(1/5)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899159" y="1710180"/>
            <a:ext cx="7625927" cy="4378890"/>
          </a:xfrm>
          <a:prstGeom prst="rect">
            <a:avLst/>
          </a:prstGeom>
          <a:ln w="19050">
            <a:solidFill>
              <a:srgbClr val="0000FF"/>
            </a:solidFill>
          </a:ln>
        </p:spPr>
      </p:pic>
      <p:grpSp>
        <p:nvGrpSpPr>
          <p:cNvPr id="13" name="群組 17"/>
          <p:cNvGrpSpPr>
            <a:grpSpLocks/>
          </p:cNvGrpSpPr>
          <p:nvPr/>
        </p:nvGrpSpPr>
        <p:grpSpPr bwMode="auto">
          <a:xfrm>
            <a:off x="1027686" y="1710180"/>
            <a:ext cx="6091862" cy="4324859"/>
            <a:chOff x="843858" y="1267879"/>
            <a:chExt cx="7313335" cy="5765350"/>
          </a:xfrm>
        </p:grpSpPr>
        <p:grpSp>
          <p:nvGrpSpPr>
            <p:cNvPr id="14" name="群組 6"/>
            <p:cNvGrpSpPr>
              <a:grpSpLocks/>
            </p:cNvGrpSpPr>
            <p:nvPr/>
          </p:nvGrpSpPr>
          <p:grpSpPr bwMode="auto">
            <a:xfrm>
              <a:off x="843858" y="1267879"/>
              <a:ext cx="7313335" cy="5765350"/>
              <a:chOff x="843858" y="1267879"/>
              <a:chExt cx="7313335" cy="5765350"/>
            </a:xfrm>
          </p:grpSpPr>
          <p:grpSp>
            <p:nvGrpSpPr>
              <p:cNvPr id="16" name="群組 2"/>
              <p:cNvGrpSpPr>
                <a:grpSpLocks/>
              </p:cNvGrpSpPr>
              <p:nvPr/>
            </p:nvGrpSpPr>
            <p:grpSpPr bwMode="auto">
              <a:xfrm>
                <a:off x="843858" y="1267879"/>
                <a:ext cx="7313335" cy="5765350"/>
                <a:chOff x="843858" y="1267879"/>
                <a:chExt cx="7313335" cy="5765350"/>
              </a:xfrm>
            </p:grpSpPr>
            <p:sp>
              <p:nvSpPr>
                <p:cNvPr id="18" name="矩形 17"/>
                <p:cNvSpPr/>
                <p:nvPr/>
              </p:nvSpPr>
              <p:spPr>
                <a:xfrm>
                  <a:off x="2390892" y="1267879"/>
                  <a:ext cx="942403" cy="412079"/>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9" name="矩形 18"/>
                <p:cNvSpPr/>
                <p:nvPr/>
              </p:nvSpPr>
              <p:spPr>
                <a:xfrm>
                  <a:off x="843858" y="2603703"/>
                  <a:ext cx="738227" cy="442952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20" name="文字方塊 3"/>
                <p:cNvSpPr txBox="1">
                  <a:spLocks noChangeArrowheads="1"/>
                </p:cNvSpPr>
                <p:nvPr/>
              </p:nvSpPr>
              <p:spPr bwMode="auto">
                <a:xfrm>
                  <a:off x="3349523" y="2027765"/>
                  <a:ext cx="518091" cy="492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600" dirty="0">
                      <a:solidFill>
                        <a:srgbClr val="C00000"/>
                      </a:solidFill>
                    </a:rPr>
                    <a:t>❶</a:t>
                  </a:r>
                </a:p>
              </p:txBody>
            </p:sp>
            <p:sp>
              <p:nvSpPr>
                <p:cNvPr id="21" name="文字方塊 9"/>
                <p:cNvSpPr txBox="1">
                  <a:spLocks noChangeArrowheads="1"/>
                </p:cNvSpPr>
                <p:nvPr/>
              </p:nvSpPr>
              <p:spPr bwMode="auto">
                <a:xfrm>
                  <a:off x="1025381" y="2104303"/>
                  <a:ext cx="375135" cy="492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600" dirty="0">
                      <a:solidFill>
                        <a:srgbClr val="C00000"/>
                      </a:solidFill>
                      <a:latin typeface="Calibri Light" panose="020F0302020204030204" pitchFamily="34" charset="0"/>
                    </a:rPr>
                    <a:t>❷</a:t>
                  </a:r>
                  <a:endParaRPr lang="zh-TW" altLang="en-US" sz="2600" dirty="0">
                    <a:solidFill>
                      <a:srgbClr val="C00000"/>
                    </a:solidFill>
                  </a:endParaRPr>
                </a:p>
              </p:txBody>
            </p:sp>
            <p:sp>
              <p:nvSpPr>
                <p:cNvPr id="22" name="文字方塊 13"/>
                <p:cNvSpPr txBox="1">
                  <a:spLocks noChangeArrowheads="1"/>
                </p:cNvSpPr>
                <p:nvPr/>
              </p:nvSpPr>
              <p:spPr bwMode="auto">
                <a:xfrm>
                  <a:off x="7625884" y="2114461"/>
                  <a:ext cx="346663" cy="492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600" dirty="0">
                      <a:solidFill>
                        <a:srgbClr val="C00000"/>
                      </a:solidFill>
                      <a:latin typeface="Calibri Light" panose="020F0302020204030204" pitchFamily="34" charset="0"/>
                    </a:rPr>
                    <a:t>❸</a:t>
                  </a:r>
                  <a:endParaRPr lang="zh-TW" altLang="en-US" sz="2600" dirty="0">
                    <a:solidFill>
                      <a:srgbClr val="C00000"/>
                    </a:solidFill>
                  </a:endParaRPr>
                </a:p>
              </p:txBody>
            </p:sp>
            <p:sp>
              <p:nvSpPr>
                <p:cNvPr id="23" name="矩形 22"/>
                <p:cNvSpPr/>
                <p:nvPr/>
              </p:nvSpPr>
              <p:spPr>
                <a:xfrm>
                  <a:off x="3857743" y="2297305"/>
                  <a:ext cx="2659021" cy="3083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24" name="矩形 23"/>
                <p:cNvSpPr/>
                <p:nvPr/>
              </p:nvSpPr>
              <p:spPr>
                <a:xfrm>
                  <a:off x="7441194" y="2634178"/>
                  <a:ext cx="715999" cy="439905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grpSp>
          <p:sp>
            <p:nvSpPr>
              <p:cNvPr id="17" name="矩形 16"/>
              <p:cNvSpPr/>
              <p:nvPr/>
            </p:nvSpPr>
            <p:spPr>
              <a:xfrm>
                <a:off x="2395276" y="1720590"/>
                <a:ext cx="947167" cy="25043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cxnSp>
          <p:nvCxnSpPr>
            <p:cNvPr id="15" name="肘形接點 14"/>
            <p:cNvCxnSpPr/>
            <p:nvPr/>
          </p:nvCxnSpPr>
          <p:spPr>
            <a:xfrm>
              <a:off x="2621396" y="1971025"/>
              <a:ext cx="892321" cy="409976"/>
            </a:xfrm>
            <a:prstGeom prst="bentConnector3">
              <a:avLst>
                <a:gd name="adj1" fmla="val 50000"/>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0" name="文字方塊 13"/>
          <p:cNvSpPr txBox="1">
            <a:spLocks noChangeArrowheads="1"/>
          </p:cNvSpPr>
          <p:nvPr/>
        </p:nvSpPr>
        <p:spPr bwMode="auto">
          <a:xfrm>
            <a:off x="7526229" y="2277007"/>
            <a:ext cx="4383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3600" dirty="0" smtClean="0">
                <a:solidFill>
                  <a:srgbClr val="C00000"/>
                </a:solidFill>
                <a:latin typeface="Calibri Light" panose="020F0302020204030204" pitchFamily="34" charset="0"/>
                <a:sym typeface="Wingdings 2" panose="05020102010507070707" pitchFamily="18" charset="2"/>
              </a:rPr>
              <a:t></a:t>
            </a:r>
            <a:endParaRPr lang="zh-TW" altLang="en-US" sz="3600" dirty="0">
              <a:solidFill>
                <a:srgbClr val="C00000"/>
              </a:solidFill>
            </a:endParaRPr>
          </a:p>
        </p:txBody>
      </p:sp>
      <p:sp>
        <p:nvSpPr>
          <p:cNvPr id="31" name="矩形 30"/>
          <p:cNvSpPr/>
          <p:nvPr/>
        </p:nvSpPr>
        <p:spPr bwMode="auto">
          <a:xfrm>
            <a:off x="7414675" y="2742725"/>
            <a:ext cx="596413" cy="329993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Tree>
    <p:extLst>
      <p:ext uri="{BB962C8B-B14F-4D97-AF65-F5344CB8AC3E}">
        <p14:creationId xmlns:p14="http://schemas.microsoft.com/office/powerpoint/2010/main" val="34777143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 6"/>
          <p:cNvPicPr>
            <a:picLocks noChangeAspect="1"/>
          </p:cNvPicPr>
          <p:nvPr/>
        </p:nvPicPr>
        <p:blipFill>
          <a:blip r:embed="rId3"/>
          <a:stretch>
            <a:fillRect/>
          </a:stretch>
        </p:blipFill>
        <p:spPr>
          <a:xfrm>
            <a:off x="4706546" y="2389516"/>
            <a:ext cx="4261184" cy="3427374"/>
          </a:xfrm>
          <a:prstGeom prst="rect">
            <a:avLst/>
          </a:prstGeom>
          <a:ln w="28575">
            <a:solidFill>
              <a:schemeClr val="accent1">
                <a:lumMod val="50000"/>
              </a:schemeClr>
            </a:solidFill>
          </a:ln>
        </p:spPr>
      </p:pic>
      <p:sp>
        <p:nvSpPr>
          <p:cNvPr id="22531" name="內容版面配置區 2"/>
          <p:cNvSpPr>
            <a:spLocks noGrp="1"/>
          </p:cNvSpPr>
          <p:nvPr>
            <p:ph idx="1"/>
          </p:nvPr>
        </p:nvSpPr>
        <p:spPr>
          <a:xfrm>
            <a:off x="250752" y="1209896"/>
            <a:ext cx="3864769" cy="478800"/>
          </a:xfrm>
        </p:spPr>
        <p:txBody>
          <a:bodyPr>
            <a:normAutofit/>
          </a:bodyPr>
          <a:lstStyle/>
          <a:p>
            <a:pPr>
              <a:buFont typeface="Wingdings" panose="05000000000000000000" pitchFamily="2" charset="2"/>
              <a:buChar char="Ø"/>
            </a:pPr>
            <a:r>
              <a:rPr lang="zh-TW" altLang="en-US" b="1" dirty="0" smtClean="0">
                <a:solidFill>
                  <a:schemeClr val="accent5">
                    <a:lumMod val="75000"/>
                  </a:schemeClr>
                </a:solidFill>
                <a:latin typeface="微軟正黑體" pitchFamily="34" charset="-120"/>
                <a:ea typeface="微軟正黑體" pitchFamily="34" charset="-120"/>
              </a:rPr>
              <a:t>簡章及報名表下載</a:t>
            </a:r>
            <a:endParaRPr lang="en-US" altLang="zh-TW" b="1" dirty="0">
              <a:solidFill>
                <a:schemeClr val="accent5">
                  <a:lumMod val="75000"/>
                </a:schemeClr>
              </a:solidFill>
              <a:latin typeface="微軟正黑體" pitchFamily="34" charset="-120"/>
              <a:ea typeface="微軟正黑體" pitchFamily="34" charset="-120"/>
            </a:endParaRPr>
          </a:p>
        </p:txBody>
      </p:sp>
      <p:sp>
        <p:nvSpPr>
          <p:cNvPr id="8" name="矩形 7"/>
          <p:cNvSpPr/>
          <p:nvPr/>
        </p:nvSpPr>
        <p:spPr>
          <a:xfrm>
            <a:off x="4321970" y="1209600"/>
            <a:ext cx="4645760" cy="480131"/>
          </a:xfrm>
          <a:prstGeom prst="rect">
            <a:avLst/>
          </a:prstGeom>
        </p:spPr>
        <p:txBody>
          <a:bodyPr wrap="square">
            <a:spAutoFit/>
          </a:bodyPr>
          <a:lstStyle/>
          <a:p>
            <a:pPr marL="457200" indent="-457200">
              <a:lnSpc>
                <a:spcPct val="90000"/>
              </a:lnSpc>
              <a:spcBef>
                <a:spcPts val="750"/>
              </a:spcBef>
              <a:buFont typeface="Wingdings" panose="05000000000000000000" pitchFamily="2" charset="2"/>
              <a:buChar char="Ø"/>
              <a:defRPr/>
            </a:pPr>
            <a:r>
              <a:rPr lang="zh-TW" altLang="en-US" sz="2800" b="1" dirty="0" smtClean="0">
                <a:solidFill>
                  <a:schemeClr val="accent5">
                    <a:lumMod val="75000"/>
                  </a:schemeClr>
                </a:solidFill>
                <a:latin typeface="微軟正黑體" pitchFamily="34" charset="-120"/>
                <a:ea typeface="微軟正黑體" pitchFamily="34" charset="-120"/>
              </a:rPr>
              <a:t>簡章查詢系統</a:t>
            </a:r>
            <a:endParaRPr lang="en-US" altLang="zh-TW" sz="2800" b="1" dirty="0">
              <a:solidFill>
                <a:schemeClr val="accent5">
                  <a:lumMod val="75000"/>
                </a:schemeClr>
              </a:solidFill>
              <a:latin typeface="微軟正黑體" pitchFamily="34" charset="-120"/>
              <a:ea typeface="微軟正黑體" pitchFamily="34" charset="-120"/>
            </a:endParaRPr>
          </a:p>
        </p:txBody>
      </p:sp>
      <p:sp>
        <p:nvSpPr>
          <p:cNvPr id="15"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5</a:t>
            </a:fld>
            <a:endParaRPr lang="zh-TW" altLang="en-US" sz="1500" b="1" dirty="0">
              <a:latin typeface="Arial" panose="020B0604020202020204" pitchFamily="34" charset="0"/>
              <a:cs typeface="Arial" panose="020B0604020202020204" pitchFamily="34" charset="0"/>
            </a:endParaRPr>
          </a:p>
        </p:txBody>
      </p:sp>
      <p:cxnSp>
        <p:nvCxnSpPr>
          <p:cNvPr id="1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2" name="Freeform 6">
            <a:extLst>
              <a:ext uri="{FF2B5EF4-FFF2-40B4-BE49-F238E27FC236}">
                <a16:creationId xmlns:a16="http://schemas.microsoft.com/office/drawing/2014/main" id="{71AA52EC-7DB1-4E87-8C0D-FAA1C5227515}"/>
              </a:ext>
            </a:extLst>
          </p:cNvPr>
          <p:cNvSpPr>
            <a:spLocks noEditPoints="1"/>
          </p:cNvSpPr>
          <p:nvPr/>
        </p:nvSpPr>
        <p:spPr bwMode="auto">
          <a:xfrm>
            <a:off x="7502089"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23" name="標題 1"/>
          <p:cNvSpPr txBox="1">
            <a:spLocks/>
          </p:cNvSpPr>
          <p:nvPr/>
        </p:nvSpPr>
        <p:spPr bwMode="auto">
          <a:xfrm>
            <a:off x="250752" y="361293"/>
            <a:ext cx="7044351"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貳、招生簡章查詢與下載</a:t>
            </a:r>
            <a:endParaRPr lang="zh-TW" altLang="en-US" sz="3000" dirty="0">
              <a:solidFill>
                <a:srgbClr val="002060"/>
              </a:solidFill>
              <a:latin typeface="微軟正黑體" panose="020B0604030504040204" pitchFamily="34" charset="-120"/>
              <a:ea typeface="微軟正黑體" panose="020B0604030504040204" pitchFamily="34" charset="-120"/>
            </a:endParaRPr>
          </a:p>
        </p:txBody>
      </p:sp>
      <p:sp>
        <p:nvSpPr>
          <p:cNvPr id="6" name="文字方塊 5"/>
          <p:cNvSpPr txBox="1"/>
          <p:nvPr/>
        </p:nvSpPr>
        <p:spPr>
          <a:xfrm>
            <a:off x="4381356" y="1706095"/>
            <a:ext cx="4696542" cy="369332"/>
          </a:xfrm>
          <a:prstGeom prst="rect">
            <a:avLst/>
          </a:prstGeom>
          <a:noFill/>
        </p:spPr>
        <p:txBody>
          <a:bodyPr wrap="none" rtlCol="0">
            <a:spAutoFit/>
          </a:bodyPr>
          <a:lstStyle/>
          <a:p>
            <a:r>
              <a:rPr lang="en-US" altLang="zh-TW" dirty="0" smtClean="0">
                <a:solidFill>
                  <a:srgbClr val="C00000"/>
                </a:solidFill>
                <a:latin typeface="Times New Roman" panose="02020603050405020304" pitchFamily="18" charset="0"/>
                <a:ea typeface="Verdana" panose="020B0604030504040204" pitchFamily="34" charset="0"/>
                <a:cs typeface="Times New Roman" panose="02020603050405020304" pitchFamily="18" charset="0"/>
              </a:rPr>
              <a:t>https</a:t>
            </a:r>
            <a:r>
              <a:rPr lang="en-US" altLang="zh-TW" dirty="0">
                <a:solidFill>
                  <a:srgbClr val="C00000"/>
                </a:solidFill>
                <a:latin typeface="Times New Roman" panose="02020603050405020304" pitchFamily="18" charset="0"/>
                <a:ea typeface="Verdana" panose="020B0604030504040204" pitchFamily="34" charset="0"/>
                <a:cs typeface="Times New Roman" panose="02020603050405020304" pitchFamily="18" charset="0"/>
              </a:rPr>
              <a:t>://ent07.jctv.ntut.edu.tw/enter5URuleReport</a:t>
            </a:r>
            <a:endParaRPr lang="zh-TW" altLang="en-US" dirty="0">
              <a:solidFill>
                <a:srgbClr val="C00000"/>
              </a:solidFill>
              <a:latin typeface="Times New Roman" panose="02020603050405020304" pitchFamily="18" charset="0"/>
              <a:ea typeface="微軟正黑體" pitchFamily="34" charset="-120"/>
              <a:cs typeface="Times New Roman" panose="02020603050405020304" pitchFamily="18" charset="0"/>
            </a:endParaRPr>
          </a:p>
        </p:txBody>
      </p:sp>
      <p:pic>
        <p:nvPicPr>
          <p:cNvPr id="9" name="圖片 8"/>
          <p:cNvPicPr>
            <a:picLocks noChangeAspect="1"/>
          </p:cNvPicPr>
          <p:nvPr/>
        </p:nvPicPr>
        <p:blipFill>
          <a:blip r:embed="rId4"/>
          <a:stretch>
            <a:fillRect/>
          </a:stretch>
        </p:blipFill>
        <p:spPr>
          <a:xfrm>
            <a:off x="176866" y="2389516"/>
            <a:ext cx="4204490" cy="3427374"/>
          </a:xfrm>
          <a:prstGeom prst="rect">
            <a:avLst/>
          </a:prstGeom>
          <a:ln w="28575">
            <a:solidFill>
              <a:schemeClr val="accent1">
                <a:lumMod val="50000"/>
              </a:schemeClr>
            </a:solidFill>
          </a:ln>
        </p:spPr>
      </p:pic>
      <p:sp>
        <p:nvSpPr>
          <p:cNvPr id="26" name="矩形 25"/>
          <p:cNvSpPr/>
          <p:nvPr/>
        </p:nvSpPr>
        <p:spPr>
          <a:xfrm>
            <a:off x="176866" y="4748911"/>
            <a:ext cx="1012956" cy="20057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4" name="矩形 23"/>
          <p:cNvSpPr/>
          <p:nvPr/>
        </p:nvSpPr>
        <p:spPr>
          <a:xfrm>
            <a:off x="951331" y="4849198"/>
            <a:ext cx="1834257"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簡章查詢與下載</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27" name="矩形 26"/>
          <p:cNvSpPr/>
          <p:nvPr/>
        </p:nvSpPr>
        <p:spPr>
          <a:xfrm>
            <a:off x="1221814" y="3372836"/>
            <a:ext cx="1829035" cy="19655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8" name="矩形 27"/>
          <p:cNvSpPr/>
          <p:nvPr/>
        </p:nvSpPr>
        <p:spPr>
          <a:xfrm>
            <a:off x="2424820" y="2783493"/>
            <a:ext cx="495656" cy="16320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9" name="矩形 28"/>
          <p:cNvSpPr/>
          <p:nvPr/>
        </p:nvSpPr>
        <p:spPr>
          <a:xfrm>
            <a:off x="2903384" y="3238581"/>
            <a:ext cx="1152421"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招生簡章</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30" name="矩形 29"/>
          <p:cNvSpPr/>
          <p:nvPr/>
        </p:nvSpPr>
        <p:spPr>
          <a:xfrm>
            <a:off x="1221815" y="3861277"/>
            <a:ext cx="1957222" cy="47723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1" name="矩形 30"/>
          <p:cNvSpPr/>
          <p:nvPr/>
        </p:nvSpPr>
        <p:spPr>
          <a:xfrm>
            <a:off x="3085033" y="3904007"/>
            <a:ext cx="892974"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報名表</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grpSp>
        <p:nvGrpSpPr>
          <p:cNvPr id="32" name="组合 182"/>
          <p:cNvGrpSpPr/>
          <p:nvPr/>
        </p:nvGrpSpPr>
        <p:grpSpPr>
          <a:xfrm>
            <a:off x="4662073" y="2286301"/>
            <a:ext cx="899446" cy="899451"/>
            <a:chOff x="925975" y="3363269"/>
            <a:chExt cx="899446" cy="899451"/>
          </a:xfrm>
        </p:grpSpPr>
        <p:sp>
          <p:nvSpPr>
            <p:cNvPr id="33" name="Oval 173"/>
            <p:cNvSpPr>
              <a:spLocks noChangeArrowheads="1"/>
            </p:cNvSpPr>
            <p:nvPr/>
          </p:nvSpPr>
          <p:spPr bwMode="auto">
            <a:xfrm>
              <a:off x="925975" y="3363269"/>
              <a:ext cx="899446" cy="899451"/>
            </a:xfrm>
            <a:prstGeom prst="ellipse">
              <a:avLst/>
            </a:prstGeom>
            <a:solidFill>
              <a:srgbClr val="038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Oval 174"/>
            <p:cNvSpPr>
              <a:spLocks noChangeArrowheads="1"/>
            </p:cNvSpPr>
            <p:nvPr/>
          </p:nvSpPr>
          <p:spPr bwMode="auto">
            <a:xfrm>
              <a:off x="976750" y="3414044"/>
              <a:ext cx="797896" cy="794274"/>
            </a:xfrm>
            <a:prstGeom prst="ellipse">
              <a:avLst/>
            </a:prstGeom>
            <a:solidFill>
              <a:srgbClr val="03AD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75"/>
            <p:cNvSpPr>
              <a:spLocks/>
            </p:cNvSpPr>
            <p:nvPr/>
          </p:nvSpPr>
          <p:spPr bwMode="auto">
            <a:xfrm>
              <a:off x="976750" y="3551864"/>
              <a:ext cx="634690" cy="656454"/>
            </a:xfrm>
            <a:custGeom>
              <a:avLst/>
              <a:gdLst>
                <a:gd name="T0" fmla="*/ 97 w 175"/>
                <a:gd name="T1" fmla="*/ 4 h 181"/>
                <a:gd name="T2" fmla="*/ 0 w 175"/>
                <a:gd name="T3" fmla="*/ 104 h 181"/>
                <a:gd name="T4" fmla="*/ 38 w 175"/>
                <a:gd name="T5" fmla="*/ 165 h 181"/>
                <a:gd name="T6" fmla="*/ 71 w 175"/>
                <a:gd name="T7" fmla="*/ 181 h 181"/>
                <a:gd name="T8" fmla="*/ 175 w 175"/>
                <a:gd name="T9" fmla="*/ 75 h 181"/>
                <a:gd name="T10" fmla="*/ 165 w 175"/>
                <a:gd name="T11" fmla="*/ 11 h 181"/>
                <a:gd name="T12" fmla="*/ 135 w 175"/>
                <a:gd name="T13" fmla="*/ 0 h 181"/>
                <a:gd name="T14" fmla="*/ 97 w 175"/>
                <a:gd name="T15" fmla="*/ 4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81">
                  <a:moveTo>
                    <a:pt x="97" y="4"/>
                  </a:moveTo>
                  <a:lnTo>
                    <a:pt x="0" y="104"/>
                  </a:lnTo>
                  <a:lnTo>
                    <a:pt x="38" y="165"/>
                  </a:lnTo>
                  <a:lnTo>
                    <a:pt x="71" y="181"/>
                  </a:lnTo>
                  <a:lnTo>
                    <a:pt x="175" y="75"/>
                  </a:lnTo>
                  <a:lnTo>
                    <a:pt x="165" y="11"/>
                  </a:lnTo>
                  <a:lnTo>
                    <a:pt x="135" y="0"/>
                  </a:lnTo>
                  <a:lnTo>
                    <a:pt x="97" y="4"/>
                  </a:lnTo>
                  <a:close/>
                </a:path>
              </a:pathLst>
            </a:custGeom>
            <a:solidFill>
              <a:srgbClr val="038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76"/>
            <p:cNvSpPr>
              <a:spLocks noEditPoints="1"/>
            </p:cNvSpPr>
            <p:nvPr/>
          </p:nvSpPr>
          <p:spPr bwMode="auto">
            <a:xfrm>
              <a:off x="1071047" y="3508342"/>
              <a:ext cx="591168" cy="591172"/>
            </a:xfrm>
            <a:custGeom>
              <a:avLst/>
              <a:gdLst>
                <a:gd name="T0" fmla="*/ 46 w 69"/>
                <a:gd name="T1" fmla="*/ 15 h 69"/>
                <a:gd name="T2" fmla="*/ 46 w 69"/>
                <a:gd name="T3" fmla="*/ 33 h 69"/>
                <a:gd name="T4" fmla="*/ 55 w 69"/>
                <a:gd name="T5" fmla="*/ 24 h 69"/>
                <a:gd name="T6" fmla="*/ 46 w 69"/>
                <a:gd name="T7" fmla="*/ 15 h 69"/>
                <a:gd name="T8" fmla="*/ 60 w 69"/>
                <a:gd name="T9" fmla="*/ 8 h 69"/>
                <a:gd name="T10" fmla="*/ 29 w 69"/>
                <a:gd name="T11" fmla="*/ 8 h 69"/>
                <a:gd name="T12" fmla="*/ 26 w 69"/>
                <a:gd name="T13" fmla="*/ 36 h 69"/>
                <a:gd name="T14" fmla="*/ 20 w 69"/>
                <a:gd name="T15" fmla="*/ 42 h 69"/>
                <a:gd name="T16" fmla="*/ 27 w 69"/>
                <a:gd name="T17" fmla="*/ 49 h 69"/>
                <a:gd name="T18" fmla="*/ 33 w 69"/>
                <a:gd name="T19" fmla="*/ 43 h 69"/>
                <a:gd name="T20" fmla="*/ 60 w 69"/>
                <a:gd name="T21" fmla="*/ 40 h 69"/>
                <a:gd name="T22" fmla="*/ 60 w 69"/>
                <a:gd name="T23" fmla="*/ 8 h 69"/>
                <a:gd name="T24" fmla="*/ 34 w 69"/>
                <a:gd name="T25" fmla="*/ 35 h 69"/>
                <a:gd name="T26" fmla="*/ 34 w 69"/>
                <a:gd name="T27" fmla="*/ 13 h 69"/>
                <a:gd name="T28" fmla="*/ 55 w 69"/>
                <a:gd name="T29" fmla="*/ 13 h 69"/>
                <a:gd name="T30" fmla="*/ 55 w 69"/>
                <a:gd name="T31" fmla="*/ 35 h 69"/>
                <a:gd name="T32" fmla="*/ 34 w 69"/>
                <a:gd name="T33" fmla="*/ 35 h 69"/>
                <a:gd name="T34" fmla="*/ 17 w 69"/>
                <a:gd name="T35" fmla="*/ 42 h 69"/>
                <a:gd name="T36" fmla="*/ 0 w 69"/>
                <a:gd name="T37" fmla="*/ 58 h 69"/>
                <a:gd name="T38" fmla="*/ 11 w 69"/>
                <a:gd name="T39" fmla="*/ 69 h 69"/>
                <a:gd name="T40" fmla="*/ 27 w 69"/>
                <a:gd name="T41" fmla="*/ 52 h 69"/>
                <a:gd name="T42" fmla="*/ 17 w 69"/>
                <a:gd name="T43"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9">
                  <a:moveTo>
                    <a:pt x="46" y="15"/>
                  </a:moveTo>
                  <a:cubicBezTo>
                    <a:pt x="50" y="20"/>
                    <a:pt x="52" y="25"/>
                    <a:pt x="46" y="33"/>
                  </a:cubicBezTo>
                  <a:cubicBezTo>
                    <a:pt x="51" y="33"/>
                    <a:pt x="55" y="29"/>
                    <a:pt x="55" y="24"/>
                  </a:cubicBezTo>
                  <a:cubicBezTo>
                    <a:pt x="55" y="19"/>
                    <a:pt x="51" y="15"/>
                    <a:pt x="46" y="15"/>
                  </a:cubicBezTo>
                  <a:close/>
                  <a:moveTo>
                    <a:pt x="60" y="8"/>
                  </a:moveTo>
                  <a:cubicBezTo>
                    <a:pt x="52" y="0"/>
                    <a:pt x="38" y="0"/>
                    <a:pt x="29" y="8"/>
                  </a:cubicBezTo>
                  <a:cubicBezTo>
                    <a:pt x="21" y="16"/>
                    <a:pt x="20" y="27"/>
                    <a:pt x="26" y="36"/>
                  </a:cubicBezTo>
                  <a:cubicBezTo>
                    <a:pt x="20" y="42"/>
                    <a:pt x="20" y="42"/>
                    <a:pt x="20" y="42"/>
                  </a:cubicBezTo>
                  <a:cubicBezTo>
                    <a:pt x="27" y="49"/>
                    <a:pt x="27" y="49"/>
                    <a:pt x="27" y="49"/>
                  </a:cubicBezTo>
                  <a:cubicBezTo>
                    <a:pt x="33" y="43"/>
                    <a:pt x="33" y="43"/>
                    <a:pt x="33" y="43"/>
                  </a:cubicBezTo>
                  <a:cubicBezTo>
                    <a:pt x="42" y="48"/>
                    <a:pt x="53" y="47"/>
                    <a:pt x="60" y="40"/>
                  </a:cubicBezTo>
                  <a:cubicBezTo>
                    <a:pt x="69" y="31"/>
                    <a:pt x="69" y="17"/>
                    <a:pt x="60" y="8"/>
                  </a:cubicBezTo>
                  <a:close/>
                  <a:moveTo>
                    <a:pt x="34" y="35"/>
                  </a:moveTo>
                  <a:cubicBezTo>
                    <a:pt x="28" y="29"/>
                    <a:pt x="28" y="19"/>
                    <a:pt x="34" y="13"/>
                  </a:cubicBezTo>
                  <a:cubicBezTo>
                    <a:pt x="40" y="7"/>
                    <a:pt x="49" y="7"/>
                    <a:pt x="55" y="13"/>
                  </a:cubicBezTo>
                  <a:cubicBezTo>
                    <a:pt x="61" y="19"/>
                    <a:pt x="61" y="29"/>
                    <a:pt x="55" y="35"/>
                  </a:cubicBezTo>
                  <a:cubicBezTo>
                    <a:pt x="49" y="41"/>
                    <a:pt x="40" y="41"/>
                    <a:pt x="34" y="35"/>
                  </a:cubicBezTo>
                  <a:close/>
                  <a:moveTo>
                    <a:pt x="17" y="42"/>
                  </a:moveTo>
                  <a:cubicBezTo>
                    <a:pt x="0" y="58"/>
                    <a:pt x="0" y="58"/>
                    <a:pt x="0" y="58"/>
                  </a:cubicBezTo>
                  <a:cubicBezTo>
                    <a:pt x="11" y="69"/>
                    <a:pt x="11" y="69"/>
                    <a:pt x="11" y="69"/>
                  </a:cubicBezTo>
                  <a:cubicBezTo>
                    <a:pt x="27" y="52"/>
                    <a:pt x="27" y="52"/>
                    <a:pt x="27" y="52"/>
                  </a:cubicBezTo>
                  <a:lnTo>
                    <a:pt x="17" y="42"/>
                  </a:lnTo>
                  <a:close/>
                </a:path>
              </a:pathLst>
            </a:custGeom>
            <a:solidFill>
              <a:schemeClr val="tx1">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77"/>
            <p:cNvSpPr>
              <a:spLocks noEditPoints="1"/>
            </p:cNvSpPr>
            <p:nvPr/>
          </p:nvSpPr>
          <p:spPr bwMode="auto">
            <a:xfrm>
              <a:off x="1078301" y="3490208"/>
              <a:ext cx="591168" cy="598425"/>
            </a:xfrm>
            <a:custGeom>
              <a:avLst/>
              <a:gdLst>
                <a:gd name="T0" fmla="*/ 46 w 69"/>
                <a:gd name="T1" fmla="*/ 16 h 70"/>
                <a:gd name="T2" fmla="*/ 46 w 69"/>
                <a:gd name="T3" fmla="*/ 34 h 70"/>
                <a:gd name="T4" fmla="*/ 55 w 69"/>
                <a:gd name="T5" fmla="*/ 25 h 70"/>
                <a:gd name="T6" fmla="*/ 46 w 69"/>
                <a:gd name="T7" fmla="*/ 16 h 70"/>
                <a:gd name="T8" fmla="*/ 61 w 69"/>
                <a:gd name="T9" fmla="*/ 9 h 70"/>
                <a:gd name="T10" fmla="*/ 29 w 69"/>
                <a:gd name="T11" fmla="*/ 9 h 70"/>
                <a:gd name="T12" fmla="*/ 26 w 69"/>
                <a:gd name="T13" fmla="*/ 37 h 70"/>
                <a:gd name="T14" fmla="*/ 20 w 69"/>
                <a:gd name="T15" fmla="*/ 43 h 70"/>
                <a:gd name="T16" fmla="*/ 27 w 69"/>
                <a:gd name="T17" fmla="*/ 50 h 70"/>
                <a:gd name="T18" fmla="*/ 33 w 69"/>
                <a:gd name="T19" fmla="*/ 44 h 70"/>
                <a:gd name="T20" fmla="*/ 61 w 69"/>
                <a:gd name="T21" fmla="*/ 41 h 70"/>
                <a:gd name="T22" fmla="*/ 61 w 69"/>
                <a:gd name="T23" fmla="*/ 9 h 70"/>
                <a:gd name="T24" fmla="*/ 34 w 69"/>
                <a:gd name="T25" fmla="*/ 36 h 70"/>
                <a:gd name="T26" fmla="*/ 34 w 69"/>
                <a:gd name="T27" fmla="*/ 14 h 70"/>
                <a:gd name="T28" fmla="*/ 56 w 69"/>
                <a:gd name="T29" fmla="*/ 14 h 70"/>
                <a:gd name="T30" fmla="*/ 56 w 69"/>
                <a:gd name="T31" fmla="*/ 36 h 70"/>
                <a:gd name="T32" fmla="*/ 34 w 69"/>
                <a:gd name="T33" fmla="*/ 36 h 70"/>
                <a:gd name="T34" fmla="*/ 17 w 69"/>
                <a:gd name="T35" fmla="*/ 43 h 70"/>
                <a:gd name="T36" fmla="*/ 0 w 69"/>
                <a:gd name="T37" fmla="*/ 58 h 70"/>
                <a:gd name="T38" fmla="*/ 11 w 69"/>
                <a:gd name="T39" fmla="*/ 70 h 70"/>
                <a:gd name="T40" fmla="*/ 27 w 69"/>
                <a:gd name="T41" fmla="*/ 52 h 70"/>
                <a:gd name="T42" fmla="*/ 17 w 69"/>
                <a:gd name="T43" fmla="*/ 4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70">
                  <a:moveTo>
                    <a:pt x="46" y="16"/>
                  </a:moveTo>
                  <a:cubicBezTo>
                    <a:pt x="50" y="21"/>
                    <a:pt x="52" y="26"/>
                    <a:pt x="46" y="34"/>
                  </a:cubicBezTo>
                  <a:cubicBezTo>
                    <a:pt x="51" y="34"/>
                    <a:pt x="55" y="30"/>
                    <a:pt x="55" y="25"/>
                  </a:cubicBezTo>
                  <a:cubicBezTo>
                    <a:pt x="55" y="20"/>
                    <a:pt x="51" y="16"/>
                    <a:pt x="46" y="16"/>
                  </a:cubicBezTo>
                  <a:close/>
                  <a:moveTo>
                    <a:pt x="61" y="9"/>
                  </a:moveTo>
                  <a:cubicBezTo>
                    <a:pt x="52" y="0"/>
                    <a:pt x="38" y="0"/>
                    <a:pt x="29" y="9"/>
                  </a:cubicBezTo>
                  <a:cubicBezTo>
                    <a:pt x="22" y="16"/>
                    <a:pt x="21" y="28"/>
                    <a:pt x="26" y="37"/>
                  </a:cubicBezTo>
                  <a:cubicBezTo>
                    <a:pt x="20" y="43"/>
                    <a:pt x="20" y="43"/>
                    <a:pt x="20" y="43"/>
                  </a:cubicBezTo>
                  <a:cubicBezTo>
                    <a:pt x="27" y="50"/>
                    <a:pt x="27" y="50"/>
                    <a:pt x="27" y="50"/>
                  </a:cubicBezTo>
                  <a:cubicBezTo>
                    <a:pt x="33" y="44"/>
                    <a:pt x="33" y="44"/>
                    <a:pt x="33" y="44"/>
                  </a:cubicBezTo>
                  <a:cubicBezTo>
                    <a:pt x="42" y="49"/>
                    <a:pt x="53" y="48"/>
                    <a:pt x="61" y="41"/>
                  </a:cubicBezTo>
                  <a:cubicBezTo>
                    <a:pt x="69" y="32"/>
                    <a:pt x="69" y="18"/>
                    <a:pt x="61" y="9"/>
                  </a:cubicBezTo>
                  <a:close/>
                  <a:moveTo>
                    <a:pt x="34" y="36"/>
                  </a:moveTo>
                  <a:cubicBezTo>
                    <a:pt x="28" y="30"/>
                    <a:pt x="28" y="20"/>
                    <a:pt x="34" y="14"/>
                  </a:cubicBezTo>
                  <a:cubicBezTo>
                    <a:pt x="40" y="8"/>
                    <a:pt x="50" y="8"/>
                    <a:pt x="56" y="14"/>
                  </a:cubicBezTo>
                  <a:cubicBezTo>
                    <a:pt x="62" y="20"/>
                    <a:pt x="62" y="30"/>
                    <a:pt x="56" y="36"/>
                  </a:cubicBezTo>
                  <a:cubicBezTo>
                    <a:pt x="50" y="42"/>
                    <a:pt x="40" y="42"/>
                    <a:pt x="34" y="36"/>
                  </a:cubicBezTo>
                  <a:close/>
                  <a:moveTo>
                    <a:pt x="17" y="43"/>
                  </a:moveTo>
                  <a:cubicBezTo>
                    <a:pt x="0" y="58"/>
                    <a:pt x="0" y="58"/>
                    <a:pt x="0" y="58"/>
                  </a:cubicBezTo>
                  <a:cubicBezTo>
                    <a:pt x="11" y="70"/>
                    <a:pt x="11" y="70"/>
                    <a:pt x="11" y="70"/>
                  </a:cubicBezTo>
                  <a:cubicBezTo>
                    <a:pt x="27" y="52"/>
                    <a:pt x="27" y="52"/>
                    <a:pt x="27" y="52"/>
                  </a:cubicBezTo>
                  <a:lnTo>
                    <a:pt x="17"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 name="矩形 9"/>
          <p:cNvSpPr/>
          <p:nvPr/>
        </p:nvSpPr>
        <p:spPr>
          <a:xfrm>
            <a:off x="299434" y="1722459"/>
            <a:ext cx="3155479" cy="369332"/>
          </a:xfrm>
          <a:prstGeom prst="rect">
            <a:avLst/>
          </a:prstGeom>
        </p:spPr>
        <p:txBody>
          <a:bodyPr wrap="none">
            <a:spAutoFit/>
          </a:bodyPr>
          <a:lstStyle/>
          <a:p>
            <a:pPr>
              <a:defRPr/>
            </a:pPr>
            <a:r>
              <a:rPr lang="en-US" altLang="zh-TW" dirty="0">
                <a:solidFill>
                  <a:srgbClr val="C00000"/>
                </a:solidFill>
                <a:latin typeface="Times New Roman" panose="02020603050405020304" pitchFamily="18" charset="0"/>
                <a:ea typeface="Verdana" panose="020B0604030504040204" pitchFamily="34" charset="0"/>
                <a:cs typeface="Times New Roman" panose="02020603050405020304" pitchFamily="18" charset="0"/>
              </a:rPr>
              <a:t>https://www.jctv.ntut.edu.tw/u5/</a:t>
            </a:r>
            <a:endParaRPr lang="zh-TW" altLang="en-US" dirty="0">
              <a:solidFill>
                <a:srgbClr val="C00000"/>
              </a:solidFill>
              <a:latin typeface="Times New Roman" panose="02020603050405020304" pitchFamily="18" charset="0"/>
              <a:ea typeface="微軟正黑體" pitchFamily="34" charset="-12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50</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713850"/>
            <a:ext cx="3815761"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、報名資料編修</a:t>
            </a:r>
            <a:r>
              <a:rPr lang="en-US" altLang="zh-TW" sz="2800" b="1" dirty="0" smtClean="0">
                <a:solidFill>
                  <a:srgbClr val="0033CC"/>
                </a:solidFill>
                <a:latin typeface="微軟正黑體" panose="020B0604030504040204" pitchFamily="34" charset="-120"/>
                <a:ea typeface="微軟正黑體" panose="020B0604030504040204" pitchFamily="34" charset="-120"/>
              </a:rPr>
              <a:t>(2/5)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內容版面配置區 3"/>
          <p:cNvSpPr>
            <a:spLocks noGrp="1"/>
          </p:cNvSpPr>
          <p:nvPr>
            <p:ph idx="1"/>
          </p:nvPr>
        </p:nvSpPr>
        <p:spPr>
          <a:xfrm>
            <a:off x="225817" y="1456656"/>
            <a:ext cx="8852081" cy="1808162"/>
          </a:xfrm>
        </p:spPr>
        <p:txBody>
          <a:bodyPr rtlCol="0">
            <a:normAutofit/>
          </a:bodyPr>
          <a:lstStyle/>
          <a:p>
            <a:pPr marL="0" indent="0" fontAlgn="auto">
              <a:spcBef>
                <a:spcPts val="1200"/>
              </a:spcBef>
              <a:spcAft>
                <a:spcPts val="600"/>
              </a:spcAft>
              <a:buFont typeface="Arial" panose="020B0604020202020204" pitchFamily="34" charset="0"/>
              <a:buNone/>
              <a:defRPr/>
            </a:pPr>
            <a:r>
              <a:rPr lang="zh-TW" altLang="en-US" sz="1800" b="1" dirty="0" smtClean="0">
                <a:solidFill>
                  <a:srgbClr val="0070C0"/>
                </a:solidFill>
                <a:latin typeface="微軟正黑體" panose="020B0604030504040204" pitchFamily="34" charset="-120"/>
                <a:ea typeface="微軟正黑體" panose="020B0604030504040204" pitchFamily="34" charset="-120"/>
              </a:rPr>
              <a:t>查詢</a:t>
            </a:r>
            <a:r>
              <a:rPr lang="zh-TW" altLang="zh-TW" sz="1800" b="1" dirty="0">
                <a:solidFill>
                  <a:srgbClr val="0070C0"/>
                </a:solidFill>
                <a:latin typeface="微軟正黑體" panose="020B0604030504040204" pitchFamily="34" charset="-120"/>
                <a:ea typeface="微軟正黑體" panose="020B0604030504040204" pitchFamily="34" charset="-120"/>
              </a:rPr>
              <a:t>資料</a:t>
            </a:r>
            <a:endParaRPr lang="en-US" altLang="zh-TW" sz="1800" b="1" dirty="0">
              <a:solidFill>
                <a:srgbClr val="0070C0"/>
              </a:solidFill>
              <a:latin typeface="微軟正黑體" panose="020B0604030504040204" pitchFamily="34" charset="-120"/>
              <a:ea typeface="微軟正黑體" panose="020B0604030504040204" pitchFamily="34" charset="-120"/>
            </a:endParaRPr>
          </a:p>
          <a:p>
            <a:pPr marL="0" indent="0" fontAlgn="auto">
              <a:lnSpc>
                <a:spcPct val="120000"/>
              </a:lnSpc>
              <a:spcBef>
                <a:spcPts val="600"/>
              </a:spcBef>
              <a:spcAft>
                <a:spcPts val="600"/>
              </a:spcAft>
              <a:buFont typeface="Arial" panose="020B0604020202020204" pitchFamily="34" charset="0"/>
              <a:buNone/>
              <a:defRPr/>
            </a:pPr>
            <a:r>
              <a:rPr lang="zh-TW" altLang="zh-TW" sz="1800" b="1" dirty="0" smtClean="0">
                <a:latin typeface="微軟正黑體" panose="020B0604030504040204" pitchFamily="34" charset="-120"/>
                <a:ea typeface="微軟正黑體" panose="020B0604030504040204" pitchFamily="34" charset="-120"/>
              </a:rPr>
              <a:t>若</a:t>
            </a:r>
            <a:r>
              <a:rPr lang="zh-TW" altLang="zh-TW" sz="1800" b="1" dirty="0">
                <a:latin typeface="微軟正黑體" panose="020B0604030504040204" pitchFamily="34" charset="-120"/>
                <a:ea typeface="微軟正黑體" panose="020B0604030504040204" pitchFamily="34" charset="-120"/>
              </a:rPr>
              <a:t>國中</a:t>
            </a:r>
            <a:r>
              <a:rPr lang="zh-TW" altLang="zh-TW" sz="1800" b="1" dirty="0" smtClean="0">
                <a:latin typeface="微軟正黑體" panose="020B0604030504040204" pitchFamily="34" charset="-120"/>
                <a:ea typeface="微軟正黑體" panose="020B0604030504040204" pitchFamily="34" charset="-120"/>
              </a:rPr>
              <a:t>報名</a:t>
            </a:r>
            <a:r>
              <a:rPr lang="zh-TW" altLang="en-US" sz="1800" b="1" dirty="0" smtClean="0">
                <a:latin typeface="微軟正黑體" panose="020B0604030504040204" pitchFamily="34" charset="-120"/>
                <a:ea typeface="微軟正黑體" panose="020B0604030504040204" pitchFamily="34" charset="-120"/>
              </a:rPr>
              <a:t>免試</a:t>
            </a:r>
            <a:r>
              <a:rPr lang="zh-TW" altLang="zh-TW" sz="1800" b="1" dirty="0" smtClean="0">
                <a:latin typeface="微軟正黑體" panose="020B0604030504040204" pitchFamily="34" charset="-120"/>
                <a:ea typeface="微軟正黑體" panose="020B0604030504040204" pitchFamily="34" charset="-120"/>
              </a:rPr>
              <a:t>生</a:t>
            </a:r>
            <a:r>
              <a:rPr lang="zh-TW" altLang="zh-TW" sz="1800" b="1" dirty="0">
                <a:latin typeface="微軟正黑體" panose="020B0604030504040204" pitchFamily="34" charset="-120"/>
                <a:ea typeface="微軟正黑體" panose="020B0604030504040204" pitchFamily="34" charset="-120"/>
              </a:rPr>
              <a:t>數量較多，</a:t>
            </a:r>
            <a:r>
              <a:rPr lang="zh-TW" altLang="zh-TW" sz="1800" b="1" dirty="0" smtClean="0">
                <a:latin typeface="微軟正黑體" panose="020B0604030504040204" pitchFamily="34" charset="-120"/>
                <a:ea typeface="微軟正黑體" panose="020B0604030504040204" pitchFamily="34" charset="-120"/>
              </a:rPr>
              <a:t>可以</a:t>
            </a:r>
            <a:r>
              <a:rPr lang="zh-TW" altLang="en-US" sz="1800" b="1" dirty="0" smtClean="0">
                <a:latin typeface="微軟正黑體" panose="020B0604030504040204" pitchFamily="34" charset="-120"/>
                <a:ea typeface="微軟正黑體" panose="020B0604030504040204" pitchFamily="34" charset="-120"/>
              </a:rPr>
              <a:t>篩選</a:t>
            </a:r>
            <a:r>
              <a:rPr lang="zh-TW" altLang="zh-TW" sz="1800" b="1" dirty="0" smtClean="0">
                <a:latin typeface="微軟正黑體" panose="020B0604030504040204" pitchFamily="34" charset="-120"/>
                <a:ea typeface="微軟正黑體" panose="020B0604030504040204" pitchFamily="34" charset="-120"/>
              </a:rPr>
              <a:t>班級條件，</a:t>
            </a:r>
            <a:r>
              <a:rPr lang="zh-TW" altLang="en-US" sz="1800" b="1" dirty="0" smtClean="0">
                <a:latin typeface="微軟正黑體" panose="020B0604030504040204" pitchFamily="34" charset="-120"/>
                <a:ea typeface="微軟正黑體" panose="020B0604030504040204" pitchFamily="34" charset="-120"/>
              </a:rPr>
              <a:t>點選查詢後</a:t>
            </a:r>
            <a:r>
              <a:rPr lang="zh-TW" altLang="zh-TW" sz="1800" b="1" dirty="0" smtClean="0">
                <a:latin typeface="微軟正黑體" panose="020B0604030504040204" pitchFamily="34" charset="-120"/>
                <a:ea typeface="微軟正黑體" panose="020B0604030504040204" pitchFamily="34" charset="-120"/>
              </a:rPr>
              <a:t>呈現</a:t>
            </a:r>
            <a:r>
              <a:rPr lang="zh-TW" altLang="en-US" sz="1800" b="1" dirty="0" smtClean="0">
                <a:latin typeface="微軟正黑體" panose="020B0604030504040204" pitchFamily="34" charset="-120"/>
                <a:ea typeface="微軟正黑體" panose="020B0604030504040204" pitchFamily="34" charset="-120"/>
              </a:rPr>
              <a:t>該班次免試</a:t>
            </a:r>
            <a:r>
              <a:rPr lang="zh-TW" altLang="zh-TW" sz="1800" b="1" dirty="0" smtClean="0">
                <a:latin typeface="微軟正黑體" panose="020B0604030504040204" pitchFamily="34" charset="-120"/>
                <a:ea typeface="微軟正黑體" panose="020B0604030504040204" pitchFamily="34" charset="-120"/>
              </a:rPr>
              <a:t>生資料</a:t>
            </a:r>
            <a:r>
              <a:rPr lang="zh-TW" altLang="en-US" sz="1800" b="1" dirty="0" smtClean="0">
                <a:latin typeface="微軟正黑體" panose="020B0604030504040204" pitchFamily="34" charset="-120"/>
                <a:ea typeface="微軟正黑體" panose="020B0604030504040204" pitchFamily="34" charset="-120"/>
              </a:rPr>
              <a:t>可供編修。</a:t>
            </a:r>
            <a:r>
              <a:rPr lang="en-US" altLang="zh-TW" sz="1800" b="1" dirty="0" smtClean="0">
                <a:latin typeface="微軟正黑體" panose="020B0604030504040204" pitchFamily="34" charset="-120"/>
                <a:ea typeface="微軟正黑體" panose="020B0604030504040204" pitchFamily="34" charset="-120"/>
              </a:rPr>
              <a:t/>
            </a:r>
            <a:br>
              <a:rPr lang="en-US" altLang="zh-TW" sz="1800" b="1" dirty="0" smtClean="0">
                <a:latin typeface="微軟正黑體" panose="020B0604030504040204" pitchFamily="34" charset="-120"/>
                <a:ea typeface="微軟正黑體" panose="020B0604030504040204" pitchFamily="34" charset="-120"/>
              </a:rPr>
            </a:br>
            <a:r>
              <a:rPr lang="en-US" altLang="zh-TW" sz="1800" b="1" dirty="0" smtClean="0">
                <a:solidFill>
                  <a:schemeClr val="tx1">
                    <a:lumMod val="75000"/>
                    <a:lumOff val="25000"/>
                  </a:schemeClr>
                </a:solidFill>
                <a:latin typeface="微軟正黑體" panose="020B0604030504040204" pitchFamily="34" charset="-120"/>
                <a:ea typeface="微軟正黑體" panose="020B0604030504040204" pitchFamily="34" charset="-120"/>
              </a:rPr>
              <a:t>          </a:t>
            </a:r>
            <a:r>
              <a:rPr lang="zh-TW" altLang="zh-TW" sz="1800" b="1" dirty="0" smtClean="0">
                <a:solidFill>
                  <a:srgbClr val="0070C0"/>
                </a:solidFill>
                <a:latin typeface="微軟正黑體" panose="020B0604030504040204" pitchFamily="34" charset="-120"/>
                <a:ea typeface="微軟正黑體" panose="020B0604030504040204" pitchFamily="34" charset="-120"/>
              </a:rPr>
              <a:t>本</a:t>
            </a:r>
            <a:r>
              <a:rPr lang="zh-TW" altLang="zh-TW" sz="1800" b="1" dirty="0">
                <a:solidFill>
                  <a:srgbClr val="0070C0"/>
                </a:solidFill>
                <a:latin typeface="微軟正黑體" panose="020B0604030504040204" pitchFamily="34" charset="-120"/>
                <a:ea typeface="微軟正黑體" panose="020B0604030504040204" pitchFamily="34" charset="-120"/>
              </a:rPr>
              <a:t>例</a:t>
            </a:r>
            <a:r>
              <a:rPr lang="zh-TW" altLang="zh-TW" sz="1800" b="1" dirty="0" smtClean="0">
                <a:solidFill>
                  <a:srgbClr val="0070C0"/>
                </a:solidFill>
                <a:latin typeface="微軟正黑體" panose="020B0604030504040204" pitchFamily="34" charset="-120"/>
                <a:ea typeface="微軟正黑體" panose="020B0604030504040204" pitchFamily="34" charset="-120"/>
              </a:rPr>
              <a:t>說明</a:t>
            </a:r>
            <a:r>
              <a:rPr lang="zh-TW" altLang="en-US" sz="1800" b="1" dirty="0" smtClean="0">
                <a:solidFill>
                  <a:srgbClr val="0070C0"/>
                </a:solidFill>
                <a:latin typeface="微軟正黑體" panose="020B0604030504040204" pitchFamily="34" charset="-120"/>
                <a:ea typeface="微軟正黑體" panose="020B0604030504040204" pitchFamily="34" charset="-120"/>
              </a:rPr>
              <a:t>選擇特定班級</a:t>
            </a:r>
            <a:r>
              <a:rPr lang="zh-TW" altLang="zh-TW" sz="1800" b="1" dirty="0" smtClean="0">
                <a:solidFill>
                  <a:srgbClr val="0070C0"/>
                </a:solidFill>
                <a:latin typeface="微軟正黑體" panose="020B0604030504040204" pitchFamily="34" charset="-120"/>
                <a:ea typeface="微軟正黑體" panose="020B0604030504040204" pitchFamily="34" charset="-120"/>
              </a:rPr>
              <a:t>，</a:t>
            </a:r>
            <a:r>
              <a:rPr lang="zh-TW" altLang="en-US" sz="1800" b="1" dirty="0" smtClean="0">
                <a:solidFill>
                  <a:srgbClr val="0070C0"/>
                </a:solidFill>
                <a:latin typeface="微軟正黑體" panose="020B0604030504040204" pitchFamily="34" charset="-120"/>
                <a:ea typeface="微軟正黑體" panose="020B0604030504040204" pitchFamily="34" charset="-120"/>
              </a:rPr>
              <a:t>查詢</a:t>
            </a:r>
            <a:r>
              <a:rPr lang="zh-TW" altLang="zh-TW" sz="1800" b="1" dirty="0" smtClean="0">
                <a:solidFill>
                  <a:srgbClr val="0070C0"/>
                </a:solidFill>
                <a:latin typeface="微軟正黑體" panose="020B0604030504040204" pitchFamily="34" charset="-120"/>
                <a:ea typeface="微軟正黑體" panose="020B0604030504040204" pitchFamily="34" charset="-120"/>
              </a:rPr>
              <a:t>顯示</a:t>
            </a:r>
            <a:r>
              <a:rPr lang="en-US" altLang="zh-TW" sz="1800" b="1" dirty="0" smtClean="0">
                <a:solidFill>
                  <a:srgbClr val="0070C0"/>
                </a:solidFill>
                <a:latin typeface="微軟正黑體" panose="020B0604030504040204" pitchFamily="34" charset="-120"/>
                <a:ea typeface="微軟正黑體" panose="020B0604030504040204" pitchFamily="34" charset="-120"/>
              </a:rPr>
              <a:t> 9</a:t>
            </a:r>
            <a:r>
              <a:rPr lang="zh-TW" altLang="zh-TW" sz="1800" b="1" dirty="0" smtClean="0">
                <a:solidFill>
                  <a:srgbClr val="0070C0"/>
                </a:solidFill>
                <a:latin typeface="微軟正黑體" panose="020B0604030504040204" pitchFamily="34" charset="-120"/>
                <a:ea typeface="微軟正黑體" panose="020B0604030504040204" pitchFamily="34" charset="-120"/>
              </a:rPr>
              <a:t>年級</a:t>
            </a:r>
            <a:r>
              <a:rPr lang="en-US" altLang="zh-TW" sz="1800" b="1" dirty="0" smtClean="0">
                <a:solidFill>
                  <a:srgbClr val="0070C0"/>
                </a:solidFill>
                <a:latin typeface="微軟正黑體" panose="020B0604030504040204" pitchFamily="34" charset="-120"/>
                <a:ea typeface="微軟正黑體" panose="020B0604030504040204" pitchFamily="34" charset="-120"/>
              </a:rPr>
              <a:t> 2</a:t>
            </a:r>
            <a:r>
              <a:rPr lang="zh-TW" altLang="zh-TW" sz="1800" b="1" dirty="0" smtClean="0">
                <a:solidFill>
                  <a:srgbClr val="0070C0"/>
                </a:solidFill>
                <a:latin typeface="微軟正黑體" panose="020B0604030504040204" pitchFamily="34" charset="-120"/>
                <a:ea typeface="微軟正黑體" panose="020B0604030504040204" pitchFamily="34" charset="-120"/>
              </a:rPr>
              <a:t>班</a:t>
            </a:r>
            <a:r>
              <a:rPr lang="zh-TW" altLang="en-US" sz="1800" b="1" dirty="0" smtClean="0">
                <a:solidFill>
                  <a:srgbClr val="0070C0"/>
                </a:solidFill>
                <a:latin typeface="微軟正黑體" panose="020B0604030504040204" pitchFamily="34" charset="-120"/>
                <a:ea typeface="微軟正黑體" panose="020B0604030504040204" pitchFamily="34" charset="-120"/>
              </a:rPr>
              <a:t>免試</a:t>
            </a:r>
            <a:r>
              <a:rPr lang="zh-TW" altLang="zh-TW" sz="1800" b="1" dirty="0" smtClean="0">
                <a:solidFill>
                  <a:srgbClr val="0070C0"/>
                </a:solidFill>
                <a:latin typeface="微軟正黑體" panose="020B0604030504040204" pitchFamily="34" charset="-120"/>
                <a:ea typeface="微軟正黑體" panose="020B0604030504040204" pitchFamily="34" charset="-120"/>
              </a:rPr>
              <a:t>生</a:t>
            </a:r>
            <a:r>
              <a:rPr lang="zh-TW" altLang="zh-TW" sz="1800" b="1" dirty="0">
                <a:solidFill>
                  <a:srgbClr val="0070C0"/>
                </a:solidFill>
                <a:latin typeface="微軟正黑體" panose="020B0604030504040204" pitchFamily="34" charset="-120"/>
                <a:ea typeface="微軟正黑體" panose="020B0604030504040204" pitchFamily="34" charset="-120"/>
              </a:rPr>
              <a:t>報名資料。</a:t>
            </a:r>
            <a:endParaRPr lang="zh-TW" altLang="en-US" sz="1800" b="1" dirty="0">
              <a:solidFill>
                <a:srgbClr val="0070C0"/>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477884" y="3302918"/>
            <a:ext cx="8347946" cy="2587342"/>
          </a:xfrm>
          <a:prstGeom prst="rect">
            <a:avLst/>
          </a:prstGeom>
          <a:ln w="19050">
            <a:solidFill>
              <a:srgbClr val="0000FF"/>
            </a:solidFill>
          </a:ln>
        </p:spPr>
      </p:pic>
      <p:grpSp>
        <p:nvGrpSpPr>
          <p:cNvPr id="14" name="群組 19"/>
          <p:cNvGrpSpPr>
            <a:grpSpLocks/>
          </p:cNvGrpSpPr>
          <p:nvPr/>
        </p:nvGrpSpPr>
        <p:grpSpPr bwMode="auto">
          <a:xfrm>
            <a:off x="1958340" y="3672838"/>
            <a:ext cx="3878580" cy="2164080"/>
            <a:chOff x="2461103" y="3479738"/>
            <a:chExt cx="4218240" cy="2164303"/>
          </a:xfrm>
        </p:grpSpPr>
        <p:sp>
          <p:nvSpPr>
            <p:cNvPr id="15" name="矩形 14"/>
            <p:cNvSpPr/>
            <p:nvPr/>
          </p:nvSpPr>
          <p:spPr>
            <a:xfrm>
              <a:off x="3977679" y="3479738"/>
              <a:ext cx="2701664" cy="25289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6" name="矩形 15"/>
            <p:cNvSpPr/>
            <p:nvPr/>
          </p:nvSpPr>
          <p:spPr>
            <a:xfrm>
              <a:off x="2461103" y="3760120"/>
              <a:ext cx="815738" cy="188392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7" name="右彎箭號 16"/>
            <p:cNvSpPr/>
            <p:nvPr/>
          </p:nvSpPr>
          <p:spPr>
            <a:xfrm rot="16200000" flipH="1">
              <a:off x="3238472" y="3005669"/>
              <a:ext cx="227035" cy="1251382"/>
            </a:xfrm>
            <a:prstGeom prst="bentArrow">
              <a:avLst>
                <a:gd name="adj1" fmla="val 25292"/>
                <a:gd name="adj2" fmla="val 23649"/>
                <a:gd name="adj3" fmla="val 30621"/>
                <a:gd name="adj4" fmla="val 29388"/>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solidFill>
                  <a:schemeClr val="tx1"/>
                </a:solidFill>
              </a:endParaRPr>
            </a:p>
          </p:txBody>
        </p:sp>
      </p:grpSp>
    </p:spTree>
    <p:extLst>
      <p:ext uri="{BB962C8B-B14F-4D97-AF65-F5344CB8AC3E}">
        <p14:creationId xmlns:p14="http://schemas.microsoft.com/office/powerpoint/2010/main" val="32268457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51</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85124"/>
            <a:ext cx="3912424"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、報名資料編修</a:t>
            </a:r>
            <a:r>
              <a:rPr lang="en-US" altLang="zh-TW" sz="2800" b="1" dirty="0" smtClean="0">
                <a:solidFill>
                  <a:srgbClr val="0033CC"/>
                </a:solidFill>
                <a:latin typeface="微軟正黑體" panose="020B0604030504040204" pitchFamily="34" charset="-120"/>
                <a:ea typeface="微軟正黑體" panose="020B0604030504040204" pitchFamily="34" charset="-120"/>
              </a:rPr>
              <a:t>(3/5)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文字方塊 14"/>
          <p:cNvSpPr txBox="1"/>
          <p:nvPr/>
        </p:nvSpPr>
        <p:spPr>
          <a:xfrm>
            <a:off x="731837" y="1334517"/>
            <a:ext cx="8412163" cy="1708160"/>
          </a:xfrm>
          <a:prstGeom prst="rect">
            <a:avLst/>
          </a:prstGeom>
          <a:noFill/>
        </p:spPr>
        <p:txBody>
          <a:bodyPr>
            <a:spAutoFit/>
          </a:bodyPr>
          <a:lstStyle/>
          <a:p>
            <a:pPr eaLnBrk="1" fontAlgn="auto" hangingPunct="1">
              <a:spcBef>
                <a:spcPts val="580"/>
              </a:spcBef>
              <a:spcAft>
                <a:spcPts val="0"/>
              </a:spcAft>
              <a:buClr>
                <a:schemeClr val="accent1"/>
              </a:buClr>
              <a:buSzPct val="85000"/>
              <a:defRPr/>
            </a:pPr>
            <a:r>
              <a:rPr lang="zh-TW" altLang="zh-TW" sz="2000" b="1" dirty="0">
                <a:solidFill>
                  <a:srgbClr val="0070C0"/>
                </a:solidFill>
                <a:latin typeface="微軟正黑體" panose="020B0604030504040204" pitchFamily="34" charset="-120"/>
                <a:ea typeface="微軟正黑體" panose="020B0604030504040204" pitchFamily="34" charset="-120"/>
              </a:rPr>
              <a:t>編修基本資料</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marL="342900" indent="-342900" eaLnBrk="1" fontAlgn="auto" hangingPunct="1">
              <a:lnSpc>
                <a:spcPts val="3000"/>
              </a:lnSpc>
              <a:spcBef>
                <a:spcPts val="580"/>
              </a:spcBef>
              <a:spcAft>
                <a:spcPts val="0"/>
              </a:spcAft>
              <a:buSzPct val="85000"/>
              <a:buFont typeface="Wingdings" panose="05000000000000000000" pitchFamily="2" charset="2"/>
              <a:buChar char="Ø"/>
              <a:defRPr/>
            </a:pPr>
            <a:r>
              <a:rPr lang="zh-TW" altLang="en-US" b="1" dirty="0">
                <a:latin typeface="微軟正黑體" panose="020B0604030504040204" pitchFamily="34" charset="-120"/>
                <a:ea typeface="微軟正黑體" panose="020B0604030504040204" pitchFamily="34" charset="-120"/>
              </a:rPr>
              <a:t>點選欲修改資料之學生左側「編輯」功能鍵。</a:t>
            </a:r>
            <a:endParaRPr lang="en-US" altLang="zh-TW" b="1" dirty="0">
              <a:latin typeface="微軟正黑體" panose="020B0604030504040204" pitchFamily="34" charset="-120"/>
              <a:ea typeface="微軟正黑體" panose="020B0604030504040204" pitchFamily="34" charset="-120"/>
            </a:endParaRPr>
          </a:p>
          <a:p>
            <a:pPr marL="342900" indent="-342900" eaLnBrk="1" fontAlgn="auto" hangingPunct="1">
              <a:lnSpc>
                <a:spcPts val="3000"/>
              </a:lnSpc>
              <a:spcBef>
                <a:spcPts val="580"/>
              </a:spcBef>
              <a:spcAft>
                <a:spcPts val="0"/>
              </a:spcAft>
              <a:buSzPct val="85000"/>
              <a:buFont typeface="Wingdings" panose="05000000000000000000" pitchFamily="2" charset="2"/>
              <a:buChar char="Ø"/>
              <a:defRPr/>
            </a:pPr>
            <a:r>
              <a:rPr lang="zh-TW" altLang="en-US" b="1" dirty="0">
                <a:latin typeface="微軟正黑體" panose="020B0604030504040204" pitchFamily="34" charset="-120"/>
                <a:ea typeface="微軟正黑體" panose="020B0604030504040204" pitchFamily="34" charset="-120"/>
              </a:rPr>
              <a:t>系統跳出點欲選編修學生之報名基本資料視窗，編修完畢後</a:t>
            </a:r>
            <a:r>
              <a:rPr lang="zh-TW" altLang="zh-TW" b="1" dirty="0">
                <a:latin typeface="微軟正黑體" panose="020B0604030504040204" pitchFamily="34" charset="-120"/>
                <a:ea typeface="微軟正黑體" panose="020B0604030504040204" pitchFamily="34" charset="-120"/>
              </a:rPr>
              <a:t>點</a:t>
            </a:r>
            <a:r>
              <a:rPr lang="zh-TW" altLang="en-US" b="1" dirty="0">
                <a:latin typeface="微軟正黑體" panose="020B0604030504040204" pitchFamily="34" charset="-120"/>
                <a:ea typeface="微軟正黑體" panose="020B0604030504040204" pitchFamily="34" charset="-120"/>
              </a:rPr>
              <a:t>選「儲存」鍵即</a:t>
            </a:r>
            <a:r>
              <a:rPr lang="zh-TW" altLang="zh-TW" b="1" dirty="0">
                <a:latin typeface="微軟正黑體" panose="020B0604030504040204" pitchFamily="34" charset="-120"/>
                <a:ea typeface="微軟正黑體" panose="020B0604030504040204" pitchFamily="34" charset="-120"/>
              </a:rPr>
              <a:t>完成編</a:t>
            </a:r>
            <a:r>
              <a:rPr lang="zh-TW" altLang="en-US" b="1" dirty="0">
                <a:latin typeface="微軟正黑體" panose="020B0604030504040204" pitchFamily="34" charset="-120"/>
                <a:ea typeface="微軟正黑體" panose="020B0604030504040204" pitchFamily="34" charset="-120"/>
              </a:rPr>
              <a:t>修</a:t>
            </a:r>
            <a:r>
              <a:rPr lang="zh-TW" altLang="zh-TW" b="1" dirty="0">
                <a:latin typeface="微軟正黑體" panose="020B0604030504040204" pitchFamily="34" charset="-120"/>
                <a:ea typeface="微軟正黑體" panose="020B0604030504040204" pitchFamily="34" charset="-120"/>
              </a:rPr>
              <a:t>。</a:t>
            </a:r>
            <a:endParaRPr lang="zh-TW" altLang="en-US" dirty="0">
              <a:solidFill>
                <a:schemeClr val="tx1">
                  <a:lumMod val="75000"/>
                  <a:lumOff val="25000"/>
                </a:schemeClr>
              </a:solidFill>
              <a:latin typeface="標楷體" panose="03000509000000000000" pitchFamily="65" charset="-120"/>
              <a:ea typeface="標楷體" panose="03000509000000000000" pitchFamily="65" charset="-120"/>
            </a:endParaRPr>
          </a:p>
        </p:txBody>
      </p:sp>
      <p:pic>
        <p:nvPicPr>
          <p:cNvPr id="12" name="圖片 11"/>
          <p:cNvPicPr>
            <a:picLocks noChangeAspect="1"/>
          </p:cNvPicPr>
          <p:nvPr/>
        </p:nvPicPr>
        <p:blipFill rotWithShape="1">
          <a:blip r:embed="rId2" cstate="screen">
            <a:extLst>
              <a:ext uri="{28A0092B-C50C-407E-A947-70E740481C1C}">
                <a14:useLocalDpi xmlns:a14="http://schemas.microsoft.com/office/drawing/2010/main" val="0"/>
              </a:ext>
            </a:extLst>
          </a:blip>
          <a:srcRect t="24171" b="22558"/>
          <a:stretch/>
        </p:blipFill>
        <p:spPr>
          <a:xfrm>
            <a:off x="353682" y="3133940"/>
            <a:ext cx="8202229" cy="1354240"/>
          </a:xfrm>
          <a:prstGeom prst="rect">
            <a:avLst/>
          </a:prstGeom>
          <a:ln w="19050">
            <a:solidFill>
              <a:srgbClr val="0000FF"/>
            </a:solidFill>
          </a:ln>
        </p:spPr>
      </p:pic>
      <p:grpSp>
        <p:nvGrpSpPr>
          <p:cNvPr id="16" name="群組 4"/>
          <p:cNvGrpSpPr>
            <a:grpSpLocks/>
          </p:cNvGrpSpPr>
          <p:nvPr/>
        </p:nvGrpSpPr>
        <p:grpSpPr bwMode="auto">
          <a:xfrm>
            <a:off x="383907" y="3158431"/>
            <a:ext cx="2316470" cy="1299266"/>
            <a:chOff x="1952607" y="2924421"/>
            <a:chExt cx="2315003" cy="1298767"/>
          </a:xfrm>
        </p:grpSpPr>
        <p:sp>
          <p:nvSpPr>
            <p:cNvPr id="17" name="向右箭號 16"/>
            <p:cNvSpPr/>
            <p:nvPr/>
          </p:nvSpPr>
          <p:spPr>
            <a:xfrm>
              <a:off x="2676361" y="3709931"/>
              <a:ext cx="1591249" cy="288814"/>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1952607" y="2924421"/>
              <a:ext cx="697689" cy="129876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grpSp>
      <p:pic>
        <p:nvPicPr>
          <p:cNvPr id="19" name="圖片 18"/>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700377" y="3505956"/>
            <a:ext cx="4607203" cy="3083232"/>
          </a:xfrm>
          <a:prstGeom prst="rect">
            <a:avLst/>
          </a:prstGeom>
          <a:ln w="19050">
            <a:solidFill>
              <a:srgbClr val="0000FF"/>
            </a:solidFill>
          </a:ln>
        </p:spPr>
      </p:pic>
    </p:spTree>
    <p:extLst>
      <p:ext uri="{BB962C8B-B14F-4D97-AF65-F5344CB8AC3E}">
        <p14:creationId xmlns:p14="http://schemas.microsoft.com/office/powerpoint/2010/main" val="304447437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52</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783175"/>
            <a:ext cx="39575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、報名資料編修</a:t>
            </a:r>
            <a:r>
              <a:rPr lang="en-US" altLang="zh-TW" sz="2800" b="1" dirty="0" smtClean="0">
                <a:solidFill>
                  <a:srgbClr val="0033CC"/>
                </a:solidFill>
                <a:latin typeface="微軟正黑體" panose="020B0604030504040204" pitchFamily="34" charset="-120"/>
                <a:ea typeface="微軟正黑體" panose="020B0604030504040204" pitchFamily="34" charset="-120"/>
              </a:rPr>
              <a:t>(4/5)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矩形 12"/>
          <p:cNvSpPr>
            <a:spLocks noChangeArrowheads="1"/>
          </p:cNvSpPr>
          <p:nvPr/>
        </p:nvSpPr>
        <p:spPr bwMode="auto">
          <a:xfrm>
            <a:off x="695268" y="1548006"/>
            <a:ext cx="7387576" cy="1215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spcBef>
                <a:spcPts val="575"/>
              </a:spcBef>
              <a:buClr>
                <a:schemeClr val="accent1"/>
              </a:buClr>
              <a:buSzPct val="85000"/>
            </a:pPr>
            <a:r>
              <a:rPr lang="zh-TW" altLang="en-US" sz="2000" b="1" dirty="0">
                <a:solidFill>
                  <a:srgbClr val="0070C0"/>
                </a:solidFill>
                <a:latin typeface="微軟正黑體" panose="020B0604030504040204" pitchFamily="34" charset="-120"/>
                <a:ea typeface="微軟正黑體" panose="020B0604030504040204" pitchFamily="34" charset="-120"/>
              </a:rPr>
              <a:t>單筆</a:t>
            </a:r>
            <a:r>
              <a:rPr lang="zh-TW" altLang="zh-TW" sz="2000" b="1" dirty="0">
                <a:solidFill>
                  <a:srgbClr val="0070C0"/>
                </a:solidFill>
                <a:latin typeface="微軟正黑體" panose="020B0604030504040204" pitchFamily="34" charset="-120"/>
                <a:ea typeface="微軟正黑體" panose="020B0604030504040204" pitchFamily="34" charset="-120"/>
              </a:rPr>
              <a:t>刪除</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a:lnSpc>
                <a:spcPct val="120000"/>
              </a:lnSpc>
              <a:spcBef>
                <a:spcPts val="575"/>
              </a:spcBef>
              <a:buClr>
                <a:schemeClr val="accent1"/>
              </a:buClr>
              <a:buSzPct val="85000"/>
            </a:pPr>
            <a:r>
              <a:rPr lang="zh-TW" altLang="en-US" sz="2000" b="1" dirty="0" smtClean="0">
                <a:latin typeface="微軟正黑體" panose="020B0604030504040204" pitchFamily="34" charset="-120"/>
                <a:ea typeface="微軟正黑體" panose="020B0604030504040204" pitchFamily="34" charset="-120"/>
              </a:rPr>
              <a:t>選擇</a:t>
            </a:r>
            <a:r>
              <a:rPr lang="zh-TW" altLang="zh-TW" sz="2000" b="1" dirty="0">
                <a:latin typeface="微軟正黑體" panose="020B0604030504040204" pitchFamily="34" charset="-120"/>
                <a:ea typeface="微軟正黑體" panose="020B0604030504040204" pitchFamily="34" charset="-120"/>
              </a:rPr>
              <a:t>欲刪除的學生</a:t>
            </a:r>
            <a:r>
              <a:rPr lang="zh-TW" altLang="zh-TW" sz="2000" b="1" dirty="0" smtClean="0">
                <a:latin typeface="微軟正黑體" panose="020B0604030504040204" pitchFamily="34" charset="-120"/>
                <a:ea typeface="微軟正黑體" panose="020B0604030504040204" pitchFamily="34" charset="-120"/>
              </a:rPr>
              <a:t>資料</a:t>
            </a:r>
            <a:r>
              <a:rPr lang="zh-TW" altLang="en-US" sz="2000" b="1" dirty="0" smtClean="0">
                <a:latin typeface="微軟正黑體" panose="020B0604030504040204" pitchFamily="34" charset="-120"/>
                <a:ea typeface="微軟正黑體" panose="020B0604030504040204" pitchFamily="34" charset="-120"/>
              </a:rPr>
              <a:t>之「</a:t>
            </a:r>
            <a:r>
              <a:rPr lang="zh-TW" altLang="zh-TW" sz="2000" b="1" dirty="0">
                <a:latin typeface="微軟正黑體" panose="020B0604030504040204" pitchFamily="34" charset="-120"/>
                <a:ea typeface="微軟正黑體" panose="020B0604030504040204" pitchFamily="34" charset="-120"/>
              </a:rPr>
              <a:t>刪除</a:t>
            </a:r>
            <a:r>
              <a:rPr lang="zh-TW" altLang="en-US" sz="2000" b="1" dirty="0">
                <a:latin typeface="微軟正黑體" panose="020B0604030504040204" pitchFamily="34" charset="-120"/>
                <a:ea typeface="微軟正黑體" panose="020B0604030504040204" pitchFamily="34" charset="-120"/>
              </a:rPr>
              <a:t>」功能</a:t>
            </a:r>
            <a:r>
              <a:rPr lang="zh-TW" altLang="en-US" sz="2000" b="1" dirty="0" smtClean="0">
                <a:latin typeface="微軟正黑體" panose="020B0604030504040204" pitchFamily="34" charset="-120"/>
                <a:ea typeface="微軟正黑體" panose="020B0604030504040204" pitchFamily="34" charset="-120"/>
              </a:rPr>
              <a:t>鍵，立即</a:t>
            </a:r>
            <a:r>
              <a:rPr lang="zh-TW" altLang="en-US" sz="2000" b="1" dirty="0">
                <a:latin typeface="微軟正黑體" panose="020B0604030504040204" pitchFamily="34" charset="-120"/>
                <a:ea typeface="微軟正黑體" panose="020B0604030504040204" pitchFamily="34" charset="-120"/>
              </a:rPr>
              <a:t>跳出確認視窗，</a:t>
            </a:r>
            <a:r>
              <a:rPr lang="zh-TW" altLang="en-US" sz="2000" b="1" dirty="0">
                <a:solidFill>
                  <a:srgbClr val="FF0000"/>
                </a:solidFill>
                <a:latin typeface="微軟正黑體" panose="020B0604030504040204" pitchFamily="34" charset="-120"/>
                <a:ea typeface="微軟正黑體" panose="020B0604030504040204" pitchFamily="34" charset="-120"/>
              </a:rPr>
              <a:t>提醒</a:t>
            </a:r>
            <a:r>
              <a:rPr lang="zh-TW" altLang="en-US" sz="2000" b="1" dirty="0">
                <a:latin typeface="微軟正黑體" panose="020B0604030504040204" pitchFamily="34" charset="-120"/>
                <a:ea typeface="微軟正黑體" panose="020B0604030504040204" pitchFamily="34" charset="-120"/>
              </a:rPr>
              <a:t>刪除資料後</a:t>
            </a:r>
            <a:r>
              <a:rPr lang="zh-TW" altLang="zh-TW" sz="2000" b="1" dirty="0">
                <a:latin typeface="微軟正黑體" panose="020B0604030504040204" pitchFamily="34" charset="-120"/>
                <a:ea typeface="微軟正黑體" panose="020B0604030504040204" pitchFamily="34" charset="-120"/>
              </a:rPr>
              <a:t>將無法復原</a:t>
            </a:r>
            <a:endParaRPr lang="zh-TW" altLang="en-US" sz="2000" b="1" dirty="0">
              <a:latin typeface="微軟正黑體" panose="020B0604030504040204" pitchFamily="34" charset="-120"/>
              <a:ea typeface="微軟正黑體" panose="020B0604030504040204" pitchFamily="34" charset="-120"/>
            </a:endParaRPr>
          </a:p>
        </p:txBody>
      </p:sp>
      <p:sp>
        <p:nvSpPr>
          <p:cNvPr id="14" name="矩形 13"/>
          <p:cNvSpPr>
            <a:spLocks noChangeArrowheads="1"/>
          </p:cNvSpPr>
          <p:nvPr/>
        </p:nvSpPr>
        <p:spPr bwMode="auto">
          <a:xfrm>
            <a:off x="973789" y="5644279"/>
            <a:ext cx="7412175" cy="760208"/>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120000"/>
              </a:lnSpc>
              <a:spcBef>
                <a:spcPts val="575"/>
              </a:spcBef>
              <a:buClr>
                <a:schemeClr val="accent1"/>
              </a:buClr>
              <a:buSzPct val="85000"/>
            </a:pPr>
            <a:r>
              <a:rPr lang="zh-TW" altLang="en-US" sz="1600" b="1" dirty="0">
                <a:solidFill>
                  <a:srgbClr val="C00000"/>
                </a:solidFill>
                <a:latin typeface="微軟正黑體" panose="020B0604030504040204" pitchFamily="34" charset="-120"/>
                <a:ea typeface="微軟正黑體" panose="020B0604030504040204" pitchFamily="34" charset="-120"/>
              </a:rPr>
              <a:t>提醒：若「繳費註記」為「已繳費」，即代表該學生</a:t>
            </a:r>
            <a:r>
              <a:rPr lang="zh-TW" altLang="zh-TW" sz="1600" b="1" dirty="0">
                <a:solidFill>
                  <a:srgbClr val="C00000"/>
                </a:solidFill>
                <a:latin typeface="微軟正黑體" panose="020B0604030504040204" pitchFamily="34" charset="-120"/>
                <a:ea typeface="微軟正黑體" panose="020B0604030504040204" pitchFamily="34" charset="-120"/>
              </a:rPr>
              <a:t>已</a:t>
            </a:r>
            <a:r>
              <a:rPr lang="zh-TW" altLang="en-US" sz="1600" b="1" dirty="0">
                <a:solidFill>
                  <a:srgbClr val="C00000"/>
                </a:solidFill>
                <a:latin typeface="微軟正黑體" panose="020B0604030504040204" pitchFamily="34" charset="-120"/>
                <a:ea typeface="微軟正黑體" panose="020B0604030504040204" pitchFamily="34" charset="-120"/>
              </a:rPr>
              <a:t>完成「報名</a:t>
            </a:r>
            <a:r>
              <a:rPr lang="zh-TW" altLang="zh-TW" sz="1600" b="1" dirty="0">
                <a:solidFill>
                  <a:srgbClr val="C00000"/>
                </a:solidFill>
                <a:latin typeface="微軟正黑體" panose="020B0604030504040204" pitchFamily="34" charset="-120"/>
                <a:ea typeface="微軟正黑體" panose="020B0604030504040204" pitchFamily="34" charset="-120"/>
              </a:rPr>
              <a:t>確認</a:t>
            </a:r>
            <a:r>
              <a:rPr lang="zh-TW" altLang="en-US" sz="1600" b="1" dirty="0">
                <a:solidFill>
                  <a:srgbClr val="C00000"/>
                </a:solidFill>
                <a:latin typeface="微軟正黑體" panose="020B0604030504040204" pitchFamily="34" charset="-120"/>
                <a:ea typeface="微軟正黑體" panose="020B0604030504040204" pitchFamily="34" charset="-120"/>
              </a:rPr>
              <a:t>及繳費」，</a:t>
            </a:r>
            <a:endParaRPr lang="en-US" altLang="zh-TW" sz="1600" b="1" dirty="0">
              <a:solidFill>
                <a:srgbClr val="C00000"/>
              </a:solidFill>
              <a:latin typeface="微軟正黑體" panose="020B0604030504040204" pitchFamily="34" charset="-120"/>
              <a:ea typeface="微軟正黑體" panose="020B0604030504040204" pitchFamily="34" charset="-120"/>
            </a:endParaRPr>
          </a:p>
          <a:p>
            <a:pPr eaLnBrk="1" hangingPunct="1">
              <a:lnSpc>
                <a:spcPct val="120000"/>
              </a:lnSpc>
              <a:spcBef>
                <a:spcPts val="575"/>
              </a:spcBef>
              <a:buClr>
                <a:schemeClr val="accent1"/>
              </a:buClr>
              <a:buSzPct val="85000"/>
            </a:pPr>
            <a:r>
              <a:rPr lang="zh-TW" altLang="en-US" sz="1600" b="1" dirty="0">
                <a:solidFill>
                  <a:srgbClr val="C00000"/>
                </a:solidFill>
                <a:latin typeface="微軟正黑體" panose="020B0604030504040204" pitchFamily="34" charset="-120"/>
                <a:ea typeface="微軟正黑體" panose="020B0604030504040204" pitchFamily="34" charset="-120"/>
              </a:rPr>
              <a:t>　　　其</a:t>
            </a:r>
            <a:r>
              <a:rPr lang="zh-TW" altLang="zh-TW" sz="1600" b="1" dirty="0">
                <a:solidFill>
                  <a:srgbClr val="C00000"/>
                </a:solidFill>
                <a:latin typeface="微軟正黑體" panose="020B0604030504040204" pitchFamily="34" charset="-120"/>
                <a:ea typeface="微軟正黑體" panose="020B0604030504040204" pitchFamily="34" charset="-120"/>
              </a:rPr>
              <a:t>報名資料</a:t>
            </a:r>
            <a:r>
              <a:rPr lang="zh-TW" altLang="en-US" sz="1600" b="1" dirty="0">
                <a:solidFill>
                  <a:srgbClr val="C00000"/>
                </a:solidFill>
                <a:latin typeface="微軟正黑體" panose="020B0604030504040204" pitchFamily="34" charset="-120"/>
                <a:ea typeface="微軟正黑體" panose="020B0604030504040204" pitchFamily="34" charset="-120"/>
              </a:rPr>
              <a:t>則</a:t>
            </a:r>
            <a:r>
              <a:rPr lang="zh-TW" altLang="zh-TW" sz="1600" b="1" dirty="0">
                <a:solidFill>
                  <a:srgbClr val="C00000"/>
                </a:solidFill>
                <a:latin typeface="微軟正黑體" panose="020B0604030504040204" pitchFamily="34" charset="-120"/>
                <a:ea typeface="微軟正黑體" panose="020B0604030504040204" pitchFamily="34" charset="-120"/>
              </a:rPr>
              <a:t>無法</a:t>
            </a:r>
            <a:r>
              <a:rPr lang="zh-TW" altLang="en-US" sz="1600" b="1" dirty="0">
                <a:solidFill>
                  <a:srgbClr val="C00000"/>
                </a:solidFill>
                <a:latin typeface="微軟正黑體" panose="020B0604030504040204" pitchFamily="34" charset="-120"/>
                <a:ea typeface="微軟正黑體" panose="020B0604030504040204" pitchFamily="34" charset="-120"/>
              </a:rPr>
              <a:t>被</a:t>
            </a:r>
            <a:r>
              <a:rPr lang="zh-TW" altLang="zh-TW" sz="1600" b="1" dirty="0">
                <a:solidFill>
                  <a:srgbClr val="C00000"/>
                </a:solidFill>
                <a:latin typeface="微軟正黑體" panose="020B0604030504040204" pitchFamily="34" charset="-120"/>
                <a:ea typeface="微軟正黑體" panose="020B0604030504040204" pitchFamily="34" charset="-120"/>
              </a:rPr>
              <a:t>刪除</a:t>
            </a:r>
            <a:r>
              <a:rPr lang="zh-TW" altLang="en-US" sz="1600" b="1" dirty="0">
                <a:solidFill>
                  <a:srgbClr val="C00000"/>
                </a:solidFill>
                <a:latin typeface="微軟正黑體" panose="020B0604030504040204" pitchFamily="34" charset="-120"/>
                <a:ea typeface="微軟正黑體" panose="020B0604030504040204" pitchFamily="34" charset="-120"/>
              </a:rPr>
              <a:t>。</a:t>
            </a: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973789" y="3043576"/>
            <a:ext cx="7370379" cy="2240067"/>
          </a:xfrm>
          <a:prstGeom prst="rect">
            <a:avLst/>
          </a:prstGeom>
          <a:ln w="19050">
            <a:solidFill>
              <a:srgbClr val="0000FF"/>
            </a:solidFill>
          </a:ln>
        </p:spPr>
      </p:pic>
      <p:grpSp>
        <p:nvGrpSpPr>
          <p:cNvPr id="15" name="群組 4"/>
          <p:cNvGrpSpPr>
            <a:grpSpLocks/>
          </p:cNvGrpSpPr>
          <p:nvPr/>
        </p:nvGrpSpPr>
        <p:grpSpPr bwMode="auto">
          <a:xfrm>
            <a:off x="5583641" y="4563855"/>
            <a:ext cx="1368705" cy="235750"/>
            <a:chOff x="6773046" y="4939555"/>
            <a:chExt cx="3028387" cy="293317"/>
          </a:xfrm>
        </p:grpSpPr>
        <p:sp>
          <p:nvSpPr>
            <p:cNvPr id="16" name="矩形 15"/>
            <p:cNvSpPr/>
            <p:nvPr/>
          </p:nvSpPr>
          <p:spPr>
            <a:xfrm>
              <a:off x="8842706" y="4939555"/>
              <a:ext cx="958727" cy="25408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7" name="向左箭號 16"/>
            <p:cNvSpPr/>
            <p:nvPr/>
          </p:nvSpPr>
          <p:spPr>
            <a:xfrm>
              <a:off x="6773046" y="5086996"/>
              <a:ext cx="2034776" cy="145876"/>
            </a:xfrm>
            <a:prstGeom prst="leftArrow">
              <a:avLst>
                <a:gd name="adj1" fmla="val 50000"/>
                <a:gd name="adj2" fmla="val 11564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pic>
        <p:nvPicPr>
          <p:cNvPr id="18" name="圖片 14"/>
          <p:cNvPicPr>
            <a:picLocks noChangeAspect="1"/>
          </p:cNvPicPr>
          <p:nvPr/>
        </p:nvPicPr>
        <p:blipFill>
          <a:blip r:embed="rId3">
            <a:extLst>
              <a:ext uri="{28A0092B-C50C-407E-A947-70E740481C1C}">
                <a14:useLocalDpi xmlns:a14="http://schemas.microsoft.com/office/drawing/2010/main" val="0"/>
              </a:ext>
            </a:extLst>
          </a:blip>
          <a:srcRect l="607" r="874" b="1967"/>
          <a:stretch>
            <a:fillRect/>
          </a:stretch>
        </p:blipFill>
        <p:spPr bwMode="auto">
          <a:xfrm>
            <a:off x="2364828" y="4295038"/>
            <a:ext cx="3196481" cy="877302"/>
          </a:xfrm>
          <a:prstGeom prst="rect">
            <a:avLst/>
          </a:prstGeom>
          <a:noFill/>
          <a:ln w="28575">
            <a:solidFill>
              <a:srgbClr val="0033CC"/>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576481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53</a:t>
            </a:fld>
            <a:endParaRPr lang="zh-TW" altLang="en-US" sz="1500" b="1" dirty="0">
              <a:latin typeface="Arial" panose="020B0604020202020204" pitchFamily="34" charset="0"/>
              <a:cs typeface="Arial" panose="020B0604020202020204" pitchFamily="34" charset="0"/>
            </a:endParaRPr>
          </a:p>
        </p:txBody>
      </p:sp>
      <p:grpSp>
        <p:nvGrpSpPr>
          <p:cNvPr id="3" name="群組 2"/>
          <p:cNvGrpSpPr>
            <a:grpSpLocks noChangeAspect="1"/>
          </p:cNvGrpSpPr>
          <p:nvPr/>
        </p:nvGrpSpPr>
        <p:grpSpPr>
          <a:xfrm>
            <a:off x="84198" y="113115"/>
            <a:ext cx="3950871" cy="574633"/>
            <a:chOff x="1538410" y="1233520"/>
            <a:chExt cx="5644102" cy="820894"/>
          </a:xfrm>
        </p:grpSpPr>
        <p:sp>
          <p:nvSpPr>
            <p:cNvPr id="4"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6" name="矩形 5">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7"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8"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9"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0"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1"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2" name="標題 1"/>
          <p:cNvSpPr txBox="1">
            <a:spLocks/>
          </p:cNvSpPr>
          <p:nvPr/>
        </p:nvSpPr>
        <p:spPr>
          <a:xfrm>
            <a:off x="219309" y="710742"/>
            <a:ext cx="4239802"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、報名資料編修</a:t>
            </a:r>
            <a:r>
              <a:rPr lang="en-US" altLang="zh-TW" sz="2800" b="1" dirty="0" smtClean="0">
                <a:solidFill>
                  <a:srgbClr val="0033CC"/>
                </a:solidFill>
                <a:latin typeface="微軟正黑體" panose="020B0604030504040204" pitchFamily="34" charset="-120"/>
                <a:ea typeface="微軟正黑體" panose="020B0604030504040204" pitchFamily="34" charset="-120"/>
              </a:rPr>
              <a:t>(5/5)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3" name="矩形 4"/>
          <p:cNvSpPr>
            <a:spLocks noChangeArrowheads="1"/>
          </p:cNvSpPr>
          <p:nvPr/>
        </p:nvSpPr>
        <p:spPr bwMode="auto">
          <a:xfrm>
            <a:off x="621323" y="1312421"/>
            <a:ext cx="8274321" cy="1289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spcBef>
                <a:spcPts val="575"/>
              </a:spcBef>
              <a:buClr>
                <a:schemeClr val="accent1"/>
              </a:buClr>
              <a:buSzPct val="85000"/>
            </a:pPr>
            <a:r>
              <a:rPr lang="zh-TW" altLang="en-US" sz="2000" b="1" dirty="0">
                <a:solidFill>
                  <a:srgbClr val="0070C0"/>
                </a:solidFill>
                <a:latin typeface="微軟正黑體" panose="020B0604030504040204" pitchFamily="34" charset="-120"/>
                <a:ea typeface="微軟正黑體" panose="020B0604030504040204" pitchFamily="34" charset="-120"/>
              </a:rPr>
              <a:t>批次</a:t>
            </a:r>
            <a:r>
              <a:rPr lang="zh-TW" altLang="zh-TW" sz="2000" b="1" dirty="0">
                <a:solidFill>
                  <a:srgbClr val="0070C0"/>
                </a:solidFill>
                <a:latin typeface="微軟正黑體" panose="020B0604030504040204" pitchFamily="34" charset="-120"/>
                <a:ea typeface="微軟正黑體" panose="020B0604030504040204" pitchFamily="34" charset="-120"/>
              </a:rPr>
              <a:t>刪除</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eaLnBrk="1" hangingPunct="1">
              <a:lnSpc>
                <a:spcPct val="120000"/>
              </a:lnSpc>
              <a:spcBef>
                <a:spcPts val="575"/>
              </a:spcBef>
              <a:buClr>
                <a:schemeClr val="accent1"/>
              </a:buClr>
              <a:buSzPct val="85000"/>
            </a:pPr>
            <a:r>
              <a:rPr lang="zh-TW" altLang="zh-TW" sz="2000" b="1" dirty="0">
                <a:latin typeface="微軟正黑體" panose="020B0604030504040204" pitchFamily="34" charset="-120"/>
                <a:ea typeface="微軟正黑體" panose="020B0604030504040204" pitchFamily="34" charset="-120"/>
              </a:rPr>
              <a:t>請</a:t>
            </a:r>
            <a:r>
              <a:rPr lang="zh-TW" altLang="en-US" sz="2000" b="1" dirty="0">
                <a:latin typeface="微軟正黑體" panose="020B0604030504040204" pitchFamily="34" charset="-120"/>
                <a:ea typeface="微軟正黑體" panose="020B0604030504040204" pitchFamily="34" charset="-120"/>
              </a:rPr>
              <a:t>於</a:t>
            </a:r>
            <a:r>
              <a:rPr lang="zh-TW" altLang="zh-TW" sz="2000" b="1" dirty="0">
                <a:latin typeface="微軟正黑體" panose="020B0604030504040204" pitchFamily="34" charset="-120"/>
                <a:ea typeface="微軟正黑體" panose="020B0604030504040204" pitchFamily="34" charset="-120"/>
              </a:rPr>
              <a:t>「</a:t>
            </a:r>
            <a:r>
              <a:rPr lang="zh-TW" altLang="zh-TW" sz="2400" b="1" dirty="0">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」欄勾選</a:t>
            </a:r>
            <a:r>
              <a:rPr lang="zh-TW" altLang="en-US" sz="2000" b="1" dirty="0">
                <a:latin typeface="微軟正黑體" panose="020B0604030504040204" pitchFamily="34" charset="-120"/>
                <a:ea typeface="微軟正黑體" panose="020B0604030504040204" pitchFamily="34" charset="-120"/>
              </a:rPr>
              <a:t>欲</a:t>
            </a:r>
            <a:r>
              <a:rPr lang="zh-TW" altLang="zh-TW" sz="2000" b="1" dirty="0">
                <a:latin typeface="微軟正黑體" panose="020B0604030504040204" pitchFamily="34" charset="-120"/>
                <a:ea typeface="微軟正黑體" panose="020B0604030504040204" pitchFamily="34" charset="-120"/>
              </a:rPr>
              <a:t>刪除</a:t>
            </a:r>
            <a:r>
              <a:rPr lang="zh-TW" altLang="en-US" sz="2000" b="1" dirty="0">
                <a:latin typeface="微軟正黑體" panose="020B0604030504040204" pitchFamily="34" charset="-120"/>
                <a:ea typeface="微軟正黑體" panose="020B0604030504040204" pitchFamily="34" charset="-120"/>
              </a:rPr>
              <a:t>的學生</a:t>
            </a:r>
            <a:r>
              <a:rPr lang="zh-TW" altLang="zh-TW" sz="2000" b="1" dirty="0">
                <a:latin typeface="微軟正黑體" panose="020B0604030504040204" pitchFamily="34" charset="-120"/>
                <a:ea typeface="微軟正黑體" panose="020B0604030504040204" pitchFamily="34" charset="-120"/>
              </a:rPr>
              <a:t>資料</a:t>
            </a:r>
            <a:r>
              <a:rPr lang="zh-TW" altLang="en-US" sz="2000" b="1" dirty="0">
                <a:latin typeface="微軟正黑體" panose="020B0604030504040204" pitchFamily="34" charset="-120"/>
                <a:ea typeface="微軟正黑體" panose="020B0604030504040204" pitchFamily="34" charset="-120"/>
              </a:rPr>
              <a:t>，再點選</a:t>
            </a:r>
            <a:r>
              <a:rPr lang="zh-TW" altLang="en-US" sz="2000" b="1" dirty="0" smtClean="0">
                <a:latin typeface="微軟正黑體" panose="020B0604030504040204" pitchFamily="34" charset="-120"/>
                <a:ea typeface="微軟正黑體" panose="020B0604030504040204" pitchFamily="34" charset="-120"/>
              </a:rPr>
              <a:t>「刪除」</a:t>
            </a:r>
            <a:r>
              <a:rPr lang="zh-TW" altLang="en-US" sz="2000" b="1" dirty="0">
                <a:latin typeface="微軟正黑體" panose="020B0604030504040204" pitchFamily="34" charset="-120"/>
                <a:ea typeface="微軟正黑體" panose="020B0604030504040204" pitchFamily="34" charset="-120"/>
              </a:rPr>
              <a:t>功能</a:t>
            </a:r>
            <a:r>
              <a:rPr lang="zh-TW" altLang="en-US" sz="2000" b="1" dirty="0" smtClean="0">
                <a:latin typeface="微軟正黑體" panose="020B0604030504040204" pitchFamily="34" charset="-120"/>
                <a:ea typeface="微軟正黑體" panose="020B0604030504040204" pitchFamily="34" charset="-120"/>
              </a:rPr>
              <a:t>鍵，立即</a:t>
            </a:r>
            <a:r>
              <a:rPr lang="zh-TW" altLang="en-US" sz="2000" b="1" dirty="0">
                <a:latin typeface="微軟正黑體" panose="020B0604030504040204" pitchFamily="34" charset="-120"/>
                <a:ea typeface="微軟正黑體" panose="020B0604030504040204" pitchFamily="34" charset="-120"/>
              </a:rPr>
              <a:t>跳出確認視窗，</a:t>
            </a:r>
            <a:r>
              <a:rPr lang="zh-TW" altLang="en-US" sz="2000" b="1" dirty="0">
                <a:solidFill>
                  <a:srgbClr val="FF0000"/>
                </a:solidFill>
                <a:latin typeface="微軟正黑體" panose="020B0604030504040204" pitchFamily="34" charset="-120"/>
                <a:ea typeface="微軟正黑體" panose="020B0604030504040204" pitchFamily="34" charset="-120"/>
              </a:rPr>
              <a:t>提醒</a:t>
            </a:r>
            <a:r>
              <a:rPr lang="zh-TW" altLang="en-US" sz="2000" b="1" dirty="0">
                <a:solidFill>
                  <a:srgbClr val="0000FF"/>
                </a:solidFill>
                <a:latin typeface="微軟正黑體" panose="020B0604030504040204" pitchFamily="34" charset="-120"/>
                <a:ea typeface="微軟正黑體" panose="020B0604030504040204" pitchFamily="34" charset="-120"/>
              </a:rPr>
              <a:t>刪除資料後</a:t>
            </a:r>
            <a:r>
              <a:rPr lang="zh-TW" altLang="zh-TW" sz="2000" b="1" dirty="0">
                <a:solidFill>
                  <a:srgbClr val="0000FF"/>
                </a:solidFill>
                <a:latin typeface="微軟正黑體" panose="020B0604030504040204" pitchFamily="34" charset="-120"/>
                <a:ea typeface="微軟正黑體" panose="020B0604030504040204" pitchFamily="34" charset="-120"/>
              </a:rPr>
              <a:t>將無法復原</a:t>
            </a:r>
            <a:endParaRPr lang="zh-TW" altLang="en-US" sz="2000" b="1" dirty="0">
              <a:solidFill>
                <a:srgbClr val="0000FF"/>
              </a:solidFill>
              <a:latin typeface="微軟正黑體" panose="020B0604030504040204" pitchFamily="34" charset="-120"/>
              <a:ea typeface="微軟正黑體" panose="020B0604030504040204" pitchFamily="34" charset="-120"/>
            </a:endParaRPr>
          </a:p>
        </p:txBody>
      </p:sp>
      <p:sp>
        <p:nvSpPr>
          <p:cNvPr id="14" name="矩形 2"/>
          <p:cNvSpPr>
            <a:spLocks noChangeArrowheads="1"/>
          </p:cNvSpPr>
          <p:nvPr/>
        </p:nvSpPr>
        <p:spPr bwMode="auto">
          <a:xfrm>
            <a:off x="1461510" y="6265310"/>
            <a:ext cx="6593946" cy="387798"/>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120000"/>
              </a:lnSpc>
              <a:spcBef>
                <a:spcPts val="575"/>
              </a:spcBef>
              <a:buClr>
                <a:schemeClr val="accent1"/>
              </a:buClr>
              <a:buSzPct val="85000"/>
            </a:pPr>
            <a:r>
              <a:rPr lang="zh-TW" altLang="en-US" sz="1600" b="1" dirty="0">
                <a:solidFill>
                  <a:srgbClr val="C00000"/>
                </a:solidFill>
                <a:latin typeface="微軟正黑體" panose="020B0604030504040204" pitchFamily="34" charset="-120"/>
                <a:ea typeface="微軟正黑體" panose="020B0604030504040204" pitchFamily="34" charset="-120"/>
              </a:rPr>
              <a:t>提醒：若</a:t>
            </a:r>
            <a:r>
              <a:rPr lang="zh-TW" altLang="zh-TW" sz="1600" b="1" dirty="0">
                <a:solidFill>
                  <a:srgbClr val="C00000"/>
                </a:solidFill>
                <a:latin typeface="微軟正黑體" panose="020B0604030504040204" pitchFamily="34" charset="-120"/>
                <a:ea typeface="微軟正黑體" panose="020B0604030504040204" pitchFamily="34" charset="-120"/>
              </a:rPr>
              <a:t>已</a:t>
            </a:r>
            <a:r>
              <a:rPr lang="zh-TW" altLang="en-US" sz="1600" b="1" dirty="0">
                <a:solidFill>
                  <a:srgbClr val="C00000"/>
                </a:solidFill>
                <a:latin typeface="微軟正黑體" panose="020B0604030504040204" pitchFamily="34" charset="-120"/>
                <a:ea typeface="微軟正黑體" panose="020B0604030504040204" pitchFamily="34" charset="-120"/>
              </a:rPr>
              <a:t>完成「報名</a:t>
            </a:r>
            <a:r>
              <a:rPr lang="zh-TW" altLang="zh-TW" sz="1600" b="1" dirty="0">
                <a:solidFill>
                  <a:srgbClr val="C00000"/>
                </a:solidFill>
                <a:latin typeface="微軟正黑體" panose="020B0604030504040204" pitchFamily="34" charset="-120"/>
                <a:ea typeface="微軟正黑體" panose="020B0604030504040204" pitchFamily="34" charset="-120"/>
              </a:rPr>
              <a:t>確認</a:t>
            </a:r>
            <a:r>
              <a:rPr lang="zh-TW" altLang="en-US" sz="1600" b="1" dirty="0">
                <a:solidFill>
                  <a:srgbClr val="C00000"/>
                </a:solidFill>
                <a:latin typeface="微軟正黑體" panose="020B0604030504040204" pitchFamily="34" charset="-120"/>
                <a:ea typeface="微軟正黑體" panose="020B0604030504040204" pitchFamily="34" charset="-120"/>
              </a:rPr>
              <a:t>及繳費」</a:t>
            </a:r>
            <a:r>
              <a:rPr lang="zh-TW" altLang="zh-TW" sz="1600" b="1" dirty="0">
                <a:solidFill>
                  <a:srgbClr val="C00000"/>
                </a:solidFill>
                <a:latin typeface="微軟正黑體" panose="020B0604030504040204" pitchFamily="34" charset="-120"/>
                <a:ea typeface="微軟正黑體" panose="020B0604030504040204" pitchFamily="34" charset="-120"/>
              </a:rPr>
              <a:t>的</a:t>
            </a:r>
            <a:r>
              <a:rPr lang="zh-TW" altLang="en-US" sz="1600" b="1" dirty="0">
                <a:solidFill>
                  <a:srgbClr val="C00000"/>
                </a:solidFill>
                <a:latin typeface="微軟正黑體" panose="020B0604030504040204" pitchFamily="34" charset="-120"/>
                <a:ea typeface="微軟正黑體" panose="020B0604030504040204" pitchFamily="34" charset="-120"/>
              </a:rPr>
              <a:t>學生，其</a:t>
            </a:r>
            <a:r>
              <a:rPr lang="zh-TW" altLang="zh-TW" sz="1600" b="1" dirty="0">
                <a:solidFill>
                  <a:srgbClr val="C00000"/>
                </a:solidFill>
                <a:latin typeface="微軟正黑體" panose="020B0604030504040204" pitchFamily="34" charset="-120"/>
                <a:ea typeface="微軟正黑體" panose="020B0604030504040204" pitchFamily="34" charset="-120"/>
              </a:rPr>
              <a:t>報名資料</a:t>
            </a:r>
            <a:r>
              <a:rPr lang="zh-TW" altLang="en-US" sz="1600" b="1" dirty="0">
                <a:solidFill>
                  <a:srgbClr val="C00000"/>
                </a:solidFill>
                <a:latin typeface="微軟正黑體" panose="020B0604030504040204" pitchFamily="34" charset="-120"/>
                <a:ea typeface="微軟正黑體" panose="020B0604030504040204" pitchFamily="34" charset="-120"/>
              </a:rPr>
              <a:t>則</a:t>
            </a:r>
            <a:r>
              <a:rPr lang="zh-TW" altLang="zh-TW" sz="1600" b="1" dirty="0">
                <a:solidFill>
                  <a:srgbClr val="C00000"/>
                </a:solidFill>
                <a:latin typeface="微軟正黑體" panose="020B0604030504040204" pitchFamily="34" charset="-120"/>
                <a:ea typeface="微軟正黑體" panose="020B0604030504040204" pitchFamily="34" charset="-120"/>
              </a:rPr>
              <a:t>無法</a:t>
            </a:r>
            <a:r>
              <a:rPr lang="zh-TW" altLang="en-US" sz="1600" b="1" dirty="0">
                <a:solidFill>
                  <a:srgbClr val="C00000"/>
                </a:solidFill>
                <a:latin typeface="微軟正黑體" panose="020B0604030504040204" pitchFamily="34" charset="-120"/>
                <a:ea typeface="微軟正黑體" panose="020B0604030504040204" pitchFamily="34" charset="-120"/>
              </a:rPr>
              <a:t>被</a:t>
            </a:r>
            <a:r>
              <a:rPr lang="zh-TW" altLang="zh-TW" sz="1600" b="1" dirty="0">
                <a:solidFill>
                  <a:srgbClr val="C00000"/>
                </a:solidFill>
                <a:latin typeface="微軟正黑體" panose="020B0604030504040204" pitchFamily="34" charset="-120"/>
                <a:ea typeface="微軟正黑體" panose="020B0604030504040204" pitchFamily="34" charset="-120"/>
              </a:rPr>
              <a:t>刪除</a:t>
            </a:r>
            <a:r>
              <a:rPr lang="zh-TW" altLang="en-US" sz="1600" b="1" dirty="0">
                <a:solidFill>
                  <a:srgbClr val="C00000"/>
                </a:solidFill>
                <a:latin typeface="微軟正黑體" panose="020B0604030504040204" pitchFamily="34" charset="-120"/>
                <a:ea typeface="微軟正黑體" panose="020B0604030504040204" pitchFamily="34" charset="-120"/>
              </a:rPr>
              <a:t>。</a:t>
            </a:r>
          </a:p>
        </p:txBody>
      </p:sp>
      <p:pic>
        <p:nvPicPr>
          <p:cNvPr id="15" name="圖片 14"/>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356956" y="2643507"/>
            <a:ext cx="6803053" cy="3420423"/>
          </a:xfrm>
          <a:prstGeom prst="rect">
            <a:avLst/>
          </a:prstGeom>
          <a:ln w="19050">
            <a:solidFill>
              <a:srgbClr val="0000FF"/>
            </a:solidFill>
          </a:ln>
        </p:spPr>
      </p:pic>
      <p:sp>
        <p:nvSpPr>
          <p:cNvPr id="16" name="矩形 15"/>
          <p:cNvSpPr/>
          <p:nvPr/>
        </p:nvSpPr>
        <p:spPr bwMode="auto">
          <a:xfrm>
            <a:off x="1461510" y="4302672"/>
            <a:ext cx="1021559" cy="23779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7" name="矩形 16"/>
          <p:cNvSpPr/>
          <p:nvPr/>
        </p:nvSpPr>
        <p:spPr bwMode="auto">
          <a:xfrm>
            <a:off x="4524703" y="3137340"/>
            <a:ext cx="430255" cy="24436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8" name="向右箭號 17"/>
          <p:cNvSpPr/>
          <p:nvPr/>
        </p:nvSpPr>
        <p:spPr bwMode="auto">
          <a:xfrm>
            <a:off x="4954958" y="3281795"/>
            <a:ext cx="601284" cy="161358"/>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bwMode="auto">
          <a:xfrm>
            <a:off x="1461509" y="5289964"/>
            <a:ext cx="1021559" cy="22796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pic>
        <p:nvPicPr>
          <p:cNvPr id="20" name="圖片 16"/>
          <p:cNvPicPr>
            <a:picLocks noChangeAspect="1"/>
          </p:cNvPicPr>
          <p:nvPr/>
        </p:nvPicPr>
        <p:blipFill>
          <a:blip r:embed="rId3">
            <a:extLst>
              <a:ext uri="{28A0092B-C50C-407E-A947-70E740481C1C}">
                <a14:useLocalDpi xmlns:a14="http://schemas.microsoft.com/office/drawing/2010/main" val="0"/>
              </a:ext>
            </a:extLst>
          </a:blip>
          <a:srcRect l="607" r="874" b="1967"/>
          <a:stretch>
            <a:fillRect/>
          </a:stretch>
        </p:blipFill>
        <p:spPr bwMode="auto">
          <a:xfrm>
            <a:off x="5587774" y="3244231"/>
            <a:ext cx="3339402" cy="917017"/>
          </a:xfrm>
          <a:prstGeom prst="rect">
            <a:avLst/>
          </a:prstGeom>
          <a:noFill/>
          <a:ln w="28575">
            <a:solidFill>
              <a:srgbClr val="0033CC"/>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037796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54</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182777" y="744811"/>
            <a:ext cx="3897294"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、報名資料檢核</a:t>
            </a:r>
            <a:r>
              <a:rPr lang="en-US" altLang="zh-TW" sz="2800" b="1" dirty="0" smtClean="0">
                <a:solidFill>
                  <a:srgbClr val="0033CC"/>
                </a:solidFill>
                <a:latin typeface="微軟正黑體" panose="020B0604030504040204" pitchFamily="34" charset="-120"/>
                <a:ea typeface="微軟正黑體" panose="020B0604030504040204" pitchFamily="34" charset="-120"/>
              </a:rPr>
              <a:t>(1/5)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21323" y="1695753"/>
            <a:ext cx="8064175" cy="3194904"/>
          </a:xfrm>
          <a:prstGeom prst="rect">
            <a:avLst/>
          </a:prstGeom>
          <a:ln w="19050">
            <a:solidFill>
              <a:srgbClr val="0000FF"/>
            </a:solidFill>
          </a:ln>
        </p:spPr>
      </p:pic>
      <p:grpSp>
        <p:nvGrpSpPr>
          <p:cNvPr id="15" name="群組 6"/>
          <p:cNvGrpSpPr>
            <a:grpSpLocks/>
          </p:cNvGrpSpPr>
          <p:nvPr/>
        </p:nvGrpSpPr>
        <p:grpSpPr bwMode="auto">
          <a:xfrm>
            <a:off x="740829" y="1740143"/>
            <a:ext cx="3704896" cy="2970843"/>
            <a:chOff x="559908" y="2537292"/>
            <a:chExt cx="5015987" cy="3847309"/>
          </a:xfrm>
        </p:grpSpPr>
        <p:sp>
          <p:nvSpPr>
            <p:cNvPr id="16" name="矩形 15"/>
            <p:cNvSpPr/>
            <p:nvPr/>
          </p:nvSpPr>
          <p:spPr>
            <a:xfrm>
              <a:off x="570582" y="5395494"/>
              <a:ext cx="1755697" cy="452447"/>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7" name="快取圖案 11"/>
            <p:cNvSpPr>
              <a:spLocks noChangeArrowheads="1"/>
            </p:cNvSpPr>
            <p:nvPr/>
          </p:nvSpPr>
          <p:spPr bwMode="auto">
            <a:xfrm>
              <a:off x="2512634" y="5430337"/>
              <a:ext cx="394970" cy="335915"/>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sz="36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a:t>
              </a:r>
              <a:endParaRPr lang="zh-TW" altLang="en-US" sz="36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8" name="快取圖案 11"/>
            <p:cNvSpPr>
              <a:spLocks noChangeArrowheads="1"/>
            </p:cNvSpPr>
            <p:nvPr/>
          </p:nvSpPr>
          <p:spPr bwMode="auto">
            <a:xfrm>
              <a:off x="1710332" y="5980094"/>
              <a:ext cx="394970" cy="335915"/>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❷</a:t>
              </a:r>
              <a:endPar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9" name="矩形 18"/>
            <p:cNvSpPr/>
            <p:nvPr/>
          </p:nvSpPr>
          <p:spPr>
            <a:xfrm>
              <a:off x="559908" y="5945641"/>
              <a:ext cx="1003197" cy="438960"/>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4367860" y="2537292"/>
              <a:ext cx="1208035" cy="396883"/>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spTree>
    <p:extLst>
      <p:ext uri="{BB962C8B-B14F-4D97-AF65-F5344CB8AC3E}">
        <p14:creationId xmlns:p14="http://schemas.microsoft.com/office/powerpoint/2010/main" val="350952453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55</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49456"/>
            <a:ext cx="40591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、報名資料檢核</a:t>
            </a:r>
            <a:r>
              <a:rPr lang="en-US" altLang="zh-TW" sz="2800" b="1" dirty="0" smtClean="0">
                <a:solidFill>
                  <a:srgbClr val="0033CC"/>
                </a:solidFill>
                <a:latin typeface="微軟正黑體" panose="020B0604030504040204" pitchFamily="34" charset="-120"/>
                <a:ea typeface="微軟正黑體" panose="020B0604030504040204" pitchFamily="34" charset="-120"/>
              </a:rPr>
              <a:t>(2/5)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a:spLocks noGrp="1"/>
          </p:cNvSpPr>
          <p:nvPr>
            <p:ph idx="1"/>
          </p:nvPr>
        </p:nvSpPr>
        <p:spPr>
          <a:xfrm>
            <a:off x="262704" y="1315165"/>
            <a:ext cx="7949964" cy="1512888"/>
          </a:xfrm>
        </p:spPr>
        <p:txBody>
          <a:bodyPr>
            <a:noAutofit/>
          </a:bodyPr>
          <a:lstStyle/>
          <a:p>
            <a:pPr marL="0" indent="0">
              <a:spcBef>
                <a:spcPts val="575"/>
              </a:spcBef>
              <a:buClr>
                <a:schemeClr val="accent1"/>
              </a:buClr>
              <a:buSzPct val="85000"/>
              <a:buFont typeface="Arial" panose="020B0604020202020204" pitchFamily="34" charset="0"/>
              <a:buNone/>
            </a:pPr>
            <a:r>
              <a:rPr lang="zh-TW" altLang="zh-TW" sz="2000" b="1" dirty="0" smtClean="0">
                <a:solidFill>
                  <a:srgbClr val="0070C0"/>
                </a:solidFill>
                <a:latin typeface="微軟正黑體" panose="020B0604030504040204" pitchFamily="34" charset="-120"/>
                <a:ea typeface="微軟正黑體" panose="020B0604030504040204" pitchFamily="34" charset="-120"/>
              </a:rPr>
              <a:t>報名資料檢核表</a:t>
            </a:r>
            <a:endParaRPr lang="en-US" altLang="zh-TW" sz="2000" b="1" dirty="0" smtClean="0">
              <a:solidFill>
                <a:srgbClr val="0070C0"/>
              </a:solidFill>
              <a:latin typeface="微軟正黑體" panose="020B0604030504040204" pitchFamily="34" charset="-120"/>
              <a:ea typeface="微軟正黑體" panose="020B0604030504040204" pitchFamily="34" charset="-120"/>
            </a:endParaRPr>
          </a:p>
          <a:p>
            <a:pPr marL="0" indent="0">
              <a:lnSpc>
                <a:spcPts val="3000"/>
              </a:lnSpc>
              <a:spcBef>
                <a:spcPts val="0"/>
              </a:spcBef>
              <a:buFont typeface="Arial" panose="020B0604020202020204" pitchFamily="34" charset="0"/>
              <a:buNone/>
            </a:pPr>
            <a:r>
              <a:rPr lang="zh-TW" altLang="en-US" sz="1800" b="1" dirty="0" smtClean="0">
                <a:latin typeface="微軟正黑體" panose="020B0604030504040204" pitchFamily="34" charset="-120"/>
                <a:ea typeface="微軟正黑體" panose="020B0604030504040204" pitchFamily="34" charset="-120"/>
              </a:rPr>
              <a:t>檔案內容為</a:t>
            </a:r>
            <a:r>
              <a:rPr lang="en-US" altLang="zh-TW" sz="1800" b="1" dirty="0" smtClean="0">
                <a:latin typeface="微軟正黑體" panose="020B0604030504040204" pitchFamily="34" charset="-120"/>
                <a:ea typeface="微軟正黑體" panose="020B0604030504040204" pitchFamily="34" charset="-120"/>
              </a:rPr>
              <a:t>(1)</a:t>
            </a:r>
            <a:r>
              <a:rPr lang="zh-TW" altLang="zh-TW" sz="1800" b="1" u="sng" dirty="0" smtClean="0">
                <a:solidFill>
                  <a:srgbClr val="FF0000"/>
                </a:solidFill>
                <a:latin typeface="微軟正黑體" panose="020B0604030504040204" pitchFamily="34" charset="-120"/>
                <a:ea typeface="微軟正黑體" panose="020B0604030504040204" pitchFamily="34" charset="-120"/>
              </a:rPr>
              <a:t>報名繳費金額</a:t>
            </a:r>
            <a:r>
              <a:rPr lang="zh-TW" altLang="en-US" sz="1800" b="1" u="sng" dirty="0" smtClean="0">
                <a:solidFill>
                  <a:srgbClr val="FF0000"/>
                </a:solidFill>
                <a:latin typeface="微軟正黑體" panose="020B0604030504040204" pitchFamily="34" charset="-120"/>
                <a:ea typeface="微軟正黑體" panose="020B0604030504040204" pitchFamily="34" charset="-120"/>
              </a:rPr>
              <a:t>檢核表</a:t>
            </a:r>
            <a:r>
              <a:rPr lang="en-US" altLang="zh-TW" sz="1800" b="1" u="sng" dirty="0" smtClean="0">
                <a:solidFill>
                  <a:srgbClr val="FF0000"/>
                </a:solidFill>
                <a:latin typeface="微軟正黑體" panose="020B0604030504040204" pitchFamily="34" charset="-120"/>
                <a:ea typeface="微軟正黑體" panose="020B0604030504040204" pitchFamily="34" charset="-120"/>
              </a:rPr>
              <a:t>(</a:t>
            </a:r>
            <a:r>
              <a:rPr lang="zh-TW" altLang="en-US" sz="1800" b="1" u="sng" dirty="0" smtClean="0">
                <a:solidFill>
                  <a:srgbClr val="FF0000"/>
                </a:solidFill>
                <a:latin typeface="微軟正黑體" panose="020B0604030504040204" pitchFamily="34" charset="-120"/>
                <a:ea typeface="微軟正黑體" panose="020B0604030504040204" pitchFamily="34" charset="-120"/>
              </a:rPr>
              <a:t>含</a:t>
            </a:r>
            <a:r>
              <a:rPr lang="zh-TW" altLang="zh-TW" sz="1800" b="1" u="sng" dirty="0" smtClean="0">
                <a:solidFill>
                  <a:srgbClr val="FF0000"/>
                </a:solidFill>
                <a:latin typeface="微軟正黑體" panose="020B0604030504040204" pitchFamily="34" charset="-120"/>
                <a:ea typeface="微軟正黑體" panose="020B0604030504040204" pitchFamily="34" charset="-120"/>
              </a:rPr>
              <a:t>報名人數資料統計</a:t>
            </a:r>
            <a:r>
              <a:rPr lang="en-US" altLang="zh-TW" sz="1800" b="1" u="sng" dirty="0" smtClean="0">
                <a:solidFill>
                  <a:srgbClr val="FF0000"/>
                </a:solidFill>
                <a:latin typeface="微軟正黑體" panose="020B0604030504040204" pitchFamily="34" charset="-120"/>
                <a:ea typeface="微軟正黑體" panose="020B0604030504040204" pitchFamily="34" charset="-120"/>
              </a:rPr>
              <a:t>)</a:t>
            </a:r>
            <a:r>
              <a:rPr lang="zh-TW" altLang="zh-TW" sz="1800" b="1" dirty="0" smtClean="0">
                <a:latin typeface="微軟正黑體" panose="020B0604030504040204" pitchFamily="34" charset="-120"/>
                <a:ea typeface="微軟正黑體" panose="020B0604030504040204" pitchFamily="34" charset="-120"/>
              </a:rPr>
              <a:t>、</a:t>
            </a:r>
            <a:endParaRPr lang="en-US" altLang="zh-TW" sz="1800" b="1" dirty="0" smtClean="0">
              <a:latin typeface="微軟正黑體" panose="020B0604030504040204" pitchFamily="34" charset="-120"/>
              <a:ea typeface="微軟正黑體" panose="020B0604030504040204" pitchFamily="34" charset="-120"/>
            </a:endParaRPr>
          </a:p>
          <a:p>
            <a:pPr marL="0" indent="0">
              <a:lnSpc>
                <a:spcPts val="3000"/>
              </a:lnSpc>
              <a:spcBef>
                <a:spcPts val="0"/>
              </a:spcBef>
              <a:buFont typeface="Arial" panose="020B0604020202020204" pitchFamily="34" charset="0"/>
              <a:buNone/>
            </a:pPr>
            <a:r>
              <a:rPr lang="en-US" altLang="zh-TW" sz="1800" b="1" dirty="0" smtClean="0">
                <a:latin typeface="微軟正黑體" panose="020B0604030504040204" pitchFamily="34" charset="-120"/>
                <a:ea typeface="微軟正黑體" panose="020B0604030504040204" pitchFamily="34" charset="-120"/>
              </a:rPr>
              <a:t>(2)</a:t>
            </a:r>
            <a:r>
              <a:rPr lang="zh-TW" altLang="en-US" sz="1800" b="1" dirty="0" smtClean="0">
                <a:solidFill>
                  <a:srgbClr val="FF0000"/>
                </a:solidFill>
                <a:latin typeface="微軟正黑體" panose="020B0604030504040204" pitchFamily="34" charset="-120"/>
                <a:ea typeface="微軟正黑體" panose="020B0604030504040204" pitchFamily="34" charset="-120"/>
              </a:rPr>
              <a:t>各班級</a:t>
            </a:r>
            <a:r>
              <a:rPr lang="zh-TW" altLang="zh-TW" sz="1800" b="1" u="sng" dirty="0" smtClean="0">
                <a:solidFill>
                  <a:srgbClr val="FF0000"/>
                </a:solidFill>
                <a:latin typeface="微軟正黑體" panose="020B0604030504040204" pitchFamily="34" charset="-120"/>
                <a:ea typeface="微軟正黑體" panose="020B0604030504040204" pitchFamily="34" charset="-120"/>
              </a:rPr>
              <a:t>學生</a:t>
            </a:r>
            <a:r>
              <a:rPr lang="zh-TW" altLang="en-US" sz="1800" b="1" u="sng" dirty="0" smtClean="0">
                <a:solidFill>
                  <a:srgbClr val="FF0000"/>
                </a:solidFill>
                <a:latin typeface="微軟正黑體" panose="020B0604030504040204" pitchFamily="34" charset="-120"/>
                <a:ea typeface="微軟正黑體" panose="020B0604030504040204" pitchFamily="34" charset="-120"/>
              </a:rPr>
              <a:t>身分別</a:t>
            </a:r>
            <a:r>
              <a:rPr lang="zh-TW" altLang="zh-TW" sz="1800" b="1" u="sng" dirty="0" smtClean="0">
                <a:solidFill>
                  <a:srgbClr val="FF0000"/>
                </a:solidFill>
                <a:latin typeface="微軟正黑體" panose="020B0604030504040204" pitchFamily="34" charset="-120"/>
                <a:ea typeface="微軟正黑體" panose="020B0604030504040204" pitchFamily="34" charset="-120"/>
              </a:rPr>
              <a:t>報名資料</a:t>
            </a:r>
            <a:r>
              <a:rPr lang="zh-TW" altLang="en-US" sz="1800" b="1" dirty="0" smtClean="0">
                <a:latin typeface="微軟正黑體" panose="020B0604030504040204" pitchFamily="34" charset="-120"/>
                <a:ea typeface="微軟正黑體" panose="020B0604030504040204" pitchFamily="34" charset="-120"/>
              </a:rPr>
              <a:t>、</a:t>
            </a:r>
            <a:r>
              <a:rPr lang="en-US" altLang="zh-TW" sz="1800" b="1" dirty="0" smtClean="0">
                <a:latin typeface="微軟正黑體" panose="020B0604030504040204" pitchFamily="34" charset="-120"/>
                <a:ea typeface="微軟正黑體" panose="020B0604030504040204" pitchFamily="34" charset="-120"/>
              </a:rPr>
              <a:t>(3)</a:t>
            </a:r>
            <a:r>
              <a:rPr lang="zh-TW" altLang="en-US" sz="1800" b="1" u="sng" dirty="0" smtClean="0">
                <a:solidFill>
                  <a:srgbClr val="FF0000"/>
                </a:solidFill>
                <a:latin typeface="微軟正黑體" panose="020B0604030504040204" pitchFamily="34" charset="-120"/>
                <a:ea typeface="微軟正黑體" panose="020B0604030504040204" pitchFamily="34" charset="-120"/>
              </a:rPr>
              <a:t>學生基本資料與</a:t>
            </a:r>
            <a:r>
              <a:rPr lang="zh-TW" altLang="zh-TW" sz="1800" b="1" u="sng" dirty="0" smtClean="0">
                <a:solidFill>
                  <a:srgbClr val="FF0000"/>
                </a:solidFill>
                <a:latin typeface="微軟正黑體" panose="020B0604030504040204" pitchFamily="34" charset="-120"/>
                <a:ea typeface="微軟正黑體" panose="020B0604030504040204" pitchFamily="34" charset="-120"/>
              </a:rPr>
              <a:t>超額比序項目積分檢核</a:t>
            </a:r>
            <a:r>
              <a:rPr lang="zh-TW" altLang="en-US" sz="1800" b="1" u="sng" dirty="0" smtClean="0">
                <a:solidFill>
                  <a:srgbClr val="FF0000"/>
                </a:solidFill>
                <a:latin typeface="微軟正黑體" panose="020B0604030504040204" pitchFamily="34" charset="-120"/>
                <a:ea typeface="微軟正黑體" panose="020B0604030504040204" pitchFamily="34" charset="-120"/>
              </a:rPr>
              <a:t>表</a:t>
            </a:r>
            <a:endParaRPr lang="en-US" altLang="zh-TW" sz="1800" b="1" dirty="0">
              <a:latin typeface="微軟正黑體" panose="020B0604030504040204" pitchFamily="34" charset="-120"/>
              <a:ea typeface="微軟正黑體" panose="020B0604030504040204" pitchFamily="34" charset="-120"/>
            </a:endParaRPr>
          </a:p>
          <a:p>
            <a:pPr marL="0" indent="0">
              <a:lnSpc>
                <a:spcPts val="3000"/>
              </a:lnSpc>
              <a:spcBef>
                <a:spcPts val="0"/>
              </a:spcBef>
              <a:buFont typeface="Arial" panose="020B0604020202020204" pitchFamily="34" charset="0"/>
              <a:buNone/>
            </a:pPr>
            <a:r>
              <a:rPr lang="zh-TW" altLang="en-US" sz="1800" b="1" dirty="0" smtClean="0">
                <a:latin typeface="微軟正黑體" panose="020B0604030504040204" pitchFamily="34" charset="-120"/>
                <a:ea typeface="微軟正黑體" panose="020B0604030504040204" pitchFamily="34" charset="-120"/>
              </a:rPr>
              <a:t>提供國中端承辦教師及報名學生檢核「上傳報名資料」是否正確</a:t>
            </a:r>
            <a:endParaRPr lang="en-US" altLang="zh-TW" sz="1800" b="1" dirty="0" smtClean="0">
              <a:latin typeface="微軟正黑體" panose="020B0604030504040204" pitchFamily="34" charset="-120"/>
              <a:ea typeface="微軟正黑體" panose="020B0604030504040204" pitchFamily="34" charset="-120"/>
            </a:endParaRPr>
          </a:p>
        </p:txBody>
      </p:sp>
      <p:sp>
        <p:nvSpPr>
          <p:cNvPr id="16" name="矩形 4"/>
          <p:cNvSpPr>
            <a:spLocks noChangeArrowheads="1"/>
          </p:cNvSpPr>
          <p:nvPr/>
        </p:nvSpPr>
        <p:spPr bwMode="auto">
          <a:xfrm>
            <a:off x="482126" y="6260838"/>
            <a:ext cx="8131292" cy="477054"/>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ts val="3000"/>
              </a:lnSpc>
            </a:pPr>
            <a:r>
              <a:rPr lang="zh-TW" altLang="en-US" b="1" dirty="0">
                <a:solidFill>
                  <a:srgbClr val="C00000"/>
                </a:solidFill>
                <a:latin typeface="微軟正黑體" panose="020B0604030504040204" pitchFamily="34" charset="-120"/>
                <a:ea typeface="微軟正黑體" panose="020B0604030504040204" pitchFamily="34" charset="-120"/>
              </a:rPr>
              <a:t>提醒：臨櫃或</a:t>
            </a:r>
            <a:r>
              <a:rPr lang="en-US" altLang="zh-TW" b="1" dirty="0">
                <a:solidFill>
                  <a:srgbClr val="C00000"/>
                </a:solidFill>
                <a:latin typeface="微軟正黑體" panose="020B0604030504040204" pitchFamily="34" charset="-120"/>
                <a:ea typeface="微軟正黑體" panose="020B0604030504040204" pitchFamily="34" charset="-120"/>
              </a:rPr>
              <a:t>ATM</a:t>
            </a:r>
            <a:r>
              <a:rPr lang="zh-TW" altLang="en-US" b="1" dirty="0">
                <a:solidFill>
                  <a:srgbClr val="C00000"/>
                </a:solidFill>
                <a:latin typeface="微軟正黑體" panose="020B0604030504040204" pitchFamily="34" charset="-120"/>
                <a:ea typeface="微軟正黑體" panose="020B0604030504040204" pitchFamily="34" charset="-120"/>
              </a:rPr>
              <a:t>轉帳繳費</a:t>
            </a:r>
            <a:r>
              <a:rPr lang="en-US" altLang="zh-TW" b="1" dirty="0">
                <a:solidFill>
                  <a:srgbClr val="C00000"/>
                </a:solidFill>
                <a:latin typeface="微軟正黑體" panose="020B0604030504040204" pitchFamily="34" charset="-120"/>
                <a:ea typeface="微軟正黑體" panose="020B0604030504040204" pitchFamily="34" charset="-120"/>
              </a:rPr>
              <a:t>(</a:t>
            </a:r>
            <a:r>
              <a:rPr lang="zh-TW" altLang="en-US" b="1" dirty="0">
                <a:solidFill>
                  <a:srgbClr val="C00000"/>
                </a:solidFill>
                <a:latin typeface="微軟正黑體" panose="020B0604030504040204" pitchFamily="34" charset="-120"/>
                <a:ea typeface="微軟正黑體" panose="020B0604030504040204" pitchFamily="34" charset="-120"/>
              </a:rPr>
              <a:t>僅開放</a:t>
            </a:r>
            <a:r>
              <a:rPr lang="en-US" altLang="zh-TW" b="1" dirty="0" smtClean="0">
                <a:solidFill>
                  <a:srgbClr val="C00000"/>
                </a:solidFill>
                <a:latin typeface="微軟正黑體" panose="020B0604030504040204" pitchFamily="34" charset="-120"/>
                <a:ea typeface="微軟正黑體" panose="020B0604030504040204" pitchFamily="34" charset="-120"/>
              </a:rPr>
              <a:t>111</a:t>
            </a:r>
            <a:r>
              <a:rPr lang="zh-TW" altLang="en-US" b="1" dirty="0" smtClean="0">
                <a:solidFill>
                  <a:srgbClr val="C00000"/>
                </a:solidFill>
                <a:latin typeface="微軟正黑體" panose="020B0604030504040204" pitchFamily="34" charset="-120"/>
                <a:ea typeface="微軟正黑體" panose="020B0604030504040204" pitchFamily="34" charset="-120"/>
              </a:rPr>
              <a:t>年</a:t>
            </a:r>
            <a:r>
              <a:rPr lang="en-US" altLang="zh-TW" b="1" dirty="0">
                <a:solidFill>
                  <a:srgbClr val="C00000"/>
                </a:solidFill>
                <a:latin typeface="微軟正黑體" panose="020B0604030504040204" pitchFamily="34" charset="-120"/>
                <a:ea typeface="微軟正黑體" panose="020B0604030504040204" pitchFamily="34" charset="-120"/>
              </a:rPr>
              <a:t>5</a:t>
            </a:r>
            <a:r>
              <a:rPr lang="zh-TW" altLang="en-US" b="1" dirty="0" smtClean="0">
                <a:solidFill>
                  <a:srgbClr val="C00000"/>
                </a:solidFill>
                <a:latin typeface="微軟正黑體" panose="020B0604030504040204" pitchFamily="34" charset="-120"/>
                <a:ea typeface="微軟正黑體" panose="020B0604030504040204" pitchFamily="34" charset="-120"/>
              </a:rPr>
              <a:t>月</a:t>
            </a:r>
            <a:r>
              <a:rPr lang="en-US" altLang="zh-TW" b="1" dirty="0" smtClean="0">
                <a:solidFill>
                  <a:srgbClr val="C00000"/>
                </a:solidFill>
                <a:latin typeface="微軟正黑體" panose="020B0604030504040204" pitchFamily="34" charset="-120"/>
                <a:ea typeface="微軟正黑體" panose="020B0604030504040204" pitchFamily="34" charset="-120"/>
              </a:rPr>
              <a:t>23</a:t>
            </a:r>
            <a:r>
              <a:rPr lang="zh-TW" altLang="en-US" b="1" dirty="0" smtClean="0">
                <a:solidFill>
                  <a:srgbClr val="C00000"/>
                </a:solidFill>
                <a:latin typeface="微軟正黑體" panose="020B0604030504040204" pitchFamily="34" charset="-120"/>
                <a:ea typeface="微軟正黑體" panose="020B0604030504040204" pitchFamily="34" charset="-120"/>
              </a:rPr>
              <a:t>日</a:t>
            </a:r>
            <a:r>
              <a:rPr lang="en-US" altLang="zh-TW" b="1" dirty="0">
                <a:solidFill>
                  <a:srgbClr val="C00000"/>
                </a:solidFill>
                <a:latin typeface="微軟正黑體" panose="020B0604030504040204" pitchFamily="34" charset="-120"/>
                <a:ea typeface="微軟正黑體" panose="020B0604030504040204" pitchFamily="34" charset="-120"/>
              </a:rPr>
              <a:t>10:00</a:t>
            </a:r>
            <a:r>
              <a:rPr lang="zh-TW" altLang="en-US" b="1" dirty="0">
                <a:solidFill>
                  <a:srgbClr val="C00000"/>
                </a:solidFill>
                <a:latin typeface="微軟正黑體" panose="020B0604030504040204" pitchFamily="34" charset="-120"/>
                <a:ea typeface="微軟正黑體" panose="020B0604030504040204" pitchFamily="34" charset="-120"/>
              </a:rPr>
              <a:t>起至</a:t>
            </a:r>
            <a:r>
              <a:rPr lang="en-US" altLang="zh-TW" b="1" dirty="0">
                <a:solidFill>
                  <a:srgbClr val="C00000"/>
                </a:solidFill>
                <a:latin typeface="微軟正黑體" panose="020B0604030504040204" pitchFamily="34" charset="-120"/>
                <a:ea typeface="微軟正黑體" panose="020B0604030504040204" pitchFamily="34" charset="-120"/>
              </a:rPr>
              <a:t>5</a:t>
            </a:r>
            <a:r>
              <a:rPr lang="zh-TW" altLang="en-US" b="1" dirty="0">
                <a:solidFill>
                  <a:srgbClr val="C00000"/>
                </a:solidFill>
                <a:latin typeface="微軟正黑體" panose="020B0604030504040204" pitchFamily="34" charset="-120"/>
                <a:ea typeface="微軟正黑體" panose="020B0604030504040204" pitchFamily="34" charset="-120"/>
              </a:rPr>
              <a:t>月</a:t>
            </a:r>
            <a:r>
              <a:rPr lang="en-US" altLang="zh-TW" b="1" dirty="0" smtClean="0">
                <a:solidFill>
                  <a:srgbClr val="C00000"/>
                </a:solidFill>
                <a:latin typeface="微軟正黑體" panose="020B0604030504040204" pitchFamily="34" charset="-120"/>
                <a:ea typeface="微軟正黑體" panose="020B0604030504040204" pitchFamily="34" charset="-120"/>
              </a:rPr>
              <a:t>27</a:t>
            </a:r>
            <a:r>
              <a:rPr lang="zh-TW" altLang="en-US" b="1" dirty="0" smtClean="0">
                <a:solidFill>
                  <a:srgbClr val="C00000"/>
                </a:solidFill>
                <a:latin typeface="微軟正黑體" panose="020B0604030504040204" pitchFamily="34" charset="-120"/>
                <a:ea typeface="微軟正黑體" panose="020B0604030504040204" pitchFamily="34" charset="-120"/>
              </a:rPr>
              <a:t>日</a:t>
            </a:r>
            <a:r>
              <a:rPr lang="en-US" altLang="zh-TW" b="1" dirty="0">
                <a:solidFill>
                  <a:srgbClr val="C00000"/>
                </a:solidFill>
                <a:latin typeface="微軟正黑體" panose="020B0604030504040204" pitchFamily="34" charset="-120"/>
                <a:ea typeface="微軟正黑體" panose="020B0604030504040204" pitchFamily="34" charset="-120"/>
              </a:rPr>
              <a:t>15:00</a:t>
            </a:r>
            <a:r>
              <a:rPr lang="zh-TW" altLang="en-US" b="1" dirty="0">
                <a:solidFill>
                  <a:srgbClr val="C00000"/>
                </a:solidFill>
                <a:latin typeface="微軟正黑體" panose="020B0604030504040204" pitchFamily="34" charset="-120"/>
                <a:ea typeface="微軟正黑體" panose="020B0604030504040204" pitchFamily="34" charset="-120"/>
              </a:rPr>
              <a:t>止</a:t>
            </a:r>
            <a:r>
              <a:rPr lang="en-US" altLang="zh-TW" b="1" dirty="0">
                <a:solidFill>
                  <a:srgbClr val="C00000"/>
                </a:solidFill>
                <a:latin typeface="微軟正黑體" panose="020B0604030504040204" pitchFamily="34" charset="-120"/>
                <a:ea typeface="微軟正黑體" panose="020B0604030504040204" pitchFamily="34" charset="-120"/>
              </a:rPr>
              <a:t>)</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pic>
        <p:nvPicPr>
          <p:cNvPr id="17" name="圖片 16"/>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49243" y="2943017"/>
            <a:ext cx="8064175" cy="3194904"/>
          </a:xfrm>
          <a:prstGeom prst="rect">
            <a:avLst/>
          </a:prstGeom>
          <a:ln w="19050">
            <a:solidFill>
              <a:srgbClr val="0000FF"/>
            </a:solidFill>
          </a:ln>
        </p:spPr>
      </p:pic>
      <p:sp>
        <p:nvSpPr>
          <p:cNvPr id="18" name="矩形 17"/>
          <p:cNvSpPr/>
          <p:nvPr/>
        </p:nvSpPr>
        <p:spPr bwMode="auto">
          <a:xfrm>
            <a:off x="677333" y="5194499"/>
            <a:ext cx="1280815" cy="33141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sp>
        <p:nvSpPr>
          <p:cNvPr id="19" name="向右箭號 18"/>
          <p:cNvSpPr/>
          <p:nvPr/>
        </p:nvSpPr>
        <p:spPr bwMode="auto">
          <a:xfrm flipH="1">
            <a:off x="2077281" y="5279526"/>
            <a:ext cx="601284" cy="161358"/>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11454121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stretch>
            <a:fillRect/>
          </a:stretch>
        </p:blipFill>
        <p:spPr>
          <a:xfrm>
            <a:off x="3984467" y="721288"/>
            <a:ext cx="5024066" cy="3309185"/>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92176" y="742284"/>
            <a:ext cx="4054046"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、報名資料檢核</a:t>
            </a:r>
            <a:r>
              <a:rPr lang="en-US" altLang="zh-TW" sz="2800" b="1" dirty="0" smtClean="0">
                <a:solidFill>
                  <a:srgbClr val="0033CC"/>
                </a:solidFill>
                <a:latin typeface="微軟正黑體" panose="020B0604030504040204" pitchFamily="34" charset="-120"/>
                <a:ea typeface="微軟正黑體" panose="020B0604030504040204" pitchFamily="34" charset="-120"/>
              </a:rPr>
              <a:t>(3/5)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a:spLocks noGrp="1"/>
          </p:cNvSpPr>
          <p:nvPr>
            <p:ph idx="1"/>
          </p:nvPr>
        </p:nvSpPr>
        <p:spPr>
          <a:xfrm>
            <a:off x="219309" y="1472534"/>
            <a:ext cx="3692291" cy="2077482"/>
          </a:xfrm>
        </p:spPr>
        <p:txBody>
          <a:bodyPr>
            <a:normAutofit lnSpcReduction="10000"/>
          </a:bodyPr>
          <a:lstStyle/>
          <a:p>
            <a:pPr marL="0" indent="0">
              <a:spcBef>
                <a:spcPts val="575"/>
              </a:spcBef>
              <a:buClr>
                <a:schemeClr val="accent1"/>
              </a:buClr>
              <a:buSzPct val="85000"/>
              <a:buFont typeface="Arial" panose="020B0604020202020204" pitchFamily="34" charset="0"/>
              <a:buNone/>
            </a:pPr>
            <a:r>
              <a:rPr lang="zh-TW" altLang="zh-TW" sz="2000" b="1" dirty="0" smtClean="0">
                <a:solidFill>
                  <a:srgbClr val="0070C0"/>
                </a:solidFill>
                <a:latin typeface="微軟正黑體" panose="020B0604030504040204" pitchFamily="34" charset="-120"/>
                <a:ea typeface="微軟正黑體" panose="020B0604030504040204" pitchFamily="34" charset="-120"/>
              </a:rPr>
              <a:t>報名資料檢核表</a:t>
            </a:r>
            <a:endParaRPr lang="en-US" altLang="zh-TW" sz="2000" b="1" dirty="0" smtClean="0">
              <a:solidFill>
                <a:srgbClr val="0070C0"/>
              </a:solidFill>
              <a:latin typeface="微軟正黑體" panose="020B0604030504040204" pitchFamily="34" charset="-120"/>
              <a:ea typeface="微軟正黑體" panose="020B0604030504040204" pitchFamily="34" charset="-120"/>
            </a:endParaRPr>
          </a:p>
          <a:p>
            <a:pPr marL="0" indent="0" algn="just">
              <a:lnSpc>
                <a:spcPct val="120000"/>
              </a:lnSpc>
              <a:spcBef>
                <a:spcPts val="600"/>
              </a:spcBef>
              <a:buFont typeface="Arial" panose="020B0604020202020204" pitchFamily="34" charset="0"/>
              <a:buNone/>
            </a:pPr>
            <a:r>
              <a:rPr lang="en-US" altLang="zh-TW" sz="1800" b="1" dirty="0" smtClean="0">
                <a:latin typeface="微軟正黑體" panose="020B0604030504040204" pitchFamily="34" charset="-120"/>
                <a:ea typeface="微軟正黑體" panose="020B0604030504040204" pitchFamily="34" charset="-120"/>
              </a:rPr>
              <a:t>111</a:t>
            </a:r>
            <a:r>
              <a:rPr lang="zh-TW" altLang="en-US" sz="1800" b="1" dirty="0" smtClean="0">
                <a:latin typeface="微軟正黑體" panose="020B0604030504040204" pitchFamily="34" charset="-120"/>
                <a:ea typeface="微軟正黑體" panose="020B0604030504040204" pitchFamily="34" charset="-120"/>
              </a:rPr>
              <a:t>學年度</a:t>
            </a:r>
            <a:r>
              <a:rPr lang="zh-TW" altLang="en-US" sz="1800" b="1" u="sng" dirty="0" smtClean="0">
                <a:solidFill>
                  <a:srgbClr val="FF0000"/>
                </a:solidFill>
                <a:latin typeface="微軟正黑體" panose="020B0604030504040204" pitchFamily="34" charset="-120"/>
                <a:ea typeface="微軟正黑體" panose="020B0604030504040204" pitchFamily="34" charset="-120"/>
              </a:rPr>
              <a:t>「報名繳費金額檢核表」</a:t>
            </a:r>
            <a:r>
              <a:rPr lang="zh-TW" altLang="en-US" sz="1800" b="1" dirty="0" smtClean="0">
                <a:latin typeface="微軟正黑體" panose="020B0604030504040204" pitchFamily="34" charset="-120"/>
                <a:ea typeface="微軟正黑體" panose="020B0604030504040204" pitchFamily="34" charset="-120"/>
              </a:rPr>
              <a:t>，國中承辦教師可下載檢核表以便</a:t>
            </a:r>
            <a:r>
              <a:rPr lang="zh-TW" altLang="en-US" sz="1800" b="1" u="sng" dirty="0" smtClean="0">
                <a:latin typeface="微軟正黑體" panose="020B0604030504040204" pitchFamily="34" charset="-120"/>
                <a:ea typeface="微軟正黑體" panose="020B0604030504040204" pitchFamily="34" charset="-120"/>
              </a:rPr>
              <a:t>確認報名人數、學生報名費減免身分別及實繳報名費金額是否正確後再做報名確認作業</a:t>
            </a:r>
            <a:endParaRPr lang="zh-TW" altLang="en-US" sz="1800" b="1" dirty="0" smtClean="0">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1213" y="3726641"/>
            <a:ext cx="6490034" cy="2978303"/>
          </a:xfrm>
          <a:prstGeom prst="rect">
            <a:avLst/>
          </a:prstGeom>
          <a:ln w="19050">
            <a:solidFill>
              <a:srgbClr val="0000FF"/>
            </a:solidFill>
          </a:ln>
        </p:spPr>
      </p:pic>
      <p:sp>
        <p:nvSpPr>
          <p:cNvPr id="16" name="矩形 15"/>
          <p:cNvSpPr/>
          <p:nvPr/>
        </p:nvSpPr>
        <p:spPr>
          <a:xfrm>
            <a:off x="4278343" y="1706781"/>
            <a:ext cx="4330819" cy="855798"/>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7" name="矩形 16"/>
          <p:cNvSpPr/>
          <p:nvPr/>
        </p:nvSpPr>
        <p:spPr>
          <a:xfrm>
            <a:off x="7077100" y="3058540"/>
            <a:ext cx="1397006" cy="261937"/>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快取圖案 11"/>
          <p:cNvSpPr>
            <a:spLocks noChangeArrowheads="1"/>
          </p:cNvSpPr>
          <p:nvPr/>
        </p:nvSpPr>
        <p:spPr bwMode="auto">
          <a:xfrm>
            <a:off x="4081549" y="813810"/>
            <a:ext cx="395287" cy="334963"/>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sz="4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a:t>
            </a:r>
            <a:endParaRPr lang="zh-TW" altLang="en-US" sz="4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9" name="快取圖案 11"/>
          <p:cNvSpPr>
            <a:spLocks noChangeArrowheads="1"/>
          </p:cNvSpPr>
          <p:nvPr/>
        </p:nvSpPr>
        <p:spPr bwMode="auto">
          <a:xfrm>
            <a:off x="423679" y="3798311"/>
            <a:ext cx="395288" cy="336550"/>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sz="32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❷</a:t>
            </a:r>
            <a:endParaRPr lang="zh-TW" altLang="en-US" sz="32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20" name="矩形 19"/>
          <p:cNvSpPr/>
          <p:nvPr/>
        </p:nvSpPr>
        <p:spPr>
          <a:xfrm>
            <a:off x="3573199" y="4563313"/>
            <a:ext cx="1461645" cy="1589131"/>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04200845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375497" y="726015"/>
            <a:ext cx="3970725"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、報名資料檢核</a:t>
            </a:r>
            <a:r>
              <a:rPr lang="en-US" altLang="zh-TW" sz="2800" b="1" dirty="0" smtClean="0">
                <a:solidFill>
                  <a:srgbClr val="0033CC"/>
                </a:solidFill>
                <a:latin typeface="微軟正黑體" panose="020B0604030504040204" pitchFamily="34" charset="-120"/>
                <a:ea typeface="微軟正黑體" panose="020B0604030504040204" pitchFamily="34" charset="-120"/>
              </a:rPr>
              <a:t>(4/5)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txBox="1">
            <a:spLocks/>
          </p:cNvSpPr>
          <p:nvPr/>
        </p:nvSpPr>
        <p:spPr bwMode="auto">
          <a:xfrm>
            <a:off x="383907" y="1377246"/>
            <a:ext cx="7676360" cy="1117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spcBef>
                <a:spcPts val="575"/>
              </a:spcBef>
              <a:buClr>
                <a:schemeClr val="accent1"/>
              </a:buClr>
              <a:buSzPct val="85000"/>
              <a:buFont typeface="Arial" panose="020B0604020202020204" pitchFamily="34" charset="0"/>
              <a:buNone/>
            </a:pPr>
            <a:r>
              <a:rPr lang="zh-TW" altLang="zh-TW" sz="2000" b="1" dirty="0">
                <a:solidFill>
                  <a:srgbClr val="0070C0"/>
                </a:solidFill>
                <a:latin typeface="微軟正黑體" panose="020B0604030504040204" pitchFamily="34" charset="-120"/>
                <a:ea typeface="微軟正黑體" panose="020B0604030504040204" pitchFamily="34" charset="-120"/>
              </a:rPr>
              <a:t>報名資料檢核表</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algn="just" eaLnBrk="1" hangingPunct="1">
              <a:lnSpc>
                <a:spcPct val="120000"/>
              </a:lnSpc>
              <a:spcBef>
                <a:spcPts val="600"/>
              </a:spcBef>
              <a:buFont typeface="Arial" panose="020B0604020202020204" pitchFamily="34" charset="0"/>
              <a:buNone/>
            </a:pPr>
            <a:r>
              <a:rPr lang="zh-TW" altLang="zh-TW" sz="1800" b="1" u="sng" dirty="0">
                <a:solidFill>
                  <a:srgbClr val="FF0000"/>
                </a:solidFill>
                <a:latin typeface="微軟正黑體" panose="020B0604030504040204" pitchFamily="34" charset="-120"/>
                <a:ea typeface="微軟正黑體" panose="020B0604030504040204" pitchFamily="34" charset="-120"/>
              </a:rPr>
              <a:t>學生</a:t>
            </a:r>
            <a:r>
              <a:rPr lang="zh-TW" altLang="en-US" sz="1800" b="1" u="sng" dirty="0">
                <a:solidFill>
                  <a:srgbClr val="FF0000"/>
                </a:solidFill>
                <a:latin typeface="微軟正黑體" panose="020B0604030504040204" pitchFamily="34" charset="-120"/>
                <a:ea typeface="微軟正黑體" panose="020B0604030504040204" pitchFamily="34" charset="-120"/>
              </a:rPr>
              <a:t>基本</a:t>
            </a:r>
            <a:r>
              <a:rPr lang="zh-TW" altLang="zh-TW" sz="1800" b="1" u="sng" dirty="0">
                <a:solidFill>
                  <a:srgbClr val="FF0000"/>
                </a:solidFill>
                <a:latin typeface="微軟正黑體" panose="020B0604030504040204" pitchFamily="34" charset="-120"/>
                <a:ea typeface="微軟正黑體" panose="020B0604030504040204" pitchFamily="34" charset="-120"/>
              </a:rPr>
              <a:t>資料</a:t>
            </a:r>
            <a:r>
              <a:rPr lang="zh-TW" altLang="en-US" sz="1800" b="1" u="sng" dirty="0">
                <a:solidFill>
                  <a:srgbClr val="FF0000"/>
                </a:solidFill>
                <a:latin typeface="微軟正黑體" panose="020B0604030504040204" pitchFamily="34" charset="-120"/>
                <a:ea typeface="微軟正黑體" panose="020B0604030504040204" pitchFamily="34" charset="-120"/>
              </a:rPr>
              <a:t>與</a:t>
            </a:r>
            <a:r>
              <a:rPr lang="zh-TW" altLang="zh-TW" sz="1800" b="1" u="sng" dirty="0">
                <a:solidFill>
                  <a:srgbClr val="FF0000"/>
                </a:solidFill>
                <a:latin typeface="微軟正黑體" panose="020B0604030504040204" pitchFamily="34" charset="-120"/>
                <a:ea typeface="微軟正黑體" panose="020B0604030504040204" pitchFamily="34" charset="-120"/>
              </a:rPr>
              <a:t>超額比序項目積分檢核</a:t>
            </a:r>
            <a:endParaRPr lang="en-US" altLang="zh-TW" sz="1800" b="1" u="sng" dirty="0">
              <a:solidFill>
                <a:srgbClr val="FF0000"/>
              </a:solidFill>
              <a:latin typeface="微軟正黑體" panose="020B0604030504040204" pitchFamily="34" charset="-120"/>
              <a:ea typeface="微軟正黑體" panose="020B0604030504040204" pitchFamily="34" charset="-120"/>
            </a:endParaRPr>
          </a:p>
          <a:p>
            <a:pPr algn="just" eaLnBrk="1" hangingPunct="1">
              <a:lnSpc>
                <a:spcPct val="120000"/>
              </a:lnSpc>
              <a:spcBef>
                <a:spcPts val="600"/>
              </a:spcBef>
              <a:buFont typeface="Arial" panose="020B0604020202020204" pitchFamily="34" charset="0"/>
              <a:buNone/>
            </a:pPr>
            <a:r>
              <a:rPr lang="zh-TW" altLang="en-US" sz="1800" b="1" dirty="0">
                <a:latin typeface="微軟正黑體" panose="020B0604030504040204" pitchFamily="34" charset="-120"/>
                <a:ea typeface="微軟正黑體" panose="020B0604030504040204" pitchFamily="34" charset="-120"/>
              </a:rPr>
              <a:t>國中</a:t>
            </a:r>
            <a:r>
              <a:rPr lang="zh-TW" altLang="en-US" sz="1800" b="1" dirty="0" smtClean="0">
                <a:latin typeface="微軟正黑體" panose="020B0604030504040204" pitchFamily="34" charset="-120"/>
                <a:ea typeface="微軟正黑體" panose="020B0604030504040204" pitchFamily="34" charset="-120"/>
              </a:rPr>
              <a:t>承辦教師與學生</a:t>
            </a:r>
            <a:r>
              <a:rPr lang="zh-TW" altLang="en-US" sz="1800" b="1" u="sng" dirty="0" smtClean="0">
                <a:latin typeface="微軟正黑體" panose="020B0604030504040204" pitchFamily="34" charset="-120"/>
                <a:ea typeface="微軟正黑體" panose="020B0604030504040204" pitchFamily="34" charset="-120"/>
              </a:rPr>
              <a:t>確認報名</a:t>
            </a:r>
            <a:r>
              <a:rPr lang="zh-TW" altLang="en-US" sz="1800" b="1" u="sng" dirty="0">
                <a:latin typeface="微軟正黑體" panose="020B0604030504040204" pitchFamily="34" charset="-120"/>
                <a:ea typeface="微軟正黑體" panose="020B0604030504040204" pitchFamily="34" charset="-120"/>
              </a:rPr>
              <a:t>基本資料與超額比序項目</a:t>
            </a:r>
            <a:r>
              <a:rPr lang="zh-TW" altLang="en-US" sz="1800" b="1" u="sng" dirty="0" smtClean="0">
                <a:latin typeface="微軟正黑體" panose="020B0604030504040204" pitchFamily="34" charset="-120"/>
                <a:ea typeface="微軟正黑體" panose="020B0604030504040204" pitchFamily="34" charset="-120"/>
              </a:rPr>
              <a:t>積分內容是否</a:t>
            </a:r>
            <a:r>
              <a:rPr lang="zh-TW" altLang="en-US" sz="1800" b="1" u="sng" dirty="0">
                <a:latin typeface="微軟正黑體" panose="020B0604030504040204" pitchFamily="34" charset="-120"/>
                <a:ea typeface="微軟正黑體" panose="020B0604030504040204" pitchFamily="34" charset="-120"/>
              </a:rPr>
              <a:t>正確</a:t>
            </a:r>
            <a:endParaRPr lang="zh-TW" altLang="en-US" sz="1800" b="1" dirty="0">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2"/>
          <a:stretch>
            <a:fillRect/>
          </a:stretch>
        </p:blipFill>
        <p:spPr>
          <a:xfrm>
            <a:off x="1710267" y="2594966"/>
            <a:ext cx="5609428" cy="4150862"/>
          </a:xfrm>
          <a:prstGeom prst="rect">
            <a:avLst/>
          </a:prstGeom>
          <a:ln w="19050">
            <a:solidFill>
              <a:srgbClr val="0000FF"/>
            </a:solidFill>
          </a:ln>
        </p:spPr>
      </p:pic>
      <p:sp>
        <p:nvSpPr>
          <p:cNvPr id="16" name="矩形 15"/>
          <p:cNvSpPr/>
          <p:nvPr/>
        </p:nvSpPr>
        <p:spPr>
          <a:xfrm>
            <a:off x="4927866" y="2594966"/>
            <a:ext cx="1106046" cy="307843"/>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73265998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58</a:t>
            </a:fld>
            <a:endParaRPr lang="zh-TW" altLang="en-US" sz="1500" b="1" dirty="0">
              <a:latin typeface="Arial" panose="020B0604020202020204" pitchFamily="34" charset="0"/>
              <a:cs typeface="Arial" panose="020B0604020202020204" pitchFamily="34" charset="0"/>
            </a:endParaRPr>
          </a:p>
        </p:txBody>
      </p:sp>
      <p:sp>
        <p:nvSpPr>
          <p:cNvPr id="6" name="標題 1"/>
          <p:cNvSpPr txBox="1">
            <a:spLocks/>
          </p:cNvSpPr>
          <p:nvPr/>
        </p:nvSpPr>
        <p:spPr>
          <a:xfrm>
            <a:off x="302172" y="839453"/>
            <a:ext cx="1051560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、報名資料檢核</a:t>
            </a:r>
            <a:r>
              <a:rPr lang="en-US" altLang="zh-TW" sz="2800" b="1" dirty="0" smtClean="0">
                <a:solidFill>
                  <a:srgbClr val="0033CC"/>
                </a:solidFill>
                <a:latin typeface="微軟正黑體" panose="020B0604030504040204" pitchFamily="34" charset="-120"/>
                <a:ea typeface="微軟正黑體" panose="020B0604030504040204" pitchFamily="34" charset="-120"/>
              </a:rPr>
              <a:t>(5/5)</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7" name="內容版面配置區 3"/>
          <p:cNvSpPr>
            <a:spLocks noGrp="1"/>
          </p:cNvSpPr>
          <p:nvPr>
            <p:ph idx="1"/>
          </p:nvPr>
        </p:nvSpPr>
        <p:spPr>
          <a:xfrm>
            <a:off x="329318" y="1474589"/>
            <a:ext cx="8632825" cy="2465234"/>
          </a:xfrm>
        </p:spPr>
        <p:txBody>
          <a:bodyPr rtlCol="0">
            <a:normAutofit lnSpcReduction="10000"/>
          </a:bodyPr>
          <a:lstStyle/>
          <a:p>
            <a:pPr marL="0" indent="0" fontAlgn="auto">
              <a:lnSpc>
                <a:spcPct val="110000"/>
              </a:lnSpc>
              <a:spcBef>
                <a:spcPts val="300"/>
              </a:spcBef>
              <a:spcAft>
                <a:spcPts val="300"/>
              </a:spcAft>
              <a:buClr>
                <a:schemeClr val="accent1"/>
              </a:buClr>
              <a:buSzPct val="85000"/>
              <a:buFont typeface="Arial" panose="020B0604020202020204" pitchFamily="34" charset="0"/>
              <a:buNone/>
              <a:defRPr/>
            </a:pPr>
            <a:r>
              <a:rPr lang="zh-TW" altLang="zh-TW" sz="2000" b="1" dirty="0" smtClean="0">
                <a:solidFill>
                  <a:srgbClr val="0070C0"/>
                </a:solidFill>
                <a:latin typeface="微軟正黑體" panose="020B0604030504040204" pitchFamily="34" charset="-120"/>
                <a:ea typeface="微軟正黑體" panose="020B0604030504040204" pitchFamily="34" charset="-120"/>
              </a:rPr>
              <a:t>匯出</a:t>
            </a:r>
            <a:r>
              <a:rPr lang="zh-TW" altLang="zh-TW" sz="2000" b="1" dirty="0">
                <a:solidFill>
                  <a:srgbClr val="0070C0"/>
                </a:solidFill>
                <a:latin typeface="微軟正黑體" panose="020B0604030504040204" pitchFamily="34" charset="-120"/>
                <a:ea typeface="微軟正黑體" panose="020B0604030504040204" pitchFamily="34" charset="-120"/>
              </a:rPr>
              <a:t>資料</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marL="263525" indent="-263525" algn="just" fontAlgn="auto">
              <a:lnSpc>
                <a:spcPct val="110000"/>
              </a:lnSpc>
              <a:spcBef>
                <a:spcPts val="300"/>
              </a:spcBef>
              <a:spcAft>
                <a:spcPts val="300"/>
              </a:spcAft>
              <a:buFont typeface="Wingdings" panose="05000000000000000000" pitchFamily="2" charset="2"/>
              <a:buChar char="Ø"/>
              <a:defRPr/>
            </a:pPr>
            <a:r>
              <a:rPr lang="zh-TW" altLang="en-US" sz="1800" b="1" dirty="0" smtClean="0">
                <a:latin typeface="微軟正黑體" panose="020B0604030504040204" pitchFamily="34" charset="-120"/>
                <a:ea typeface="微軟正黑體" panose="020B0604030504040204" pitchFamily="34" charset="-120"/>
              </a:rPr>
              <a:t>匯出檔案為學生報名資料之</a:t>
            </a:r>
            <a:r>
              <a:rPr lang="en-US" altLang="zh-TW" sz="1800" b="1" dirty="0" smtClean="0">
                <a:latin typeface="微軟正黑體" panose="020B0604030504040204" pitchFamily="34" charset="-120"/>
                <a:ea typeface="微軟正黑體" panose="020B0604030504040204" pitchFamily="34" charset="-120"/>
              </a:rPr>
              <a:t>Excel</a:t>
            </a:r>
            <a:r>
              <a:rPr lang="zh-TW" altLang="en-US" sz="1800" b="1" dirty="0" smtClean="0">
                <a:latin typeface="微軟正黑體" panose="020B0604030504040204" pitchFamily="34" charset="-120"/>
                <a:ea typeface="微軟正黑體" panose="020B0604030504040204" pitchFamily="34" charset="-120"/>
              </a:rPr>
              <a:t>檔案，</a:t>
            </a:r>
            <a:r>
              <a:rPr lang="zh-TW" altLang="en-US" sz="1800" b="1" u="sng" dirty="0" smtClean="0">
                <a:latin typeface="微軟正黑體" panose="020B0604030504040204" pitchFamily="34" charset="-120"/>
                <a:ea typeface="微軟正黑體" panose="020B0604030504040204" pitchFamily="34" charset="-120"/>
              </a:rPr>
              <a:t>國中承辦教師可於「</a:t>
            </a:r>
            <a:r>
              <a:rPr lang="zh-TW" altLang="en-US" sz="1800" b="1" u="sng" dirty="0" smtClean="0">
                <a:solidFill>
                  <a:srgbClr val="C00000"/>
                </a:solidFill>
                <a:latin typeface="微軟正黑體" panose="020B0604030504040204" pitchFamily="34" charset="-120"/>
                <a:ea typeface="微軟正黑體" panose="020B0604030504040204" pitchFamily="34" charset="-120"/>
              </a:rPr>
              <a:t>國中集體報名系統</a:t>
            </a:r>
            <a:r>
              <a:rPr lang="en-US" altLang="zh-TW" sz="1800" b="1" u="sng" dirty="0" smtClean="0">
                <a:solidFill>
                  <a:srgbClr val="C00000"/>
                </a:solidFill>
                <a:latin typeface="微軟正黑體" panose="020B0604030504040204" pitchFamily="34" charset="-120"/>
                <a:ea typeface="微軟正黑體" panose="020B0604030504040204" pitchFamily="34" charset="-120"/>
              </a:rPr>
              <a:t>-</a:t>
            </a:r>
            <a:r>
              <a:rPr lang="zh-TW" altLang="en-US" sz="1800" b="1" u="sng" dirty="0" smtClean="0">
                <a:solidFill>
                  <a:srgbClr val="C00000"/>
                </a:solidFill>
                <a:latin typeface="微軟正黑體" panose="020B0604030504040204" pitchFamily="34" charset="-120"/>
                <a:ea typeface="微軟正黑體" panose="020B0604030504040204" pitchFamily="34" charset="-120"/>
              </a:rPr>
              <a:t>練習版」開放期間</a:t>
            </a:r>
            <a:r>
              <a:rPr lang="zh-TW" altLang="en-US" sz="1800" b="1" dirty="0" smtClean="0">
                <a:latin typeface="微軟正黑體" panose="020B0604030504040204" pitchFamily="34" charset="-120"/>
                <a:ea typeface="微軟正黑體" panose="020B0604030504040204" pitchFamily="34" charset="-120"/>
              </a:rPr>
              <a:t>，</a:t>
            </a:r>
            <a:r>
              <a:rPr lang="zh-TW" altLang="en-US" sz="1800" b="1" u="sng" dirty="0" smtClean="0">
                <a:solidFill>
                  <a:srgbClr val="C00000"/>
                </a:solidFill>
                <a:latin typeface="微軟正黑體" panose="020B0604030504040204" pitchFamily="34" charset="-120"/>
                <a:ea typeface="微軟正黑體" panose="020B0604030504040204" pitchFamily="34" charset="-120"/>
              </a:rPr>
              <a:t>匯出</a:t>
            </a:r>
            <a:r>
              <a:rPr lang="zh-TW" altLang="en-US" sz="1800" b="1" u="sng" dirty="0" smtClean="0">
                <a:solidFill>
                  <a:srgbClr val="0033CC"/>
                </a:solidFill>
                <a:latin typeface="微軟正黑體" panose="020B0604030504040204" pitchFamily="34" charset="-120"/>
                <a:ea typeface="微軟正黑體" panose="020B0604030504040204" pitchFamily="34" charset="-120"/>
              </a:rPr>
              <a:t>確認後的免試生報名資料，再於集體報名系統正式開放後，直接匯入報名資料使用。</a:t>
            </a:r>
            <a:endParaRPr lang="en-US" altLang="zh-TW" sz="1800" b="1" u="sng" dirty="0" smtClean="0">
              <a:solidFill>
                <a:srgbClr val="0033CC"/>
              </a:solidFill>
              <a:latin typeface="微軟正黑體" panose="020B0604030504040204" pitchFamily="34" charset="-120"/>
              <a:ea typeface="微軟正黑體" panose="020B0604030504040204" pitchFamily="34" charset="-120"/>
            </a:endParaRPr>
          </a:p>
          <a:p>
            <a:pPr marL="0" indent="0" algn="just" fontAlgn="auto">
              <a:lnSpc>
                <a:spcPct val="110000"/>
              </a:lnSpc>
              <a:spcBef>
                <a:spcPts val="300"/>
              </a:spcBef>
              <a:spcAft>
                <a:spcPts val="300"/>
              </a:spcAft>
              <a:buNone/>
              <a:defRPr/>
            </a:pPr>
            <a:r>
              <a:rPr lang="en-US" altLang="zh-TW" sz="1800" b="1" dirty="0" smtClean="0">
                <a:solidFill>
                  <a:srgbClr val="0033CC"/>
                </a:solidFill>
                <a:latin typeface="微軟正黑體" panose="020B0604030504040204" pitchFamily="34" charset="-120"/>
                <a:ea typeface="微軟正黑體" panose="020B0604030504040204" pitchFamily="34" charset="-120"/>
              </a:rPr>
              <a:t>   </a:t>
            </a:r>
            <a:r>
              <a:rPr lang="en-US" altLang="zh-TW" sz="1800" b="1" dirty="0" smtClean="0">
                <a:solidFill>
                  <a:schemeClr val="tx1">
                    <a:lumMod val="75000"/>
                    <a:lumOff val="25000"/>
                  </a:schemeClr>
                </a:solidFill>
                <a:latin typeface="微軟正黑體" panose="020B0604030504040204" pitchFamily="34" charset="-120"/>
                <a:ea typeface="微軟正黑體" panose="020B0604030504040204" pitchFamily="34" charset="-120"/>
              </a:rPr>
              <a:t> </a:t>
            </a:r>
            <a:r>
              <a:rPr lang="en-US" altLang="zh-TW" sz="1800" b="1" dirty="0">
                <a:solidFill>
                  <a:srgbClr val="C00000"/>
                </a:solidFill>
                <a:latin typeface="微軟正黑體" panose="020B0604030504040204" pitchFamily="34" charset="-120"/>
                <a:ea typeface="微軟正黑體" panose="020B0604030504040204" pitchFamily="34" charset="-120"/>
              </a:rPr>
              <a:t>(</a:t>
            </a:r>
            <a:r>
              <a:rPr lang="zh-TW" altLang="en-US" sz="1800" b="1" dirty="0">
                <a:solidFill>
                  <a:srgbClr val="C00000"/>
                </a:solidFill>
                <a:latin typeface="微軟正黑體" panose="020B0604030504040204" pitchFamily="34" charset="-120"/>
                <a:ea typeface="微軟正黑體" panose="020B0604030504040204" pitchFamily="34" charset="-120"/>
              </a:rPr>
              <a:t>練習版系統開放時間為</a:t>
            </a:r>
            <a:r>
              <a:rPr lang="en-US" altLang="zh-TW" sz="1800" b="1" dirty="0" smtClean="0">
                <a:solidFill>
                  <a:srgbClr val="C00000"/>
                </a:solidFill>
                <a:latin typeface="微軟正黑體" panose="020B0604030504040204" pitchFamily="34" charset="-120"/>
                <a:ea typeface="微軟正黑體" panose="020B0604030504040204" pitchFamily="34" charset="-120"/>
              </a:rPr>
              <a:t>111</a:t>
            </a:r>
            <a:r>
              <a:rPr lang="zh-TW" altLang="en-US" sz="1800" b="1" dirty="0" smtClean="0">
                <a:solidFill>
                  <a:srgbClr val="C00000"/>
                </a:solidFill>
                <a:latin typeface="微軟正黑體" panose="020B0604030504040204" pitchFamily="34" charset="-120"/>
                <a:ea typeface="微軟正黑體" panose="020B0604030504040204" pitchFamily="34" charset="-120"/>
              </a:rPr>
              <a:t>年</a:t>
            </a:r>
            <a:r>
              <a:rPr lang="en-US" altLang="zh-TW" sz="1800" b="1" dirty="0">
                <a:solidFill>
                  <a:srgbClr val="C00000"/>
                </a:solidFill>
                <a:latin typeface="微軟正黑體" panose="020B0604030504040204" pitchFamily="34" charset="-120"/>
                <a:ea typeface="微軟正黑體" panose="020B0604030504040204" pitchFamily="34" charset="-120"/>
              </a:rPr>
              <a:t>4</a:t>
            </a:r>
            <a:r>
              <a:rPr lang="zh-TW" altLang="en-US" sz="1800" b="1" dirty="0">
                <a:solidFill>
                  <a:srgbClr val="C00000"/>
                </a:solidFill>
                <a:latin typeface="微軟正黑體" panose="020B0604030504040204" pitchFamily="34" charset="-120"/>
                <a:ea typeface="微軟正黑體" panose="020B0604030504040204" pitchFamily="34" charset="-120"/>
              </a:rPr>
              <a:t>月</a:t>
            </a:r>
            <a:r>
              <a:rPr lang="en-US" altLang="zh-TW" sz="1800" b="1" dirty="0" smtClean="0">
                <a:solidFill>
                  <a:srgbClr val="C00000"/>
                </a:solidFill>
                <a:latin typeface="微軟正黑體" panose="020B0604030504040204" pitchFamily="34" charset="-120"/>
                <a:ea typeface="微軟正黑體" panose="020B0604030504040204" pitchFamily="34" charset="-120"/>
              </a:rPr>
              <a:t>15</a:t>
            </a:r>
            <a:r>
              <a:rPr lang="zh-TW" altLang="en-US" sz="1800" b="1" dirty="0" smtClean="0">
                <a:solidFill>
                  <a:srgbClr val="C00000"/>
                </a:solidFill>
                <a:latin typeface="微軟正黑體" panose="020B0604030504040204" pitchFamily="34" charset="-120"/>
                <a:ea typeface="微軟正黑體" panose="020B0604030504040204" pitchFamily="34" charset="-120"/>
              </a:rPr>
              <a:t>日</a:t>
            </a:r>
            <a:r>
              <a:rPr lang="en-US" altLang="zh-TW" sz="1800" b="1" dirty="0">
                <a:solidFill>
                  <a:srgbClr val="C00000"/>
                </a:solidFill>
                <a:latin typeface="微軟正黑體" panose="020B0604030504040204" pitchFamily="34" charset="-120"/>
                <a:ea typeface="微軟正黑體" panose="020B0604030504040204" pitchFamily="34" charset="-120"/>
              </a:rPr>
              <a:t>10:00</a:t>
            </a:r>
            <a:r>
              <a:rPr lang="zh-TW" altLang="en-US" sz="1800" b="1" dirty="0">
                <a:solidFill>
                  <a:srgbClr val="C00000"/>
                </a:solidFill>
                <a:latin typeface="微軟正黑體" panose="020B0604030504040204" pitchFamily="34" charset="-120"/>
                <a:ea typeface="微軟正黑體" panose="020B0604030504040204" pitchFamily="34" charset="-120"/>
              </a:rPr>
              <a:t>起至</a:t>
            </a:r>
            <a:r>
              <a:rPr lang="en-US" altLang="zh-TW" sz="1800" b="1" dirty="0">
                <a:solidFill>
                  <a:srgbClr val="C00000"/>
                </a:solidFill>
                <a:latin typeface="微軟正黑體" panose="020B0604030504040204" pitchFamily="34" charset="-120"/>
                <a:ea typeface="微軟正黑體" panose="020B0604030504040204" pitchFamily="34" charset="-120"/>
              </a:rPr>
              <a:t>5</a:t>
            </a:r>
            <a:r>
              <a:rPr lang="zh-TW" altLang="en-US" sz="1800" b="1" dirty="0">
                <a:solidFill>
                  <a:srgbClr val="C00000"/>
                </a:solidFill>
                <a:latin typeface="微軟正黑體" panose="020B0604030504040204" pitchFamily="34" charset="-120"/>
                <a:ea typeface="微軟正黑體" panose="020B0604030504040204" pitchFamily="34" charset="-120"/>
              </a:rPr>
              <a:t>月</a:t>
            </a:r>
            <a:r>
              <a:rPr lang="en-US" altLang="zh-TW" sz="1800" b="1" dirty="0" smtClean="0">
                <a:solidFill>
                  <a:srgbClr val="C00000"/>
                </a:solidFill>
                <a:latin typeface="微軟正黑體" panose="020B0604030504040204" pitchFamily="34" charset="-120"/>
                <a:ea typeface="微軟正黑體" panose="020B0604030504040204" pitchFamily="34" charset="-120"/>
              </a:rPr>
              <a:t>17</a:t>
            </a:r>
            <a:r>
              <a:rPr lang="zh-TW" altLang="en-US" sz="1800" b="1" dirty="0" smtClean="0">
                <a:solidFill>
                  <a:srgbClr val="C00000"/>
                </a:solidFill>
                <a:latin typeface="微軟正黑體" panose="020B0604030504040204" pitchFamily="34" charset="-120"/>
                <a:ea typeface="微軟正黑體" panose="020B0604030504040204" pitchFamily="34" charset="-120"/>
              </a:rPr>
              <a:t>日</a:t>
            </a:r>
            <a:r>
              <a:rPr lang="en-US" altLang="zh-TW" sz="1800" b="1" dirty="0">
                <a:solidFill>
                  <a:srgbClr val="C00000"/>
                </a:solidFill>
                <a:latin typeface="微軟正黑體" panose="020B0604030504040204" pitchFamily="34" charset="-120"/>
                <a:ea typeface="微軟正黑體" panose="020B0604030504040204" pitchFamily="34" charset="-120"/>
              </a:rPr>
              <a:t>17:00</a:t>
            </a:r>
            <a:r>
              <a:rPr lang="zh-TW" altLang="en-US" sz="1800" b="1" dirty="0">
                <a:solidFill>
                  <a:srgbClr val="C00000"/>
                </a:solidFill>
                <a:latin typeface="微軟正黑體" panose="020B0604030504040204" pitchFamily="34" charset="-120"/>
                <a:ea typeface="微軟正黑體" panose="020B0604030504040204" pitchFamily="34" charset="-120"/>
              </a:rPr>
              <a:t>止</a:t>
            </a:r>
            <a:r>
              <a:rPr lang="en-US" altLang="zh-TW" sz="1800" b="1" dirty="0">
                <a:solidFill>
                  <a:srgbClr val="C00000"/>
                </a:solidFill>
                <a:latin typeface="微軟正黑體" panose="020B0604030504040204" pitchFamily="34" charset="-120"/>
                <a:ea typeface="微軟正黑體" panose="020B0604030504040204" pitchFamily="34" charset="-120"/>
              </a:rPr>
              <a:t>)</a:t>
            </a:r>
            <a:endParaRPr lang="en-US" altLang="zh-TW" sz="1800" b="1" u="sng" dirty="0">
              <a:solidFill>
                <a:srgbClr val="0033CC"/>
              </a:solidFill>
              <a:latin typeface="微軟正黑體" panose="020B0604030504040204" pitchFamily="34" charset="-120"/>
              <a:ea typeface="微軟正黑體" panose="020B0604030504040204" pitchFamily="34" charset="-120"/>
            </a:endParaRPr>
          </a:p>
          <a:p>
            <a:pPr marL="263525" indent="-263525" algn="just" fontAlgn="auto">
              <a:lnSpc>
                <a:spcPct val="110000"/>
              </a:lnSpc>
              <a:spcBef>
                <a:spcPts val="300"/>
              </a:spcBef>
              <a:spcAft>
                <a:spcPts val="300"/>
              </a:spcAft>
              <a:buFont typeface="Wingdings" panose="05000000000000000000" pitchFamily="2" charset="2"/>
              <a:buChar char="Ø"/>
              <a:defRPr/>
            </a:pPr>
            <a:r>
              <a:rPr lang="zh-TW" altLang="en-US" sz="1800" b="1" dirty="0">
                <a:latin typeface="微軟正黑體" panose="020B0604030504040204" pitchFamily="34" charset="-120"/>
                <a:ea typeface="微軟正黑體" panose="020B0604030504040204" pitchFamily="34" charset="-120"/>
              </a:rPr>
              <a:t>匯出檔案可用於「</a:t>
            </a:r>
            <a:r>
              <a:rPr lang="en-US" altLang="zh-TW" sz="1800" b="1" dirty="0" smtClean="0">
                <a:latin typeface="微軟正黑體" panose="020B0604030504040204" pitchFamily="34" charset="-120"/>
                <a:ea typeface="微軟正黑體" panose="020B0604030504040204" pitchFamily="34" charset="-120"/>
              </a:rPr>
              <a:t>111</a:t>
            </a:r>
            <a:r>
              <a:rPr lang="zh-TW" altLang="en-US" sz="1800" b="1" dirty="0" smtClean="0">
                <a:latin typeface="微軟正黑體" panose="020B0604030504040204" pitchFamily="34" charset="-120"/>
                <a:ea typeface="微軟正黑體" panose="020B0604030504040204" pitchFamily="34" charset="-120"/>
              </a:rPr>
              <a:t>學年</a:t>
            </a:r>
            <a:r>
              <a:rPr lang="zh-TW" altLang="en-US" sz="1800" b="1" dirty="0">
                <a:latin typeface="微軟正黑體" panose="020B0604030504040204" pitchFamily="34" charset="-120"/>
                <a:ea typeface="微軟正黑體" panose="020B0604030504040204" pitchFamily="34" charset="-120"/>
              </a:rPr>
              <a:t>度五專優先免試</a:t>
            </a:r>
            <a:r>
              <a:rPr lang="zh-TW" altLang="en-US" sz="1800" b="1" dirty="0" smtClean="0">
                <a:latin typeface="微軟正黑體" panose="020B0604030504040204" pitchFamily="34" charset="-120"/>
                <a:ea typeface="微軟正黑體" panose="020B0604030504040204" pitchFamily="34" charset="-120"/>
              </a:rPr>
              <a:t>入學超額</a:t>
            </a:r>
            <a:r>
              <a:rPr lang="zh-TW" altLang="en-US" sz="1800" b="1" dirty="0">
                <a:latin typeface="微軟正黑體" panose="020B0604030504040204" pitchFamily="34" charset="-120"/>
                <a:ea typeface="微軟正黑體" panose="020B0604030504040204" pitchFamily="34" charset="-120"/>
              </a:rPr>
              <a:t>比序項目積分證明</a:t>
            </a:r>
            <a:r>
              <a:rPr lang="zh-TW" altLang="en-US" sz="1800" b="1" dirty="0" smtClean="0">
                <a:latin typeface="微軟正黑體" panose="020B0604030504040204" pitchFamily="34" charset="-120"/>
                <a:ea typeface="微軟正黑體" panose="020B0604030504040204" pitchFamily="34" charset="-120"/>
              </a:rPr>
              <a:t>單輔助列印</a:t>
            </a:r>
            <a:r>
              <a:rPr lang="zh-TW" altLang="en-US" sz="1800" b="1" dirty="0">
                <a:latin typeface="微軟正黑體" panose="020B0604030504040204" pitchFamily="34" charset="-120"/>
                <a:ea typeface="微軟正黑體" panose="020B0604030504040204" pitchFamily="34" charset="-120"/>
              </a:rPr>
              <a:t>系統」，套印免試生報名用之積分證明單</a:t>
            </a:r>
            <a:r>
              <a:rPr lang="zh-TW" altLang="en-US" sz="1800" b="1" dirty="0" smtClean="0">
                <a:latin typeface="微軟正黑體" panose="020B0604030504040204" pitchFamily="34" charset="-120"/>
                <a:ea typeface="微軟正黑體" panose="020B0604030504040204" pitchFamily="34" charset="-120"/>
              </a:rPr>
              <a:t>。</a:t>
            </a:r>
          </a:p>
        </p:txBody>
      </p:sp>
      <p:grpSp>
        <p:nvGrpSpPr>
          <p:cNvPr id="8" name="群組 7"/>
          <p:cNvGrpSpPr>
            <a:grpSpLocks noChangeAspect="1"/>
          </p:cNvGrpSpPr>
          <p:nvPr/>
        </p:nvGrpSpPr>
        <p:grpSpPr>
          <a:xfrm>
            <a:off x="84198" y="113115"/>
            <a:ext cx="3950871" cy="574633"/>
            <a:chOff x="1538410" y="1233520"/>
            <a:chExt cx="5644102" cy="820894"/>
          </a:xfrm>
        </p:grpSpPr>
        <p:sp>
          <p:nvSpPr>
            <p:cNvPr id="9"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0" name="矩形 9">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1"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2"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3"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4"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5"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pic>
        <p:nvPicPr>
          <p:cNvPr id="16" name="圖片 15"/>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4679243" y="164528"/>
            <a:ext cx="4210757" cy="1668238"/>
          </a:xfrm>
          <a:prstGeom prst="rect">
            <a:avLst/>
          </a:prstGeom>
          <a:ln w="19050">
            <a:solidFill>
              <a:srgbClr val="0000FF"/>
            </a:solidFill>
          </a:ln>
        </p:spPr>
      </p:pic>
      <p:sp>
        <p:nvSpPr>
          <p:cNvPr id="17" name="矩形 16"/>
          <p:cNvSpPr/>
          <p:nvPr/>
        </p:nvSpPr>
        <p:spPr bwMode="auto">
          <a:xfrm>
            <a:off x="4724400" y="1558415"/>
            <a:ext cx="423333" cy="17791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2000"/>
          </a:p>
        </p:txBody>
      </p:sp>
      <p:pic>
        <p:nvPicPr>
          <p:cNvPr id="2" name="圖片 1"/>
          <p:cNvPicPr>
            <a:picLocks noChangeAspect="1"/>
          </p:cNvPicPr>
          <p:nvPr/>
        </p:nvPicPr>
        <p:blipFill>
          <a:blip r:embed="rId3"/>
          <a:stretch>
            <a:fillRect/>
          </a:stretch>
        </p:blipFill>
        <p:spPr>
          <a:xfrm>
            <a:off x="329318" y="3876562"/>
            <a:ext cx="8528992" cy="2452356"/>
          </a:xfrm>
          <a:prstGeom prst="rect">
            <a:avLst/>
          </a:prstGeom>
          <a:ln w="19050">
            <a:solidFill>
              <a:srgbClr val="0000FF"/>
            </a:solidFill>
          </a:ln>
        </p:spPr>
      </p:pic>
    </p:spTree>
    <p:extLst>
      <p:ext uri="{BB962C8B-B14F-4D97-AF65-F5344CB8AC3E}">
        <p14:creationId xmlns:p14="http://schemas.microsoft.com/office/powerpoint/2010/main" val="192556133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59</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858452"/>
            <a:ext cx="7795802"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400" b="1" dirty="0" smtClean="0">
                <a:solidFill>
                  <a:srgbClr val="0033CC"/>
                </a:solidFill>
                <a:latin typeface="微軟正黑體" panose="020B0604030504040204" pitchFamily="34" charset="-120"/>
                <a:ea typeface="微軟正黑體" panose="020B0604030504040204" pitchFamily="34" charset="-120"/>
              </a:rPr>
              <a:t>報名資料確認</a:t>
            </a:r>
            <a:r>
              <a:rPr lang="en-US" altLang="zh-TW" sz="2400" b="1" dirty="0" smtClean="0">
                <a:solidFill>
                  <a:srgbClr val="0033CC"/>
                </a:solidFill>
                <a:latin typeface="微軟正黑體" panose="020B0604030504040204" pitchFamily="34" charset="-120"/>
                <a:ea typeface="微軟正黑體" panose="020B0604030504040204" pitchFamily="34" charset="-120"/>
              </a:rPr>
              <a:t>(1/15)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文字方塊 10"/>
          <p:cNvSpPr txBox="1">
            <a:spLocks noChangeArrowheads="1"/>
          </p:cNvSpPr>
          <p:nvPr/>
        </p:nvSpPr>
        <p:spPr bwMode="auto">
          <a:xfrm>
            <a:off x="1017652" y="1646873"/>
            <a:ext cx="60067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000" b="1" dirty="0">
                <a:solidFill>
                  <a:srgbClr val="0070C0"/>
                </a:solidFill>
                <a:latin typeface="微軟正黑體" panose="020B0604030504040204" pitchFamily="34" charset="-120"/>
                <a:ea typeface="微軟正黑體" panose="020B0604030504040204" pitchFamily="34" charset="-120"/>
              </a:rPr>
              <a:t>報名資料確認、列印繳費單</a:t>
            </a:r>
            <a:r>
              <a:rPr lang="zh-TW" altLang="en-US" sz="2000" b="1" dirty="0" smtClean="0">
                <a:solidFill>
                  <a:srgbClr val="0070C0"/>
                </a:solidFill>
                <a:latin typeface="微軟正黑體" panose="020B0604030504040204" pitchFamily="34" charset="-120"/>
                <a:ea typeface="微軟正黑體" panose="020B0604030504040204" pitchFamily="34" charset="-120"/>
              </a:rPr>
              <a:t>及繳交資料</a:t>
            </a:r>
            <a:r>
              <a:rPr lang="en-US" altLang="zh-TW" sz="2000" b="1" dirty="0" smtClean="0">
                <a:solidFill>
                  <a:srgbClr val="0070C0"/>
                </a:solidFill>
                <a:latin typeface="微軟正黑體" panose="020B0604030504040204" pitchFamily="34" charset="-120"/>
                <a:ea typeface="微軟正黑體" panose="020B0604030504040204" pitchFamily="34" charset="-120"/>
              </a:rPr>
              <a:t>(</a:t>
            </a:r>
            <a:r>
              <a:rPr lang="zh-TW" altLang="en-US" sz="2000" b="1" dirty="0" smtClean="0">
                <a:solidFill>
                  <a:srgbClr val="0070C0"/>
                </a:solidFill>
                <a:latin typeface="微軟正黑體" panose="020B0604030504040204" pitchFamily="34" charset="-120"/>
                <a:ea typeface="微軟正黑體" panose="020B0604030504040204" pitchFamily="34" charset="-120"/>
              </a:rPr>
              <a:t>表一～表六</a:t>
            </a:r>
            <a:r>
              <a:rPr lang="en-US" altLang="zh-TW" sz="2000" b="1" dirty="0" smtClean="0">
                <a:solidFill>
                  <a:srgbClr val="0070C0"/>
                </a:solidFill>
                <a:latin typeface="微軟正黑體" panose="020B0604030504040204" pitchFamily="34" charset="-120"/>
                <a:ea typeface="微軟正黑體" panose="020B0604030504040204" pitchFamily="34" charset="-120"/>
              </a:rPr>
              <a:t>)</a:t>
            </a:r>
            <a:endParaRPr lang="zh-TW" altLang="en-US" sz="2000" b="1" u="sng" dirty="0">
              <a:solidFill>
                <a:srgbClr val="FF0000"/>
              </a:solidFill>
              <a:latin typeface="微軟正黑體" panose="020B0604030504040204" pitchFamily="34" charset="-120"/>
              <a:ea typeface="微軟正黑體" panose="020B0604030504040204" pitchFamily="34" charset="-120"/>
            </a:endParaRPr>
          </a:p>
        </p:txBody>
      </p:sp>
      <p:grpSp>
        <p:nvGrpSpPr>
          <p:cNvPr id="16" name="群組 11"/>
          <p:cNvGrpSpPr>
            <a:grpSpLocks/>
          </p:cNvGrpSpPr>
          <p:nvPr/>
        </p:nvGrpSpPr>
        <p:grpSpPr bwMode="auto">
          <a:xfrm>
            <a:off x="621323" y="2513162"/>
            <a:ext cx="7901017" cy="3215211"/>
            <a:chOff x="892017" y="2176509"/>
            <a:chExt cx="10058400" cy="3477748"/>
          </a:xfrm>
        </p:grpSpPr>
        <p:pic>
          <p:nvPicPr>
            <p:cNvPr id="17" name="圖片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92017" y="2176509"/>
              <a:ext cx="10058400" cy="3477748"/>
            </a:xfrm>
            <a:prstGeom prst="rect">
              <a:avLst/>
            </a:prstGeom>
            <a:noFill/>
            <a:ln w="28575">
              <a:solidFill>
                <a:srgbClr val="0033CC"/>
              </a:solidFill>
              <a:miter lim="800000"/>
              <a:headEnd/>
              <a:tailEnd/>
            </a:ln>
            <a:extLst>
              <a:ext uri="{909E8E84-426E-40DD-AFC4-6F175D3DCCD1}">
                <a14:hiddenFill xmlns:a14="http://schemas.microsoft.com/office/drawing/2010/main">
                  <a:solidFill>
                    <a:srgbClr val="FFFFFF"/>
                  </a:solidFill>
                </a14:hiddenFill>
              </a:ext>
            </a:extLst>
          </p:spPr>
        </p:pic>
        <p:sp>
          <p:nvSpPr>
            <p:cNvPr id="18" name="矩形 17"/>
            <p:cNvSpPr/>
            <p:nvPr/>
          </p:nvSpPr>
          <p:spPr>
            <a:xfrm>
              <a:off x="4929029" y="2193969"/>
              <a:ext cx="1754187" cy="64813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a:xfrm>
              <a:off x="939642" y="3866970"/>
              <a:ext cx="2159000" cy="39682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grpSp>
    </p:spTree>
    <p:extLst>
      <p:ext uri="{BB962C8B-B14F-4D97-AF65-F5344CB8AC3E}">
        <p14:creationId xmlns:p14="http://schemas.microsoft.com/office/powerpoint/2010/main" val="363661551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 name="群組 254"/>
          <p:cNvGrpSpPr/>
          <p:nvPr/>
        </p:nvGrpSpPr>
        <p:grpSpPr>
          <a:xfrm>
            <a:off x="58939" y="5061749"/>
            <a:ext cx="8991002" cy="503912"/>
            <a:chOff x="102000" y="5327973"/>
            <a:chExt cx="11988002" cy="783267"/>
          </a:xfrm>
        </p:grpSpPr>
        <p:cxnSp>
          <p:nvCxnSpPr>
            <p:cNvPr id="256" name="Straight Connector 5"/>
            <p:cNvCxnSpPr/>
            <p:nvPr/>
          </p:nvCxnSpPr>
          <p:spPr>
            <a:xfrm>
              <a:off x="102000" y="5327973"/>
              <a:ext cx="11988000" cy="0"/>
            </a:xfrm>
            <a:prstGeom prst="line">
              <a:avLst/>
            </a:prstGeom>
            <a:ln w="25400">
              <a:solidFill>
                <a:schemeClr val="accent5">
                  <a:lumMod val="7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7" name="Rectangle 3"/>
            <p:cNvSpPr/>
            <p:nvPr/>
          </p:nvSpPr>
          <p:spPr>
            <a:xfrm rot="16200000">
              <a:off x="5736001" y="-242761"/>
              <a:ext cx="720000" cy="1198800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dirty="0"/>
            </a:p>
          </p:txBody>
        </p:sp>
      </p:grpSp>
      <p:sp>
        <p:nvSpPr>
          <p:cNvPr id="3" name="內容版面配置區 2"/>
          <p:cNvSpPr>
            <a:spLocks noGrp="1"/>
          </p:cNvSpPr>
          <p:nvPr>
            <p:ph idx="1"/>
          </p:nvPr>
        </p:nvSpPr>
        <p:spPr>
          <a:xfrm>
            <a:off x="457276" y="1618412"/>
            <a:ext cx="8433336" cy="4321551"/>
          </a:xfrm>
        </p:spPr>
        <p:txBody>
          <a:bodyPr>
            <a:noAutofit/>
          </a:bodyPr>
          <a:lstStyle/>
          <a:p>
            <a:pPr marL="1371566" lvl="4" indent="0">
              <a:lnSpc>
                <a:spcPct val="100000"/>
              </a:lnSpc>
              <a:spcBef>
                <a:spcPts val="0"/>
              </a:spcBef>
              <a:spcAft>
                <a:spcPts val="3600"/>
              </a:spcAft>
              <a:buNone/>
            </a:pPr>
            <a:r>
              <a:rPr lang="en-US" altLang="zh-TW" sz="5400" dirty="0">
                <a:solidFill>
                  <a:srgbClr val="C00000"/>
                </a:solidFill>
                <a:latin typeface="Verdana" panose="020B0604030504040204" pitchFamily="34" charset="0"/>
              </a:rPr>
              <a:t>   </a:t>
            </a:r>
            <a:r>
              <a:rPr lang="en-US" altLang="zh-TW" sz="5400" b="1" dirty="0" smtClean="0">
                <a:solidFill>
                  <a:srgbClr val="C00000"/>
                </a:solidFill>
                <a:latin typeface="Times New Roman" panose="02020603050405020304" pitchFamily="18" charset="0"/>
                <a:ea typeface="Verdana" panose="020B0604030504040204" pitchFamily="34" charset="0"/>
                <a:cs typeface="Times New Roman" panose="02020603050405020304" pitchFamily="18" charset="0"/>
              </a:rPr>
              <a:t>43</a:t>
            </a:r>
            <a:r>
              <a:rPr lang="zh-TW" altLang="en-US" sz="4000" b="1" dirty="0" smtClean="0">
                <a:latin typeface="微軟正黑體" panose="020B0604030504040204" pitchFamily="34" charset="-120"/>
                <a:ea typeface="微軟正黑體" panose="020B0604030504040204" pitchFamily="34" charset="-120"/>
              </a:rPr>
              <a:t>所</a:t>
            </a:r>
            <a:r>
              <a:rPr lang="zh-TW" altLang="en-US" sz="4000" b="1" dirty="0">
                <a:latin typeface="微軟正黑體" panose="020B0604030504040204" pitchFamily="34" charset="-120"/>
                <a:ea typeface="微軟正黑體" panose="020B0604030504040204" pitchFamily="34" charset="-120"/>
              </a:rPr>
              <a:t>招生學校</a:t>
            </a:r>
            <a:endParaRPr lang="en-US" altLang="zh-TW" sz="4000" b="1" dirty="0">
              <a:latin typeface="微軟正黑體" panose="020B0604030504040204" pitchFamily="34" charset="-120"/>
              <a:ea typeface="微軟正黑體" panose="020B0604030504040204" pitchFamily="34" charset="-120"/>
            </a:endParaRPr>
          </a:p>
          <a:p>
            <a:pPr marL="1371566" lvl="4" indent="0">
              <a:lnSpc>
                <a:spcPct val="100000"/>
              </a:lnSpc>
              <a:spcBef>
                <a:spcPts val="0"/>
              </a:spcBef>
              <a:spcAft>
                <a:spcPts val="3600"/>
              </a:spcAft>
              <a:buNone/>
            </a:pPr>
            <a:r>
              <a:rPr lang="en-US" altLang="zh-TW" sz="3600" b="1" dirty="0">
                <a:latin typeface="微軟正黑體" panose="020B0604030504040204" pitchFamily="34" charset="-120"/>
                <a:ea typeface="微軟正黑體" panose="020B0604030504040204" pitchFamily="34" charset="-120"/>
              </a:rPr>
              <a:t>      </a:t>
            </a:r>
            <a:r>
              <a:rPr lang="en-US" altLang="zh-TW" sz="5400" b="1" dirty="0" smtClean="0">
                <a:solidFill>
                  <a:srgbClr val="C00000"/>
                </a:solidFill>
                <a:latin typeface="Times New Roman" panose="02020603050405020304" pitchFamily="18" charset="0"/>
              </a:rPr>
              <a:t>190</a:t>
            </a:r>
            <a:r>
              <a:rPr lang="zh-TW" altLang="en-US" sz="4000" b="1" dirty="0" smtClean="0">
                <a:latin typeface="微軟正黑體" panose="020B0604030504040204" pitchFamily="34" charset="-120"/>
                <a:ea typeface="微軟正黑體" panose="020B0604030504040204" pitchFamily="34" charset="-120"/>
              </a:rPr>
              <a:t>個</a:t>
            </a:r>
            <a:r>
              <a:rPr lang="zh-TW" altLang="en-US" sz="4000" b="1" dirty="0">
                <a:latin typeface="微軟正黑體" panose="020B0604030504040204" pitchFamily="34" charset="-120"/>
                <a:ea typeface="微軟正黑體" panose="020B0604030504040204" pitchFamily="34" charset="-120"/>
              </a:rPr>
              <a:t>科（組）</a:t>
            </a:r>
            <a:endParaRPr lang="en-US" altLang="zh-TW" sz="4000" b="1" dirty="0">
              <a:latin typeface="微軟正黑體" panose="020B0604030504040204" pitchFamily="34" charset="-120"/>
              <a:ea typeface="微軟正黑體" panose="020B0604030504040204" pitchFamily="34" charset="-120"/>
            </a:endParaRPr>
          </a:p>
          <a:p>
            <a:pPr marL="1371566" lvl="4" indent="0">
              <a:lnSpc>
                <a:spcPct val="100000"/>
              </a:lnSpc>
              <a:spcBef>
                <a:spcPts val="0"/>
              </a:spcBef>
              <a:spcAft>
                <a:spcPts val="1200"/>
              </a:spcAft>
              <a:buNone/>
            </a:pPr>
            <a:r>
              <a:rPr lang="zh-TW" altLang="en-US" sz="5400" dirty="0">
                <a:solidFill>
                  <a:srgbClr val="C00000"/>
                </a:solidFill>
                <a:latin typeface="Verdana" panose="020B0604030504040204" pitchFamily="34" charset="0"/>
              </a:rPr>
              <a:t>　</a:t>
            </a:r>
            <a:r>
              <a:rPr lang="en-US" altLang="zh-TW" sz="5400" b="1" dirty="0" smtClean="0">
                <a:solidFill>
                  <a:srgbClr val="C00000"/>
                </a:solidFill>
                <a:latin typeface="Times New Roman" panose="02020603050405020304" pitchFamily="18" charset="0"/>
              </a:rPr>
              <a:t>16,355</a:t>
            </a:r>
            <a:r>
              <a:rPr lang="zh-TW" altLang="en-US" sz="4000" b="1" dirty="0" smtClean="0">
                <a:latin typeface="微軟正黑體" panose="020B0604030504040204" pitchFamily="34" charset="-120"/>
                <a:ea typeface="微軟正黑體" panose="020B0604030504040204" pitchFamily="34" charset="-120"/>
              </a:rPr>
              <a:t>個</a:t>
            </a:r>
            <a:r>
              <a:rPr lang="zh-TW" altLang="en-US" sz="4000" b="1" dirty="0">
                <a:latin typeface="微軟正黑體" panose="020B0604030504040204" pitchFamily="34" charset="-120"/>
                <a:ea typeface="微軟正黑體" panose="020B0604030504040204" pitchFamily="34" charset="-120"/>
              </a:rPr>
              <a:t>招生名額</a:t>
            </a:r>
            <a:endParaRPr lang="en-US" altLang="zh-TW" sz="4000" b="1" dirty="0">
              <a:latin typeface="微軟正黑體" panose="020B0604030504040204" pitchFamily="34" charset="-120"/>
              <a:ea typeface="微軟正黑體" panose="020B0604030504040204" pitchFamily="34" charset="-120"/>
            </a:endParaRPr>
          </a:p>
          <a:p>
            <a:pPr marL="809980" lvl="4" indent="0">
              <a:lnSpc>
                <a:spcPts val="2250"/>
              </a:lnSpc>
              <a:spcBef>
                <a:spcPts val="0"/>
              </a:spcBef>
              <a:spcAft>
                <a:spcPts val="600"/>
              </a:spcAft>
              <a:buNone/>
            </a:pPr>
            <a:r>
              <a:rPr lang="zh-TW" altLang="en-US" sz="2400" b="1" dirty="0" smtClean="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  （</a:t>
            </a:r>
            <a:r>
              <a:rPr lang="zh-TW" altLang="en-US" sz="2400" b="1" dirty="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一般生</a:t>
            </a:r>
            <a:r>
              <a:rPr lang="en-US" altLang="zh-TW" sz="2400" b="1" dirty="0" smtClean="0">
                <a:solidFill>
                  <a:srgbClr val="0033CC"/>
                </a:solidFill>
                <a:latin typeface="Times New Roman" panose="02020603050405020304" pitchFamily="18" charset="0"/>
                <a:ea typeface="Verdana" panose="020B0604030504040204" pitchFamily="34" charset="0"/>
                <a:cs typeface="Times New Roman" panose="02020603050405020304" pitchFamily="18" charset="0"/>
              </a:rPr>
              <a:t>13,870</a:t>
            </a:r>
            <a:r>
              <a:rPr lang="zh-TW" altLang="en-US" sz="2400" b="1" dirty="0" smtClean="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a:t>
            </a:r>
            <a:r>
              <a:rPr lang="zh-TW" altLang="en-US" sz="2400" b="1" dirty="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大陸長期探親子女</a:t>
            </a:r>
            <a:r>
              <a:rPr lang="en-US" altLang="zh-TW" sz="2400" b="1" dirty="0" smtClean="0">
                <a:solidFill>
                  <a:srgbClr val="0033CC"/>
                </a:solidFill>
                <a:latin typeface="Times New Roman" panose="02020603050405020304" pitchFamily="18" charset="0"/>
                <a:ea typeface="Verdana" panose="020B0604030504040204" pitchFamily="34" charset="0"/>
                <a:cs typeface="Times New Roman" panose="02020603050405020304" pitchFamily="18" charset="0"/>
              </a:rPr>
              <a:t>153</a:t>
            </a:r>
            <a:r>
              <a:rPr lang="zh-TW" altLang="en-US" sz="2400" b="1" dirty="0" smtClean="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a:t>
            </a:r>
            <a:r>
              <a:rPr lang="zh-TW" altLang="en-US" sz="2400" b="1" dirty="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特種生</a:t>
            </a:r>
            <a:r>
              <a:rPr lang="en-US" altLang="zh-TW" sz="2400" b="1" dirty="0" smtClean="0">
                <a:solidFill>
                  <a:srgbClr val="0033CC"/>
                </a:solidFill>
                <a:latin typeface="Times New Roman" panose="02020603050405020304" pitchFamily="18" charset="0"/>
                <a:ea typeface="Verdana" panose="020B0604030504040204" pitchFamily="34" charset="0"/>
                <a:cs typeface="Times New Roman" panose="02020603050405020304" pitchFamily="18" charset="0"/>
              </a:rPr>
              <a:t>2,332</a:t>
            </a:r>
            <a:r>
              <a:rPr lang="zh-TW" altLang="en-US" sz="2400" b="1" dirty="0" smtClean="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rPr>
              <a:t>）</a:t>
            </a:r>
            <a:endParaRPr lang="en-US" altLang="zh-TW" sz="2400" b="1" dirty="0" smtClean="0">
              <a:solidFill>
                <a:srgbClr val="0033CC"/>
              </a:solidFill>
              <a:latin typeface="Times New Roman" panose="02020603050405020304" pitchFamily="18" charset="0"/>
              <a:ea typeface="微軟正黑體" panose="020B0604030504040204" pitchFamily="34" charset="-120"/>
              <a:cs typeface="Times New Roman" panose="02020603050405020304" pitchFamily="18" charset="0"/>
            </a:endParaRPr>
          </a:p>
          <a:p>
            <a:pPr marL="809980" lvl="4" indent="0">
              <a:lnSpc>
                <a:spcPts val="2250"/>
              </a:lnSpc>
              <a:spcBef>
                <a:spcPts val="0"/>
              </a:spcBef>
              <a:spcAft>
                <a:spcPts val="600"/>
              </a:spcAft>
              <a:buNone/>
            </a:pPr>
            <a:r>
              <a:rPr lang="en-US" altLang="zh-TW" sz="1300" b="1" dirty="0" smtClean="0">
                <a:solidFill>
                  <a:srgbClr val="C00000"/>
                </a:solidFill>
                <a:latin typeface="新細明體" panose="02020500000000000000" pitchFamily="18" charset="-120"/>
              </a:rPr>
              <a:t>  ※ </a:t>
            </a:r>
            <a:r>
              <a:rPr lang="zh-TW" altLang="en-US" sz="1300" b="1" dirty="0">
                <a:solidFill>
                  <a:srgbClr val="C00000"/>
                </a:solidFill>
                <a:latin typeface="微軟正黑體" panose="020B0604030504040204" pitchFamily="34" charset="-120"/>
                <a:ea typeface="微軟正黑體" panose="020B0604030504040204" pitchFamily="34" charset="-120"/>
              </a:rPr>
              <a:t>特種生：原住民生、身障生、政府派外人員子女、境外科技人才子女、蒙藏生、僑生、退伍軍人</a:t>
            </a:r>
            <a:r>
              <a:rPr lang="zh-TW" altLang="en-US" sz="1300" b="1" dirty="0" smtClean="0">
                <a:solidFill>
                  <a:srgbClr val="C00000"/>
                </a:solidFill>
                <a:latin typeface="微軟正黑體" panose="020B0604030504040204" pitchFamily="34" charset="-120"/>
                <a:ea typeface="微軟正黑體" panose="020B0604030504040204" pitchFamily="34" charset="-120"/>
              </a:rPr>
              <a:t>。</a:t>
            </a:r>
            <a:endParaRPr lang="en-US" altLang="zh-TW" dirty="0" smtClean="0"/>
          </a:p>
        </p:txBody>
      </p:sp>
      <p:sp>
        <p:nvSpPr>
          <p:cNvPr id="16393" name="文字方塊 133"/>
          <p:cNvSpPr txBox="1">
            <a:spLocks noChangeArrowheads="1"/>
          </p:cNvSpPr>
          <p:nvPr/>
        </p:nvSpPr>
        <p:spPr bwMode="auto">
          <a:xfrm>
            <a:off x="5448693" y="5929320"/>
            <a:ext cx="329927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1500" b="1" dirty="0" smtClean="0">
                <a:solidFill>
                  <a:srgbClr val="0033CC"/>
                </a:solidFill>
                <a:latin typeface="微軟正黑體" panose="020B0604030504040204" pitchFamily="34" charset="-120"/>
                <a:ea typeface="微軟正黑體" panose="020B0604030504040204" pitchFamily="34" charset="-120"/>
              </a:rPr>
              <a:t>（各校科組、名額詳閱簡章</a:t>
            </a:r>
            <a:r>
              <a:rPr lang="zh-TW" altLang="en-US" sz="1500" b="1" dirty="0">
                <a:solidFill>
                  <a:srgbClr val="0033CC"/>
                </a:solidFill>
                <a:latin typeface="微軟正黑體" panose="020B0604030504040204" pitchFamily="34" charset="-120"/>
                <a:ea typeface="微軟正黑體" panose="020B0604030504040204" pitchFamily="34" charset="-120"/>
              </a:rPr>
              <a:t>公告為準）</a:t>
            </a:r>
          </a:p>
        </p:txBody>
      </p:sp>
      <p:grpSp>
        <p:nvGrpSpPr>
          <p:cNvPr id="129" name="Group 81">
            <a:extLst>
              <a:ext uri="{FF2B5EF4-FFF2-40B4-BE49-F238E27FC236}">
                <a16:creationId xmlns:a16="http://schemas.microsoft.com/office/drawing/2014/main" id="{AF5E189E-565D-47ED-AC7D-AEB4FC7247D1}"/>
              </a:ext>
            </a:extLst>
          </p:cNvPr>
          <p:cNvGrpSpPr/>
          <p:nvPr/>
        </p:nvGrpSpPr>
        <p:grpSpPr>
          <a:xfrm>
            <a:off x="627846" y="1553381"/>
            <a:ext cx="1729764" cy="1067687"/>
            <a:chOff x="3765130" y="1349076"/>
            <a:chExt cx="4859204" cy="2917944"/>
          </a:xfrm>
        </p:grpSpPr>
        <p:grpSp>
          <p:nvGrpSpPr>
            <p:cNvPr id="214" name="Group 40">
              <a:extLst>
                <a:ext uri="{FF2B5EF4-FFF2-40B4-BE49-F238E27FC236}">
                  <a16:creationId xmlns:a16="http://schemas.microsoft.com/office/drawing/2014/main" id="{991DD24E-B85A-49BC-9BDB-7594AC7BA59A}"/>
                </a:ext>
              </a:extLst>
            </p:cNvPr>
            <p:cNvGrpSpPr/>
            <p:nvPr/>
          </p:nvGrpSpPr>
          <p:grpSpPr>
            <a:xfrm>
              <a:off x="3765130" y="1349076"/>
              <a:ext cx="4859204" cy="2586924"/>
              <a:chOff x="3631780" y="1691976"/>
              <a:chExt cx="4859204" cy="2586924"/>
            </a:xfrm>
          </p:grpSpPr>
          <p:sp>
            <p:nvSpPr>
              <p:cNvPr id="216" name="Oval 41">
                <a:extLst>
                  <a:ext uri="{FF2B5EF4-FFF2-40B4-BE49-F238E27FC236}">
                    <a16:creationId xmlns:a16="http://schemas.microsoft.com/office/drawing/2014/main" id="{388E803E-2874-4421-8C26-77094C6226E9}"/>
                  </a:ext>
                </a:extLst>
              </p:cNvPr>
              <p:cNvSpPr/>
              <p:nvPr/>
            </p:nvSpPr>
            <p:spPr>
              <a:xfrm>
                <a:off x="4356826" y="3580626"/>
                <a:ext cx="692338" cy="6923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grpSp>
            <p:nvGrpSpPr>
              <p:cNvPr id="217" name="Group 42">
                <a:extLst>
                  <a:ext uri="{FF2B5EF4-FFF2-40B4-BE49-F238E27FC236}">
                    <a16:creationId xmlns:a16="http://schemas.microsoft.com/office/drawing/2014/main" id="{59AF5984-3F4A-46B1-9F1B-6A09B8E00552}"/>
                  </a:ext>
                </a:extLst>
              </p:cNvPr>
              <p:cNvGrpSpPr/>
              <p:nvPr/>
            </p:nvGrpSpPr>
            <p:grpSpPr>
              <a:xfrm>
                <a:off x="5715672" y="1691976"/>
                <a:ext cx="2775312" cy="2580988"/>
                <a:chOff x="5715672" y="1691976"/>
                <a:chExt cx="2775312" cy="2580988"/>
              </a:xfrm>
              <a:solidFill>
                <a:schemeClr val="accent4"/>
              </a:solidFill>
            </p:grpSpPr>
            <p:sp>
              <p:nvSpPr>
                <p:cNvPr id="250" name="Oval 75">
                  <a:extLst>
                    <a:ext uri="{FF2B5EF4-FFF2-40B4-BE49-F238E27FC236}">
                      <a16:creationId xmlns:a16="http://schemas.microsoft.com/office/drawing/2014/main" id="{9CA98D17-7A4D-4750-9D4C-6D7B54AF4E1B}"/>
                    </a:ext>
                  </a:extLst>
                </p:cNvPr>
                <p:cNvSpPr/>
                <p:nvPr/>
              </p:nvSpPr>
              <p:spPr>
                <a:xfrm>
                  <a:off x="7644977" y="3580626"/>
                  <a:ext cx="692338" cy="69233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51" name="Oval 76">
                  <a:extLst>
                    <a:ext uri="{FF2B5EF4-FFF2-40B4-BE49-F238E27FC236}">
                      <a16:creationId xmlns:a16="http://schemas.microsoft.com/office/drawing/2014/main" id="{092EF2A7-B106-4118-8778-7948B62CE831}"/>
                    </a:ext>
                  </a:extLst>
                </p:cNvPr>
                <p:cNvSpPr/>
                <p:nvPr/>
              </p:nvSpPr>
              <p:spPr>
                <a:xfrm>
                  <a:off x="7042069" y="2524772"/>
                  <a:ext cx="1448915" cy="14489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52" name="Oval 77">
                  <a:extLst>
                    <a:ext uri="{FF2B5EF4-FFF2-40B4-BE49-F238E27FC236}">
                      <a16:creationId xmlns:a16="http://schemas.microsoft.com/office/drawing/2014/main" id="{B51D6DE1-ABEE-4AA6-916F-B574789C8082}"/>
                    </a:ext>
                  </a:extLst>
                </p:cNvPr>
                <p:cNvSpPr/>
                <p:nvPr/>
              </p:nvSpPr>
              <p:spPr>
                <a:xfrm>
                  <a:off x="6494078" y="2004217"/>
                  <a:ext cx="1150899" cy="11509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53" name="Oval 78">
                  <a:extLst>
                    <a:ext uri="{FF2B5EF4-FFF2-40B4-BE49-F238E27FC236}">
                      <a16:creationId xmlns:a16="http://schemas.microsoft.com/office/drawing/2014/main" id="{45AAA886-6517-44A7-A5DE-4F7012B65085}"/>
                    </a:ext>
                  </a:extLst>
                </p:cNvPr>
                <p:cNvSpPr/>
                <p:nvPr/>
              </p:nvSpPr>
              <p:spPr>
                <a:xfrm>
                  <a:off x="5715672" y="1691976"/>
                  <a:ext cx="969145" cy="96914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54" name="Rectangle 79">
                  <a:extLst>
                    <a:ext uri="{FF2B5EF4-FFF2-40B4-BE49-F238E27FC236}">
                      <a16:creationId xmlns:a16="http://schemas.microsoft.com/office/drawing/2014/main" id="{690BFC57-3D96-407E-9C49-6FB1AE6F097F}"/>
                    </a:ext>
                  </a:extLst>
                </p:cNvPr>
                <p:cNvSpPr/>
                <p:nvPr/>
              </p:nvSpPr>
              <p:spPr>
                <a:xfrm>
                  <a:off x="7084624" y="3972002"/>
                  <a:ext cx="952666" cy="29313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grpSp>
          <p:grpSp>
            <p:nvGrpSpPr>
              <p:cNvPr id="218" name="Group 43">
                <a:extLst>
                  <a:ext uri="{FF2B5EF4-FFF2-40B4-BE49-F238E27FC236}">
                    <a16:creationId xmlns:a16="http://schemas.microsoft.com/office/drawing/2014/main" id="{30347C6F-5212-4939-97AB-A99862E85AE4}"/>
                  </a:ext>
                </a:extLst>
              </p:cNvPr>
              <p:cNvGrpSpPr/>
              <p:nvPr/>
            </p:nvGrpSpPr>
            <p:grpSpPr>
              <a:xfrm>
                <a:off x="4298370" y="1809306"/>
                <a:ext cx="3786551" cy="2465573"/>
                <a:chOff x="4298370" y="1809306"/>
                <a:chExt cx="3786551" cy="2465573"/>
              </a:xfrm>
            </p:grpSpPr>
            <p:sp>
              <p:nvSpPr>
                <p:cNvPr id="239" name="Oval 64">
                  <a:extLst>
                    <a:ext uri="{FF2B5EF4-FFF2-40B4-BE49-F238E27FC236}">
                      <a16:creationId xmlns:a16="http://schemas.microsoft.com/office/drawing/2014/main" id="{CF985905-2EF8-4E89-B81E-BAA032A578D0}"/>
                    </a:ext>
                  </a:extLst>
                </p:cNvPr>
                <p:cNvSpPr/>
                <p:nvPr/>
              </p:nvSpPr>
              <p:spPr>
                <a:xfrm>
                  <a:off x="5322069" y="2156859"/>
                  <a:ext cx="1043914" cy="104391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40" name="Oval 65">
                  <a:extLst>
                    <a:ext uri="{FF2B5EF4-FFF2-40B4-BE49-F238E27FC236}">
                      <a16:creationId xmlns:a16="http://schemas.microsoft.com/office/drawing/2014/main" id="{DC1FA4F7-F87B-40F9-A365-C067B99C71C1}"/>
                    </a:ext>
                  </a:extLst>
                </p:cNvPr>
                <p:cNvSpPr/>
                <p:nvPr/>
              </p:nvSpPr>
              <p:spPr>
                <a:xfrm>
                  <a:off x="4298370" y="2176549"/>
                  <a:ext cx="692338" cy="6923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1" name="Oval 66">
                  <a:extLst>
                    <a:ext uri="{FF2B5EF4-FFF2-40B4-BE49-F238E27FC236}">
                      <a16:creationId xmlns:a16="http://schemas.microsoft.com/office/drawing/2014/main" id="{7A3D9BCD-F355-4BBF-9A9B-5DA176F38E26}"/>
                    </a:ext>
                  </a:extLst>
                </p:cNvPr>
                <p:cNvSpPr/>
                <p:nvPr/>
              </p:nvSpPr>
              <p:spPr>
                <a:xfrm>
                  <a:off x="4809919" y="1809306"/>
                  <a:ext cx="1081542" cy="108154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2" name="Oval 67">
                  <a:extLst>
                    <a:ext uri="{FF2B5EF4-FFF2-40B4-BE49-F238E27FC236}">
                      <a16:creationId xmlns:a16="http://schemas.microsoft.com/office/drawing/2014/main" id="{DF70CFA9-F278-4DF3-877D-2BF6DE8BA9EA}"/>
                    </a:ext>
                  </a:extLst>
                </p:cNvPr>
                <p:cNvSpPr/>
                <p:nvPr/>
              </p:nvSpPr>
              <p:spPr>
                <a:xfrm>
                  <a:off x="6180316" y="2502943"/>
                  <a:ext cx="753706" cy="7537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43" name="Oval 68">
                  <a:extLst>
                    <a:ext uri="{FF2B5EF4-FFF2-40B4-BE49-F238E27FC236}">
                      <a16:creationId xmlns:a16="http://schemas.microsoft.com/office/drawing/2014/main" id="{4D4C8CE7-7527-4DA6-8670-F09C5EC172C6}"/>
                    </a:ext>
                  </a:extLst>
                </p:cNvPr>
                <p:cNvSpPr/>
                <p:nvPr/>
              </p:nvSpPr>
              <p:spPr>
                <a:xfrm>
                  <a:off x="6934022" y="2588625"/>
                  <a:ext cx="1150899" cy="1150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4" name="Oval 69">
                  <a:extLst>
                    <a:ext uri="{FF2B5EF4-FFF2-40B4-BE49-F238E27FC236}">
                      <a16:creationId xmlns:a16="http://schemas.microsoft.com/office/drawing/2014/main" id="{B76503BA-1DA5-4A79-ACD9-F8767ADE5CA9}"/>
                    </a:ext>
                  </a:extLst>
                </p:cNvPr>
                <p:cNvSpPr/>
                <p:nvPr/>
              </p:nvSpPr>
              <p:spPr>
                <a:xfrm>
                  <a:off x="7325201" y="3425414"/>
                  <a:ext cx="655148" cy="6551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5" name="Oval 70">
                  <a:extLst>
                    <a:ext uri="{FF2B5EF4-FFF2-40B4-BE49-F238E27FC236}">
                      <a16:creationId xmlns:a16="http://schemas.microsoft.com/office/drawing/2014/main" id="{ADB38927-A1A9-4FDF-BC54-211A32924B60}"/>
                    </a:ext>
                  </a:extLst>
                </p:cNvPr>
                <p:cNvSpPr/>
                <p:nvPr/>
              </p:nvSpPr>
              <p:spPr>
                <a:xfrm>
                  <a:off x="7095848" y="3619731"/>
                  <a:ext cx="655148" cy="6551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6" name="Oval 71">
                  <a:extLst>
                    <a:ext uri="{FF2B5EF4-FFF2-40B4-BE49-F238E27FC236}">
                      <a16:creationId xmlns:a16="http://schemas.microsoft.com/office/drawing/2014/main" id="{D72A5B5C-6987-49B5-B8C4-82053A4FC107}"/>
                    </a:ext>
                  </a:extLst>
                </p:cNvPr>
                <p:cNvSpPr/>
                <p:nvPr/>
              </p:nvSpPr>
              <p:spPr>
                <a:xfrm>
                  <a:off x="6575764" y="2862232"/>
                  <a:ext cx="655148" cy="6551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7" name="Oval 72">
                  <a:extLst>
                    <a:ext uri="{FF2B5EF4-FFF2-40B4-BE49-F238E27FC236}">
                      <a16:creationId xmlns:a16="http://schemas.microsoft.com/office/drawing/2014/main" id="{876F5281-49EA-46ED-9A49-1B9829C7D852}"/>
                    </a:ext>
                  </a:extLst>
                </p:cNvPr>
                <p:cNvSpPr/>
                <p:nvPr/>
              </p:nvSpPr>
              <p:spPr>
                <a:xfrm>
                  <a:off x="6473567" y="3370881"/>
                  <a:ext cx="841098" cy="8410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48" name="Rectangle 73">
                  <a:extLst>
                    <a:ext uri="{FF2B5EF4-FFF2-40B4-BE49-F238E27FC236}">
                      <a16:creationId xmlns:a16="http://schemas.microsoft.com/office/drawing/2014/main" id="{5E3D745D-4C9D-4692-B86D-91817C7E2D2A}"/>
                    </a:ext>
                  </a:extLst>
                </p:cNvPr>
                <p:cNvSpPr/>
                <p:nvPr/>
              </p:nvSpPr>
              <p:spPr>
                <a:xfrm>
                  <a:off x="6226213" y="4147024"/>
                  <a:ext cx="1256511" cy="1034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sp>
              <p:nvSpPr>
                <p:cNvPr id="249" name="Oval 74">
                  <a:extLst>
                    <a:ext uri="{FF2B5EF4-FFF2-40B4-BE49-F238E27FC236}">
                      <a16:creationId xmlns:a16="http://schemas.microsoft.com/office/drawing/2014/main" id="{F8B12D92-9994-4714-9BEF-BDB108063F2C}"/>
                    </a:ext>
                  </a:extLst>
                </p:cNvPr>
                <p:cNvSpPr/>
                <p:nvPr/>
              </p:nvSpPr>
              <p:spPr>
                <a:xfrm>
                  <a:off x="5260062" y="2611101"/>
                  <a:ext cx="692338" cy="6923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grpSp>
          <p:grpSp>
            <p:nvGrpSpPr>
              <p:cNvPr id="219" name="Group 44">
                <a:extLst>
                  <a:ext uri="{FF2B5EF4-FFF2-40B4-BE49-F238E27FC236}">
                    <a16:creationId xmlns:a16="http://schemas.microsoft.com/office/drawing/2014/main" id="{10C4BB2C-D72D-479A-BC0C-893AAA514BC7}"/>
                  </a:ext>
                </a:extLst>
              </p:cNvPr>
              <p:cNvGrpSpPr/>
              <p:nvPr/>
            </p:nvGrpSpPr>
            <p:grpSpPr>
              <a:xfrm>
                <a:off x="3631780" y="2451097"/>
                <a:ext cx="3196921" cy="1827803"/>
                <a:chOff x="3631780" y="2451097"/>
                <a:chExt cx="3196921" cy="1827803"/>
              </a:xfrm>
            </p:grpSpPr>
            <p:sp>
              <p:nvSpPr>
                <p:cNvPr id="231" name="Oval 56">
                  <a:extLst>
                    <a:ext uri="{FF2B5EF4-FFF2-40B4-BE49-F238E27FC236}">
                      <a16:creationId xmlns:a16="http://schemas.microsoft.com/office/drawing/2014/main" id="{8879E059-3251-4D78-ACC5-A44BE83FD993}"/>
                    </a:ext>
                  </a:extLst>
                </p:cNvPr>
                <p:cNvSpPr/>
                <p:nvPr/>
              </p:nvSpPr>
              <p:spPr>
                <a:xfrm>
                  <a:off x="3631780" y="2451097"/>
                  <a:ext cx="969145" cy="9691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2" name="Oval 57">
                  <a:extLst>
                    <a:ext uri="{FF2B5EF4-FFF2-40B4-BE49-F238E27FC236}">
                      <a16:creationId xmlns:a16="http://schemas.microsoft.com/office/drawing/2014/main" id="{2E2F5274-2177-4C64-9F39-6760731E4C81}"/>
                    </a:ext>
                  </a:extLst>
                </p:cNvPr>
                <p:cNvSpPr/>
                <p:nvPr/>
              </p:nvSpPr>
              <p:spPr>
                <a:xfrm>
                  <a:off x="3681373" y="3214859"/>
                  <a:ext cx="692338" cy="6923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3" name="Oval 58">
                  <a:extLst>
                    <a:ext uri="{FF2B5EF4-FFF2-40B4-BE49-F238E27FC236}">
                      <a16:creationId xmlns:a16="http://schemas.microsoft.com/office/drawing/2014/main" id="{2CFB5250-9093-4EB2-A0A8-2387B0002B90}"/>
                    </a:ext>
                  </a:extLst>
                </p:cNvPr>
                <p:cNvSpPr/>
                <p:nvPr/>
              </p:nvSpPr>
              <p:spPr>
                <a:xfrm>
                  <a:off x="4232071" y="2602088"/>
                  <a:ext cx="1150899" cy="11509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4" name="Oval 59">
                  <a:extLst>
                    <a:ext uri="{FF2B5EF4-FFF2-40B4-BE49-F238E27FC236}">
                      <a16:creationId xmlns:a16="http://schemas.microsoft.com/office/drawing/2014/main" id="{F4708486-3B31-4518-9B2A-E68FA485952C}"/>
                    </a:ext>
                  </a:extLst>
                </p:cNvPr>
                <p:cNvSpPr/>
                <p:nvPr/>
              </p:nvSpPr>
              <p:spPr>
                <a:xfrm>
                  <a:off x="3857615" y="3486535"/>
                  <a:ext cx="792365" cy="79236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5" name="Oval 60">
                  <a:extLst>
                    <a:ext uri="{FF2B5EF4-FFF2-40B4-BE49-F238E27FC236}">
                      <a16:creationId xmlns:a16="http://schemas.microsoft.com/office/drawing/2014/main" id="{4D5E6A4E-797E-4D84-88EE-A30B75A7D233}"/>
                    </a:ext>
                  </a:extLst>
                </p:cNvPr>
                <p:cNvSpPr/>
                <p:nvPr/>
              </p:nvSpPr>
              <p:spPr>
                <a:xfrm>
                  <a:off x="4643275" y="2959747"/>
                  <a:ext cx="1312378" cy="131237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6" name="Oval 61">
                  <a:extLst>
                    <a:ext uri="{FF2B5EF4-FFF2-40B4-BE49-F238E27FC236}">
                      <a16:creationId xmlns:a16="http://schemas.microsoft.com/office/drawing/2014/main" id="{F2AB9B45-8F2B-410F-8DEE-7932D08E6F15}"/>
                    </a:ext>
                  </a:extLst>
                </p:cNvPr>
                <p:cNvSpPr/>
                <p:nvPr/>
              </p:nvSpPr>
              <p:spPr>
                <a:xfrm>
                  <a:off x="5510955" y="3011196"/>
                  <a:ext cx="1262266" cy="126226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7" name="Rectangle 62">
                  <a:extLst>
                    <a:ext uri="{FF2B5EF4-FFF2-40B4-BE49-F238E27FC236}">
                      <a16:creationId xmlns:a16="http://schemas.microsoft.com/office/drawing/2014/main" id="{921C79FF-E62F-4675-9684-731E716AEA74}"/>
                    </a:ext>
                  </a:extLst>
                </p:cNvPr>
                <p:cNvSpPr/>
                <p:nvPr/>
              </p:nvSpPr>
              <p:spPr>
                <a:xfrm>
                  <a:off x="4247109" y="4098443"/>
                  <a:ext cx="1967954" cy="1725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sp>
              <p:nvSpPr>
                <p:cNvPr id="238" name="Oval 63">
                  <a:extLst>
                    <a:ext uri="{FF2B5EF4-FFF2-40B4-BE49-F238E27FC236}">
                      <a16:creationId xmlns:a16="http://schemas.microsoft.com/office/drawing/2014/main" id="{39C8B8EB-1F28-4A99-B6EB-A4BD6856FA37}"/>
                    </a:ext>
                  </a:extLst>
                </p:cNvPr>
                <p:cNvSpPr/>
                <p:nvPr/>
              </p:nvSpPr>
              <p:spPr>
                <a:xfrm>
                  <a:off x="6296024" y="3742075"/>
                  <a:ext cx="532677" cy="5326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p>
              </p:txBody>
            </p:sp>
          </p:grpSp>
          <p:grpSp>
            <p:nvGrpSpPr>
              <p:cNvPr id="220" name="Group 45">
                <a:extLst>
                  <a:ext uri="{FF2B5EF4-FFF2-40B4-BE49-F238E27FC236}">
                    <a16:creationId xmlns:a16="http://schemas.microsoft.com/office/drawing/2014/main" id="{0106B0A4-7E1B-4107-A155-2CF232D1E94A}"/>
                  </a:ext>
                </a:extLst>
              </p:cNvPr>
              <p:cNvGrpSpPr/>
              <p:nvPr/>
            </p:nvGrpSpPr>
            <p:grpSpPr>
              <a:xfrm>
                <a:off x="4055658" y="1945053"/>
                <a:ext cx="4220275" cy="2333847"/>
                <a:chOff x="4055658" y="1925597"/>
                <a:chExt cx="4220275" cy="2333847"/>
              </a:xfrm>
              <a:effectLst>
                <a:outerShdw blurRad="50800" dist="38100" dir="16200000" rotWithShape="0">
                  <a:prstClr val="black">
                    <a:alpha val="40000"/>
                  </a:prstClr>
                </a:outerShdw>
              </a:effectLst>
            </p:grpSpPr>
            <p:sp>
              <p:nvSpPr>
                <p:cNvPr id="221" name="Freeform: Shape 46">
                  <a:extLst>
                    <a:ext uri="{FF2B5EF4-FFF2-40B4-BE49-F238E27FC236}">
                      <a16:creationId xmlns:a16="http://schemas.microsoft.com/office/drawing/2014/main" id="{720DDBDB-AB5E-4664-B73D-5D4ABF8A45F3}"/>
                    </a:ext>
                  </a:extLst>
                </p:cNvPr>
                <p:cNvSpPr/>
                <p:nvPr/>
              </p:nvSpPr>
              <p:spPr>
                <a:xfrm>
                  <a:off x="5674127" y="2137226"/>
                  <a:ext cx="428693" cy="2119360"/>
                </a:xfrm>
                <a:custGeom>
                  <a:avLst/>
                  <a:gdLst>
                    <a:gd name="connsiteX0" fmla="*/ 477202 w 476250"/>
                    <a:gd name="connsiteY0" fmla="*/ 2308860 h 2305050"/>
                    <a:gd name="connsiteX1" fmla="*/ 0 w 476250"/>
                    <a:gd name="connsiteY1" fmla="*/ 2308860 h 2305050"/>
                    <a:gd name="connsiteX2" fmla="*/ 0 w 476250"/>
                    <a:gd name="connsiteY2" fmla="*/ 0 h 2305050"/>
                    <a:gd name="connsiteX3" fmla="*/ 477202 w 476250"/>
                    <a:gd name="connsiteY3" fmla="*/ 0 h 2305050"/>
                    <a:gd name="connsiteX4" fmla="*/ 477202 w 476250"/>
                    <a:gd name="connsiteY4" fmla="*/ 2308860 h 2305050"/>
                    <a:gd name="connsiteX5" fmla="*/ 452438 w 476250"/>
                    <a:gd name="connsiteY5" fmla="*/ 1071563 h 2305050"/>
                    <a:gd name="connsiteX6" fmla="*/ 332422 w 476250"/>
                    <a:gd name="connsiteY6" fmla="*/ 1071563 h 2305050"/>
                    <a:gd name="connsiteX7" fmla="*/ 332422 w 476250"/>
                    <a:gd name="connsiteY7" fmla="*/ 1188720 h 2305050"/>
                    <a:gd name="connsiteX8" fmla="*/ 452438 w 476250"/>
                    <a:gd name="connsiteY8" fmla="*/ 1188720 h 2305050"/>
                    <a:gd name="connsiteX9" fmla="*/ 452438 w 476250"/>
                    <a:gd name="connsiteY9" fmla="*/ 1071563 h 2305050"/>
                    <a:gd name="connsiteX10" fmla="*/ 298132 w 476250"/>
                    <a:gd name="connsiteY10" fmla="*/ 1190625 h 2305050"/>
                    <a:gd name="connsiteX11" fmla="*/ 298132 w 476250"/>
                    <a:gd name="connsiteY11" fmla="*/ 1070610 h 2305050"/>
                    <a:gd name="connsiteX12" fmla="*/ 180975 w 476250"/>
                    <a:gd name="connsiteY12" fmla="*/ 1070610 h 2305050"/>
                    <a:gd name="connsiteX13" fmla="*/ 180975 w 476250"/>
                    <a:gd name="connsiteY13" fmla="*/ 1190625 h 2305050"/>
                    <a:gd name="connsiteX14" fmla="*/ 298132 w 476250"/>
                    <a:gd name="connsiteY14" fmla="*/ 1190625 h 2305050"/>
                    <a:gd name="connsiteX15" fmla="*/ 27622 w 476250"/>
                    <a:gd name="connsiteY15" fmla="*/ 1188720 h 2305050"/>
                    <a:gd name="connsiteX16" fmla="*/ 146685 w 476250"/>
                    <a:gd name="connsiteY16" fmla="*/ 1188720 h 2305050"/>
                    <a:gd name="connsiteX17" fmla="*/ 146685 w 476250"/>
                    <a:gd name="connsiteY17" fmla="*/ 1070610 h 2305050"/>
                    <a:gd name="connsiteX18" fmla="*/ 27622 w 476250"/>
                    <a:gd name="connsiteY18" fmla="*/ 1070610 h 2305050"/>
                    <a:gd name="connsiteX19" fmla="*/ 27622 w 476250"/>
                    <a:gd name="connsiteY19" fmla="*/ 1188720 h 2305050"/>
                    <a:gd name="connsiteX20" fmla="*/ 28575 w 476250"/>
                    <a:gd name="connsiteY20" fmla="*/ 328613 h 2305050"/>
                    <a:gd name="connsiteX21" fmla="*/ 28575 w 476250"/>
                    <a:gd name="connsiteY21" fmla="*/ 448627 h 2305050"/>
                    <a:gd name="connsiteX22" fmla="*/ 147638 w 476250"/>
                    <a:gd name="connsiteY22" fmla="*/ 448627 h 2305050"/>
                    <a:gd name="connsiteX23" fmla="*/ 147638 w 476250"/>
                    <a:gd name="connsiteY23" fmla="*/ 328613 h 2305050"/>
                    <a:gd name="connsiteX24" fmla="*/ 28575 w 476250"/>
                    <a:gd name="connsiteY24" fmla="*/ 328613 h 2305050"/>
                    <a:gd name="connsiteX25" fmla="*/ 450532 w 476250"/>
                    <a:gd name="connsiteY25" fmla="*/ 744855 h 2305050"/>
                    <a:gd name="connsiteX26" fmla="*/ 450532 w 476250"/>
                    <a:gd name="connsiteY26" fmla="*/ 627697 h 2305050"/>
                    <a:gd name="connsiteX27" fmla="*/ 331470 w 476250"/>
                    <a:gd name="connsiteY27" fmla="*/ 627697 h 2305050"/>
                    <a:gd name="connsiteX28" fmla="*/ 331470 w 476250"/>
                    <a:gd name="connsiteY28" fmla="*/ 744855 h 2305050"/>
                    <a:gd name="connsiteX29" fmla="*/ 450532 w 476250"/>
                    <a:gd name="connsiteY29" fmla="*/ 744855 h 2305050"/>
                    <a:gd name="connsiteX30" fmla="*/ 147638 w 476250"/>
                    <a:gd name="connsiteY30" fmla="*/ 626745 h 2305050"/>
                    <a:gd name="connsiteX31" fmla="*/ 27622 w 476250"/>
                    <a:gd name="connsiteY31" fmla="*/ 626745 h 2305050"/>
                    <a:gd name="connsiteX32" fmla="*/ 27622 w 476250"/>
                    <a:gd name="connsiteY32" fmla="*/ 743902 h 2305050"/>
                    <a:gd name="connsiteX33" fmla="*/ 147638 w 476250"/>
                    <a:gd name="connsiteY33" fmla="*/ 743902 h 2305050"/>
                    <a:gd name="connsiteX34" fmla="*/ 147638 w 476250"/>
                    <a:gd name="connsiteY34" fmla="*/ 626745 h 2305050"/>
                    <a:gd name="connsiteX35" fmla="*/ 298132 w 476250"/>
                    <a:gd name="connsiteY35" fmla="*/ 1337310 h 2305050"/>
                    <a:gd name="connsiteX36" fmla="*/ 298132 w 476250"/>
                    <a:gd name="connsiteY36" fmla="*/ 1219200 h 2305050"/>
                    <a:gd name="connsiteX37" fmla="*/ 180975 w 476250"/>
                    <a:gd name="connsiteY37" fmla="*/ 1219200 h 2305050"/>
                    <a:gd name="connsiteX38" fmla="*/ 180975 w 476250"/>
                    <a:gd name="connsiteY38" fmla="*/ 1337310 h 2305050"/>
                    <a:gd name="connsiteX39" fmla="*/ 298132 w 476250"/>
                    <a:gd name="connsiteY39" fmla="*/ 1337310 h 2305050"/>
                    <a:gd name="connsiteX40" fmla="*/ 180022 w 476250"/>
                    <a:gd name="connsiteY40" fmla="*/ 476250 h 2305050"/>
                    <a:gd name="connsiteX41" fmla="*/ 180022 w 476250"/>
                    <a:gd name="connsiteY41" fmla="*/ 595313 h 2305050"/>
                    <a:gd name="connsiteX42" fmla="*/ 299085 w 476250"/>
                    <a:gd name="connsiteY42" fmla="*/ 595313 h 2305050"/>
                    <a:gd name="connsiteX43" fmla="*/ 299085 w 476250"/>
                    <a:gd name="connsiteY43" fmla="*/ 476250 h 2305050"/>
                    <a:gd name="connsiteX44" fmla="*/ 180022 w 476250"/>
                    <a:gd name="connsiteY44" fmla="*/ 476250 h 2305050"/>
                    <a:gd name="connsiteX45" fmla="*/ 452438 w 476250"/>
                    <a:gd name="connsiteY45" fmla="*/ 32385 h 2305050"/>
                    <a:gd name="connsiteX46" fmla="*/ 330518 w 476250"/>
                    <a:gd name="connsiteY46" fmla="*/ 32385 h 2305050"/>
                    <a:gd name="connsiteX47" fmla="*/ 330518 w 476250"/>
                    <a:gd name="connsiteY47" fmla="*/ 148590 h 2305050"/>
                    <a:gd name="connsiteX48" fmla="*/ 452438 w 476250"/>
                    <a:gd name="connsiteY48" fmla="*/ 148590 h 2305050"/>
                    <a:gd name="connsiteX49" fmla="*/ 452438 w 476250"/>
                    <a:gd name="connsiteY49" fmla="*/ 32385 h 2305050"/>
                    <a:gd name="connsiteX50" fmla="*/ 300038 w 476250"/>
                    <a:gd name="connsiteY50" fmla="*/ 31432 h 2305050"/>
                    <a:gd name="connsiteX51" fmla="*/ 180022 w 476250"/>
                    <a:gd name="connsiteY51" fmla="*/ 31432 h 2305050"/>
                    <a:gd name="connsiteX52" fmla="*/ 180022 w 476250"/>
                    <a:gd name="connsiteY52" fmla="*/ 149542 h 2305050"/>
                    <a:gd name="connsiteX53" fmla="*/ 300038 w 476250"/>
                    <a:gd name="connsiteY53" fmla="*/ 149542 h 2305050"/>
                    <a:gd name="connsiteX54" fmla="*/ 300038 w 476250"/>
                    <a:gd name="connsiteY54" fmla="*/ 31432 h 2305050"/>
                    <a:gd name="connsiteX55" fmla="*/ 300038 w 476250"/>
                    <a:gd name="connsiteY55" fmla="*/ 299085 h 2305050"/>
                    <a:gd name="connsiteX56" fmla="*/ 300038 w 476250"/>
                    <a:gd name="connsiteY56" fmla="*/ 180022 h 2305050"/>
                    <a:gd name="connsiteX57" fmla="*/ 179070 w 476250"/>
                    <a:gd name="connsiteY57" fmla="*/ 180022 h 2305050"/>
                    <a:gd name="connsiteX58" fmla="*/ 179070 w 476250"/>
                    <a:gd name="connsiteY58" fmla="*/ 299085 h 2305050"/>
                    <a:gd name="connsiteX59" fmla="*/ 300038 w 476250"/>
                    <a:gd name="connsiteY59" fmla="*/ 299085 h 2305050"/>
                    <a:gd name="connsiteX60" fmla="*/ 147638 w 476250"/>
                    <a:gd name="connsiteY60" fmla="*/ 477202 h 2305050"/>
                    <a:gd name="connsiteX61" fmla="*/ 26670 w 476250"/>
                    <a:gd name="connsiteY61" fmla="*/ 477202 h 2305050"/>
                    <a:gd name="connsiteX62" fmla="*/ 26670 w 476250"/>
                    <a:gd name="connsiteY62" fmla="*/ 594360 h 2305050"/>
                    <a:gd name="connsiteX63" fmla="*/ 147638 w 476250"/>
                    <a:gd name="connsiteY63" fmla="*/ 594360 h 2305050"/>
                    <a:gd name="connsiteX64" fmla="*/ 147638 w 476250"/>
                    <a:gd name="connsiteY64" fmla="*/ 477202 h 2305050"/>
                    <a:gd name="connsiteX65" fmla="*/ 450532 w 476250"/>
                    <a:gd name="connsiteY65" fmla="*/ 1041082 h 2305050"/>
                    <a:gd name="connsiteX66" fmla="*/ 450532 w 476250"/>
                    <a:gd name="connsiteY66" fmla="*/ 923925 h 2305050"/>
                    <a:gd name="connsiteX67" fmla="*/ 331470 w 476250"/>
                    <a:gd name="connsiteY67" fmla="*/ 923925 h 2305050"/>
                    <a:gd name="connsiteX68" fmla="*/ 331470 w 476250"/>
                    <a:gd name="connsiteY68" fmla="*/ 1041082 h 2305050"/>
                    <a:gd name="connsiteX69" fmla="*/ 450532 w 476250"/>
                    <a:gd name="connsiteY69" fmla="*/ 1041082 h 2305050"/>
                    <a:gd name="connsiteX70" fmla="*/ 332422 w 476250"/>
                    <a:gd name="connsiteY70" fmla="*/ 1218248 h 2305050"/>
                    <a:gd name="connsiteX71" fmla="*/ 332422 w 476250"/>
                    <a:gd name="connsiteY71" fmla="*/ 1336357 h 2305050"/>
                    <a:gd name="connsiteX72" fmla="*/ 451485 w 476250"/>
                    <a:gd name="connsiteY72" fmla="*/ 1336357 h 2305050"/>
                    <a:gd name="connsiteX73" fmla="*/ 451485 w 476250"/>
                    <a:gd name="connsiteY73" fmla="*/ 1218248 h 2305050"/>
                    <a:gd name="connsiteX74" fmla="*/ 332422 w 476250"/>
                    <a:gd name="connsiteY74" fmla="*/ 1218248 h 2305050"/>
                    <a:gd name="connsiteX75" fmla="*/ 452438 w 476250"/>
                    <a:gd name="connsiteY75" fmla="*/ 447675 h 2305050"/>
                    <a:gd name="connsiteX76" fmla="*/ 452438 w 476250"/>
                    <a:gd name="connsiteY76" fmla="*/ 329565 h 2305050"/>
                    <a:gd name="connsiteX77" fmla="*/ 331470 w 476250"/>
                    <a:gd name="connsiteY77" fmla="*/ 329565 h 2305050"/>
                    <a:gd name="connsiteX78" fmla="*/ 331470 w 476250"/>
                    <a:gd name="connsiteY78" fmla="*/ 447675 h 2305050"/>
                    <a:gd name="connsiteX79" fmla="*/ 452438 w 476250"/>
                    <a:gd name="connsiteY79" fmla="*/ 447675 h 2305050"/>
                    <a:gd name="connsiteX80" fmla="*/ 300038 w 476250"/>
                    <a:gd name="connsiteY80" fmla="*/ 448627 h 2305050"/>
                    <a:gd name="connsiteX81" fmla="*/ 300038 w 476250"/>
                    <a:gd name="connsiteY81" fmla="*/ 328613 h 2305050"/>
                    <a:gd name="connsiteX82" fmla="*/ 180022 w 476250"/>
                    <a:gd name="connsiteY82" fmla="*/ 328613 h 2305050"/>
                    <a:gd name="connsiteX83" fmla="*/ 180022 w 476250"/>
                    <a:gd name="connsiteY83" fmla="*/ 448627 h 2305050"/>
                    <a:gd name="connsiteX84" fmla="*/ 300038 w 476250"/>
                    <a:gd name="connsiteY84" fmla="*/ 448627 h 2305050"/>
                    <a:gd name="connsiteX85" fmla="*/ 146685 w 476250"/>
                    <a:gd name="connsiteY85" fmla="*/ 299085 h 2305050"/>
                    <a:gd name="connsiteX86" fmla="*/ 146685 w 476250"/>
                    <a:gd name="connsiteY86" fmla="*/ 181927 h 2305050"/>
                    <a:gd name="connsiteX87" fmla="*/ 27622 w 476250"/>
                    <a:gd name="connsiteY87" fmla="*/ 181927 h 2305050"/>
                    <a:gd name="connsiteX88" fmla="*/ 27622 w 476250"/>
                    <a:gd name="connsiteY88" fmla="*/ 299085 h 2305050"/>
                    <a:gd name="connsiteX89" fmla="*/ 146685 w 476250"/>
                    <a:gd name="connsiteY89" fmla="*/ 299085 h 2305050"/>
                    <a:gd name="connsiteX90" fmla="*/ 145732 w 476250"/>
                    <a:gd name="connsiteY90" fmla="*/ 889635 h 2305050"/>
                    <a:gd name="connsiteX91" fmla="*/ 145732 w 476250"/>
                    <a:gd name="connsiteY91" fmla="*/ 772477 h 2305050"/>
                    <a:gd name="connsiteX92" fmla="*/ 28575 w 476250"/>
                    <a:gd name="connsiteY92" fmla="*/ 772477 h 2305050"/>
                    <a:gd name="connsiteX93" fmla="*/ 28575 w 476250"/>
                    <a:gd name="connsiteY93" fmla="*/ 889635 h 2305050"/>
                    <a:gd name="connsiteX94" fmla="*/ 145732 w 476250"/>
                    <a:gd name="connsiteY94" fmla="*/ 889635 h 2305050"/>
                    <a:gd name="connsiteX95" fmla="*/ 179070 w 476250"/>
                    <a:gd name="connsiteY95" fmla="*/ 889635 h 2305050"/>
                    <a:gd name="connsiteX96" fmla="*/ 298132 w 476250"/>
                    <a:gd name="connsiteY96" fmla="*/ 889635 h 2305050"/>
                    <a:gd name="connsiteX97" fmla="*/ 298132 w 476250"/>
                    <a:gd name="connsiteY97" fmla="*/ 772477 h 2305050"/>
                    <a:gd name="connsiteX98" fmla="*/ 179070 w 476250"/>
                    <a:gd name="connsiteY98" fmla="*/ 772477 h 2305050"/>
                    <a:gd name="connsiteX99" fmla="*/ 179070 w 476250"/>
                    <a:gd name="connsiteY99" fmla="*/ 889635 h 2305050"/>
                    <a:gd name="connsiteX100" fmla="*/ 450532 w 476250"/>
                    <a:gd name="connsiteY100" fmla="*/ 890588 h 2305050"/>
                    <a:gd name="connsiteX101" fmla="*/ 450532 w 476250"/>
                    <a:gd name="connsiteY101" fmla="*/ 771525 h 2305050"/>
                    <a:gd name="connsiteX102" fmla="*/ 331470 w 476250"/>
                    <a:gd name="connsiteY102" fmla="*/ 771525 h 2305050"/>
                    <a:gd name="connsiteX103" fmla="*/ 331470 w 476250"/>
                    <a:gd name="connsiteY103" fmla="*/ 890588 h 2305050"/>
                    <a:gd name="connsiteX104" fmla="*/ 450532 w 476250"/>
                    <a:gd name="connsiteY104" fmla="*/ 890588 h 2305050"/>
                    <a:gd name="connsiteX105" fmla="*/ 298132 w 476250"/>
                    <a:gd name="connsiteY105" fmla="*/ 1370648 h 2305050"/>
                    <a:gd name="connsiteX106" fmla="*/ 180022 w 476250"/>
                    <a:gd name="connsiteY106" fmla="*/ 1370648 h 2305050"/>
                    <a:gd name="connsiteX107" fmla="*/ 180022 w 476250"/>
                    <a:gd name="connsiteY107" fmla="*/ 1486853 h 2305050"/>
                    <a:gd name="connsiteX108" fmla="*/ 298132 w 476250"/>
                    <a:gd name="connsiteY108" fmla="*/ 1486853 h 2305050"/>
                    <a:gd name="connsiteX109" fmla="*/ 298132 w 476250"/>
                    <a:gd name="connsiteY109" fmla="*/ 1370648 h 2305050"/>
                    <a:gd name="connsiteX110" fmla="*/ 299085 w 476250"/>
                    <a:gd name="connsiteY110" fmla="*/ 1632585 h 2305050"/>
                    <a:gd name="connsiteX111" fmla="*/ 299085 w 476250"/>
                    <a:gd name="connsiteY111" fmla="*/ 1516380 h 2305050"/>
                    <a:gd name="connsiteX112" fmla="*/ 179070 w 476250"/>
                    <a:gd name="connsiteY112" fmla="*/ 1516380 h 2305050"/>
                    <a:gd name="connsiteX113" fmla="*/ 179070 w 476250"/>
                    <a:gd name="connsiteY113" fmla="*/ 1632585 h 2305050"/>
                    <a:gd name="connsiteX114" fmla="*/ 299085 w 476250"/>
                    <a:gd name="connsiteY114" fmla="*/ 1632585 h 2305050"/>
                    <a:gd name="connsiteX115" fmla="*/ 146685 w 476250"/>
                    <a:gd name="connsiteY115" fmla="*/ 1370648 h 2305050"/>
                    <a:gd name="connsiteX116" fmla="*/ 28575 w 476250"/>
                    <a:gd name="connsiteY116" fmla="*/ 1370648 h 2305050"/>
                    <a:gd name="connsiteX117" fmla="*/ 28575 w 476250"/>
                    <a:gd name="connsiteY117" fmla="*/ 1486853 h 2305050"/>
                    <a:gd name="connsiteX118" fmla="*/ 146685 w 476250"/>
                    <a:gd name="connsiteY118" fmla="*/ 1486853 h 2305050"/>
                    <a:gd name="connsiteX119" fmla="*/ 146685 w 476250"/>
                    <a:gd name="connsiteY119" fmla="*/ 1370648 h 2305050"/>
                    <a:gd name="connsiteX120" fmla="*/ 449580 w 476250"/>
                    <a:gd name="connsiteY120" fmla="*/ 1631632 h 2305050"/>
                    <a:gd name="connsiteX121" fmla="*/ 449580 w 476250"/>
                    <a:gd name="connsiteY121" fmla="*/ 1514475 h 2305050"/>
                    <a:gd name="connsiteX122" fmla="*/ 332422 w 476250"/>
                    <a:gd name="connsiteY122" fmla="*/ 1514475 h 2305050"/>
                    <a:gd name="connsiteX123" fmla="*/ 332422 w 476250"/>
                    <a:gd name="connsiteY123" fmla="*/ 1631632 h 2305050"/>
                    <a:gd name="connsiteX124" fmla="*/ 449580 w 476250"/>
                    <a:gd name="connsiteY124" fmla="*/ 1631632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76250" h="2305050">
                      <a:moveTo>
                        <a:pt x="477202" y="2308860"/>
                      </a:moveTo>
                      <a:cubicBezTo>
                        <a:pt x="316230" y="2308860"/>
                        <a:pt x="160020" y="2308860"/>
                        <a:pt x="0" y="2308860"/>
                      </a:cubicBezTo>
                      <a:cubicBezTo>
                        <a:pt x="0" y="1539240"/>
                        <a:pt x="0" y="771525"/>
                        <a:pt x="0" y="0"/>
                      </a:cubicBezTo>
                      <a:cubicBezTo>
                        <a:pt x="157163" y="0"/>
                        <a:pt x="315277" y="0"/>
                        <a:pt x="477202" y="0"/>
                      </a:cubicBezTo>
                      <a:cubicBezTo>
                        <a:pt x="477202" y="767715"/>
                        <a:pt x="477202" y="1536382"/>
                        <a:pt x="477202" y="2308860"/>
                      </a:cubicBezTo>
                      <a:close/>
                      <a:moveTo>
                        <a:pt x="452438" y="1071563"/>
                      </a:moveTo>
                      <a:cubicBezTo>
                        <a:pt x="412432" y="1071563"/>
                        <a:pt x="372427" y="1071563"/>
                        <a:pt x="332422" y="1071563"/>
                      </a:cubicBezTo>
                      <a:cubicBezTo>
                        <a:pt x="332422" y="1112520"/>
                        <a:pt x="332422" y="1150620"/>
                        <a:pt x="332422" y="1188720"/>
                      </a:cubicBezTo>
                      <a:cubicBezTo>
                        <a:pt x="374332" y="1188720"/>
                        <a:pt x="412432" y="1188720"/>
                        <a:pt x="452438" y="1188720"/>
                      </a:cubicBezTo>
                      <a:cubicBezTo>
                        <a:pt x="452438" y="1147763"/>
                        <a:pt x="452438" y="1111567"/>
                        <a:pt x="452438" y="1071563"/>
                      </a:cubicBezTo>
                      <a:close/>
                      <a:moveTo>
                        <a:pt x="298132" y="1190625"/>
                      </a:moveTo>
                      <a:cubicBezTo>
                        <a:pt x="298132" y="1147763"/>
                        <a:pt x="298132" y="1108710"/>
                        <a:pt x="298132" y="1070610"/>
                      </a:cubicBezTo>
                      <a:cubicBezTo>
                        <a:pt x="256222" y="1070610"/>
                        <a:pt x="218122" y="1070610"/>
                        <a:pt x="180975" y="1070610"/>
                      </a:cubicBezTo>
                      <a:cubicBezTo>
                        <a:pt x="180975" y="1112520"/>
                        <a:pt x="180975" y="1151573"/>
                        <a:pt x="180975" y="1190625"/>
                      </a:cubicBezTo>
                      <a:cubicBezTo>
                        <a:pt x="220980" y="1190625"/>
                        <a:pt x="257175" y="1190625"/>
                        <a:pt x="298132" y="1190625"/>
                      </a:cubicBezTo>
                      <a:close/>
                      <a:moveTo>
                        <a:pt x="27622" y="1188720"/>
                      </a:moveTo>
                      <a:cubicBezTo>
                        <a:pt x="68580" y="1188720"/>
                        <a:pt x="106680" y="1188720"/>
                        <a:pt x="146685" y="1188720"/>
                      </a:cubicBezTo>
                      <a:cubicBezTo>
                        <a:pt x="146685" y="1146810"/>
                        <a:pt x="146685" y="1108710"/>
                        <a:pt x="146685" y="1070610"/>
                      </a:cubicBezTo>
                      <a:cubicBezTo>
                        <a:pt x="104775" y="1070610"/>
                        <a:pt x="66675" y="1070610"/>
                        <a:pt x="27622" y="1070610"/>
                      </a:cubicBezTo>
                      <a:cubicBezTo>
                        <a:pt x="27622" y="1112520"/>
                        <a:pt x="27622" y="1149667"/>
                        <a:pt x="27622" y="1188720"/>
                      </a:cubicBezTo>
                      <a:close/>
                      <a:moveTo>
                        <a:pt x="28575" y="328613"/>
                      </a:moveTo>
                      <a:cubicBezTo>
                        <a:pt x="28575" y="372427"/>
                        <a:pt x="28575" y="410527"/>
                        <a:pt x="28575" y="448627"/>
                      </a:cubicBezTo>
                      <a:cubicBezTo>
                        <a:pt x="70485" y="448627"/>
                        <a:pt x="107632" y="448627"/>
                        <a:pt x="147638" y="448627"/>
                      </a:cubicBezTo>
                      <a:cubicBezTo>
                        <a:pt x="147638" y="407670"/>
                        <a:pt x="147638" y="369570"/>
                        <a:pt x="147638" y="328613"/>
                      </a:cubicBezTo>
                      <a:cubicBezTo>
                        <a:pt x="106680" y="328613"/>
                        <a:pt x="68580" y="328613"/>
                        <a:pt x="28575" y="328613"/>
                      </a:cubicBezTo>
                      <a:close/>
                      <a:moveTo>
                        <a:pt x="450532" y="744855"/>
                      </a:moveTo>
                      <a:cubicBezTo>
                        <a:pt x="450532" y="702945"/>
                        <a:pt x="450532" y="664845"/>
                        <a:pt x="450532" y="627697"/>
                      </a:cubicBezTo>
                      <a:cubicBezTo>
                        <a:pt x="408622" y="627697"/>
                        <a:pt x="369570" y="627697"/>
                        <a:pt x="331470" y="627697"/>
                      </a:cubicBezTo>
                      <a:cubicBezTo>
                        <a:pt x="331470" y="668655"/>
                        <a:pt x="331470" y="705802"/>
                        <a:pt x="331470" y="744855"/>
                      </a:cubicBezTo>
                      <a:cubicBezTo>
                        <a:pt x="371475" y="744855"/>
                        <a:pt x="409575" y="744855"/>
                        <a:pt x="450532" y="744855"/>
                      </a:cubicBezTo>
                      <a:close/>
                      <a:moveTo>
                        <a:pt x="147638" y="626745"/>
                      </a:moveTo>
                      <a:cubicBezTo>
                        <a:pt x="106680" y="626745"/>
                        <a:pt x="67627" y="626745"/>
                        <a:pt x="27622" y="626745"/>
                      </a:cubicBezTo>
                      <a:cubicBezTo>
                        <a:pt x="27622" y="667702"/>
                        <a:pt x="27622" y="706755"/>
                        <a:pt x="27622" y="743902"/>
                      </a:cubicBezTo>
                      <a:cubicBezTo>
                        <a:pt x="69532" y="743902"/>
                        <a:pt x="107632" y="743902"/>
                        <a:pt x="147638" y="743902"/>
                      </a:cubicBezTo>
                      <a:cubicBezTo>
                        <a:pt x="147638" y="702945"/>
                        <a:pt x="147638" y="665797"/>
                        <a:pt x="147638" y="626745"/>
                      </a:cubicBezTo>
                      <a:close/>
                      <a:moveTo>
                        <a:pt x="298132" y="1337310"/>
                      </a:moveTo>
                      <a:cubicBezTo>
                        <a:pt x="298132" y="1295400"/>
                        <a:pt x="298132" y="1257300"/>
                        <a:pt x="298132" y="1219200"/>
                      </a:cubicBezTo>
                      <a:cubicBezTo>
                        <a:pt x="256222" y="1219200"/>
                        <a:pt x="219075" y="1219200"/>
                        <a:pt x="180975" y="1219200"/>
                      </a:cubicBezTo>
                      <a:cubicBezTo>
                        <a:pt x="180975" y="1260157"/>
                        <a:pt x="180975" y="1298257"/>
                        <a:pt x="180975" y="1337310"/>
                      </a:cubicBezTo>
                      <a:cubicBezTo>
                        <a:pt x="220980" y="1337310"/>
                        <a:pt x="257175" y="1337310"/>
                        <a:pt x="298132" y="1337310"/>
                      </a:cubicBezTo>
                      <a:close/>
                      <a:moveTo>
                        <a:pt x="180022" y="476250"/>
                      </a:moveTo>
                      <a:cubicBezTo>
                        <a:pt x="180022" y="518160"/>
                        <a:pt x="180022" y="556260"/>
                        <a:pt x="180022" y="595313"/>
                      </a:cubicBezTo>
                      <a:cubicBezTo>
                        <a:pt x="220980" y="595313"/>
                        <a:pt x="259080" y="595313"/>
                        <a:pt x="299085" y="595313"/>
                      </a:cubicBezTo>
                      <a:cubicBezTo>
                        <a:pt x="299085" y="554355"/>
                        <a:pt x="299085" y="516255"/>
                        <a:pt x="299085" y="476250"/>
                      </a:cubicBezTo>
                      <a:cubicBezTo>
                        <a:pt x="259080" y="476250"/>
                        <a:pt x="220980" y="476250"/>
                        <a:pt x="180022" y="476250"/>
                      </a:cubicBezTo>
                      <a:close/>
                      <a:moveTo>
                        <a:pt x="452438" y="32385"/>
                      </a:moveTo>
                      <a:cubicBezTo>
                        <a:pt x="411480" y="32385"/>
                        <a:pt x="372427" y="32385"/>
                        <a:pt x="330518" y="32385"/>
                      </a:cubicBezTo>
                      <a:cubicBezTo>
                        <a:pt x="330518" y="71438"/>
                        <a:pt x="330518" y="108585"/>
                        <a:pt x="330518" y="148590"/>
                      </a:cubicBezTo>
                      <a:cubicBezTo>
                        <a:pt x="371475" y="148590"/>
                        <a:pt x="411480" y="148590"/>
                        <a:pt x="452438" y="148590"/>
                      </a:cubicBezTo>
                      <a:cubicBezTo>
                        <a:pt x="452438" y="109538"/>
                        <a:pt x="452438" y="73342"/>
                        <a:pt x="452438" y="32385"/>
                      </a:cubicBezTo>
                      <a:close/>
                      <a:moveTo>
                        <a:pt x="300038" y="31432"/>
                      </a:moveTo>
                      <a:cubicBezTo>
                        <a:pt x="257175" y="31432"/>
                        <a:pt x="219075" y="31432"/>
                        <a:pt x="180022" y="31432"/>
                      </a:cubicBezTo>
                      <a:cubicBezTo>
                        <a:pt x="180022" y="72390"/>
                        <a:pt x="180022" y="111442"/>
                        <a:pt x="180022" y="149542"/>
                      </a:cubicBezTo>
                      <a:cubicBezTo>
                        <a:pt x="221932" y="149542"/>
                        <a:pt x="260985" y="149542"/>
                        <a:pt x="300038" y="149542"/>
                      </a:cubicBezTo>
                      <a:cubicBezTo>
                        <a:pt x="300038" y="108585"/>
                        <a:pt x="300038" y="71438"/>
                        <a:pt x="300038" y="31432"/>
                      </a:cubicBezTo>
                      <a:close/>
                      <a:moveTo>
                        <a:pt x="300038" y="299085"/>
                      </a:moveTo>
                      <a:cubicBezTo>
                        <a:pt x="300038" y="257175"/>
                        <a:pt x="300038" y="220027"/>
                        <a:pt x="300038" y="180022"/>
                      </a:cubicBezTo>
                      <a:cubicBezTo>
                        <a:pt x="259080" y="180022"/>
                        <a:pt x="220027" y="180022"/>
                        <a:pt x="179070" y="180022"/>
                      </a:cubicBezTo>
                      <a:cubicBezTo>
                        <a:pt x="179070" y="220027"/>
                        <a:pt x="179070" y="258127"/>
                        <a:pt x="179070" y="299085"/>
                      </a:cubicBezTo>
                      <a:cubicBezTo>
                        <a:pt x="220027" y="299085"/>
                        <a:pt x="258127" y="299085"/>
                        <a:pt x="300038" y="299085"/>
                      </a:cubicBezTo>
                      <a:close/>
                      <a:moveTo>
                        <a:pt x="147638" y="477202"/>
                      </a:moveTo>
                      <a:cubicBezTo>
                        <a:pt x="104775" y="477202"/>
                        <a:pt x="66675" y="477202"/>
                        <a:pt x="26670" y="477202"/>
                      </a:cubicBezTo>
                      <a:cubicBezTo>
                        <a:pt x="26670" y="517207"/>
                        <a:pt x="26670" y="554355"/>
                        <a:pt x="26670" y="594360"/>
                      </a:cubicBezTo>
                      <a:cubicBezTo>
                        <a:pt x="67627" y="594360"/>
                        <a:pt x="106680" y="594360"/>
                        <a:pt x="147638" y="594360"/>
                      </a:cubicBezTo>
                      <a:cubicBezTo>
                        <a:pt x="147638" y="554355"/>
                        <a:pt x="147638" y="517207"/>
                        <a:pt x="147638" y="477202"/>
                      </a:cubicBezTo>
                      <a:close/>
                      <a:moveTo>
                        <a:pt x="450532" y="1041082"/>
                      </a:moveTo>
                      <a:cubicBezTo>
                        <a:pt x="450532" y="1001077"/>
                        <a:pt x="450532" y="962025"/>
                        <a:pt x="450532" y="923925"/>
                      </a:cubicBezTo>
                      <a:cubicBezTo>
                        <a:pt x="408622" y="923925"/>
                        <a:pt x="370522" y="923925"/>
                        <a:pt x="331470" y="923925"/>
                      </a:cubicBezTo>
                      <a:cubicBezTo>
                        <a:pt x="331470" y="964882"/>
                        <a:pt x="331470" y="1002030"/>
                        <a:pt x="331470" y="1041082"/>
                      </a:cubicBezTo>
                      <a:cubicBezTo>
                        <a:pt x="372427" y="1041082"/>
                        <a:pt x="410527" y="1041082"/>
                        <a:pt x="450532" y="1041082"/>
                      </a:cubicBezTo>
                      <a:close/>
                      <a:moveTo>
                        <a:pt x="332422" y="1218248"/>
                      </a:moveTo>
                      <a:cubicBezTo>
                        <a:pt x="332422" y="1258253"/>
                        <a:pt x="332422" y="1296353"/>
                        <a:pt x="332422" y="1336357"/>
                      </a:cubicBezTo>
                      <a:cubicBezTo>
                        <a:pt x="373380" y="1336357"/>
                        <a:pt x="410527" y="1336357"/>
                        <a:pt x="451485" y="1336357"/>
                      </a:cubicBezTo>
                      <a:cubicBezTo>
                        <a:pt x="451485" y="1296353"/>
                        <a:pt x="451485" y="1257300"/>
                        <a:pt x="451485" y="1218248"/>
                      </a:cubicBezTo>
                      <a:cubicBezTo>
                        <a:pt x="409575" y="1218248"/>
                        <a:pt x="372427" y="1218248"/>
                        <a:pt x="332422" y="1218248"/>
                      </a:cubicBezTo>
                      <a:close/>
                      <a:moveTo>
                        <a:pt x="452438" y="447675"/>
                      </a:moveTo>
                      <a:cubicBezTo>
                        <a:pt x="452438" y="406717"/>
                        <a:pt x="452438" y="369570"/>
                        <a:pt x="452438" y="329565"/>
                      </a:cubicBezTo>
                      <a:cubicBezTo>
                        <a:pt x="411480" y="329565"/>
                        <a:pt x="371475" y="329565"/>
                        <a:pt x="331470" y="329565"/>
                      </a:cubicBezTo>
                      <a:cubicBezTo>
                        <a:pt x="331470" y="370522"/>
                        <a:pt x="331470" y="408622"/>
                        <a:pt x="331470" y="447675"/>
                      </a:cubicBezTo>
                      <a:cubicBezTo>
                        <a:pt x="371475" y="447675"/>
                        <a:pt x="409575" y="447675"/>
                        <a:pt x="452438" y="447675"/>
                      </a:cubicBezTo>
                      <a:close/>
                      <a:moveTo>
                        <a:pt x="300038" y="448627"/>
                      </a:moveTo>
                      <a:cubicBezTo>
                        <a:pt x="300038" y="405765"/>
                        <a:pt x="300038" y="368617"/>
                        <a:pt x="300038" y="328613"/>
                      </a:cubicBezTo>
                      <a:cubicBezTo>
                        <a:pt x="258127" y="328613"/>
                        <a:pt x="219075" y="328613"/>
                        <a:pt x="180022" y="328613"/>
                      </a:cubicBezTo>
                      <a:cubicBezTo>
                        <a:pt x="180022" y="370522"/>
                        <a:pt x="180022" y="408622"/>
                        <a:pt x="180022" y="448627"/>
                      </a:cubicBezTo>
                      <a:cubicBezTo>
                        <a:pt x="220980" y="448627"/>
                        <a:pt x="258127" y="448627"/>
                        <a:pt x="300038" y="448627"/>
                      </a:cubicBezTo>
                      <a:close/>
                      <a:moveTo>
                        <a:pt x="146685" y="299085"/>
                      </a:moveTo>
                      <a:cubicBezTo>
                        <a:pt x="146685" y="256222"/>
                        <a:pt x="146685" y="218122"/>
                        <a:pt x="146685" y="181927"/>
                      </a:cubicBezTo>
                      <a:cubicBezTo>
                        <a:pt x="103822" y="181927"/>
                        <a:pt x="65722" y="181927"/>
                        <a:pt x="27622" y="181927"/>
                      </a:cubicBezTo>
                      <a:cubicBezTo>
                        <a:pt x="27622" y="222885"/>
                        <a:pt x="27622" y="260032"/>
                        <a:pt x="27622" y="299085"/>
                      </a:cubicBezTo>
                      <a:cubicBezTo>
                        <a:pt x="67627" y="299085"/>
                        <a:pt x="104775" y="299085"/>
                        <a:pt x="146685" y="299085"/>
                      </a:cubicBezTo>
                      <a:close/>
                      <a:moveTo>
                        <a:pt x="145732" y="889635"/>
                      </a:moveTo>
                      <a:cubicBezTo>
                        <a:pt x="145732" y="848677"/>
                        <a:pt x="145732" y="810577"/>
                        <a:pt x="145732" y="772477"/>
                      </a:cubicBezTo>
                      <a:cubicBezTo>
                        <a:pt x="103822" y="772477"/>
                        <a:pt x="66675" y="772477"/>
                        <a:pt x="28575" y="772477"/>
                      </a:cubicBezTo>
                      <a:cubicBezTo>
                        <a:pt x="28575" y="813435"/>
                        <a:pt x="28575" y="851535"/>
                        <a:pt x="28575" y="889635"/>
                      </a:cubicBezTo>
                      <a:cubicBezTo>
                        <a:pt x="70485" y="889635"/>
                        <a:pt x="107632" y="889635"/>
                        <a:pt x="145732" y="889635"/>
                      </a:cubicBezTo>
                      <a:close/>
                      <a:moveTo>
                        <a:pt x="179070" y="889635"/>
                      </a:moveTo>
                      <a:cubicBezTo>
                        <a:pt x="220027" y="889635"/>
                        <a:pt x="258127" y="889635"/>
                        <a:pt x="298132" y="889635"/>
                      </a:cubicBezTo>
                      <a:cubicBezTo>
                        <a:pt x="298132" y="848677"/>
                        <a:pt x="298132" y="810577"/>
                        <a:pt x="298132" y="772477"/>
                      </a:cubicBezTo>
                      <a:cubicBezTo>
                        <a:pt x="256222" y="772477"/>
                        <a:pt x="219075" y="772477"/>
                        <a:pt x="179070" y="772477"/>
                      </a:cubicBezTo>
                      <a:cubicBezTo>
                        <a:pt x="179070" y="812482"/>
                        <a:pt x="179070" y="849630"/>
                        <a:pt x="179070" y="889635"/>
                      </a:cubicBezTo>
                      <a:close/>
                      <a:moveTo>
                        <a:pt x="450532" y="890588"/>
                      </a:moveTo>
                      <a:cubicBezTo>
                        <a:pt x="450532" y="849630"/>
                        <a:pt x="450532" y="811530"/>
                        <a:pt x="450532" y="771525"/>
                      </a:cubicBezTo>
                      <a:cubicBezTo>
                        <a:pt x="409575" y="771525"/>
                        <a:pt x="372427" y="771525"/>
                        <a:pt x="331470" y="771525"/>
                      </a:cubicBezTo>
                      <a:cubicBezTo>
                        <a:pt x="331470" y="811530"/>
                        <a:pt x="331470" y="850582"/>
                        <a:pt x="331470" y="890588"/>
                      </a:cubicBezTo>
                      <a:cubicBezTo>
                        <a:pt x="372427" y="890588"/>
                        <a:pt x="410527" y="890588"/>
                        <a:pt x="450532" y="890588"/>
                      </a:cubicBezTo>
                      <a:close/>
                      <a:moveTo>
                        <a:pt x="298132" y="1370648"/>
                      </a:moveTo>
                      <a:cubicBezTo>
                        <a:pt x="257175" y="1370648"/>
                        <a:pt x="218122" y="1370648"/>
                        <a:pt x="180022" y="1370648"/>
                      </a:cubicBezTo>
                      <a:cubicBezTo>
                        <a:pt x="180022" y="1410653"/>
                        <a:pt x="180022" y="1447800"/>
                        <a:pt x="180022" y="1486853"/>
                      </a:cubicBezTo>
                      <a:cubicBezTo>
                        <a:pt x="220980" y="1486853"/>
                        <a:pt x="257175" y="1486853"/>
                        <a:pt x="298132" y="1486853"/>
                      </a:cubicBezTo>
                      <a:cubicBezTo>
                        <a:pt x="298132" y="1447800"/>
                        <a:pt x="298132" y="1411605"/>
                        <a:pt x="298132" y="1370648"/>
                      </a:cubicBezTo>
                      <a:close/>
                      <a:moveTo>
                        <a:pt x="299085" y="1632585"/>
                      </a:moveTo>
                      <a:cubicBezTo>
                        <a:pt x="299085" y="1590675"/>
                        <a:pt x="299085" y="1553528"/>
                        <a:pt x="299085" y="1516380"/>
                      </a:cubicBezTo>
                      <a:cubicBezTo>
                        <a:pt x="258127" y="1516380"/>
                        <a:pt x="219075" y="1516380"/>
                        <a:pt x="179070" y="1516380"/>
                      </a:cubicBezTo>
                      <a:cubicBezTo>
                        <a:pt x="179070" y="1557338"/>
                        <a:pt x="179070" y="1594485"/>
                        <a:pt x="179070" y="1632585"/>
                      </a:cubicBezTo>
                      <a:cubicBezTo>
                        <a:pt x="219075" y="1632585"/>
                        <a:pt x="256222" y="1632585"/>
                        <a:pt x="299085" y="1632585"/>
                      </a:cubicBezTo>
                      <a:close/>
                      <a:moveTo>
                        <a:pt x="146685" y="1370648"/>
                      </a:moveTo>
                      <a:cubicBezTo>
                        <a:pt x="104775" y="1370648"/>
                        <a:pt x="65722" y="1370648"/>
                        <a:pt x="28575" y="1370648"/>
                      </a:cubicBezTo>
                      <a:cubicBezTo>
                        <a:pt x="28575" y="1410653"/>
                        <a:pt x="28575" y="1447800"/>
                        <a:pt x="28575" y="1486853"/>
                      </a:cubicBezTo>
                      <a:cubicBezTo>
                        <a:pt x="69532" y="1486853"/>
                        <a:pt x="106680" y="1486853"/>
                        <a:pt x="146685" y="1486853"/>
                      </a:cubicBezTo>
                      <a:cubicBezTo>
                        <a:pt x="146685" y="1447800"/>
                        <a:pt x="146685" y="1410653"/>
                        <a:pt x="146685" y="1370648"/>
                      </a:cubicBezTo>
                      <a:close/>
                      <a:moveTo>
                        <a:pt x="449580" y="1631632"/>
                      </a:moveTo>
                      <a:cubicBezTo>
                        <a:pt x="449580" y="1591628"/>
                        <a:pt x="449580" y="1553528"/>
                        <a:pt x="449580" y="1514475"/>
                      </a:cubicBezTo>
                      <a:cubicBezTo>
                        <a:pt x="409575" y="1514475"/>
                        <a:pt x="372427" y="1514475"/>
                        <a:pt x="332422" y="1514475"/>
                      </a:cubicBezTo>
                      <a:cubicBezTo>
                        <a:pt x="332422" y="1554480"/>
                        <a:pt x="332422" y="1592580"/>
                        <a:pt x="332422" y="1631632"/>
                      </a:cubicBezTo>
                      <a:cubicBezTo>
                        <a:pt x="373380" y="1631632"/>
                        <a:pt x="410527" y="1631632"/>
                        <a:pt x="449580" y="1631632"/>
                      </a:cubicBezTo>
                      <a:close/>
                    </a:path>
                  </a:pathLst>
                </a:custGeom>
                <a:solidFill>
                  <a:schemeClr val="bg1"/>
                </a:solidFill>
                <a:ln w="9525" cap="flat">
                  <a:noFill/>
                  <a:prstDash val="solid"/>
                  <a:miter/>
                </a:ln>
              </p:spPr>
              <p:txBody>
                <a:bodyPr rtlCol="0" anchor="ctr"/>
                <a:lstStyle/>
                <a:p>
                  <a:endParaRPr lang="en-US"/>
                </a:p>
              </p:txBody>
            </p:sp>
            <p:sp>
              <p:nvSpPr>
                <p:cNvPr id="222" name="Freeform: Shape 47">
                  <a:extLst>
                    <a:ext uri="{FF2B5EF4-FFF2-40B4-BE49-F238E27FC236}">
                      <a16:creationId xmlns:a16="http://schemas.microsoft.com/office/drawing/2014/main" id="{B7ABB4E9-033B-4B0E-A8F3-1C608CFC9B5B}"/>
                    </a:ext>
                  </a:extLst>
                </p:cNvPr>
                <p:cNvSpPr/>
                <p:nvPr/>
              </p:nvSpPr>
              <p:spPr>
                <a:xfrm>
                  <a:off x="6153901" y="2280010"/>
                  <a:ext cx="565541" cy="1976576"/>
                </a:xfrm>
                <a:custGeom>
                  <a:avLst/>
                  <a:gdLst>
                    <a:gd name="connsiteX0" fmla="*/ 335796 w 565541"/>
                    <a:gd name="connsiteY0" fmla="*/ 1531565 h 1976576"/>
                    <a:gd name="connsiteX1" fmla="*/ 335796 w 565541"/>
                    <a:gd name="connsiteY1" fmla="*/ 1585857 h 1976576"/>
                    <a:gd name="connsiteX2" fmla="*/ 441823 w 565541"/>
                    <a:gd name="connsiteY2" fmla="*/ 1585857 h 1976576"/>
                    <a:gd name="connsiteX3" fmla="*/ 441823 w 565541"/>
                    <a:gd name="connsiteY3" fmla="*/ 1531565 h 1976576"/>
                    <a:gd name="connsiteX4" fmla="*/ 123718 w 565541"/>
                    <a:gd name="connsiteY4" fmla="*/ 1526871 h 1976576"/>
                    <a:gd name="connsiteX5" fmla="*/ 123718 w 565541"/>
                    <a:gd name="connsiteY5" fmla="*/ 1581163 h 1976576"/>
                    <a:gd name="connsiteX6" fmla="*/ 229745 w 565541"/>
                    <a:gd name="connsiteY6" fmla="*/ 1581163 h 1976576"/>
                    <a:gd name="connsiteX7" fmla="*/ 229745 w 565541"/>
                    <a:gd name="connsiteY7" fmla="*/ 1526871 h 1976576"/>
                    <a:gd name="connsiteX8" fmla="*/ 335796 w 565541"/>
                    <a:gd name="connsiteY8" fmla="*/ 1409581 h 1976576"/>
                    <a:gd name="connsiteX9" fmla="*/ 335796 w 565541"/>
                    <a:gd name="connsiteY9" fmla="*/ 1463873 h 1976576"/>
                    <a:gd name="connsiteX10" fmla="*/ 441823 w 565541"/>
                    <a:gd name="connsiteY10" fmla="*/ 1463873 h 1976576"/>
                    <a:gd name="connsiteX11" fmla="*/ 441823 w 565541"/>
                    <a:gd name="connsiteY11" fmla="*/ 1409581 h 1976576"/>
                    <a:gd name="connsiteX12" fmla="*/ 123718 w 565541"/>
                    <a:gd name="connsiteY12" fmla="*/ 1404887 h 1976576"/>
                    <a:gd name="connsiteX13" fmla="*/ 123718 w 565541"/>
                    <a:gd name="connsiteY13" fmla="*/ 1459180 h 1976576"/>
                    <a:gd name="connsiteX14" fmla="*/ 229745 w 565541"/>
                    <a:gd name="connsiteY14" fmla="*/ 1459180 h 1976576"/>
                    <a:gd name="connsiteX15" fmla="*/ 229745 w 565541"/>
                    <a:gd name="connsiteY15" fmla="*/ 1404887 h 1976576"/>
                    <a:gd name="connsiteX16" fmla="*/ 335796 w 565541"/>
                    <a:gd name="connsiteY16" fmla="*/ 1287599 h 1976576"/>
                    <a:gd name="connsiteX17" fmla="*/ 335796 w 565541"/>
                    <a:gd name="connsiteY17" fmla="*/ 1341892 h 1976576"/>
                    <a:gd name="connsiteX18" fmla="*/ 441823 w 565541"/>
                    <a:gd name="connsiteY18" fmla="*/ 1341892 h 1976576"/>
                    <a:gd name="connsiteX19" fmla="*/ 441823 w 565541"/>
                    <a:gd name="connsiteY19" fmla="*/ 1287599 h 1976576"/>
                    <a:gd name="connsiteX20" fmla="*/ 123718 w 565541"/>
                    <a:gd name="connsiteY20" fmla="*/ 1282905 h 1976576"/>
                    <a:gd name="connsiteX21" fmla="*/ 123718 w 565541"/>
                    <a:gd name="connsiteY21" fmla="*/ 1337198 h 1976576"/>
                    <a:gd name="connsiteX22" fmla="*/ 229745 w 565541"/>
                    <a:gd name="connsiteY22" fmla="*/ 1337198 h 1976576"/>
                    <a:gd name="connsiteX23" fmla="*/ 229745 w 565541"/>
                    <a:gd name="connsiteY23" fmla="*/ 1282905 h 1976576"/>
                    <a:gd name="connsiteX24" fmla="*/ 335796 w 565541"/>
                    <a:gd name="connsiteY24" fmla="*/ 1165617 h 1976576"/>
                    <a:gd name="connsiteX25" fmla="*/ 335796 w 565541"/>
                    <a:gd name="connsiteY25" fmla="*/ 1219910 h 1976576"/>
                    <a:gd name="connsiteX26" fmla="*/ 441823 w 565541"/>
                    <a:gd name="connsiteY26" fmla="*/ 1219910 h 1976576"/>
                    <a:gd name="connsiteX27" fmla="*/ 441823 w 565541"/>
                    <a:gd name="connsiteY27" fmla="*/ 1165617 h 1976576"/>
                    <a:gd name="connsiteX28" fmla="*/ 123718 w 565541"/>
                    <a:gd name="connsiteY28" fmla="*/ 1160924 h 1976576"/>
                    <a:gd name="connsiteX29" fmla="*/ 123718 w 565541"/>
                    <a:gd name="connsiteY29" fmla="*/ 1215216 h 1976576"/>
                    <a:gd name="connsiteX30" fmla="*/ 229745 w 565541"/>
                    <a:gd name="connsiteY30" fmla="*/ 1215216 h 1976576"/>
                    <a:gd name="connsiteX31" fmla="*/ 229745 w 565541"/>
                    <a:gd name="connsiteY31" fmla="*/ 1160924 h 1976576"/>
                    <a:gd name="connsiteX32" fmla="*/ 335796 w 565541"/>
                    <a:gd name="connsiteY32" fmla="*/ 1043636 h 1976576"/>
                    <a:gd name="connsiteX33" fmla="*/ 335796 w 565541"/>
                    <a:gd name="connsiteY33" fmla="*/ 1097928 h 1976576"/>
                    <a:gd name="connsiteX34" fmla="*/ 441823 w 565541"/>
                    <a:gd name="connsiteY34" fmla="*/ 1097928 h 1976576"/>
                    <a:gd name="connsiteX35" fmla="*/ 441823 w 565541"/>
                    <a:gd name="connsiteY35" fmla="*/ 1043636 h 1976576"/>
                    <a:gd name="connsiteX36" fmla="*/ 123718 w 565541"/>
                    <a:gd name="connsiteY36" fmla="*/ 1038942 h 1976576"/>
                    <a:gd name="connsiteX37" fmla="*/ 123718 w 565541"/>
                    <a:gd name="connsiteY37" fmla="*/ 1093234 h 1976576"/>
                    <a:gd name="connsiteX38" fmla="*/ 229745 w 565541"/>
                    <a:gd name="connsiteY38" fmla="*/ 1093234 h 1976576"/>
                    <a:gd name="connsiteX39" fmla="*/ 229745 w 565541"/>
                    <a:gd name="connsiteY39" fmla="*/ 1038942 h 1976576"/>
                    <a:gd name="connsiteX40" fmla="*/ 335796 w 565541"/>
                    <a:gd name="connsiteY40" fmla="*/ 921654 h 1976576"/>
                    <a:gd name="connsiteX41" fmla="*/ 335796 w 565541"/>
                    <a:gd name="connsiteY41" fmla="*/ 975946 h 1976576"/>
                    <a:gd name="connsiteX42" fmla="*/ 441823 w 565541"/>
                    <a:gd name="connsiteY42" fmla="*/ 975946 h 1976576"/>
                    <a:gd name="connsiteX43" fmla="*/ 441823 w 565541"/>
                    <a:gd name="connsiteY43" fmla="*/ 921654 h 1976576"/>
                    <a:gd name="connsiteX44" fmla="*/ 123718 w 565541"/>
                    <a:gd name="connsiteY44" fmla="*/ 916960 h 1976576"/>
                    <a:gd name="connsiteX45" fmla="*/ 123718 w 565541"/>
                    <a:gd name="connsiteY45" fmla="*/ 971252 h 1976576"/>
                    <a:gd name="connsiteX46" fmla="*/ 229745 w 565541"/>
                    <a:gd name="connsiteY46" fmla="*/ 971252 h 1976576"/>
                    <a:gd name="connsiteX47" fmla="*/ 229745 w 565541"/>
                    <a:gd name="connsiteY47" fmla="*/ 916960 h 1976576"/>
                    <a:gd name="connsiteX48" fmla="*/ 335796 w 565541"/>
                    <a:gd name="connsiteY48" fmla="*/ 799672 h 1976576"/>
                    <a:gd name="connsiteX49" fmla="*/ 335796 w 565541"/>
                    <a:gd name="connsiteY49" fmla="*/ 853964 h 1976576"/>
                    <a:gd name="connsiteX50" fmla="*/ 441823 w 565541"/>
                    <a:gd name="connsiteY50" fmla="*/ 853964 h 1976576"/>
                    <a:gd name="connsiteX51" fmla="*/ 441823 w 565541"/>
                    <a:gd name="connsiteY51" fmla="*/ 799672 h 1976576"/>
                    <a:gd name="connsiteX52" fmla="*/ 123718 w 565541"/>
                    <a:gd name="connsiteY52" fmla="*/ 794978 h 1976576"/>
                    <a:gd name="connsiteX53" fmla="*/ 123718 w 565541"/>
                    <a:gd name="connsiteY53" fmla="*/ 849270 h 1976576"/>
                    <a:gd name="connsiteX54" fmla="*/ 229745 w 565541"/>
                    <a:gd name="connsiteY54" fmla="*/ 849270 h 1976576"/>
                    <a:gd name="connsiteX55" fmla="*/ 229745 w 565541"/>
                    <a:gd name="connsiteY55" fmla="*/ 794978 h 1976576"/>
                    <a:gd name="connsiteX56" fmla="*/ 335796 w 565541"/>
                    <a:gd name="connsiteY56" fmla="*/ 677690 h 1976576"/>
                    <a:gd name="connsiteX57" fmla="*/ 335796 w 565541"/>
                    <a:gd name="connsiteY57" fmla="*/ 731982 h 1976576"/>
                    <a:gd name="connsiteX58" fmla="*/ 441823 w 565541"/>
                    <a:gd name="connsiteY58" fmla="*/ 731982 h 1976576"/>
                    <a:gd name="connsiteX59" fmla="*/ 441823 w 565541"/>
                    <a:gd name="connsiteY59" fmla="*/ 677690 h 1976576"/>
                    <a:gd name="connsiteX60" fmla="*/ 123718 w 565541"/>
                    <a:gd name="connsiteY60" fmla="*/ 672996 h 1976576"/>
                    <a:gd name="connsiteX61" fmla="*/ 123718 w 565541"/>
                    <a:gd name="connsiteY61" fmla="*/ 727289 h 1976576"/>
                    <a:gd name="connsiteX62" fmla="*/ 229745 w 565541"/>
                    <a:gd name="connsiteY62" fmla="*/ 727289 h 1976576"/>
                    <a:gd name="connsiteX63" fmla="*/ 229745 w 565541"/>
                    <a:gd name="connsiteY63" fmla="*/ 672996 h 1976576"/>
                    <a:gd name="connsiteX64" fmla="*/ 335796 w 565541"/>
                    <a:gd name="connsiteY64" fmla="*/ 555708 h 1976576"/>
                    <a:gd name="connsiteX65" fmla="*/ 335796 w 565541"/>
                    <a:gd name="connsiteY65" fmla="*/ 610000 h 1976576"/>
                    <a:gd name="connsiteX66" fmla="*/ 441823 w 565541"/>
                    <a:gd name="connsiteY66" fmla="*/ 610000 h 1976576"/>
                    <a:gd name="connsiteX67" fmla="*/ 441823 w 565541"/>
                    <a:gd name="connsiteY67" fmla="*/ 555708 h 1976576"/>
                    <a:gd name="connsiteX68" fmla="*/ 123718 w 565541"/>
                    <a:gd name="connsiteY68" fmla="*/ 551014 h 1976576"/>
                    <a:gd name="connsiteX69" fmla="*/ 123718 w 565541"/>
                    <a:gd name="connsiteY69" fmla="*/ 605307 h 1976576"/>
                    <a:gd name="connsiteX70" fmla="*/ 229745 w 565541"/>
                    <a:gd name="connsiteY70" fmla="*/ 605307 h 1976576"/>
                    <a:gd name="connsiteX71" fmla="*/ 229745 w 565541"/>
                    <a:gd name="connsiteY71" fmla="*/ 551014 h 1976576"/>
                    <a:gd name="connsiteX72" fmla="*/ 335796 w 565541"/>
                    <a:gd name="connsiteY72" fmla="*/ 433726 h 1976576"/>
                    <a:gd name="connsiteX73" fmla="*/ 335796 w 565541"/>
                    <a:gd name="connsiteY73" fmla="*/ 488019 h 1976576"/>
                    <a:gd name="connsiteX74" fmla="*/ 441823 w 565541"/>
                    <a:gd name="connsiteY74" fmla="*/ 488019 h 1976576"/>
                    <a:gd name="connsiteX75" fmla="*/ 441823 w 565541"/>
                    <a:gd name="connsiteY75" fmla="*/ 433726 h 1976576"/>
                    <a:gd name="connsiteX76" fmla="*/ 123718 w 565541"/>
                    <a:gd name="connsiteY76" fmla="*/ 429032 h 1976576"/>
                    <a:gd name="connsiteX77" fmla="*/ 123718 w 565541"/>
                    <a:gd name="connsiteY77" fmla="*/ 483325 h 1976576"/>
                    <a:gd name="connsiteX78" fmla="*/ 229745 w 565541"/>
                    <a:gd name="connsiteY78" fmla="*/ 483325 h 1976576"/>
                    <a:gd name="connsiteX79" fmla="*/ 229745 w 565541"/>
                    <a:gd name="connsiteY79" fmla="*/ 429032 h 1976576"/>
                    <a:gd name="connsiteX80" fmla="*/ 244058 w 565541"/>
                    <a:gd name="connsiteY80" fmla="*/ 0 h 1976576"/>
                    <a:gd name="connsiteX81" fmla="*/ 321484 w 565541"/>
                    <a:gd name="connsiteY81" fmla="*/ 0 h 1976576"/>
                    <a:gd name="connsiteX82" fmla="*/ 321484 w 565541"/>
                    <a:gd name="connsiteY82" fmla="*/ 178763 h 1976576"/>
                    <a:gd name="connsiteX83" fmla="*/ 388810 w 565541"/>
                    <a:gd name="connsiteY83" fmla="*/ 178763 h 1976576"/>
                    <a:gd name="connsiteX84" fmla="*/ 388810 w 565541"/>
                    <a:gd name="connsiteY84" fmla="*/ 299617 h 1976576"/>
                    <a:gd name="connsiteX85" fmla="*/ 565541 w 565541"/>
                    <a:gd name="connsiteY85" fmla="*/ 299617 h 1976576"/>
                    <a:gd name="connsiteX86" fmla="*/ 565541 w 565541"/>
                    <a:gd name="connsiteY86" fmla="*/ 1976576 h 1976576"/>
                    <a:gd name="connsiteX87" fmla="*/ 448247 w 565541"/>
                    <a:gd name="connsiteY87" fmla="*/ 1976576 h 1976576"/>
                    <a:gd name="connsiteX88" fmla="*/ 371127 w 565541"/>
                    <a:gd name="connsiteY88" fmla="*/ 1976576 h 1976576"/>
                    <a:gd name="connsiteX89" fmla="*/ 194414 w 565541"/>
                    <a:gd name="connsiteY89" fmla="*/ 1976576 h 1976576"/>
                    <a:gd name="connsiteX90" fmla="*/ 88332 w 565541"/>
                    <a:gd name="connsiteY90" fmla="*/ 1976576 h 1976576"/>
                    <a:gd name="connsiteX91" fmla="*/ 0 w 565541"/>
                    <a:gd name="connsiteY91" fmla="*/ 1976576 h 1976576"/>
                    <a:gd name="connsiteX92" fmla="*/ 0 w 565541"/>
                    <a:gd name="connsiteY92" fmla="*/ 299617 h 1976576"/>
                    <a:gd name="connsiteX93" fmla="*/ 176731 w 565541"/>
                    <a:gd name="connsiteY93" fmla="*/ 299617 h 1976576"/>
                    <a:gd name="connsiteX94" fmla="*/ 176731 w 565541"/>
                    <a:gd name="connsiteY94" fmla="*/ 178763 h 1976576"/>
                    <a:gd name="connsiteX95" fmla="*/ 244058 w 565541"/>
                    <a:gd name="connsiteY95" fmla="*/ 178763 h 197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65541" h="1976576">
                      <a:moveTo>
                        <a:pt x="335796" y="1531565"/>
                      </a:moveTo>
                      <a:lnTo>
                        <a:pt x="335796" y="1585857"/>
                      </a:lnTo>
                      <a:lnTo>
                        <a:pt x="441823" y="1585857"/>
                      </a:lnTo>
                      <a:lnTo>
                        <a:pt x="441823" y="1531565"/>
                      </a:lnTo>
                      <a:close/>
                      <a:moveTo>
                        <a:pt x="123718" y="1526871"/>
                      </a:moveTo>
                      <a:lnTo>
                        <a:pt x="123718" y="1581163"/>
                      </a:lnTo>
                      <a:lnTo>
                        <a:pt x="229745" y="1581163"/>
                      </a:lnTo>
                      <a:lnTo>
                        <a:pt x="229745" y="1526871"/>
                      </a:lnTo>
                      <a:close/>
                      <a:moveTo>
                        <a:pt x="335796" y="1409581"/>
                      </a:moveTo>
                      <a:lnTo>
                        <a:pt x="335796" y="1463873"/>
                      </a:lnTo>
                      <a:lnTo>
                        <a:pt x="441823" y="1463873"/>
                      </a:lnTo>
                      <a:lnTo>
                        <a:pt x="441823" y="1409581"/>
                      </a:lnTo>
                      <a:close/>
                      <a:moveTo>
                        <a:pt x="123718" y="1404887"/>
                      </a:moveTo>
                      <a:lnTo>
                        <a:pt x="123718" y="1459180"/>
                      </a:lnTo>
                      <a:lnTo>
                        <a:pt x="229745" y="1459180"/>
                      </a:lnTo>
                      <a:lnTo>
                        <a:pt x="229745" y="1404887"/>
                      </a:lnTo>
                      <a:close/>
                      <a:moveTo>
                        <a:pt x="335796" y="1287599"/>
                      </a:moveTo>
                      <a:lnTo>
                        <a:pt x="335796" y="1341892"/>
                      </a:lnTo>
                      <a:lnTo>
                        <a:pt x="441823" y="1341892"/>
                      </a:lnTo>
                      <a:lnTo>
                        <a:pt x="441823" y="1287599"/>
                      </a:lnTo>
                      <a:close/>
                      <a:moveTo>
                        <a:pt x="123718" y="1282905"/>
                      </a:moveTo>
                      <a:lnTo>
                        <a:pt x="123718" y="1337198"/>
                      </a:lnTo>
                      <a:lnTo>
                        <a:pt x="229745" y="1337198"/>
                      </a:lnTo>
                      <a:lnTo>
                        <a:pt x="229745" y="1282905"/>
                      </a:lnTo>
                      <a:close/>
                      <a:moveTo>
                        <a:pt x="335796" y="1165617"/>
                      </a:moveTo>
                      <a:lnTo>
                        <a:pt x="335796" y="1219910"/>
                      </a:lnTo>
                      <a:lnTo>
                        <a:pt x="441823" y="1219910"/>
                      </a:lnTo>
                      <a:lnTo>
                        <a:pt x="441823" y="1165617"/>
                      </a:lnTo>
                      <a:close/>
                      <a:moveTo>
                        <a:pt x="123718" y="1160924"/>
                      </a:moveTo>
                      <a:lnTo>
                        <a:pt x="123718" y="1215216"/>
                      </a:lnTo>
                      <a:lnTo>
                        <a:pt x="229745" y="1215216"/>
                      </a:lnTo>
                      <a:lnTo>
                        <a:pt x="229745" y="1160924"/>
                      </a:lnTo>
                      <a:close/>
                      <a:moveTo>
                        <a:pt x="335796" y="1043636"/>
                      </a:moveTo>
                      <a:lnTo>
                        <a:pt x="335796" y="1097928"/>
                      </a:lnTo>
                      <a:lnTo>
                        <a:pt x="441823" y="1097928"/>
                      </a:lnTo>
                      <a:lnTo>
                        <a:pt x="441823" y="1043636"/>
                      </a:lnTo>
                      <a:close/>
                      <a:moveTo>
                        <a:pt x="123718" y="1038942"/>
                      </a:moveTo>
                      <a:lnTo>
                        <a:pt x="123718" y="1093234"/>
                      </a:lnTo>
                      <a:lnTo>
                        <a:pt x="229745" y="1093234"/>
                      </a:lnTo>
                      <a:lnTo>
                        <a:pt x="229745" y="1038942"/>
                      </a:lnTo>
                      <a:close/>
                      <a:moveTo>
                        <a:pt x="335796" y="921654"/>
                      </a:moveTo>
                      <a:lnTo>
                        <a:pt x="335796" y="975946"/>
                      </a:lnTo>
                      <a:lnTo>
                        <a:pt x="441823" y="975946"/>
                      </a:lnTo>
                      <a:lnTo>
                        <a:pt x="441823" y="921654"/>
                      </a:lnTo>
                      <a:close/>
                      <a:moveTo>
                        <a:pt x="123718" y="916960"/>
                      </a:moveTo>
                      <a:lnTo>
                        <a:pt x="123718" y="971252"/>
                      </a:lnTo>
                      <a:lnTo>
                        <a:pt x="229745" y="971252"/>
                      </a:lnTo>
                      <a:lnTo>
                        <a:pt x="229745" y="916960"/>
                      </a:lnTo>
                      <a:close/>
                      <a:moveTo>
                        <a:pt x="335796" y="799672"/>
                      </a:moveTo>
                      <a:lnTo>
                        <a:pt x="335796" y="853964"/>
                      </a:lnTo>
                      <a:lnTo>
                        <a:pt x="441823" y="853964"/>
                      </a:lnTo>
                      <a:lnTo>
                        <a:pt x="441823" y="799672"/>
                      </a:lnTo>
                      <a:close/>
                      <a:moveTo>
                        <a:pt x="123718" y="794978"/>
                      </a:moveTo>
                      <a:lnTo>
                        <a:pt x="123718" y="849270"/>
                      </a:lnTo>
                      <a:lnTo>
                        <a:pt x="229745" y="849270"/>
                      </a:lnTo>
                      <a:lnTo>
                        <a:pt x="229745" y="794978"/>
                      </a:lnTo>
                      <a:close/>
                      <a:moveTo>
                        <a:pt x="335796" y="677690"/>
                      </a:moveTo>
                      <a:lnTo>
                        <a:pt x="335796" y="731982"/>
                      </a:lnTo>
                      <a:lnTo>
                        <a:pt x="441823" y="731982"/>
                      </a:lnTo>
                      <a:lnTo>
                        <a:pt x="441823" y="677690"/>
                      </a:lnTo>
                      <a:close/>
                      <a:moveTo>
                        <a:pt x="123718" y="672996"/>
                      </a:moveTo>
                      <a:lnTo>
                        <a:pt x="123718" y="727289"/>
                      </a:lnTo>
                      <a:lnTo>
                        <a:pt x="229745" y="727289"/>
                      </a:lnTo>
                      <a:lnTo>
                        <a:pt x="229745" y="672996"/>
                      </a:lnTo>
                      <a:close/>
                      <a:moveTo>
                        <a:pt x="335796" y="555708"/>
                      </a:moveTo>
                      <a:lnTo>
                        <a:pt x="335796" y="610000"/>
                      </a:lnTo>
                      <a:lnTo>
                        <a:pt x="441823" y="610000"/>
                      </a:lnTo>
                      <a:lnTo>
                        <a:pt x="441823" y="555708"/>
                      </a:lnTo>
                      <a:close/>
                      <a:moveTo>
                        <a:pt x="123718" y="551014"/>
                      </a:moveTo>
                      <a:lnTo>
                        <a:pt x="123718" y="605307"/>
                      </a:lnTo>
                      <a:lnTo>
                        <a:pt x="229745" y="605307"/>
                      </a:lnTo>
                      <a:lnTo>
                        <a:pt x="229745" y="551014"/>
                      </a:lnTo>
                      <a:close/>
                      <a:moveTo>
                        <a:pt x="335796" y="433726"/>
                      </a:moveTo>
                      <a:lnTo>
                        <a:pt x="335796" y="488019"/>
                      </a:lnTo>
                      <a:lnTo>
                        <a:pt x="441823" y="488019"/>
                      </a:lnTo>
                      <a:lnTo>
                        <a:pt x="441823" y="433726"/>
                      </a:lnTo>
                      <a:close/>
                      <a:moveTo>
                        <a:pt x="123718" y="429032"/>
                      </a:moveTo>
                      <a:lnTo>
                        <a:pt x="123718" y="483325"/>
                      </a:lnTo>
                      <a:lnTo>
                        <a:pt x="229745" y="483325"/>
                      </a:lnTo>
                      <a:lnTo>
                        <a:pt x="229745" y="429032"/>
                      </a:lnTo>
                      <a:close/>
                      <a:moveTo>
                        <a:pt x="244058" y="0"/>
                      </a:moveTo>
                      <a:lnTo>
                        <a:pt x="321484" y="0"/>
                      </a:lnTo>
                      <a:lnTo>
                        <a:pt x="321484" y="178763"/>
                      </a:lnTo>
                      <a:lnTo>
                        <a:pt x="388810" y="178763"/>
                      </a:lnTo>
                      <a:lnTo>
                        <a:pt x="388810" y="299617"/>
                      </a:lnTo>
                      <a:lnTo>
                        <a:pt x="565541" y="299617"/>
                      </a:lnTo>
                      <a:lnTo>
                        <a:pt x="565541" y="1976576"/>
                      </a:lnTo>
                      <a:lnTo>
                        <a:pt x="448247" y="1976576"/>
                      </a:lnTo>
                      <a:lnTo>
                        <a:pt x="371127" y="1976576"/>
                      </a:lnTo>
                      <a:lnTo>
                        <a:pt x="194414" y="1976576"/>
                      </a:lnTo>
                      <a:lnTo>
                        <a:pt x="88332" y="1976576"/>
                      </a:lnTo>
                      <a:lnTo>
                        <a:pt x="0" y="1976576"/>
                      </a:lnTo>
                      <a:lnTo>
                        <a:pt x="0" y="299617"/>
                      </a:lnTo>
                      <a:lnTo>
                        <a:pt x="176731" y="299617"/>
                      </a:lnTo>
                      <a:lnTo>
                        <a:pt x="176731" y="178763"/>
                      </a:lnTo>
                      <a:lnTo>
                        <a:pt x="244058" y="17876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6" dirty="0"/>
                </a:p>
              </p:txBody>
            </p:sp>
            <p:sp>
              <p:nvSpPr>
                <p:cNvPr id="223" name="Freeform: Shape 48">
                  <a:extLst>
                    <a:ext uri="{FF2B5EF4-FFF2-40B4-BE49-F238E27FC236}">
                      <a16:creationId xmlns:a16="http://schemas.microsoft.com/office/drawing/2014/main" id="{57275C02-377F-459D-A160-8EF50ADD9F72}"/>
                    </a:ext>
                  </a:extLst>
                </p:cNvPr>
                <p:cNvSpPr/>
                <p:nvPr/>
              </p:nvSpPr>
              <p:spPr>
                <a:xfrm>
                  <a:off x="5147338" y="1925597"/>
                  <a:ext cx="477157" cy="2330989"/>
                </a:xfrm>
                <a:custGeom>
                  <a:avLst/>
                  <a:gdLst>
                    <a:gd name="connsiteX0" fmla="*/ 285608 w 487386"/>
                    <a:gd name="connsiteY0" fmla="*/ 1339706 h 2330989"/>
                    <a:gd name="connsiteX1" fmla="*/ 285608 w 487386"/>
                    <a:gd name="connsiteY1" fmla="*/ 1414297 h 2330989"/>
                    <a:gd name="connsiteX2" fmla="*/ 356272 w 487386"/>
                    <a:gd name="connsiteY2" fmla="*/ 1414297 h 2330989"/>
                    <a:gd name="connsiteX3" fmla="*/ 356272 w 487386"/>
                    <a:gd name="connsiteY3" fmla="*/ 1339706 h 2330989"/>
                    <a:gd name="connsiteX4" fmla="*/ 285608 w 487386"/>
                    <a:gd name="connsiteY4" fmla="*/ 1339706 h 2330989"/>
                    <a:gd name="connsiteX5" fmla="*/ 31407 w 487386"/>
                    <a:gd name="connsiteY5" fmla="*/ 1338724 h 2330989"/>
                    <a:gd name="connsiteX6" fmla="*/ 31407 w 487386"/>
                    <a:gd name="connsiteY6" fmla="*/ 1414297 h 2330989"/>
                    <a:gd name="connsiteX7" fmla="*/ 258126 w 487386"/>
                    <a:gd name="connsiteY7" fmla="*/ 1414297 h 2330989"/>
                    <a:gd name="connsiteX8" fmla="*/ 258126 w 487386"/>
                    <a:gd name="connsiteY8" fmla="*/ 1338724 h 2330989"/>
                    <a:gd name="connsiteX9" fmla="*/ 31407 w 487386"/>
                    <a:gd name="connsiteY9" fmla="*/ 1338724 h 2330989"/>
                    <a:gd name="connsiteX10" fmla="*/ 385716 w 487386"/>
                    <a:gd name="connsiteY10" fmla="*/ 1245485 h 2330989"/>
                    <a:gd name="connsiteX11" fmla="*/ 385716 w 487386"/>
                    <a:gd name="connsiteY11" fmla="*/ 1318113 h 2330989"/>
                    <a:gd name="connsiteX12" fmla="*/ 453438 w 487386"/>
                    <a:gd name="connsiteY12" fmla="*/ 1318113 h 2330989"/>
                    <a:gd name="connsiteX13" fmla="*/ 453438 w 487386"/>
                    <a:gd name="connsiteY13" fmla="*/ 1245485 h 2330989"/>
                    <a:gd name="connsiteX14" fmla="*/ 385716 w 487386"/>
                    <a:gd name="connsiteY14" fmla="*/ 1245485 h 2330989"/>
                    <a:gd name="connsiteX15" fmla="*/ 32388 w 487386"/>
                    <a:gd name="connsiteY15" fmla="*/ 1243522 h 2330989"/>
                    <a:gd name="connsiteX16" fmla="*/ 32388 w 487386"/>
                    <a:gd name="connsiteY16" fmla="*/ 1318113 h 2330989"/>
                    <a:gd name="connsiteX17" fmla="*/ 102073 w 487386"/>
                    <a:gd name="connsiteY17" fmla="*/ 1318113 h 2330989"/>
                    <a:gd name="connsiteX18" fmla="*/ 102073 w 487386"/>
                    <a:gd name="connsiteY18" fmla="*/ 1243522 h 2330989"/>
                    <a:gd name="connsiteX19" fmla="*/ 32388 w 487386"/>
                    <a:gd name="connsiteY19" fmla="*/ 1243522 h 2330989"/>
                    <a:gd name="connsiteX20" fmla="*/ 130535 w 487386"/>
                    <a:gd name="connsiteY20" fmla="*/ 1242540 h 2330989"/>
                    <a:gd name="connsiteX21" fmla="*/ 130535 w 487386"/>
                    <a:gd name="connsiteY21" fmla="*/ 1317131 h 2330989"/>
                    <a:gd name="connsiteX22" fmla="*/ 356272 w 487386"/>
                    <a:gd name="connsiteY22" fmla="*/ 1317131 h 2330989"/>
                    <a:gd name="connsiteX23" fmla="*/ 356272 w 487386"/>
                    <a:gd name="connsiteY23" fmla="*/ 1242540 h 2330989"/>
                    <a:gd name="connsiteX24" fmla="*/ 130535 w 487386"/>
                    <a:gd name="connsiteY24" fmla="*/ 1242540 h 2330989"/>
                    <a:gd name="connsiteX25" fmla="*/ 128572 w 487386"/>
                    <a:gd name="connsiteY25" fmla="*/ 1149301 h 2330989"/>
                    <a:gd name="connsiteX26" fmla="*/ 128572 w 487386"/>
                    <a:gd name="connsiteY26" fmla="*/ 1220947 h 2330989"/>
                    <a:gd name="connsiteX27" fmla="*/ 199237 w 487386"/>
                    <a:gd name="connsiteY27" fmla="*/ 1220947 h 2330989"/>
                    <a:gd name="connsiteX28" fmla="*/ 199237 w 487386"/>
                    <a:gd name="connsiteY28" fmla="*/ 1149301 h 2330989"/>
                    <a:gd name="connsiteX29" fmla="*/ 128572 w 487386"/>
                    <a:gd name="connsiteY29" fmla="*/ 1149301 h 2330989"/>
                    <a:gd name="connsiteX30" fmla="*/ 226720 w 487386"/>
                    <a:gd name="connsiteY30" fmla="*/ 1148319 h 2330989"/>
                    <a:gd name="connsiteX31" fmla="*/ 226720 w 487386"/>
                    <a:gd name="connsiteY31" fmla="*/ 1219966 h 2330989"/>
                    <a:gd name="connsiteX32" fmla="*/ 453438 w 487386"/>
                    <a:gd name="connsiteY32" fmla="*/ 1219966 h 2330989"/>
                    <a:gd name="connsiteX33" fmla="*/ 453438 w 487386"/>
                    <a:gd name="connsiteY33" fmla="*/ 1148319 h 2330989"/>
                    <a:gd name="connsiteX34" fmla="*/ 226720 w 487386"/>
                    <a:gd name="connsiteY34" fmla="*/ 1148319 h 2330989"/>
                    <a:gd name="connsiteX35" fmla="*/ 128572 w 487386"/>
                    <a:gd name="connsiteY35" fmla="*/ 1050172 h 2330989"/>
                    <a:gd name="connsiteX36" fmla="*/ 128572 w 487386"/>
                    <a:gd name="connsiteY36" fmla="*/ 1121820 h 2330989"/>
                    <a:gd name="connsiteX37" fmla="*/ 357254 w 487386"/>
                    <a:gd name="connsiteY37" fmla="*/ 1121820 h 2330989"/>
                    <a:gd name="connsiteX38" fmla="*/ 357254 w 487386"/>
                    <a:gd name="connsiteY38" fmla="*/ 1050172 h 2330989"/>
                    <a:gd name="connsiteX39" fmla="*/ 128572 w 487386"/>
                    <a:gd name="connsiteY39" fmla="*/ 1050172 h 2330989"/>
                    <a:gd name="connsiteX40" fmla="*/ 32388 w 487386"/>
                    <a:gd name="connsiteY40" fmla="*/ 1050172 h 2330989"/>
                    <a:gd name="connsiteX41" fmla="*/ 32388 w 487386"/>
                    <a:gd name="connsiteY41" fmla="*/ 1122800 h 2330989"/>
                    <a:gd name="connsiteX42" fmla="*/ 103055 w 487386"/>
                    <a:gd name="connsiteY42" fmla="*/ 1122800 h 2330989"/>
                    <a:gd name="connsiteX43" fmla="*/ 103055 w 487386"/>
                    <a:gd name="connsiteY43" fmla="*/ 1050172 h 2330989"/>
                    <a:gd name="connsiteX44" fmla="*/ 32388 w 487386"/>
                    <a:gd name="connsiteY44" fmla="*/ 1050172 h 2330989"/>
                    <a:gd name="connsiteX45" fmla="*/ 383754 w 487386"/>
                    <a:gd name="connsiteY45" fmla="*/ 953007 h 2330989"/>
                    <a:gd name="connsiteX46" fmla="*/ 383754 w 487386"/>
                    <a:gd name="connsiteY46" fmla="*/ 1024654 h 2330989"/>
                    <a:gd name="connsiteX47" fmla="*/ 452457 w 487386"/>
                    <a:gd name="connsiteY47" fmla="*/ 1024654 h 2330989"/>
                    <a:gd name="connsiteX48" fmla="*/ 452457 w 487386"/>
                    <a:gd name="connsiteY48" fmla="*/ 953007 h 2330989"/>
                    <a:gd name="connsiteX49" fmla="*/ 383754 w 487386"/>
                    <a:gd name="connsiteY49" fmla="*/ 953007 h 2330989"/>
                    <a:gd name="connsiteX50" fmla="*/ 30425 w 487386"/>
                    <a:gd name="connsiteY50" fmla="*/ 953007 h 2330989"/>
                    <a:gd name="connsiteX51" fmla="*/ 30425 w 487386"/>
                    <a:gd name="connsiteY51" fmla="*/ 1023673 h 2330989"/>
                    <a:gd name="connsiteX52" fmla="*/ 259108 w 487386"/>
                    <a:gd name="connsiteY52" fmla="*/ 1023673 h 2330989"/>
                    <a:gd name="connsiteX53" fmla="*/ 259108 w 487386"/>
                    <a:gd name="connsiteY53" fmla="*/ 953007 h 2330989"/>
                    <a:gd name="connsiteX54" fmla="*/ 30425 w 487386"/>
                    <a:gd name="connsiteY54" fmla="*/ 953007 h 2330989"/>
                    <a:gd name="connsiteX55" fmla="*/ 286589 w 487386"/>
                    <a:gd name="connsiteY55" fmla="*/ 952025 h 2330989"/>
                    <a:gd name="connsiteX56" fmla="*/ 286589 w 487386"/>
                    <a:gd name="connsiteY56" fmla="*/ 1023673 h 2330989"/>
                    <a:gd name="connsiteX57" fmla="*/ 357254 w 487386"/>
                    <a:gd name="connsiteY57" fmla="*/ 1023673 h 2330989"/>
                    <a:gd name="connsiteX58" fmla="*/ 357254 w 487386"/>
                    <a:gd name="connsiteY58" fmla="*/ 952025 h 2330989"/>
                    <a:gd name="connsiteX59" fmla="*/ 286589 w 487386"/>
                    <a:gd name="connsiteY59" fmla="*/ 952025 h 2330989"/>
                    <a:gd name="connsiteX60" fmla="*/ 382772 w 487386"/>
                    <a:gd name="connsiteY60" fmla="*/ 854860 h 2330989"/>
                    <a:gd name="connsiteX61" fmla="*/ 382772 w 487386"/>
                    <a:gd name="connsiteY61" fmla="*/ 927489 h 2330989"/>
                    <a:gd name="connsiteX62" fmla="*/ 452457 w 487386"/>
                    <a:gd name="connsiteY62" fmla="*/ 927489 h 2330989"/>
                    <a:gd name="connsiteX63" fmla="*/ 452457 w 487386"/>
                    <a:gd name="connsiteY63" fmla="*/ 854860 h 2330989"/>
                    <a:gd name="connsiteX64" fmla="*/ 382772 w 487386"/>
                    <a:gd name="connsiteY64" fmla="*/ 854860 h 2330989"/>
                    <a:gd name="connsiteX65" fmla="*/ 286589 w 487386"/>
                    <a:gd name="connsiteY65" fmla="*/ 853878 h 2330989"/>
                    <a:gd name="connsiteX66" fmla="*/ 286589 w 487386"/>
                    <a:gd name="connsiteY66" fmla="*/ 927489 h 2330989"/>
                    <a:gd name="connsiteX67" fmla="*/ 355291 w 487386"/>
                    <a:gd name="connsiteY67" fmla="*/ 927489 h 2330989"/>
                    <a:gd name="connsiteX68" fmla="*/ 355291 w 487386"/>
                    <a:gd name="connsiteY68" fmla="*/ 853878 h 2330989"/>
                    <a:gd name="connsiteX69" fmla="*/ 286589 w 487386"/>
                    <a:gd name="connsiteY69" fmla="*/ 853878 h 2330989"/>
                    <a:gd name="connsiteX70" fmla="*/ 384735 w 487386"/>
                    <a:gd name="connsiteY70" fmla="*/ 756713 h 2330989"/>
                    <a:gd name="connsiteX71" fmla="*/ 384735 w 487386"/>
                    <a:gd name="connsiteY71" fmla="*/ 829342 h 2330989"/>
                    <a:gd name="connsiteX72" fmla="*/ 453438 w 487386"/>
                    <a:gd name="connsiteY72" fmla="*/ 829342 h 2330989"/>
                    <a:gd name="connsiteX73" fmla="*/ 453438 w 487386"/>
                    <a:gd name="connsiteY73" fmla="*/ 756713 h 2330989"/>
                    <a:gd name="connsiteX74" fmla="*/ 384735 w 487386"/>
                    <a:gd name="connsiteY74" fmla="*/ 756713 h 2330989"/>
                    <a:gd name="connsiteX75" fmla="*/ 130535 w 487386"/>
                    <a:gd name="connsiteY75" fmla="*/ 756713 h 2330989"/>
                    <a:gd name="connsiteX76" fmla="*/ 130535 w 487386"/>
                    <a:gd name="connsiteY76" fmla="*/ 829342 h 2330989"/>
                    <a:gd name="connsiteX77" fmla="*/ 357254 w 487386"/>
                    <a:gd name="connsiteY77" fmla="*/ 829342 h 2330989"/>
                    <a:gd name="connsiteX78" fmla="*/ 357254 w 487386"/>
                    <a:gd name="connsiteY78" fmla="*/ 756713 h 2330989"/>
                    <a:gd name="connsiteX79" fmla="*/ 130535 w 487386"/>
                    <a:gd name="connsiteY79" fmla="*/ 756713 h 2330989"/>
                    <a:gd name="connsiteX80" fmla="*/ 32388 w 487386"/>
                    <a:gd name="connsiteY80" fmla="*/ 755731 h 2330989"/>
                    <a:gd name="connsiteX81" fmla="*/ 32388 w 487386"/>
                    <a:gd name="connsiteY81" fmla="*/ 830323 h 2330989"/>
                    <a:gd name="connsiteX82" fmla="*/ 102073 w 487386"/>
                    <a:gd name="connsiteY82" fmla="*/ 830323 h 2330989"/>
                    <a:gd name="connsiteX83" fmla="*/ 102073 w 487386"/>
                    <a:gd name="connsiteY83" fmla="*/ 755731 h 2330989"/>
                    <a:gd name="connsiteX84" fmla="*/ 32388 w 487386"/>
                    <a:gd name="connsiteY84" fmla="*/ 755731 h 2330989"/>
                    <a:gd name="connsiteX85" fmla="*/ 382772 w 487386"/>
                    <a:gd name="connsiteY85" fmla="*/ 658566 h 2330989"/>
                    <a:gd name="connsiteX86" fmla="*/ 382772 w 487386"/>
                    <a:gd name="connsiteY86" fmla="*/ 733158 h 2330989"/>
                    <a:gd name="connsiteX87" fmla="*/ 452457 w 487386"/>
                    <a:gd name="connsiteY87" fmla="*/ 733158 h 2330989"/>
                    <a:gd name="connsiteX88" fmla="*/ 452457 w 487386"/>
                    <a:gd name="connsiteY88" fmla="*/ 658566 h 2330989"/>
                    <a:gd name="connsiteX89" fmla="*/ 382772 w 487386"/>
                    <a:gd name="connsiteY89" fmla="*/ 658566 h 2330989"/>
                    <a:gd name="connsiteX90" fmla="*/ 31407 w 487386"/>
                    <a:gd name="connsiteY90" fmla="*/ 658566 h 2330989"/>
                    <a:gd name="connsiteX91" fmla="*/ 31407 w 487386"/>
                    <a:gd name="connsiteY91" fmla="*/ 735121 h 2330989"/>
                    <a:gd name="connsiteX92" fmla="*/ 259108 w 487386"/>
                    <a:gd name="connsiteY92" fmla="*/ 735121 h 2330989"/>
                    <a:gd name="connsiteX93" fmla="*/ 259108 w 487386"/>
                    <a:gd name="connsiteY93" fmla="*/ 658566 h 2330989"/>
                    <a:gd name="connsiteX94" fmla="*/ 31407 w 487386"/>
                    <a:gd name="connsiteY94" fmla="*/ 658566 h 2330989"/>
                    <a:gd name="connsiteX95" fmla="*/ 226720 w 487386"/>
                    <a:gd name="connsiteY95" fmla="*/ 561400 h 2330989"/>
                    <a:gd name="connsiteX96" fmla="*/ 226720 w 487386"/>
                    <a:gd name="connsiteY96" fmla="*/ 638937 h 2330989"/>
                    <a:gd name="connsiteX97" fmla="*/ 451475 w 487386"/>
                    <a:gd name="connsiteY97" fmla="*/ 638937 h 2330989"/>
                    <a:gd name="connsiteX98" fmla="*/ 451475 w 487386"/>
                    <a:gd name="connsiteY98" fmla="*/ 561400 h 2330989"/>
                    <a:gd name="connsiteX99" fmla="*/ 226720 w 487386"/>
                    <a:gd name="connsiteY99" fmla="*/ 561400 h 2330989"/>
                    <a:gd name="connsiteX100" fmla="*/ 128572 w 487386"/>
                    <a:gd name="connsiteY100" fmla="*/ 561400 h 2330989"/>
                    <a:gd name="connsiteX101" fmla="*/ 128572 w 487386"/>
                    <a:gd name="connsiteY101" fmla="*/ 636974 h 2330989"/>
                    <a:gd name="connsiteX102" fmla="*/ 198257 w 487386"/>
                    <a:gd name="connsiteY102" fmla="*/ 636974 h 2330989"/>
                    <a:gd name="connsiteX103" fmla="*/ 198257 w 487386"/>
                    <a:gd name="connsiteY103" fmla="*/ 561400 h 2330989"/>
                    <a:gd name="connsiteX104" fmla="*/ 128572 w 487386"/>
                    <a:gd name="connsiteY104" fmla="*/ 561400 h 2330989"/>
                    <a:gd name="connsiteX105" fmla="*/ 129554 w 487386"/>
                    <a:gd name="connsiteY105" fmla="*/ 464235 h 2330989"/>
                    <a:gd name="connsiteX106" fmla="*/ 129554 w 487386"/>
                    <a:gd name="connsiteY106" fmla="*/ 540790 h 2330989"/>
                    <a:gd name="connsiteX107" fmla="*/ 356272 w 487386"/>
                    <a:gd name="connsiteY107" fmla="*/ 540790 h 2330989"/>
                    <a:gd name="connsiteX108" fmla="*/ 356272 w 487386"/>
                    <a:gd name="connsiteY108" fmla="*/ 464235 h 2330989"/>
                    <a:gd name="connsiteX109" fmla="*/ 129554 w 487386"/>
                    <a:gd name="connsiteY109" fmla="*/ 464235 h 2330989"/>
                    <a:gd name="connsiteX110" fmla="*/ 34352 w 487386"/>
                    <a:gd name="connsiteY110" fmla="*/ 463253 h 2330989"/>
                    <a:gd name="connsiteX111" fmla="*/ 34352 w 487386"/>
                    <a:gd name="connsiteY111" fmla="*/ 539808 h 2330989"/>
                    <a:gd name="connsiteX112" fmla="*/ 102073 w 487386"/>
                    <a:gd name="connsiteY112" fmla="*/ 539808 h 2330989"/>
                    <a:gd name="connsiteX113" fmla="*/ 102073 w 487386"/>
                    <a:gd name="connsiteY113" fmla="*/ 463253 h 2330989"/>
                    <a:gd name="connsiteX114" fmla="*/ 34352 w 487386"/>
                    <a:gd name="connsiteY114" fmla="*/ 463253 h 2330989"/>
                    <a:gd name="connsiteX115" fmla="*/ 384735 w 487386"/>
                    <a:gd name="connsiteY115" fmla="*/ 462272 h 2330989"/>
                    <a:gd name="connsiteX116" fmla="*/ 384735 w 487386"/>
                    <a:gd name="connsiteY116" fmla="*/ 540790 h 2330989"/>
                    <a:gd name="connsiteX117" fmla="*/ 451475 w 487386"/>
                    <a:gd name="connsiteY117" fmla="*/ 540790 h 2330989"/>
                    <a:gd name="connsiteX118" fmla="*/ 451475 w 487386"/>
                    <a:gd name="connsiteY118" fmla="*/ 462272 h 2330989"/>
                    <a:gd name="connsiteX119" fmla="*/ 384735 w 487386"/>
                    <a:gd name="connsiteY119" fmla="*/ 462272 h 2330989"/>
                    <a:gd name="connsiteX120" fmla="*/ 52999 w 487386"/>
                    <a:gd name="connsiteY120" fmla="*/ 286589 h 2330989"/>
                    <a:gd name="connsiteX121" fmla="*/ 52999 w 487386"/>
                    <a:gd name="connsiteY121" fmla="*/ 364126 h 2330989"/>
                    <a:gd name="connsiteX122" fmla="*/ 192368 w 487386"/>
                    <a:gd name="connsiteY122" fmla="*/ 364126 h 2330989"/>
                    <a:gd name="connsiteX123" fmla="*/ 192368 w 487386"/>
                    <a:gd name="connsiteY123" fmla="*/ 286589 h 2330989"/>
                    <a:gd name="connsiteX124" fmla="*/ 52999 w 487386"/>
                    <a:gd name="connsiteY124" fmla="*/ 286589 h 2330989"/>
                    <a:gd name="connsiteX125" fmla="*/ 295422 w 487386"/>
                    <a:gd name="connsiteY125" fmla="*/ 285608 h 2330989"/>
                    <a:gd name="connsiteX126" fmla="*/ 295422 w 487386"/>
                    <a:gd name="connsiteY126" fmla="*/ 364126 h 2330989"/>
                    <a:gd name="connsiteX127" fmla="*/ 434790 w 487386"/>
                    <a:gd name="connsiteY127" fmla="*/ 364126 h 2330989"/>
                    <a:gd name="connsiteX128" fmla="*/ 434790 w 487386"/>
                    <a:gd name="connsiteY128" fmla="*/ 285608 h 2330989"/>
                    <a:gd name="connsiteX129" fmla="*/ 295422 w 487386"/>
                    <a:gd name="connsiteY129" fmla="*/ 285608 h 2330989"/>
                    <a:gd name="connsiteX130" fmla="*/ 51036 w 487386"/>
                    <a:gd name="connsiteY130" fmla="*/ 186479 h 2330989"/>
                    <a:gd name="connsiteX131" fmla="*/ 51036 w 487386"/>
                    <a:gd name="connsiteY131" fmla="*/ 259108 h 2330989"/>
                    <a:gd name="connsiteX132" fmla="*/ 190405 w 487386"/>
                    <a:gd name="connsiteY132" fmla="*/ 259108 h 2330989"/>
                    <a:gd name="connsiteX133" fmla="*/ 190405 w 487386"/>
                    <a:gd name="connsiteY133" fmla="*/ 186479 h 2330989"/>
                    <a:gd name="connsiteX134" fmla="*/ 51036 w 487386"/>
                    <a:gd name="connsiteY134" fmla="*/ 186479 h 2330989"/>
                    <a:gd name="connsiteX135" fmla="*/ 294440 w 487386"/>
                    <a:gd name="connsiteY135" fmla="*/ 185498 h 2330989"/>
                    <a:gd name="connsiteX136" fmla="*/ 294440 w 487386"/>
                    <a:gd name="connsiteY136" fmla="*/ 260090 h 2330989"/>
                    <a:gd name="connsiteX137" fmla="*/ 432828 w 487386"/>
                    <a:gd name="connsiteY137" fmla="*/ 260090 h 2330989"/>
                    <a:gd name="connsiteX138" fmla="*/ 432828 w 487386"/>
                    <a:gd name="connsiteY138" fmla="*/ 185498 h 2330989"/>
                    <a:gd name="connsiteX139" fmla="*/ 294440 w 487386"/>
                    <a:gd name="connsiteY139" fmla="*/ 185498 h 2330989"/>
                    <a:gd name="connsiteX140" fmla="*/ 52999 w 487386"/>
                    <a:gd name="connsiteY140" fmla="*/ 89314 h 2330989"/>
                    <a:gd name="connsiteX141" fmla="*/ 52999 w 487386"/>
                    <a:gd name="connsiteY141" fmla="*/ 158017 h 2330989"/>
                    <a:gd name="connsiteX142" fmla="*/ 191387 w 487386"/>
                    <a:gd name="connsiteY142" fmla="*/ 158017 h 2330989"/>
                    <a:gd name="connsiteX143" fmla="*/ 191387 w 487386"/>
                    <a:gd name="connsiteY143" fmla="*/ 89314 h 2330989"/>
                    <a:gd name="connsiteX144" fmla="*/ 52999 w 487386"/>
                    <a:gd name="connsiteY144" fmla="*/ 89314 h 2330989"/>
                    <a:gd name="connsiteX145" fmla="*/ 296403 w 487386"/>
                    <a:gd name="connsiteY145" fmla="*/ 87351 h 2330989"/>
                    <a:gd name="connsiteX146" fmla="*/ 296403 w 487386"/>
                    <a:gd name="connsiteY146" fmla="*/ 158998 h 2330989"/>
                    <a:gd name="connsiteX147" fmla="*/ 432828 w 487386"/>
                    <a:gd name="connsiteY147" fmla="*/ 158998 h 2330989"/>
                    <a:gd name="connsiteX148" fmla="*/ 432828 w 487386"/>
                    <a:gd name="connsiteY148" fmla="*/ 87351 h 2330989"/>
                    <a:gd name="connsiteX149" fmla="*/ 296403 w 487386"/>
                    <a:gd name="connsiteY149" fmla="*/ 87351 h 2330989"/>
                    <a:gd name="connsiteX150" fmla="*/ 26499 w 487386"/>
                    <a:gd name="connsiteY150" fmla="*/ 0 h 2330989"/>
                    <a:gd name="connsiteX151" fmla="*/ 219849 w 487386"/>
                    <a:gd name="connsiteY151" fmla="*/ 0 h 2330989"/>
                    <a:gd name="connsiteX152" fmla="*/ 219849 w 487386"/>
                    <a:gd name="connsiteY152" fmla="*/ 111888 h 2330989"/>
                    <a:gd name="connsiteX153" fmla="*/ 219849 w 487386"/>
                    <a:gd name="connsiteY153" fmla="*/ 337625 h 2330989"/>
                    <a:gd name="connsiteX154" fmla="*/ 263033 w 487386"/>
                    <a:gd name="connsiteY154" fmla="*/ 366088 h 2330989"/>
                    <a:gd name="connsiteX155" fmla="*/ 263033 w 487386"/>
                    <a:gd name="connsiteY155" fmla="*/ 2945 h 2330989"/>
                    <a:gd name="connsiteX156" fmla="*/ 461290 w 487386"/>
                    <a:gd name="connsiteY156" fmla="*/ 2945 h 2330989"/>
                    <a:gd name="connsiteX157" fmla="*/ 463253 w 487386"/>
                    <a:gd name="connsiteY157" fmla="*/ 330756 h 2330989"/>
                    <a:gd name="connsiteX158" fmla="*/ 481901 w 487386"/>
                    <a:gd name="connsiteY158" fmla="*/ 1297502 h 2330989"/>
                    <a:gd name="connsiteX159" fmla="*/ 483863 w 487386"/>
                    <a:gd name="connsiteY159" fmla="*/ 2269156 h 2330989"/>
                    <a:gd name="connsiteX160" fmla="*/ 483863 w 487386"/>
                    <a:gd name="connsiteY160" fmla="*/ 2330989 h 2330989"/>
                    <a:gd name="connsiteX161" fmla="*/ 0 w 487386"/>
                    <a:gd name="connsiteY161" fmla="*/ 2330989 h 2330989"/>
                    <a:gd name="connsiteX162" fmla="*/ 0 w 487386"/>
                    <a:gd name="connsiteY162" fmla="*/ 2284859 h 2330989"/>
                    <a:gd name="connsiteX163" fmla="*/ 0 w 487386"/>
                    <a:gd name="connsiteY163" fmla="*/ 421051 h 2330989"/>
                    <a:gd name="connsiteX164" fmla="*/ 26499 w 487386"/>
                    <a:gd name="connsiteY164" fmla="*/ 0 h 233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87386" h="2330989">
                      <a:moveTo>
                        <a:pt x="285608" y="1339706"/>
                      </a:moveTo>
                      <a:cubicBezTo>
                        <a:pt x="285608" y="1366205"/>
                        <a:pt x="285608" y="1388779"/>
                        <a:pt x="285608" y="1414297"/>
                      </a:cubicBezTo>
                      <a:cubicBezTo>
                        <a:pt x="312107" y="1414297"/>
                        <a:pt x="333699" y="1414297"/>
                        <a:pt x="356272" y="1414297"/>
                      </a:cubicBezTo>
                      <a:cubicBezTo>
                        <a:pt x="356272" y="1387797"/>
                        <a:pt x="356272" y="1364242"/>
                        <a:pt x="356272" y="1339706"/>
                      </a:cubicBezTo>
                      <a:cubicBezTo>
                        <a:pt x="331736" y="1339706"/>
                        <a:pt x="309163" y="1339706"/>
                        <a:pt x="285608" y="1339706"/>
                      </a:cubicBezTo>
                      <a:close/>
                      <a:moveTo>
                        <a:pt x="31407" y="1338724"/>
                      </a:moveTo>
                      <a:cubicBezTo>
                        <a:pt x="31407" y="1366205"/>
                        <a:pt x="31407" y="1389760"/>
                        <a:pt x="31407" y="1414297"/>
                      </a:cubicBezTo>
                      <a:cubicBezTo>
                        <a:pt x="108942" y="1414297"/>
                        <a:pt x="183534" y="1414297"/>
                        <a:pt x="258126" y="1414297"/>
                      </a:cubicBezTo>
                      <a:cubicBezTo>
                        <a:pt x="258126" y="1386816"/>
                        <a:pt x="258126" y="1363261"/>
                        <a:pt x="258126" y="1338724"/>
                      </a:cubicBezTo>
                      <a:cubicBezTo>
                        <a:pt x="180590" y="1338724"/>
                        <a:pt x="106980" y="1338724"/>
                        <a:pt x="31407" y="1338724"/>
                      </a:cubicBezTo>
                      <a:close/>
                      <a:moveTo>
                        <a:pt x="385716" y="1245485"/>
                      </a:moveTo>
                      <a:cubicBezTo>
                        <a:pt x="385716" y="1271984"/>
                        <a:pt x="385716" y="1295539"/>
                        <a:pt x="385716" y="1318113"/>
                      </a:cubicBezTo>
                      <a:cubicBezTo>
                        <a:pt x="410253" y="1318113"/>
                        <a:pt x="430864" y="1318113"/>
                        <a:pt x="453438" y="1318113"/>
                      </a:cubicBezTo>
                      <a:cubicBezTo>
                        <a:pt x="453438" y="1293576"/>
                        <a:pt x="453438" y="1271003"/>
                        <a:pt x="453438" y="1245485"/>
                      </a:cubicBezTo>
                      <a:cubicBezTo>
                        <a:pt x="427920" y="1245485"/>
                        <a:pt x="406328" y="1245485"/>
                        <a:pt x="385716" y="1245485"/>
                      </a:cubicBezTo>
                      <a:close/>
                      <a:moveTo>
                        <a:pt x="32388" y="1243522"/>
                      </a:moveTo>
                      <a:cubicBezTo>
                        <a:pt x="32388" y="1270021"/>
                        <a:pt x="32388" y="1292595"/>
                        <a:pt x="32388" y="1318113"/>
                      </a:cubicBezTo>
                      <a:cubicBezTo>
                        <a:pt x="55943" y="1318113"/>
                        <a:pt x="78518" y="1318113"/>
                        <a:pt x="102073" y="1318113"/>
                      </a:cubicBezTo>
                      <a:cubicBezTo>
                        <a:pt x="102073" y="1292595"/>
                        <a:pt x="102073" y="1269040"/>
                        <a:pt x="102073" y="1243522"/>
                      </a:cubicBezTo>
                      <a:cubicBezTo>
                        <a:pt x="77536" y="1243522"/>
                        <a:pt x="55943" y="1243522"/>
                        <a:pt x="32388" y="1243522"/>
                      </a:cubicBezTo>
                      <a:close/>
                      <a:moveTo>
                        <a:pt x="130535" y="1242540"/>
                      </a:moveTo>
                      <a:cubicBezTo>
                        <a:pt x="130535" y="1271003"/>
                        <a:pt x="130535" y="1294558"/>
                        <a:pt x="130535" y="1317131"/>
                      </a:cubicBezTo>
                      <a:cubicBezTo>
                        <a:pt x="208071" y="1317131"/>
                        <a:pt x="281681" y="1317131"/>
                        <a:pt x="356272" y="1317131"/>
                      </a:cubicBezTo>
                      <a:cubicBezTo>
                        <a:pt x="356272" y="1290632"/>
                        <a:pt x="356272" y="1267077"/>
                        <a:pt x="356272" y="1242540"/>
                      </a:cubicBezTo>
                      <a:cubicBezTo>
                        <a:pt x="278737" y="1242540"/>
                        <a:pt x="206108" y="1242540"/>
                        <a:pt x="130535" y="1242540"/>
                      </a:cubicBezTo>
                      <a:close/>
                      <a:moveTo>
                        <a:pt x="128572" y="1149301"/>
                      </a:moveTo>
                      <a:cubicBezTo>
                        <a:pt x="128572" y="1174819"/>
                        <a:pt x="128572" y="1197392"/>
                        <a:pt x="128572" y="1220947"/>
                      </a:cubicBezTo>
                      <a:cubicBezTo>
                        <a:pt x="153109" y="1220947"/>
                        <a:pt x="174701" y="1220947"/>
                        <a:pt x="199237" y="1220947"/>
                      </a:cubicBezTo>
                      <a:cubicBezTo>
                        <a:pt x="199237" y="1193466"/>
                        <a:pt x="199237" y="1171874"/>
                        <a:pt x="199237" y="1149301"/>
                      </a:cubicBezTo>
                      <a:cubicBezTo>
                        <a:pt x="173719" y="1149301"/>
                        <a:pt x="151146" y="1149301"/>
                        <a:pt x="128572" y="1149301"/>
                      </a:cubicBezTo>
                      <a:close/>
                      <a:moveTo>
                        <a:pt x="226720" y="1148319"/>
                      </a:moveTo>
                      <a:cubicBezTo>
                        <a:pt x="226720" y="1174819"/>
                        <a:pt x="226720" y="1196411"/>
                        <a:pt x="226720" y="1219966"/>
                      </a:cubicBezTo>
                      <a:cubicBezTo>
                        <a:pt x="303273" y="1219966"/>
                        <a:pt x="377866" y="1219966"/>
                        <a:pt x="453438" y="1219966"/>
                      </a:cubicBezTo>
                      <a:cubicBezTo>
                        <a:pt x="453438" y="1195429"/>
                        <a:pt x="453438" y="1172856"/>
                        <a:pt x="453438" y="1148319"/>
                      </a:cubicBezTo>
                      <a:cubicBezTo>
                        <a:pt x="373940" y="1148319"/>
                        <a:pt x="300329" y="1148319"/>
                        <a:pt x="226720" y="1148319"/>
                      </a:cubicBezTo>
                      <a:close/>
                      <a:moveTo>
                        <a:pt x="128572" y="1050172"/>
                      </a:moveTo>
                      <a:cubicBezTo>
                        <a:pt x="128572" y="1075690"/>
                        <a:pt x="128572" y="1098264"/>
                        <a:pt x="128572" y="1121820"/>
                      </a:cubicBezTo>
                      <a:cubicBezTo>
                        <a:pt x="206108" y="1121820"/>
                        <a:pt x="280700" y="1121820"/>
                        <a:pt x="357254" y="1121820"/>
                      </a:cubicBezTo>
                      <a:cubicBezTo>
                        <a:pt x="357254" y="1096301"/>
                        <a:pt x="357254" y="1074709"/>
                        <a:pt x="357254" y="1050172"/>
                      </a:cubicBezTo>
                      <a:cubicBezTo>
                        <a:pt x="279719" y="1050172"/>
                        <a:pt x="204145" y="1050172"/>
                        <a:pt x="128572" y="1050172"/>
                      </a:cubicBezTo>
                      <a:close/>
                      <a:moveTo>
                        <a:pt x="32388" y="1050172"/>
                      </a:moveTo>
                      <a:cubicBezTo>
                        <a:pt x="32388" y="1076672"/>
                        <a:pt x="32388" y="1100227"/>
                        <a:pt x="32388" y="1122800"/>
                      </a:cubicBezTo>
                      <a:cubicBezTo>
                        <a:pt x="57906" y="1122800"/>
                        <a:pt x="79498" y="1122800"/>
                        <a:pt x="103055" y="1122800"/>
                      </a:cubicBezTo>
                      <a:cubicBezTo>
                        <a:pt x="103055" y="1097282"/>
                        <a:pt x="103055" y="1074709"/>
                        <a:pt x="103055" y="1050172"/>
                      </a:cubicBezTo>
                      <a:cubicBezTo>
                        <a:pt x="76555" y="1050172"/>
                        <a:pt x="53981" y="1050172"/>
                        <a:pt x="32388" y="1050172"/>
                      </a:cubicBezTo>
                      <a:close/>
                      <a:moveTo>
                        <a:pt x="383754" y="953007"/>
                      </a:moveTo>
                      <a:cubicBezTo>
                        <a:pt x="383754" y="978525"/>
                        <a:pt x="383754" y="1001098"/>
                        <a:pt x="383754" y="1024654"/>
                      </a:cubicBezTo>
                      <a:cubicBezTo>
                        <a:pt x="408291" y="1024654"/>
                        <a:pt x="429883" y="1024654"/>
                        <a:pt x="452457" y="1024654"/>
                      </a:cubicBezTo>
                      <a:cubicBezTo>
                        <a:pt x="452457" y="998154"/>
                        <a:pt x="452457" y="974599"/>
                        <a:pt x="452457" y="953007"/>
                      </a:cubicBezTo>
                      <a:cubicBezTo>
                        <a:pt x="426939" y="953007"/>
                        <a:pt x="405346" y="953007"/>
                        <a:pt x="383754" y="953007"/>
                      </a:cubicBezTo>
                      <a:close/>
                      <a:moveTo>
                        <a:pt x="30425" y="953007"/>
                      </a:moveTo>
                      <a:cubicBezTo>
                        <a:pt x="30425" y="977543"/>
                        <a:pt x="30425" y="998154"/>
                        <a:pt x="30425" y="1023673"/>
                      </a:cubicBezTo>
                      <a:cubicBezTo>
                        <a:pt x="109924" y="1023673"/>
                        <a:pt x="185497" y="1023673"/>
                        <a:pt x="259108" y="1023673"/>
                      </a:cubicBezTo>
                      <a:cubicBezTo>
                        <a:pt x="259108" y="997172"/>
                        <a:pt x="259108" y="975580"/>
                        <a:pt x="259108" y="953007"/>
                      </a:cubicBezTo>
                      <a:cubicBezTo>
                        <a:pt x="181572" y="953007"/>
                        <a:pt x="105999" y="953007"/>
                        <a:pt x="30425" y="953007"/>
                      </a:cubicBezTo>
                      <a:close/>
                      <a:moveTo>
                        <a:pt x="286589" y="952025"/>
                      </a:moveTo>
                      <a:cubicBezTo>
                        <a:pt x="286589" y="977543"/>
                        <a:pt x="286589" y="1001098"/>
                        <a:pt x="286589" y="1023673"/>
                      </a:cubicBezTo>
                      <a:cubicBezTo>
                        <a:pt x="312107" y="1023673"/>
                        <a:pt x="333699" y="1023673"/>
                        <a:pt x="357254" y="1023673"/>
                      </a:cubicBezTo>
                      <a:cubicBezTo>
                        <a:pt x="357254" y="999135"/>
                        <a:pt x="357254" y="977543"/>
                        <a:pt x="357254" y="952025"/>
                      </a:cubicBezTo>
                      <a:cubicBezTo>
                        <a:pt x="330754" y="952025"/>
                        <a:pt x="309163" y="952025"/>
                        <a:pt x="286589" y="952025"/>
                      </a:cubicBezTo>
                      <a:close/>
                      <a:moveTo>
                        <a:pt x="382772" y="854860"/>
                      </a:moveTo>
                      <a:cubicBezTo>
                        <a:pt x="382772" y="879396"/>
                        <a:pt x="382772" y="901970"/>
                        <a:pt x="382772" y="927489"/>
                      </a:cubicBezTo>
                      <a:cubicBezTo>
                        <a:pt x="409272" y="927489"/>
                        <a:pt x="429883" y="927489"/>
                        <a:pt x="452457" y="927489"/>
                      </a:cubicBezTo>
                      <a:cubicBezTo>
                        <a:pt x="452457" y="901970"/>
                        <a:pt x="452457" y="878415"/>
                        <a:pt x="452457" y="854860"/>
                      </a:cubicBezTo>
                      <a:cubicBezTo>
                        <a:pt x="426939" y="854860"/>
                        <a:pt x="405346" y="854860"/>
                        <a:pt x="382772" y="854860"/>
                      </a:cubicBezTo>
                      <a:close/>
                      <a:moveTo>
                        <a:pt x="286589" y="853878"/>
                      </a:moveTo>
                      <a:cubicBezTo>
                        <a:pt x="286589" y="880378"/>
                        <a:pt x="286589" y="902951"/>
                        <a:pt x="286589" y="927489"/>
                      </a:cubicBezTo>
                      <a:cubicBezTo>
                        <a:pt x="311125" y="927489"/>
                        <a:pt x="331736" y="927489"/>
                        <a:pt x="355291" y="927489"/>
                      </a:cubicBezTo>
                      <a:cubicBezTo>
                        <a:pt x="355291" y="901970"/>
                        <a:pt x="355291" y="878415"/>
                        <a:pt x="355291" y="853878"/>
                      </a:cubicBezTo>
                      <a:cubicBezTo>
                        <a:pt x="330754" y="853878"/>
                        <a:pt x="308181" y="853878"/>
                        <a:pt x="286589" y="853878"/>
                      </a:cubicBezTo>
                      <a:close/>
                      <a:moveTo>
                        <a:pt x="384735" y="756713"/>
                      </a:moveTo>
                      <a:cubicBezTo>
                        <a:pt x="384735" y="783212"/>
                        <a:pt x="384735" y="806767"/>
                        <a:pt x="384735" y="829342"/>
                      </a:cubicBezTo>
                      <a:cubicBezTo>
                        <a:pt x="409272" y="829342"/>
                        <a:pt x="429883" y="829342"/>
                        <a:pt x="453438" y="829342"/>
                      </a:cubicBezTo>
                      <a:cubicBezTo>
                        <a:pt x="453438" y="804805"/>
                        <a:pt x="453438" y="783212"/>
                        <a:pt x="453438" y="756713"/>
                      </a:cubicBezTo>
                      <a:cubicBezTo>
                        <a:pt x="427920" y="756713"/>
                        <a:pt x="406328" y="756713"/>
                        <a:pt x="384735" y="756713"/>
                      </a:cubicBezTo>
                      <a:close/>
                      <a:moveTo>
                        <a:pt x="130535" y="756713"/>
                      </a:moveTo>
                      <a:cubicBezTo>
                        <a:pt x="130535" y="784194"/>
                        <a:pt x="130535" y="807749"/>
                        <a:pt x="130535" y="829342"/>
                      </a:cubicBezTo>
                      <a:cubicBezTo>
                        <a:pt x="208071" y="829342"/>
                        <a:pt x="282663" y="829342"/>
                        <a:pt x="357254" y="829342"/>
                      </a:cubicBezTo>
                      <a:cubicBezTo>
                        <a:pt x="357254" y="802842"/>
                        <a:pt x="357254" y="781249"/>
                        <a:pt x="357254" y="756713"/>
                      </a:cubicBezTo>
                      <a:cubicBezTo>
                        <a:pt x="277755" y="756713"/>
                        <a:pt x="203163" y="756713"/>
                        <a:pt x="130535" y="756713"/>
                      </a:cubicBezTo>
                      <a:close/>
                      <a:moveTo>
                        <a:pt x="32388" y="755731"/>
                      </a:moveTo>
                      <a:cubicBezTo>
                        <a:pt x="32388" y="781249"/>
                        <a:pt x="32388" y="804805"/>
                        <a:pt x="32388" y="830323"/>
                      </a:cubicBezTo>
                      <a:cubicBezTo>
                        <a:pt x="56925" y="830323"/>
                        <a:pt x="78518" y="830323"/>
                        <a:pt x="102073" y="830323"/>
                      </a:cubicBezTo>
                      <a:cubicBezTo>
                        <a:pt x="102073" y="803824"/>
                        <a:pt x="102073" y="781249"/>
                        <a:pt x="102073" y="755731"/>
                      </a:cubicBezTo>
                      <a:cubicBezTo>
                        <a:pt x="77536" y="755731"/>
                        <a:pt x="55943" y="755731"/>
                        <a:pt x="32388" y="755731"/>
                      </a:cubicBezTo>
                      <a:close/>
                      <a:moveTo>
                        <a:pt x="382772" y="658566"/>
                      </a:moveTo>
                      <a:cubicBezTo>
                        <a:pt x="382772" y="685065"/>
                        <a:pt x="382772" y="707640"/>
                        <a:pt x="382772" y="733158"/>
                      </a:cubicBezTo>
                      <a:cubicBezTo>
                        <a:pt x="408291" y="733158"/>
                        <a:pt x="429883" y="733158"/>
                        <a:pt x="452457" y="733158"/>
                      </a:cubicBezTo>
                      <a:cubicBezTo>
                        <a:pt x="452457" y="706658"/>
                        <a:pt x="452457" y="683102"/>
                        <a:pt x="452457" y="658566"/>
                      </a:cubicBezTo>
                      <a:cubicBezTo>
                        <a:pt x="427920" y="658566"/>
                        <a:pt x="405346" y="658566"/>
                        <a:pt x="382772" y="658566"/>
                      </a:cubicBezTo>
                      <a:close/>
                      <a:moveTo>
                        <a:pt x="31407" y="658566"/>
                      </a:moveTo>
                      <a:cubicBezTo>
                        <a:pt x="31407" y="684084"/>
                        <a:pt x="31407" y="707640"/>
                        <a:pt x="31407" y="735121"/>
                      </a:cubicBezTo>
                      <a:cubicBezTo>
                        <a:pt x="107962" y="735121"/>
                        <a:pt x="182553" y="735121"/>
                        <a:pt x="259108" y="735121"/>
                      </a:cubicBezTo>
                      <a:cubicBezTo>
                        <a:pt x="259108" y="706658"/>
                        <a:pt x="259108" y="684084"/>
                        <a:pt x="259108" y="658566"/>
                      </a:cubicBezTo>
                      <a:cubicBezTo>
                        <a:pt x="182553" y="658566"/>
                        <a:pt x="107962" y="658566"/>
                        <a:pt x="31407" y="658566"/>
                      </a:cubicBezTo>
                      <a:close/>
                      <a:moveTo>
                        <a:pt x="226720" y="561400"/>
                      </a:moveTo>
                      <a:cubicBezTo>
                        <a:pt x="226720" y="586918"/>
                        <a:pt x="226720" y="610474"/>
                        <a:pt x="226720" y="638937"/>
                      </a:cubicBezTo>
                      <a:cubicBezTo>
                        <a:pt x="304255" y="638937"/>
                        <a:pt x="376884" y="638937"/>
                        <a:pt x="451475" y="638937"/>
                      </a:cubicBezTo>
                      <a:cubicBezTo>
                        <a:pt x="451475" y="611456"/>
                        <a:pt x="451475" y="586918"/>
                        <a:pt x="451475" y="561400"/>
                      </a:cubicBezTo>
                      <a:cubicBezTo>
                        <a:pt x="374921" y="561400"/>
                        <a:pt x="302292" y="561400"/>
                        <a:pt x="226720" y="561400"/>
                      </a:cubicBezTo>
                      <a:close/>
                      <a:moveTo>
                        <a:pt x="128572" y="561400"/>
                      </a:moveTo>
                      <a:cubicBezTo>
                        <a:pt x="128572" y="587900"/>
                        <a:pt x="128572" y="611456"/>
                        <a:pt x="128572" y="636974"/>
                      </a:cubicBezTo>
                      <a:cubicBezTo>
                        <a:pt x="156053" y="636974"/>
                        <a:pt x="177645" y="636974"/>
                        <a:pt x="198257" y="636974"/>
                      </a:cubicBezTo>
                      <a:cubicBezTo>
                        <a:pt x="198257" y="609493"/>
                        <a:pt x="198257" y="585938"/>
                        <a:pt x="198257" y="561400"/>
                      </a:cubicBezTo>
                      <a:cubicBezTo>
                        <a:pt x="173719" y="561400"/>
                        <a:pt x="152128" y="561400"/>
                        <a:pt x="128572" y="561400"/>
                      </a:cubicBezTo>
                      <a:close/>
                      <a:moveTo>
                        <a:pt x="129554" y="464235"/>
                      </a:moveTo>
                      <a:cubicBezTo>
                        <a:pt x="129554" y="489754"/>
                        <a:pt x="129554" y="513309"/>
                        <a:pt x="129554" y="540790"/>
                      </a:cubicBezTo>
                      <a:cubicBezTo>
                        <a:pt x="208071" y="540790"/>
                        <a:pt x="282663" y="540790"/>
                        <a:pt x="356272" y="540790"/>
                      </a:cubicBezTo>
                      <a:cubicBezTo>
                        <a:pt x="356272" y="513309"/>
                        <a:pt x="356272" y="489754"/>
                        <a:pt x="356272" y="464235"/>
                      </a:cubicBezTo>
                      <a:cubicBezTo>
                        <a:pt x="279719" y="464235"/>
                        <a:pt x="205126" y="464235"/>
                        <a:pt x="129554" y="464235"/>
                      </a:cubicBezTo>
                      <a:close/>
                      <a:moveTo>
                        <a:pt x="34352" y="463253"/>
                      </a:moveTo>
                      <a:cubicBezTo>
                        <a:pt x="34352" y="488772"/>
                        <a:pt x="34352" y="514290"/>
                        <a:pt x="34352" y="539808"/>
                      </a:cubicBezTo>
                      <a:cubicBezTo>
                        <a:pt x="58888" y="539808"/>
                        <a:pt x="80480" y="539808"/>
                        <a:pt x="102073" y="539808"/>
                      </a:cubicBezTo>
                      <a:cubicBezTo>
                        <a:pt x="102073" y="512327"/>
                        <a:pt x="102073" y="488772"/>
                        <a:pt x="102073" y="463253"/>
                      </a:cubicBezTo>
                      <a:cubicBezTo>
                        <a:pt x="79498" y="463253"/>
                        <a:pt x="58888" y="463253"/>
                        <a:pt x="34352" y="463253"/>
                      </a:cubicBezTo>
                      <a:close/>
                      <a:moveTo>
                        <a:pt x="384735" y="462272"/>
                      </a:moveTo>
                      <a:cubicBezTo>
                        <a:pt x="384735" y="490734"/>
                        <a:pt x="384735" y="516253"/>
                        <a:pt x="384735" y="540790"/>
                      </a:cubicBezTo>
                      <a:cubicBezTo>
                        <a:pt x="409272" y="540790"/>
                        <a:pt x="430864" y="540790"/>
                        <a:pt x="451475" y="540790"/>
                      </a:cubicBezTo>
                      <a:cubicBezTo>
                        <a:pt x="451475" y="512327"/>
                        <a:pt x="451475" y="487791"/>
                        <a:pt x="451475" y="462272"/>
                      </a:cubicBezTo>
                      <a:cubicBezTo>
                        <a:pt x="427920" y="462272"/>
                        <a:pt x="408291" y="462272"/>
                        <a:pt x="384735" y="462272"/>
                      </a:cubicBezTo>
                      <a:close/>
                      <a:moveTo>
                        <a:pt x="52999" y="286589"/>
                      </a:moveTo>
                      <a:cubicBezTo>
                        <a:pt x="52999" y="316033"/>
                        <a:pt x="52999" y="340570"/>
                        <a:pt x="52999" y="364126"/>
                      </a:cubicBezTo>
                      <a:cubicBezTo>
                        <a:pt x="101091" y="364126"/>
                        <a:pt x="146238" y="364126"/>
                        <a:pt x="192368" y="364126"/>
                      </a:cubicBezTo>
                      <a:cubicBezTo>
                        <a:pt x="192368" y="337625"/>
                        <a:pt x="192368" y="314070"/>
                        <a:pt x="192368" y="286589"/>
                      </a:cubicBezTo>
                      <a:cubicBezTo>
                        <a:pt x="142313" y="286589"/>
                        <a:pt x="97165" y="286589"/>
                        <a:pt x="52999" y="286589"/>
                      </a:cubicBezTo>
                      <a:close/>
                      <a:moveTo>
                        <a:pt x="295422" y="285608"/>
                      </a:moveTo>
                      <a:cubicBezTo>
                        <a:pt x="295422" y="314070"/>
                        <a:pt x="295422" y="339588"/>
                        <a:pt x="295422" y="364126"/>
                      </a:cubicBezTo>
                      <a:cubicBezTo>
                        <a:pt x="343514" y="364126"/>
                        <a:pt x="388661" y="364126"/>
                        <a:pt x="434790" y="364126"/>
                      </a:cubicBezTo>
                      <a:cubicBezTo>
                        <a:pt x="434790" y="337625"/>
                        <a:pt x="434790" y="313089"/>
                        <a:pt x="434790" y="285608"/>
                      </a:cubicBezTo>
                      <a:cubicBezTo>
                        <a:pt x="384735" y="285608"/>
                        <a:pt x="340569" y="285608"/>
                        <a:pt x="295422" y="285608"/>
                      </a:cubicBezTo>
                      <a:close/>
                      <a:moveTo>
                        <a:pt x="51036" y="186479"/>
                      </a:moveTo>
                      <a:cubicBezTo>
                        <a:pt x="51036" y="211997"/>
                        <a:pt x="51036" y="232609"/>
                        <a:pt x="51036" y="259108"/>
                      </a:cubicBezTo>
                      <a:cubicBezTo>
                        <a:pt x="100110" y="259108"/>
                        <a:pt x="144275" y="259108"/>
                        <a:pt x="190405" y="259108"/>
                      </a:cubicBezTo>
                      <a:cubicBezTo>
                        <a:pt x="190405" y="232609"/>
                        <a:pt x="190405" y="209053"/>
                        <a:pt x="190405" y="186479"/>
                      </a:cubicBezTo>
                      <a:cubicBezTo>
                        <a:pt x="142313" y="186479"/>
                        <a:pt x="97165" y="186479"/>
                        <a:pt x="51036" y="186479"/>
                      </a:cubicBezTo>
                      <a:close/>
                      <a:moveTo>
                        <a:pt x="294440" y="185498"/>
                      </a:moveTo>
                      <a:cubicBezTo>
                        <a:pt x="294440" y="211016"/>
                        <a:pt x="294440" y="232609"/>
                        <a:pt x="294440" y="260090"/>
                      </a:cubicBezTo>
                      <a:cubicBezTo>
                        <a:pt x="343514" y="260090"/>
                        <a:pt x="387680" y="260090"/>
                        <a:pt x="432828" y="260090"/>
                      </a:cubicBezTo>
                      <a:cubicBezTo>
                        <a:pt x="432828" y="233590"/>
                        <a:pt x="432828" y="210034"/>
                        <a:pt x="432828" y="185498"/>
                      </a:cubicBezTo>
                      <a:cubicBezTo>
                        <a:pt x="385716" y="185498"/>
                        <a:pt x="340569" y="185498"/>
                        <a:pt x="294440" y="185498"/>
                      </a:cubicBezTo>
                      <a:close/>
                      <a:moveTo>
                        <a:pt x="52999" y="89314"/>
                      </a:moveTo>
                      <a:cubicBezTo>
                        <a:pt x="52999" y="114832"/>
                        <a:pt x="52999" y="136425"/>
                        <a:pt x="52999" y="158017"/>
                      </a:cubicBezTo>
                      <a:cubicBezTo>
                        <a:pt x="101091" y="158017"/>
                        <a:pt x="145257" y="158017"/>
                        <a:pt x="191387" y="158017"/>
                      </a:cubicBezTo>
                      <a:cubicBezTo>
                        <a:pt x="191387" y="134462"/>
                        <a:pt x="191387" y="113850"/>
                        <a:pt x="191387" y="89314"/>
                      </a:cubicBezTo>
                      <a:cubicBezTo>
                        <a:pt x="142313" y="89314"/>
                        <a:pt x="97165" y="89314"/>
                        <a:pt x="52999" y="89314"/>
                      </a:cubicBezTo>
                      <a:close/>
                      <a:moveTo>
                        <a:pt x="296403" y="87351"/>
                      </a:moveTo>
                      <a:cubicBezTo>
                        <a:pt x="296403" y="114832"/>
                        <a:pt x="296403" y="137406"/>
                        <a:pt x="296403" y="158998"/>
                      </a:cubicBezTo>
                      <a:cubicBezTo>
                        <a:pt x="344496" y="158998"/>
                        <a:pt x="388661" y="158998"/>
                        <a:pt x="432828" y="158998"/>
                      </a:cubicBezTo>
                      <a:cubicBezTo>
                        <a:pt x="432828" y="133480"/>
                        <a:pt x="432828" y="110907"/>
                        <a:pt x="432828" y="87351"/>
                      </a:cubicBezTo>
                      <a:cubicBezTo>
                        <a:pt x="386698" y="87351"/>
                        <a:pt x="342532" y="87351"/>
                        <a:pt x="296403" y="87351"/>
                      </a:cubicBezTo>
                      <a:close/>
                      <a:moveTo>
                        <a:pt x="26499" y="0"/>
                      </a:moveTo>
                      <a:cubicBezTo>
                        <a:pt x="91276" y="0"/>
                        <a:pt x="151146" y="0"/>
                        <a:pt x="219849" y="0"/>
                      </a:cubicBezTo>
                      <a:cubicBezTo>
                        <a:pt x="219849" y="38278"/>
                        <a:pt x="219849" y="74592"/>
                        <a:pt x="219849" y="111888"/>
                      </a:cubicBezTo>
                      <a:cubicBezTo>
                        <a:pt x="219849" y="187461"/>
                        <a:pt x="220831" y="262053"/>
                        <a:pt x="219849" y="337625"/>
                      </a:cubicBezTo>
                      <a:cubicBezTo>
                        <a:pt x="218867" y="368051"/>
                        <a:pt x="231626" y="375903"/>
                        <a:pt x="263033" y="366088"/>
                      </a:cubicBezTo>
                      <a:cubicBezTo>
                        <a:pt x="263033" y="247330"/>
                        <a:pt x="263033" y="126610"/>
                        <a:pt x="263033" y="2945"/>
                      </a:cubicBezTo>
                      <a:cubicBezTo>
                        <a:pt x="329773" y="2945"/>
                        <a:pt x="392587" y="2945"/>
                        <a:pt x="461290" y="2945"/>
                      </a:cubicBezTo>
                      <a:cubicBezTo>
                        <a:pt x="461290" y="112869"/>
                        <a:pt x="448530" y="223775"/>
                        <a:pt x="463253" y="330756"/>
                      </a:cubicBezTo>
                      <a:cubicBezTo>
                        <a:pt x="508400" y="652677"/>
                        <a:pt x="475030" y="975580"/>
                        <a:pt x="481901" y="1297502"/>
                      </a:cubicBezTo>
                      <a:cubicBezTo>
                        <a:pt x="488771" y="1621387"/>
                        <a:pt x="483863" y="1945271"/>
                        <a:pt x="483863" y="2269156"/>
                      </a:cubicBezTo>
                      <a:cubicBezTo>
                        <a:pt x="483863" y="2288785"/>
                        <a:pt x="483863" y="2308415"/>
                        <a:pt x="483863" y="2330989"/>
                      </a:cubicBezTo>
                      <a:cubicBezTo>
                        <a:pt x="322902" y="2330989"/>
                        <a:pt x="164887" y="2330989"/>
                        <a:pt x="0" y="2330989"/>
                      </a:cubicBezTo>
                      <a:cubicBezTo>
                        <a:pt x="0" y="2315285"/>
                        <a:pt x="0" y="2299582"/>
                        <a:pt x="0" y="2284859"/>
                      </a:cubicBezTo>
                      <a:cubicBezTo>
                        <a:pt x="0" y="1663590"/>
                        <a:pt x="0" y="1042320"/>
                        <a:pt x="0" y="421051"/>
                      </a:cubicBezTo>
                      <a:cubicBezTo>
                        <a:pt x="45148" y="282663"/>
                        <a:pt x="12759" y="142314"/>
                        <a:pt x="26499" y="0"/>
                      </a:cubicBezTo>
                      <a:close/>
                    </a:path>
                  </a:pathLst>
                </a:custGeom>
                <a:solidFill>
                  <a:schemeClr val="bg1"/>
                </a:solidFill>
                <a:ln w="9525" cap="flat">
                  <a:noFill/>
                  <a:prstDash val="solid"/>
                  <a:miter/>
                </a:ln>
              </p:spPr>
              <p:txBody>
                <a:bodyPr wrap="square" rtlCol="0" anchor="ctr">
                  <a:noAutofit/>
                </a:bodyPr>
                <a:lstStyle/>
                <a:p>
                  <a:endParaRPr lang="en-US" dirty="0"/>
                </a:p>
              </p:txBody>
            </p:sp>
            <p:sp>
              <p:nvSpPr>
                <p:cNvPr id="224" name="Freeform: Shape 49">
                  <a:extLst>
                    <a:ext uri="{FF2B5EF4-FFF2-40B4-BE49-F238E27FC236}">
                      <a16:creationId xmlns:a16="http://schemas.microsoft.com/office/drawing/2014/main" id="{483576C7-6F3E-43FD-A3BA-59C68168D0C1}"/>
                    </a:ext>
                  </a:extLst>
                </p:cNvPr>
                <p:cNvSpPr/>
                <p:nvPr/>
              </p:nvSpPr>
              <p:spPr>
                <a:xfrm>
                  <a:off x="6782219" y="2659087"/>
                  <a:ext cx="252773" cy="1597499"/>
                </a:xfrm>
                <a:custGeom>
                  <a:avLst/>
                  <a:gdLst>
                    <a:gd name="connsiteX0" fmla="*/ 94664 w 252773"/>
                    <a:gd name="connsiteY0" fmla="*/ 1169580 h 1597499"/>
                    <a:gd name="connsiteX1" fmla="*/ 94664 w 252773"/>
                    <a:gd name="connsiteY1" fmla="*/ 1232327 h 1597499"/>
                    <a:gd name="connsiteX2" fmla="*/ 158109 w 252773"/>
                    <a:gd name="connsiteY2" fmla="*/ 1232327 h 1597499"/>
                    <a:gd name="connsiteX3" fmla="*/ 158109 w 252773"/>
                    <a:gd name="connsiteY3" fmla="*/ 1169580 h 1597499"/>
                    <a:gd name="connsiteX4" fmla="*/ 94664 w 252773"/>
                    <a:gd name="connsiteY4" fmla="*/ 1169580 h 1597499"/>
                    <a:gd name="connsiteX5" fmla="*/ 175733 w 252773"/>
                    <a:gd name="connsiteY5" fmla="*/ 1168551 h 1597499"/>
                    <a:gd name="connsiteX6" fmla="*/ 175733 w 252773"/>
                    <a:gd name="connsiteY6" fmla="*/ 1231813 h 1597499"/>
                    <a:gd name="connsiteX7" fmla="*/ 237667 w 252773"/>
                    <a:gd name="connsiteY7" fmla="*/ 1231813 h 1597499"/>
                    <a:gd name="connsiteX8" fmla="*/ 237667 w 252773"/>
                    <a:gd name="connsiteY8" fmla="*/ 1168551 h 1597499"/>
                    <a:gd name="connsiteX9" fmla="*/ 175733 w 252773"/>
                    <a:gd name="connsiteY9" fmla="*/ 1168551 h 1597499"/>
                    <a:gd name="connsiteX10" fmla="*/ 95168 w 252773"/>
                    <a:gd name="connsiteY10" fmla="*/ 1090888 h 1597499"/>
                    <a:gd name="connsiteX11" fmla="*/ 95168 w 252773"/>
                    <a:gd name="connsiteY11" fmla="*/ 1153636 h 1597499"/>
                    <a:gd name="connsiteX12" fmla="*/ 157605 w 252773"/>
                    <a:gd name="connsiteY12" fmla="*/ 1153636 h 1597499"/>
                    <a:gd name="connsiteX13" fmla="*/ 157605 w 252773"/>
                    <a:gd name="connsiteY13" fmla="*/ 1090888 h 1597499"/>
                    <a:gd name="connsiteX14" fmla="*/ 95168 w 252773"/>
                    <a:gd name="connsiteY14" fmla="*/ 1090888 h 1597499"/>
                    <a:gd name="connsiteX15" fmla="*/ 15106 w 252773"/>
                    <a:gd name="connsiteY15" fmla="*/ 1090888 h 1597499"/>
                    <a:gd name="connsiteX16" fmla="*/ 15106 w 252773"/>
                    <a:gd name="connsiteY16" fmla="*/ 1153636 h 1597499"/>
                    <a:gd name="connsiteX17" fmla="*/ 77544 w 252773"/>
                    <a:gd name="connsiteY17" fmla="*/ 1153636 h 1597499"/>
                    <a:gd name="connsiteX18" fmla="*/ 77544 w 252773"/>
                    <a:gd name="connsiteY18" fmla="*/ 1090888 h 1597499"/>
                    <a:gd name="connsiteX19" fmla="*/ 15106 w 252773"/>
                    <a:gd name="connsiteY19" fmla="*/ 1090888 h 1597499"/>
                    <a:gd name="connsiteX20" fmla="*/ 95671 w 252773"/>
                    <a:gd name="connsiteY20" fmla="*/ 1009110 h 1597499"/>
                    <a:gd name="connsiteX21" fmla="*/ 95671 w 252773"/>
                    <a:gd name="connsiteY21" fmla="*/ 1072886 h 1597499"/>
                    <a:gd name="connsiteX22" fmla="*/ 157605 w 252773"/>
                    <a:gd name="connsiteY22" fmla="*/ 1072886 h 1597499"/>
                    <a:gd name="connsiteX23" fmla="*/ 157605 w 252773"/>
                    <a:gd name="connsiteY23" fmla="*/ 1009110 h 1597499"/>
                    <a:gd name="connsiteX24" fmla="*/ 95671 w 252773"/>
                    <a:gd name="connsiteY24" fmla="*/ 1009110 h 1597499"/>
                    <a:gd name="connsiteX25" fmla="*/ 175733 w 252773"/>
                    <a:gd name="connsiteY25" fmla="*/ 1008595 h 1597499"/>
                    <a:gd name="connsiteX26" fmla="*/ 175733 w 252773"/>
                    <a:gd name="connsiteY26" fmla="*/ 1072371 h 1597499"/>
                    <a:gd name="connsiteX27" fmla="*/ 238674 w 252773"/>
                    <a:gd name="connsiteY27" fmla="*/ 1072371 h 1597499"/>
                    <a:gd name="connsiteX28" fmla="*/ 238674 w 252773"/>
                    <a:gd name="connsiteY28" fmla="*/ 1008595 h 1597499"/>
                    <a:gd name="connsiteX29" fmla="*/ 175733 w 252773"/>
                    <a:gd name="connsiteY29" fmla="*/ 1008595 h 1597499"/>
                    <a:gd name="connsiteX30" fmla="*/ 175733 w 252773"/>
                    <a:gd name="connsiteY30" fmla="*/ 929389 h 1597499"/>
                    <a:gd name="connsiteX31" fmla="*/ 175733 w 252773"/>
                    <a:gd name="connsiteY31" fmla="*/ 992651 h 1597499"/>
                    <a:gd name="connsiteX32" fmla="*/ 239178 w 252773"/>
                    <a:gd name="connsiteY32" fmla="*/ 992651 h 1597499"/>
                    <a:gd name="connsiteX33" fmla="*/ 239178 w 252773"/>
                    <a:gd name="connsiteY33" fmla="*/ 929389 h 1597499"/>
                    <a:gd name="connsiteX34" fmla="*/ 175733 w 252773"/>
                    <a:gd name="connsiteY34" fmla="*/ 929389 h 1597499"/>
                    <a:gd name="connsiteX35" fmla="*/ 95671 w 252773"/>
                    <a:gd name="connsiteY35" fmla="*/ 928875 h 1597499"/>
                    <a:gd name="connsiteX36" fmla="*/ 95671 w 252773"/>
                    <a:gd name="connsiteY36" fmla="*/ 993680 h 1597499"/>
                    <a:gd name="connsiteX37" fmla="*/ 157605 w 252773"/>
                    <a:gd name="connsiteY37" fmla="*/ 993680 h 1597499"/>
                    <a:gd name="connsiteX38" fmla="*/ 157605 w 252773"/>
                    <a:gd name="connsiteY38" fmla="*/ 928875 h 1597499"/>
                    <a:gd name="connsiteX39" fmla="*/ 95671 w 252773"/>
                    <a:gd name="connsiteY39" fmla="*/ 928875 h 1597499"/>
                    <a:gd name="connsiteX40" fmla="*/ 14602 w 252773"/>
                    <a:gd name="connsiteY40" fmla="*/ 928875 h 1597499"/>
                    <a:gd name="connsiteX41" fmla="*/ 14602 w 252773"/>
                    <a:gd name="connsiteY41" fmla="*/ 992651 h 1597499"/>
                    <a:gd name="connsiteX42" fmla="*/ 77544 w 252773"/>
                    <a:gd name="connsiteY42" fmla="*/ 992651 h 1597499"/>
                    <a:gd name="connsiteX43" fmla="*/ 77544 w 252773"/>
                    <a:gd name="connsiteY43" fmla="*/ 928875 h 1597499"/>
                    <a:gd name="connsiteX44" fmla="*/ 14602 w 252773"/>
                    <a:gd name="connsiteY44" fmla="*/ 928875 h 1597499"/>
                    <a:gd name="connsiteX45" fmla="*/ 175229 w 252773"/>
                    <a:gd name="connsiteY45" fmla="*/ 849668 h 1597499"/>
                    <a:gd name="connsiteX46" fmla="*/ 175229 w 252773"/>
                    <a:gd name="connsiteY46" fmla="*/ 912930 h 1597499"/>
                    <a:gd name="connsiteX47" fmla="*/ 238171 w 252773"/>
                    <a:gd name="connsiteY47" fmla="*/ 912930 h 1597499"/>
                    <a:gd name="connsiteX48" fmla="*/ 238171 w 252773"/>
                    <a:gd name="connsiteY48" fmla="*/ 849668 h 1597499"/>
                    <a:gd name="connsiteX49" fmla="*/ 175229 w 252773"/>
                    <a:gd name="connsiteY49" fmla="*/ 849668 h 1597499"/>
                    <a:gd name="connsiteX50" fmla="*/ 94664 w 252773"/>
                    <a:gd name="connsiteY50" fmla="*/ 767890 h 1597499"/>
                    <a:gd name="connsiteX51" fmla="*/ 94664 w 252773"/>
                    <a:gd name="connsiteY51" fmla="*/ 831152 h 1597499"/>
                    <a:gd name="connsiteX52" fmla="*/ 157605 w 252773"/>
                    <a:gd name="connsiteY52" fmla="*/ 831152 h 1597499"/>
                    <a:gd name="connsiteX53" fmla="*/ 157605 w 252773"/>
                    <a:gd name="connsiteY53" fmla="*/ 767890 h 1597499"/>
                    <a:gd name="connsiteX54" fmla="*/ 94664 w 252773"/>
                    <a:gd name="connsiteY54" fmla="*/ 767890 h 1597499"/>
                    <a:gd name="connsiteX55" fmla="*/ 15106 w 252773"/>
                    <a:gd name="connsiteY55" fmla="*/ 767890 h 1597499"/>
                    <a:gd name="connsiteX56" fmla="*/ 15106 w 252773"/>
                    <a:gd name="connsiteY56" fmla="*/ 831152 h 1597499"/>
                    <a:gd name="connsiteX57" fmla="*/ 77040 w 252773"/>
                    <a:gd name="connsiteY57" fmla="*/ 831152 h 1597499"/>
                    <a:gd name="connsiteX58" fmla="*/ 77040 w 252773"/>
                    <a:gd name="connsiteY58" fmla="*/ 767890 h 1597499"/>
                    <a:gd name="connsiteX59" fmla="*/ 15106 w 252773"/>
                    <a:gd name="connsiteY59" fmla="*/ 767890 h 1597499"/>
                    <a:gd name="connsiteX60" fmla="*/ 175229 w 252773"/>
                    <a:gd name="connsiteY60" fmla="*/ 767376 h 1597499"/>
                    <a:gd name="connsiteX61" fmla="*/ 175229 w 252773"/>
                    <a:gd name="connsiteY61" fmla="*/ 831667 h 1597499"/>
                    <a:gd name="connsiteX62" fmla="*/ 238171 w 252773"/>
                    <a:gd name="connsiteY62" fmla="*/ 831667 h 1597499"/>
                    <a:gd name="connsiteX63" fmla="*/ 238171 w 252773"/>
                    <a:gd name="connsiteY63" fmla="*/ 767376 h 1597499"/>
                    <a:gd name="connsiteX64" fmla="*/ 175229 w 252773"/>
                    <a:gd name="connsiteY64" fmla="*/ 767376 h 1597499"/>
                    <a:gd name="connsiteX65" fmla="*/ 175229 w 252773"/>
                    <a:gd name="connsiteY65" fmla="*/ 689712 h 1597499"/>
                    <a:gd name="connsiteX66" fmla="*/ 175229 w 252773"/>
                    <a:gd name="connsiteY66" fmla="*/ 752975 h 1597499"/>
                    <a:gd name="connsiteX67" fmla="*/ 238171 w 252773"/>
                    <a:gd name="connsiteY67" fmla="*/ 752975 h 1597499"/>
                    <a:gd name="connsiteX68" fmla="*/ 238171 w 252773"/>
                    <a:gd name="connsiteY68" fmla="*/ 689712 h 1597499"/>
                    <a:gd name="connsiteX69" fmla="*/ 175229 w 252773"/>
                    <a:gd name="connsiteY69" fmla="*/ 689712 h 1597499"/>
                    <a:gd name="connsiteX70" fmla="*/ 14602 w 252773"/>
                    <a:gd name="connsiteY70" fmla="*/ 689198 h 1597499"/>
                    <a:gd name="connsiteX71" fmla="*/ 14602 w 252773"/>
                    <a:gd name="connsiteY71" fmla="*/ 752460 h 1597499"/>
                    <a:gd name="connsiteX72" fmla="*/ 78048 w 252773"/>
                    <a:gd name="connsiteY72" fmla="*/ 752460 h 1597499"/>
                    <a:gd name="connsiteX73" fmla="*/ 78048 w 252773"/>
                    <a:gd name="connsiteY73" fmla="*/ 689198 h 1597499"/>
                    <a:gd name="connsiteX74" fmla="*/ 14602 w 252773"/>
                    <a:gd name="connsiteY74" fmla="*/ 689198 h 1597499"/>
                    <a:gd name="connsiteX75" fmla="*/ 14099 w 252773"/>
                    <a:gd name="connsiteY75" fmla="*/ 608449 h 1597499"/>
                    <a:gd name="connsiteX76" fmla="*/ 14099 w 252773"/>
                    <a:gd name="connsiteY76" fmla="*/ 671711 h 1597499"/>
                    <a:gd name="connsiteX77" fmla="*/ 78048 w 252773"/>
                    <a:gd name="connsiteY77" fmla="*/ 671711 h 1597499"/>
                    <a:gd name="connsiteX78" fmla="*/ 78048 w 252773"/>
                    <a:gd name="connsiteY78" fmla="*/ 608449 h 1597499"/>
                    <a:gd name="connsiteX79" fmla="*/ 14099 w 252773"/>
                    <a:gd name="connsiteY79" fmla="*/ 608449 h 1597499"/>
                    <a:gd name="connsiteX80" fmla="*/ 95168 w 252773"/>
                    <a:gd name="connsiteY80" fmla="*/ 607935 h 1597499"/>
                    <a:gd name="connsiteX81" fmla="*/ 95168 w 252773"/>
                    <a:gd name="connsiteY81" fmla="*/ 672226 h 1597499"/>
                    <a:gd name="connsiteX82" fmla="*/ 158109 w 252773"/>
                    <a:gd name="connsiteY82" fmla="*/ 672226 h 1597499"/>
                    <a:gd name="connsiteX83" fmla="*/ 158109 w 252773"/>
                    <a:gd name="connsiteY83" fmla="*/ 607935 h 1597499"/>
                    <a:gd name="connsiteX84" fmla="*/ 95168 w 252773"/>
                    <a:gd name="connsiteY84" fmla="*/ 607935 h 1597499"/>
                    <a:gd name="connsiteX85" fmla="*/ 175229 w 252773"/>
                    <a:gd name="connsiteY85" fmla="*/ 528728 h 1597499"/>
                    <a:gd name="connsiteX86" fmla="*/ 175229 w 252773"/>
                    <a:gd name="connsiteY86" fmla="*/ 592505 h 1597499"/>
                    <a:gd name="connsiteX87" fmla="*/ 239178 w 252773"/>
                    <a:gd name="connsiteY87" fmla="*/ 592505 h 1597499"/>
                    <a:gd name="connsiteX88" fmla="*/ 239178 w 252773"/>
                    <a:gd name="connsiteY88" fmla="*/ 528728 h 1597499"/>
                    <a:gd name="connsiteX89" fmla="*/ 175229 w 252773"/>
                    <a:gd name="connsiteY89" fmla="*/ 528728 h 1597499"/>
                    <a:gd name="connsiteX90" fmla="*/ 95168 w 252773"/>
                    <a:gd name="connsiteY90" fmla="*/ 528214 h 1597499"/>
                    <a:gd name="connsiteX91" fmla="*/ 95168 w 252773"/>
                    <a:gd name="connsiteY91" fmla="*/ 593019 h 1597499"/>
                    <a:gd name="connsiteX92" fmla="*/ 158613 w 252773"/>
                    <a:gd name="connsiteY92" fmla="*/ 593019 h 1597499"/>
                    <a:gd name="connsiteX93" fmla="*/ 158613 w 252773"/>
                    <a:gd name="connsiteY93" fmla="*/ 528214 h 1597499"/>
                    <a:gd name="connsiteX94" fmla="*/ 95168 w 252773"/>
                    <a:gd name="connsiteY94" fmla="*/ 528214 h 1597499"/>
                    <a:gd name="connsiteX95" fmla="*/ 15106 w 252773"/>
                    <a:gd name="connsiteY95" fmla="*/ 528214 h 1597499"/>
                    <a:gd name="connsiteX96" fmla="*/ 15106 w 252773"/>
                    <a:gd name="connsiteY96" fmla="*/ 593019 h 1597499"/>
                    <a:gd name="connsiteX97" fmla="*/ 78048 w 252773"/>
                    <a:gd name="connsiteY97" fmla="*/ 593019 h 1597499"/>
                    <a:gd name="connsiteX98" fmla="*/ 78048 w 252773"/>
                    <a:gd name="connsiteY98" fmla="*/ 528214 h 1597499"/>
                    <a:gd name="connsiteX99" fmla="*/ 15106 w 252773"/>
                    <a:gd name="connsiteY99" fmla="*/ 528214 h 1597499"/>
                    <a:gd name="connsiteX100" fmla="*/ 14602 w 252773"/>
                    <a:gd name="connsiteY100" fmla="*/ 449007 h 1597499"/>
                    <a:gd name="connsiteX101" fmla="*/ 14602 w 252773"/>
                    <a:gd name="connsiteY101" fmla="*/ 512270 h 1597499"/>
                    <a:gd name="connsiteX102" fmla="*/ 77544 w 252773"/>
                    <a:gd name="connsiteY102" fmla="*/ 512270 h 1597499"/>
                    <a:gd name="connsiteX103" fmla="*/ 77544 w 252773"/>
                    <a:gd name="connsiteY103" fmla="*/ 449007 h 1597499"/>
                    <a:gd name="connsiteX104" fmla="*/ 14602 w 252773"/>
                    <a:gd name="connsiteY104" fmla="*/ 449007 h 1597499"/>
                    <a:gd name="connsiteX105" fmla="*/ 94664 w 252773"/>
                    <a:gd name="connsiteY105" fmla="*/ 447979 h 1597499"/>
                    <a:gd name="connsiteX106" fmla="*/ 94664 w 252773"/>
                    <a:gd name="connsiteY106" fmla="*/ 512270 h 1597499"/>
                    <a:gd name="connsiteX107" fmla="*/ 158613 w 252773"/>
                    <a:gd name="connsiteY107" fmla="*/ 512270 h 1597499"/>
                    <a:gd name="connsiteX108" fmla="*/ 158613 w 252773"/>
                    <a:gd name="connsiteY108" fmla="*/ 447979 h 1597499"/>
                    <a:gd name="connsiteX109" fmla="*/ 94664 w 252773"/>
                    <a:gd name="connsiteY109" fmla="*/ 447979 h 1597499"/>
                    <a:gd name="connsiteX110" fmla="*/ 174726 w 252773"/>
                    <a:gd name="connsiteY110" fmla="*/ 368258 h 1597499"/>
                    <a:gd name="connsiteX111" fmla="*/ 174726 w 252773"/>
                    <a:gd name="connsiteY111" fmla="*/ 431006 h 1597499"/>
                    <a:gd name="connsiteX112" fmla="*/ 239178 w 252773"/>
                    <a:gd name="connsiteY112" fmla="*/ 431006 h 1597499"/>
                    <a:gd name="connsiteX113" fmla="*/ 239178 w 252773"/>
                    <a:gd name="connsiteY113" fmla="*/ 368258 h 1597499"/>
                    <a:gd name="connsiteX114" fmla="*/ 174726 w 252773"/>
                    <a:gd name="connsiteY114" fmla="*/ 368258 h 1597499"/>
                    <a:gd name="connsiteX115" fmla="*/ 95168 w 252773"/>
                    <a:gd name="connsiteY115" fmla="*/ 367744 h 1597499"/>
                    <a:gd name="connsiteX116" fmla="*/ 95168 w 252773"/>
                    <a:gd name="connsiteY116" fmla="*/ 431520 h 1597499"/>
                    <a:gd name="connsiteX117" fmla="*/ 158613 w 252773"/>
                    <a:gd name="connsiteY117" fmla="*/ 431520 h 1597499"/>
                    <a:gd name="connsiteX118" fmla="*/ 158613 w 252773"/>
                    <a:gd name="connsiteY118" fmla="*/ 367744 h 1597499"/>
                    <a:gd name="connsiteX119" fmla="*/ 95168 w 252773"/>
                    <a:gd name="connsiteY119" fmla="*/ 367744 h 1597499"/>
                    <a:gd name="connsiteX120" fmla="*/ 0 w 252773"/>
                    <a:gd name="connsiteY120" fmla="*/ 350771 h 1597499"/>
                    <a:gd name="connsiteX121" fmla="*/ 252270 w 252773"/>
                    <a:gd name="connsiteY121" fmla="*/ 350771 h 1597499"/>
                    <a:gd name="connsiteX122" fmla="*/ 252270 w 252773"/>
                    <a:gd name="connsiteY122" fmla="*/ 1597499 h 1597499"/>
                    <a:gd name="connsiteX123" fmla="*/ 0 w 252773"/>
                    <a:gd name="connsiteY123" fmla="*/ 1597499 h 1597499"/>
                    <a:gd name="connsiteX124" fmla="*/ 0 w 252773"/>
                    <a:gd name="connsiteY124" fmla="*/ 350771 h 1597499"/>
                    <a:gd name="connsiteX125" fmla="*/ 134947 w 252773"/>
                    <a:gd name="connsiteY125" fmla="*/ 273107 h 1597499"/>
                    <a:gd name="connsiteX126" fmla="*/ 134947 w 252773"/>
                    <a:gd name="connsiteY126" fmla="*/ 321969 h 1597499"/>
                    <a:gd name="connsiteX127" fmla="*/ 238674 w 252773"/>
                    <a:gd name="connsiteY127" fmla="*/ 321969 h 1597499"/>
                    <a:gd name="connsiteX128" fmla="*/ 238674 w 252773"/>
                    <a:gd name="connsiteY128" fmla="*/ 273107 h 1597499"/>
                    <a:gd name="connsiteX129" fmla="*/ 134947 w 252773"/>
                    <a:gd name="connsiteY129" fmla="*/ 273107 h 1597499"/>
                    <a:gd name="connsiteX130" fmla="*/ 14099 w 252773"/>
                    <a:gd name="connsiteY130" fmla="*/ 271564 h 1597499"/>
                    <a:gd name="connsiteX131" fmla="*/ 14099 w 252773"/>
                    <a:gd name="connsiteY131" fmla="*/ 321969 h 1597499"/>
                    <a:gd name="connsiteX132" fmla="*/ 117827 w 252773"/>
                    <a:gd name="connsiteY132" fmla="*/ 321969 h 1597499"/>
                    <a:gd name="connsiteX133" fmla="*/ 117827 w 252773"/>
                    <a:gd name="connsiteY133" fmla="*/ 271564 h 1597499"/>
                    <a:gd name="connsiteX134" fmla="*/ 66466 w 252773"/>
                    <a:gd name="connsiteY134" fmla="*/ 271564 h 1597499"/>
                    <a:gd name="connsiteX135" fmla="*/ 14099 w 252773"/>
                    <a:gd name="connsiteY135" fmla="*/ 271564 h 1597499"/>
                    <a:gd name="connsiteX136" fmla="*/ 49346 w 252773"/>
                    <a:gd name="connsiteY136" fmla="*/ 209331 h 1597499"/>
                    <a:gd name="connsiteX137" fmla="*/ 17120 w 252773"/>
                    <a:gd name="connsiteY137" fmla="*/ 255106 h 1597499"/>
                    <a:gd name="connsiteX138" fmla="*/ 237164 w 252773"/>
                    <a:gd name="connsiteY138" fmla="*/ 255106 h 1597499"/>
                    <a:gd name="connsiteX139" fmla="*/ 202923 w 252773"/>
                    <a:gd name="connsiteY139" fmla="*/ 209331 h 1597499"/>
                    <a:gd name="connsiteX140" fmla="*/ 49346 w 252773"/>
                    <a:gd name="connsiteY140" fmla="*/ 209331 h 1597499"/>
                    <a:gd name="connsiteX141" fmla="*/ 0 w 252773"/>
                    <a:gd name="connsiteY141" fmla="*/ 190815 h 1597499"/>
                    <a:gd name="connsiteX142" fmla="*/ 252773 w 252773"/>
                    <a:gd name="connsiteY142" fmla="*/ 190815 h 1597499"/>
                    <a:gd name="connsiteX143" fmla="*/ 252773 w 252773"/>
                    <a:gd name="connsiteY143" fmla="*/ 340484 h 1597499"/>
                    <a:gd name="connsiteX144" fmla="*/ 0 w 252773"/>
                    <a:gd name="connsiteY144" fmla="*/ 340484 h 1597499"/>
                    <a:gd name="connsiteX145" fmla="*/ 0 w 252773"/>
                    <a:gd name="connsiteY145" fmla="*/ 190815 h 1597499"/>
                    <a:gd name="connsiteX146" fmla="*/ 31723 w 252773"/>
                    <a:gd name="connsiteY146" fmla="*/ 0 h 1597499"/>
                    <a:gd name="connsiteX147" fmla="*/ 31723 w 252773"/>
                    <a:gd name="connsiteY147" fmla="*/ 120867 h 1597499"/>
                    <a:gd name="connsiteX148" fmla="*/ 95168 w 252773"/>
                    <a:gd name="connsiteY148" fmla="*/ 120867 h 1597499"/>
                    <a:gd name="connsiteX149" fmla="*/ 95168 w 252773"/>
                    <a:gd name="connsiteY149" fmla="*/ 183100 h 1597499"/>
                    <a:gd name="connsiteX150" fmla="*/ 11078 w 252773"/>
                    <a:gd name="connsiteY150" fmla="*/ 183100 h 1597499"/>
                    <a:gd name="connsiteX151" fmla="*/ 24170 w 252773"/>
                    <a:gd name="connsiteY151" fmla="*/ 514 h 1597499"/>
                    <a:gd name="connsiteX152" fmla="*/ 31723 w 252773"/>
                    <a:gd name="connsiteY152" fmla="*/ 0 h 15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252773" h="1597499">
                      <a:moveTo>
                        <a:pt x="94664" y="1169580"/>
                      </a:moveTo>
                      <a:cubicBezTo>
                        <a:pt x="94664" y="1191696"/>
                        <a:pt x="94664" y="1211754"/>
                        <a:pt x="94664" y="1232327"/>
                      </a:cubicBezTo>
                      <a:cubicBezTo>
                        <a:pt x="115813" y="1232327"/>
                        <a:pt x="135450" y="1232327"/>
                        <a:pt x="158109" y="1232327"/>
                      </a:cubicBezTo>
                      <a:cubicBezTo>
                        <a:pt x="158109" y="1209697"/>
                        <a:pt x="158109" y="1189639"/>
                        <a:pt x="158109" y="1169580"/>
                      </a:cubicBezTo>
                      <a:cubicBezTo>
                        <a:pt x="136457" y="1169580"/>
                        <a:pt x="115813" y="1169580"/>
                        <a:pt x="94664" y="1169580"/>
                      </a:cubicBezTo>
                      <a:close/>
                      <a:moveTo>
                        <a:pt x="175733" y="1168551"/>
                      </a:moveTo>
                      <a:cubicBezTo>
                        <a:pt x="175733" y="1190153"/>
                        <a:pt x="175733" y="1210726"/>
                        <a:pt x="175733" y="1231813"/>
                      </a:cubicBezTo>
                      <a:cubicBezTo>
                        <a:pt x="197385" y="1231813"/>
                        <a:pt x="217022" y="1231813"/>
                        <a:pt x="237667" y="1231813"/>
                      </a:cubicBezTo>
                      <a:cubicBezTo>
                        <a:pt x="237667" y="1210212"/>
                        <a:pt x="237667" y="1189639"/>
                        <a:pt x="237667" y="1168551"/>
                      </a:cubicBezTo>
                      <a:cubicBezTo>
                        <a:pt x="216519" y="1168551"/>
                        <a:pt x="196881" y="1168551"/>
                        <a:pt x="175733" y="1168551"/>
                      </a:cubicBezTo>
                      <a:close/>
                      <a:moveTo>
                        <a:pt x="95168" y="1090888"/>
                      </a:moveTo>
                      <a:cubicBezTo>
                        <a:pt x="95168" y="1112490"/>
                        <a:pt x="95168" y="1132548"/>
                        <a:pt x="95168" y="1153636"/>
                      </a:cubicBezTo>
                      <a:cubicBezTo>
                        <a:pt x="116820" y="1153636"/>
                        <a:pt x="135954" y="1153636"/>
                        <a:pt x="157605" y="1153636"/>
                      </a:cubicBezTo>
                      <a:cubicBezTo>
                        <a:pt x="157605" y="1132548"/>
                        <a:pt x="157605" y="1113004"/>
                        <a:pt x="157605" y="1090888"/>
                      </a:cubicBezTo>
                      <a:cubicBezTo>
                        <a:pt x="135954" y="1090888"/>
                        <a:pt x="115309" y="1090888"/>
                        <a:pt x="95168" y="1090888"/>
                      </a:cubicBezTo>
                      <a:close/>
                      <a:moveTo>
                        <a:pt x="15106" y="1090888"/>
                      </a:moveTo>
                      <a:cubicBezTo>
                        <a:pt x="15106" y="1112490"/>
                        <a:pt x="15106" y="1132548"/>
                        <a:pt x="15106" y="1153636"/>
                      </a:cubicBezTo>
                      <a:cubicBezTo>
                        <a:pt x="36758" y="1153636"/>
                        <a:pt x="56396" y="1153636"/>
                        <a:pt x="77544" y="1153636"/>
                      </a:cubicBezTo>
                      <a:cubicBezTo>
                        <a:pt x="77544" y="1132548"/>
                        <a:pt x="77544" y="1112490"/>
                        <a:pt x="77544" y="1090888"/>
                      </a:cubicBezTo>
                      <a:cubicBezTo>
                        <a:pt x="55389" y="1090888"/>
                        <a:pt x="34744" y="1090888"/>
                        <a:pt x="15106" y="1090888"/>
                      </a:cubicBezTo>
                      <a:close/>
                      <a:moveTo>
                        <a:pt x="95671" y="1009110"/>
                      </a:moveTo>
                      <a:cubicBezTo>
                        <a:pt x="95671" y="1031225"/>
                        <a:pt x="95671" y="1051798"/>
                        <a:pt x="95671" y="1072886"/>
                      </a:cubicBezTo>
                      <a:cubicBezTo>
                        <a:pt x="116820" y="1072886"/>
                        <a:pt x="135954" y="1072886"/>
                        <a:pt x="157605" y="1072886"/>
                      </a:cubicBezTo>
                      <a:cubicBezTo>
                        <a:pt x="157605" y="1050256"/>
                        <a:pt x="157605" y="1029683"/>
                        <a:pt x="157605" y="1009110"/>
                      </a:cubicBezTo>
                      <a:cubicBezTo>
                        <a:pt x="135450" y="1009110"/>
                        <a:pt x="115813" y="1009110"/>
                        <a:pt x="95671" y="1009110"/>
                      </a:cubicBezTo>
                      <a:close/>
                      <a:moveTo>
                        <a:pt x="175733" y="1008595"/>
                      </a:moveTo>
                      <a:cubicBezTo>
                        <a:pt x="175733" y="1030197"/>
                        <a:pt x="175733" y="1050770"/>
                        <a:pt x="175733" y="1072371"/>
                      </a:cubicBezTo>
                      <a:cubicBezTo>
                        <a:pt x="197385" y="1072371"/>
                        <a:pt x="217022" y="1072371"/>
                        <a:pt x="238674" y="1072371"/>
                      </a:cubicBezTo>
                      <a:cubicBezTo>
                        <a:pt x="238674" y="1050770"/>
                        <a:pt x="238674" y="1029683"/>
                        <a:pt x="238674" y="1008595"/>
                      </a:cubicBezTo>
                      <a:cubicBezTo>
                        <a:pt x="216519" y="1008595"/>
                        <a:pt x="196881" y="1008595"/>
                        <a:pt x="175733" y="1008595"/>
                      </a:cubicBezTo>
                      <a:close/>
                      <a:moveTo>
                        <a:pt x="175733" y="929389"/>
                      </a:moveTo>
                      <a:cubicBezTo>
                        <a:pt x="175733" y="951505"/>
                        <a:pt x="175733" y="972078"/>
                        <a:pt x="175733" y="992651"/>
                      </a:cubicBezTo>
                      <a:cubicBezTo>
                        <a:pt x="197888" y="992651"/>
                        <a:pt x="218029" y="992651"/>
                        <a:pt x="239178" y="992651"/>
                      </a:cubicBezTo>
                      <a:cubicBezTo>
                        <a:pt x="239178" y="970535"/>
                        <a:pt x="239178" y="950990"/>
                        <a:pt x="239178" y="929389"/>
                      </a:cubicBezTo>
                      <a:cubicBezTo>
                        <a:pt x="218029" y="929389"/>
                        <a:pt x="196881" y="929389"/>
                        <a:pt x="175733" y="929389"/>
                      </a:cubicBezTo>
                      <a:close/>
                      <a:moveTo>
                        <a:pt x="95671" y="928875"/>
                      </a:moveTo>
                      <a:cubicBezTo>
                        <a:pt x="95671" y="951505"/>
                        <a:pt x="95671" y="972593"/>
                        <a:pt x="95671" y="993680"/>
                      </a:cubicBezTo>
                      <a:cubicBezTo>
                        <a:pt x="116820" y="993680"/>
                        <a:pt x="135954" y="993680"/>
                        <a:pt x="157605" y="993680"/>
                      </a:cubicBezTo>
                      <a:cubicBezTo>
                        <a:pt x="157605" y="970535"/>
                        <a:pt x="157605" y="949448"/>
                        <a:pt x="157605" y="928875"/>
                      </a:cubicBezTo>
                      <a:cubicBezTo>
                        <a:pt x="135450" y="928875"/>
                        <a:pt x="115309" y="928875"/>
                        <a:pt x="95671" y="928875"/>
                      </a:cubicBezTo>
                      <a:close/>
                      <a:moveTo>
                        <a:pt x="14602" y="928875"/>
                      </a:moveTo>
                      <a:cubicBezTo>
                        <a:pt x="14602" y="951505"/>
                        <a:pt x="14602" y="971563"/>
                        <a:pt x="14602" y="992651"/>
                      </a:cubicBezTo>
                      <a:cubicBezTo>
                        <a:pt x="36255" y="992651"/>
                        <a:pt x="56396" y="992651"/>
                        <a:pt x="77544" y="992651"/>
                      </a:cubicBezTo>
                      <a:cubicBezTo>
                        <a:pt x="77544" y="970021"/>
                        <a:pt x="77544" y="949448"/>
                        <a:pt x="77544" y="928875"/>
                      </a:cubicBezTo>
                      <a:cubicBezTo>
                        <a:pt x="55389" y="928875"/>
                        <a:pt x="35247" y="928875"/>
                        <a:pt x="14602" y="928875"/>
                      </a:cubicBezTo>
                      <a:close/>
                      <a:moveTo>
                        <a:pt x="175229" y="849668"/>
                      </a:moveTo>
                      <a:cubicBezTo>
                        <a:pt x="175229" y="871784"/>
                        <a:pt x="175229" y="891843"/>
                        <a:pt x="175229" y="912930"/>
                      </a:cubicBezTo>
                      <a:cubicBezTo>
                        <a:pt x="196881" y="912930"/>
                        <a:pt x="217022" y="912930"/>
                        <a:pt x="238171" y="912930"/>
                      </a:cubicBezTo>
                      <a:cubicBezTo>
                        <a:pt x="238171" y="891328"/>
                        <a:pt x="238171" y="870241"/>
                        <a:pt x="238171" y="849668"/>
                      </a:cubicBezTo>
                      <a:cubicBezTo>
                        <a:pt x="216015" y="849668"/>
                        <a:pt x="195874" y="849668"/>
                        <a:pt x="175229" y="849668"/>
                      </a:cubicBezTo>
                      <a:close/>
                      <a:moveTo>
                        <a:pt x="94664" y="767890"/>
                      </a:moveTo>
                      <a:cubicBezTo>
                        <a:pt x="94664" y="789492"/>
                        <a:pt x="94664" y="809551"/>
                        <a:pt x="94664" y="831152"/>
                      </a:cubicBezTo>
                      <a:cubicBezTo>
                        <a:pt x="116316" y="831152"/>
                        <a:pt x="136457" y="831152"/>
                        <a:pt x="157605" y="831152"/>
                      </a:cubicBezTo>
                      <a:cubicBezTo>
                        <a:pt x="157605" y="809036"/>
                        <a:pt x="157605" y="788463"/>
                        <a:pt x="157605" y="767890"/>
                      </a:cubicBezTo>
                      <a:cubicBezTo>
                        <a:pt x="135450" y="767890"/>
                        <a:pt x="115813" y="767890"/>
                        <a:pt x="94664" y="767890"/>
                      </a:cubicBezTo>
                      <a:close/>
                      <a:moveTo>
                        <a:pt x="15106" y="767890"/>
                      </a:moveTo>
                      <a:cubicBezTo>
                        <a:pt x="15106" y="790006"/>
                        <a:pt x="15106" y="810579"/>
                        <a:pt x="15106" y="831152"/>
                      </a:cubicBezTo>
                      <a:cubicBezTo>
                        <a:pt x="37262" y="831152"/>
                        <a:pt x="56899" y="831152"/>
                        <a:pt x="77040" y="831152"/>
                      </a:cubicBezTo>
                      <a:cubicBezTo>
                        <a:pt x="77040" y="809036"/>
                        <a:pt x="77040" y="788463"/>
                        <a:pt x="77040" y="767890"/>
                      </a:cubicBezTo>
                      <a:cubicBezTo>
                        <a:pt x="54885" y="767890"/>
                        <a:pt x="35247" y="767890"/>
                        <a:pt x="15106" y="767890"/>
                      </a:cubicBezTo>
                      <a:close/>
                      <a:moveTo>
                        <a:pt x="175229" y="767376"/>
                      </a:moveTo>
                      <a:cubicBezTo>
                        <a:pt x="175229" y="788978"/>
                        <a:pt x="175229" y="810065"/>
                        <a:pt x="175229" y="831667"/>
                      </a:cubicBezTo>
                      <a:cubicBezTo>
                        <a:pt x="196881" y="831667"/>
                        <a:pt x="217022" y="831667"/>
                        <a:pt x="238171" y="831667"/>
                      </a:cubicBezTo>
                      <a:cubicBezTo>
                        <a:pt x="238171" y="809551"/>
                        <a:pt x="238171" y="788978"/>
                        <a:pt x="238171" y="767376"/>
                      </a:cubicBezTo>
                      <a:cubicBezTo>
                        <a:pt x="216519" y="767376"/>
                        <a:pt x="196881" y="767376"/>
                        <a:pt x="175229" y="767376"/>
                      </a:cubicBezTo>
                      <a:close/>
                      <a:moveTo>
                        <a:pt x="175229" y="689712"/>
                      </a:moveTo>
                      <a:cubicBezTo>
                        <a:pt x="175229" y="711829"/>
                        <a:pt x="175229" y="731887"/>
                        <a:pt x="175229" y="752975"/>
                      </a:cubicBezTo>
                      <a:cubicBezTo>
                        <a:pt x="196378" y="752975"/>
                        <a:pt x="216519" y="752975"/>
                        <a:pt x="238171" y="752975"/>
                      </a:cubicBezTo>
                      <a:cubicBezTo>
                        <a:pt x="238171" y="730344"/>
                        <a:pt x="238171" y="709771"/>
                        <a:pt x="238171" y="689712"/>
                      </a:cubicBezTo>
                      <a:cubicBezTo>
                        <a:pt x="216015" y="689712"/>
                        <a:pt x="195371" y="689712"/>
                        <a:pt x="175229" y="689712"/>
                      </a:cubicBezTo>
                      <a:close/>
                      <a:moveTo>
                        <a:pt x="14602" y="689198"/>
                      </a:moveTo>
                      <a:cubicBezTo>
                        <a:pt x="14602" y="711314"/>
                        <a:pt x="14602" y="732402"/>
                        <a:pt x="14602" y="752460"/>
                      </a:cubicBezTo>
                      <a:cubicBezTo>
                        <a:pt x="36758" y="752460"/>
                        <a:pt x="56899" y="752460"/>
                        <a:pt x="78048" y="752460"/>
                      </a:cubicBezTo>
                      <a:cubicBezTo>
                        <a:pt x="78048" y="730344"/>
                        <a:pt x="78048" y="710285"/>
                        <a:pt x="78048" y="689198"/>
                      </a:cubicBezTo>
                      <a:cubicBezTo>
                        <a:pt x="56396" y="689198"/>
                        <a:pt x="35751" y="689198"/>
                        <a:pt x="14602" y="689198"/>
                      </a:cubicBezTo>
                      <a:close/>
                      <a:moveTo>
                        <a:pt x="14099" y="608449"/>
                      </a:moveTo>
                      <a:cubicBezTo>
                        <a:pt x="14099" y="630050"/>
                        <a:pt x="14099" y="650109"/>
                        <a:pt x="14099" y="671711"/>
                      </a:cubicBezTo>
                      <a:cubicBezTo>
                        <a:pt x="35751" y="671711"/>
                        <a:pt x="56396" y="671711"/>
                        <a:pt x="78048" y="671711"/>
                      </a:cubicBezTo>
                      <a:cubicBezTo>
                        <a:pt x="78048" y="650109"/>
                        <a:pt x="78048" y="630050"/>
                        <a:pt x="78048" y="608449"/>
                      </a:cubicBezTo>
                      <a:cubicBezTo>
                        <a:pt x="55389" y="608449"/>
                        <a:pt x="35247" y="608449"/>
                        <a:pt x="14099" y="608449"/>
                      </a:cubicBezTo>
                      <a:close/>
                      <a:moveTo>
                        <a:pt x="95168" y="607935"/>
                      </a:moveTo>
                      <a:cubicBezTo>
                        <a:pt x="95168" y="630565"/>
                        <a:pt x="95168" y="651138"/>
                        <a:pt x="95168" y="672226"/>
                      </a:cubicBezTo>
                      <a:cubicBezTo>
                        <a:pt x="116820" y="672226"/>
                        <a:pt x="136961" y="672226"/>
                        <a:pt x="158109" y="672226"/>
                      </a:cubicBezTo>
                      <a:cubicBezTo>
                        <a:pt x="158109" y="650109"/>
                        <a:pt x="158109" y="629536"/>
                        <a:pt x="158109" y="607935"/>
                      </a:cubicBezTo>
                      <a:cubicBezTo>
                        <a:pt x="136961" y="607935"/>
                        <a:pt x="116820" y="607935"/>
                        <a:pt x="95168" y="607935"/>
                      </a:cubicBezTo>
                      <a:close/>
                      <a:moveTo>
                        <a:pt x="175229" y="528728"/>
                      </a:moveTo>
                      <a:cubicBezTo>
                        <a:pt x="175229" y="550844"/>
                        <a:pt x="175229" y="571417"/>
                        <a:pt x="175229" y="592505"/>
                      </a:cubicBezTo>
                      <a:cubicBezTo>
                        <a:pt x="196378" y="592505"/>
                        <a:pt x="216519" y="592505"/>
                        <a:pt x="239178" y="592505"/>
                      </a:cubicBezTo>
                      <a:cubicBezTo>
                        <a:pt x="239178" y="570388"/>
                        <a:pt x="239178" y="550330"/>
                        <a:pt x="239178" y="528728"/>
                      </a:cubicBezTo>
                      <a:cubicBezTo>
                        <a:pt x="217526" y="528728"/>
                        <a:pt x="196378" y="528728"/>
                        <a:pt x="175229" y="528728"/>
                      </a:cubicBezTo>
                      <a:close/>
                      <a:moveTo>
                        <a:pt x="95168" y="528214"/>
                      </a:moveTo>
                      <a:cubicBezTo>
                        <a:pt x="95168" y="550844"/>
                        <a:pt x="95168" y="571417"/>
                        <a:pt x="95168" y="593019"/>
                      </a:cubicBezTo>
                      <a:cubicBezTo>
                        <a:pt x="116820" y="593019"/>
                        <a:pt x="136457" y="593019"/>
                        <a:pt x="158613" y="593019"/>
                      </a:cubicBezTo>
                      <a:cubicBezTo>
                        <a:pt x="158613" y="569874"/>
                        <a:pt x="158613" y="549815"/>
                        <a:pt x="158613" y="528214"/>
                      </a:cubicBezTo>
                      <a:cubicBezTo>
                        <a:pt x="136457" y="528214"/>
                        <a:pt x="115813" y="528214"/>
                        <a:pt x="95168" y="528214"/>
                      </a:cubicBezTo>
                      <a:close/>
                      <a:moveTo>
                        <a:pt x="15106" y="528214"/>
                      </a:moveTo>
                      <a:cubicBezTo>
                        <a:pt x="15106" y="551873"/>
                        <a:pt x="15106" y="572446"/>
                        <a:pt x="15106" y="593019"/>
                      </a:cubicBezTo>
                      <a:cubicBezTo>
                        <a:pt x="37262" y="593019"/>
                        <a:pt x="56899" y="593019"/>
                        <a:pt x="78048" y="593019"/>
                      </a:cubicBezTo>
                      <a:cubicBezTo>
                        <a:pt x="78048" y="570903"/>
                        <a:pt x="78048" y="550330"/>
                        <a:pt x="78048" y="528214"/>
                      </a:cubicBezTo>
                      <a:cubicBezTo>
                        <a:pt x="56396" y="528214"/>
                        <a:pt x="36255" y="528214"/>
                        <a:pt x="15106" y="528214"/>
                      </a:cubicBezTo>
                      <a:close/>
                      <a:moveTo>
                        <a:pt x="14602" y="449007"/>
                      </a:moveTo>
                      <a:cubicBezTo>
                        <a:pt x="14602" y="471124"/>
                        <a:pt x="14602" y="491182"/>
                        <a:pt x="14602" y="512270"/>
                      </a:cubicBezTo>
                      <a:cubicBezTo>
                        <a:pt x="35751" y="512270"/>
                        <a:pt x="55389" y="512270"/>
                        <a:pt x="77544" y="512270"/>
                      </a:cubicBezTo>
                      <a:cubicBezTo>
                        <a:pt x="77544" y="489125"/>
                        <a:pt x="77544" y="468552"/>
                        <a:pt x="77544" y="449007"/>
                      </a:cubicBezTo>
                      <a:cubicBezTo>
                        <a:pt x="54885" y="449007"/>
                        <a:pt x="34744" y="449007"/>
                        <a:pt x="14602" y="449007"/>
                      </a:cubicBezTo>
                      <a:close/>
                      <a:moveTo>
                        <a:pt x="94664" y="447979"/>
                      </a:moveTo>
                      <a:cubicBezTo>
                        <a:pt x="94664" y="469580"/>
                        <a:pt x="94664" y="490153"/>
                        <a:pt x="94664" y="512270"/>
                      </a:cubicBezTo>
                      <a:cubicBezTo>
                        <a:pt x="116316" y="512270"/>
                        <a:pt x="136457" y="512270"/>
                        <a:pt x="158613" y="512270"/>
                      </a:cubicBezTo>
                      <a:cubicBezTo>
                        <a:pt x="158613" y="489639"/>
                        <a:pt x="158613" y="469580"/>
                        <a:pt x="158613" y="447979"/>
                      </a:cubicBezTo>
                      <a:cubicBezTo>
                        <a:pt x="136961" y="447979"/>
                        <a:pt x="116316" y="447979"/>
                        <a:pt x="94664" y="447979"/>
                      </a:cubicBezTo>
                      <a:close/>
                      <a:moveTo>
                        <a:pt x="174726" y="368258"/>
                      </a:moveTo>
                      <a:cubicBezTo>
                        <a:pt x="174726" y="389346"/>
                        <a:pt x="174726" y="409404"/>
                        <a:pt x="174726" y="431006"/>
                      </a:cubicBezTo>
                      <a:cubicBezTo>
                        <a:pt x="196378" y="431006"/>
                        <a:pt x="217526" y="431006"/>
                        <a:pt x="239178" y="431006"/>
                      </a:cubicBezTo>
                      <a:cubicBezTo>
                        <a:pt x="239178" y="409919"/>
                        <a:pt x="239178" y="390374"/>
                        <a:pt x="239178" y="368258"/>
                      </a:cubicBezTo>
                      <a:cubicBezTo>
                        <a:pt x="217526" y="368258"/>
                        <a:pt x="196881" y="368258"/>
                        <a:pt x="174726" y="368258"/>
                      </a:cubicBezTo>
                      <a:close/>
                      <a:moveTo>
                        <a:pt x="95168" y="367744"/>
                      </a:moveTo>
                      <a:cubicBezTo>
                        <a:pt x="95168" y="389860"/>
                        <a:pt x="95168" y="410947"/>
                        <a:pt x="95168" y="431520"/>
                      </a:cubicBezTo>
                      <a:cubicBezTo>
                        <a:pt x="117323" y="431520"/>
                        <a:pt x="137968" y="431520"/>
                        <a:pt x="158613" y="431520"/>
                      </a:cubicBezTo>
                      <a:cubicBezTo>
                        <a:pt x="158613" y="409404"/>
                        <a:pt x="158613" y="389346"/>
                        <a:pt x="158613" y="367744"/>
                      </a:cubicBezTo>
                      <a:cubicBezTo>
                        <a:pt x="135954" y="367744"/>
                        <a:pt x="115813" y="367744"/>
                        <a:pt x="95168" y="367744"/>
                      </a:cubicBezTo>
                      <a:close/>
                      <a:moveTo>
                        <a:pt x="0" y="350771"/>
                      </a:moveTo>
                      <a:cubicBezTo>
                        <a:pt x="83083" y="350771"/>
                        <a:pt x="166669" y="350771"/>
                        <a:pt x="252270" y="350771"/>
                      </a:cubicBezTo>
                      <a:cubicBezTo>
                        <a:pt x="252270" y="765319"/>
                        <a:pt x="252270" y="1180380"/>
                        <a:pt x="252270" y="1597499"/>
                      </a:cubicBezTo>
                      <a:cubicBezTo>
                        <a:pt x="167173" y="1597499"/>
                        <a:pt x="84594" y="1597499"/>
                        <a:pt x="0" y="1597499"/>
                      </a:cubicBezTo>
                      <a:cubicBezTo>
                        <a:pt x="0" y="1181923"/>
                        <a:pt x="0" y="767376"/>
                        <a:pt x="0" y="350771"/>
                      </a:cubicBezTo>
                      <a:close/>
                      <a:moveTo>
                        <a:pt x="134947" y="273107"/>
                      </a:moveTo>
                      <a:cubicBezTo>
                        <a:pt x="134947" y="290080"/>
                        <a:pt x="134947" y="306024"/>
                        <a:pt x="134947" y="321969"/>
                      </a:cubicBezTo>
                      <a:cubicBezTo>
                        <a:pt x="170194" y="321969"/>
                        <a:pt x="203931" y="321969"/>
                        <a:pt x="238674" y="321969"/>
                      </a:cubicBezTo>
                      <a:cubicBezTo>
                        <a:pt x="238674" y="304482"/>
                        <a:pt x="238674" y="289566"/>
                        <a:pt x="238674" y="273107"/>
                      </a:cubicBezTo>
                      <a:cubicBezTo>
                        <a:pt x="202420" y="273107"/>
                        <a:pt x="169691" y="273107"/>
                        <a:pt x="134947" y="273107"/>
                      </a:cubicBezTo>
                      <a:close/>
                      <a:moveTo>
                        <a:pt x="14099" y="271564"/>
                      </a:moveTo>
                      <a:cubicBezTo>
                        <a:pt x="14099" y="290080"/>
                        <a:pt x="14099" y="304996"/>
                        <a:pt x="14099" y="321969"/>
                      </a:cubicBezTo>
                      <a:cubicBezTo>
                        <a:pt x="50353" y="321969"/>
                        <a:pt x="83587" y="321969"/>
                        <a:pt x="117827" y="321969"/>
                      </a:cubicBezTo>
                      <a:cubicBezTo>
                        <a:pt x="117827" y="304996"/>
                        <a:pt x="117827" y="289052"/>
                        <a:pt x="117827" y="271564"/>
                      </a:cubicBezTo>
                      <a:cubicBezTo>
                        <a:pt x="99700" y="271564"/>
                        <a:pt x="83083" y="271564"/>
                        <a:pt x="66466" y="271564"/>
                      </a:cubicBezTo>
                      <a:cubicBezTo>
                        <a:pt x="49346" y="271564"/>
                        <a:pt x="32226" y="271564"/>
                        <a:pt x="14099" y="271564"/>
                      </a:cubicBezTo>
                      <a:close/>
                      <a:moveTo>
                        <a:pt x="49346" y="209331"/>
                      </a:moveTo>
                      <a:cubicBezTo>
                        <a:pt x="11581" y="209331"/>
                        <a:pt x="6043" y="217045"/>
                        <a:pt x="17120" y="255106"/>
                      </a:cubicBezTo>
                      <a:cubicBezTo>
                        <a:pt x="90132" y="255106"/>
                        <a:pt x="163145" y="255106"/>
                        <a:pt x="237164" y="255106"/>
                      </a:cubicBezTo>
                      <a:cubicBezTo>
                        <a:pt x="243710" y="212417"/>
                        <a:pt x="241192" y="209331"/>
                        <a:pt x="202923" y="209331"/>
                      </a:cubicBezTo>
                      <a:cubicBezTo>
                        <a:pt x="151563" y="209331"/>
                        <a:pt x="100707" y="209331"/>
                        <a:pt x="49346" y="209331"/>
                      </a:cubicBezTo>
                      <a:close/>
                      <a:moveTo>
                        <a:pt x="0" y="190815"/>
                      </a:moveTo>
                      <a:cubicBezTo>
                        <a:pt x="84594" y="190815"/>
                        <a:pt x="167676" y="190815"/>
                        <a:pt x="252773" y="190815"/>
                      </a:cubicBezTo>
                      <a:cubicBezTo>
                        <a:pt x="252773" y="240704"/>
                        <a:pt x="252773" y="290080"/>
                        <a:pt x="252773" y="340484"/>
                      </a:cubicBezTo>
                      <a:cubicBezTo>
                        <a:pt x="168180" y="340484"/>
                        <a:pt x="84594" y="340484"/>
                        <a:pt x="0" y="340484"/>
                      </a:cubicBezTo>
                      <a:cubicBezTo>
                        <a:pt x="0" y="290594"/>
                        <a:pt x="0" y="241219"/>
                        <a:pt x="0" y="190815"/>
                      </a:cubicBezTo>
                      <a:close/>
                      <a:moveTo>
                        <a:pt x="31723" y="0"/>
                      </a:moveTo>
                      <a:cubicBezTo>
                        <a:pt x="31723" y="39603"/>
                        <a:pt x="31723" y="78691"/>
                        <a:pt x="31723" y="120867"/>
                      </a:cubicBezTo>
                      <a:cubicBezTo>
                        <a:pt x="55892" y="120867"/>
                        <a:pt x="74523" y="120867"/>
                        <a:pt x="95168" y="120867"/>
                      </a:cubicBezTo>
                      <a:cubicBezTo>
                        <a:pt x="95168" y="142468"/>
                        <a:pt x="95168" y="162013"/>
                        <a:pt x="95168" y="183100"/>
                      </a:cubicBezTo>
                      <a:cubicBezTo>
                        <a:pt x="66467" y="183100"/>
                        <a:pt x="40786" y="183100"/>
                        <a:pt x="11078" y="183100"/>
                      </a:cubicBezTo>
                      <a:cubicBezTo>
                        <a:pt x="15610" y="121381"/>
                        <a:pt x="20142" y="61205"/>
                        <a:pt x="24170" y="514"/>
                      </a:cubicBezTo>
                      <a:cubicBezTo>
                        <a:pt x="26688" y="514"/>
                        <a:pt x="29205" y="514"/>
                        <a:pt x="31723" y="0"/>
                      </a:cubicBezTo>
                      <a:close/>
                    </a:path>
                  </a:pathLst>
                </a:custGeom>
                <a:solidFill>
                  <a:schemeClr val="bg1"/>
                </a:solidFill>
                <a:ln w="9525" cap="flat">
                  <a:noFill/>
                  <a:prstDash val="solid"/>
                  <a:miter/>
                </a:ln>
              </p:spPr>
              <p:txBody>
                <a:bodyPr wrap="square" rtlCol="0" anchor="ctr">
                  <a:noAutofit/>
                </a:bodyPr>
                <a:lstStyle/>
                <a:p>
                  <a:endParaRPr lang="en-US"/>
                </a:p>
              </p:txBody>
            </p:sp>
            <p:sp>
              <p:nvSpPr>
                <p:cNvPr id="225" name="Freeform: Shape 50">
                  <a:extLst>
                    <a:ext uri="{FF2B5EF4-FFF2-40B4-BE49-F238E27FC236}">
                      <a16:creationId xmlns:a16="http://schemas.microsoft.com/office/drawing/2014/main" id="{CCE5E9DB-4ECC-4B5E-B75F-8A57ECE8FE5C}"/>
                    </a:ext>
                  </a:extLst>
                </p:cNvPr>
                <p:cNvSpPr/>
                <p:nvPr/>
              </p:nvSpPr>
              <p:spPr>
                <a:xfrm>
                  <a:off x="4797295" y="2666418"/>
                  <a:ext cx="300411" cy="1590168"/>
                </a:xfrm>
                <a:custGeom>
                  <a:avLst/>
                  <a:gdLst>
                    <a:gd name="connsiteX0" fmla="*/ 99275 w 306851"/>
                    <a:gd name="connsiteY0" fmla="*/ 971161 h 1218693"/>
                    <a:gd name="connsiteX1" fmla="*/ 99275 w 306851"/>
                    <a:gd name="connsiteY1" fmla="*/ 1025454 h 1218693"/>
                    <a:gd name="connsiteX2" fmla="*/ 207576 w 306851"/>
                    <a:gd name="connsiteY2" fmla="*/ 1025454 h 1218693"/>
                    <a:gd name="connsiteX3" fmla="*/ 207576 w 306851"/>
                    <a:gd name="connsiteY3" fmla="*/ 971161 h 1218693"/>
                    <a:gd name="connsiteX4" fmla="*/ 99275 w 306851"/>
                    <a:gd name="connsiteY4" fmla="*/ 849179 h 1218693"/>
                    <a:gd name="connsiteX5" fmla="*/ 99275 w 306851"/>
                    <a:gd name="connsiteY5" fmla="*/ 903472 h 1218693"/>
                    <a:gd name="connsiteX6" fmla="*/ 207576 w 306851"/>
                    <a:gd name="connsiteY6" fmla="*/ 903472 h 1218693"/>
                    <a:gd name="connsiteX7" fmla="*/ 207576 w 306851"/>
                    <a:gd name="connsiteY7" fmla="*/ 849179 h 1218693"/>
                    <a:gd name="connsiteX8" fmla="*/ 99275 w 306851"/>
                    <a:gd name="connsiteY8" fmla="*/ 727198 h 1218693"/>
                    <a:gd name="connsiteX9" fmla="*/ 99275 w 306851"/>
                    <a:gd name="connsiteY9" fmla="*/ 781490 h 1218693"/>
                    <a:gd name="connsiteX10" fmla="*/ 207576 w 306851"/>
                    <a:gd name="connsiteY10" fmla="*/ 781490 h 1218693"/>
                    <a:gd name="connsiteX11" fmla="*/ 207576 w 306851"/>
                    <a:gd name="connsiteY11" fmla="*/ 727198 h 1218693"/>
                    <a:gd name="connsiteX12" fmla="*/ 99275 w 306851"/>
                    <a:gd name="connsiteY12" fmla="*/ 605216 h 1218693"/>
                    <a:gd name="connsiteX13" fmla="*/ 99275 w 306851"/>
                    <a:gd name="connsiteY13" fmla="*/ 659508 h 1218693"/>
                    <a:gd name="connsiteX14" fmla="*/ 207576 w 306851"/>
                    <a:gd name="connsiteY14" fmla="*/ 659508 h 1218693"/>
                    <a:gd name="connsiteX15" fmla="*/ 207576 w 306851"/>
                    <a:gd name="connsiteY15" fmla="*/ 605216 h 1218693"/>
                    <a:gd name="connsiteX16" fmla="*/ 99275 w 306851"/>
                    <a:gd name="connsiteY16" fmla="*/ 483234 h 1218693"/>
                    <a:gd name="connsiteX17" fmla="*/ 99275 w 306851"/>
                    <a:gd name="connsiteY17" fmla="*/ 537526 h 1218693"/>
                    <a:gd name="connsiteX18" fmla="*/ 207576 w 306851"/>
                    <a:gd name="connsiteY18" fmla="*/ 537526 h 1218693"/>
                    <a:gd name="connsiteX19" fmla="*/ 207576 w 306851"/>
                    <a:gd name="connsiteY19" fmla="*/ 483234 h 1218693"/>
                    <a:gd name="connsiteX20" fmla="*/ 99275 w 306851"/>
                    <a:gd name="connsiteY20" fmla="*/ 361252 h 1218693"/>
                    <a:gd name="connsiteX21" fmla="*/ 99275 w 306851"/>
                    <a:gd name="connsiteY21" fmla="*/ 415544 h 1218693"/>
                    <a:gd name="connsiteX22" fmla="*/ 207576 w 306851"/>
                    <a:gd name="connsiteY22" fmla="*/ 415544 h 1218693"/>
                    <a:gd name="connsiteX23" fmla="*/ 207576 w 306851"/>
                    <a:gd name="connsiteY23" fmla="*/ 361252 h 1218693"/>
                    <a:gd name="connsiteX24" fmla="*/ 99275 w 306851"/>
                    <a:gd name="connsiteY24" fmla="*/ 239270 h 1218693"/>
                    <a:gd name="connsiteX25" fmla="*/ 99275 w 306851"/>
                    <a:gd name="connsiteY25" fmla="*/ 293563 h 1218693"/>
                    <a:gd name="connsiteX26" fmla="*/ 207576 w 306851"/>
                    <a:gd name="connsiteY26" fmla="*/ 293563 h 1218693"/>
                    <a:gd name="connsiteX27" fmla="*/ 207576 w 306851"/>
                    <a:gd name="connsiteY27" fmla="*/ 239270 h 1218693"/>
                    <a:gd name="connsiteX28" fmla="*/ 99275 w 306851"/>
                    <a:gd name="connsiteY28" fmla="*/ 117288 h 1218693"/>
                    <a:gd name="connsiteX29" fmla="*/ 99275 w 306851"/>
                    <a:gd name="connsiteY29" fmla="*/ 171581 h 1218693"/>
                    <a:gd name="connsiteX30" fmla="*/ 207576 w 306851"/>
                    <a:gd name="connsiteY30" fmla="*/ 171581 h 1218693"/>
                    <a:gd name="connsiteX31" fmla="*/ 207576 w 306851"/>
                    <a:gd name="connsiteY31" fmla="*/ 117288 h 1218693"/>
                    <a:gd name="connsiteX32" fmla="*/ 0 w 306851"/>
                    <a:gd name="connsiteY32" fmla="*/ 0 h 1218693"/>
                    <a:gd name="connsiteX33" fmla="*/ 306851 w 306851"/>
                    <a:gd name="connsiteY33" fmla="*/ 0 h 1218693"/>
                    <a:gd name="connsiteX34" fmla="*/ 306851 w 306851"/>
                    <a:gd name="connsiteY34" fmla="*/ 1218693 h 1218693"/>
                    <a:gd name="connsiteX35" fmla="*/ 0 w 306851"/>
                    <a:gd name="connsiteY35" fmla="*/ 1218693 h 1218693"/>
                    <a:gd name="connsiteX0" fmla="*/ 99275 w 306851"/>
                    <a:gd name="connsiteY0" fmla="*/ 1342636 h 1590168"/>
                    <a:gd name="connsiteX1" fmla="*/ 99275 w 306851"/>
                    <a:gd name="connsiteY1" fmla="*/ 1396929 h 1590168"/>
                    <a:gd name="connsiteX2" fmla="*/ 207576 w 306851"/>
                    <a:gd name="connsiteY2" fmla="*/ 1396929 h 1590168"/>
                    <a:gd name="connsiteX3" fmla="*/ 207576 w 306851"/>
                    <a:gd name="connsiteY3" fmla="*/ 1342636 h 1590168"/>
                    <a:gd name="connsiteX4" fmla="*/ 99275 w 306851"/>
                    <a:gd name="connsiteY4" fmla="*/ 1342636 h 1590168"/>
                    <a:gd name="connsiteX5" fmla="*/ 99275 w 306851"/>
                    <a:gd name="connsiteY5" fmla="*/ 1220654 h 1590168"/>
                    <a:gd name="connsiteX6" fmla="*/ 99275 w 306851"/>
                    <a:gd name="connsiteY6" fmla="*/ 1274947 h 1590168"/>
                    <a:gd name="connsiteX7" fmla="*/ 207576 w 306851"/>
                    <a:gd name="connsiteY7" fmla="*/ 1274947 h 1590168"/>
                    <a:gd name="connsiteX8" fmla="*/ 207576 w 306851"/>
                    <a:gd name="connsiteY8" fmla="*/ 1220654 h 1590168"/>
                    <a:gd name="connsiteX9" fmla="*/ 99275 w 306851"/>
                    <a:gd name="connsiteY9" fmla="*/ 1220654 h 1590168"/>
                    <a:gd name="connsiteX10" fmla="*/ 99275 w 306851"/>
                    <a:gd name="connsiteY10" fmla="*/ 1098673 h 1590168"/>
                    <a:gd name="connsiteX11" fmla="*/ 99275 w 306851"/>
                    <a:gd name="connsiteY11" fmla="*/ 1152965 h 1590168"/>
                    <a:gd name="connsiteX12" fmla="*/ 207576 w 306851"/>
                    <a:gd name="connsiteY12" fmla="*/ 1152965 h 1590168"/>
                    <a:gd name="connsiteX13" fmla="*/ 207576 w 306851"/>
                    <a:gd name="connsiteY13" fmla="*/ 1098673 h 1590168"/>
                    <a:gd name="connsiteX14" fmla="*/ 99275 w 306851"/>
                    <a:gd name="connsiteY14" fmla="*/ 1098673 h 1590168"/>
                    <a:gd name="connsiteX15" fmla="*/ 99275 w 306851"/>
                    <a:gd name="connsiteY15" fmla="*/ 976691 h 1590168"/>
                    <a:gd name="connsiteX16" fmla="*/ 99275 w 306851"/>
                    <a:gd name="connsiteY16" fmla="*/ 1030983 h 1590168"/>
                    <a:gd name="connsiteX17" fmla="*/ 207576 w 306851"/>
                    <a:gd name="connsiteY17" fmla="*/ 1030983 h 1590168"/>
                    <a:gd name="connsiteX18" fmla="*/ 207576 w 306851"/>
                    <a:gd name="connsiteY18" fmla="*/ 976691 h 1590168"/>
                    <a:gd name="connsiteX19" fmla="*/ 99275 w 306851"/>
                    <a:gd name="connsiteY19" fmla="*/ 976691 h 1590168"/>
                    <a:gd name="connsiteX20" fmla="*/ 99275 w 306851"/>
                    <a:gd name="connsiteY20" fmla="*/ 854709 h 1590168"/>
                    <a:gd name="connsiteX21" fmla="*/ 99275 w 306851"/>
                    <a:gd name="connsiteY21" fmla="*/ 909001 h 1590168"/>
                    <a:gd name="connsiteX22" fmla="*/ 207576 w 306851"/>
                    <a:gd name="connsiteY22" fmla="*/ 909001 h 1590168"/>
                    <a:gd name="connsiteX23" fmla="*/ 207576 w 306851"/>
                    <a:gd name="connsiteY23" fmla="*/ 854709 h 1590168"/>
                    <a:gd name="connsiteX24" fmla="*/ 99275 w 306851"/>
                    <a:gd name="connsiteY24" fmla="*/ 854709 h 1590168"/>
                    <a:gd name="connsiteX25" fmla="*/ 99275 w 306851"/>
                    <a:gd name="connsiteY25" fmla="*/ 732727 h 1590168"/>
                    <a:gd name="connsiteX26" fmla="*/ 99275 w 306851"/>
                    <a:gd name="connsiteY26" fmla="*/ 787019 h 1590168"/>
                    <a:gd name="connsiteX27" fmla="*/ 207576 w 306851"/>
                    <a:gd name="connsiteY27" fmla="*/ 787019 h 1590168"/>
                    <a:gd name="connsiteX28" fmla="*/ 207576 w 306851"/>
                    <a:gd name="connsiteY28" fmla="*/ 732727 h 1590168"/>
                    <a:gd name="connsiteX29" fmla="*/ 99275 w 306851"/>
                    <a:gd name="connsiteY29" fmla="*/ 732727 h 1590168"/>
                    <a:gd name="connsiteX30" fmla="*/ 99275 w 306851"/>
                    <a:gd name="connsiteY30" fmla="*/ 610745 h 1590168"/>
                    <a:gd name="connsiteX31" fmla="*/ 99275 w 306851"/>
                    <a:gd name="connsiteY31" fmla="*/ 665038 h 1590168"/>
                    <a:gd name="connsiteX32" fmla="*/ 207576 w 306851"/>
                    <a:gd name="connsiteY32" fmla="*/ 665038 h 1590168"/>
                    <a:gd name="connsiteX33" fmla="*/ 207576 w 306851"/>
                    <a:gd name="connsiteY33" fmla="*/ 610745 h 1590168"/>
                    <a:gd name="connsiteX34" fmla="*/ 99275 w 306851"/>
                    <a:gd name="connsiteY34" fmla="*/ 610745 h 1590168"/>
                    <a:gd name="connsiteX35" fmla="*/ 99275 w 306851"/>
                    <a:gd name="connsiteY35" fmla="*/ 488763 h 1590168"/>
                    <a:gd name="connsiteX36" fmla="*/ 99275 w 306851"/>
                    <a:gd name="connsiteY36" fmla="*/ 543056 h 1590168"/>
                    <a:gd name="connsiteX37" fmla="*/ 207576 w 306851"/>
                    <a:gd name="connsiteY37" fmla="*/ 543056 h 1590168"/>
                    <a:gd name="connsiteX38" fmla="*/ 207576 w 306851"/>
                    <a:gd name="connsiteY38" fmla="*/ 488763 h 1590168"/>
                    <a:gd name="connsiteX39" fmla="*/ 99275 w 306851"/>
                    <a:gd name="connsiteY39" fmla="*/ 488763 h 1590168"/>
                    <a:gd name="connsiteX40" fmla="*/ 9525 w 306851"/>
                    <a:gd name="connsiteY40" fmla="*/ 0 h 1590168"/>
                    <a:gd name="connsiteX41" fmla="*/ 306851 w 306851"/>
                    <a:gd name="connsiteY41" fmla="*/ 371475 h 1590168"/>
                    <a:gd name="connsiteX42" fmla="*/ 306851 w 306851"/>
                    <a:gd name="connsiteY42" fmla="*/ 1590168 h 1590168"/>
                    <a:gd name="connsiteX43" fmla="*/ 0 w 306851"/>
                    <a:gd name="connsiteY43" fmla="*/ 1590168 h 1590168"/>
                    <a:gd name="connsiteX44" fmla="*/ 9525 w 306851"/>
                    <a:gd name="connsiteY44" fmla="*/ 0 h 1590168"/>
                    <a:gd name="connsiteX0" fmla="*/ 99275 w 306851"/>
                    <a:gd name="connsiteY0" fmla="*/ 1342636 h 1590168"/>
                    <a:gd name="connsiteX1" fmla="*/ 99275 w 306851"/>
                    <a:gd name="connsiteY1" fmla="*/ 1396929 h 1590168"/>
                    <a:gd name="connsiteX2" fmla="*/ 207576 w 306851"/>
                    <a:gd name="connsiteY2" fmla="*/ 1396929 h 1590168"/>
                    <a:gd name="connsiteX3" fmla="*/ 207576 w 306851"/>
                    <a:gd name="connsiteY3" fmla="*/ 1342636 h 1590168"/>
                    <a:gd name="connsiteX4" fmla="*/ 99275 w 306851"/>
                    <a:gd name="connsiteY4" fmla="*/ 1342636 h 1590168"/>
                    <a:gd name="connsiteX5" fmla="*/ 99275 w 306851"/>
                    <a:gd name="connsiteY5" fmla="*/ 1220654 h 1590168"/>
                    <a:gd name="connsiteX6" fmla="*/ 99275 w 306851"/>
                    <a:gd name="connsiteY6" fmla="*/ 1274947 h 1590168"/>
                    <a:gd name="connsiteX7" fmla="*/ 207576 w 306851"/>
                    <a:gd name="connsiteY7" fmla="*/ 1274947 h 1590168"/>
                    <a:gd name="connsiteX8" fmla="*/ 207576 w 306851"/>
                    <a:gd name="connsiteY8" fmla="*/ 1220654 h 1590168"/>
                    <a:gd name="connsiteX9" fmla="*/ 99275 w 306851"/>
                    <a:gd name="connsiteY9" fmla="*/ 1220654 h 1590168"/>
                    <a:gd name="connsiteX10" fmla="*/ 99275 w 306851"/>
                    <a:gd name="connsiteY10" fmla="*/ 1098673 h 1590168"/>
                    <a:gd name="connsiteX11" fmla="*/ 99275 w 306851"/>
                    <a:gd name="connsiteY11" fmla="*/ 1152965 h 1590168"/>
                    <a:gd name="connsiteX12" fmla="*/ 207576 w 306851"/>
                    <a:gd name="connsiteY12" fmla="*/ 1152965 h 1590168"/>
                    <a:gd name="connsiteX13" fmla="*/ 207576 w 306851"/>
                    <a:gd name="connsiteY13" fmla="*/ 1098673 h 1590168"/>
                    <a:gd name="connsiteX14" fmla="*/ 99275 w 306851"/>
                    <a:gd name="connsiteY14" fmla="*/ 1098673 h 1590168"/>
                    <a:gd name="connsiteX15" fmla="*/ 99275 w 306851"/>
                    <a:gd name="connsiteY15" fmla="*/ 976691 h 1590168"/>
                    <a:gd name="connsiteX16" fmla="*/ 99275 w 306851"/>
                    <a:gd name="connsiteY16" fmla="*/ 1030983 h 1590168"/>
                    <a:gd name="connsiteX17" fmla="*/ 207576 w 306851"/>
                    <a:gd name="connsiteY17" fmla="*/ 1030983 h 1590168"/>
                    <a:gd name="connsiteX18" fmla="*/ 207576 w 306851"/>
                    <a:gd name="connsiteY18" fmla="*/ 976691 h 1590168"/>
                    <a:gd name="connsiteX19" fmla="*/ 99275 w 306851"/>
                    <a:gd name="connsiteY19" fmla="*/ 976691 h 1590168"/>
                    <a:gd name="connsiteX20" fmla="*/ 99275 w 306851"/>
                    <a:gd name="connsiteY20" fmla="*/ 854709 h 1590168"/>
                    <a:gd name="connsiteX21" fmla="*/ 99275 w 306851"/>
                    <a:gd name="connsiteY21" fmla="*/ 909001 h 1590168"/>
                    <a:gd name="connsiteX22" fmla="*/ 207576 w 306851"/>
                    <a:gd name="connsiteY22" fmla="*/ 909001 h 1590168"/>
                    <a:gd name="connsiteX23" fmla="*/ 207576 w 306851"/>
                    <a:gd name="connsiteY23" fmla="*/ 854709 h 1590168"/>
                    <a:gd name="connsiteX24" fmla="*/ 99275 w 306851"/>
                    <a:gd name="connsiteY24" fmla="*/ 854709 h 1590168"/>
                    <a:gd name="connsiteX25" fmla="*/ 99275 w 306851"/>
                    <a:gd name="connsiteY25" fmla="*/ 732727 h 1590168"/>
                    <a:gd name="connsiteX26" fmla="*/ 99275 w 306851"/>
                    <a:gd name="connsiteY26" fmla="*/ 787019 h 1590168"/>
                    <a:gd name="connsiteX27" fmla="*/ 207576 w 306851"/>
                    <a:gd name="connsiteY27" fmla="*/ 787019 h 1590168"/>
                    <a:gd name="connsiteX28" fmla="*/ 207576 w 306851"/>
                    <a:gd name="connsiteY28" fmla="*/ 732727 h 1590168"/>
                    <a:gd name="connsiteX29" fmla="*/ 99275 w 306851"/>
                    <a:gd name="connsiteY29" fmla="*/ 732727 h 1590168"/>
                    <a:gd name="connsiteX30" fmla="*/ 99275 w 306851"/>
                    <a:gd name="connsiteY30" fmla="*/ 610745 h 1590168"/>
                    <a:gd name="connsiteX31" fmla="*/ 99275 w 306851"/>
                    <a:gd name="connsiteY31" fmla="*/ 665038 h 1590168"/>
                    <a:gd name="connsiteX32" fmla="*/ 207576 w 306851"/>
                    <a:gd name="connsiteY32" fmla="*/ 665038 h 1590168"/>
                    <a:gd name="connsiteX33" fmla="*/ 207576 w 306851"/>
                    <a:gd name="connsiteY33" fmla="*/ 610745 h 1590168"/>
                    <a:gd name="connsiteX34" fmla="*/ 99275 w 306851"/>
                    <a:gd name="connsiteY34" fmla="*/ 610745 h 1590168"/>
                    <a:gd name="connsiteX35" fmla="*/ 99275 w 306851"/>
                    <a:gd name="connsiteY35" fmla="*/ 488763 h 1590168"/>
                    <a:gd name="connsiteX36" fmla="*/ 99275 w 306851"/>
                    <a:gd name="connsiteY36" fmla="*/ 543056 h 1590168"/>
                    <a:gd name="connsiteX37" fmla="*/ 207576 w 306851"/>
                    <a:gd name="connsiteY37" fmla="*/ 543056 h 1590168"/>
                    <a:gd name="connsiteX38" fmla="*/ 207576 w 306851"/>
                    <a:gd name="connsiteY38" fmla="*/ 488763 h 1590168"/>
                    <a:gd name="connsiteX39" fmla="*/ 99275 w 306851"/>
                    <a:gd name="connsiteY39" fmla="*/ 488763 h 1590168"/>
                    <a:gd name="connsiteX40" fmla="*/ 0 w 306851"/>
                    <a:gd name="connsiteY40" fmla="*/ 0 h 1590168"/>
                    <a:gd name="connsiteX41" fmla="*/ 306851 w 306851"/>
                    <a:gd name="connsiteY41" fmla="*/ 371475 h 1590168"/>
                    <a:gd name="connsiteX42" fmla="*/ 306851 w 306851"/>
                    <a:gd name="connsiteY42" fmla="*/ 1590168 h 1590168"/>
                    <a:gd name="connsiteX43" fmla="*/ 0 w 306851"/>
                    <a:gd name="connsiteY43" fmla="*/ 1590168 h 1590168"/>
                    <a:gd name="connsiteX44" fmla="*/ 0 w 306851"/>
                    <a:gd name="connsiteY44" fmla="*/ 0 h 159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6851" h="1590168">
                      <a:moveTo>
                        <a:pt x="99275" y="1342636"/>
                      </a:moveTo>
                      <a:lnTo>
                        <a:pt x="99275" y="1396929"/>
                      </a:lnTo>
                      <a:lnTo>
                        <a:pt x="207576" y="1396929"/>
                      </a:lnTo>
                      <a:lnTo>
                        <a:pt x="207576" y="1342636"/>
                      </a:lnTo>
                      <a:lnTo>
                        <a:pt x="99275" y="1342636"/>
                      </a:lnTo>
                      <a:close/>
                      <a:moveTo>
                        <a:pt x="99275" y="1220654"/>
                      </a:moveTo>
                      <a:lnTo>
                        <a:pt x="99275" y="1274947"/>
                      </a:lnTo>
                      <a:lnTo>
                        <a:pt x="207576" y="1274947"/>
                      </a:lnTo>
                      <a:lnTo>
                        <a:pt x="207576" y="1220654"/>
                      </a:lnTo>
                      <a:lnTo>
                        <a:pt x="99275" y="1220654"/>
                      </a:lnTo>
                      <a:close/>
                      <a:moveTo>
                        <a:pt x="99275" y="1098673"/>
                      </a:moveTo>
                      <a:lnTo>
                        <a:pt x="99275" y="1152965"/>
                      </a:lnTo>
                      <a:lnTo>
                        <a:pt x="207576" y="1152965"/>
                      </a:lnTo>
                      <a:lnTo>
                        <a:pt x="207576" y="1098673"/>
                      </a:lnTo>
                      <a:lnTo>
                        <a:pt x="99275" y="1098673"/>
                      </a:lnTo>
                      <a:close/>
                      <a:moveTo>
                        <a:pt x="99275" y="976691"/>
                      </a:moveTo>
                      <a:lnTo>
                        <a:pt x="99275" y="1030983"/>
                      </a:lnTo>
                      <a:lnTo>
                        <a:pt x="207576" y="1030983"/>
                      </a:lnTo>
                      <a:lnTo>
                        <a:pt x="207576" y="976691"/>
                      </a:lnTo>
                      <a:lnTo>
                        <a:pt x="99275" y="976691"/>
                      </a:lnTo>
                      <a:close/>
                      <a:moveTo>
                        <a:pt x="99275" y="854709"/>
                      </a:moveTo>
                      <a:lnTo>
                        <a:pt x="99275" y="909001"/>
                      </a:lnTo>
                      <a:lnTo>
                        <a:pt x="207576" y="909001"/>
                      </a:lnTo>
                      <a:lnTo>
                        <a:pt x="207576" y="854709"/>
                      </a:lnTo>
                      <a:lnTo>
                        <a:pt x="99275" y="854709"/>
                      </a:lnTo>
                      <a:close/>
                      <a:moveTo>
                        <a:pt x="99275" y="732727"/>
                      </a:moveTo>
                      <a:lnTo>
                        <a:pt x="99275" y="787019"/>
                      </a:lnTo>
                      <a:lnTo>
                        <a:pt x="207576" y="787019"/>
                      </a:lnTo>
                      <a:lnTo>
                        <a:pt x="207576" y="732727"/>
                      </a:lnTo>
                      <a:lnTo>
                        <a:pt x="99275" y="732727"/>
                      </a:lnTo>
                      <a:close/>
                      <a:moveTo>
                        <a:pt x="99275" y="610745"/>
                      </a:moveTo>
                      <a:lnTo>
                        <a:pt x="99275" y="665038"/>
                      </a:lnTo>
                      <a:lnTo>
                        <a:pt x="207576" y="665038"/>
                      </a:lnTo>
                      <a:lnTo>
                        <a:pt x="207576" y="610745"/>
                      </a:lnTo>
                      <a:lnTo>
                        <a:pt x="99275" y="610745"/>
                      </a:lnTo>
                      <a:close/>
                      <a:moveTo>
                        <a:pt x="99275" y="488763"/>
                      </a:moveTo>
                      <a:lnTo>
                        <a:pt x="99275" y="543056"/>
                      </a:lnTo>
                      <a:lnTo>
                        <a:pt x="207576" y="543056"/>
                      </a:lnTo>
                      <a:lnTo>
                        <a:pt x="207576" y="488763"/>
                      </a:lnTo>
                      <a:lnTo>
                        <a:pt x="99275" y="488763"/>
                      </a:lnTo>
                      <a:close/>
                      <a:moveTo>
                        <a:pt x="0" y="0"/>
                      </a:moveTo>
                      <a:lnTo>
                        <a:pt x="306851" y="371475"/>
                      </a:lnTo>
                      <a:lnTo>
                        <a:pt x="306851" y="1590168"/>
                      </a:lnTo>
                      <a:lnTo>
                        <a:pt x="0" y="1590168"/>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6"/>
                </a:p>
              </p:txBody>
            </p:sp>
            <p:sp>
              <p:nvSpPr>
                <p:cNvPr id="226" name="Freeform: Shape 51">
                  <a:extLst>
                    <a:ext uri="{FF2B5EF4-FFF2-40B4-BE49-F238E27FC236}">
                      <a16:creationId xmlns:a16="http://schemas.microsoft.com/office/drawing/2014/main" id="{F02CA98A-06EB-49E6-8721-B8F706C1EDE8}"/>
                    </a:ext>
                  </a:extLst>
                </p:cNvPr>
                <p:cNvSpPr/>
                <p:nvPr/>
              </p:nvSpPr>
              <p:spPr>
                <a:xfrm>
                  <a:off x="4310739" y="3286263"/>
                  <a:ext cx="532405" cy="970323"/>
                </a:xfrm>
                <a:custGeom>
                  <a:avLst/>
                  <a:gdLst>
                    <a:gd name="connsiteX0" fmla="*/ 475422 w 923439"/>
                    <a:gd name="connsiteY0" fmla="*/ 855427 h 1647670"/>
                    <a:gd name="connsiteX1" fmla="*/ 475422 w 923439"/>
                    <a:gd name="connsiteY1" fmla="*/ 969146 h 1647670"/>
                    <a:gd name="connsiteX2" fmla="*/ 589141 w 923439"/>
                    <a:gd name="connsiteY2" fmla="*/ 969146 h 1647670"/>
                    <a:gd name="connsiteX3" fmla="*/ 589141 w 923439"/>
                    <a:gd name="connsiteY3" fmla="*/ 855427 h 1647670"/>
                    <a:gd name="connsiteX4" fmla="*/ 334298 w 923439"/>
                    <a:gd name="connsiteY4" fmla="*/ 855427 h 1647670"/>
                    <a:gd name="connsiteX5" fmla="*/ 334298 w 923439"/>
                    <a:gd name="connsiteY5" fmla="*/ 969146 h 1647670"/>
                    <a:gd name="connsiteX6" fmla="*/ 448017 w 923439"/>
                    <a:gd name="connsiteY6" fmla="*/ 969146 h 1647670"/>
                    <a:gd name="connsiteX7" fmla="*/ 448017 w 923439"/>
                    <a:gd name="connsiteY7" fmla="*/ 855427 h 1647670"/>
                    <a:gd name="connsiteX8" fmla="*/ 475422 w 923439"/>
                    <a:gd name="connsiteY8" fmla="*/ 709876 h 1647670"/>
                    <a:gd name="connsiteX9" fmla="*/ 475422 w 923439"/>
                    <a:gd name="connsiteY9" fmla="*/ 823595 h 1647670"/>
                    <a:gd name="connsiteX10" fmla="*/ 589141 w 923439"/>
                    <a:gd name="connsiteY10" fmla="*/ 823595 h 1647670"/>
                    <a:gd name="connsiteX11" fmla="*/ 589141 w 923439"/>
                    <a:gd name="connsiteY11" fmla="*/ 709876 h 1647670"/>
                    <a:gd name="connsiteX12" fmla="*/ 334298 w 923439"/>
                    <a:gd name="connsiteY12" fmla="*/ 709876 h 1647670"/>
                    <a:gd name="connsiteX13" fmla="*/ 334298 w 923439"/>
                    <a:gd name="connsiteY13" fmla="*/ 823595 h 1647670"/>
                    <a:gd name="connsiteX14" fmla="*/ 448017 w 923439"/>
                    <a:gd name="connsiteY14" fmla="*/ 823595 h 1647670"/>
                    <a:gd name="connsiteX15" fmla="*/ 448017 w 923439"/>
                    <a:gd name="connsiteY15" fmla="*/ 709876 h 1647670"/>
                    <a:gd name="connsiteX16" fmla="*/ 475422 w 923439"/>
                    <a:gd name="connsiteY16" fmla="*/ 500489 h 1647670"/>
                    <a:gd name="connsiteX17" fmla="*/ 475422 w 923439"/>
                    <a:gd name="connsiteY17" fmla="*/ 614208 h 1647670"/>
                    <a:gd name="connsiteX18" fmla="*/ 589141 w 923439"/>
                    <a:gd name="connsiteY18" fmla="*/ 614208 h 1647670"/>
                    <a:gd name="connsiteX19" fmla="*/ 589141 w 923439"/>
                    <a:gd name="connsiteY19" fmla="*/ 500489 h 1647670"/>
                    <a:gd name="connsiteX20" fmla="*/ 334298 w 923439"/>
                    <a:gd name="connsiteY20" fmla="*/ 500489 h 1647670"/>
                    <a:gd name="connsiteX21" fmla="*/ 334298 w 923439"/>
                    <a:gd name="connsiteY21" fmla="*/ 614208 h 1647670"/>
                    <a:gd name="connsiteX22" fmla="*/ 448017 w 923439"/>
                    <a:gd name="connsiteY22" fmla="*/ 614208 h 1647670"/>
                    <a:gd name="connsiteX23" fmla="*/ 448017 w 923439"/>
                    <a:gd name="connsiteY23" fmla="*/ 500489 h 1647670"/>
                    <a:gd name="connsiteX24" fmla="*/ 475422 w 923439"/>
                    <a:gd name="connsiteY24" fmla="*/ 354938 h 1647670"/>
                    <a:gd name="connsiteX25" fmla="*/ 475422 w 923439"/>
                    <a:gd name="connsiteY25" fmla="*/ 468657 h 1647670"/>
                    <a:gd name="connsiteX26" fmla="*/ 589141 w 923439"/>
                    <a:gd name="connsiteY26" fmla="*/ 468657 h 1647670"/>
                    <a:gd name="connsiteX27" fmla="*/ 589141 w 923439"/>
                    <a:gd name="connsiteY27" fmla="*/ 354938 h 1647670"/>
                    <a:gd name="connsiteX28" fmla="*/ 334298 w 923439"/>
                    <a:gd name="connsiteY28" fmla="*/ 354938 h 1647670"/>
                    <a:gd name="connsiteX29" fmla="*/ 334298 w 923439"/>
                    <a:gd name="connsiteY29" fmla="*/ 468657 h 1647670"/>
                    <a:gd name="connsiteX30" fmla="*/ 448017 w 923439"/>
                    <a:gd name="connsiteY30" fmla="*/ 468657 h 1647670"/>
                    <a:gd name="connsiteX31" fmla="*/ 448017 w 923439"/>
                    <a:gd name="connsiteY31" fmla="*/ 354938 h 1647670"/>
                    <a:gd name="connsiteX32" fmla="*/ 461720 w 923439"/>
                    <a:gd name="connsiteY32" fmla="*/ 0 h 1647670"/>
                    <a:gd name="connsiteX33" fmla="*/ 923439 w 923439"/>
                    <a:gd name="connsiteY33" fmla="*/ 308459 h 1647670"/>
                    <a:gd name="connsiteX34" fmla="*/ 768082 w 923439"/>
                    <a:gd name="connsiteY34" fmla="*/ 308459 h 1647670"/>
                    <a:gd name="connsiteX35" fmla="*/ 768082 w 923439"/>
                    <a:gd name="connsiteY35" fmla="*/ 1647670 h 1647670"/>
                    <a:gd name="connsiteX36" fmla="*/ 155357 w 923439"/>
                    <a:gd name="connsiteY36" fmla="*/ 1647670 h 1647670"/>
                    <a:gd name="connsiteX37" fmla="*/ 155357 w 923439"/>
                    <a:gd name="connsiteY37" fmla="*/ 308459 h 1647670"/>
                    <a:gd name="connsiteX38" fmla="*/ 0 w 923439"/>
                    <a:gd name="connsiteY38" fmla="*/ 308459 h 164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23439" h="1647670">
                      <a:moveTo>
                        <a:pt x="475422" y="855427"/>
                      </a:moveTo>
                      <a:lnTo>
                        <a:pt x="475422" y="969146"/>
                      </a:lnTo>
                      <a:lnTo>
                        <a:pt x="589141" y="969146"/>
                      </a:lnTo>
                      <a:lnTo>
                        <a:pt x="589141" y="855427"/>
                      </a:lnTo>
                      <a:close/>
                      <a:moveTo>
                        <a:pt x="334298" y="855427"/>
                      </a:moveTo>
                      <a:lnTo>
                        <a:pt x="334298" y="969146"/>
                      </a:lnTo>
                      <a:lnTo>
                        <a:pt x="448017" y="969146"/>
                      </a:lnTo>
                      <a:lnTo>
                        <a:pt x="448017" y="855427"/>
                      </a:lnTo>
                      <a:close/>
                      <a:moveTo>
                        <a:pt x="475422" y="709876"/>
                      </a:moveTo>
                      <a:lnTo>
                        <a:pt x="475422" y="823595"/>
                      </a:lnTo>
                      <a:lnTo>
                        <a:pt x="589141" y="823595"/>
                      </a:lnTo>
                      <a:lnTo>
                        <a:pt x="589141" y="709876"/>
                      </a:lnTo>
                      <a:close/>
                      <a:moveTo>
                        <a:pt x="334298" y="709876"/>
                      </a:moveTo>
                      <a:lnTo>
                        <a:pt x="334298" y="823595"/>
                      </a:lnTo>
                      <a:lnTo>
                        <a:pt x="448017" y="823595"/>
                      </a:lnTo>
                      <a:lnTo>
                        <a:pt x="448017" y="709876"/>
                      </a:lnTo>
                      <a:close/>
                      <a:moveTo>
                        <a:pt x="475422" y="500489"/>
                      </a:moveTo>
                      <a:lnTo>
                        <a:pt x="475422" y="614208"/>
                      </a:lnTo>
                      <a:lnTo>
                        <a:pt x="589141" y="614208"/>
                      </a:lnTo>
                      <a:lnTo>
                        <a:pt x="589141" y="500489"/>
                      </a:lnTo>
                      <a:close/>
                      <a:moveTo>
                        <a:pt x="334298" y="500489"/>
                      </a:moveTo>
                      <a:lnTo>
                        <a:pt x="334298" y="614208"/>
                      </a:lnTo>
                      <a:lnTo>
                        <a:pt x="448017" y="614208"/>
                      </a:lnTo>
                      <a:lnTo>
                        <a:pt x="448017" y="500489"/>
                      </a:lnTo>
                      <a:close/>
                      <a:moveTo>
                        <a:pt x="475422" y="354938"/>
                      </a:moveTo>
                      <a:lnTo>
                        <a:pt x="475422" y="468657"/>
                      </a:lnTo>
                      <a:lnTo>
                        <a:pt x="589141" y="468657"/>
                      </a:lnTo>
                      <a:lnTo>
                        <a:pt x="589141" y="354938"/>
                      </a:lnTo>
                      <a:close/>
                      <a:moveTo>
                        <a:pt x="334298" y="354938"/>
                      </a:moveTo>
                      <a:lnTo>
                        <a:pt x="334298" y="468657"/>
                      </a:lnTo>
                      <a:lnTo>
                        <a:pt x="448017" y="468657"/>
                      </a:lnTo>
                      <a:lnTo>
                        <a:pt x="448017" y="354938"/>
                      </a:lnTo>
                      <a:close/>
                      <a:moveTo>
                        <a:pt x="461720" y="0"/>
                      </a:moveTo>
                      <a:lnTo>
                        <a:pt x="923439" y="308459"/>
                      </a:lnTo>
                      <a:lnTo>
                        <a:pt x="768082" y="308459"/>
                      </a:lnTo>
                      <a:lnTo>
                        <a:pt x="768082" y="1647670"/>
                      </a:lnTo>
                      <a:lnTo>
                        <a:pt x="155357" y="1647670"/>
                      </a:lnTo>
                      <a:lnTo>
                        <a:pt x="155357" y="308459"/>
                      </a:lnTo>
                      <a:lnTo>
                        <a:pt x="0" y="30845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52">
                  <a:extLst>
                    <a:ext uri="{FF2B5EF4-FFF2-40B4-BE49-F238E27FC236}">
                      <a16:creationId xmlns:a16="http://schemas.microsoft.com/office/drawing/2014/main" id="{607F29D7-BC56-49CF-A2D3-727660E0F930}"/>
                    </a:ext>
                  </a:extLst>
                </p:cNvPr>
                <p:cNvSpPr/>
                <p:nvPr/>
              </p:nvSpPr>
              <p:spPr>
                <a:xfrm>
                  <a:off x="7531101" y="3229418"/>
                  <a:ext cx="202983" cy="1027168"/>
                </a:xfrm>
                <a:custGeom>
                  <a:avLst/>
                  <a:gdLst>
                    <a:gd name="connsiteX0" fmla="*/ 99275 w 306850"/>
                    <a:gd name="connsiteY0" fmla="*/ 1096373 h 1339211"/>
                    <a:gd name="connsiteX1" fmla="*/ 99275 w 306850"/>
                    <a:gd name="connsiteY1" fmla="*/ 1150665 h 1339211"/>
                    <a:gd name="connsiteX2" fmla="*/ 207575 w 306850"/>
                    <a:gd name="connsiteY2" fmla="*/ 1150665 h 1339211"/>
                    <a:gd name="connsiteX3" fmla="*/ 207575 w 306850"/>
                    <a:gd name="connsiteY3" fmla="*/ 1096373 h 1339211"/>
                    <a:gd name="connsiteX4" fmla="*/ 99275 w 306850"/>
                    <a:gd name="connsiteY4" fmla="*/ 974391 h 1339211"/>
                    <a:gd name="connsiteX5" fmla="*/ 99275 w 306850"/>
                    <a:gd name="connsiteY5" fmla="*/ 1028684 h 1339211"/>
                    <a:gd name="connsiteX6" fmla="*/ 207575 w 306850"/>
                    <a:gd name="connsiteY6" fmla="*/ 1028684 h 1339211"/>
                    <a:gd name="connsiteX7" fmla="*/ 207575 w 306850"/>
                    <a:gd name="connsiteY7" fmla="*/ 974391 h 1339211"/>
                    <a:gd name="connsiteX8" fmla="*/ 99275 w 306850"/>
                    <a:gd name="connsiteY8" fmla="*/ 852409 h 1339211"/>
                    <a:gd name="connsiteX9" fmla="*/ 99275 w 306850"/>
                    <a:gd name="connsiteY9" fmla="*/ 906702 h 1339211"/>
                    <a:gd name="connsiteX10" fmla="*/ 207575 w 306850"/>
                    <a:gd name="connsiteY10" fmla="*/ 906702 h 1339211"/>
                    <a:gd name="connsiteX11" fmla="*/ 207575 w 306850"/>
                    <a:gd name="connsiteY11" fmla="*/ 852409 h 1339211"/>
                    <a:gd name="connsiteX12" fmla="*/ 99275 w 306850"/>
                    <a:gd name="connsiteY12" fmla="*/ 730427 h 1339211"/>
                    <a:gd name="connsiteX13" fmla="*/ 99275 w 306850"/>
                    <a:gd name="connsiteY13" fmla="*/ 784720 h 1339211"/>
                    <a:gd name="connsiteX14" fmla="*/ 207575 w 306850"/>
                    <a:gd name="connsiteY14" fmla="*/ 784720 h 1339211"/>
                    <a:gd name="connsiteX15" fmla="*/ 207575 w 306850"/>
                    <a:gd name="connsiteY15" fmla="*/ 730427 h 1339211"/>
                    <a:gd name="connsiteX16" fmla="*/ 99275 w 306850"/>
                    <a:gd name="connsiteY16" fmla="*/ 608446 h 1339211"/>
                    <a:gd name="connsiteX17" fmla="*/ 99275 w 306850"/>
                    <a:gd name="connsiteY17" fmla="*/ 662738 h 1339211"/>
                    <a:gd name="connsiteX18" fmla="*/ 207575 w 306850"/>
                    <a:gd name="connsiteY18" fmla="*/ 662738 h 1339211"/>
                    <a:gd name="connsiteX19" fmla="*/ 207575 w 306850"/>
                    <a:gd name="connsiteY19" fmla="*/ 608446 h 1339211"/>
                    <a:gd name="connsiteX20" fmla="*/ 99275 w 306850"/>
                    <a:gd name="connsiteY20" fmla="*/ 486464 h 1339211"/>
                    <a:gd name="connsiteX21" fmla="*/ 99275 w 306850"/>
                    <a:gd name="connsiteY21" fmla="*/ 540756 h 1339211"/>
                    <a:gd name="connsiteX22" fmla="*/ 207575 w 306850"/>
                    <a:gd name="connsiteY22" fmla="*/ 540756 h 1339211"/>
                    <a:gd name="connsiteX23" fmla="*/ 207575 w 306850"/>
                    <a:gd name="connsiteY23" fmla="*/ 486464 h 1339211"/>
                    <a:gd name="connsiteX24" fmla="*/ 99275 w 306850"/>
                    <a:gd name="connsiteY24" fmla="*/ 364482 h 1339211"/>
                    <a:gd name="connsiteX25" fmla="*/ 99275 w 306850"/>
                    <a:gd name="connsiteY25" fmla="*/ 418774 h 1339211"/>
                    <a:gd name="connsiteX26" fmla="*/ 207575 w 306850"/>
                    <a:gd name="connsiteY26" fmla="*/ 418774 h 1339211"/>
                    <a:gd name="connsiteX27" fmla="*/ 207575 w 306850"/>
                    <a:gd name="connsiteY27" fmla="*/ 364482 h 1339211"/>
                    <a:gd name="connsiteX28" fmla="*/ 99275 w 306850"/>
                    <a:gd name="connsiteY28" fmla="*/ 242500 h 1339211"/>
                    <a:gd name="connsiteX29" fmla="*/ 99275 w 306850"/>
                    <a:gd name="connsiteY29" fmla="*/ 296792 h 1339211"/>
                    <a:gd name="connsiteX30" fmla="*/ 207575 w 306850"/>
                    <a:gd name="connsiteY30" fmla="*/ 296792 h 1339211"/>
                    <a:gd name="connsiteX31" fmla="*/ 207575 w 306850"/>
                    <a:gd name="connsiteY31" fmla="*/ 242500 h 1339211"/>
                    <a:gd name="connsiteX32" fmla="*/ 99275 w 306850"/>
                    <a:gd name="connsiteY32" fmla="*/ 120518 h 1339211"/>
                    <a:gd name="connsiteX33" fmla="*/ 99275 w 306850"/>
                    <a:gd name="connsiteY33" fmla="*/ 174811 h 1339211"/>
                    <a:gd name="connsiteX34" fmla="*/ 207575 w 306850"/>
                    <a:gd name="connsiteY34" fmla="*/ 174811 h 1339211"/>
                    <a:gd name="connsiteX35" fmla="*/ 207575 w 306850"/>
                    <a:gd name="connsiteY35" fmla="*/ 120518 h 1339211"/>
                    <a:gd name="connsiteX36" fmla="*/ 0 w 306850"/>
                    <a:gd name="connsiteY36" fmla="*/ 0 h 1339211"/>
                    <a:gd name="connsiteX37" fmla="*/ 306850 w 306850"/>
                    <a:gd name="connsiteY37" fmla="*/ 0 h 1339211"/>
                    <a:gd name="connsiteX38" fmla="*/ 306850 w 306850"/>
                    <a:gd name="connsiteY38" fmla="*/ 1339211 h 1339211"/>
                    <a:gd name="connsiteX39" fmla="*/ 0 w 306850"/>
                    <a:gd name="connsiteY39" fmla="*/ 1339211 h 1339211"/>
                    <a:gd name="connsiteX0" fmla="*/ 99275 w 306850"/>
                    <a:gd name="connsiteY0" fmla="*/ 1277348 h 1520186"/>
                    <a:gd name="connsiteX1" fmla="*/ 99275 w 306850"/>
                    <a:gd name="connsiteY1" fmla="*/ 1331640 h 1520186"/>
                    <a:gd name="connsiteX2" fmla="*/ 207575 w 306850"/>
                    <a:gd name="connsiteY2" fmla="*/ 1331640 h 1520186"/>
                    <a:gd name="connsiteX3" fmla="*/ 207575 w 306850"/>
                    <a:gd name="connsiteY3" fmla="*/ 1277348 h 1520186"/>
                    <a:gd name="connsiteX4" fmla="*/ 99275 w 306850"/>
                    <a:gd name="connsiteY4" fmla="*/ 1277348 h 1520186"/>
                    <a:gd name="connsiteX5" fmla="*/ 99275 w 306850"/>
                    <a:gd name="connsiteY5" fmla="*/ 1155366 h 1520186"/>
                    <a:gd name="connsiteX6" fmla="*/ 99275 w 306850"/>
                    <a:gd name="connsiteY6" fmla="*/ 1209659 h 1520186"/>
                    <a:gd name="connsiteX7" fmla="*/ 207575 w 306850"/>
                    <a:gd name="connsiteY7" fmla="*/ 1209659 h 1520186"/>
                    <a:gd name="connsiteX8" fmla="*/ 207575 w 306850"/>
                    <a:gd name="connsiteY8" fmla="*/ 1155366 h 1520186"/>
                    <a:gd name="connsiteX9" fmla="*/ 99275 w 306850"/>
                    <a:gd name="connsiteY9" fmla="*/ 1155366 h 1520186"/>
                    <a:gd name="connsiteX10" fmla="*/ 99275 w 306850"/>
                    <a:gd name="connsiteY10" fmla="*/ 1033384 h 1520186"/>
                    <a:gd name="connsiteX11" fmla="*/ 99275 w 306850"/>
                    <a:gd name="connsiteY11" fmla="*/ 1087677 h 1520186"/>
                    <a:gd name="connsiteX12" fmla="*/ 207575 w 306850"/>
                    <a:gd name="connsiteY12" fmla="*/ 1087677 h 1520186"/>
                    <a:gd name="connsiteX13" fmla="*/ 207575 w 306850"/>
                    <a:gd name="connsiteY13" fmla="*/ 1033384 h 1520186"/>
                    <a:gd name="connsiteX14" fmla="*/ 99275 w 306850"/>
                    <a:gd name="connsiteY14" fmla="*/ 1033384 h 1520186"/>
                    <a:gd name="connsiteX15" fmla="*/ 99275 w 306850"/>
                    <a:gd name="connsiteY15" fmla="*/ 911402 h 1520186"/>
                    <a:gd name="connsiteX16" fmla="*/ 99275 w 306850"/>
                    <a:gd name="connsiteY16" fmla="*/ 965695 h 1520186"/>
                    <a:gd name="connsiteX17" fmla="*/ 207575 w 306850"/>
                    <a:gd name="connsiteY17" fmla="*/ 965695 h 1520186"/>
                    <a:gd name="connsiteX18" fmla="*/ 207575 w 306850"/>
                    <a:gd name="connsiteY18" fmla="*/ 911402 h 1520186"/>
                    <a:gd name="connsiteX19" fmla="*/ 99275 w 306850"/>
                    <a:gd name="connsiteY19" fmla="*/ 911402 h 1520186"/>
                    <a:gd name="connsiteX20" fmla="*/ 99275 w 306850"/>
                    <a:gd name="connsiteY20" fmla="*/ 789421 h 1520186"/>
                    <a:gd name="connsiteX21" fmla="*/ 99275 w 306850"/>
                    <a:gd name="connsiteY21" fmla="*/ 843713 h 1520186"/>
                    <a:gd name="connsiteX22" fmla="*/ 207575 w 306850"/>
                    <a:gd name="connsiteY22" fmla="*/ 843713 h 1520186"/>
                    <a:gd name="connsiteX23" fmla="*/ 207575 w 306850"/>
                    <a:gd name="connsiteY23" fmla="*/ 789421 h 1520186"/>
                    <a:gd name="connsiteX24" fmla="*/ 99275 w 306850"/>
                    <a:gd name="connsiteY24" fmla="*/ 789421 h 1520186"/>
                    <a:gd name="connsiteX25" fmla="*/ 99275 w 306850"/>
                    <a:gd name="connsiteY25" fmla="*/ 667439 h 1520186"/>
                    <a:gd name="connsiteX26" fmla="*/ 99275 w 306850"/>
                    <a:gd name="connsiteY26" fmla="*/ 721731 h 1520186"/>
                    <a:gd name="connsiteX27" fmla="*/ 207575 w 306850"/>
                    <a:gd name="connsiteY27" fmla="*/ 721731 h 1520186"/>
                    <a:gd name="connsiteX28" fmla="*/ 207575 w 306850"/>
                    <a:gd name="connsiteY28" fmla="*/ 667439 h 1520186"/>
                    <a:gd name="connsiteX29" fmla="*/ 99275 w 306850"/>
                    <a:gd name="connsiteY29" fmla="*/ 667439 h 1520186"/>
                    <a:gd name="connsiteX30" fmla="*/ 99275 w 306850"/>
                    <a:gd name="connsiteY30" fmla="*/ 545457 h 1520186"/>
                    <a:gd name="connsiteX31" fmla="*/ 99275 w 306850"/>
                    <a:gd name="connsiteY31" fmla="*/ 599749 h 1520186"/>
                    <a:gd name="connsiteX32" fmla="*/ 207575 w 306850"/>
                    <a:gd name="connsiteY32" fmla="*/ 599749 h 1520186"/>
                    <a:gd name="connsiteX33" fmla="*/ 207575 w 306850"/>
                    <a:gd name="connsiteY33" fmla="*/ 545457 h 1520186"/>
                    <a:gd name="connsiteX34" fmla="*/ 99275 w 306850"/>
                    <a:gd name="connsiteY34" fmla="*/ 545457 h 1520186"/>
                    <a:gd name="connsiteX35" fmla="*/ 99275 w 306850"/>
                    <a:gd name="connsiteY35" fmla="*/ 423475 h 1520186"/>
                    <a:gd name="connsiteX36" fmla="*/ 99275 w 306850"/>
                    <a:gd name="connsiteY36" fmla="*/ 477767 h 1520186"/>
                    <a:gd name="connsiteX37" fmla="*/ 207575 w 306850"/>
                    <a:gd name="connsiteY37" fmla="*/ 477767 h 1520186"/>
                    <a:gd name="connsiteX38" fmla="*/ 207575 w 306850"/>
                    <a:gd name="connsiteY38" fmla="*/ 423475 h 1520186"/>
                    <a:gd name="connsiteX39" fmla="*/ 99275 w 306850"/>
                    <a:gd name="connsiteY39" fmla="*/ 423475 h 1520186"/>
                    <a:gd name="connsiteX40" fmla="*/ 99275 w 306850"/>
                    <a:gd name="connsiteY40" fmla="*/ 301493 h 1520186"/>
                    <a:gd name="connsiteX41" fmla="*/ 99275 w 306850"/>
                    <a:gd name="connsiteY41" fmla="*/ 355786 h 1520186"/>
                    <a:gd name="connsiteX42" fmla="*/ 207575 w 306850"/>
                    <a:gd name="connsiteY42" fmla="*/ 355786 h 1520186"/>
                    <a:gd name="connsiteX43" fmla="*/ 207575 w 306850"/>
                    <a:gd name="connsiteY43" fmla="*/ 301493 h 1520186"/>
                    <a:gd name="connsiteX44" fmla="*/ 99275 w 306850"/>
                    <a:gd name="connsiteY44" fmla="*/ 301493 h 1520186"/>
                    <a:gd name="connsiteX45" fmla="*/ 0 w 306850"/>
                    <a:gd name="connsiteY45" fmla="*/ 180975 h 1520186"/>
                    <a:gd name="connsiteX46" fmla="*/ 297325 w 306850"/>
                    <a:gd name="connsiteY46" fmla="*/ 0 h 1520186"/>
                    <a:gd name="connsiteX47" fmla="*/ 306850 w 306850"/>
                    <a:gd name="connsiteY47" fmla="*/ 1520186 h 1520186"/>
                    <a:gd name="connsiteX48" fmla="*/ 0 w 306850"/>
                    <a:gd name="connsiteY48" fmla="*/ 1520186 h 1520186"/>
                    <a:gd name="connsiteX49" fmla="*/ 0 w 306850"/>
                    <a:gd name="connsiteY49" fmla="*/ 180975 h 152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06850" h="1520186">
                      <a:moveTo>
                        <a:pt x="99275" y="1277348"/>
                      </a:moveTo>
                      <a:lnTo>
                        <a:pt x="99275" y="1331640"/>
                      </a:lnTo>
                      <a:lnTo>
                        <a:pt x="207575" y="1331640"/>
                      </a:lnTo>
                      <a:lnTo>
                        <a:pt x="207575" y="1277348"/>
                      </a:lnTo>
                      <a:lnTo>
                        <a:pt x="99275" y="1277348"/>
                      </a:lnTo>
                      <a:close/>
                      <a:moveTo>
                        <a:pt x="99275" y="1155366"/>
                      </a:moveTo>
                      <a:lnTo>
                        <a:pt x="99275" y="1209659"/>
                      </a:lnTo>
                      <a:lnTo>
                        <a:pt x="207575" y="1209659"/>
                      </a:lnTo>
                      <a:lnTo>
                        <a:pt x="207575" y="1155366"/>
                      </a:lnTo>
                      <a:lnTo>
                        <a:pt x="99275" y="1155366"/>
                      </a:lnTo>
                      <a:close/>
                      <a:moveTo>
                        <a:pt x="99275" y="1033384"/>
                      </a:moveTo>
                      <a:lnTo>
                        <a:pt x="99275" y="1087677"/>
                      </a:lnTo>
                      <a:lnTo>
                        <a:pt x="207575" y="1087677"/>
                      </a:lnTo>
                      <a:lnTo>
                        <a:pt x="207575" y="1033384"/>
                      </a:lnTo>
                      <a:lnTo>
                        <a:pt x="99275" y="1033384"/>
                      </a:lnTo>
                      <a:close/>
                      <a:moveTo>
                        <a:pt x="99275" y="911402"/>
                      </a:moveTo>
                      <a:lnTo>
                        <a:pt x="99275" y="965695"/>
                      </a:lnTo>
                      <a:lnTo>
                        <a:pt x="207575" y="965695"/>
                      </a:lnTo>
                      <a:lnTo>
                        <a:pt x="207575" y="911402"/>
                      </a:lnTo>
                      <a:lnTo>
                        <a:pt x="99275" y="911402"/>
                      </a:lnTo>
                      <a:close/>
                      <a:moveTo>
                        <a:pt x="99275" y="789421"/>
                      </a:moveTo>
                      <a:lnTo>
                        <a:pt x="99275" y="843713"/>
                      </a:lnTo>
                      <a:lnTo>
                        <a:pt x="207575" y="843713"/>
                      </a:lnTo>
                      <a:lnTo>
                        <a:pt x="207575" y="789421"/>
                      </a:lnTo>
                      <a:lnTo>
                        <a:pt x="99275" y="789421"/>
                      </a:lnTo>
                      <a:close/>
                      <a:moveTo>
                        <a:pt x="99275" y="667439"/>
                      </a:moveTo>
                      <a:lnTo>
                        <a:pt x="99275" y="721731"/>
                      </a:lnTo>
                      <a:lnTo>
                        <a:pt x="207575" y="721731"/>
                      </a:lnTo>
                      <a:lnTo>
                        <a:pt x="207575" y="667439"/>
                      </a:lnTo>
                      <a:lnTo>
                        <a:pt x="99275" y="667439"/>
                      </a:lnTo>
                      <a:close/>
                      <a:moveTo>
                        <a:pt x="99275" y="545457"/>
                      </a:moveTo>
                      <a:lnTo>
                        <a:pt x="99275" y="599749"/>
                      </a:lnTo>
                      <a:lnTo>
                        <a:pt x="207575" y="599749"/>
                      </a:lnTo>
                      <a:lnTo>
                        <a:pt x="207575" y="545457"/>
                      </a:lnTo>
                      <a:lnTo>
                        <a:pt x="99275" y="545457"/>
                      </a:lnTo>
                      <a:close/>
                      <a:moveTo>
                        <a:pt x="99275" y="423475"/>
                      </a:moveTo>
                      <a:lnTo>
                        <a:pt x="99275" y="477767"/>
                      </a:lnTo>
                      <a:lnTo>
                        <a:pt x="207575" y="477767"/>
                      </a:lnTo>
                      <a:lnTo>
                        <a:pt x="207575" y="423475"/>
                      </a:lnTo>
                      <a:lnTo>
                        <a:pt x="99275" y="423475"/>
                      </a:lnTo>
                      <a:close/>
                      <a:moveTo>
                        <a:pt x="99275" y="301493"/>
                      </a:moveTo>
                      <a:lnTo>
                        <a:pt x="99275" y="355786"/>
                      </a:lnTo>
                      <a:lnTo>
                        <a:pt x="207575" y="355786"/>
                      </a:lnTo>
                      <a:lnTo>
                        <a:pt x="207575" y="301493"/>
                      </a:lnTo>
                      <a:lnTo>
                        <a:pt x="99275" y="301493"/>
                      </a:lnTo>
                      <a:close/>
                      <a:moveTo>
                        <a:pt x="0" y="180975"/>
                      </a:moveTo>
                      <a:lnTo>
                        <a:pt x="297325" y="0"/>
                      </a:lnTo>
                      <a:lnTo>
                        <a:pt x="306850" y="1520186"/>
                      </a:lnTo>
                      <a:lnTo>
                        <a:pt x="0" y="1520186"/>
                      </a:lnTo>
                      <a:lnTo>
                        <a:pt x="0" y="1809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6"/>
                </a:p>
              </p:txBody>
            </p:sp>
            <p:sp>
              <p:nvSpPr>
                <p:cNvPr id="228" name="Freeform: Shape 53">
                  <a:extLst>
                    <a:ext uri="{FF2B5EF4-FFF2-40B4-BE49-F238E27FC236}">
                      <a16:creationId xmlns:a16="http://schemas.microsoft.com/office/drawing/2014/main" id="{732B431D-0F58-44A3-B257-38039320B3EB}"/>
                    </a:ext>
                  </a:extLst>
                </p:cNvPr>
                <p:cNvSpPr/>
                <p:nvPr/>
              </p:nvSpPr>
              <p:spPr>
                <a:xfrm>
                  <a:off x="7673737" y="3386055"/>
                  <a:ext cx="602196" cy="870531"/>
                </a:xfrm>
                <a:custGeom>
                  <a:avLst/>
                  <a:gdLst>
                    <a:gd name="connsiteX0" fmla="*/ 238494 w 462454"/>
                    <a:gd name="connsiteY0" fmla="*/ 563076 h 870531"/>
                    <a:gd name="connsiteX1" fmla="*/ 238494 w 462454"/>
                    <a:gd name="connsiteY1" fmla="*/ 715154 h 870531"/>
                    <a:gd name="connsiteX2" fmla="*/ 324676 w 462454"/>
                    <a:gd name="connsiteY2" fmla="*/ 715154 h 870531"/>
                    <a:gd name="connsiteX3" fmla="*/ 324676 w 462454"/>
                    <a:gd name="connsiteY3" fmla="*/ 563076 h 870531"/>
                    <a:gd name="connsiteX4" fmla="*/ 238494 w 462454"/>
                    <a:gd name="connsiteY4" fmla="*/ 353251 h 870531"/>
                    <a:gd name="connsiteX5" fmla="*/ 238494 w 462454"/>
                    <a:gd name="connsiteY5" fmla="*/ 505329 h 870531"/>
                    <a:gd name="connsiteX6" fmla="*/ 324676 w 462454"/>
                    <a:gd name="connsiteY6" fmla="*/ 505329 h 870531"/>
                    <a:gd name="connsiteX7" fmla="*/ 324676 w 462454"/>
                    <a:gd name="connsiteY7" fmla="*/ 353251 h 870531"/>
                    <a:gd name="connsiteX8" fmla="*/ 231227 w 462454"/>
                    <a:gd name="connsiteY8" fmla="*/ 0 h 870531"/>
                    <a:gd name="connsiteX9" fmla="*/ 462454 w 462454"/>
                    <a:gd name="connsiteY9" fmla="*/ 308459 h 870531"/>
                    <a:gd name="connsiteX10" fmla="*/ 384652 w 462454"/>
                    <a:gd name="connsiteY10" fmla="*/ 308459 h 870531"/>
                    <a:gd name="connsiteX11" fmla="*/ 384652 w 462454"/>
                    <a:gd name="connsiteY11" fmla="*/ 870531 h 870531"/>
                    <a:gd name="connsiteX12" fmla="*/ 77802 w 462454"/>
                    <a:gd name="connsiteY12" fmla="*/ 870531 h 870531"/>
                    <a:gd name="connsiteX13" fmla="*/ 77802 w 462454"/>
                    <a:gd name="connsiteY13" fmla="*/ 308459 h 870531"/>
                    <a:gd name="connsiteX14" fmla="*/ 0 w 462454"/>
                    <a:gd name="connsiteY14" fmla="*/ 308459 h 87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454" h="870531">
                      <a:moveTo>
                        <a:pt x="238494" y="563076"/>
                      </a:moveTo>
                      <a:lnTo>
                        <a:pt x="238494" y="715154"/>
                      </a:lnTo>
                      <a:lnTo>
                        <a:pt x="324676" y="715154"/>
                      </a:lnTo>
                      <a:lnTo>
                        <a:pt x="324676" y="563076"/>
                      </a:lnTo>
                      <a:close/>
                      <a:moveTo>
                        <a:pt x="238494" y="353251"/>
                      </a:moveTo>
                      <a:lnTo>
                        <a:pt x="238494" y="505329"/>
                      </a:lnTo>
                      <a:lnTo>
                        <a:pt x="324676" y="505329"/>
                      </a:lnTo>
                      <a:lnTo>
                        <a:pt x="324676" y="353251"/>
                      </a:lnTo>
                      <a:close/>
                      <a:moveTo>
                        <a:pt x="231227" y="0"/>
                      </a:moveTo>
                      <a:lnTo>
                        <a:pt x="462454" y="308459"/>
                      </a:lnTo>
                      <a:lnTo>
                        <a:pt x="384652" y="308459"/>
                      </a:lnTo>
                      <a:lnTo>
                        <a:pt x="384652" y="870531"/>
                      </a:lnTo>
                      <a:lnTo>
                        <a:pt x="77802" y="870531"/>
                      </a:lnTo>
                      <a:lnTo>
                        <a:pt x="77802" y="308459"/>
                      </a:lnTo>
                      <a:lnTo>
                        <a:pt x="0" y="30845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54">
                  <a:extLst>
                    <a:ext uri="{FF2B5EF4-FFF2-40B4-BE49-F238E27FC236}">
                      <a16:creationId xmlns:a16="http://schemas.microsoft.com/office/drawing/2014/main" id="{998142EA-F09E-4869-9DA5-149049E9711C}"/>
                    </a:ext>
                  </a:extLst>
                </p:cNvPr>
                <p:cNvSpPr/>
                <p:nvPr/>
              </p:nvSpPr>
              <p:spPr>
                <a:xfrm>
                  <a:off x="7084624" y="3097854"/>
                  <a:ext cx="399552" cy="1158732"/>
                </a:xfrm>
                <a:custGeom>
                  <a:avLst/>
                  <a:gdLst>
                    <a:gd name="connsiteX0" fmla="*/ 159201 w 408118"/>
                    <a:gd name="connsiteY0" fmla="*/ 578755 h 1158732"/>
                    <a:gd name="connsiteX1" fmla="*/ 159201 w 408118"/>
                    <a:gd name="connsiteY1" fmla="*/ 665832 h 1158732"/>
                    <a:gd name="connsiteX2" fmla="*/ 248917 w 408118"/>
                    <a:gd name="connsiteY2" fmla="*/ 665832 h 1158732"/>
                    <a:gd name="connsiteX3" fmla="*/ 248917 w 408118"/>
                    <a:gd name="connsiteY3" fmla="*/ 578755 h 1158732"/>
                    <a:gd name="connsiteX4" fmla="*/ 159201 w 408118"/>
                    <a:gd name="connsiteY4" fmla="*/ 578755 h 1158732"/>
                    <a:gd name="connsiteX5" fmla="*/ 278823 w 408118"/>
                    <a:gd name="connsiteY5" fmla="*/ 576996 h 1158732"/>
                    <a:gd name="connsiteX6" fmla="*/ 278823 w 408118"/>
                    <a:gd name="connsiteY6" fmla="*/ 664073 h 1158732"/>
                    <a:gd name="connsiteX7" fmla="*/ 365020 w 408118"/>
                    <a:gd name="connsiteY7" fmla="*/ 664073 h 1158732"/>
                    <a:gd name="connsiteX8" fmla="*/ 365020 w 408118"/>
                    <a:gd name="connsiteY8" fmla="*/ 576996 h 1158732"/>
                    <a:gd name="connsiteX9" fmla="*/ 278823 w 408118"/>
                    <a:gd name="connsiteY9" fmla="*/ 576996 h 1158732"/>
                    <a:gd name="connsiteX10" fmla="*/ 43979 w 408118"/>
                    <a:gd name="connsiteY10" fmla="*/ 576996 h 1158732"/>
                    <a:gd name="connsiteX11" fmla="*/ 43979 w 408118"/>
                    <a:gd name="connsiteY11" fmla="*/ 664952 h 1158732"/>
                    <a:gd name="connsiteX12" fmla="*/ 131935 w 408118"/>
                    <a:gd name="connsiteY12" fmla="*/ 665832 h 1158732"/>
                    <a:gd name="connsiteX13" fmla="*/ 132814 w 408118"/>
                    <a:gd name="connsiteY13" fmla="*/ 576996 h 1158732"/>
                    <a:gd name="connsiteX14" fmla="*/ 43979 w 408118"/>
                    <a:gd name="connsiteY14" fmla="*/ 576996 h 1158732"/>
                    <a:gd name="connsiteX15" fmla="*/ 160960 w 408118"/>
                    <a:gd name="connsiteY15" fmla="*/ 449459 h 1158732"/>
                    <a:gd name="connsiteX16" fmla="*/ 160960 w 408118"/>
                    <a:gd name="connsiteY16" fmla="*/ 539174 h 1158732"/>
                    <a:gd name="connsiteX17" fmla="*/ 248917 w 408118"/>
                    <a:gd name="connsiteY17" fmla="*/ 539174 h 1158732"/>
                    <a:gd name="connsiteX18" fmla="*/ 248917 w 408118"/>
                    <a:gd name="connsiteY18" fmla="*/ 449459 h 1158732"/>
                    <a:gd name="connsiteX19" fmla="*/ 160960 w 408118"/>
                    <a:gd name="connsiteY19" fmla="*/ 449459 h 1158732"/>
                    <a:gd name="connsiteX20" fmla="*/ 44858 w 408118"/>
                    <a:gd name="connsiteY20" fmla="*/ 449459 h 1158732"/>
                    <a:gd name="connsiteX21" fmla="*/ 44858 w 408118"/>
                    <a:gd name="connsiteY21" fmla="*/ 539174 h 1158732"/>
                    <a:gd name="connsiteX22" fmla="*/ 131935 w 408118"/>
                    <a:gd name="connsiteY22" fmla="*/ 539174 h 1158732"/>
                    <a:gd name="connsiteX23" fmla="*/ 131935 w 408118"/>
                    <a:gd name="connsiteY23" fmla="*/ 449459 h 1158732"/>
                    <a:gd name="connsiteX24" fmla="*/ 44858 w 408118"/>
                    <a:gd name="connsiteY24" fmla="*/ 449459 h 1158732"/>
                    <a:gd name="connsiteX25" fmla="*/ 278823 w 408118"/>
                    <a:gd name="connsiteY25" fmla="*/ 448579 h 1158732"/>
                    <a:gd name="connsiteX26" fmla="*/ 278823 w 408118"/>
                    <a:gd name="connsiteY26" fmla="*/ 538295 h 1158732"/>
                    <a:gd name="connsiteX27" fmla="*/ 365020 w 408118"/>
                    <a:gd name="connsiteY27" fmla="*/ 538295 h 1158732"/>
                    <a:gd name="connsiteX28" fmla="*/ 365020 w 408118"/>
                    <a:gd name="connsiteY28" fmla="*/ 448579 h 1158732"/>
                    <a:gd name="connsiteX29" fmla="*/ 278823 w 408118"/>
                    <a:gd name="connsiteY29" fmla="*/ 448579 h 1158732"/>
                    <a:gd name="connsiteX30" fmla="*/ 277943 w 408118"/>
                    <a:gd name="connsiteY30" fmla="*/ 318403 h 1158732"/>
                    <a:gd name="connsiteX31" fmla="*/ 277943 w 408118"/>
                    <a:gd name="connsiteY31" fmla="*/ 408999 h 1158732"/>
                    <a:gd name="connsiteX32" fmla="*/ 366779 w 408118"/>
                    <a:gd name="connsiteY32" fmla="*/ 408999 h 1158732"/>
                    <a:gd name="connsiteX33" fmla="*/ 366779 w 408118"/>
                    <a:gd name="connsiteY33" fmla="*/ 318403 h 1158732"/>
                    <a:gd name="connsiteX34" fmla="*/ 277943 w 408118"/>
                    <a:gd name="connsiteY34" fmla="*/ 318403 h 1158732"/>
                    <a:gd name="connsiteX35" fmla="*/ 159201 w 408118"/>
                    <a:gd name="connsiteY35" fmla="*/ 318403 h 1158732"/>
                    <a:gd name="connsiteX36" fmla="*/ 159201 w 408118"/>
                    <a:gd name="connsiteY36" fmla="*/ 407239 h 1158732"/>
                    <a:gd name="connsiteX37" fmla="*/ 249797 w 408118"/>
                    <a:gd name="connsiteY37" fmla="*/ 407239 h 1158732"/>
                    <a:gd name="connsiteX38" fmla="*/ 249797 w 408118"/>
                    <a:gd name="connsiteY38" fmla="*/ 318403 h 1158732"/>
                    <a:gd name="connsiteX39" fmla="*/ 159201 w 408118"/>
                    <a:gd name="connsiteY39" fmla="*/ 318403 h 1158732"/>
                    <a:gd name="connsiteX40" fmla="*/ 43979 w 408118"/>
                    <a:gd name="connsiteY40" fmla="*/ 318403 h 1158732"/>
                    <a:gd name="connsiteX41" fmla="*/ 43979 w 408118"/>
                    <a:gd name="connsiteY41" fmla="*/ 408119 h 1158732"/>
                    <a:gd name="connsiteX42" fmla="*/ 131935 w 408118"/>
                    <a:gd name="connsiteY42" fmla="*/ 408119 h 1158732"/>
                    <a:gd name="connsiteX43" fmla="*/ 131935 w 408118"/>
                    <a:gd name="connsiteY43" fmla="*/ 318403 h 1158732"/>
                    <a:gd name="connsiteX44" fmla="*/ 43979 w 408118"/>
                    <a:gd name="connsiteY44" fmla="*/ 318403 h 1158732"/>
                    <a:gd name="connsiteX45" fmla="*/ 43098 w 408118"/>
                    <a:gd name="connsiteY45" fmla="*/ 187348 h 1158732"/>
                    <a:gd name="connsiteX46" fmla="*/ 43098 w 408118"/>
                    <a:gd name="connsiteY46" fmla="*/ 279702 h 1158732"/>
                    <a:gd name="connsiteX47" fmla="*/ 132814 w 408118"/>
                    <a:gd name="connsiteY47" fmla="*/ 279702 h 1158732"/>
                    <a:gd name="connsiteX48" fmla="*/ 132814 w 408118"/>
                    <a:gd name="connsiteY48" fmla="*/ 187348 h 1158732"/>
                    <a:gd name="connsiteX49" fmla="*/ 43098 w 408118"/>
                    <a:gd name="connsiteY49" fmla="*/ 187348 h 1158732"/>
                    <a:gd name="connsiteX50" fmla="*/ 43979 w 408118"/>
                    <a:gd name="connsiteY50" fmla="*/ 60690 h 1158732"/>
                    <a:gd name="connsiteX51" fmla="*/ 43979 w 408118"/>
                    <a:gd name="connsiteY51" fmla="*/ 152166 h 1158732"/>
                    <a:gd name="connsiteX52" fmla="*/ 133694 w 408118"/>
                    <a:gd name="connsiteY52" fmla="*/ 152166 h 1158732"/>
                    <a:gd name="connsiteX53" fmla="*/ 133694 w 408118"/>
                    <a:gd name="connsiteY53" fmla="*/ 60690 h 1158732"/>
                    <a:gd name="connsiteX54" fmla="*/ 43979 w 408118"/>
                    <a:gd name="connsiteY54" fmla="*/ 60690 h 1158732"/>
                    <a:gd name="connsiteX55" fmla="*/ 0 w 408118"/>
                    <a:gd name="connsiteY55" fmla="*/ 0 h 1158732"/>
                    <a:gd name="connsiteX56" fmla="*/ 155702 w 408118"/>
                    <a:gd name="connsiteY56" fmla="*/ 0 h 1158732"/>
                    <a:gd name="connsiteX57" fmla="*/ 155702 w 408118"/>
                    <a:gd name="connsiteY57" fmla="*/ 281913 h 1158732"/>
                    <a:gd name="connsiteX58" fmla="*/ 277943 w 408118"/>
                    <a:gd name="connsiteY58" fmla="*/ 281913 h 1158732"/>
                    <a:gd name="connsiteX59" fmla="*/ 277943 w 408118"/>
                    <a:gd name="connsiteY59" fmla="*/ 282341 h 1158732"/>
                    <a:gd name="connsiteX60" fmla="*/ 366779 w 408118"/>
                    <a:gd name="connsiteY60" fmla="*/ 282341 h 1158732"/>
                    <a:gd name="connsiteX61" fmla="*/ 366779 w 408118"/>
                    <a:gd name="connsiteY61" fmla="*/ 281913 h 1158732"/>
                    <a:gd name="connsiteX62" fmla="*/ 408118 w 408118"/>
                    <a:gd name="connsiteY62" fmla="*/ 281913 h 1158732"/>
                    <a:gd name="connsiteX63" fmla="*/ 408118 w 408118"/>
                    <a:gd name="connsiteY63" fmla="*/ 1158732 h 1158732"/>
                    <a:gd name="connsiteX64" fmla="*/ 0 w 408118"/>
                    <a:gd name="connsiteY64" fmla="*/ 1158732 h 115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08118" h="1158732">
                      <a:moveTo>
                        <a:pt x="159201" y="578755"/>
                      </a:moveTo>
                      <a:cubicBezTo>
                        <a:pt x="159201" y="608660"/>
                        <a:pt x="159201" y="638565"/>
                        <a:pt x="159201" y="665832"/>
                      </a:cubicBezTo>
                      <a:cubicBezTo>
                        <a:pt x="189986" y="668470"/>
                        <a:pt x="222530" y="665832"/>
                        <a:pt x="248917" y="665832"/>
                      </a:cubicBezTo>
                      <a:cubicBezTo>
                        <a:pt x="248917" y="634168"/>
                        <a:pt x="248917" y="608660"/>
                        <a:pt x="248917" y="578755"/>
                      </a:cubicBezTo>
                      <a:cubicBezTo>
                        <a:pt x="217253" y="578755"/>
                        <a:pt x="188227" y="578755"/>
                        <a:pt x="159201" y="578755"/>
                      </a:cubicBezTo>
                      <a:close/>
                      <a:moveTo>
                        <a:pt x="278823" y="576996"/>
                      </a:moveTo>
                      <a:cubicBezTo>
                        <a:pt x="278823" y="606901"/>
                        <a:pt x="278823" y="632408"/>
                        <a:pt x="278823" y="664073"/>
                      </a:cubicBezTo>
                      <a:cubicBezTo>
                        <a:pt x="311366" y="664073"/>
                        <a:pt x="346549" y="664952"/>
                        <a:pt x="365020" y="664073"/>
                      </a:cubicBezTo>
                      <a:cubicBezTo>
                        <a:pt x="365020" y="632408"/>
                        <a:pt x="365020" y="606021"/>
                        <a:pt x="365020" y="576996"/>
                      </a:cubicBezTo>
                      <a:cubicBezTo>
                        <a:pt x="335114" y="576996"/>
                        <a:pt x="306968" y="576996"/>
                        <a:pt x="278823" y="576996"/>
                      </a:cubicBezTo>
                      <a:close/>
                      <a:moveTo>
                        <a:pt x="43979" y="576996"/>
                      </a:moveTo>
                      <a:cubicBezTo>
                        <a:pt x="43979" y="605142"/>
                        <a:pt x="43979" y="638565"/>
                        <a:pt x="43979" y="664952"/>
                      </a:cubicBezTo>
                      <a:cubicBezTo>
                        <a:pt x="81799" y="664952"/>
                        <a:pt x="105548" y="664073"/>
                        <a:pt x="131935" y="665832"/>
                      </a:cubicBezTo>
                      <a:cubicBezTo>
                        <a:pt x="131935" y="631529"/>
                        <a:pt x="132814" y="602503"/>
                        <a:pt x="132814" y="576996"/>
                      </a:cubicBezTo>
                      <a:cubicBezTo>
                        <a:pt x="102030" y="576996"/>
                        <a:pt x="73884" y="576996"/>
                        <a:pt x="43979" y="576996"/>
                      </a:cubicBezTo>
                      <a:close/>
                      <a:moveTo>
                        <a:pt x="160960" y="449459"/>
                      </a:moveTo>
                      <a:cubicBezTo>
                        <a:pt x="160960" y="481123"/>
                        <a:pt x="160960" y="509268"/>
                        <a:pt x="160960" y="539174"/>
                      </a:cubicBezTo>
                      <a:cubicBezTo>
                        <a:pt x="189986" y="539174"/>
                        <a:pt x="217253" y="539174"/>
                        <a:pt x="248917" y="539174"/>
                      </a:cubicBezTo>
                      <a:cubicBezTo>
                        <a:pt x="248917" y="506630"/>
                        <a:pt x="248917" y="477604"/>
                        <a:pt x="248917" y="449459"/>
                      </a:cubicBezTo>
                      <a:cubicBezTo>
                        <a:pt x="218132" y="449459"/>
                        <a:pt x="189107" y="449459"/>
                        <a:pt x="160960" y="449459"/>
                      </a:cubicBezTo>
                      <a:close/>
                      <a:moveTo>
                        <a:pt x="44858" y="449459"/>
                      </a:moveTo>
                      <a:cubicBezTo>
                        <a:pt x="44858" y="481123"/>
                        <a:pt x="44858" y="509268"/>
                        <a:pt x="44858" y="539174"/>
                      </a:cubicBezTo>
                      <a:cubicBezTo>
                        <a:pt x="75643" y="539174"/>
                        <a:pt x="102910" y="539174"/>
                        <a:pt x="131935" y="539174"/>
                      </a:cubicBezTo>
                      <a:cubicBezTo>
                        <a:pt x="131935" y="505751"/>
                        <a:pt x="131935" y="477604"/>
                        <a:pt x="131935" y="449459"/>
                      </a:cubicBezTo>
                      <a:cubicBezTo>
                        <a:pt x="100271" y="449459"/>
                        <a:pt x="72125" y="449459"/>
                        <a:pt x="44858" y="449459"/>
                      </a:cubicBezTo>
                      <a:close/>
                      <a:moveTo>
                        <a:pt x="278823" y="448579"/>
                      </a:moveTo>
                      <a:cubicBezTo>
                        <a:pt x="278823" y="479364"/>
                        <a:pt x="278823" y="508389"/>
                        <a:pt x="278823" y="538295"/>
                      </a:cubicBezTo>
                      <a:cubicBezTo>
                        <a:pt x="308727" y="538295"/>
                        <a:pt x="335994" y="538295"/>
                        <a:pt x="365020" y="538295"/>
                      </a:cubicBezTo>
                      <a:cubicBezTo>
                        <a:pt x="365020" y="507510"/>
                        <a:pt x="365020" y="478484"/>
                        <a:pt x="365020" y="448579"/>
                      </a:cubicBezTo>
                      <a:cubicBezTo>
                        <a:pt x="335994" y="448579"/>
                        <a:pt x="308727" y="448579"/>
                        <a:pt x="278823" y="448579"/>
                      </a:cubicBezTo>
                      <a:close/>
                      <a:moveTo>
                        <a:pt x="277943" y="318403"/>
                      </a:moveTo>
                      <a:cubicBezTo>
                        <a:pt x="277943" y="350067"/>
                        <a:pt x="277943" y="379094"/>
                        <a:pt x="277943" y="408999"/>
                      </a:cubicBezTo>
                      <a:cubicBezTo>
                        <a:pt x="309607" y="408999"/>
                        <a:pt x="337753" y="408999"/>
                        <a:pt x="366779" y="408999"/>
                      </a:cubicBezTo>
                      <a:cubicBezTo>
                        <a:pt x="366779" y="378214"/>
                        <a:pt x="366779" y="349187"/>
                        <a:pt x="366779" y="318403"/>
                      </a:cubicBezTo>
                      <a:cubicBezTo>
                        <a:pt x="336873" y="318403"/>
                        <a:pt x="307848" y="318403"/>
                        <a:pt x="277943" y="318403"/>
                      </a:cubicBezTo>
                      <a:close/>
                      <a:moveTo>
                        <a:pt x="159201" y="318403"/>
                      </a:moveTo>
                      <a:cubicBezTo>
                        <a:pt x="159201" y="349187"/>
                        <a:pt x="159201" y="378214"/>
                        <a:pt x="159201" y="407239"/>
                      </a:cubicBezTo>
                      <a:cubicBezTo>
                        <a:pt x="190866" y="407239"/>
                        <a:pt x="219892" y="407239"/>
                        <a:pt x="249797" y="407239"/>
                      </a:cubicBezTo>
                      <a:cubicBezTo>
                        <a:pt x="249797" y="376454"/>
                        <a:pt x="249797" y="349187"/>
                        <a:pt x="249797" y="318403"/>
                      </a:cubicBezTo>
                      <a:cubicBezTo>
                        <a:pt x="217253" y="318403"/>
                        <a:pt x="188227" y="318403"/>
                        <a:pt x="159201" y="318403"/>
                      </a:cubicBezTo>
                      <a:close/>
                      <a:moveTo>
                        <a:pt x="43979" y="318403"/>
                      </a:moveTo>
                      <a:cubicBezTo>
                        <a:pt x="43979" y="349187"/>
                        <a:pt x="43979" y="378214"/>
                        <a:pt x="43979" y="408119"/>
                      </a:cubicBezTo>
                      <a:cubicBezTo>
                        <a:pt x="74764" y="408119"/>
                        <a:pt x="102910" y="408119"/>
                        <a:pt x="131935" y="408119"/>
                      </a:cubicBezTo>
                      <a:cubicBezTo>
                        <a:pt x="131935" y="376454"/>
                        <a:pt x="131935" y="347429"/>
                        <a:pt x="131935" y="318403"/>
                      </a:cubicBezTo>
                      <a:cubicBezTo>
                        <a:pt x="100271" y="318403"/>
                        <a:pt x="72125" y="318403"/>
                        <a:pt x="43979" y="318403"/>
                      </a:cubicBezTo>
                      <a:close/>
                      <a:moveTo>
                        <a:pt x="43098" y="187348"/>
                      </a:moveTo>
                      <a:cubicBezTo>
                        <a:pt x="43098" y="219892"/>
                        <a:pt x="43098" y="249797"/>
                        <a:pt x="43098" y="279702"/>
                      </a:cubicBezTo>
                      <a:cubicBezTo>
                        <a:pt x="74764" y="279702"/>
                        <a:pt x="104668" y="279702"/>
                        <a:pt x="132814" y="279702"/>
                      </a:cubicBezTo>
                      <a:cubicBezTo>
                        <a:pt x="132814" y="247159"/>
                        <a:pt x="132814" y="218133"/>
                        <a:pt x="132814" y="187348"/>
                      </a:cubicBezTo>
                      <a:cubicBezTo>
                        <a:pt x="102030" y="187348"/>
                        <a:pt x="73884" y="187348"/>
                        <a:pt x="43098" y="187348"/>
                      </a:cubicBezTo>
                      <a:close/>
                      <a:moveTo>
                        <a:pt x="43979" y="60690"/>
                      </a:moveTo>
                      <a:cubicBezTo>
                        <a:pt x="43979" y="93234"/>
                        <a:pt x="43979" y="122259"/>
                        <a:pt x="43979" y="152166"/>
                      </a:cubicBezTo>
                      <a:cubicBezTo>
                        <a:pt x="75643" y="152166"/>
                        <a:pt x="103789" y="152166"/>
                        <a:pt x="133694" y="152166"/>
                      </a:cubicBezTo>
                      <a:cubicBezTo>
                        <a:pt x="133694" y="121380"/>
                        <a:pt x="133694" y="93234"/>
                        <a:pt x="133694" y="60690"/>
                      </a:cubicBezTo>
                      <a:cubicBezTo>
                        <a:pt x="101151" y="60690"/>
                        <a:pt x="72125" y="60690"/>
                        <a:pt x="43979" y="60690"/>
                      </a:cubicBezTo>
                      <a:close/>
                      <a:moveTo>
                        <a:pt x="0" y="0"/>
                      </a:moveTo>
                      <a:lnTo>
                        <a:pt x="155702" y="0"/>
                      </a:lnTo>
                      <a:lnTo>
                        <a:pt x="155702" y="281913"/>
                      </a:lnTo>
                      <a:lnTo>
                        <a:pt x="277943" y="281913"/>
                      </a:lnTo>
                      <a:lnTo>
                        <a:pt x="277943" y="282341"/>
                      </a:lnTo>
                      <a:cubicBezTo>
                        <a:pt x="307848" y="282341"/>
                        <a:pt x="334235" y="282341"/>
                        <a:pt x="366779" y="282341"/>
                      </a:cubicBezTo>
                      <a:lnTo>
                        <a:pt x="366779" y="281913"/>
                      </a:lnTo>
                      <a:lnTo>
                        <a:pt x="408118" y="281913"/>
                      </a:lnTo>
                      <a:lnTo>
                        <a:pt x="408118" y="1158732"/>
                      </a:lnTo>
                      <a:lnTo>
                        <a:pt x="0" y="1158732"/>
                      </a:lnTo>
                      <a:close/>
                    </a:path>
                  </a:pathLst>
                </a:custGeom>
                <a:solidFill>
                  <a:schemeClr val="bg1"/>
                </a:solidFill>
                <a:ln w="9525" cap="flat">
                  <a:noFill/>
                  <a:prstDash val="solid"/>
                  <a:miter/>
                </a:ln>
              </p:spPr>
              <p:txBody>
                <a:bodyPr wrap="square" rtlCol="0" anchor="ctr">
                  <a:noAutofit/>
                </a:bodyPr>
                <a:lstStyle/>
                <a:p>
                  <a:endParaRPr lang="en-US"/>
                </a:p>
              </p:txBody>
            </p:sp>
            <p:sp>
              <p:nvSpPr>
                <p:cNvPr id="230" name="Freeform: Shape 55">
                  <a:extLst>
                    <a:ext uri="{FF2B5EF4-FFF2-40B4-BE49-F238E27FC236}">
                      <a16:creationId xmlns:a16="http://schemas.microsoft.com/office/drawing/2014/main" id="{25A56874-29EF-41C9-8302-8F96C239B361}"/>
                    </a:ext>
                  </a:extLst>
                </p:cNvPr>
                <p:cNvSpPr/>
                <p:nvPr/>
              </p:nvSpPr>
              <p:spPr>
                <a:xfrm flipH="1">
                  <a:off x="4055658" y="3389508"/>
                  <a:ext cx="299970" cy="869936"/>
                </a:xfrm>
                <a:custGeom>
                  <a:avLst/>
                  <a:gdLst>
                    <a:gd name="connsiteX0" fmla="*/ 159201 w 408118"/>
                    <a:gd name="connsiteY0" fmla="*/ 578755 h 1158732"/>
                    <a:gd name="connsiteX1" fmla="*/ 159201 w 408118"/>
                    <a:gd name="connsiteY1" fmla="*/ 665832 h 1158732"/>
                    <a:gd name="connsiteX2" fmla="*/ 248917 w 408118"/>
                    <a:gd name="connsiteY2" fmla="*/ 665832 h 1158732"/>
                    <a:gd name="connsiteX3" fmla="*/ 248917 w 408118"/>
                    <a:gd name="connsiteY3" fmla="*/ 578755 h 1158732"/>
                    <a:gd name="connsiteX4" fmla="*/ 159201 w 408118"/>
                    <a:gd name="connsiteY4" fmla="*/ 578755 h 1158732"/>
                    <a:gd name="connsiteX5" fmla="*/ 278823 w 408118"/>
                    <a:gd name="connsiteY5" fmla="*/ 576996 h 1158732"/>
                    <a:gd name="connsiteX6" fmla="*/ 278823 w 408118"/>
                    <a:gd name="connsiteY6" fmla="*/ 664073 h 1158732"/>
                    <a:gd name="connsiteX7" fmla="*/ 365020 w 408118"/>
                    <a:gd name="connsiteY7" fmla="*/ 664073 h 1158732"/>
                    <a:gd name="connsiteX8" fmla="*/ 365020 w 408118"/>
                    <a:gd name="connsiteY8" fmla="*/ 576996 h 1158732"/>
                    <a:gd name="connsiteX9" fmla="*/ 278823 w 408118"/>
                    <a:gd name="connsiteY9" fmla="*/ 576996 h 1158732"/>
                    <a:gd name="connsiteX10" fmla="*/ 43979 w 408118"/>
                    <a:gd name="connsiteY10" fmla="*/ 576996 h 1158732"/>
                    <a:gd name="connsiteX11" fmla="*/ 43979 w 408118"/>
                    <a:gd name="connsiteY11" fmla="*/ 664952 h 1158732"/>
                    <a:gd name="connsiteX12" fmla="*/ 131935 w 408118"/>
                    <a:gd name="connsiteY12" fmla="*/ 665832 h 1158732"/>
                    <a:gd name="connsiteX13" fmla="*/ 132814 w 408118"/>
                    <a:gd name="connsiteY13" fmla="*/ 576996 h 1158732"/>
                    <a:gd name="connsiteX14" fmla="*/ 43979 w 408118"/>
                    <a:gd name="connsiteY14" fmla="*/ 576996 h 1158732"/>
                    <a:gd name="connsiteX15" fmla="*/ 160960 w 408118"/>
                    <a:gd name="connsiteY15" fmla="*/ 449459 h 1158732"/>
                    <a:gd name="connsiteX16" fmla="*/ 160960 w 408118"/>
                    <a:gd name="connsiteY16" fmla="*/ 539174 h 1158732"/>
                    <a:gd name="connsiteX17" fmla="*/ 248917 w 408118"/>
                    <a:gd name="connsiteY17" fmla="*/ 539174 h 1158732"/>
                    <a:gd name="connsiteX18" fmla="*/ 248917 w 408118"/>
                    <a:gd name="connsiteY18" fmla="*/ 449459 h 1158732"/>
                    <a:gd name="connsiteX19" fmla="*/ 160960 w 408118"/>
                    <a:gd name="connsiteY19" fmla="*/ 449459 h 1158732"/>
                    <a:gd name="connsiteX20" fmla="*/ 44858 w 408118"/>
                    <a:gd name="connsiteY20" fmla="*/ 449459 h 1158732"/>
                    <a:gd name="connsiteX21" fmla="*/ 44858 w 408118"/>
                    <a:gd name="connsiteY21" fmla="*/ 539174 h 1158732"/>
                    <a:gd name="connsiteX22" fmla="*/ 131935 w 408118"/>
                    <a:gd name="connsiteY22" fmla="*/ 539174 h 1158732"/>
                    <a:gd name="connsiteX23" fmla="*/ 131935 w 408118"/>
                    <a:gd name="connsiteY23" fmla="*/ 449459 h 1158732"/>
                    <a:gd name="connsiteX24" fmla="*/ 44858 w 408118"/>
                    <a:gd name="connsiteY24" fmla="*/ 449459 h 1158732"/>
                    <a:gd name="connsiteX25" fmla="*/ 278823 w 408118"/>
                    <a:gd name="connsiteY25" fmla="*/ 448579 h 1158732"/>
                    <a:gd name="connsiteX26" fmla="*/ 278823 w 408118"/>
                    <a:gd name="connsiteY26" fmla="*/ 538295 h 1158732"/>
                    <a:gd name="connsiteX27" fmla="*/ 365020 w 408118"/>
                    <a:gd name="connsiteY27" fmla="*/ 538295 h 1158732"/>
                    <a:gd name="connsiteX28" fmla="*/ 365020 w 408118"/>
                    <a:gd name="connsiteY28" fmla="*/ 448579 h 1158732"/>
                    <a:gd name="connsiteX29" fmla="*/ 278823 w 408118"/>
                    <a:gd name="connsiteY29" fmla="*/ 448579 h 1158732"/>
                    <a:gd name="connsiteX30" fmla="*/ 277943 w 408118"/>
                    <a:gd name="connsiteY30" fmla="*/ 318403 h 1158732"/>
                    <a:gd name="connsiteX31" fmla="*/ 277943 w 408118"/>
                    <a:gd name="connsiteY31" fmla="*/ 408999 h 1158732"/>
                    <a:gd name="connsiteX32" fmla="*/ 366779 w 408118"/>
                    <a:gd name="connsiteY32" fmla="*/ 408999 h 1158732"/>
                    <a:gd name="connsiteX33" fmla="*/ 366779 w 408118"/>
                    <a:gd name="connsiteY33" fmla="*/ 318403 h 1158732"/>
                    <a:gd name="connsiteX34" fmla="*/ 277943 w 408118"/>
                    <a:gd name="connsiteY34" fmla="*/ 318403 h 1158732"/>
                    <a:gd name="connsiteX35" fmla="*/ 159201 w 408118"/>
                    <a:gd name="connsiteY35" fmla="*/ 318403 h 1158732"/>
                    <a:gd name="connsiteX36" fmla="*/ 159201 w 408118"/>
                    <a:gd name="connsiteY36" fmla="*/ 407239 h 1158732"/>
                    <a:gd name="connsiteX37" fmla="*/ 249797 w 408118"/>
                    <a:gd name="connsiteY37" fmla="*/ 407239 h 1158732"/>
                    <a:gd name="connsiteX38" fmla="*/ 249797 w 408118"/>
                    <a:gd name="connsiteY38" fmla="*/ 318403 h 1158732"/>
                    <a:gd name="connsiteX39" fmla="*/ 159201 w 408118"/>
                    <a:gd name="connsiteY39" fmla="*/ 318403 h 1158732"/>
                    <a:gd name="connsiteX40" fmla="*/ 43979 w 408118"/>
                    <a:gd name="connsiteY40" fmla="*/ 318403 h 1158732"/>
                    <a:gd name="connsiteX41" fmla="*/ 43979 w 408118"/>
                    <a:gd name="connsiteY41" fmla="*/ 408119 h 1158732"/>
                    <a:gd name="connsiteX42" fmla="*/ 131935 w 408118"/>
                    <a:gd name="connsiteY42" fmla="*/ 408119 h 1158732"/>
                    <a:gd name="connsiteX43" fmla="*/ 131935 w 408118"/>
                    <a:gd name="connsiteY43" fmla="*/ 318403 h 1158732"/>
                    <a:gd name="connsiteX44" fmla="*/ 43979 w 408118"/>
                    <a:gd name="connsiteY44" fmla="*/ 318403 h 1158732"/>
                    <a:gd name="connsiteX45" fmla="*/ 43098 w 408118"/>
                    <a:gd name="connsiteY45" fmla="*/ 187348 h 1158732"/>
                    <a:gd name="connsiteX46" fmla="*/ 43098 w 408118"/>
                    <a:gd name="connsiteY46" fmla="*/ 279702 h 1158732"/>
                    <a:gd name="connsiteX47" fmla="*/ 132814 w 408118"/>
                    <a:gd name="connsiteY47" fmla="*/ 279702 h 1158732"/>
                    <a:gd name="connsiteX48" fmla="*/ 132814 w 408118"/>
                    <a:gd name="connsiteY48" fmla="*/ 187348 h 1158732"/>
                    <a:gd name="connsiteX49" fmla="*/ 43098 w 408118"/>
                    <a:gd name="connsiteY49" fmla="*/ 187348 h 1158732"/>
                    <a:gd name="connsiteX50" fmla="*/ 43979 w 408118"/>
                    <a:gd name="connsiteY50" fmla="*/ 60690 h 1158732"/>
                    <a:gd name="connsiteX51" fmla="*/ 43979 w 408118"/>
                    <a:gd name="connsiteY51" fmla="*/ 152166 h 1158732"/>
                    <a:gd name="connsiteX52" fmla="*/ 133694 w 408118"/>
                    <a:gd name="connsiteY52" fmla="*/ 152166 h 1158732"/>
                    <a:gd name="connsiteX53" fmla="*/ 133694 w 408118"/>
                    <a:gd name="connsiteY53" fmla="*/ 60690 h 1158732"/>
                    <a:gd name="connsiteX54" fmla="*/ 43979 w 408118"/>
                    <a:gd name="connsiteY54" fmla="*/ 60690 h 1158732"/>
                    <a:gd name="connsiteX55" fmla="*/ 0 w 408118"/>
                    <a:gd name="connsiteY55" fmla="*/ 0 h 1158732"/>
                    <a:gd name="connsiteX56" fmla="*/ 155702 w 408118"/>
                    <a:gd name="connsiteY56" fmla="*/ 0 h 1158732"/>
                    <a:gd name="connsiteX57" fmla="*/ 155702 w 408118"/>
                    <a:gd name="connsiteY57" fmla="*/ 281913 h 1158732"/>
                    <a:gd name="connsiteX58" fmla="*/ 277943 w 408118"/>
                    <a:gd name="connsiteY58" fmla="*/ 281913 h 1158732"/>
                    <a:gd name="connsiteX59" fmla="*/ 277943 w 408118"/>
                    <a:gd name="connsiteY59" fmla="*/ 282341 h 1158732"/>
                    <a:gd name="connsiteX60" fmla="*/ 366779 w 408118"/>
                    <a:gd name="connsiteY60" fmla="*/ 282341 h 1158732"/>
                    <a:gd name="connsiteX61" fmla="*/ 366779 w 408118"/>
                    <a:gd name="connsiteY61" fmla="*/ 281913 h 1158732"/>
                    <a:gd name="connsiteX62" fmla="*/ 408118 w 408118"/>
                    <a:gd name="connsiteY62" fmla="*/ 281913 h 1158732"/>
                    <a:gd name="connsiteX63" fmla="*/ 408118 w 408118"/>
                    <a:gd name="connsiteY63" fmla="*/ 1158732 h 1158732"/>
                    <a:gd name="connsiteX64" fmla="*/ 0 w 408118"/>
                    <a:gd name="connsiteY64" fmla="*/ 1158732 h 115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08118" h="1158732">
                      <a:moveTo>
                        <a:pt x="159201" y="578755"/>
                      </a:moveTo>
                      <a:cubicBezTo>
                        <a:pt x="159201" y="608660"/>
                        <a:pt x="159201" y="638565"/>
                        <a:pt x="159201" y="665832"/>
                      </a:cubicBezTo>
                      <a:cubicBezTo>
                        <a:pt x="189986" y="668470"/>
                        <a:pt x="222530" y="665832"/>
                        <a:pt x="248917" y="665832"/>
                      </a:cubicBezTo>
                      <a:cubicBezTo>
                        <a:pt x="248917" y="634168"/>
                        <a:pt x="248917" y="608660"/>
                        <a:pt x="248917" y="578755"/>
                      </a:cubicBezTo>
                      <a:cubicBezTo>
                        <a:pt x="217253" y="578755"/>
                        <a:pt x="188227" y="578755"/>
                        <a:pt x="159201" y="578755"/>
                      </a:cubicBezTo>
                      <a:close/>
                      <a:moveTo>
                        <a:pt x="278823" y="576996"/>
                      </a:moveTo>
                      <a:cubicBezTo>
                        <a:pt x="278823" y="606901"/>
                        <a:pt x="278823" y="632408"/>
                        <a:pt x="278823" y="664073"/>
                      </a:cubicBezTo>
                      <a:cubicBezTo>
                        <a:pt x="311366" y="664073"/>
                        <a:pt x="346549" y="664952"/>
                        <a:pt x="365020" y="664073"/>
                      </a:cubicBezTo>
                      <a:cubicBezTo>
                        <a:pt x="365020" y="632408"/>
                        <a:pt x="365020" y="606021"/>
                        <a:pt x="365020" y="576996"/>
                      </a:cubicBezTo>
                      <a:cubicBezTo>
                        <a:pt x="335114" y="576996"/>
                        <a:pt x="306968" y="576996"/>
                        <a:pt x="278823" y="576996"/>
                      </a:cubicBezTo>
                      <a:close/>
                      <a:moveTo>
                        <a:pt x="43979" y="576996"/>
                      </a:moveTo>
                      <a:cubicBezTo>
                        <a:pt x="43979" y="605142"/>
                        <a:pt x="43979" y="638565"/>
                        <a:pt x="43979" y="664952"/>
                      </a:cubicBezTo>
                      <a:cubicBezTo>
                        <a:pt x="81799" y="664952"/>
                        <a:pt x="105548" y="664073"/>
                        <a:pt x="131935" y="665832"/>
                      </a:cubicBezTo>
                      <a:cubicBezTo>
                        <a:pt x="131935" y="631529"/>
                        <a:pt x="132814" y="602503"/>
                        <a:pt x="132814" y="576996"/>
                      </a:cubicBezTo>
                      <a:cubicBezTo>
                        <a:pt x="102030" y="576996"/>
                        <a:pt x="73884" y="576996"/>
                        <a:pt x="43979" y="576996"/>
                      </a:cubicBezTo>
                      <a:close/>
                      <a:moveTo>
                        <a:pt x="160960" y="449459"/>
                      </a:moveTo>
                      <a:cubicBezTo>
                        <a:pt x="160960" y="481123"/>
                        <a:pt x="160960" y="509268"/>
                        <a:pt x="160960" y="539174"/>
                      </a:cubicBezTo>
                      <a:cubicBezTo>
                        <a:pt x="189986" y="539174"/>
                        <a:pt x="217253" y="539174"/>
                        <a:pt x="248917" y="539174"/>
                      </a:cubicBezTo>
                      <a:cubicBezTo>
                        <a:pt x="248917" y="506630"/>
                        <a:pt x="248917" y="477604"/>
                        <a:pt x="248917" y="449459"/>
                      </a:cubicBezTo>
                      <a:cubicBezTo>
                        <a:pt x="218132" y="449459"/>
                        <a:pt x="189107" y="449459"/>
                        <a:pt x="160960" y="449459"/>
                      </a:cubicBezTo>
                      <a:close/>
                      <a:moveTo>
                        <a:pt x="44858" y="449459"/>
                      </a:moveTo>
                      <a:cubicBezTo>
                        <a:pt x="44858" y="481123"/>
                        <a:pt x="44858" y="509268"/>
                        <a:pt x="44858" y="539174"/>
                      </a:cubicBezTo>
                      <a:cubicBezTo>
                        <a:pt x="75643" y="539174"/>
                        <a:pt x="102910" y="539174"/>
                        <a:pt x="131935" y="539174"/>
                      </a:cubicBezTo>
                      <a:cubicBezTo>
                        <a:pt x="131935" y="505751"/>
                        <a:pt x="131935" y="477604"/>
                        <a:pt x="131935" y="449459"/>
                      </a:cubicBezTo>
                      <a:cubicBezTo>
                        <a:pt x="100271" y="449459"/>
                        <a:pt x="72125" y="449459"/>
                        <a:pt x="44858" y="449459"/>
                      </a:cubicBezTo>
                      <a:close/>
                      <a:moveTo>
                        <a:pt x="278823" y="448579"/>
                      </a:moveTo>
                      <a:cubicBezTo>
                        <a:pt x="278823" y="479364"/>
                        <a:pt x="278823" y="508389"/>
                        <a:pt x="278823" y="538295"/>
                      </a:cubicBezTo>
                      <a:cubicBezTo>
                        <a:pt x="308727" y="538295"/>
                        <a:pt x="335994" y="538295"/>
                        <a:pt x="365020" y="538295"/>
                      </a:cubicBezTo>
                      <a:cubicBezTo>
                        <a:pt x="365020" y="507510"/>
                        <a:pt x="365020" y="478484"/>
                        <a:pt x="365020" y="448579"/>
                      </a:cubicBezTo>
                      <a:cubicBezTo>
                        <a:pt x="335994" y="448579"/>
                        <a:pt x="308727" y="448579"/>
                        <a:pt x="278823" y="448579"/>
                      </a:cubicBezTo>
                      <a:close/>
                      <a:moveTo>
                        <a:pt x="277943" y="318403"/>
                      </a:moveTo>
                      <a:cubicBezTo>
                        <a:pt x="277943" y="350067"/>
                        <a:pt x="277943" y="379094"/>
                        <a:pt x="277943" y="408999"/>
                      </a:cubicBezTo>
                      <a:cubicBezTo>
                        <a:pt x="309607" y="408999"/>
                        <a:pt x="337753" y="408999"/>
                        <a:pt x="366779" y="408999"/>
                      </a:cubicBezTo>
                      <a:cubicBezTo>
                        <a:pt x="366779" y="378214"/>
                        <a:pt x="366779" y="349187"/>
                        <a:pt x="366779" y="318403"/>
                      </a:cubicBezTo>
                      <a:cubicBezTo>
                        <a:pt x="336873" y="318403"/>
                        <a:pt x="307848" y="318403"/>
                        <a:pt x="277943" y="318403"/>
                      </a:cubicBezTo>
                      <a:close/>
                      <a:moveTo>
                        <a:pt x="159201" y="318403"/>
                      </a:moveTo>
                      <a:cubicBezTo>
                        <a:pt x="159201" y="349187"/>
                        <a:pt x="159201" y="378214"/>
                        <a:pt x="159201" y="407239"/>
                      </a:cubicBezTo>
                      <a:cubicBezTo>
                        <a:pt x="190866" y="407239"/>
                        <a:pt x="219892" y="407239"/>
                        <a:pt x="249797" y="407239"/>
                      </a:cubicBezTo>
                      <a:cubicBezTo>
                        <a:pt x="249797" y="376454"/>
                        <a:pt x="249797" y="349187"/>
                        <a:pt x="249797" y="318403"/>
                      </a:cubicBezTo>
                      <a:cubicBezTo>
                        <a:pt x="217253" y="318403"/>
                        <a:pt x="188227" y="318403"/>
                        <a:pt x="159201" y="318403"/>
                      </a:cubicBezTo>
                      <a:close/>
                      <a:moveTo>
                        <a:pt x="43979" y="318403"/>
                      </a:moveTo>
                      <a:cubicBezTo>
                        <a:pt x="43979" y="349187"/>
                        <a:pt x="43979" y="378214"/>
                        <a:pt x="43979" y="408119"/>
                      </a:cubicBezTo>
                      <a:cubicBezTo>
                        <a:pt x="74764" y="408119"/>
                        <a:pt x="102910" y="408119"/>
                        <a:pt x="131935" y="408119"/>
                      </a:cubicBezTo>
                      <a:cubicBezTo>
                        <a:pt x="131935" y="376454"/>
                        <a:pt x="131935" y="347429"/>
                        <a:pt x="131935" y="318403"/>
                      </a:cubicBezTo>
                      <a:cubicBezTo>
                        <a:pt x="100271" y="318403"/>
                        <a:pt x="72125" y="318403"/>
                        <a:pt x="43979" y="318403"/>
                      </a:cubicBezTo>
                      <a:close/>
                      <a:moveTo>
                        <a:pt x="43098" y="187348"/>
                      </a:moveTo>
                      <a:cubicBezTo>
                        <a:pt x="43098" y="219892"/>
                        <a:pt x="43098" y="249797"/>
                        <a:pt x="43098" y="279702"/>
                      </a:cubicBezTo>
                      <a:cubicBezTo>
                        <a:pt x="74764" y="279702"/>
                        <a:pt x="104668" y="279702"/>
                        <a:pt x="132814" y="279702"/>
                      </a:cubicBezTo>
                      <a:cubicBezTo>
                        <a:pt x="132814" y="247159"/>
                        <a:pt x="132814" y="218133"/>
                        <a:pt x="132814" y="187348"/>
                      </a:cubicBezTo>
                      <a:cubicBezTo>
                        <a:pt x="102030" y="187348"/>
                        <a:pt x="73884" y="187348"/>
                        <a:pt x="43098" y="187348"/>
                      </a:cubicBezTo>
                      <a:close/>
                      <a:moveTo>
                        <a:pt x="43979" y="60690"/>
                      </a:moveTo>
                      <a:cubicBezTo>
                        <a:pt x="43979" y="93234"/>
                        <a:pt x="43979" y="122259"/>
                        <a:pt x="43979" y="152166"/>
                      </a:cubicBezTo>
                      <a:cubicBezTo>
                        <a:pt x="75643" y="152166"/>
                        <a:pt x="103789" y="152166"/>
                        <a:pt x="133694" y="152166"/>
                      </a:cubicBezTo>
                      <a:cubicBezTo>
                        <a:pt x="133694" y="121380"/>
                        <a:pt x="133694" y="93234"/>
                        <a:pt x="133694" y="60690"/>
                      </a:cubicBezTo>
                      <a:cubicBezTo>
                        <a:pt x="101151" y="60690"/>
                        <a:pt x="72125" y="60690"/>
                        <a:pt x="43979" y="60690"/>
                      </a:cubicBezTo>
                      <a:close/>
                      <a:moveTo>
                        <a:pt x="0" y="0"/>
                      </a:moveTo>
                      <a:lnTo>
                        <a:pt x="155702" y="0"/>
                      </a:lnTo>
                      <a:lnTo>
                        <a:pt x="155702" y="281913"/>
                      </a:lnTo>
                      <a:lnTo>
                        <a:pt x="277943" y="281913"/>
                      </a:lnTo>
                      <a:lnTo>
                        <a:pt x="277943" y="282341"/>
                      </a:lnTo>
                      <a:cubicBezTo>
                        <a:pt x="307848" y="282341"/>
                        <a:pt x="334235" y="282341"/>
                        <a:pt x="366779" y="282341"/>
                      </a:cubicBezTo>
                      <a:lnTo>
                        <a:pt x="366779" y="281913"/>
                      </a:lnTo>
                      <a:lnTo>
                        <a:pt x="408118" y="281913"/>
                      </a:lnTo>
                      <a:lnTo>
                        <a:pt x="408118" y="1158732"/>
                      </a:lnTo>
                      <a:lnTo>
                        <a:pt x="0" y="1158732"/>
                      </a:lnTo>
                      <a:close/>
                    </a:path>
                  </a:pathLst>
                </a:custGeom>
                <a:solidFill>
                  <a:schemeClr val="bg1"/>
                </a:solidFill>
                <a:ln w="9525" cap="flat">
                  <a:noFill/>
                  <a:prstDash val="solid"/>
                  <a:miter/>
                </a:ln>
              </p:spPr>
              <p:txBody>
                <a:bodyPr wrap="square" rtlCol="0" anchor="ctr">
                  <a:noAutofit/>
                </a:bodyPr>
                <a:lstStyle/>
                <a:p>
                  <a:endParaRPr lang="en-US"/>
                </a:p>
              </p:txBody>
            </p:sp>
          </p:grpSp>
        </p:grpSp>
        <p:sp>
          <p:nvSpPr>
            <p:cNvPr id="215" name="Freeform: Shape 80">
              <a:extLst>
                <a:ext uri="{FF2B5EF4-FFF2-40B4-BE49-F238E27FC236}">
                  <a16:creationId xmlns:a16="http://schemas.microsoft.com/office/drawing/2014/main" id="{11F7FED3-0970-49CB-890B-D9EAD286C480}"/>
                </a:ext>
              </a:extLst>
            </p:cNvPr>
            <p:cNvSpPr/>
            <p:nvPr/>
          </p:nvSpPr>
          <p:spPr>
            <a:xfrm>
              <a:off x="3765130" y="3802333"/>
              <a:ext cx="4690951" cy="464687"/>
            </a:xfrm>
            <a:custGeom>
              <a:avLst/>
              <a:gdLst>
                <a:gd name="connsiteX0" fmla="*/ 0 w 4466492"/>
                <a:gd name="connsiteY0" fmla="*/ 211016 h 211016"/>
                <a:gd name="connsiteX1" fmla="*/ 2321169 w 4466492"/>
                <a:gd name="connsiteY1" fmla="*/ 0 h 211016"/>
                <a:gd name="connsiteX2" fmla="*/ 4466492 w 4466492"/>
                <a:gd name="connsiteY2" fmla="*/ 0 h 211016"/>
                <a:gd name="connsiteX3" fmla="*/ 2057400 w 4466492"/>
                <a:gd name="connsiteY3" fmla="*/ 123093 h 211016"/>
                <a:gd name="connsiteX4" fmla="*/ 0 w 4466492"/>
                <a:gd name="connsiteY4" fmla="*/ 211016 h 211016"/>
                <a:gd name="connsiteX0" fmla="*/ 0 w 4466492"/>
                <a:gd name="connsiteY0" fmla="*/ 361271 h 361271"/>
                <a:gd name="connsiteX1" fmla="*/ 2321169 w 4466492"/>
                <a:gd name="connsiteY1" fmla="*/ 150255 h 361271"/>
                <a:gd name="connsiteX2" fmla="*/ 4466492 w 4466492"/>
                <a:gd name="connsiteY2" fmla="*/ 150255 h 361271"/>
                <a:gd name="connsiteX3" fmla="*/ 2057400 w 4466492"/>
                <a:gd name="connsiteY3" fmla="*/ 273348 h 361271"/>
                <a:gd name="connsiteX4" fmla="*/ 0 w 4466492"/>
                <a:gd name="connsiteY4" fmla="*/ 361271 h 361271"/>
                <a:gd name="connsiteX0" fmla="*/ 0 w 4466492"/>
                <a:gd name="connsiteY0" fmla="*/ 361271 h 439870"/>
                <a:gd name="connsiteX1" fmla="*/ 2321169 w 4466492"/>
                <a:gd name="connsiteY1" fmla="*/ 150255 h 439870"/>
                <a:gd name="connsiteX2" fmla="*/ 4466492 w 4466492"/>
                <a:gd name="connsiteY2" fmla="*/ 150255 h 439870"/>
                <a:gd name="connsiteX3" fmla="*/ 2057400 w 4466492"/>
                <a:gd name="connsiteY3" fmla="*/ 273348 h 439870"/>
                <a:gd name="connsiteX4" fmla="*/ 0 w 4466492"/>
                <a:gd name="connsiteY4" fmla="*/ 361271 h 439870"/>
                <a:gd name="connsiteX0" fmla="*/ 0 w 4466492"/>
                <a:gd name="connsiteY0" fmla="*/ 211016 h 289615"/>
                <a:gd name="connsiteX1" fmla="*/ 4466492 w 4466492"/>
                <a:gd name="connsiteY1" fmla="*/ 0 h 289615"/>
                <a:gd name="connsiteX2" fmla="*/ 2057400 w 4466492"/>
                <a:gd name="connsiteY2" fmla="*/ 123093 h 289615"/>
                <a:gd name="connsiteX3" fmla="*/ 0 w 4466492"/>
                <a:gd name="connsiteY3" fmla="*/ 211016 h 289615"/>
                <a:gd name="connsiteX0" fmla="*/ 0 w 4466492"/>
                <a:gd name="connsiteY0" fmla="*/ 384499 h 463098"/>
                <a:gd name="connsiteX1" fmla="*/ 4466492 w 4466492"/>
                <a:gd name="connsiteY1" fmla="*/ 173483 h 463098"/>
                <a:gd name="connsiteX2" fmla="*/ 2057400 w 4466492"/>
                <a:gd name="connsiteY2" fmla="*/ 296576 h 463098"/>
                <a:gd name="connsiteX3" fmla="*/ 0 w 4466492"/>
                <a:gd name="connsiteY3" fmla="*/ 384499 h 463098"/>
                <a:gd name="connsiteX0" fmla="*/ 0 w 4466492"/>
                <a:gd name="connsiteY0" fmla="*/ 432630 h 511229"/>
                <a:gd name="connsiteX1" fmla="*/ 4466492 w 4466492"/>
                <a:gd name="connsiteY1" fmla="*/ 221614 h 511229"/>
                <a:gd name="connsiteX2" fmla="*/ 2057400 w 4466492"/>
                <a:gd name="connsiteY2" fmla="*/ 344707 h 511229"/>
                <a:gd name="connsiteX3" fmla="*/ 0 w 4466492"/>
                <a:gd name="connsiteY3" fmla="*/ 432630 h 511229"/>
                <a:gd name="connsiteX0" fmla="*/ 0 w 4466492"/>
                <a:gd name="connsiteY0" fmla="*/ 342947 h 421546"/>
                <a:gd name="connsiteX1" fmla="*/ 4466492 w 4466492"/>
                <a:gd name="connsiteY1" fmla="*/ 131931 h 421546"/>
                <a:gd name="connsiteX2" fmla="*/ 2057400 w 4466492"/>
                <a:gd name="connsiteY2" fmla="*/ 255024 h 421546"/>
                <a:gd name="connsiteX3" fmla="*/ 0 w 4466492"/>
                <a:gd name="connsiteY3" fmla="*/ 342947 h 421546"/>
                <a:gd name="connsiteX0" fmla="*/ 0 w 4466492"/>
                <a:gd name="connsiteY0" fmla="*/ 313032 h 391631"/>
                <a:gd name="connsiteX1" fmla="*/ 4466492 w 4466492"/>
                <a:gd name="connsiteY1" fmla="*/ 102016 h 391631"/>
                <a:gd name="connsiteX2" fmla="*/ 2057400 w 4466492"/>
                <a:gd name="connsiteY2" fmla="*/ 225109 h 391631"/>
                <a:gd name="connsiteX3" fmla="*/ 0 w 4466492"/>
                <a:gd name="connsiteY3" fmla="*/ 313032 h 391631"/>
                <a:gd name="connsiteX0" fmla="*/ 0 w 4466492"/>
                <a:gd name="connsiteY0" fmla="*/ 327389 h 405988"/>
                <a:gd name="connsiteX1" fmla="*/ 4466492 w 4466492"/>
                <a:gd name="connsiteY1" fmla="*/ 116373 h 405988"/>
                <a:gd name="connsiteX2" fmla="*/ 2057400 w 4466492"/>
                <a:gd name="connsiteY2" fmla="*/ 239466 h 405988"/>
                <a:gd name="connsiteX3" fmla="*/ 0 w 4466492"/>
                <a:gd name="connsiteY3" fmla="*/ 327389 h 405988"/>
                <a:gd name="connsiteX0" fmla="*/ 0 w 4466492"/>
                <a:gd name="connsiteY0" fmla="*/ 371163 h 449762"/>
                <a:gd name="connsiteX1" fmla="*/ 4466492 w 4466492"/>
                <a:gd name="connsiteY1" fmla="*/ 160147 h 449762"/>
                <a:gd name="connsiteX2" fmla="*/ 2057400 w 4466492"/>
                <a:gd name="connsiteY2" fmla="*/ 283240 h 449762"/>
                <a:gd name="connsiteX3" fmla="*/ 0 w 4466492"/>
                <a:gd name="connsiteY3" fmla="*/ 371163 h 449762"/>
                <a:gd name="connsiteX0" fmla="*/ 0 w 4466492"/>
                <a:gd name="connsiteY0" fmla="*/ 359671 h 438270"/>
                <a:gd name="connsiteX1" fmla="*/ 4466492 w 4466492"/>
                <a:gd name="connsiteY1" fmla="*/ 148655 h 438270"/>
                <a:gd name="connsiteX2" fmla="*/ 2057400 w 4466492"/>
                <a:gd name="connsiteY2" fmla="*/ 271748 h 438270"/>
                <a:gd name="connsiteX3" fmla="*/ 0 w 4466492"/>
                <a:gd name="connsiteY3" fmla="*/ 359671 h 438270"/>
                <a:gd name="connsiteX0" fmla="*/ 0 w 4466492"/>
                <a:gd name="connsiteY0" fmla="*/ 364024 h 442623"/>
                <a:gd name="connsiteX1" fmla="*/ 4466492 w 4466492"/>
                <a:gd name="connsiteY1" fmla="*/ 153008 h 442623"/>
                <a:gd name="connsiteX2" fmla="*/ 2057400 w 4466492"/>
                <a:gd name="connsiteY2" fmla="*/ 276101 h 442623"/>
                <a:gd name="connsiteX3" fmla="*/ 0 w 4466492"/>
                <a:gd name="connsiteY3" fmla="*/ 364024 h 442623"/>
                <a:gd name="connsiteX0" fmla="*/ 0 w 4466492"/>
                <a:gd name="connsiteY0" fmla="*/ 372025 h 450624"/>
                <a:gd name="connsiteX1" fmla="*/ 4466492 w 4466492"/>
                <a:gd name="connsiteY1" fmla="*/ 161009 h 450624"/>
                <a:gd name="connsiteX2" fmla="*/ 2057400 w 4466492"/>
                <a:gd name="connsiteY2" fmla="*/ 284102 h 450624"/>
                <a:gd name="connsiteX3" fmla="*/ 0 w 4466492"/>
                <a:gd name="connsiteY3" fmla="*/ 372025 h 450624"/>
                <a:gd name="connsiteX0" fmla="*/ 0 w 4466492"/>
                <a:gd name="connsiteY0" fmla="*/ 378529 h 457128"/>
                <a:gd name="connsiteX1" fmla="*/ 4466492 w 4466492"/>
                <a:gd name="connsiteY1" fmla="*/ 167513 h 457128"/>
                <a:gd name="connsiteX2" fmla="*/ 2057400 w 4466492"/>
                <a:gd name="connsiteY2" fmla="*/ 290606 h 457128"/>
                <a:gd name="connsiteX3" fmla="*/ 0 w 4466492"/>
                <a:gd name="connsiteY3" fmla="*/ 378529 h 457128"/>
                <a:gd name="connsiteX0" fmla="*/ 0 w 4466492"/>
                <a:gd name="connsiteY0" fmla="*/ 378529 h 458597"/>
                <a:gd name="connsiteX1" fmla="*/ 4466492 w 4466492"/>
                <a:gd name="connsiteY1" fmla="*/ 167513 h 458597"/>
                <a:gd name="connsiteX2" fmla="*/ 2057400 w 4466492"/>
                <a:gd name="connsiteY2" fmla="*/ 290606 h 458597"/>
                <a:gd name="connsiteX3" fmla="*/ 0 w 4466492"/>
                <a:gd name="connsiteY3" fmla="*/ 378529 h 458597"/>
                <a:gd name="connsiteX0" fmla="*/ 0 w 4466492"/>
                <a:gd name="connsiteY0" fmla="*/ 378529 h 378529"/>
                <a:gd name="connsiteX1" fmla="*/ 4466492 w 4466492"/>
                <a:gd name="connsiteY1" fmla="*/ 167513 h 378529"/>
                <a:gd name="connsiteX2" fmla="*/ 0 w 4466492"/>
                <a:gd name="connsiteY2" fmla="*/ 378529 h 378529"/>
                <a:gd name="connsiteX0" fmla="*/ 0 w 4466492"/>
                <a:gd name="connsiteY0" fmla="*/ 378529 h 497014"/>
                <a:gd name="connsiteX1" fmla="*/ 4466492 w 4466492"/>
                <a:gd name="connsiteY1" fmla="*/ 167513 h 497014"/>
                <a:gd name="connsiteX2" fmla="*/ 0 w 4466492"/>
                <a:gd name="connsiteY2" fmla="*/ 378529 h 497014"/>
                <a:gd name="connsiteX0" fmla="*/ 0 w 4466492"/>
                <a:gd name="connsiteY0" fmla="*/ 378529 h 392160"/>
                <a:gd name="connsiteX1" fmla="*/ 4466492 w 4466492"/>
                <a:gd name="connsiteY1" fmla="*/ 167513 h 392160"/>
                <a:gd name="connsiteX2" fmla="*/ 0 w 4466492"/>
                <a:gd name="connsiteY2" fmla="*/ 378529 h 392160"/>
                <a:gd name="connsiteX0" fmla="*/ 0 w 4466492"/>
                <a:gd name="connsiteY0" fmla="*/ 378529 h 378529"/>
                <a:gd name="connsiteX1" fmla="*/ 4466492 w 4466492"/>
                <a:gd name="connsiteY1" fmla="*/ 167513 h 378529"/>
                <a:gd name="connsiteX2" fmla="*/ 0 w 4466492"/>
                <a:gd name="connsiteY2" fmla="*/ 378529 h 378529"/>
                <a:gd name="connsiteX0" fmla="*/ 0 w 4466492"/>
                <a:gd name="connsiteY0" fmla="*/ 378529 h 446473"/>
                <a:gd name="connsiteX1" fmla="*/ 4466492 w 4466492"/>
                <a:gd name="connsiteY1" fmla="*/ 167513 h 446473"/>
                <a:gd name="connsiteX2" fmla="*/ 0 w 4466492"/>
                <a:gd name="connsiteY2" fmla="*/ 378529 h 446473"/>
                <a:gd name="connsiteX0" fmla="*/ 0 w 4466492"/>
                <a:gd name="connsiteY0" fmla="*/ 378529 h 449292"/>
                <a:gd name="connsiteX1" fmla="*/ 4466492 w 4466492"/>
                <a:gd name="connsiteY1" fmla="*/ 167513 h 449292"/>
                <a:gd name="connsiteX2" fmla="*/ 0 w 4466492"/>
                <a:gd name="connsiteY2" fmla="*/ 378529 h 449292"/>
                <a:gd name="connsiteX0" fmla="*/ 0 w 4466492"/>
                <a:gd name="connsiteY0" fmla="*/ 378529 h 448819"/>
                <a:gd name="connsiteX1" fmla="*/ 4466492 w 4466492"/>
                <a:gd name="connsiteY1" fmla="*/ 167513 h 448819"/>
                <a:gd name="connsiteX2" fmla="*/ 0 w 4466492"/>
                <a:gd name="connsiteY2" fmla="*/ 378529 h 448819"/>
                <a:gd name="connsiteX0" fmla="*/ 0 w 4466492"/>
                <a:gd name="connsiteY0" fmla="*/ 378529 h 448819"/>
                <a:gd name="connsiteX1" fmla="*/ 4466492 w 4466492"/>
                <a:gd name="connsiteY1" fmla="*/ 167513 h 448819"/>
                <a:gd name="connsiteX2" fmla="*/ 0 w 4466492"/>
                <a:gd name="connsiteY2" fmla="*/ 378529 h 448819"/>
                <a:gd name="connsiteX0" fmla="*/ 0 w 4466492"/>
                <a:gd name="connsiteY0" fmla="*/ 378529 h 448819"/>
                <a:gd name="connsiteX1" fmla="*/ 4466492 w 4466492"/>
                <a:gd name="connsiteY1" fmla="*/ 167513 h 448819"/>
                <a:gd name="connsiteX2" fmla="*/ 0 w 4466492"/>
                <a:gd name="connsiteY2" fmla="*/ 378529 h 448819"/>
                <a:gd name="connsiteX0" fmla="*/ 0 w 4466492"/>
                <a:gd name="connsiteY0" fmla="*/ 378529 h 452165"/>
                <a:gd name="connsiteX1" fmla="*/ 4466492 w 4466492"/>
                <a:gd name="connsiteY1" fmla="*/ 167513 h 452165"/>
                <a:gd name="connsiteX2" fmla="*/ 0 w 4466492"/>
                <a:gd name="connsiteY2" fmla="*/ 378529 h 452165"/>
                <a:gd name="connsiteX0" fmla="*/ 0 w 4466492"/>
                <a:gd name="connsiteY0" fmla="*/ 378529 h 450722"/>
                <a:gd name="connsiteX1" fmla="*/ 4466492 w 4466492"/>
                <a:gd name="connsiteY1" fmla="*/ 167513 h 450722"/>
                <a:gd name="connsiteX2" fmla="*/ 0 w 4466492"/>
                <a:gd name="connsiteY2" fmla="*/ 378529 h 450722"/>
                <a:gd name="connsiteX0" fmla="*/ 0 w 4466492"/>
                <a:gd name="connsiteY0" fmla="*/ 372609 h 444802"/>
                <a:gd name="connsiteX1" fmla="*/ 4466492 w 4466492"/>
                <a:gd name="connsiteY1" fmla="*/ 161593 h 444802"/>
                <a:gd name="connsiteX2" fmla="*/ 0 w 4466492"/>
                <a:gd name="connsiteY2" fmla="*/ 372609 h 444802"/>
                <a:gd name="connsiteX0" fmla="*/ 0 w 4466492"/>
                <a:gd name="connsiteY0" fmla="*/ 372609 h 444802"/>
                <a:gd name="connsiteX1" fmla="*/ 4466492 w 4466492"/>
                <a:gd name="connsiteY1" fmla="*/ 161593 h 444802"/>
                <a:gd name="connsiteX2" fmla="*/ 0 w 4466492"/>
                <a:gd name="connsiteY2" fmla="*/ 372609 h 444802"/>
                <a:gd name="connsiteX0" fmla="*/ 0 w 4466492"/>
                <a:gd name="connsiteY0" fmla="*/ 372609 h 445281"/>
                <a:gd name="connsiteX1" fmla="*/ 4466492 w 4466492"/>
                <a:gd name="connsiteY1" fmla="*/ 161593 h 445281"/>
                <a:gd name="connsiteX2" fmla="*/ 0 w 4466492"/>
                <a:gd name="connsiteY2" fmla="*/ 372609 h 445281"/>
                <a:gd name="connsiteX0" fmla="*/ 0 w 4466492"/>
                <a:gd name="connsiteY0" fmla="*/ 372609 h 442453"/>
                <a:gd name="connsiteX1" fmla="*/ 4466492 w 4466492"/>
                <a:gd name="connsiteY1" fmla="*/ 161593 h 442453"/>
                <a:gd name="connsiteX2" fmla="*/ 0 w 4466492"/>
                <a:gd name="connsiteY2" fmla="*/ 372609 h 442453"/>
              </a:gdLst>
              <a:ahLst/>
              <a:cxnLst>
                <a:cxn ang="0">
                  <a:pos x="connsiteX0" y="connsiteY0"/>
                </a:cxn>
                <a:cxn ang="0">
                  <a:pos x="connsiteX1" y="connsiteY1"/>
                </a:cxn>
                <a:cxn ang="0">
                  <a:pos x="connsiteX2" y="connsiteY2"/>
                </a:cxn>
              </a:cxnLst>
              <a:rect l="l" t="t" r="r" b="b"/>
              <a:pathLst>
                <a:path w="4466492" h="442453">
                  <a:moveTo>
                    <a:pt x="0" y="372609"/>
                  </a:moveTo>
                  <a:cubicBezTo>
                    <a:pt x="2062834" y="-612130"/>
                    <a:pt x="1959808" y="732516"/>
                    <a:pt x="4466492" y="161593"/>
                  </a:cubicBezTo>
                  <a:cubicBezTo>
                    <a:pt x="2190074" y="992819"/>
                    <a:pt x="2273080" y="-358501"/>
                    <a:pt x="0" y="372609"/>
                  </a:cubicBezTo>
                  <a:close/>
                </a:path>
              </a:pathLst>
            </a:cu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58"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59" name="Freeform 6">
            <a:extLst>
              <a:ext uri="{FF2B5EF4-FFF2-40B4-BE49-F238E27FC236}">
                <a16:creationId xmlns:a16="http://schemas.microsoft.com/office/drawing/2014/main" id="{71AA52EC-7DB1-4E87-8C0D-FAA1C5227515}"/>
              </a:ext>
            </a:extLst>
          </p:cNvPr>
          <p:cNvSpPr>
            <a:spLocks noEditPoints="1"/>
          </p:cNvSpPr>
          <p:nvPr/>
        </p:nvSpPr>
        <p:spPr bwMode="auto">
          <a:xfrm>
            <a:off x="7498271"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260"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6</a:t>
            </a:fld>
            <a:endParaRPr lang="zh-TW" altLang="en-US" sz="1500" b="1" dirty="0">
              <a:latin typeface="Arial" panose="020B0604020202020204" pitchFamily="34" charset="0"/>
              <a:cs typeface="Arial" panose="020B0604020202020204" pitchFamily="34" charset="0"/>
            </a:endParaRPr>
          </a:p>
        </p:txBody>
      </p:sp>
      <p:sp>
        <p:nvSpPr>
          <p:cNvPr id="261" name="標題 1"/>
          <p:cNvSpPr txBox="1">
            <a:spLocks/>
          </p:cNvSpPr>
          <p:nvPr/>
        </p:nvSpPr>
        <p:spPr bwMode="auto">
          <a:xfrm>
            <a:off x="250752" y="360000"/>
            <a:ext cx="7218683"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參、招生學校、科組名額</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pic>
        <p:nvPicPr>
          <p:cNvPr id="262" name="图片 3">
            <a:extLst>
              <a:ext uri="{FF2B5EF4-FFF2-40B4-BE49-F238E27FC236}">
                <a16:creationId xmlns:a16="http://schemas.microsoft.com/office/drawing/2014/main" id="{AD410F25-6A77-46A9-86C9-0865F3BE45C9}"/>
              </a:ext>
            </a:extLst>
          </p:cNvPr>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12365" y="3741071"/>
            <a:ext cx="1418185" cy="1418185"/>
          </a:xfrm>
          <a:prstGeom prst="rect">
            <a:avLst/>
          </a:prstGeom>
        </p:spPr>
      </p:pic>
      <p:grpSp>
        <p:nvGrpSpPr>
          <p:cNvPr id="263" name="组合 2">
            <a:extLst>
              <a:ext uri="{FF2B5EF4-FFF2-40B4-BE49-F238E27FC236}">
                <a16:creationId xmlns:a16="http://schemas.microsoft.com/office/drawing/2014/main" id="{3C19C3AB-E941-49D3-B4DB-C54A7AE48E53}"/>
              </a:ext>
            </a:extLst>
          </p:cNvPr>
          <p:cNvGrpSpPr>
            <a:grpSpLocks noChangeAspect="1"/>
          </p:cNvGrpSpPr>
          <p:nvPr/>
        </p:nvGrpSpPr>
        <p:grpSpPr>
          <a:xfrm flipH="1">
            <a:off x="964302" y="2761166"/>
            <a:ext cx="995298" cy="1089847"/>
            <a:chOff x="830244" y="840038"/>
            <a:chExt cx="4422638" cy="5210025"/>
          </a:xfrm>
        </p:grpSpPr>
        <p:grpSp>
          <p:nvGrpSpPr>
            <p:cNvPr id="264" name="组合 3">
              <a:extLst>
                <a:ext uri="{FF2B5EF4-FFF2-40B4-BE49-F238E27FC236}">
                  <a16:creationId xmlns:a16="http://schemas.microsoft.com/office/drawing/2014/main" id="{4B6C372B-FA4B-4CFD-A492-C26366E8A4CF}"/>
                </a:ext>
              </a:extLst>
            </p:cNvPr>
            <p:cNvGrpSpPr/>
            <p:nvPr/>
          </p:nvGrpSpPr>
          <p:grpSpPr>
            <a:xfrm>
              <a:off x="830244" y="840038"/>
              <a:ext cx="4422638" cy="5210025"/>
              <a:chOff x="3214260" y="12154"/>
              <a:chExt cx="2359748" cy="2779867"/>
            </a:xfrm>
          </p:grpSpPr>
          <p:sp>
            <p:nvSpPr>
              <p:cNvPr id="305" name="Freeform 161">
                <a:extLst>
                  <a:ext uri="{FF2B5EF4-FFF2-40B4-BE49-F238E27FC236}">
                    <a16:creationId xmlns:a16="http://schemas.microsoft.com/office/drawing/2014/main" id="{F0C7BA2A-8DEB-4B07-A889-2A38E2552CA7}"/>
                  </a:ext>
                </a:extLst>
              </p:cNvPr>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6" name="Freeform 162">
                <a:extLst>
                  <a:ext uri="{FF2B5EF4-FFF2-40B4-BE49-F238E27FC236}">
                    <a16:creationId xmlns:a16="http://schemas.microsoft.com/office/drawing/2014/main" id="{138531CD-47EC-42C7-BE1D-C83A02B20D0A}"/>
                  </a:ext>
                </a:extLst>
              </p:cNvPr>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7" name="Freeform 163">
                <a:extLst>
                  <a:ext uri="{FF2B5EF4-FFF2-40B4-BE49-F238E27FC236}">
                    <a16:creationId xmlns:a16="http://schemas.microsoft.com/office/drawing/2014/main" id="{F92B18D3-C1E8-44D6-9D2A-0B50B64D78D9}"/>
                  </a:ext>
                </a:extLst>
              </p:cNvPr>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8" name="Freeform 164">
                <a:extLst>
                  <a:ext uri="{FF2B5EF4-FFF2-40B4-BE49-F238E27FC236}">
                    <a16:creationId xmlns:a16="http://schemas.microsoft.com/office/drawing/2014/main" id="{33050711-AD15-4E1A-B471-DB63C58FD4DA}"/>
                  </a:ext>
                </a:extLst>
              </p:cNvPr>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9" name="Freeform 165">
                <a:extLst>
                  <a:ext uri="{FF2B5EF4-FFF2-40B4-BE49-F238E27FC236}">
                    <a16:creationId xmlns:a16="http://schemas.microsoft.com/office/drawing/2014/main" id="{D68E3412-578A-4140-9C68-BFA0739DF377}"/>
                  </a:ext>
                </a:extLst>
              </p:cNvPr>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0" name="Freeform 166">
                <a:extLst>
                  <a:ext uri="{FF2B5EF4-FFF2-40B4-BE49-F238E27FC236}">
                    <a16:creationId xmlns:a16="http://schemas.microsoft.com/office/drawing/2014/main" id="{050717D4-7905-4113-9F96-3D0737A2982E}"/>
                  </a:ext>
                </a:extLst>
              </p:cNvPr>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1" name="Freeform 167">
                <a:extLst>
                  <a:ext uri="{FF2B5EF4-FFF2-40B4-BE49-F238E27FC236}">
                    <a16:creationId xmlns:a16="http://schemas.microsoft.com/office/drawing/2014/main" id="{788392BC-8A3E-4D12-9A0E-9D771DC68498}"/>
                  </a:ext>
                </a:extLst>
              </p:cNvPr>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2" name="Freeform 168">
                <a:extLst>
                  <a:ext uri="{FF2B5EF4-FFF2-40B4-BE49-F238E27FC236}">
                    <a16:creationId xmlns:a16="http://schemas.microsoft.com/office/drawing/2014/main" id="{5F78DB06-7D72-45C9-A976-408F5920FDDF}"/>
                  </a:ext>
                </a:extLst>
              </p:cNvPr>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3" name="Freeform 169">
                <a:extLst>
                  <a:ext uri="{FF2B5EF4-FFF2-40B4-BE49-F238E27FC236}">
                    <a16:creationId xmlns:a16="http://schemas.microsoft.com/office/drawing/2014/main" id="{7A3D3884-81ED-48F3-8B49-ABD5DD4DE233}"/>
                  </a:ext>
                </a:extLst>
              </p:cNvPr>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4" name="Freeform 170">
                <a:extLst>
                  <a:ext uri="{FF2B5EF4-FFF2-40B4-BE49-F238E27FC236}">
                    <a16:creationId xmlns:a16="http://schemas.microsoft.com/office/drawing/2014/main" id="{5B92A4C3-12B6-47E6-937A-6B63181DB48D}"/>
                  </a:ext>
                </a:extLst>
              </p:cNvPr>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5" name="Freeform 346">
                <a:extLst>
                  <a:ext uri="{FF2B5EF4-FFF2-40B4-BE49-F238E27FC236}">
                    <a16:creationId xmlns:a16="http://schemas.microsoft.com/office/drawing/2014/main" id="{B52E4A92-99C1-47B6-A8DD-55557C97E2AC}"/>
                  </a:ext>
                </a:extLst>
              </p:cNvPr>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6" name="Freeform 347">
                <a:extLst>
                  <a:ext uri="{FF2B5EF4-FFF2-40B4-BE49-F238E27FC236}">
                    <a16:creationId xmlns:a16="http://schemas.microsoft.com/office/drawing/2014/main" id="{52FD4E0E-DA33-4C0C-9294-167BA1C9987C}"/>
                  </a:ext>
                </a:extLst>
              </p:cNvPr>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7" name="Freeform 348">
                <a:extLst>
                  <a:ext uri="{FF2B5EF4-FFF2-40B4-BE49-F238E27FC236}">
                    <a16:creationId xmlns:a16="http://schemas.microsoft.com/office/drawing/2014/main" id="{BF23D71B-00D1-4C6B-A432-FB36B6438C78}"/>
                  </a:ext>
                </a:extLst>
              </p:cNvPr>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8" name="Freeform 349">
                <a:extLst>
                  <a:ext uri="{FF2B5EF4-FFF2-40B4-BE49-F238E27FC236}">
                    <a16:creationId xmlns:a16="http://schemas.microsoft.com/office/drawing/2014/main" id="{BA14832D-DDAE-4141-A31E-4358113035A5}"/>
                  </a:ext>
                </a:extLst>
              </p:cNvPr>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19" name="Freeform 350">
                <a:extLst>
                  <a:ext uri="{FF2B5EF4-FFF2-40B4-BE49-F238E27FC236}">
                    <a16:creationId xmlns:a16="http://schemas.microsoft.com/office/drawing/2014/main" id="{AE93A740-9295-4C0A-B540-1FA7FD083C5C}"/>
                  </a:ext>
                </a:extLst>
              </p:cNvPr>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0" name="Freeform 351">
                <a:extLst>
                  <a:ext uri="{FF2B5EF4-FFF2-40B4-BE49-F238E27FC236}">
                    <a16:creationId xmlns:a16="http://schemas.microsoft.com/office/drawing/2014/main" id="{CFF36B87-9E35-42EB-BCD7-66DCB5A091DE}"/>
                  </a:ext>
                </a:extLst>
              </p:cNvPr>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1" name="Freeform 352">
                <a:extLst>
                  <a:ext uri="{FF2B5EF4-FFF2-40B4-BE49-F238E27FC236}">
                    <a16:creationId xmlns:a16="http://schemas.microsoft.com/office/drawing/2014/main" id="{D0BE5A9D-1F2D-4636-AD23-DD56F437B378}"/>
                  </a:ext>
                </a:extLst>
              </p:cNvPr>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2" name="Freeform 353">
                <a:extLst>
                  <a:ext uri="{FF2B5EF4-FFF2-40B4-BE49-F238E27FC236}">
                    <a16:creationId xmlns:a16="http://schemas.microsoft.com/office/drawing/2014/main" id="{A7ADBF6C-85CA-4F13-BF41-2CC045492E38}"/>
                  </a:ext>
                </a:extLst>
              </p:cNvPr>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3" name="Freeform 354">
                <a:extLst>
                  <a:ext uri="{FF2B5EF4-FFF2-40B4-BE49-F238E27FC236}">
                    <a16:creationId xmlns:a16="http://schemas.microsoft.com/office/drawing/2014/main" id="{487E915B-407A-4F13-A63C-0B31D29C2466}"/>
                  </a:ext>
                </a:extLst>
              </p:cNvPr>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4" name="Freeform 355">
                <a:extLst>
                  <a:ext uri="{FF2B5EF4-FFF2-40B4-BE49-F238E27FC236}">
                    <a16:creationId xmlns:a16="http://schemas.microsoft.com/office/drawing/2014/main" id="{375B5B74-3C71-4375-9A15-0E0802FEF076}"/>
                  </a:ext>
                </a:extLst>
              </p:cNvPr>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5" name="Freeform 356">
                <a:extLst>
                  <a:ext uri="{FF2B5EF4-FFF2-40B4-BE49-F238E27FC236}">
                    <a16:creationId xmlns:a16="http://schemas.microsoft.com/office/drawing/2014/main" id="{69E91A5B-7F2C-4C28-83D5-14AFDE3436B3}"/>
                  </a:ext>
                </a:extLst>
              </p:cNvPr>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6" name="Freeform 357">
                <a:extLst>
                  <a:ext uri="{FF2B5EF4-FFF2-40B4-BE49-F238E27FC236}">
                    <a16:creationId xmlns:a16="http://schemas.microsoft.com/office/drawing/2014/main" id="{8D96766E-5395-459E-840A-D1C94A39F73A}"/>
                  </a:ext>
                </a:extLst>
              </p:cNvPr>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7" name="Freeform 358">
                <a:extLst>
                  <a:ext uri="{FF2B5EF4-FFF2-40B4-BE49-F238E27FC236}">
                    <a16:creationId xmlns:a16="http://schemas.microsoft.com/office/drawing/2014/main" id="{E9C6C51C-34A6-44BA-9636-6CB6C5F7CACF}"/>
                  </a:ext>
                </a:extLst>
              </p:cNvPr>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8" name="Freeform 359">
                <a:extLst>
                  <a:ext uri="{FF2B5EF4-FFF2-40B4-BE49-F238E27FC236}">
                    <a16:creationId xmlns:a16="http://schemas.microsoft.com/office/drawing/2014/main" id="{87CDB695-6C02-499A-83B3-92C19E0269B2}"/>
                  </a:ext>
                </a:extLst>
              </p:cNvPr>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29" name="Freeform 363">
                <a:extLst>
                  <a:ext uri="{FF2B5EF4-FFF2-40B4-BE49-F238E27FC236}">
                    <a16:creationId xmlns:a16="http://schemas.microsoft.com/office/drawing/2014/main" id="{B33481FF-E888-4F9A-B1B4-7ADCAF980D98}"/>
                  </a:ext>
                </a:extLst>
              </p:cNvPr>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0" name="Freeform 364">
                <a:extLst>
                  <a:ext uri="{FF2B5EF4-FFF2-40B4-BE49-F238E27FC236}">
                    <a16:creationId xmlns:a16="http://schemas.microsoft.com/office/drawing/2014/main" id="{E2FDCB22-6116-4FAF-8D59-107D8A724D1D}"/>
                  </a:ext>
                </a:extLst>
              </p:cNvPr>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1" name="Freeform 420">
                <a:extLst>
                  <a:ext uri="{FF2B5EF4-FFF2-40B4-BE49-F238E27FC236}">
                    <a16:creationId xmlns:a16="http://schemas.microsoft.com/office/drawing/2014/main" id="{44300C22-9C2E-485E-9CEE-885027C0BED5}"/>
                  </a:ext>
                </a:extLst>
              </p:cNvPr>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2" name="Freeform 421">
                <a:extLst>
                  <a:ext uri="{FF2B5EF4-FFF2-40B4-BE49-F238E27FC236}">
                    <a16:creationId xmlns:a16="http://schemas.microsoft.com/office/drawing/2014/main" id="{856714A0-4E38-4AF7-A438-3AED486FD4FF}"/>
                  </a:ext>
                </a:extLst>
              </p:cNvPr>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3" name="Freeform 422">
                <a:extLst>
                  <a:ext uri="{FF2B5EF4-FFF2-40B4-BE49-F238E27FC236}">
                    <a16:creationId xmlns:a16="http://schemas.microsoft.com/office/drawing/2014/main" id="{B59C964E-7572-4D20-A327-58F04B06A013}"/>
                  </a:ext>
                </a:extLst>
              </p:cNvPr>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4" name="Freeform 423">
                <a:extLst>
                  <a:ext uri="{FF2B5EF4-FFF2-40B4-BE49-F238E27FC236}">
                    <a16:creationId xmlns:a16="http://schemas.microsoft.com/office/drawing/2014/main" id="{118349E7-4F2F-4D88-9970-501E01B9E6DF}"/>
                  </a:ext>
                </a:extLst>
              </p:cNvPr>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5" name="Freeform 424">
                <a:extLst>
                  <a:ext uri="{FF2B5EF4-FFF2-40B4-BE49-F238E27FC236}">
                    <a16:creationId xmlns:a16="http://schemas.microsoft.com/office/drawing/2014/main" id="{95EC6E6C-33B4-4242-9CD1-8D3448E5D65B}"/>
                  </a:ext>
                </a:extLst>
              </p:cNvPr>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6" name="Freeform 425">
                <a:extLst>
                  <a:ext uri="{FF2B5EF4-FFF2-40B4-BE49-F238E27FC236}">
                    <a16:creationId xmlns:a16="http://schemas.microsoft.com/office/drawing/2014/main" id="{9161626F-F6E1-4874-8010-0FE1D4F5922E}"/>
                  </a:ext>
                </a:extLst>
              </p:cNvPr>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7" name="Freeform 426">
                <a:extLst>
                  <a:ext uri="{FF2B5EF4-FFF2-40B4-BE49-F238E27FC236}">
                    <a16:creationId xmlns:a16="http://schemas.microsoft.com/office/drawing/2014/main" id="{FA3274E8-B1B3-462E-BEC0-B3246A41C891}"/>
                  </a:ext>
                </a:extLst>
              </p:cNvPr>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8" name="Freeform 427">
                <a:extLst>
                  <a:ext uri="{FF2B5EF4-FFF2-40B4-BE49-F238E27FC236}">
                    <a16:creationId xmlns:a16="http://schemas.microsoft.com/office/drawing/2014/main" id="{E66CB379-6984-403C-808C-65A60AAC9DF4}"/>
                  </a:ext>
                </a:extLst>
              </p:cNvPr>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39" name="Freeform 428">
                <a:extLst>
                  <a:ext uri="{FF2B5EF4-FFF2-40B4-BE49-F238E27FC236}">
                    <a16:creationId xmlns:a16="http://schemas.microsoft.com/office/drawing/2014/main" id="{7B222A10-46A4-4B0A-B71E-8811E56690A1}"/>
                  </a:ext>
                </a:extLst>
              </p:cNvPr>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0" name="Freeform 429">
                <a:extLst>
                  <a:ext uri="{FF2B5EF4-FFF2-40B4-BE49-F238E27FC236}">
                    <a16:creationId xmlns:a16="http://schemas.microsoft.com/office/drawing/2014/main" id="{951D4710-4D1A-4311-AE58-8C1968230F93}"/>
                  </a:ext>
                </a:extLst>
              </p:cNvPr>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1" name="Freeform 430">
                <a:extLst>
                  <a:ext uri="{FF2B5EF4-FFF2-40B4-BE49-F238E27FC236}">
                    <a16:creationId xmlns:a16="http://schemas.microsoft.com/office/drawing/2014/main" id="{7203FB6A-171E-453B-82BF-151D3C751761}"/>
                  </a:ext>
                </a:extLst>
              </p:cNvPr>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2" name="Freeform 431">
                <a:extLst>
                  <a:ext uri="{FF2B5EF4-FFF2-40B4-BE49-F238E27FC236}">
                    <a16:creationId xmlns:a16="http://schemas.microsoft.com/office/drawing/2014/main" id="{7D6B5597-92BC-4737-9BFC-C4C855ECE928}"/>
                  </a:ext>
                </a:extLst>
              </p:cNvPr>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3" name="Freeform 432">
                <a:extLst>
                  <a:ext uri="{FF2B5EF4-FFF2-40B4-BE49-F238E27FC236}">
                    <a16:creationId xmlns:a16="http://schemas.microsoft.com/office/drawing/2014/main" id="{C0197E5C-7C81-48A1-BF01-A49EF377BC6E}"/>
                  </a:ext>
                </a:extLst>
              </p:cNvPr>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4" name="Freeform 433">
                <a:extLst>
                  <a:ext uri="{FF2B5EF4-FFF2-40B4-BE49-F238E27FC236}">
                    <a16:creationId xmlns:a16="http://schemas.microsoft.com/office/drawing/2014/main" id="{726B176E-7E81-4CB0-BF58-B9D5232B357D}"/>
                  </a:ext>
                </a:extLst>
              </p:cNvPr>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5" name="Freeform 1195">
                <a:extLst>
                  <a:ext uri="{FF2B5EF4-FFF2-40B4-BE49-F238E27FC236}">
                    <a16:creationId xmlns:a16="http://schemas.microsoft.com/office/drawing/2014/main" id="{99FB5FF1-B905-4356-BCBA-C1288A352A1B}"/>
                  </a:ext>
                </a:extLst>
              </p:cNvPr>
              <p:cNvSpPr/>
              <p:nvPr/>
            </p:nvSpPr>
            <p:spPr bwMode="auto">
              <a:xfrm>
                <a:off x="3597357" y="606115"/>
                <a:ext cx="48290" cy="51509"/>
              </a:xfrm>
              <a:custGeom>
                <a:avLst/>
                <a:gdLst>
                  <a:gd name="T0" fmla="*/ 15 w 22"/>
                  <a:gd name="T1" fmla="*/ 16 h 24"/>
                  <a:gd name="T2" fmla="*/ 13 w 22"/>
                  <a:gd name="T3" fmla="*/ 15 h 24"/>
                  <a:gd name="T4" fmla="*/ 19 w 22"/>
                  <a:gd name="T5" fmla="*/ 13 h 24"/>
                  <a:gd name="T6" fmla="*/ 22 w 22"/>
                  <a:gd name="T7" fmla="*/ 9 h 24"/>
                  <a:gd name="T8" fmla="*/ 20 w 22"/>
                  <a:gd name="T9" fmla="*/ 6 h 24"/>
                  <a:gd name="T10" fmla="*/ 12 w 22"/>
                  <a:gd name="T11" fmla="*/ 1 h 24"/>
                  <a:gd name="T12" fmla="*/ 7 w 22"/>
                  <a:gd name="T13" fmla="*/ 2 h 24"/>
                  <a:gd name="T14" fmla="*/ 8 w 22"/>
                  <a:gd name="T15" fmla="*/ 8 h 24"/>
                  <a:gd name="T16" fmla="*/ 9 w 22"/>
                  <a:gd name="T17" fmla="*/ 8 h 24"/>
                  <a:gd name="T18" fmla="*/ 3 w 22"/>
                  <a:gd name="T19" fmla="*/ 10 h 24"/>
                  <a:gd name="T20" fmla="*/ 0 w 22"/>
                  <a:gd name="T21" fmla="*/ 14 h 24"/>
                  <a:gd name="T22" fmla="*/ 2 w 22"/>
                  <a:gd name="T23" fmla="*/ 17 h 24"/>
                  <a:gd name="T24" fmla="*/ 11 w 22"/>
                  <a:gd name="T25" fmla="*/ 23 h 24"/>
                  <a:gd name="T26" fmla="*/ 16 w 22"/>
                  <a:gd name="T27" fmla="*/ 21 h 24"/>
                  <a:gd name="T28" fmla="*/ 15 w 22"/>
                  <a:gd name="T2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4">
                    <a:moveTo>
                      <a:pt x="15" y="16"/>
                    </a:moveTo>
                    <a:cubicBezTo>
                      <a:pt x="13" y="15"/>
                      <a:pt x="13" y="15"/>
                      <a:pt x="13" y="15"/>
                    </a:cubicBezTo>
                    <a:cubicBezTo>
                      <a:pt x="19" y="13"/>
                      <a:pt x="19" y="13"/>
                      <a:pt x="19" y="13"/>
                    </a:cubicBezTo>
                    <a:cubicBezTo>
                      <a:pt x="21" y="12"/>
                      <a:pt x="22" y="11"/>
                      <a:pt x="22" y="9"/>
                    </a:cubicBezTo>
                    <a:cubicBezTo>
                      <a:pt x="22" y="8"/>
                      <a:pt x="21" y="6"/>
                      <a:pt x="20" y="6"/>
                    </a:cubicBezTo>
                    <a:cubicBezTo>
                      <a:pt x="12" y="1"/>
                      <a:pt x="12" y="1"/>
                      <a:pt x="12" y="1"/>
                    </a:cubicBezTo>
                    <a:cubicBezTo>
                      <a:pt x="10" y="0"/>
                      <a:pt x="8" y="0"/>
                      <a:pt x="7" y="2"/>
                    </a:cubicBezTo>
                    <a:cubicBezTo>
                      <a:pt x="6" y="4"/>
                      <a:pt x="6" y="6"/>
                      <a:pt x="8" y="8"/>
                    </a:cubicBezTo>
                    <a:cubicBezTo>
                      <a:pt x="9" y="8"/>
                      <a:pt x="9" y="8"/>
                      <a:pt x="9" y="8"/>
                    </a:cubicBezTo>
                    <a:cubicBezTo>
                      <a:pt x="3" y="10"/>
                      <a:pt x="3" y="10"/>
                      <a:pt x="3" y="10"/>
                    </a:cubicBezTo>
                    <a:cubicBezTo>
                      <a:pt x="1" y="11"/>
                      <a:pt x="0" y="12"/>
                      <a:pt x="0" y="14"/>
                    </a:cubicBezTo>
                    <a:cubicBezTo>
                      <a:pt x="0" y="15"/>
                      <a:pt x="1" y="17"/>
                      <a:pt x="2" y="17"/>
                    </a:cubicBezTo>
                    <a:cubicBezTo>
                      <a:pt x="11" y="23"/>
                      <a:pt x="11" y="23"/>
                      <a:pt x="11" y="23"/>
                    </a:cubicBezTo>
                    <a:cubicBezTo>
                      <a:pt x="12" y="24"/>
                      <a:pt x="15" y="23"/>
                      <a:pt x="16" y="21"/>
                    </a:cubicBezTo>
                    <a:cubicBezTo>
                      <a:pt x="17" y="20"/>
                      <a:pt x="17" y="17"/>
                      <a:pt x="15" y="16"/>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6" name="Freeform 1196">
                <a:extLst>
                  <a:ext uri="{FF2B5EF4-FFF2-40B4-BE49-F238E27FC236}">
                    <a16:creationId xmlns:a16="http://schemas.microsoft.com/office/drawing/2014/main" id="{15A1A954-C14E-415D-88D4-A965522C1D41}"/>
                  </a:ext>
                </a:extLst>
              </p:cNvPr>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7" name="Freeform 1197">
                <a:extLst>
                  <a:ext uri="{FF2B5EF4-FFF2-40B4-BE49-F238E27FC236}">
                    <a16:creationId xmlns:a16="http://schemas.microsoft.com/office/drawing/2014/main" id="{341AF3DF-1D45-472E-8176-855F66431B54}"/>
                  </a:ext>
                </a:extLst>
              </p:cNvPr>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8" name="Freeform 1198">
                <a:extLst>
                  <a:ext uri="{FF2B5EF4-FFF2-40B4-BE49-F238E27FC236}">
                    <a16:creationId xmlns:a16="http://schemas.microsoft.com/office/drawing/2014/main" id="{DB3E5E79-5D81-4573-8DA5-675DDBA24D31}"/>
                  </a:ext>
                </a:extLst>
              </p:cNvPr>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49" name="Freeform 1199">
                <a:extLst>
                  <a:ext uri="{FF2B5EF4-FFF2-40B4-BE49-F238E27FC236}">
                    <a16:creationId xmlns:a16="http://schemas.microsoft.com/office/drawing/2014/main" id="{E92B2107-BD72-4015-A346-A9A725A233CE}"/>
                  </a:ext>
                </a:extLst>
              </p:cNvPr>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0" name="Freeform 1200">
                <a:extLst>
                  <a:ext uri="{FF2B5EF4-FFF2-40B4-BE49-F238E27FC236}">
                    <a16:creationId xmlns:a16="http://schemas.microsoft.com/office/drawing/2014/main" id="{FDF6FE58-3D80-478E-9F72-839DAE3B603E}"/>
                  </a:ext>
                </a:extLst>
              </p:cNvPr>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1" name="Freeform 1201">
                <a:extLst>
                  <a:ext uri="{FF2B5EF4-FFF2-40B4-BE49-F238E27FC236}">
                    <a16:creationId xmlns:a16="http://schemas.microsoft.com/office/drawing/2014/main" id="{121C9D12-4A1B-431C-A1EA-63B7A56AD204}"/>
                  </a:ext>
                </a:extLst>
              </p:cNvPr>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2" name="Freeform 1202">
                <a:extLst>
                  <a:ext uri="{FF2B5EF4-FFF2-40B4-BE49-F238E27FC236}">
                    <a16:creationId xmlns:a16="http://schemas.microsoft.com/office/drawing/2014/main" id="{D63862DC-4EA9-4C09-8225-4FA63786A47D}"/>
                  </a:ext>
                </a:extLst>
              </p:cNvPr>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3" name="Freeform 1203">
                <a:extLst>
                  <a:ext uri="{FF2B5EF4-FFF2-40B4-BE49-F238E27FC236}">
                    <a16:creationId xmlns:a16="http://schemas.microsoft.com/office/drawing/2014/main" id="{E687CB5B-E9E2-4724-86CF-47FF955DC10C}"/>
                  </a:ext>
                </a:extLst>
              </p:cNvPr>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4" name="Freeform 1204">
                <a:extLst>
                  <a:ext uri="{FF2B5EF4-FFF2-40B4-BE49-F238E27FC236}">
                    <a16:creationId xmlns:a16="http://schemas.microsoft.com/office/drawing/2014/main" id="{6FE469A5-F7EF-4432-A8CB-D66B8952FA36}"/>
                  </a:ext>
                </a:extLst>
              </p:cNvPr>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5" name="Freeform 1205">
                <a:extLst>
                  <a:ext uri="{FF2B5EF4-FFF2-40B4-BE49-F238E27FC236}">
                    <a16:creationId xmlns:a16="http://schemas.microsoft.com/office/drawing/2014/main" id="{D859158C-C26C-4B57-A679-AB55631A2758}"/>
                  </a:ext>
                </a:extLst>
              </p:cNvPr>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6" name="Freeform 1206">
                <a:extLst>
                  <a:ext uri="{FF2B5EF4-FFF2-40B4-BE49-F238E27FC236}">
                    <a16:creationId xmlns:a16="http://schemas.microsoft.com/office/drawing/2014/main" id="{0B6BD185-0B1B-4600-B9B3-271D7C9FDD71}"/>
                  </a:ext>
                </a:extLst>
              </p:cNvPr>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cs typeface="+mn-ea"/>
                  <a:sym typeface="+mn-lt"/>
                </a:endParaRPr>
              </a:p>
            </p:txBody>
          </p:sp>
          <p:sp>
            <p:nvSpPr>
              <p:cNvPr id="357" name="Freeform 1207">
                <a:extLst>
                  <a:ext uri="{FF2B5EF4-FFF2-40B4-BE49-F238E27FC236}">
                    <a16:creationId xmlns:a16="http://schemas.microsoft.com/office/drawing/2014/main" id="{F821EA24-5BC9-448D-BF8B-66D38A19865D}"/>
                  </a:ext>
                </a:extLst>
              </p:cNvPr>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8" name="Freeform 1208">
                <a:extLst>
                  <a:ext uri="{FF2B5EF4-FFF2-40B4-BE49-F238E27FC236}">
                    <a16:creationId xmlns:a16="http://schemas.microsoft.com/office/drawing/2014/main" id="{A40BFFCC-A4A2-44B9-81CC-D4E296EA60A2}"/>
                  </a:ext>
                </a:extLst>
              </p:cNvPr>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59" name="Freeform 1209">
                <a:extLst>
                  <a:ext uri="{FF2B5EF4-FFF2-40B4-BE49-F238E27FC236}">
                    <a16:creationId xmlns:a16="http://schemas.microsoft.com/office/drawing/2014/main" id="{7BE14A96-1EB4-4EEE-98B0-87491F5D25D4}"/>
                  </a:ext>
                </a:extLst>
              </p:cNvPr>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0" name="Freeform 1211">
                <a:extLst>
                  <a:ext uri="{FF2B5EF4-FFF2-40B4-BE49-F238E27FC236}">
                    <a16:creationId xmlns:a16="http://schemas.microsoft.com/office/drawing/2014/main" id="{C9C39524-D08C-49E1-8415-B23C47306838}"/>
                  </a:ext>
                </a:extLst>
              </p:cNvPr>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1" name="Freeform 1212">
                <a:extLst>
                  <a:ext uri="{FF2B5EF4-FFF2-40B4-BE49-F238E27FC236}">
                    <a16:creationId xmlns:a16="http://schemas.microsoft.com/office/drawing/2014/main" id="{BFD81D27-8725-4C32-9A3B-4AA99F03CD3B}"/>
                  </a:ext>
                </a:extLst>
              </p:cNvPr>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2" name="Freeform 1213">
                <a:extLst>
                  <a:ext uri="{FF2B5EF4-FFF2-40B4-BE49-F238E27FC236}">
                    <a16:creationId xmlns:a16="http://schemas.microsoft.com/office/drawing/2014/main" id="{CE55BE80-6354-4CB2-9A23-CA9E9370ACF7}"/>
                  </a:ext>
                </a:extLst>
              </p:cNvPr>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3" name="Freeform 1214">
                <a:extLst>
                  <a:ext uri="{FF2B5EF4-FFF2-40B4-BE49-F238E27FC236}">
                    <a16:creationId xmlns:a16="http://schemas.microsoft.com/office/drawing/2014/main" id="{718D1DE2-EFE3-4D56-84D4-B6C3895B9F5B}"/>
                  </a:ext>
                </a:extLst>
              </p:cNvPr>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4" name="Freeform 1215">
                <a:extLst>
                  <a:ext uri="{FF2B5EF4-FFF2-40B4-BE49-F238E27FC236}">
                    <a16:creationId xmlns:a16="http://schemas.microsoft.com/office/drawing/2014/main" id="{9CD94C69-011A-4A9D-BBF1-296C41082056}"/>
                  </a:ext>
                </a:extLst>
              </p:cNvPr>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5" name="Freeform 1216">
                <a:extLst>
                  <a:ext uri="{FF2B5EF4-FFF2-40B4-BE49-F238E27FC236}">
                    <a16:creationId xmlns:a16="http://schemas.microsoft.com/office/drawing/2014/main" id="{FC792936-50E6-4130-83CD-4F155A086459}"/>
                  </a:ext>
                </a:extLst>
              </p:cNvPr>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6" name="Freeform 1217">
                <a:extLst>
                  <a:ext uri="{FF2B5EF4-FFF2-40B4-BE49-F238E27FC236}">
                    <a16:creationId xmlns:a16="http://schemas.microsoft.com/office/drawing/2014/main" id="{243DC229-E1CF-4645-9BE3-033B9C541B54}"/>
                  </a:ext>
                </a:extLst>
              </p:cNvPr>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7" name="Freeform 1218">
                <a:extLst>
                  <a:ext uri="{FF2B5EF4-FFF2-40B4-BE49-F238E27FC236}">
                    <a16:creationId xmlns:a16="http://schemas.microsoft.com/office/drawing/2014/main" id="{90AA0174-DBFE-4263-B966-A629626A75CD}"/>
                  </a:ext>
                </a:extLst>
              </p:cNvPr>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8" name="Freeform 1219">
                <a:extLst>
                  <a:ext uri="{FF2B5EF4-FFF2-40B4-BE49-F238E27FC236}">
                    <a16:creationId xmlns:a16="http://schemas.microsoft.com/office/drawing/2014/main" id="{330F5838-DEB4-4EE1-98E3-8C8D09664A1E}"/>
                  </a:ext>
                </a:extLst>
              </p:cNvPr>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69" name="Freeform 1220">
                <a:extLst>
                  <a:ext uri="{FF2B5EF4-FFF2-40B4-BE49-F238E27FC236}">
                    <a16:creationId xmlns:a16="http://schemas.microsoft.com/office/drawing/2014/main" id="{C586F499-337F-443D-9C8C-2222C0633E8E}"/>
                  </a:ext>
                </a:extLst>
              </p:cNvPr>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0" name="Freeform 1221">
                <a:extLst>
                  <a:ext uri="{FF2B5EF4-FFF2-40B4-BE49-F238E27FC236}">
                    <a16:creationId xmlns:a16="http://schemas.microsoft.com/office/drawing/2014/main" id="{545AA89E-AFF4-471C-B89A-39B8CB753CDD}"/>
                  </a:ext>
                </a:extLst>
              </p:cNvPr>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1" name="Freeform 1222">
                <a:extLst>
                  <a:ext uri="{FF2B5EF4-FFF2-40B4-BE49-F238E27FC236}">
                    <a16:creationId xmlns:a16="http://schemas.microsoft.com/office/drawing/2014/main" id="{42CF9F1B-5718-4318-827C-6AA70874AF0F}"/>
                  </a:ext>
                </a:extLst>
              </p:cNvPr>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2" name="Freeform 1223">
                <a:extLst>
                  <a:ext uri="{FF2B5EF4-FFF2-40B4-BE49-F238E27FC236}">
                    <a16:creationId xmlns:a16="http://schemas.microsoft.com/office/drawing/2014/main" id="{9A804A7E-D50E-4E44-8891-14A597055B64}"/>
                  </a:ext>
                </a:extLst>
              </p:cNvPr>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3" name="Freeform 1224">
                <a:extLst>
                  <a:ext uri="{FF2B5EF4-FFF2-40B4-BE49-F238E27FC236}">
                    <a16:creationId xmlns:a16="http://schemas.microsoft.com/office/drawing/2014/main" id="{1A166690-AE64-485E-BA1E-D438CE127C6B}"/>
                  </a:ext>
                </a:extLst>
              </p:cNvPr>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4" name="Freeform 1225">
                <a:extLst>
                  <a:ext uri="{FF2B5EF4-FFF2-40B4-BE49-F238E27FC236}">
                    <a16:creationId xmlns:a16="http://schemas.microsoft.com/office/drawing/2014/main" id="{D15FB297-473D-4AC8-B0C4-4D13D1131452}"/>
                  </a:ext>
                </a:extLst>
              </p:cNvPr>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5" name="Freeform 1226">
                <a:extLst>
                  <a:ext uri="{FF2B5EF4-FFF2-40B4-BE49-F238E27FC236}">
                    <a16:creationId xmlns:a16="http://schemas.microsoft.com/office/drawing/2014/main" id="{FDD9D25C-64CA-4E74-A617-C1A7CB100D4D}"/>
                  </a:ext>
                </a:extLst>
              </p:cNvPr>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6" name="Freeform 1227">
                <a:extLst>
                  <a:ext uri="{FF2B5EF4-FFF2-40B4-BE49-F238E27FC236}">
                    <a16:creationId xmlns:a16="http://schemas.microsoft.com/office/drawing/2014/main" id="{7B5BF8D1-5533-4B14-8C45-E13D4C9F38DF}"/>
                  </a:ext>
                </a:extLst>
              </p:cNvPr>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7" name="Freeform 1228">
                <a:extLst>
                  <a:ext uri="{FF2B5EF4-FFF2-40B4-BE49-F238E27FC236}">
                    <a16:creationId xmlns:a16="http://schemas.microsoft.com/office/drawing/2014/main" id="{995A40FD-CDA6-47C7-9EF8-788FC958809F}"/>
                  </a:ext>
                </a:extLst>
              </p:cNvPr>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8" name="Freeform 1229">
                <a:extLst>
                  <a:ext uri="{FF2B5EF4-FFF2-40B4-BE49-F238E27FC236}">
                    <a16:creationId xmlns:a16="http://schemas.microsoft.com/office/drawing/2014/main" id="{A493ECBB-A5FA-4F20-A958-ADE50DB11BDE}"/>
                  </a:ext>
                </a:extLst>
              </p:cNvPr>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79" name="Freeform 1230">
                <a:extLst>
                  <a:ext uri="{FF2B5EF4-FFF2-40B4-BE49-F238E27FC236}">
                    <a16:creationId xmlns:a16="http://schemas.microsoft.com/office/drawing/2014/main" id="{C99E8022-5690-4D96-A5E7-D0E6022C1D08}"/>
                  </a:ext>
                </a:extLst>
              </p:cNvPr>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0" name="Freeform 1231">
                <a:extLst>
                  <a:ext uri="{FF2B5EF4-FFF2-40B4-BE49-F238E27FC236}">
                    <a16:creationId xmlns:a16="http://schemas.microsoft.com/office/drawing/2014/main" id="{15988F30-D930-43BC-9DAE-05D3902D6C67}"/>
                  </a:ext>
                </a:extLst>
              </p:cNvPr>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1" name="Freeform 1232">
                <a:extLst>
                  <a:ext uri="{FF2B5EF4-FFF2-40B4-BE49-F238E27FC236}">
                    <a16:creationId xmlns:a16="http://schemas.microsoft.com/office/drawing/2014/main" id="{8C5A5D7D-F649-4BB7-8199-1DE7A551F732}"/>
                  </a:ext>
                </a:extLst>
              </p:cNvPr>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2" name="Rectangle 1233">
                <a:extLst>
                  <a:ext uri="{FF2B5EF4-FFF2-40B4-BE49-F238E27FC236}">
                    <a16:creationId xmlns:a16="http://schemas.microsoft.com/office/drawing/2014/main" id="{AD2F34D3-CF36-41B0-94A6-6B5759543D30}"/>
                  </a:ext>
                </a:extLst>
              </p:cNvPr>
              <p:cNvSpPr>
                <a:spLocks noChangeArrowheads="1"/>
              </p:cNvSpPr>
              <p:nvPr/>
            </p:nvSpPr>
            <p:spPr bwMode="auto">
              <a:xfrm>
                <a:off x="4432766" y="702694"/>
                <a:ext cx="9658" cy="4024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3" name="Freeform 1234">
                <a:extLst>
                  <a:ext uri="{FF2B5EF4-FFF2-40B4-BE49-F238E27FC236}">
                    <a16:creationId xmlns:a16="http://schemas.microsoft.com/office/drawing/2014/main" id="{1DA97BD5-DAAE-4804-BBE9-6860B96E3A32}"/>
                  </a:ext>
                </a:extLst>
              </p:cNvPr>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4" name="Freeform 1235">
                <a:extLst>
                  <a:ext uri="{FF2B5EF4-FFF2-40B4-BE49-F238E27FC236}">
                    <a16:creationId xmlns:a16="http://schemas.microsoft.com/office/drawing/2014/main" id="{11D1C393-33DD-4089-AF5A-622BACDCA7C3}"/>
                  </a:ext>
                </a:extLst>
              </p:cNvPr>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5" name="Freeform 1236">
                <a:extLst>
                  <a:ext uri="{FF2B5EF4-FFF2-40B4-BE49-F238E27FC236}">
                    <a16:creationId xmlns:a16="http://schemas.microsoft.com/office/drawing/2014/main" id="{22793201-8F48-4E9E-A3DB-A1C9774D5575}"/>
                  </a:ext>
                </a:extLst>
              </p:cNvPr>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6" name="Freeform 1237">
                <a:extLst>
                  <a:ext uri="{FF2B5EF4-FFF2-40B4-BE49-F238E27FC236}">
                    <a16:creationId xmlns:a16="http://schemas.microsoft.com/office/drawing/2014/main" id="{30C75232-112D-45E7-A580-7F1D430E6D18}"/>
                  </a:ext>
                </a:extLst>
              </p:cNvPr>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7" name="Freeform 1238">
                <a:extLst>
                  <a:ext uri="{FF2B5EF4-FFF2-40B4-BE49-F238E27FC236}">
                    <a16:creationId xmlns:a16="http://schemas.microsoft.com/office/drawing/2014/main" id="{C8C5E2F2-F92E-4DDE-868E-219B47F6FC74}"/>
                  </a:ext>
                </a:extLst>
              </p:cNvPr>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8" name="Freeform 1239">
                <a:extLst>
                  <a:ext uri="{FF2B5EF4-FFF2-40B4-BE49-F238E27FC236}">
                    <a16:creationId xmlns:a16="http://schemas.microsoft.com/office/drawing/2014/main" id="{629F40C6-E366-4A9C-BCDA-C37F5E26E07F}"/>
                  </a:ext>
                </a:extLst>
              </p:cNvPr>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89" name="Freeform 1240">
                <a:extLst>
                  <a:ext uri="{FF2B5EF4-FFF2-40B4-BE49-F238E27FC236}">
                    <a16:creationId xmlns:a16="http://schemas.microsoft.com/office/drawing/2014/main" id="{CFA56591-D0AB-4D8D-BCD9-4779D0680D05}"/>
                  </a:ext>
                </a:extLst>
              </p:cNvPr>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90" name="Freeform 1241">
                <a:extLst>
                  <a:ext uri="{FF2B5EF4-FFF2-40B4-BE49-F238E27FC236}">
                    <a16:creationId xmlns:a16="http://schemas.microsoft.com/office/drawing/2014/main" id="{1B77F2CB-7A85-4340-AA1A-530216F292CB}"/>
                  </a:ext>
                </a:extLst>
              </p:cNvPr>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91" name="Freeform 1242">
                <a:extLst>
                  <a:ext uri="{FF2B5EF4-FFF2-40B4-BE49-F238E27FC236}">
                    <a16:creationId xmlns:a16="http://schemas.microsoft.com/office/drawing/2014/main" id="{181C7EBE-A9F4-4E68-8078-F8CAF54E45C0}"/>
                  </a:ext>
                </a:extLst>
              </p:cNvPr>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nvGrpSpPr>
            <p:cNvPr id="265" name="组合 4">
              <a:extLst>
                <a:ext uri="{FF2B5EF4-FFF2-40B4-BE49-F238E27FC236}">
                  <a16:creationId xmlns:a16="http://schemas.microsoft.com/office/drawing/2014/main" id="{70BD8CA8-50FE-45EE-A996-15A2118626C3}"/>
                </a:ext>
              </a:extLst>
            </p:cNvPr>
            <p:cNvGrpSpPr/>
            <p:nvPr/>
          </p:nvGrpSpPr>
          <p:grpSpPr>
            <a:xfrm rot="2440203">
              <a:off x="3621464" y="1908866"/>
              <a:ext cx="1143038" cy="601599"/>
              <a:chOff x="7515248" y="5193621"/>
              <a:chExt cx="1468001" cy="772632"/>
            </a:xfrm>
          </p:grpSpPr>
          <p:sp>
            <p:nvSpPr>
              <p:cNvPr id="266" name="Freeform 95">
                <a:extLst>
                  <a:ext uri="{FF2B5EF4-FFF2-40B4-BE49-F238E27FC236}">
                    <a16:creationId xmlns:a16="http://schemas.microsoft.com/office/drawing/2014/main" id="{7A88A726-FB3B-4C3E-AA76-87F09095352C}"/>
                  </a:ext>
                </a:extLst>
              </p:cNvPr>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rgbClr val="FED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7" name="Freeform 96">
                <a:extLst>
                  <a:ext uri="{FF2B5EF4-FFF2-40B4-BE49-F238E27FC236}">
                    <a16:creationId xmlns:a16="http://schemas.microsoft.com/office/drawing/2014/main" id="{10E09E1B-DB4F-4539-805D-4EF5E69F3D5F}"/>
                  </a:ext>
                </a:extLst>
              </p:cNvPr>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8" name="Freeform 97">
                <a:extLst>
                  <a:ext uri="{FF2B5EF4-FFF2-40B4-BE49-F238E27FC236}">
                    <a16:creationId xmlns:a16="http://schemas.microsoft.com/office/drawing/2014/main" id="{42E4E1D5-9FF4-4126-8C25-54874CF3F7E1}"/>
                  </a:ext>
                </a:extLst>
              </p:cNvPr>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69" name="Freeform 98">
                <a:extLst>
                  <a:ext uri="{FF2B5EF4-FFF2-40B4-BE49-F238E27FC236}">
                    <a16:creationId xmlns:a16="http://schemas.microsoft.com/office/drawing/2014/main" id="{E138BBBA-4E20-4F29-AC27-CD1D412E3528}"/>
                  </a:ext>
                </a:extLst>
              </p:cNvPr>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0" name="Freeform 99">
                <a:extLst>
                  <a:ext uri="{FF2B5EF4-FFF2-40B4-BE49-F238E27FC236}">
                    <a16:creationId xmlns:a16="http://schemas.microsoft.com/office/drawing/2014/main" id="{F5A5BF7B-55E8-4585-98C0-68E19A35614E}"/>
                  </a:ext>
                </a:extLst>
              </p:cNvPr>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1" name="Freeform 100">
                <a:extLst>
                  <a:ext uri="{FF2B5EF4-FFF2-40B4-BE49-F238E27FC236}">
                    <a16:creationId xmlns:a16="http://schemas.microsoft.com/office/drawing/2014/main" id="{DFDC5672-36F9-4C9D-B874-B00D7FECE04C}"/>
                  </a:ext>
                </a:extLst>
              </p:cNvPr>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2" name="Freeform 101">
                <a:extLst>
                  <a:ext uri="{FF2B5EF4-FFF2-40B4-BE49-F238E27FC236}">
                    <a16:creationId xmlns:a16="http://schemas.microsoft.com/office/drawing/2014/main" id="{D786C3C7-F484-41FD-8988-D43A442E462C}"/>
                  </a:ext>
                </a:extLst>
              </p:cNvPr>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3" name="Freeform 102">
                <a:extLst>
                  <a:ext uri="{FF2B5EF4-FFF2-40B4-BE49-F238E27FC236}">
                    <a16:creationId xmlns:a16="http://schemas.microsoft.com/office/drawing/2014/main" id="{416A69AF-D478-41BF-ADF7-E2EE265EFDC1}"/>
                  </a:ext>
                </a:extLst>
              </p:cNvPr>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4" name="Freeform 103">
                <a:extLst>
                  <a:ext uri="{FF2B5EF4-FFF2-40B4-BE49-F238E27FC236}">
                    <a16:creationId xmlns:a16="http://schemas.microsoft.com/office/drawing/2014/main" id="{888EF1C9-2A5E-401B-9F4D-9269D2380AB6}"/>
                  </a:ext>
                </a:extLst>
              </p:cNvPr>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rgbClr val="FED94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cs typeface="+mn-ea"/>
                  <a:sym typeface="+mn-lt"/>
                </a:endParaRPr>
              </a:p>
            </p:txBody>
          </p:sp>
          <p:sp>
            <p:nvSpPr>
              <p:cNvPr id="275" name="Freeform 104">
                <a:extLst>
                  <a:ext uri="{FF2B5EF4-FFF2-40B4-BE49-F238E27FC236}">
                    <a16:creationId xmlns:a16="http://schemas.microsoft.com/office/drawing/2014/main" id="{9DB23F98-7709-48B4-B5AD-2D4748E87DE9}"/>
                  </a:ext>
                </a:extLst>
              </p:cNvPr>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6" name="Freeform 105">
                <a:extLst>
                  <a:ext uri="{FF2B5EF4-FFF2-40B4-BE49-F238E27FC236}">
                    <a16:creationId xmlns:a16="http://schemas.microsoft.com/office/drawing/2014/main" id="{DDD330E9-09F4-4A4E-9A53-698C3F9DB436}"/>
                  </a:ext>
                </a:extLst>
              </p:cNvPr>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7" name="Freeform 106">
                <a:extLst>
                  <a:ext uri="{FF2B5EF4-FFF2-40B4-BE49-F238E27FC236}">
                    <a16:creationId xmlns:a16="http://schemas.microsoft.com/office/drawing/2014/main" id="{3999134A-B7F9-4D8C-B0B7-8D82F11C0E64}"/>
                  </a:ext>
                </a:extLst>
              </p:cNvPr>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8" name="Freeform 107">
                <a:extLst>
                  <a:ext uri="{FF2B5EF4-FFF2-40B4-BE49-F238E27FC236}">
                    <a16:creationId xmlns:a16="http://schemas.microsoft.com/office/drawing/2014/main" id="{456BE675-E536-4969-A6C9-043683AB8813}"/>
                  </a:ext>
                </a:extLst>
              </p:cNvPr>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79" name="Freeform 108">
                <a:extLst>
                  <a:ext uri="{FF2B5EF4-FFF2-40B4-BE49-F238E27FC236}">
                    <a16:creationId xmlns:a16="http://schemas.microsoft.com/office/drawing/2014/main" id="{1BBE59DE-9D62-46ED-836C-A08FB5719C83}"/>
                  </a:ext>
                </a:extLst>
              </p:cNvPr>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0" name="Freeform 109">
                <a:extLst>
                  <a:ext uri="{FF2B5EF4-FFF2-40B4-BE49-F238E27FC236}">
                    <a16:creationId xmlns:a16="http://schemas.microsoft.com/office/drawing/2014/main" id="{B5FF96AA-4E2E-4472-B1FF-56619C27F9CF}"/>
                  </a:ext>
                </a:extLst>
              </p:cNvPr>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1" name="Freeform 110">
                <a:extLst>
                  <a:ext uri="{FF2B5EF4-FFF2-40B4-BE49-F238E27FC236}">
                    <a16:creationId xmlns:a16="http://schemas.microsoft.com/office/drawing/2014/main" id="{624F6F82-EDF7-4523-898A-D7C930A36D62}"/>
                  </a:ext>
                </a:extLst>
              </p:cNvPr>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2" name="Freeform 111">
                <a:extLst>
                  <a:ext uri="{FF2B5EF4-FFF2-40B4-BE49-F238E27FC236}">
                    <a16:creationId xmlns:a16="http://schemas.microsoft.com/office/drawing/2014/main" id="{6938F5C1-DBCB-48F1-97E5-83B91A1E98A1}"/>
                  </a:ext>
                </a:extLst>
              </p:cNvPr>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3" name="Freeform 112">
                <a:extLst>
                  <a:ext uri="{FF2B5EF4-FFF2-40B4-BE49-F238E27FC236}">
                    <a16:creationId xmlns:a16="http://schemas.microsoft.com/office/drawing/2014/main" id="{C2DA6128-AF90-4577-AB3C-ADC1B4C5B360}"/>
                  </a:ext>
                </a:extLst>
              </p:cNvPr>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4" name="Freeform 113">
                <a:extLst>
                  <a:ext uri="{FF2B5EF4-FFF2-40B4-BE49-F238E27FC236}">
                    <a16:creationId xmlns:a16="http://schemas.microsoft.com/office/drawing/2014/main" id="{72F11180-2591-4F9A-8324-9837EC9E803A}"/>
                  </a:ext>
                </a:extLst>
              </p:cNvPr>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5" name="Freeform 114">
                <a:extLst>
                  <a:ext uri="{FF2B5EF4-FFF2-40B4-BE49-F238E27FC236}">
                    <a16:creationId xmlns:a16="http://schemas.microsoft.com/office/drawing/2014/main" id="{DEAA8B3F-EF4B-4233-9957-4B406408D399}"/>
                  </a:ext>
                </a:extLst>
              </p:cNvPr>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6" name="Freeform 115">
                <a:extLst>
                  <a:ext uri="{FF2B5EF4-FFF2-40B4-BE49-F238E27FC236}">
                    <a16:creationId xmlns:a16="http://schemas.microsoft.com/office/drawing/2014/main" id="{6C7DC4D1-EF37-4A03-A006-A445C633A036}"/>
                  </a:ext>
                </a:extLst>
              </p:cNvPr>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7" name="Freeform 116">
                <a:extLst>
                  <a:ext uri="{FF2B5EF4-FFF2-40B4-BE49-F238E27FC236}">
                    <a16:creationId xmlns:a16="http://schemas.microsoft.com/office/drawing/2014/main" id="{9B128221-901C-465D-B6A1-E1952B48116F}"/>
                  </a:ext>
                </a:extLst>
              </p:cNvPr>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8" name="Freeform 117">
                <a:extLst>
                  <a:ext uri="{FF2B5EF4-FFF2-40B4-BE49-F238E27FC236}">
                    <a16:creationId xmlns:a16="http://schemas.microsoft.com/office/drawing/2014/main" id="{14A6D5DB-72D4-41EA-9CEC-94277FCB3E41}"/>
                  </a:ext>
                </a:extLst>
              </p:cNvPr>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89" name="Freeform 118">
                <a:extLst>
                  <a:ext uri="{FF2B5EF4-FFF2-40B4-BE49-F238E27FC236}">
                    <a16:creationId xmlns:a16="http://schemas.microsoft.com/office/drawing/2014/main" id="{08BC2920-3951-464D-8C12-934E939AD4B2}"/>
                  </a:ext>
                </a:extLst>
              </p:cNvPr>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0" name="Freeform 119">
                <a:extLst>
                  <a:ext uri="{FF2B5EF4-FFF2-40B4-BE49-F238E27FC236}">
                    <a16:creationId xmlns:a16="http://schemas.microsoft.com/office/drawing/2014/main" id="{B54591A3-99F6-45AE-8989-9919B7E27D35}"/>
                  </a:ext>
                </a:extLst>
              </p:cNvPr>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1" name="Freeform 120">
                <a:extLst>
                  <a:ext uri="{FF2B5EF4-FFF2-40B4-BE49-F238E27FC236}">
                    <a16:creationId xmlns:a16="http://schemas.microsoft.com/office/drawing/2014/main" id="{41BE1CA0-2A1C-40D9-AF79-2BF10067D01F}"/>
                  </a:ext>
                </a:extLst>
              </p:cNvPr>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2" name="Freeform 121">
                <a:extLst>
                  <a:ext uri="{FF2B5EF4-FFF2-40B4-BE49-F238E27FC236}">
                    <a16:creationId xmlns:a16="http://schemas.microsoft.com/office/drawing/2014/main" id="{A1B13200-EEC3-41F6-BC19-2943624980EF}"/>
                  </a:ext>
                </a:extLst>
              </p:cNvPr>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3" name="Freeform 122">
                <a:extLst>
                  <a:ext uri="{FF2B5EF4-FFF2-40B4-BE49-F238E27FC236}">
                    <a16:creationId xmlns:a16="http://schemas.microsoft.com/office/drawing/2014/main" id="{37C043FB-4312-43B4-B3F8-1D55E48958F4}"/>
                  </a:ext>
                </a:extLst>
              </p:cNvPr>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4" name="Freeform 123">
                <a:extLst>
                  <a:ext uri="{FF2B5EF4-FFF2-40B4-BE49-F238E27FC236}">
                    <a16:creationId xmlns:a16="http://schemas.microsoft.com/office/drawing/2014/main" id="{E01B6FCE-6EAD-421F-AD91-5272D7792DAF}"/>
                  </a:ext>
                </a:extLst>
              </p:cNvPr>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5" name="Freeform 124">
                <a:extLst>
                  <a:ext uri="{FF2B5EF4-FFF2-40B4-BE49-F238E27FC236}">
                    <a16:creationId xmlns:a16="http://schemas.microsoft.com/office/drawing/2014/main" id="{BD4B040A-9C60-491A-BB09-7A3966E1F57B}"/>
                  </a:ext>
                </a:extLst>
              </p:cNvPr>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6" name="Freeform 125">
                <a:extLst>
                  <a:ext uri="{FF2B5EF4-FFF2-40B4-BE49-F238E27FC236}">
                    <a16:creationId xmlns:a16="http://schemas.microsoft.com/office/drawing/2014/main" id="{831BBFA6-3E0F-4893-8844-6D3A7873659B}"/>
                  </a:ext>
                </a:extLst>
              </p:cNvPr>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7" name="Freeform 126">
                <a:extLst>
                  <a:ext uri="{FF2B5EF4-FFF2-40B4-BE49-F238E27FC236}">
                    <a16:creationId xmlns:a16="http://schemas.microsoft.com/office/drawing/2014/main" id="{A91D38F8-A4B8-4DFA-B8B0-88B1A4301947}"/>
                  </a:ext>
                </a:extLst>
              </p:cNvPr>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8" name="Rectangle 127">
                <a:extLst>
                  <a:ext uri="{FF2B5EF4-FFF2-40B4-BE49-F238E27FC236}">
                    <a16:creationId xmlns:a16="http://schemas.microsoft.com/office/drawing/2014/main" id="{330F7919-A0CF-4708-8022-51A0E76BFF7F}"/>
                  </a:ext>
                </a:extLst>
              </p:cNvPr>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299" name="Freeform 128">
                <a:extLst>
                  <a:ext uri="{FF2B5EF4-FFF2-40B4-BE49-F238E27FC236}">
                    <a16:creationId xmlns:a16="http://schemas.microsoft.com/office/drawing/2014/main" id="{FA46C238-1E27-4242-A0A5-4B81FA03B71D}"/>
                  </a:ext>
                </a:extLst>
              </p:cNvPr>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0" name="Freeform 129">
                <a:extLst>
                  <a:ext uri="{FF2B5EF4-FFF2-40B4-BE49-F238E27FC236}">
                    <a16:creationId xmlns:a16="http://schemas.microsoft.com/office/drawing/2014/main" id="{D3FF9922-17F6-4B0B-8BA4-A8BE24689C8D}"/>
                  </a:ext>
                </a:extLst>
              </p:cNvPr>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1" name="Freeform 130">
                <a:extLst>
                  <a:ext uri="{FF2B5EF4-FFF2-40B4-BE49-F238E27FC236}">
                    <a16:creationId xmlns:a16="http://schemas.microsoft.com/office/drawing/2014/main" id="{63F870A4-D778-4B47-91CC-7645D9CA1507}"/>
                  </a:ext>
                </a:extLst>
              </p:cNvPr>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2" name="Freeform 131">
                <a:extLst>
                  <a:ext uri="{FF2B5EF4-FFF2-40B4-BE49-F238E27FC236}">
                    <a16:creationId xmlns:a16="http://schemas.microsoft.com/office/drawing/2014/main" id="{6EF03C05-B14C-477E-B236-A45C06EC9A93}"/>
                  </a:ext>
                </a:extLst>
              </p:cNvPr>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3" name="Freeform 132">
                <a:extLst>
                  <a:ext uri="{FF2B5EF4-FFF2-40B4-BE49-F238E27FC236}">
                    <a16:creationId xmlns:a16="http://schemas.microsoft.com/office/drawing/2014/main" id="{F34A3EB3-B9C6-4D91-B360-8A54DE484D07}"/>
                  </a:ext>
                </a:extLst>
              </p:cNvPr>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sp>
            <p:nvSpPr>
              <p:cNvPr id="304" name="Freeform 133">
                <a:extLst>
                  <a:ext uri="{FF2B5EF4-FFF2-40B4-BE49-F238E27FC236}">
                    <a16:creationId xmlns:a16="http://schemas.microsoft.com/office/drawing/2014/main" id="{8948A9BA-83B2-40D8-9648-3AA47EA27628}"/>
                  </a:ext>
                </a:extLst>
              </p:cNvPr>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cs typeface="+mn-ea"/>
                  <a:sym typeface="+mn-lt"/>
                </a:endParaRPr>
              </a:p>
            </p:txBody>
          </p:sp>
        </p:grpSp>
      </p:grpSp>
    </p:spTree>
  </p:cSld>
  <p:clrMapOvr>
    <a:masterClrMapping/>
  </p:clrMapOvr>
  <p:timing>
    <p:tnLst>
      <p:par>
        <p:cTn id="1" dur="indefinite" restart="never" nodeType="tmRoot"/>
      </p:par>
    </p:tnLst>
  </p:timing>
</p:sld>
</file>

<file path=ppt/slides/slide60.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60</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19309" y="694824"/>
            <a:ext cx="7874824"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400">
                <a:solidFill>
                  <a:srgbClr val="0033CC"/>
                </a:solidFill>
                <a:latin charset="-120" panose="020B0604030504040204" pitchFamily="34" typeface="微軟正黑體"/>
                <a:ea charset="-120" panose="020B0604030504040204" pitchFamily="34" typeface="微軟正黑體"/>
              </a:rPr>
              <a:t>報名資料確認</a:t>
            </a:r>
            <a:r>
              <a:rPr altLang="zh-TW" b="1" dirty="0" lang="en-US" smtClean="0" sz="2400">
                <a:solidFill>
                  <a:srgbClr val="0033CC"/>
                </a:solidFill>
                <a:latin charset="-120" panose="020B0604030504040204" pitchFamily="34" typeface="微軟正黑體"/>
                <a:ea charset="-120" panose="020B0604030504040204" pitchFamily="34" typeface="微軟正黑體"/>
              </a:rPr>
              <a:t>(2/15)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15" name="矩形 2"/>
          <p:cNvSpPr>
            <a:spLocks noChangeArrowheads="1"/>
          </p:cNvSpPr>
          <p:nvPr/>
        </p:nvSpPr>
        <p:spPr bwMode="auto">
          <a:xfrm>
            <a:off x="219309" y="6068333"/>
            <a:ext cx="8202202" cy="584775"/>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r>
              <a:rPr altLang="en-US" b="1" dirty="0" lang="zh-TW" sz="1600">
                <a:solidFill>
                  <a:srgbClr val="C00000"/>
                </a:solidFill>
                <a:latin charset="-120" panose="020B0604030504040204" pitchFamily="34" typeface="微軟正黑體"/>
                <a:ea charset="-120" panose="020B0604030504040204" pitchFamily="34" typeface="微軟正黑體"/>
              </a:rPr>
              <a:t>提醒：</a:t>
            </a:r>
            <a:r>
              <a:rPr altLang="en-US" b="1" dirty="0" lang="zh-TW" sz="1600">
                <a:latin charset="-120" panose="020B0604030504040204" pitchFamily="34" typeface="微軟正黑體"/>
                <a:ea charset="-120" panose="020B0604030504040204" pitchFamily="34" typeface="微軟正黑體"/>
              </a:rPr>
              <a:t>報名確認後即不得再修改資料，若尚須</a:t>
            </a:r>
            <a:r>
              <a:rPr altLang="en-US" b="1" dirty="0" lang="zh-TW" sz="1600" u="sng">
                <a:solidFill>
                  <a:srgbClr val="C00000"/>
                </a:solidFill>
                <a:latin charset="-120" panose="020B0604030504040204" pitchFamily="34" typeface="微軟正黑體"/>
                <a:ea charset="-120" panose="020B0604030504040204" pitchFamily="34" typeface="微軟正黑體"/>
              </a:rPr>
              <a:t>增加報名學生，請另再匯入報名學生資料或</a:t>
            </a:r>
            <a:endParaRPr altLang="zh-TW" b="1" dirty="0" lang="en-US" sz="1600" u="sng">
              <a:solidFill>
                <a:srgbClr val="C00000"/>
              </a:solidFill>
              <a:latin charset="-120" panose="020B0604030504040204" pitchFamily="34" typeface="微軟正黑體"/>
              <a:ea charset="-120" panose="020B0604030504040204" pitchFamily="34" typeface="微軟正黑體"/>
            </a:endParaRPr>
          </a:p>
          <a:p>
            <a:r>
              <a:rPr altLang="en-US" b="1" dirty="0" lang="zh-TW" sz="1600">
                <a:solidFill>
                  <a:srgbClr val="C00000"/>
                </a:solidFill>
                <a:latin charset="-120" panose="020B0604030504040204" pitchFamily="34" typeface="微軟正黑體"/>
                <a:ea charset="-120" panose="020B0604030504040204" pitchFamily="34" typeface="微軟正黑體"/>
              </a:rPr>
              <a:t>            </a:t>
            </a:r>
            <a:r>
              <a:rPr altLang="en-US" b="1" dirty="0" lang="zh-TW" sz="1600" u="sng">
                <a:solidFill>
                  <a:srgbClr val="C00000"/>
                </a:solidFill>
                <a:latin charset="-120" panose="020B0604030504040204" pitchFamily="34" typeface="微軟正黑體"/>
                <a:ea charset="-120" panose="020B0604030504040204" pitchFamily="34" typeface="微軟正黑體"/>
              </a:rPr>
              <a:t>單筆新增</a:t>
            </a:r>
            <a:r>
              <a:rPr altLang="en-US" b="1" dirty="0" lang="zh-TW" sz="1600">
                <a:latin charset="-120" panose="020B0604030504040204" pitchFamily="34" typeface="微軟正黑體"/>
                <a:ea charset="-120" panose="020B0604030504040204" pitchFamily="34" typeface="微軟正黑體"/>
              </a:rPr>
              <a:t>，已完成「報名確認」之學生不得再次匯入。</a:t>
            </a:r>
            <a:endParaRPr altLang="en-US" b="1" dirty="0" lang="zh-TW" sz="1600"/>
          </a:p>
        </p:txBody>
      </p:sp>
      <p:sp>
        <p:nvSpPr>
          <p:cNvPr id="16" name="內容版面配置區 3"/>
          <p:cNvSpPr>
            <a:spLocks noGrp="1"/>
          </p:cNvSpPr>
          <p:nvPr>
            <p:ph idx="1"/>
          </p:nvPr>
        </p:nvSpPr>
        <p:spPr>
          <a:xfrm>
            <a:off x="685292" y="1307497"/>
            <a:ext cx="7106758" cy="1406525"/>
          </a:xfrm>
        </p:spPr>
        <p:txBody>
          <a:bodyPr rtlCol="0">
            <a:noAutofit/>
          </a:bodyPr>
          <a:lstStyle/>
          <a:p>
            <a:pPr fontAlgn="auto" indent="0" marL="0">
              <a:spcBef>
                <a:spcPts val="0"/>
              </a:spcBef>
              <a:spcAft>
                <a:spcPts val="0"/>
              </a:spcAft>
              <a:buClr>
                <a:schemeClr val="accent1"/>
              </a:buClr>
              <a:buSzPct val="85000"/>
              <a:buFont charset="0" panose="020B0604020202020204" pitchFamily="34" typeface="Arial"/>
              <a:buNone/>
              <a:defRPr/>
            </a:pPr>
            <a:r>
              <a:rPr altLang="zh-TW" b="1" dirty="0" lang="zh-TW" smtClean="0" sz="2000">
                <a:solidFill>
                  <a:srgbClr val="0070C0"/>
                </a:solidFill>
                <a:latin charset="-120" panose="020B0604030504040204" pitchFamily="34" typeface="微軟正黑體"/>
                <a:ea charset="-120" panose="020B0604030504040204" pitchFamily="34" typeface="微軟正黑體"/>
              </a:rPr>
              <a:t>報名</a:t>
            </a:r>
            <a:r>
              <a:rPr altLang="zh-TW" b="1" dirty="0" lang="zh-TW" sz="2000">
                <a:solidFill>
                  <a:srgbClr val="0070C0"/>
                </a:solidFill>
                <a:latin charset="-120" panose="020B0604030504040204" pitchFamily="34" typeface="微軟正黑體"/>
                <a:ea charset="-120" panose="020B0604030504040204" pitchFamily="34" typeface="微軟正黑體"/>
              </a:rPr>
              <a:t>資料</a:t>
            </a:r>
            <a:r>
              <a:rPr altLang="zh-TW" b="1" dirty="0" lang="zh-TW" smtClean="0" sz="2000">
                <a:solidFill>
                  <a:srgbClr val="0070C0"/>
                </a:solidFill>
                <a:latin charset="-120" panose="020B0604030504040204" pitchFamily="34" typeface="微軟正黑體"/>
                <a:ea charset="-120" panose="020B0604030504040204" pitchFamily="34" typeface="微軟正黑體"/>
              </a:rPr>
              <a:t>確認</a:t>
            </a:r>
            <a:endParaRPr altLang="zh-TW" b="1" dirty="0" lang="en-US" smtClean="0" sz="2000">
              <a:solidFill>
                <a:srgbClr val="0070C0"/>
              </a:solidFill>
              <a:latin charset="-120" panose="020B0604030504040204" pitchFamily="34" typeface="微軟正黑體"/>
              <a:ea charset="-120" panose="020B0604030504040204" pitchFamily="34" typeface="微軟正黑體"/>
            </a:endParaRPr>
          </a:p>
          <a:p>
            <a:pPr fontAlgn="auto" indent="0" marL="0">
              <a:lnSpc>
                <a:spcPct val="120000"/>
              </a:lnSpc>
              <a:spcBef>
                <a:spcPts val="0"/>
              </a:spcBef>
              <a:spcAft>
                <a:spcPts val="0"/>
              </a:spcAft>
              <a:buFont charset="0" panose="020B0604020202020204" pitchFamily="34" typeface="Arial"/>
              <a:buNone/>
              <a:defRPr/>
            </a:pPr>
            <a:r>
              <a:rPr altLang="zh-TW" b="1" dirty="0" lang="en-US" smtClean="0" sz="1800">
                <a:latin charset="-120" panose="020B0604030504040204" pitchFamily="34" typeface="微軟正黑體"/>
                <a:ea charset="-120" panose="020B0604030504040204" pitchFamily="34" typeface="微軟正黑體"/>
              </a:rPr>
              <a:t>Step1 </a:t>
            </a:r>
            <a:r>
              <a:rPr altLang="en-US" b="1" dirty="0" lang="zh-TW" smtClean="0" sz="1800">
                <a:latin charset="-120" panose="020B0604030504040204" pitchFamily="34" typeface="微軟正黑體"/>
                <a:ea charset="-120" panose="020B0604030504040204" pitchFamily="34" typeface="微軟正黑體"/>
              </a:rPr>
              <a:t>若資料已檢核無誤，</a:t>
            </a:r>
            <a:r>
              <a:rPr altLang="zh-TW" b="1" dirty="0" lang="zh-TW" smtClean="0" sz="1800">
                <a:latin charset="-120" panose="020B0604030504040204" pitchFamily="34" typeface="微軟正黑體"/>
                <a:ea charset="-120" panose="020B0604030504040204" pitchFamily="34" typeface="微軟正黑體"/>
              </a:rPr>
              <a:t>點選</a:t>
            </a:r>
            <a:r>
              <a:rPr altLang="zh-TW" b="1" dirty="0" lang="zh-TW" smtClean="0" sz="1800">
                <a:solidFill>
                  <a:srgbClr val="C00000"/>
                </a:solidFill>
                <a:latin charset="-120" panose="020B0604030504040204" pitchFamily="34" typeface="微軟正黑體"/>
                <a:ea charset="-120" panose="020B0604030504040204" pitchFamily="34" typeface="微軟正黑體"/>
              </a:rPr>
              <a:t>「報名資料確認</a:t>
            </a:r>
            <a:r>
              <a:rPr altLang="en-US" b="1" dirty="0" lang="zh-TW" smtClean="0" sz="1800">
                <a:solidFill>
                  <a:srgbClr val="C00000"/>
                </a:solidFill>
                <a:latin charset="-120" panose="020B0604030504040204" pitchFamily="34" typeface="微軟正黑體"/>
                <a:ea charset="-120" panose="020B0604030504040204" pitchFamily="34" typeface="微軟正黑體"/>
              </a:rPr>
              <a:t>送出，產生繳費帳號</a:t>
            </a:r>
            <a:r>
              <a:rPr altLang="zh-TW" b="1" dirty="0" lang="zh-TW" smtClean="0" sz="1800">
                <a:solidFill>
                  <a:srgbClr val="C00000"/>
                </a:solidFill>
                <a:latin charset="-120" panose="020B0604030504040204" pitchFamily="34" typeface="微軟正黑體"/>
                <a:ea charset="-120" panose="020B0604030504040204" pitchFamily="34" typeface="微軟正黑體"/>
              </a:rPr>
              <a:t>」</a:t>
            </a:r>
            <a:r>
              <a:rPr altLang="zh-TW" b="1" dirty="0" lang="zh-TW" smtClean="0" sz="1800">
                <a:latin charset="-120" panose="020B0604030504040204" pitchFamily="34" typeface="微軟正黑體"/>
                <a:ea charset="-120" panose="020B0604030504040204" pitchFamily="34" typeface="微軟正黑體"/>
              </a:rPr>
              <a:t>按鈕</a:t>
            </a:r>
            <a:r>
              <a:rPr altLang="en-US" b="1" dirty="0" lang="zh-TW" smtClean="0" sz="1800">
                <a:latin charset="-120" panose="020B0604030504040204" pitchFamily="34" typeface="微軟正黑體"/>
                <a:ea charset="-120" panose="020B0604030504040204" pitchFamily="34" typeface="微軟正黑體"/>
              </a:rPr>
              <a:t>，完成報名流程</a:t>
            </a:r>
            <a:r>
              <a:rPr altLang="zh-TW" b="1" dirty="0" lang="zh-TW" smtClean="0" sz="1800">
                <a:latin charset="-120" panose="020B0604030504040204" pitchFamily="34" typeface="微軟正黑體"/>
                <a:ea charset="-120" panose="020B0604030504040204" pitchFamily="34" typeface="微軟正黑體"/>
              </a:rPr>
              <a:t>。</a:t>
            </a:r>
            <a:endParaRPr altLang="zh-TW" b="1" dirty="0" lang="en-US" smtClean="0" sz="1800">
              <a:latin charset="-120" panose="020B0604030504040204" pitchFamily="34" typeface="微軟正黑體"/>
              <a:ea charset="-120" panose="020B0604030504040204" pitchFamily="34" typeface="微軟正黑體"/>
            </a:endParaRPr>
          </a:p>
          <a:p>
            <a:pPr fontAlgn="auto" indent="0" marL="0">
              <a:lnSpc>
                <a:spcPct val="120000"/>
              </a:lnSpc>
              <a:spcBef>
                <a:spcPts val="0"/>
              </a:spcBef>
              <a:spcAft>
                <a:spcPts val="0"/>
              </a:spcAft>
              <a:buFont charset="0" panose="020B0604020202020204" pitchFamily="34" typeface="Arial"/>
              <a:buNone/>
              <a:defRPr/>
            </a:pPr>
            <a:endParaRPr altLang="zh-TW" dirty="0" lang="en-US" sz="1800">
              <a:solidFill>
                <a:schemeClr val="tx1">
                  <a:lumMod val="75000"/>
                  <a:lumOff val="25000"/>
                </a:schemeClr>
              </a:solidFill>
              <a:latin charset="-120" panose="020B0604030504040204" pitchFamily="34" typeface="微軟正黑體"/>
              <a:ea charset="-120" panose="020B0604030504040204" pitchFamily="34" typeface="微軟正黑體"/>
            </a:endParaRPr>
          </a:p>
          <a:p>
            <a:pPr fontAlgn="auto" indent="-893763" marL="893763">
              <a:lnSpc>
                <a:spcPct val="120000"/>
              </a:lnSpc>
              <a:spcBef>
                <a:spcPts val="0"/>
              </a:spcBef>
              <a:spcAft>
                <a:spcPts val="0"/>
              </a:spcAft>
              <a:buFont charset="0" panose="020B0604020202020204" pitchFamily="34" typeface="Arial"/>
              <a:buNone/>
              <a:defRPr/>
            </a:pPr>
            <a:endParaRPr altLang="zh-TW" dirty="0" lang="en-US" sz="1400">
              <a:solidFill>
                <a:srgbClr val="7030A0"/>
              </a:solidFill>
              <a:latin charset="-120" panose="020B0604030504040204" pitchFamily="34" typeface="微軟正黑體"/>
              <a:ea charset="-120" panose="020B0604030504040204" pitchFamily="34" typeface="微軟正黑體"/>
            </a:endParaRPr>
          </a:p>
          <a:p>
            <a:pPr fontAlgn="auto" indent="-715963" marL="715963">
              <a:lnSpc>
                <a:spcPct val="120000"/>
              </a:lnSpc>
              <a:spcBef>
                <a:spcPts val="0"/>
              </a:spcBef>
              <a:spcAft>
                <a:spcPts val="0"/>
              </a:spcAft>
              <a:buFont charset="0" panose="020B0604020202020204" pitchFamily="34" typeface="Arial"/>
              <a:buNone/>
              <a:defRPr/>
            </a:pPr>
            <a:endParaRPr altLang="zh-TW" dirty="0" lang="en-US" smtClean="0" sz="1400">
              <a:solidFill>
                <a:srgbClr val="7030A0"/>
              </a:solidFill>
              <a:latin charset="-120" panose="020B0604030504040204" pitchFamily="34" typeface="微軟正黑體"/>
              <a:ea charset="-120" panose="020B0604030504040204" pitchFamily="34" typeface="微軟正黑體"/>
            </a:endParaRPr>
          </a:p>
          <a:p>
            <a:pPr fontAlgn="auto" indent="-715963" marL="715963">
              <a:lnSpc>
                <a:spcPct val="120000"/>
              </a:lnSpc>
              <a:spcBef>
                <a:spcPts val="0"/>
              </a:spcBef>
              <a:spcAft>
                <a:spcPts val="0"/>
              </a:spcAft>
              <a:buFont charset="0" panose="020B0604020202020204" pitchFamily="34" typeface="Arial"/>
              <a:buNone/>
              <a:defRPr/>
            </a:pPr>
            <a:endParaRPr altLang="zh-TW" dirty="0" lang="en-US" smtClean="0" sz="1400">
              <a:solidFill>
                <a:srgbClr val="7030A0"/>
              </a:solidFill>
              <a:latin charset="-120" panose="020B0604030504040204" pitchFamily="34" typeface="微軟正黑體"/>
              <a:ea charset="-120" panose="020B0604030504040204" pitchFamily="34" typeface="微軟正黑體"/>
            </a:endParaRPr>
          </a:p>
        </p:txBody>
      </p:sp>
      <p:sp>
        <p:nvSpPr>
          <p:cNvPr id="17" name="文字方塊 17"/>
          <p:cNvSpPr txBox="1">
            <a:spLocks noChangeArrowheads="1"/>
          </p:cNvSpPr>
          <p:nvPr/>
        </p:nvSpPr>
        <p:spPr bwMode="auto">
          <a:xfrm>
            <a:off x="685937" y="3581458"/>
            <a:ext cx="71061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a:latin charset="-120" panose="020B0604030504040204" pitchFamily="34" typeface="微軟正黑體"/>
                <a:ea charset="-120" panose="020B0604030504040204" pitchFamily="34" typeface="微軟正黑體"/>
              </a:rPr>
              <a:t>Step2 </a:t>
            </a:r>
            <a:r>
              <a:rPr altLang="zh-TW" b="1" dirty="0" lang="zh-TW">
                <a:latin charset="-120" panose="020B0604030504040204" pitchFamily="34" typeface="微軟正黑體"/>
                <a:ea charset="-120" panose="020B0604030504040204" pitchFamily="34" typeface="微軟正黑體"/>
              </a:rPr>
              <a:t>點選「</a:t>
            </a:r>
            <a:r>
              <a:rPr altLang="en-US" b="1" dirty="0" lang="zh-TW">
                <a:solidFill>
                  <a:srgbClr val="C00000"/>
                </a:solidFill>
                <a:latin charset="-120" panose="020B0604030504040204" pitchFamily="34" typeface="微軟正黑體"/>
                <a:ea charset="-120" panose="020B0604030504040204" pitchFamily="34" typeface="微軟正黑體"/>
              </a:rPr>
              <a:t>確定</a:t>
            </a:r>
            <a:r>
              <a:rPr altLang="zh-TW" b="1" dirty="0" lang="zh-TW">
                <a:latin charset="-120" panose="020B0604030504040204" pitchFamily="34" typeface="微軟正黑體"/>
                <a:ea charset="-120" panose="020B0604030504040204" pitchFamily="34" typeface="微軟正黑體"/>
              </a:rPr>
              <a:t>」按鈕</a:t>
            </a:r>
            <a:r>
              <a:rPr altLang="en-US" b="1" dirty="0" lang="zh-TW">
                <a:latin charset="-120" panose="020B0604030504040204" pitchFamily="34" typeface="微軟正黑體"/>
                <a:ea charset="-120" panose="020B0604030504040204" pitchFamily="34" typeface="微軟正黑體"/>
              </a:rPr>
              <a:t>，產生繳費帳號，列印繳費單及繳交資料</a:t>
            </a:r>
            <a:r>
              <a:rPr altLang="zh-TW" b="1" dirty="0" lang="zh-TW">
                <a:latin charset="-120" panose="020B0604030504040204" pitchFamily="34" typeface="微軟正黑體"/>
                <a:ea charset="-120" panose="020B0604030504040204" pitchFamily="34" typeface="微軟正黑體"/>
              </a:rPr>
              <a:t>。</a:t>
            </a:r>
            <a:endParaRPr altLang="zh-TW" b="1" dirty="0" lang="en-US">
              <a:latin charset="-120" panose="020B0604030504040204" pitchFamily="34" typeface="微軟正黑體"/>
              <a:ea charset="-120" panose="020B0604030504040204" pitchFamily="34" typeface="微軟正黑體"/>
            </a:endParaRPr>
          </a:p>
        </p:txBody>
      </p:sp>
      <p:pic>
        <p:nvPicPr>
          <p:cNvPr id="18" name="圖片 9"/>
          <p:cNvPicPr>
            <a:picLocks noChangeAspect="1"/>
          </p:cNvPicPr>
          <p:nvPr/>
        </p:nvPicPr>
        <p:blipFill>
          <a:blip r:embed="rId2">
            <a:extLst>
              <a:ext uri="{28A0092B-C50C-407E-A947-70E740481C1C}">
                <a14:useLocalDpi xmlns:a14="http://schemas.microsoft.com/office/drawing/2010/main" val="0"/>
              </a:ext>
            </a:extLst>
          </a:blip>
          <a:srcRect b="-314" r="59"/>
          <a:stretch>
            <a:fillRect/>
          </a:stretch>
        </p:blipFill>
        <p:spPr bwMode="auto">
          <a:xfrm>
            <a:off x="769885" y="2417172"/>
            <a:ext cx="3257550" cy="99060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9" name="矩形 18"/>
          <p:cNvSpPr/>
          <p:nvPr/>
        </p:nvSpPr>
        <p:spPr>
          <a:xfrm>
            <a:off x="769885" y="2980735"/>
            <a:ext cx="2160588" cy="39687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0" name="向右箭號 19"/>
          <p:cNvSpPr/>
          <p:nvPr/>
        </p:nvSpPr>
        <p:spPr bwMode="auto">
          <a:xfrm>
            <a:off x="4027435" y="2752135"/>
            <a:ext cx="720725" cy="195262"/>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pic>
        <p:nvPicPr>
          <p:cNvPr id="21" name="圖片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73561" y="2409235"/>
            <a:ext cx="3893112" cy="83820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22" name="向右箭號 21"/>
          <p:cNvSpPr/>
          <p:nvPr/>
        </p:nvSpPr>
        <p:spPr bwMode="auto">
          <a:xfrm>
            <a:off x="330148" y="3068047"/>
            <a:ext cx="395287" cy="19526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3" name="矩形 22"/>
          <p:cNvSpPr/>
          <p:nvPr/>
        </p:nvSpPr>
        <p:spPr>
          <a:xfrm>
            <a:off x="7904317" y="2764835"/>
            <a:ext cx="693737" cy="39687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pic>
        <p:nvPicPr>
          <p:cNvPr id="3" name="圖片 2"/>
          <p:cNvPicPr>
            <a:picLocks noChangeAspect="1"/>
          </p:cNvPicPr>
          <p:nvPr/>
        </p:nvPicPr>
        <p:blipFill rotWithShape="1">
          <a:blip cstate="screen" r:embed="rId4">
            <a:extLst>
              <a:ext uri="{28A0092B-C50C-407E-A947-70E740481C1C}">
                <a14:useLocalDpi xmlns:a14="http://schemas.microsoft.com/office/drawing/2010/main" val="0"/>
              </a:ext>
            </a:extLst>
          </a:blip>
          <a:srcRect b="27"/>
          <a:stretch/>
        </p:blipFill>
        <p:spPr>
          <a:xfrm>
            <a:off x="772756" y="4154638"/>
            <a:ext cx="7648755" cy="1573046"/>
          </a:xfrm>
          <a:prstGeom prst="rect">
            <a:avLst/>
          </a:prstGeom>
          <a:ln w="19050">
            <a:solidFill>
              <a:srgbClr val="0000FF"/>
            </a:solidFill>
          </a:ln>
        </p:spPr>
      </p:pic>
      <p:sp>
        <p:nvSpPr>
          <p:cNvPr id="24" name="Donut 39">
            <a:extLst>
              <a:ext uri="{FF2B5EF4-FFF2-40B4-BE49-F238E27FC236}">
                <a16:creationId xmlns:a16="http://schemas.microsoft.com/office/drawing/2014/main" id="{439297A1-2150-467C-8B3E-08A8C9E0E56F}"/>
              </a:ext>
            </a:extLst>
          </p:cNvPr>
          <p:cNvSpPr/>
          <p:nvPr/>
        </p:nvSpPr>
        <p:spPr>
          <a:xfrm>
            <a:off x="2576420" y="5403137"/>
            <a:ext cx="243750" cy="244800"/>
          </a:xfrm>
          <a:custGeom>
            <a:avLst/>
            <a:gdLst/>
            <a:ahLst/>
            <a:cxnLst/>
            <a:rect b="b" l="l" r="r" t="t"/>
            <a:pathLst>
              <a:path h="3240000" w="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ko-KR" sz="2700">
              <a:solidFill>
                <a:schemeClr val="tx1"/>
              </a:solidFill>
            </a:endParaRPr>
          </a:p>
        </p:txBody>
      </p:sp>
      <p:sp>
        <p:nvSpPr>
          <p:cNvPr id="25" name="Donut 39">
            <a:extLst>
              <a:ext uri="{FF2B5EF4-FFF2-40B4-BE49-F238E27FC236}">
                <a16:creationId xmlns:a16="http://schemas.microsoft.com/office/drawing/2014/main" id="{439297A1-2150-467C-8B3E-08A8C9E0E56F}"/>
              </a:ext>
            </a:extLst>
          </p:cNvPr>
          <p:cNvSpPr/>
          <p:nvPr/>
        </p:nvSpPr>
        <p:spPr>
          <a:xfrm>
            <a:off x="3924921" y="5403137"/>
            <a:ext cx="243751" cy="244800"/>
          </a:xfrm>
          <a:custGeom>
            <a:avLst/>
            <a:gdLst/>
            <a:ahLst/>
            <a:cxnLst/>
            <a:rect b="b" l="l" r="r" t="t"/>
            <a:pathLst>
              <a:path h="3240000" w="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ko-KR" sz="2700">
              <a:solidFill>
                <a:schemeClr val="tx1"/>
              </a:solidFill>
            </a:endParaRPr>
          </a:p>
        </p:txBody>
      </p:sp>
    </p:spTree>
    <p:extLst>
      <p:ext uri="{BB962C8B-B14F-4D97-AF65-F5344CB8AC3E}">
        <p14:creationId xmlns:p14="http://schemas.microsoft.com/office/powerpoint/2010/main" val="2430238354"/>
      </p:ext>
    </p:extLst>
  </p:cSld>
  <p:clrMapOvr>
    <a:masterClrMapping/>
  </p:clrMapOvr>
  <p:timing>
    <p:tnLst>
      <p:par>
        <p:cTn dur="indefinite" id="1" nodeType="tmRoot" restart="never"/>
      </p:par>
    </p:tnLst>
  </p:timing>
</p:sld>
</file>

<file path=ppt/slides/slide61.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18" name="Rectangle 3"/>
          <p:cNvSpPr/>
          <p:nvPr/>
        </p:nvSpPr>
        <p:spPr>
          <a:xfrm rot="16200000">
            <a:off x="3985927" y="845009"/>
            <a:ext cx="415085" cy="2969688"/>
          </a:xfrm>
          <a:prstGeom prst="rect">
            <a:avLst/>
          </a:prstGeom>
          <a:solidFill>
            <a:srgbClr val="CDEFD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endParaRPr altLang="en-US" lang="ko-KR">
              <a:solidFill>
                <a:srgbClr val="FFFFFF"/>
              </a:solidFill>
              <a:ea charset="-127" panose="020B0503020000020004" pitchFamily="34" typeface="Malgun Gothic"/>
            </a:endParaRPr>
          </a:p>
        </p:txBody>
      </p:sp>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61</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19309" y="719752"/>
            <a:ext cx="7773224"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400">
                <a:solidFill>
                  <a:srgbClr val="0033CC"/>
                </a:solidFill>
                <a:latin charset="-120" panose="020B0604030504040204" pitchFamily="34" typeface="微軟正黑體"/>
                <a:ea charset="-120" panose="020B0604030504040204" pitchFamily="34" typeface="微軟正黑體"/>
              </a:rPr>
              <a:t>報名資料確認</a:t>
            </a:r>
            <a:r>
              <a:rPr altLang="zh-TW" b="1" dirty="0" lang="en-US" smtClean="0" sz="2400">
                <a:solidFill>
                  <a:srgbClr val="0033CC"/>
                </a:solidFill>
                <a:latin charset="-120" panose="020B0604030504040204" pitchFamily="34" typeface="微軟正黑體"/>
                <a:ea charset="-120" panose="020B0604030504040204" pitchFamily="34" typeface="微軟正黑體"/>
              </a:rPr>
              <a:t>(3/15)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15" name="矩形 2"/>
          <p:cNvSpPr>
            <a:spLocks noChangeArrowheads="1"/>
          </p:cNvSpPr>
          <p:nvPr/>
        </p:nvSpPr>
        <p:spPr bwMode="auto">
          <a:xfrm>
            <a:off x="375497" y="5778449"/>
            <a:ext cx="8321774" cy="584775"/>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defRPr/>
            </a:pPr>
            <a:r>
              <a:rPr altLang="en-US" b="1" dirty="0" lang="zh-TW" sz="1600">
                <a:solidFill>
                  <a:srgbClr val="C00000"/>
                </a:solidFill>
                <a:latin charset="-120" panose="020B0604030504040204" pitchFamily="34" typeface="微軟正黑體"/>
                <a:ea charset="-120" panose="020B0604030504040204" pitchFamily="34" typeface="微軟正黑體"/>
              </a:rPr>
              <a:t>提醒</a:t>
            </a:r>
            <a:r>
              <a:rPr altLang="en-US" b="1" dirty="0" lang="zh-TW" smtClean="0" sz="1600">
                <a:solidFill>
                  <a:srgbClr val="C00000"/>
                </a:solidFill>
                <a:latin charset="-120" panose="020B0604030504040204" pitchFamily="34" typeface="微軟正黑體"/>
                <a:ea charset="-120" panose="020B0604030504040204" pitchFamily="34" typeface="微軟正黑體"/>
              </a:rPr>
              <a:t>：</a:t>
            </a:r>
            <a:r>
              <a:rPr altLang="en-US" b="1" dirty="0" lang="zh-TW" sz="1600">
                <a:latin charset="-120" panose="020B0604030504040204" pitchFamily="34" typeface="微軟正黑體"/>
                <a:ea charset="-120" panose="020B0604030504040204" pitchFamily="34" typeface="微軟正黑體"/>
              </a:rPr>
              <a:t>編修完成後，即可點選</a:t>
            </a:r>
            <a:r>
              <a:rPr altLang="zh-TW" b="1" dirty="0" lang="zh-TW" sz="1600">
                <a:latin charset="-120" panose="020B0604030504040204" pitchFamily="34" typeface="微軟正黑體"/>
                <a:ea charset="-120" panose="020B0604030504040204" pitchFamily="34" typeface="微軟正黑體"/>
              </a:rPr>
              <a:t>「</a:t>
            </a:r>
            <a:r>
              <a:rPr altLang="zh-TW" b="1" dirty="0" lang="zh-TW" sz="1600">
                <a:solidFill>
                  <a:srgbClr val="C00000"/>
                </a:solidFill>
                <a:latin charset="-120" panose="020B0604030504040204" pitchFamily="34" typeface="微軟正黑體"/>
                <a:ea charset="-120" panose="020B0604030504040204" pitchFamily="34" typeface="微軟正黑體"/>
              </a:rPr>
              <a:t>報名資料確認</a:t>
            </a:r>
            <a:r>
              <a:rPr altLang="en-US" b="1" dirty="0" lang="zh-TW" sz="1600">
                <a:solidFill>
                  <a:srgbClr val="C00000"/>
                </a:solidFill>
                <a:latin charset="-120" panose="020B0604030504040204" pitchFamily="34" typeface="微軟正黑體"/>
                <a:ea charset="-120" panose="020B0604030504040204" pitchFamily="34" typeface="微軟正黑體"/>
              </a:rPr>
              <a:t>送出，產生繳費帳號</a:t>
            </a:r>
            <a:r>
              <a:rPr altLang="zh-TW" b="1" dirty="0" lang="zh-TW" sz="1600">
                <a:latin charset="-120" panose="020B0604030504040204" pitchFamily="34" typeface="微軟正黑體"/>
                <a:ea charset="-120" panose="020B0604030504040204" pitchFamily="34" typeface="微軟正黑體"/>
              </a:rPr>
              <a:t>」按鈕</a:t>
            </a:r>
            <a:r>
              <a:rPr altLang="en-US" b="1" dirty="0" lang="zh-TW" sz="1600">
                <a:latin charset="-120" panose="020B0604030504040204" pitchFamily="34" typeface="微軟正黑體"/>
                <a:ea charset="-120" panose="020B0604030504040204" pitchFamily="34" typeface="微軟正黑體"/>
              </a:rPr>
              <a:t>，完成報名流程</a:t>
            </a:r>
            <a:r>
              <a:rPr altLang="en-US" b="1" dirty="0" lang="zh-TW" smtClean="0" sz="1600">
                <a:latin charset="-120" panose="020B0604030504040204" pitchFamily="34" typeface="微軟正黑體"/>
                <a:ea charset="-120" panose="020B0604030504040204" pitchFamily="34" typeface="微軟正黑體"/>
              </a:rPr>
              <a:t>及</a:t>
            </a:r>
            <a:endParaRPr altLang="zh-TW" b="1" dirty="0" lang="en-US" smtClean="0" sz="1600">
              <a:latin charset="-120" panose="020B0604030504040204" pitchFamily="34" typeface="微軟正黑體"/>
              <a:ea charset="-120" panose="020B0604030504040204" pitchFamily="34" typeface="微軟正黑體"/>
            </a:endParaRPr>
          </a:p>
          <a:p>
            <a:pPr>
              <a:defRPr/>
            </a:pPr>
            <a:r>
              <a:rPr altLang="zh-TW" b="1" dirty="0" lang="en-US" sz="1600">
                <a:latin charset="-120" panose="020B0604030504040204" pitchFamily="34" typeface="微軟正黑體"/>
                <a:ea charset="-120" panose="020B0604030504040204" pitchFamily="34" typeface="微軟正黑體"/>
              </a:rPr>
              <a:t> </a:t>
            </a:r>
            <a:r>
              <a:rPr altLang="zh-TW" b="1" dirty="0" lang="en-US" smtClean="0" sz="1600">
                <a:latin charset="-120" panose="020B0604030504040204" pitchFamily="34" typeface="微軟正黑體"/>
                <a:ea charset="-120" panose="020B0604030504040204" pitchFamily="34" typeface="微軟正黑體"/>
              </a:rPr>
              <a:t>           </a:t>
            </a:r>
            <a:r>
              <a:rPr altLang="en-US" b="1" dirty="0" lang="zh-TW" smtClean="0" sz="1600">
                <a:latin charset="-120" panose="020B0604030504040204" pitchFamily="34" typeface="微軟正黑體"/>
                <a:ea charset="-120" panose="020B0604030504040204" pitchFamily="34" typeface="微軟正黑體"/>
              </a:rPr>
              <a:t>列印</a:t>
            </a:r>
            <a:r>
              <a:rPr altLang="en-US" b="1" dirty="0" lang="zh-TW" sz="1600">
                <a:latin charset="-120" panose="020B0604030504040204" pitchFamily="34" typeface="微軟正黑體"/>
                <a:ea charset="-120" panose="020B0604030504040204" pitchFamily="34" typeface="微軟正黑體"/>
              </a:rPr>
              <a:t>繳費單</a:t>
            </a:r>
            <a:r>
              <a:rPr altLang="en-US" b="1" dirty="0" lang="zh-TW" smtClean="0" sz="1600">
                <a:latin charset="-120" panose="020B0604030504040204" pitchFamily="34" typeface="微軟正黑體"/>
                <a:ea charset="-120" panose="020B0604030504040204" pitchFamily="34" typeface="微軟正黑體"/>
              </a:rPr>
              <a:t>、繳交資料</a:t>
            </a:r>
            <a:r>
              <a:rPr altLang="zh-TW" b="1" dirty="0" lang="zh-TW" sz="1600">
                <a:latin charset="-120" panose="020B0604030504040204" pitchFamily="34" typeface="微軟正黑體"/>
                <a:ea charset="-120" panose="020B0604030504040204" pitchFamily="34" typeface="微軟正黑體"/>
              </a:rPr>
              <a:t>。</a:t>
            </a:r>
            <a:endParaRPr altLang="zh-TW" dirty="0" lang="en-US" sz="1600">
              <a:solidFill>
                <a:schemeClr val="tx1">
                  <a:lumMod val="75000"/>
                  <a:lumOff val="25000"/>
                </a:schemeClr>
              </a:solidFill>
              <a:latin charset="-120" panose="020B0604030504040204" pitchFamily="34" typeface="微軟正黑體"/>
              <a:ea charset="-120" panose="020B0604030504040204" pitchFamily="34" typeface="微軟正黑體"/>
            </a:endParaRPr>
          </a:p>
        </p:txBody>
      </p:sp>
      <p:sp>
        <p:nvSpPr>
          <p:cNvPr id="16" name="矩形 1"/>
          <p:cNvSpPr>
            <a:spLocks noChangeArrowheads="1"/>
          </p:cNvSpPr>
          <p:nvPr/>
        </p:nvSpPr>
        <p:spPr bwMode="auto">
          <a:xfrm>
            <a:off x="643330" y="1427054"/>
            <a:ext cx="17235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spcBef>
                <a:spcPts val="575"/>
              </a:spcBef>
              <a:buClr>
                <a:schemeClr val="accent1"/>
              </a:buClr>
              <a:buSzPct val="85000"/>
            </a:pPr>
            <a:r>
              <a:rPr altLang="zh-TW" b="1" dirty="0" lang="zh-TW" sz="2000">
                <a:solidFill>
                  <a:srgbClr val="0070C0"/>
                </a:solidFill>
                <a:latin charset="-120" panose="020B0604030504040204" pitchFamily="34" typeface="微軟正黑體"/>
                <a:ea charset="-120" panose="020B0604030504040204" pitchFamily="34" typeface="微軟正黑體"/>
              </a:rPr>
              <a:t>報名資料確認</a:t>
            </a:r>
            <a:endParaRPr altLang="zh-TW" b="1" dirty="0" lang="en-US" sz="2000">
              <a:solidFill>
                <a:srgbClr val="0070C0"/>
              </a:solidFill>
              <a:latin charset="-120" panose="020B0604030504040204" pitchFamily="34" typeface="微軟正黑體"/>
              <a:ea charset="-120" panose="020B0604030504040204" pitchFamily="34" typeface="微軟正黑體"/>
            </a:endParaRPr>
          </a:p>
        </p:txBody>
      </p:sp>
      <p:sp>
        <p:nvSpPr>
          <p:cNvPr id="17" name="內容版面配置區 3"/>
          <p:cNvSpPr>
            <a:spLocks noGrp="1"/>
          </p:cNvSpPr>
          <p:nvPr>
            <p:ph idx="1"/>
          </p:nvPr>
        </p:nvSpPr>
        <p:spPr>
          <a:xfrm>
            <a:off x="683766" y="1776273"/>
            <a:ext cx="8138361" cy="788232"/>
          </a:xfrm>
        </p:spPr>
        <p:txBody>
          <a:bodyPr>
            <a:normAutofit fontScale="92500"/>
          </a:bodyPr>
          <a:lstStyle/>
          <a:p>
            <a:pPr algn="just" indent="0" marL="0">
              <a:lnSpc>
                <a:spcPts val="2400"/>
              </a:lnSpc>
              <a:spcBef>
                <a:spcPts val="300"/>
              </a:spcBef>
              <a:spcAft>
                <a:spcPts val="300"/>
              </a:spcAft>
              <a:buFont charset="0" panose="020B0604020202020204" pitchFamily="34" typeface="Arial"/>
              <a:buNone/>
            </a:pPr>
            <a:r>
              <a:rPr altLang="zh-TW" dirty="0" lang="zh-TW" smtClean="0" sz="1800">
                <a:latin charset="-120" panose="020B0604030504040204" pitchFamily="34" typeface="微軟正黑體"/>
                <a:ea charset="-120" panose="020B0604030504040204" pitchFamily="34" typeface="微軟正黑體"/>
              </a:rPr>
              <a:t>報名資料確認如出現下列「</a:t>
            </a:r>
            <a:r>
              <a:rPr altLang="zh-TW" b="1" dirty="0" lang="zh-TW" smtClean="0" sz="1800">
                <a:solidFill>
                  <a:srgbClr val="C00000"/>
                </a:solidFill>
                <a:latin charset="-120" panose="020B0604030504040204" pitchFamily="34" typeface="微軟正黑體"/>
                <a:ea charset="-120" panose="020B0604030504040204" pitchFamily="34" typeface="微軟正黑體"/>
              </a:rPr>
              <a:t>尚有資料錯誤的學生，請至編修資料編修</a:t>
            </a:r>
            <a:r>
              <a:rPr altLang="zh-TW" dirty="0" lang="zh-TW" smtClean="0" sz="1800">
                <a:latin charset="-120" panose="020B0604030504040204" pitchFamily="34" typeface="微軟正黑體"/>
                <a:ea charset="-120" panose="020B0604030504040204" pitchFamily="34" typeface="微軟正黑體"/>
              </a:rPr>
              <a:t>」訊息，請依訊息提醒內容，參照</a:t>
            </a:r>
            <a:r>
              <a:rPr altLang="en-US" b="1" dirty="0" lang="zh-TW" smtClean="0" sz="1800" u="sng">
                <a:latin charset="-120" panose="020B0604030504040204" pitchFamily="34" typeface="微軟正黑體"/>
                <a:ea charset="-120" panose="020B0604030504040204" pitchFamily="34" typeface="微軟正黑體"/>
              </a:rPr>
              <a:t>「</a:t>
            </a:r>
            <a:r>
              <a:rPr altLang="zh-TW" b="1" dirty="0" lang="en-US" smtClean="0" sz="1800" u="sng">
                <a:latin charset="-120" panose="020B0604030504040204" pitchFamily="34" typeface="微軟正黑體"/>
                <a:ea charset="-120" panose="020B0604030504040204" pitchFamily="34" typeface="微軟正黑體"/>
              </a:rPr>
              <a:t>3</a:t>
            </a:r>
            <a:r>
              <a:rPr altLang="en-US" b="1" dirty="0" lang="zh-TW" smtClean="0" sz="1800" u="sng">
                <a:latin charset="-120" panose="020B0604030504040204" pitchFamily="34" typeface="微軟正黑體"/>
                <a:ea charset="-120" panose="020B0604030504040204" pitchFamily="34" typeface="微軟正黑體"/>
              </a:rPr>
              <a:t>、報名資料</a:t>
            </a:r>
            <a:r>
              <a:rPr altLang="zh-TW" b="1" dirty="0" lang="zh-TW" smtClean="0" sz="1800" u="sng">
                <a:latin charset="-120" panose="020B0604030504040204" pitchFamily="34" typeface="微軟正黑體"/>
                <a:ea charset="-120" panose="020B0604030504040204" pitchFamily="34" typeface="微軟正黑體"/>
              </a:rPr>
              <a:t>編修</a:t>
            </a:r>
            <a:r>
              <a:rPr altLang="en-US" b="1" dirty="0" lang="zh-TW" smtClean="0" sz="1800" u="sng">
                <a:latin charset="-120" panose="020B0604030504040204" pitchFamily="34" typeface="微軟正黑體"/>
                <a:ea charset="-120" panose="020B0604030504040204" pitchFamily="34" typeface="微軟正黑體"/>
              </a:rPr>
              <a:t>」操作方式</a:t>
            </a:r>
            <a:r>
              <a:rPr altLang="zh-TW" dirty="0" lang="zh-TW" smtClean="0" sz="1800">
                <a:latin charset="-120" panose="020B0604030504040204" pitchFamily="34" typeface="微軟正黑體"/>
                <a:ea charset="-120" panose="020B0604030504040204" pitchFamily="34" typeface="微軟正黑體"/>
              </a:rPr>
              <a:t>，再次進行報名資料編修作業。</a:t>
            </a:r>
            <a:endParaRPr altLang="zh-TW" dirty="0" lang="en-US" smtClean="0" sz="1800">
              <a:latin charset="-120" panose="020B0604030504040204" pitchFamily="34" typeface="微軟正黑體"/>
              <a:ea charset="-120" panose="020B0604030504040204" pitchFamily="34" typeface="微軟正黑體"/>
            </a:endParaRPr>
          </a:p>
        </p:txBody>
      </p:sp>
      <p:pic>
        <p:nvPicPr>
          <p:cNvPr id="19" name="圖片 9"/>
          <p:cNvPicPr>
            <a:picLocks noChangeAspect="1"/>
          </p:cNvPicPr>
          <p:nvPr/>
        </p:nvPicPr>
        <p:blipFill>
          <a:blip cstate="screen" r:embed="rId2">
            <a:extLst>
              <a:ext uri="{28A0092B-C50C-407E-A947-70E740481C1C}">
                <a14:useLocalDpi xmlns:a14="http://schemas.microsoft.com/office/drawing/2010/main" val="0"/>
              </a:ext>
            </a:extLst>
          </a:blip>
          <a:srcRect b="33"/>
          <a:stretch>
            <a:fillRect/>
          </a:stretch>
        </p:blipFill>
        <p:spPr bwMode="auto">
          <a:xfrm>
            <a:off x="743339" y="2860568"/>
            <a:ext cx="7908583" cy="230953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20" name="矩形 19"/>
          <p:cNvSpPr/>
          <p:nvPr/>
        </p:nvSpPr>
        <p:spPr>
          <a:xfrm>
            <a:off x="743339" y="4462732"/>
            <a:ext cx="2431182" cy="20997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1" name="向右箭號 20"/>
          <p:cNvSpPr/>
          <p:nvPr/>
        </p:nvSpPr>
        <p:spPr bwMode="auto">
          <a:xfrm>
            <a:off x="299980" y="4477022"/>
            <a:ext cx="395288" cy="195263"/>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339187151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3"/>
          <p:cNvSpPr/>
          <p:nvPr/>
        </p:nvSpPr>
        <p:spPr>
          <a:xfrm rot="16200000">
            <a:off x="6436374" y="1528472"/>
            <a:ext cx="756360" cy="2796226"/>
          </a:xfrm>
          <a:prstGeom prst="rect">
            <a:avLst/>
          </a:prstGeom>
          <a:solidFill>
            <a:srgbClr val="CDEFD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ctr" eaLnBrk="1" hangingPunct="1"/>
            <a:endParaRPr lang="ko-KR" altLang="en-US">
              <a:solidFill>
                <a:srgbClr val="FFFFFF"/>
              </a:solidFill>
              <a:ea typeface="Malgun Gothic" panose="020B0503020000020004" pitchFamily="34" charset="-127"/>
            </a:endParaRPr>
          </a:p>
        </p:txBody>
      </p:sp>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62</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39572"/>
            <a:ext cx="75135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400" b="1" dirty="0" smtClean="0">
                <a:solidFill>
                  <a:srgbClr val="0033CC"/>
                </a:solidFill>
                <a:latin typeface="微軟正黑體" panose="020B0604030504040204" pitchFamily="34" charset="-120"/>
                <a:ea typeface="微軟正黑體" panose="020B0604030504040204" pitchFamily="34" charset="-120"/>
              </a:rPr>
              <a:t>列印繳費單</a:t>
            </a:r>
            <a:r>
              <a:rPr lang="en-US" altLang="zh-TW" sz="2400" b="1" dirty="0" smtClean="0">
                <a:solidFill>
                  <a:srgbClr val="0033CC"/>
                </a:solidFill>
                <a:latin typeface="微軟正黑體" panose="020B0604030504040204" pitchFamily="34" charset="-120"/>
                <a:ea typeface="微軟正黑體" panose="020B0604030504040204" pitchFamily="34" charset="-120"/>
              </a:rPr>
              <a:t>(4/15)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5159239" y="1205729"/>
            <a:ext cx="3371932" cy="2099036"/>
          </a:xfrm>
          <a:prstGeom prst="rect">
            <a:avLst/>
          </a:prstGeom>
        </p:spPr>
        <p:txBody>
          <a:bodyPr wrap="square">
            <a:spAutoFit/>
          </a:bodyPr>
          <a:lstStyle/>
          <a:p>
            <a:pPr eaLnBrk="1" fontAlgn="auto" hangingPunct="1">
              <a:lnSpc>
                <a:spcPct val="120000"/>
              </a:lnSpc>
              <a:spcBef>
                <a:spcPts val="0"/>
              </a:spcBef>
              <a:spcAft>
                <a:spcPts val="0"/>
              </a:spcAft>
              <a:defRPr/>
            </a:pPr>
            <a:r>
              <a:rPr lang="zh-TW" altLang="en-US" sz="2000" b="1" dirty="0">
                <a:solidFill>
                  <a:srgbClr val="0070C0"/>
                </a:solidFill>
                <a:latin typeface="微軟正黑體" panose="020B0604030504040204" pitchFamily="34" charset="-120"/>
                <a:ea typeface="微軟正黑體" panose="020B0604030504040204" pitchFamily="34" charset="-120"/>
              </a:rPr>
              <a:t>繳費單</a:t>
            </a:r>
            <a:r>
              <a:rPr lang="en-US" altLang="zh-TW" b="1" dirty="0">
                <a:solidFill>
                  <a:srgbClr val="0070C0"/>
                </a:solidFill>
                <a:latin typeface="微軟正黑體" panose="020B0604030504040204" pitchFamily="34" charset="-120"/>
                <a:ea typeface="微軟正黑體" panose="020B0604030504040204" pitchFamily="34" charset="-120"/>
              </a:rPr>
              <a:t/>
            </a:r>
            <a:br>
              <a:rPr lang="en-US" altLang="zh-TW" b="1" dirty="0">
                <a:solidFill>
                  <a:srgbClr val="0070C0"/>
                </a:solidFill>
                <a:latin typeface="微軟正黑體" panose="020B0604030504040204" pitchFamily="34" charset="-120"/>
                <a:ea typeface="微軟正黑體" panose="020B0604030504040204" pitchFamily="34" charset="-120"/>
              </a:rPr>
            </a:br>
            <a:r>
              <a:rPr lang="en-US" altLang="zh-TW" b="1" dirty="0">
                <a:solidFill>
                  <a:srgbClr val="C00000"/>
                </a:solidFill>
                <a:latin typeface="微軟正黑體" panose="020B0604030504040204" pitchFamily="34" charset="-120"/>
                <a:ea typeface="微軟正黑體" panose="020B0604030504040204" pitchFamily="34" charset="-120"/>
              </a:rPr>
              <a:t>※</a:t>
            </a:r>
            <a:r>
              <a:rPr lang="zh-TW" altLang="en-US" b="1" dirty="0">
                <a:solidFill>
                  <a:srgbClr val="C00000"/>
                </a:solidFill>
                <a:latin typeface="微軟正黑體" panose="020B0604030504040204" pitchFamily="34" charset="-120"/>
                <a:ea typeface="微軟正黑體" panose="020B0604030504040204" pitchFamily="34" charset="-120"/>
              </a:rPr>
              <a:t>繳費提醒</a:t>
            </a:r>
          </a:p>
          <a:p>
            <a:pPr marL="269875" indent="-269875" eaLnBrk="1" fontAlgn="auto" hangingPunct="1">
              <a:lnSpc>
                <a:spcPct val="120000"/>
              </a:lnSpc>
              <a:spcBef>
                <a:spcPts val="600"/>
              </a:spcBef>
              <a:spcAft>
                <a:spcPts val="1200"/>
              </a:spcAft>
              <a:defRPr/>
            </a:pPr>
            <a:r>
              <a:rPr lang="zh-TW" altLang="en-US" b="1" dirty="0">
                <a:latin typeface="微軟正黑體" panose="020B0604030504040204" pitchFamily="34" charset="-120"/>
                <a:ea typeface="微軟正黑體" panose="020B0604030504040204" pitchFamily="34" charset="-120"/>
              </a:rPr>
              <a:t>繳費「臨櫃或</a:t>
            </a:r>
            <a:r>
              <a:rPr lang="en-US" altLang="zh-TW" b="1" dirty="0">
                <a:latin typeface="微軟正黑體" panose="020B0604030504040204" pitchFamily="34" charset="-120"/>
                <a:ea typeface="微軟正黑體" panose="020B0604030504040204" pitchFamily="34" charset="-120"/>
              </a:rPr>
              <a:t>ATM</a:t>
            </a:r>
            <a:r>
              <a:rPr lang="zh-TW" altLang="en-US" b="1" dirty="0">
                <a:latin typeface="微軟正黑體" panose="020B0604030504040204" pitchFamily="34" charset="-120"/>
                <a:ea typeface="微軟正黑體" panose="020B0604030504040204" pitchFamily="34" charset="-120"/>
              </a:rPr>
              <a:t>轉帳繳費</a:t>
            </a:r>
            <a:r>
              <a:rPr lang="zh-TW" altLang="en-US" b="1" dirty="0" smtClean="0">
                <a:latin typeface="微軟正黑體" panose="020B0604030504040204" pitchFamily="34" charset="-120"/>
                <a:ea typeface="微軟正黑體" panose="020B0604030504040204" pitchFamily="34" charset="-120"/>
              </a:rPr>
              <a:t>」</a:t>
            </a:r>
            <a:endParaRPr lang="en-US" altLang="zh-TW" b="1" dirty="0">
              <a:solidFill>
                <a:srgbClr val="7030A0"/>
              </a:solidFill>
              <a:latin typeface="微軟正黑體" panose="020B0604030504040204" pitchFamily="34" charset="-120"/>
              <a:ea typeface="微軟正黑體" panose="020B0604030504040204" pitchFamily="34" charset="-120"/>
            </a:endParaRPr>
          </a:p>
          <a:p>
            <a:pPr marL="182563" lvl="1" eaLnBrk="1" fontAlgn="auto" hangingPunct="1">
              <a:lnSpc>
                <a:spcPct val="120000"/>
              </a:lnSpc>
              <a:spcBef>
                <a:spcPts val="600"/>
              </a:spcBef>
              <a:spcAft>
                <a:spcPts val="600"/>
              </a:spcAft>
              <a:defRPr/>
            </a:pPr>
            <a:r>
              <a:rPr lang="zh-TW" altLang="en-US" b="1" dirty="0">
                <a:solidFill>
                  <a:srgbClr val="0000FF"/>
                </a:solidFill>
                <a:latin typeface="微軟正黑體" panose="020B0604030504040204" pitchFamily="34" charset="-120"/>
                <a:ea typeface="微軟正黑體" panose="020B0604030504040204" pitchFamily="34" charset="-120"/>
              </a:rPr>
              <a:t>報名費</a:t>
            </a:r>
            <a:r>
              <a:rPr lang="zh-TW" altLang="en-US" dirty="0">
                <a:latin typeface="微軟正黑體" panose="020B0604030504040204" pitchFamily="34" charset="-120"/>
                <a:ea typeface="微軟正黑體" panose="020B0604030504040204" pitchFamily="34" charset="-120"/>
              </a:rPr>
              <a:t>須於</a:t>
            </a:r>
            <a:r>
              <a:rPr lang="en-US" altLang="zh-TW" b="1" u="sng" dirty="0" smtClean="0">
                <a:solidFill>
                  <a:srgbClr val="C00000"/>
                </a:solidFill>
                <a:latin typeface="微軟正黑體" panose="020B0604030504040204" pitchFamily="34" charset="-120"/>
                <a:ea typeface="微軟正黑體" panose="020B0604030504040204" pitchFamily="34" charset="-120"/>
              </a:rPr>
              <a:t>111</a:t>
            </a:r>
            <a:r>
              <a:rPr lang="zh-TW" altLang="en-US" b="1" u="sng" dirty="0" smtClean="0">
                <a:solidFill>
                  <a:srgbClr val="C00000"/>
                </a:solidFill>
                <a:latin typeface="微軟正黑體" panose="020B0604030504040204" pitchFamily="34" charset="-120"/>
                <a:ea typeface="微軟正黑體" panose="020B0604030504040204" pitchFamily="34" charset="-120"/>
              </a:rPr>
              <a:t>年</a:t>
            </a:r>
            <a:r>
              <a:rPr lang="en-US" altLang="zh-TW" b="1" u="sng" dirty="0">
                <a:solidFill>
                  <a:srgbClr val="C00000"/>
                </a:solidFill>
                <a:latin typeface="微軟正黑體" panose="020B0604030504040204" pitchFamily="34" charset="-120"/>
                <a:ea typeface="微軟正黑體" panose="020B0604030504040204" pitchFamily="34" charset="-120"/>
              </a:rPr>
              <a:t>5</a:t>
            </a:r>
            <a:r>
              <a:rPr lang="zh-TW" altLang="en-US" b="1" u="sng" dirty="0">
                <a:solidFill>
                  <a:srgbClr val="C00000"/>
                </a:solidFill>
                <a:latin typeface="微軟正黑體" panose="020B0604030504040204" pitchFamily="34" charset="-120"/>
                <a:ea typeface="微軟正黑體" panose="020B0604030504040204" pitchFamily="34" charset="-120"/>
              </a:rPr>
              <a:t>月</a:t>
            </a:r>
            <a:r>
              <a:rPr lang="en-US" altLang="zh-TW" b="1" u="sng" dirty="0" smtClean="0">
                <a:solidFill>
                  <a:srgbClr val="C00000"/>
                </a:solidFill>
                <a:latin typeface="微軟正黑體" panose="020B0604030504040204" pitchFamily="34" charset="-120"/>
                <a:ea typeface="微軟正黑體" panose="020B0604030504040204" pitchFamily="34" charset="-120"/>
              </a:rPr>
              <a:t>27</a:t>
            </a:r>
            <a:r>
              <a:rPr lang="zh-TW" altLang="en-US" b="1" u="sng" dirty="0" smtClean="0">
                <a:solidFill>
                  <a:srgbClr val="C00000"/>
                </a:solidFill>
                <a:latin typeface="微軟正黑體" panose="020B0604030504040204" pitchFamily="34" charset="-120"/>
                <a:ea typeface="微軟正黑體" panose="020B0604030504040204" pitchFamily="34" charset="-120"/>
              </a:rPr>
              <a:t>日</a:t>
            </a:r>
            <a:r>
              <a:rPr lang="en-US" altLang="zh-TW" b="1" u="sng" dirty="0">
                <a:solidFill>
                  <a:srgbClr val="C00000"/>
                </a:solidFill>
                <a:latin typeface="微軟正黑體" panose="020B0604030504040204" pitchFamily="34" charset="-120"/>
                <a:ea typeface="微軟正黑體" panose="020B0604030504040204" pitchFamily="34" charset="-120"/>
              </a:rPr>
              <a:t>15:00</a:t>
            </a:r>
            <a:r>
              <a:rPr lang="zh-TW" altLang="en-US" b="1" u="sng" dirty="0">
                <a:solidFill>
                  <a:srgbClr val="C00000"/>
                </a:solidFill>
                <a:latin typeface="微軟正黑體" panose="020B0604030504040204" pitchFamily="34" charset="-120"/>
                <a:ea typeface="微軟正黑體" panose="020B0604030504040204" pitchFamily="34" charset="-120"/>
              </a:rPr>
              <a:t>前完成</a:t>
            </a:r>
            <a:r>
              <a:rPr lang="zh-TW" altLang="en-US" b="1" u="sng" dirty="0" smtClean="0">
                <a:solidFill>
                  <a:srgbClr val="C00000"/>
                </a:solidFill>
                <a:latin typeface="微軟正黑體" panose="020B0604030504040204" pitchFamily="34" charset="-120"/>
                <a:ea typeface="微軟正黑體" panose="020B0604030504040204" pitchFamily="34" charset="-120"/>
              </a:rPr>
              <a:t>繳費</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7" name="矩形 2"/>
          <p:cNvSpPr>
            <a:spLocks noChangeArrowheads="1"/>
          </p:cNvSpPr>
          <p:nvPr/>
        </p:nvSpPr>
        <p:spPr bwMode="auto">
          <a:xfrm>
            <a:off x="4749787" y="5386422"/>
            <a:ext cx="4101513" cy="707886"/>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2000" b="1" dirty="0" smtClean="0">
                <a:solidFill>
                  <a:srgbClr val="C00000"/>
                </a:solidFill>
                <a:latin typeface="微軟正黑體" panose="020B0604030504040204" pitchFamily="34" charset="-120"/>
                <a:ea typeface="微軟正黑體" panose="020B0604030504040204" pitchFamily="34" charset="-120"/>
              </a:rPr>
              <a:t>注意：</a:t>
            </a: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請確認</a:t>
            </a:r>
            <a:r>
              <a:rPr lang="zh-TW" altLang="en-US" sz="2000"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系統</a:t>
            </a: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2000"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繳費帳號</a:t>
            </a: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」與「</a:t>
            </a:r>
            <a:r>
              <a:rPr lang="zh-TW" altLang="en-US" sz="2000"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列印繳費單</a:t>
            </a: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」之帳號相符。</a:t>
            </a:r>
            <a:endParaRPr lang="en-US" altLang="zh-TW" sz="2000" dirty="0">
              <a:solidFill>
                <a:schemeClr val="tx1">
                  <a:lumMod val="75000"/>
                  <a:lumOff val="25000"/>
                </a:schemeClr>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a:stretch>
            <a:fillRect/>
          </a:stretch>
        </p:blipFill>
        <p:spPr>
          <a:xfrm>
            <a:off x="621323" y="1298222"/>
            <a:ext cx="3726450" cy="5427656"/>
          </a:xfrm>
          <a:prstGeom prst="rect">
            <a:avLst/>
          </a:prstGeom>
          <a:ln w="19050">
            <a:solidFill>
              <a:srgbClr val="0000FF"/>
            </a:solidFill>
          </a:ln>
        </p:spPr>
      </p:pic>
      <p:sp>
        <p:nvSpPr>
          <p:cNvPr id="16" name="矩形 14"/>
          <p:cNvSpPr>
            <a:spLocks noChangeArrowheads="1"/>
          </p:cNvSpPr>
          <p:nvPr/>
        </p:nvSpPr>
        <p:spPr bwMode="auto">
          <a:xfrm>
            <a:off x="1574108" y="3280444"/>
            <a:ext cx="3641359" cy="1015663"/>
          </a:xfrm>
          <a:prstGeom prst="rect">
            <a:avLst/>
          </a:prstGeom>
          <a:solidFill>
            <a:srgbClr val="FFE5E5"/>
          </a:solidFill>
          <a:ln w="2857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eaLnBrk="1" hangingPunct="1"/>
            <a:r>
              <a:rPr lang="zh-TW" altLang="en-US" sz="2000" b="1" dirty="0" smtClean="0">
                <a:solidFill>
                  <a:srgbClr val="C00000"/>
                </a:solidFill>
                <a:latin typeface="微軟正黑體" panose="020B0604030504040204" pitchFamily="34" charset="-120"/>
                <a:ea typeface="微軟正黑體" panose="020B0604030504040204" pitchFamily="34" charset="-120"/>
              </a:rPr>
              <a:t>實繳</a:t>
            </a:r>
            <a:r>
              <a:rPr lang="zh-TW" altLang="en-US" sz="2000" b="1" dirty="0">
                <a:solidFill>
                  <a:srgbClr val="C00000"/>
                </a:solidFill>
                <a:latin typeface="微軟正黑體" panose="020B0604030504040204" pitchFamily="34" charset="-120"/>
                <a:ea typeface="微軟正黑體" panose="020B0604030504040204" pitchFamily="34" charset="-120"/>
              </a:rPr>
              <a:t>報名費為已扣除國中學校</a:t>
            </a:r>
            <a:r>
              <a:rPr lang="en-US" altLang="zh-TW" sz="2000" b="1" dirty="0">
                <a:solidFill>
                  <a:srgbClr val="C00000"/>
                </a:solidFill>
                <a:latin typeface="微軟正黑體" panose="020B0604030504040204" pitchFamily="34" charset="-120"/>
                <a:ea typeface="微軟正黑體" panose="020B0604030504040204" pitchFamily="34" charset="-120"/>
              </a:rPr>
              <a:t/>
            </a:r>
            <a:br>
              <a:rPr lang="en-US" altLang="zh-TW" sz="2000" b="1" dirty="0">
                <a:solidFill>
                  <a:srgbClr val="C00000"/>
                </a:solidFill>
                <a:latin typeface="微軟正黑體" panose="020B0604030504040204" pitchFamily="34" charset="-120"/>
                <a:ea typeface="微軟正黑體" panose="020B0604030504040204" pitchFamily="34" charset="-120"/>
              </a:rPr>
            </a:br>
            <a:r>
              <a:rPr lang="zh-TW" altLang="en-US" sz="2000" b="1" dirty="0">
                <a:solidFill>
                  <a:srgbClr val="C00000"/>
                </a:solidFill>
                <a:latin typeface="微軟正黑體" panose="020B0604030504040204" pitchFamily="34" charset="-120"/>
                <a:ea typeface="微軟正黑體" panose="020B0604030504040204" pitchFamily="34" charset="-120"/>
              </a:rPr>
              <a:t>作業費（作業費每人</a:t>
            </a:r>
            <a:r>
              <a:rPr lang="en-US" altLang="zh-TW" sz="2000" b="1" dirty="0">
                <a:solidFill>
                  <a:srgbClr val="C00000"/>
                </a:solidFill>
                <a:latin typeface="微軟正黑體" panose="020B0604030504040204" pitchFamily="34" charset="-120"/>
                <a:ea typeface="微軟正黑體" panose="020B0604030504040204" pitchFamily="34" charset="-120"/>
              </a:rPr>
              <a:t>50</a:t>
            </a:r>
            <a:r>
              <a:rPr lang="zh-TW" altLang="en-US" sz="2000" b="1" dirty="0">
                <a:solidFill>
                  <a:srgbClr val="C00000"/>
                </a:solidFill>
                <a:latin typeface="微軟正黑體" panose="020B0604030504040204" pitchFamily="34" charset="-120"/>
                <a:ea typeface="微軟正黑體" panose="020B0604030504040204" pitchFamily="34" charset="-120"/>
              </a:rPr>
              <a:t>元）之</a:t>
            </a:r>
            <a:r>
              <a:rPr lang="en-US" altLang="zh-TW" sz="2000" b="1" dirty="0">
                <a:solidFill>
                  <a:srgbClr val="C00000"/>
                </a:solidFill>
                <a:latin typeface="微軟正黑體" panose="020B0604030504040204" pitchFamily="34" charset="-120"/>
                <a:ea typeface="微軟正黑體" panose="020B0604030504040204" pitchFamily="34" charset="-120"/>
              </a:rPr>
              <a:t/>
            </a:r>
            <a:br>
              <a:rPr lang="en-US" altLang="zh-TW" sz="2000" b="1" dirty="0">
                <a:solidFill>
                  <a:srgbClr val="C00000"/>
                </a:solidFill>
                <a:latin typeface="微軟正黑體" panose="020B0604030504040204" pitchFamily="34" charset="-120"/>
                <a:ea typeface="微軟正黑體" panose="020B0604030504040204" pitchFamily="34" charset="-120"/>
              </a:rPr>
            </a:br>
            <a:r>
              <a:rPr lang="zh-TW" altLang="en-US" sz="2000" b="1" dirty="0">
                <a:solidFill>
                  <a:srgbClr val="C00000"/>
                </a:solidFill>
                <a:latin typeface="微軟正黑體" panose="020B0604030504040204" pitchFamily="34" charset="-120"/>
                <a:ea typeface="微軟正黑體" panose="020B0604030504040204" pitchFamily="34" charset="-120"/>
              </a:rPr>
              <a:t>應</a:t>
            </a:r>
            <a:r>
              <a:rPr lang="zh-TW" altLang="en-US" sz="2000" b="1" dirty="0" smtClean="0">
                <a:solidFill>
                  <a:srgbClr val="C00000"/>
                </a:solidFill>
                <a:latin typeface="微軟正黑體" panose="020B0604030504040204" pitchFamily="34" charset="-120"/>
                <a:ea typeface="微軟正黑體" panose="020B0604030504040204" pitchFamily="34" charset="-120"/>
              </a:rPr>
              <a:t>繳</a:t>
            </a:r>
            <a:r>
              <a:rPr lang="en-US" altLang="zh-TW" sz="2000" b="1" dirty="0" smtClean="0">
                <a:solidFill>
                  <a:srgbClr val="C00000"/>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轉帳</a:t>
            </a:r>
            <a:r>
              <a:rPr lang="en-US" altLang="zh-TW" sz="2000" b="1" dirty="0" smtClean="0">
                <a:solidFill>
                  <a:srgbClr val="C00000"/>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金額</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sp>
        <p:nvSpPr>
          <p:cNvPr id="18" name="五角星形 17"/>
          <p:cNvSpPr/>
          <p:nvPr/>
        </p:nvSpPr>
        <p:spPr>
          <a:xfrm rot="19862931">
            <a:off x="4934608" y="2479550"/>
            <a:ext cx="449262" cy="454025"/>
          </a:xfrm>
          <a:prstGeom prst="star5">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solidFill>
                <a:srgbClr val="C00000"/>
              </a:solidFill>
            </a:endParaRPr>
          </a:p>
        </p:txBody>
      </p:sp>
      <p:sp>
        <p:nvSpPr>
          <p:cNvPr id="19" name="矩形 18"/>
          <p:cNvSpPr/>
          <p:nvPr/>
        </p:nvSpPr>
        <p:spPr>
          <a:xfrm>
            <a:off x="2936487" y="1863483"/>
            <a:ext cx="1283360" cy="47966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1480381" y="2661587"/>
            <a:ext cx="1110419" cy="12112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cxnSp>
        <p:nvCxnSpPr>
          <p:cNvPr id="21" name="直線單箭頭接點 20"/>
          <p:cNvCxnSpPr/>
          <p:nvPr/>
        </p:nvCxnSpPr>
        <p:spPr>
          <a:xfrm rot="5400000" flipV="1">
            <a:off x="3012525" y="3033210"/>
            <a:ext cx="468312" cy="0"/>
          </a:xfrm>
          <a:prstGeom prst="straightConnector1">
            <a:avLst/>
          </a:prstGeom>
          <a:ln w="57150">
            <a:solidFill>
              <a:srgbClr val="C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 name="矩形 21"/>
          <p:cNvSpPr/>
          <p:nvPr/>
        </p:nvSpPr>
        <p:spPr>
          <a:xfrm>
            <a:off x="2683118" y="2548405"/>
            <a:ext cx="1193800" cy="23430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163403244"/>
      </p:ext>
    </p:extLst>
  </p:cSld>
  <p:clrMapOvr>
    <a:masterClrMapping/>
  </p:clrMapOvr>
</p:sld>
</file>

<file path=ppt/slides/slide63.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22" name="Rectangle 3"/>
          <p:cNvSpPr/>
          <p:nvPr/>
        </p:nvSpPr>
        <p:spPr>
          <a:xfrm rot="16200000">
            <a:off x="8557928" y="3793366"/>
            <a:ext cx="302902" cy="304800"/>
          </a:xfrm>
          <a:prstGeom prst="rect">
            <a:avLst/>
          </a:prstGeom>
          <a:solidFill>
            <a:srgbClr val="CDEFD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endParaRPr altLang="en-US" lang="ko-KR">
              <a:solidFill>
                <a:srgbClr val="FFFFFF"/>
              </a:solidFill>
              <a:ea charset="-127" panose="020B0503020000020004" pitchFamily="34" typeface="Malgun Gothic"/>
            </a:endParaRPr>
          </a:p>
        </p:txBody>
      </p:sp>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63</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19309" y="703992"/>
            <a:ext cx="7434558"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400">
                <a:solidFill>
                  <a:srgbClr val="0033CC"/>
                </a:solidFill>
                <a:latin charset="-120" panose="020B0604030504040204" pitchFamily="34" typeface="微軟正黑體"/>
                <a:ea charset="-120" panose="020B0604030504040204" pitchFamily="34" typeface="微軟正黑體"/>
              </a:rPr>
              <a:t>列印繳費單</a:t>
            </a:r>
            <a:r>
              <a:rPr altLang="zh-TW" b="1" dirty="0" lang="en-US" smtClean="0" sz="2400">
                <a:solidFill>
                  <a:srgbClr val="0033CC"/>
                </a:solidFill>
                <a:latin charset="-120" panose="020B0604030504040204" pitchFamily="34" typeface="微軟正黑體"/>
                <a:ea charset="-120" panose="020B0604030504040204" pitchFamily="34" typeface="微軟正黑體"/>
              </a:rPr>
              <a:t>(5/15)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grpSp>
        <p:nvGrpSpPr>
          <p:cNvPr id="15" name="群組 14"/>
          <p:cNvGrpSpPr/>
          <p:nvPr/>
        </p:nvGrpSpPr>
        <p:grpSpPr>
          <a:xfrm>
            <a:off x="4152776" y="1348704"/>
            <a:ext cx="4737222" cy="3322180"/>
            <a:chOff x="6837239" y="893185"/>
            <a:chExt cx="4737222" cy="3322180"/>
          </a:xfrm>
        </p:grpSpPr>
        <p:sp>
          <p:nvSpPr>
            <p:cNvPr id="16" name="矩形 15"/>
            <p:cNvSpPr/>
            <p:nvPr/>
          </p:nvSpPr>
          <p:spPr>
            <a:xfrm>
              <a:off x="6837239" y="893185"/>
              <a:ext cx="4709002" cy="2249847"/>
            </a:xfrm>
            <a:prstGeom prst="rect">
              <a:avLst/>
            </a:prstGeom>
          </p:spPr>
          <p:txBody>
            <a:bodyPr wrap="square">
              <a:spAutoFit/>
            </a:bodyPr>
            <a:lstStyle/>
            <a:p>
              <a:pPr eaLnBrk="1" fontAlgn="auto" hangingPunct="1">
                <a:lnSpc>
                  <a:spcPct val="120000"/>
                </a:lnSpc>
                <a:spcBef>
                  <a:spcPts val="0"/>
                </a:spcBef>
                <a:spcAft>
                  <a:spcPts val="0"/>
                </a:spcAft>
                <a:defRPr/>
              </a:pPr>
              <a:r>
                <a:rPr altLang="en-US" b="1" dirty="0" lang="zh-TW" sz="2000">
                  <a:solidFill>
                    <a:srgbClr val="0070C0"/>
                  </a:solidFill>
                  <a:latin charset="-120" panose="020B0604030504040204" pitchFamily="34" typeface="微軟正黑體"/>
                  <a:ea charset="-120" panose="020B0604030504040204" pitchFamily="34" typeface="微軟正黑體"/>
                </a:rPr>
                <a:t>繳費單</a:t>
              </a:r>
              <a:r>
                <a:rPr altLang="zh-TW" b="1" dirty="0" lang="en-US" sz="2000">
                  <a:solidFill>
                    <a:srgbClr val="0070C0"/>
                  </a:solidFill>
                  <a:latin charset="-120" panose="020B0604030504040204" pitchFamily="34" typeface="微軟正黑體"/>
                  <a:ea charset="-120" panose="020B0604030504040204" pitchFamily="34" typeface="微軟正黑體"/>
                </a:rPr>
                <a:t/>
              </a:r>
              <a:br>
                <a:rPr altLang="zh-TW" b="1" dirty="0" lang="en-US" sz="2000">
                  <a:solidFill>
                    <a:srgbClr val="0070C0"/>
                  </a:solidFill>
                  <a:latin charset="-120" panose="020B0604030504040204" pitchFamily="34" typeface="微軟正黑體"/>
                  <a:ea charset="-120" panose="020B0604030504040204" pitchFamily="34" typeface="微軟正黑體"/>
                </a:rPr>
              </a:br>
              <a:r>
                <a:rPr altLang="zh-TW" b="1" dirty="0" lang="en-US">
                  <a:solidFill>
                    <a:srgbClr val="C00000"/>
                  </a:solidFill>
                  <a:latin charset="-120" panose="020B0604030504040204" pitchFamily="34" typeface="微軟正黑體"/>
                  <a:ea charset="-120" panose="020B0604030504040204" pitchFamily="34" typeface="微軟正黑體"/>
                </a:rPr>
                <a:t>※</a:t>
              </a:r>
              <a:r>
                <a:rPr altLang="en-US" b="1" dirty="0" lang="zh-TW">
                  <a:solidFill>
                    <a:srgbClr val="C00000"/>
                  </a:solidFill>
                  <a:latin charset="-120" panose="020B0604030504040204" pitchFamily="34" typeface="微軟正黑體"/>
                  <a:ea charset="-120" panose="020B0604030504040204" pitchFamily="34" typeface="微軟正黑體"/>
                </a:rPr>
                <a:t>繳費</a:t>
              </a:r>
              <a:r>
                <a:rPr altLang="en-US" b="1" dirty="0" lang="zh-TW" smtClean="0">
                  <a:solidFill>
                    <a:srgbClr val="C00000"/>
                  </a:solidFill>
                  <a:latin charset="-120" panose="020B0604030504040204" pitchFamily="34" typeface="微軟正黑體"/>
                  <a:ea charset="-120" panose="020B0604030504040204" pitchFamily="34" typeface="微軟正黑體"/>
                </a:rPr>
                <a:t>提醒</a:t>
              </a:r>
              <a:endParaRPr altLang="zh-TW" b="1" dirty="0" lang="en-US" smtClean="0">
                <a:solidFill>
                  <a:srgbClr val="C00000"/>
                </a:solidFill>
                <a:latin charset="-120" panose="020B0604030504040204" pitchFamily="34" typeface="微軟正黑體"/>
                <a:ea charset="-120" panose="020B0604030504040204" pitchFamily="34" typeface="微軟正黑體"/>
              </a:endParaRPr>
            </a:p>
            <a:p>
              <a:pPr algn="just" eaLnBrk="1" fontAlgn="auto" hangingPunct="1">
                <a:lnSpc>
                  <a:spcPct val="120000"/>
                </a:lnSpc>
                <a:spcBef>
                  <a:spcPts val="0"/>
                </a:spcBef>
                <a:spcAft>
                  <a:spcPts val="0"/>
                </a:spcAft>
                <a:defRPr/>
              </a:pPr>
              <a:r>
                <a:rPr altLang="en-US" dirty="0" lang="zh-TW" smtClean="0">
                  <a:latin charset="-120" panose="020B0604030504040204" pitchFamily="34" typeface="微軟正黑體"/>
                  <a:ea charset="-120" panose="020B0604030504040204" pitchFamily="34" typeface="微軟正黑體"/>
                </a:rPr>
                <a:t>已</a:t>
              </a:r>
              <a:r>
                <a:rPr altLang="en-US" dirty="0" lang="zh-TW">
                  <a:latin charset="-120" panose="020B0604030504040204" pitchFamily="34" typeface="微軟正黑體"/>
                  <a:ea charset="-120" panose="020B0604030504040204" pitchFamily="34" typeface="微軟正黑體"/>
                </a:rPr>
                <a:t>完成「報名確認」</a:t>
              </a:r>
              <a:r>
                <a:rPr altLang="en-US" dirty="0" lang="zh-TW" smtClean="0">
                  <a:latin charset="-120" panose="020B0604030504040204" pitchFamily="34" typeface="微軟正黑體"/>
                  <a:ea charset="-120" panose="020B0604030504040204" pitchFamily="34" typeface="微軟正黑體"/>
                </a:rPr>
                <a:t>且在報名期間內</a:t>
              </a:r>
              <a:r>
                <a:rPr altLang="en-US" b="1" dirty="0" lang="zh-TW" smtClean="0">
                  <a:solidFill>
                    <a:srgbClr val="FF0000"/>
                  </a:solidFill>
                  <a:latin charset="-120" panose="020B0604030504040204" pitchFamily="34" typeface="微軟正黑體"/>
                  <a:ea charset="-120" panose="020B0604030504040204" pitchFamily="34" typeface="微軟正黑體"/>
                </a:rPr>
                <a:t>尚未</a:t>
              </a:r>
              <a:r>
                <a:rPr altLang="en-US" dirty="0" lang="zh-TW">
                  <a:latin charset="-120" panose="020B0604030504040204" pitchFamily="34" typeface="微軟正黑體"/>
                  <a:ea charset="-120" panose="020B0604030504040204" pitchFamily="34" typeface="微軟正黑體"/>
                </a:rPr>
                <a:t>至臨櫃或</a:t>
              </a:r>
              <a:r>
                <a:rPr altLang="zh-TW" dirty="0" lang="en-US">
                  <a:latin charset="-120" panose="020B0604030504040204" pitchFamily="34" typeface="微軟正黑體"/>
                  <a:ea charset="-120" panose="020B0604030504040204" pitchFamily="34" typeface="微軟正黑體"/>
                </a:rPr>
                <a:t>ATM</a:t>
              </a:r>
              <a:r>
                <a:rPr altLang="en-US" dirty="0" lang="zh-TW">
                  <a:latin charset="-120" panose="020B0604030504040204" pitchFamily="34" typeface="微軟正黑體"/>
                  <a:ea charset="-120" panose="020B0604030504040204" pitchFamily="34" typeface="微軟正黑體"/>
                </a:rPr>
                <a:t>繳費前，發現</a:t>
              </a:r>
              <a:r>
                <a:rPr altLang="en-US" dirty="0" lang="zh-TW" smtClean="0">
                  <a:latin charset="-120" panose="020B0604030504040204" pitchFamily="34" typeface="微軟正黑體"/>
                  <a:ea charset="-120" panose="020B0604030504040204" pitchFamily="34" typeface="微軟正黑體"/>
                </a:rPr>
                <a:t>報名「</a:t>
              </a:r>
              <a:r>
                <a:rPr altLang="en-US" dirty="0" lang="zh-TW" smtClean="0" u="sng">
                  <a:solidFill>
                    <a:srgbClr val="FF0000"/>
                  </a:solidFill>
                  <a:latin charset="-120" panose="020B0604030504040204" pitchFamily="34" typeface="微軟正黑體"/>
                  <a:ea charset="-120" panose="020B0604030504040204" pitchFamily="34" typeface="微軟正黑體"/>
                </a:rPr>
                <a:t>人數</a:t>
              </a:r>
              <a:r>
                <a:rPr altLang="en-US" dirty="0" lang="zh-TW" smtClean="0">
                  <a:latin charset="-120" panose="020B0604030504040204" pitchFamily="34" typeface="微軟正黑體"/>
                  <a:ea charset="-120" panose="020B0604030504040204" pitchFamily="34" typeface="微軟正黑體"/>
                </a:rPr>
                <a:t>」及「</a:t>
              </a:r>
              <a:r>
                <a:rPr altLang="en-US" dirty="0" lang="zh-TW" smtClean="0" u="sng">
                  <a:solidFill>
                    <a:srgbClr val="FF0000"/>
                  </a:solidFill>
                  <a:latin charset="-120" panose="020B0604030504040204" pitchFamily="34" typeface="微軟正黑體"/>
                  <a:ea charset="-120" panose="020B0604030504040204" pitchFamily="34" typeface="微軟正黑體"/>
                </a:rPr>
                <a:t>減免資格</a:t>
              </a:r>
              <a:r>
                <a:rPr altLang="en-US" dirty="0" lang="zh-TW" smtClean="0">
                  <a:latin charset="-120" panose="020B0604030504040204" pitchFamily="34" typeface="微軟正黑體"/>
                  <a:ea charset="-120" panose="020B0604030504040204" pitchFamily="34" typeface="微軟正黑體"/>
                </a:rPr>
                <a:t>」仍須</a:t>
              </a:r>
              <a:r>
                <a:rPr altLang="en-US" dirty="0" lang="zh-TW">
                  <a:latin charset="-120" panose="020B0604030504040204" pitchFamily="34" typeface="微軟正黑體"/>
                  <a:ea charset="-120" panose="020B0604030504040204" pitchFamily="34" typeface="微軟正黑體"/>
                </a:rPr>
                <a:t>修正</a:t>
              </a:r>
              <a:r>
                <a:rPr altLang="en-US" dirty="0" lang="zh-TW" smtClean="0">
                  <a:latin charset="-120" panose="020B0604030504040204" pitchFamily="34" typeface="微軟正黑體"/>
                  <a:ea charset="-120" panose="020B0604030504040204" pitchFamily="34" typeface="微軟正黑體"/>
                </a:rPr>
                <a:t>。</a:t>
              </a:r>
              <a:endParaRPr altLang="zh-TW" dirty="0" lang="en-US" smtClean="0">
                <a:latin charset="-120" panose="020B0604030504040204" pitchFamily="34" typeface="微軟正黑體"/>
                <a:ea charset="-120" panose="020B0604030504040204" pitchFamily="34" typeface="微軟正黑體"/>
              </a:endParaRPr>
            </a:p>
            <a:p>
              <a:pPr algn="just" eaLnBrk="1" fontAlgn="auto" hangingPunct="1" indent="-269875" marL="269875">
                <a:lnSpc>
                  <a:spcPct val="110000"/>
                </a:lnSpc>
                <a:spcBef>
                  <a:spcPts val="1200"/>
                </a:spcBef>
                <a:spcAft>
                  <a:spcPts val="1200"/>
                </a:spcAft>
                <a:defRPr/>
              </a:pPr>
              <a:endParaRPr altLang="zh-TW" dirty="0" lang="en-US">
                <a:latin charset="-120" panose="020B0604030504040204" pitchFamily="34" typeface="微軟正黑體"/>
                <a:ea charset="-120" panose="020B0604030504040204" pitchFamily="34" typeface="微軟正黑體"/>
              </a:endParaRPr>
            </a:p>
          </p:txBody>
        </p:sp>
        <p:sp>
          <p:nvSpPr>
            <p:cNvPr id="17" name="文字方塊 4"/>
            <p:cNvSpPr txBox="1">
              <a:spLocks noChangeArrowheads="1"/>
            </p:cNvSpPr>
            <p:nvPr/>
          </p:nvSpPr>
          <p:spPr bwMode="auto">
            <a:xfrm>
              <a:off x="6877457" y="2738037"/>
              <a:ext cx="469700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just" eaLnBrk="1" hangingPunct="1"/>
              <a:r>
                <a:rPr altLang="en-US" dirty="0" lang="zh-TW" smtClean="0">
                  <a:latin charset="-120" panose="020B0604030504040204" pitchFamily="34" typeface="微軟正黑體"/>
                  <a:ea charset="-120" panose="020B0604030504040204" pitchFamily="34" typeface="微軟正黑體"/>
                </a:rPr>
                <a:t>請至「</a:t>
              </a:r>
              <a:r>
                <a:rPr altLang="en-US" b="1" dirty="0" lang="zh-TW" smtClean="0">
                  <a:solidFill>
                    <a:srgbClr val="0070C0"/>
                  </a:solidFill>
                  <a:latin charset="-120" panose="020B0604030504040204" pitchFamily="34" typeface="微軟正黑體"/>
                  <a:ea charset="-120" panose="020B0604030504040204" pitchFamily="34" typeface="微軟正黑體"/>
                </a:rPr>
                <a:t>報名資料編修</a:t>
              </a:r>
              <a:r>
                <a:rPr altLang="en-US" dirty="0" lang="zh-TW" smtClean="0">
                  <a:latin charset="-120" panose="020B0604030504040204" pitchFamily="34" typeface="微軟正黑體"/>
                  <a:ea charset="-120" panose="020B0604030504040204" pitchFamily="34" typeface="微軟正黑體"/>
                </a:rPr>
                <a:t>」編修正確資料後，再至「</a:t>
              </a:r>
              <a:r>
                <a:rPr altLang="en-US" b="1" dirty="0" lang="zh-TW" smtClean="0">
                  <a:solidFill>
                    <a:srgbClr val="FF0000"/>
                  </a:solidFill>
                  <a:latin charset="-120" panose="020B0604030504040204" pitchFamily="34" typeface="微軟正黑體"/>
                  <a:ea charset="-120" panose="020B0604030504040204" pitchFamily="34" typeface="微軟正黑體"/>
                </a:rPr>
                <a:t>報名資料確認送出及列印</a:t>
              </a:r>
              <a:r>
                <a:rPr altLang="en-US" dirty="0" lang="zh-TW" smtClean="0">
                  <a:latin charset="-120" panose="020B0604030504040204" pitchFamily="34" typeface="微軟正黑體"/>
                  <a:ea charset="-120" panose="020B0604030504040204" pitchFamily="34" typeface="微軟正黑體"/>
                </a:rPr>
                <a:t>」再次點按「                               」，</a:t>
              </a:r>
              <a:r>
                <a:rPr altLang="en-US" dirty="0" lang="zh-TW" smtClean="0" u="sng">
                  <a:solidFill>
                    <a:srgbClr val="C00000"/>
                  </a:solidFill>
                  <a:latin charset="-120" panose="020B0604030504040204" pitchFamily="34" typeface="微軟正黑體"/>
                  <a:ea charset="-120" panose="020B0604030504040204" pitchFamily="34" typeface="微軟正黑體"/>
                </a:rPr>
                <a:t>報名系統將產生新的繳費帳號，請務必重新列印繳費通知單，使用新繳費帳號繳款。</a:t>
              </a:r>
              <a:endParaRPr altLang="en-US" dirty="0" lang="zh-TW" sz="1600">
                <a:solidFill>
                  <a:srgbClr val="C00000"/>
                </a:solidFill>
                <a:latin charset="-120" panose="020B0604030504040204" pitchFamily="34" typeface="微軟正黑體"/>
                <a:ea charset="-120" panose="020B0604030504040204" pitchFamily="34" typeface="微軟正黑體"/>
              </a:endParaRPr>
            </a:p>
          </p:txBody>
        </p:sp>
        <p:pic>
          <p:nvPicPr>
            <p:cNvPr id="18" name="圖片 17"/>
            <p:cNvPicPr>
              <a:picLocks noChangeAspect="1"/>
            </p:cNvPicPr>
            <p:nvPr/>
          </p:nvPicPr>
          <p:blipFill rotWithShape="1">
            <a:blip r:embed="rId2">
              <a:extLst>
                <a:ext uri="{28A0092B-C50C-407E-A947-70E740481C1C}">
                  <a14:useLocalDpi xmlns:a14="http://schemas.microsoft.com/office/drawing/2010/main" val="0"/>
                </a:ext>
              </a:extLst>
            </a:blip>
            <a:srcRect b="5427" r="34015" t="56423"/>
            <a:stretch/>
          </p:blipFill>
          <p:spPr>
            <a:xfrm>
              <a:off x="7206826" y="3286142"/>
              <a:ext cx="1931414" cy="338623"/>
            </a:xfrm>
            <a:prstGeom prst="rect">
              <a:avLst/>
            </a:prstGeom>
          </p:spPr>
        </p:pic>
      </p:grpSp>
      <p:sp>
        <p:nvSpPr>
          <p:cNvPr id="19" name="矩形 2"/>
          <p:cNvSpPr>
            <a:spLocks noChangeArrowheads="1"/>
          </p:cNvSpPr>
          <p:nvPr/>
        </p:nvSpPr>
        <p:spPr bwMode="auto">
          <a:xfrm>
            <a:off x="4227202" y="5394010"/>
            <a:ext cx="4662796" cy="861774"/>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a:defRPr/>
            </a:pPr>
            <a:r>
              <a:rPr altLang="en-US" b="1" dirty="0" lang="zh-TW" sz="1600">
                <a:solidFill>
                  <a:schemeClr val="bg1"/>
                </a:solidFill>
                <a:effectLst>
                  <a:glow rad="88900">
                    <a:srgbClr val="FF0000"/>
                  </a:glow>
                </a:effectLst>
                <a:latin charset="-120" panose="020B0604030504040204" pitchFamily="34" typeface="微軟正黑體"/>
                <a:ea charset="-120" panose="020B0604030504040204" pitchFamily="34" typeface="微軟正黑體"/>
              </a:rPr>
              <a:t>注    意</a:t>
            </a:r>
            <a:r>
              <a:rPr altLang="zh-TW" b="1" dirty="0" lang="en-US" sz="1600">
                <a:solidFill>
                  <a:schemeClr val="bg1"/>
                </a:solidFill>
                <a:effectLst>
                  <a:glow rad="88900">
                    <a:srgbClr val="FF0000"/>
                  </a:glow>
                </a:effectLst>
                <a:latin charset="-120" panose="020B0604030504040204" pitchFamily="34" typeface="微軟正黑體"/>
                <a:ea charset="-120" panose="020B0604030504040204" pitchFamily="34" typeface="微軟正黑體"/>
              </a:rPr>
              <a:t>!!</a:t>
            </a:r>
          </a:p>
          <a:p>
            <a:pPr>
              <a:defRPr/>
            </a:pPr>
            <a:r>
              <a:rPr altLang="en-US" b="1" dirty="0" lang="zh-TW" sz="1600">
                <a:solidFill>
                  <a:schemeClr val="bg1"/>
                </a:solidFill>
                <a:effectLst>
                  <a:glow rad="88900">
                    <a:srgbClr val="FF0000"/>
                  </a:glow>
                </a:effectLst>
                <a:latin charset="-120" panose="020B0604030504040204" pitchFamily="34" typeface="微軟正黑體"/>
                <a:ea charset="-120" panose="020B0604030504040204" pitchFamily="34" typeface="微軟正黑體"/>
              </a:rPr>
              <a:t>須以最新產出的繳費帳號繳費。</a:t>
            </a:r>
            <a:endParaRPr altLang="zh-TW" b="1" dirty="0" lang="en-US" sz="1600">
              <a:solidFill>
                <a:schemeClr val="bg1"/>
              </a:solidFill>
              <a:effectLst>
                <a:glow rad="88900">
                  <a:srgbClr val="FF0000"/>
                </a:glow>
              </a:effectLst>
              <a:latin charset="-120" panose="020B0604030504040204" pitchFamily="34" typeface="微軟正黑體"/>
              <a:ea charset="-120" panose="020B0604030504040204" pitchFamily="34" typeface="微軟正黑體"/>
            </a:endParaRPr>
          </a:p>
          <a:p>
            <a:pPr>
              <a:defRPr/>
            </a:pPr>
            <a:r>
              <a:rPr altLang="en-US" b="1" dirty="0" lang="zh-TW" sz="1600">
                <a:solidFill>
                  <a:schemeClr val="bg1"/>
                </a:solidFill>
                <a:effectLst>
                  <a:glow rad="88900">
                    <a:srgbClr val="FF0000"/>
                  </a:glow>
                </a:effectLst>
                <a:latin charset="-120" panose="020B0604030504040204" pitchFamily="34" typeface="微軟正黑體"/>
                <a:ea charset="-120" panose="020B0604030504040204" pitchFamily="34" typeface="微軟正黑體"/>
              </a:rPr>
              <a:t>若以舊帳號繳費，造成繳款失敗，將導致報名</a:t>
            </a:r>
            <a:r>
              <a:rPr altLang="en-US" b="1" dirty="0" lang="zh-TW" smtClean="0" sz="1600">
                <a:solidFill>
                  <a:schemeClr val="bg1"/>
                </a:solidFill>
                <a:effectLst>
                  <a:glow rad="88900">
                    <a:srgbClr val="FF0000"/>
                  </a:glow>
                </a:effectLst>
                <a:latin charset="-120" panose="020B0604030504040204" pitchFamily="34" typeface="微軟正黑體"/>
                <a:ea charset="-120" panose="020B0604030504040204" pitchFamily="34" typeface="微軟正黑體"/>
              </a:rPr>
              <a:t>失敗</a:t>
            </a:r>
            <a:endParaRPr altLang="en-US" b="1" dirty="0" lang="zh-TW" sz="1600">
              <a:solidFill>
                <a:schemeClr val="bg1"/>
              </a:solidFill>
              <a:effectLst>
                <a:glow rad="88900">
                  <a:srgbClr val="FF0000"/>
                </a:glow>
              </a:effectLst>
              <a:latin charset="-120" panose="020B0604030504040204" pitchFamily="34" typeface="微軟正黑體"/>
              <a:ea charset="-120" panose="020B0604030504040204" pitchFamily="34" typeface="微軟正黑體"/>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1323" y="1418470"/>
            <a:ext cx="3448227" cy="4985006"/>
          </a:xfrm>
          <a:prstGeom prst="rect">
            <a:avLst/>
          </a:prstGeom>
          <a:ln w="19050">
            <a:solidFill>
              <a:srgbClr val="0000FF"/>
            </a:solidFill>
          </a:ln>
        </p:spPr>
      </p:pic>
      <p:sp>
        <p:nvSpPr>
          <p:cNvPr id="20" name="矩形 19"/>
          <p:cNvSpPr/>
          <p:nvPr/>
        </p:nvSpPr>
        <p:spPr bwMode="auto">
          <a:xfrm>
            <a:off x="1433767" y="4097217"/>
            <a:ext cx="1032857" cy="13047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21" name="直線單箭頭接點 20"/>
          <p:cNvCxnSpPr/>
          <p:nvPr/>
        </p:nvCxnSpPr>
        <p:spPr bwMode="auto">
          <a:xfrm>
            <a:off x="2455336" y="4226331"/>
            <a:ext cx="2067027" cy="1384247"/>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6853536"/>
      </p:ext>
    </p:extLst>
  </p:cSld>
  <p:clrMapOvr>
    <a:masterClrMapping/>
  </p:clrMapOvr>
  <p:timing>
    <p:tnLst>
      <p:par>
        <p:cTn dur="indefinite" id="1" nodeType="tmRoot" restart="never"/>
      </p:par>
    </p:tnLst>
  </p:timing>
</p:sld>
</file>

<file path=ppt/slides/slide64.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64</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454037" y="783175"/>
            <a:ext cx="6759563"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800">
                <a:solidFill>
                  <a:srgbClr val="0033CC"/>
                </a:solidFill>
                <a:latin charset="-120" panose="020B0604030504040204" pitchFamily="34" typeface="微軟正黑體"/>
                <a:ea charset="-120" panose="020B0604030504040204" pitchFamily="34" typeface="微軟正黑體"/>
              </a:rPr>
              <a:t>提醒</a:t>
            </a:r>
            <a:r>
              <a:rPr altLang="zh-TW" b="1" dirty="0" lang="en-US" smtClean="0" sz="2400">
                <a:solidFill>
                  <a:srgbClr val="0033CC"/>
                </a:solidFill>
                <a:latin charset="-120" panose="020B0604030504040204" pitchFamily="34" typeface="微軟正黑體"/>
                <a:ea charset="-120" panose="020B0604030504040204" pitchFamily="34" typeface="微軟正黑體"/>
              </a:rPr>
              <a:t>(6/15)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15" name="矩形 35"/>
          <p:cNvSpPr>
            <a:spLocks noChangeArrowheads="1"/>
          </p:cNvSpPr>
          <p:nvPr/>
        </p:nvSpPr>
        <p:spPr bwMode="auto">
          <a:xfrm>
            <a:off x="170463" y="5955525"/>
            <a:ext cx="8824014" cy="387798"/>
          </a:xfrm>
          <a:prstGeom prst="rect">
            <a:avLst/>
          </a:prstGeom>
          <a:solidFill>
            <a:srgbClr val="C00000"/>
          </a:solidFill>
          <a:ln>
            <a:noFill/>
          </a:ln>
          <a:effectLst>
            <a:outerShdw algn="ctr" blurRad="107950" dir="5400000" dist="12700">
              <a:srgbClr val="000000"/>
            </a:outerShdw>
          </a:effectLst>
          <a:scene3d>
            <a:camera prst="orthographicFront">
              <a:rot lat="0" lon="0" rev="0"/>
            </a:camera>
            <a:lightRig dir="t" rig="soft">
              <a:rot lat="0" lon="0" rev="0"/>
            </a:lightRig>
          </a:scene3d>
          <a:sp3d contourW="44450" prstMaterial="matte">
            <a:bevelT h="63500" prst="artDeco" w="63500"/>
            <a:contourClr>
              <a:srgbClr val="FFFFFF"/>
            </a:contourClr>
          </a:sp3d>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lnSpc>
                <a:spcPct val="120000"/>
              </a:lnSpc>
            </a:pPr>
            <a:r>
              <a:rPr altLang="en-US" b="1" dirty="0" lang="zh-TW" smtClean="0" sz="1600">
                <a:solidFill>
                  <a:schemeClr val="bg1"/>
                </a:solidFill>
                <a:latin charset="-120" panose="020B0604030504040204" pitchFamily="34" typeface="微軟正黑體"/>
                <a:ea charset="-120" panose="020B0604030504040204" pitchFamily="34" typeface="微軟正黑體"/>
              </a:rPr>
              <a:t>請</a:t>
            </a:r>
            <a:r>
              <a:rPr altLang="en-US" b="1" dirty="0" lang="zh-TW" sz="1600">
                <a:solidFill>
                  <a:schemeClr val="bg1"/>
                </a:solidFill>
                <a:latin charset="-120" panose="020B0604030504040204" pitchFamily="34" typeface="微軟正黑體"/>
                <a:ea charset="-120" panose="020B0604030504040204" pitchFamily="34" typeface="微軟正黑體"/>
              </a:rPr>
              <a:t>國中</a:t>
            </a:r>
            <a:r>
              <a:rPr altLang="en-US" b="1" dirty="0" lang="zh-TW" smtClean="0" sz="1600">
                <a:solidFill>
                  <a:schemeClr val="bg1"/>
                </a:solidFill>
                <a:latin charset="-120" panose="020B0604030504040204" pitchFamily="34" typeface="微軟正黑體"/>
                <a:ea charset="-120" panose="020B0604030504040204" pitchFamily="34" typeface="微軟正黑體"/>
              </a:rPr>
              <a:t>承辦教師皆</a:t>
            </a:r>
            <a:r>
              <a:rPr altLang="en-US" b="1" dirty="0" lang="zh-TW" sz="1600">
                <a:solidFill>
                  <a:schemeClr val="bg1"/>
                </a:solidFill>
                <a:latin charset="-120" panose="020B0604030504040204" pitchFamily="34" typeface="微軟正黑體"/>
                <a:ea charset="-120" panose="020B0604030504040204" pitchFamily="34" typeface="微軟正黑體"/>
              </a:rPr>
              <a:t>完成學生資料編修並檢核無誤後，再點選「報名資料確認送出，產生繳費帳號」</a:t>
            </a:r>
            <a:endParaRPr altLang="zh-TW" dirty="0" lang="en-US" sz="1600">
              <a:solidFill>
                <a:schemeClr val="bg1"/>
              </a:solidFill>
              <a:latin charset="-120" panose="020B0604030504040204" pitchFamily="34" typeface="微軟正黑體"/>
              <a:ea charset="-120" panose="020B0604030504040204" pitchFamily="34" typeface="微軟正黑體"/>
            </a:endParaRPr>
          </a:p>
        </p:txBody>
      </p:sp>
      <p:sp>
        <p:nvSpPr>
          <p:cNvPr id="16" name="矩形 5"/>
          <p:cNvSpPr>
            <a:spLocks noChangeArrowheads="1"/>
          </p:cNvSpPr>
          <p:nvPr/>
        </p:nvSpPr>
        <p:spPr bwMode="auto">
          <a:xfrm>
            <a:off x="171585" y="1308049"/>
            <a:ext cx="8791794" cy="190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lnSpc>
                <a:spcPct val="120000"/>
              </a:lnSpc>
            </a:pPr>
            <a:r>
              <a:rPr altLang="zh-TW" b="1" dirty="0" lang="en-US">
                <a:solidFill>
                  <a:srgbClr val="C00000"/>
                </a:solidFill>
                <a:latin charset="-120" panose="020B0604030504040204" pitchFamily="34" typeface="微軟正黑體"/>
                <a:ea charset="-120" panose="020B0604030504040204" pitchFamily="34" typeface="微軟正黑體"/>
              </a:rPr>
              <a:t>※</a:t>
            </a:r>
            <a:r>
              <a:rPr altLang="en-US" b="1" dirty="0" lang="zh-TW">
                <a:solidFill>
                  <a:srgbClr val="C00000"/>
                </a:solidFill>
                <a:latin charset="-120" panose="020B0604030504040204" pitchFamily="34" typeface="微軟正黑體"/>
                <a:ea charset="-120" panose="020B0604030504040204" pitchFamily="34" typeface="微軟正黑體"/>
              </a:rPr>
              <a:t>提醒</a:t>
            </a:r>
            <a:endParaRPr altLang="zh-TW" b="1" dirty="0" lang="en-US">
              <a:solidFill>
                <a:srgbClr val="C00000"/>
              </a:solidFill>
              <a:latin charset="-120" panose="020B0604030504040204" pitchFamily="34" typeface="微軟正黑體"/>
              <a:ea charset="-120" panose="020B0604030504040204" pitchFamily="34" typeface="微軟正黑體"/>
            </a:endParaRPr>
          </a:p>
          <a:p>
            <a:pPr algn="just" eaLnBrk="1" hangingPunct="1">
              <a:lnSpc>
                <a:spcPct val="120000"/>
              </a:lnSpc>
            </a:pPr>
            <a:r>
              <a:rPr altLang="en-US" dirty="0" lang="zh-TW" sz="1600">
                <a:latin charset="-120" panose="020B0604030504040204" pitchFamily="34" typeface="微軟正黑體"/>
                <a:ea charset="-120" panose="020B0604030504040204" pitchFamily="34" typeface="微軟正黑體"/>
              </a:rPr>
              <a:t>若已完成「</a:t>
            </a:r>
            <a:r>
              <a:rPr altLang="en-US" dirty="0" lang="zh-TW" sz="1600" u="sng">
                <a:latin charset="-120" panose="020B0604030504040204" pitchFamily="34" typeface="微軟正黑體"/>
                <a:ea charset="-120" panose="020B0604030504040204" pitchFamily="34" typeface="微軟正黑體"/>
              </a:rPr>
              <a:t>報名確認</a:t>
            </a:r>
            <a:r>
              <a:rPr altLang="en-US" dirty="0" lang="zh-TW" sz="1600">
                <a:latin charset="-120" panose="020B0604030504040204" pitchFamily="34" typeface="微軟正黑體"/>
                <a:ea charset="-120" panose="020B0604030504040204" pitchFamily="34" typeface="微軟正黑體"/>
              </a:rPr>
              <a:t>」及「</a:t>
            </a:r>
            <a:r>
              <a:rPr altLang="en-US" dirty="0" lang="zh-TW" sz="1600" u="sng">
                <a:latin charset="-120" panose="020B0604030504040204" pitchFamily="34" typeface="微軟正黑體"/>
                <a:ea charset="-120" panose="020B0604030504040204" pitchFamily="34" typeface="微軟正黑體"/>
              </a:rPr>
              <a:t>產生繳費帳號</a:t>
            </a:r>
            <a:r>
              <a:rPr altLang="en-US" dirty="0" lang="zh-TW" sz="1600">
                <a:latin charset="-120" panose="020B0604030504040204" pitchFamily="34" typeface="微軟正黑體"/>
                <a:ea charset="-120" panose="020B0604030504040204" pitchFamily="34" typeface="微軟正黑體"/>
              </a:rPr>
              <a:t>」，</a:t>
            </a:r>
            <a:r>
              <a:rPr altLang="en-US" dirty="0" lang="zh-TW" smtClean="0" sz="1600">
                <a:latin charset="-120" panose="020B0604030504040204" pitchFamily="34" typeface="微軟正黑體"/>
                <a:ea charset="-120" panose="020B0604030504040204" pitchFamily="34" typeface="微軟正黑體"/>
              </a:rPr>
              <a:t>且在報名期間內</a:t>
            </a:r>
            <a:r>
              <a:rPr altLang="en-US" b="1" dirty="0" lang="zh-TW" smtClean="0" sz="1600">
                <a:solidFill>
                  <a:srgbClr val="FF0000"/>
                </a:solidFill>
                <a:latin charset="-120" panose="020B0604030504040204" pitchFamily="34" typeface="微軟正黑體"/>
                <a:ea charset="-120" panose="020B0604030504040204" pitchFamily="34" typeface="微軟正黑體"/>
              </a:rPr>
              <a:t>尚未</a:t>
            </a:r>
            <a:r>
              <a:rPr altLang="en-US" dirty="0" lang="zh-TW" sz="1600">
                <a:latin charset="-120" panose="020B0604030504040204" pitchFamily="34" typeface="微軟正黑體"/>
                <a:ea charset="-120" panose="020B0604030504040204" pitchFamily="34" typeface="微軟正黑體"/>
              </a:rPr>
              <a:t>至臨櫃或</a:t>
            </a:r>
            <a:r>
              <a:rPr altLang="zh-TW" dirty="0" lang="en-US" sz="1600">
                <a:latin charset="-120" panose="020B0604030504040204" pitchFamily="34" typeface="微軟正黑體"/>
                <a:ea charset="-120" panose="020B0604030504040204" pitchFamily="34" typeface="微軟正黑體"/>
              </a:rPr>
              <a:t>ATM</a:t>
            </a:r>
            <a:r>
              <a:rPr altLang="en-US" dirty="0" lang="zh-TW" sz="1600">
                <a:latin charset="-120" panose="020B0604030504040204" pitchFamily="34" typeface="微軟正黑體"/>
                <a:ea charset="-120" panose="020B0604030504040204" pitchFamily="34" typeface="微軟正黑體"/>
              </a:rPr>
              <a:t>繳費前，發現報名</a:t>
            </a:r>
            <a:r>
              <a:rPr altLang="en-US" dirty="0" lang="zh-TW" sz="1600" u="sng">
                <a:solidFill>
                  <a:srgbClr val="FF0000"/>
                </a:solidFill>
                <a:latin charset="-120" panose="020B0604030504040204" pitchFamily="34" typeface="微軟正黑體"/>
                <a:ea charset="-120" panose="020B0604030504040204" pitchFamily="34" typeface="微軟正黑體"/>
              </a:rPr>
              <a:t>人數</a:t>
            </a:r>
            <a:r>
              <a:rPr altLang="en-US" dirty="0" lang="zh-TW" sz="1600">
                <a:latin charset="-120" panose="020B0604030504040204" pitchFamily="34" typeface="微軟正黑體"/>
                <a:ea charset="-120" panose="020B0604030504040204" pitchFamily="34" typeface="微軟正黑體"/>
              </a:rPr>
              <a:t>及</a:t>
            </a:r>
            <a:r>
              <a:rPr altLang="en-US" dirty="0" lang="zh-TW" sz="1600" u="sng">
                <a:solidFill>
                  <a:srgbClr val="FF0000"/>
                </a:solidFill>
                <a:latin charset="-120" panose="020B0604030504040204" pitchFamily="34" typeface="微軟正黑體"/>
                <a:ea charset="-120" panose="020B0604030504040204" pitchFamily="34" typeface="微軟正黑體"/>
              </a:rPr>
              <a:t>減免資格</a:t>
            </a:r>
            <a:r>
              <a:rPr altLang="en-US" dirty="0" lang="zh-TW" smtClean="0" sz="1600">
                <a:latin charset="-120" panose="020B0604030504040204" pitchFamily="34" typeface="微軟正黑體"/>
                <a:ea charset="-120" panose="020B0604030504040204" pitchFamily="34" typeface="微軟正黑體"/>
              </a:rPr>
              <a:t>仍須</a:t>
            </a:r>
            <a:r>
              <a:rPr altLang="en-US" dirty="0" lang="zh-TW" sz="1600">
                <a:latin charset="-120" panose="020B0604030504040204" pitchFamily="34" typeface="微軟正黑體"/>
                <a:ea charset="-120" panose="020B0604030504040204" pitchFamily="34" typeface="微軟正黑體"/>
              </a:rPr>
              <a:t>修正。請</a:t>
            </a:r>
            <a:r>
              <a:rPr altLang="zh-TW" dirty="0" lang="zh-TW" sz="1600">
                <a:latin charset="-120" panose="020B0604030504040204" pitchFamily="34" typeface="微軟正黑體"/>
                <a:ea charset="-120" panose="020B0604030504040204" pitchFamily="34" typeface="微軟正黑體"/>
              </a:rPr>
              <a:t>參照</a:t>
            </a:r>
            <a:r>
              <a:rPr altLang="en-US" b="1" dirty="0" lang="zh-TW" sz="1600" u="sng">
                <a:solidFill>
                  <a:srgbClr val="0070C0"/>
                </a:solidFill>
                <a:latin charset="-120" panose="020B0604030504040204" pitchFamily="34" typeface="微軟正黑體"/>
                <a:ea charset="-120" panose="020B0604030504040204" pitchFamily="34" typeface="微軟正黑體"/>
              </a:rPr>
              <a:t>「</a:t>
            </a:r>
            <a:r>
              <a:rPr altLang="zh-TW" b="1" dirty="0" lang="en-US" sz="1600" u="sng">
                <a:solidFill>
                  <a:srgbClr val="0070C0"/>
                </a:solidFill>
                <a:latin charset="-120" panose="020B0604030504040204" pitchFamily="34" typeface="微軟正黑體"/>
                <a:ea charset="-120" panose="020B0604030504040204" pitchFamily="34" typeface="微軟正黑體"/>
              </a:rPr>
              <a:t>3</a:t>
            </a:r>
            <a:r>
              <a:rPr altLang="en-US" b="1" dirty="0" lang="zh-TW" sz="1600" u="sng">
                <a:solidFill>
                  <a:srgbClr val="0070C0"/>
                </a:solidFill>
                <a:latin charset="-120" panose="020B0604030504040204" pitchFamily="34" typeface="微軟正黑體"/>
                <a:ea charset="-120" panose="020B0604030504040204" pitchFamily="34" typeface="微軟正黑體"/>
              </a:rPr>
              <a:t>、報名資料</a:t>
            </a:r>
            <a:r>
              <a:rPr altLang="zh-TW" b="1" dirty="0" lang="zh-TW" sz="1600" u="sng">
                <a:solidFill>
                  <a:srgbClr val="0070C0"/>
                </a:solidFill>
                <a:latin charset="-120" panose="020B0604030504040204" pitchFamily="34" typeface="微軟正黑體"/>
                <a:ea charset="-120" panose="020B0604030504040204" pitchFamily="34" typeface="微軟正黑體"/>
              </a:rPr>
              <a:t>編修</a:t>
            </a:r>
            <a:r>
              <a:rPr altLang="en-US" b="1" dirty="0" lang="zh-TW" sz="1600" u="sng">
                <a:solidFill>
                  <a:srgbClr val="0070C0"/>
                </a:solidFill>
                <a:latin charset="-120" panose="020B0604030504040204" pitchFamily="34" typeface="微軟正黑體"/>
                <a:ea charset="-120" panose="020B0604030504040204" pitchFamily="34" typeface="微軟正黑體"/>
              </a:rPr>
              <a:t>」操作方式</a:t>
            </a:r>
            <a:r>
              <a:rPr altLang="en-US" dirty="0" lang="zh-TW" sz="1600">
                <a:latin charset="-120" panose="020B0604030504040204" pitchFamily="34" typeface="微軟正黑體"/>
                <a:ea charset="-120" panose="020B0604030504040204" pitchFamily="34" typeface="微軟正黑體"/>
              </a:rPr>
              <a:t>，至「</a:t>
            </a:r>
            <a:r>
              <a:rPr altLang="en-US" b="1" dirty="0" lang="zh-TW" sz="1600">
                <a:solidFill>
                  <a:srgbClr val="0070C0"/>
                </a:solidFill>
                <a:latin charset="-120" panose="020B0604030504040204" pitchFamily="34" typeface="微軟正黑體"/>
                <a:ea charset="-120" panose="020B0604030504040204" pitchFamily="34" typeface="微軟正黑體"/>
              </a:rPr>
              <a:t>報名資料編修</a:t>
            </a:r>
            <a:r>
              <a:rPr altLang="en-US" dirty="0" lang="zh-TW" sz="1600">
                <a:latin charset="-120" panose="020B0604030504040204" pitchFamily="34" typeface="微軟正黑體"/>
                <a:ea charset="-120" panose="020B0604030504040204" pitchFamily="34" typeface="微軟正黑體"/>
              </a:rPr>
              <a:t>」編修正確資料後，點按「儲存」鈕，系統會顯示「彈跳視窗」提醒訊息</a:t>
            </a:r>
            <a:r>
              <a:rPr altLang="zh-TW" dirty="0" lang="en-US" sz="1600">
                <a:latin charset="-120" panose="020B0604030504040204" pitchFamily="34" typeface="微軟正黑體"/>
                <a:ea charset="-120" panose="020B0604030504040204" pitchFamily="34" typeface="微軟正黑體"/>
              </a:rPr>
              <a:t>【</a:t>
            </a:r>
            <a:r>
              <a:rPr altLang="en-US" b="1" dirty="0" lang="zh-TW" sz="1600">
                <a:latin charset="-120" panose="020B0604030504040204" pitchFamily="34" typeface="微軟正黑體"/>
                <a:ea charset="-120" panose="020B0604030504040204" pitchFamily="34" typeface="微軟正黑體"/>
              </a:rPr>
              <a:t>減免資格資料有異動，請確認報名學生資料無誤後，務必至「報名資料確認送出及列印」區，</a:t>
            </a:r>
            <a:r>
              <a:rPr altLang="en-US" b="1" dirty="0" lang="zh-TW" smtClean="0" sz="1600">
                <a:latin charset="-120" panose="020B0604030504040204" pitchFamily="34" typeface="微軟正黑體"/>
                <a:ea charset="-120" panose="020B0604030504040204" pitchFamily="34" typeface="微軟正黑體"/>
              </a:rPr>
              <a:t>點按「</a:t>
            </a:r>
            <a:r>
              <a:rPr altLang="en-US" b="1" dirty="0" lang="zh-TW" sz="1600">
                <a:latin charset="-120" panose="020B0604030504040204" pitchFamily="34" typeface="微軟正黑體"/>
                <a:ea charset="-120" panose="020B0604030504040204" pitchFamily="34" typeface="微軟正黑體"/>
              </a:rPr>
              <a:t>報名資料確認送出，產生繳費帳號」，並列印繳費單。請以新產生之繳費單至臺灣銀行臨櫃或</a:t>
            </a:r>
            <a:r>
              <a:rPr altLang="zh-TW" b="1" dirty="0" lang="en-US" sz="1600">
                <a:latin charset="-120" panose="020B0604030504040204" pitchFamily="34" typeface="微軟正黑體"/>
                <a:ea charset="-120" panose="020B0604030504040204" pitchFamily="34" typeface="微軟正黑體"/>
              </a:rPr>
              <a:t>ATM</a:t>
            </a:r>
            <a:r>
              <a:rPr altLang="en-US" b="1" dirty="0" lang="zh-TW" sz="1600">
                <a:latin charset="-120" panose="020B0604030504040204" pitchFamily="34" typeface="微軟正黑體"/>
                <a:ea charset="-120" panose="020B0604030504040204" pitchFamily="34" typeface="微軟正黑體"/>
              </a:rPr>
              <a:t>轉帳</a:t>
            </a:r>
            <a:r>
              <a:rPr altLang="en-US" b="1" dirty="0" lang="zh-TW" smtClean="0" sz="1600">
                <a:latin charset="-120" panose="020B0604030504040204" pitchFamily="34" typeface="微軟正黑體"/>
                <a:ea charset="-120" panose="020B0604030504040204" pitchFamily="34" typeface="微軟正黑體"/>
              </a:rPr>
              <a:t>繳交報名</a:t>
            </a:r>
            <a:r>
              <a:rPr altLang="en-US" b="1" dirty="0" lang="zh-TW" sz="1600">
                <a:latin charset="-120" panose="020B0604030504040204" pitchFamily="34" typeface="微軟正黑體"/>
                <a:ea charset="-120" panose="020B0604030504040204" pitchFamily="34" typeface="微軟正黑體"/>
              </a:rPr>
              <a:t>費。</a:t>
            </a:r>
            <a:r>
              <a:rPr altLang="zh-TW" dirty="0" lang="en-US" sz="1600">
                <a:latin charset="-120" panose="020B0604030504040204" pitchFamily="34" typeface="微軟正黑體"/>
                <a:ea charset="-120" panose="020B0604030504040204" pitchFamily="34" typeface="微軟正黑體"/>
              </a:rPr>
              <a:t>】</a:t>
            </a:r>
            <a:endParaRPr altLang="en-US" dirty="0" lang="zh-TW" sz="1600"/>
          </a:p>
        </p:txBody>
      </p:sp>
      <p:pic>
        <p:nvPicPr>
          <p:cNvPr id="2" name="圖片 1"/>
          <p:cNvPicPr>
            <a:picLocks noChangeAspect="1"/>
          </p:cNvPicPr>
          <p:nvPr/>
        </p:nvPicPr>
        <p:blipFill rotWithShape="1">
          <a:blip cstate="screen" r:embed="rId2">
            <a:extLst>
              <a:ext uri="{28A0092B-C50C-407E-A947-70E740481C1C}">
                <a14:useLocalDpi xmlns:a14="http://schemas.microsoft.com/office/drawing/2010/main" val="0"/>
              </a:ext>
            </a:extLst>
          </a:blip>
          <a:srcRect b="12"/>
          <a:stretch/>
        </p:blipFill>
        <p:spPr>
          <a:xfrm>
            <a:off x="4609949" y="3498123"/>
            <a:ext cx="4320000" cy="1805163"/>
          </a:xfrm>
          <a:prstGeom prst="rect">
            <a:avLst/>
          </a:prstGeom>
          <a:ln w="19050">
            <a:solidFill>
              <a:srgbClr val="0000FF"/>
            </a:solidFill>
          </a:ln>
        </p:spPr>
      </p:pic>
      <p:pic>
        <p:nvPicPr>
          <p:cNvPr id="3" name="圖片 2"/>
          <p:cNvPicPr>
            <a:picLocks noChangeAspect="1"/>
          </p:cNvPicPr>
          <p:nvPr/>
        </p:nvPicPr>
        <p:blipFill rotWithShape="1">
          <a:blip cstate="screen" r:embed="rId3">
            <a:extLst>
              <a:ext uri="{28A0092B-C50C-407E-A947-70E740481C1C}">
                <a14:useLocalDpi xmlns:a14="http://schemas.microsoft.com/office/drawing/2010/main" val="0"/>
              </a:ext>
            </a:extLst>
          </a:blip>
          <a:srcRect b="12"/>
          <a:stretch/>
        </p:blipFill>
        <p:spPr>
          <a:xfrm>
            <a:off x="175073" y="3501253"/>
            <a:ext cx="4320000" cy="1805163"/>
          </a:xfrm>
          <a:prstGeom prst="rect">
            <a:avLst/>
          </a:prstGeom>
          <a:ln w="19050">
            <a:solidFill>
              <a:srgbClr val="0000FF"/>
            </a:solidFill>
          </a:ln>
        </p:spPr>
      </p:pic>
      <p:sp>
        <p:nvSpPr>
          <p:cNvPr id="18" name="矩形 17"/>
          <p:cNvSpPr/>
          <p:nvPr/>
        </p:nvSpPr>
        <p:spPr bwMode="auto">
          <a:xfrm>
            <a:off x="175657" y="3501689"/>
            <a:ext cx="1836000" cy="338554"/>
          </a:xfrm>
          <a:prstGeom prst="rect">
            <a:avLst/>
          </a:prstGeom>
          <a:solidFill>
            <a:schemeClr val="accent1">
              <a:lumMod val="40000"/>
              <a:lumOff val="60000"/>
            </a:schemeClr>
          </a:solidFill>
          <a:ln>
            <a:solidFill>
              <a:schemeClr val="bg1">
                <a:lumMod val="65000"/>
              </a:schemeClr>
            </a:solidFill>
          </a:ln>
        </p:spPr>
        <p:txBody>
          <a:bodyPr wrap="square">
            <a:spAutoFit/>
          </a:bodyPr>
          <a:lstStyle/>
          <a:p>
            <a:pPr algn="ctr" eaLnBrk="1" fontAlgn="auto" hangingPunct="1">
              <a:spcBef>
                <a:spcPts val="0"/>
              </a:spcBef>
              <a:spcAft>
                <a:spcPts val="0"/>
              </a:spcAft>
              <a:defRPr/>
            </a:pPr>
            <a:r>
              <a:rPr altLang="en-US" b="1" dirty="0" lang="zh-TW" sz="1600">
                <a:latin charset="-120" panose="020B0604030504040204" pitchFamily="34" typeface="微軟正黑體"/>
                <a:ea charset="-120" panose="020B0604030504040204" pitchFamily="34" typeface="微軟正黑體"/>
              </a:rPr>
              <a:t>免試生編修</a:t>
            </a:r>
            <a:r>
              <a:rPr altLang="en-US" b="1" dirty="0" lang="zh-TW" sz="1600">
                <a:solidFill>
                  <a:srgbClr val="C00000"/>
                </a:solidFill>
                <a:latin charset="-120" panose="020B0604030504040204" pitchFamily="34" typeface="微軟正黑體"/>
                <a:ea charset="-120" panose="020B0604030504040204" pitchFamily="34" typeface="微軟正黑體"/>
              </a:rPr>
              <a:t>前</a:t>
            </a:r>
            <a:r>
              <a:rPr altLang="en-US" b="1" dirty="0" lang="zh-TW" sz="1600">
                <a:latin charset="-120" panose="020B0604030504040204" pitchFamily="34" typeface="微軟正黑體"/>
                <a:ea charset="-120" panose="020B0604030504040204" pitchFamily="34" typeface="微軟正黑體"/>
              </a:rPr>
              <a:t>資料</a:t>
            </a:r>
            <a:endParaRPr altLang="en-US" dirty="0" lang="zh-TW" sz="1600">
              <a:latin charset="-120" panose="020B0604030504040204" pitchFamily="34" typeface="微軟正黑體"/>
              <a:ea charset="-120" panose="020B0604030504040204" pitchFamily="34" typeface="微軟正黑體"/>
            </a:endParaRPr>
          </a:p>
        </p:txBody>
      </p:sp>
      <p:sp>
        <p:nvSpPr>
          <p:cNvPr id="19" name="矩形 18"/>
          <p:cNvSpPr/>
          <p:nvPr/>
        </p:nvSpPr>
        <p:spPr bwMode="auto">
          <a:xfrm>
            <a:off x="2547160" y="4169760"/>
            <a:ext cx="843123" cy="16646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20" name="直線單箭頭接點 19"/>
          <p:cNvCxnSpPr>
            <a:stCxn id="19" idx="3"/>
            <a:endCxn id="26" idx="1"/>
          </p:cNvCxnSpPr>
          <p:nvPr/>
        </p:nvCxnSpPr>
        <p:spPr bwMode="auto">
          <a:xfrm flipV="1">
            <a:off x="3390283" y="4252585"/>
            <a:ext cx="3597504" cy="408"/>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1" name="矩形 20"/>
          <p:cNvSpPr/>
          <p:nvPr/>
        </p:nvSpPr>
        <p:spPr bwMode="auto">
          <a:xfrm>
            <a:off x="2794958" y="3616983"/>
            <a:ext cx="1296000" cy="468000"/>
          </a:xfrm>
          <a:prstGeom prst="rect">
            <a:avLst/>
          </a:prstGeom>
          <a:solidFill>
            <a:schemeClr val="accent6">
              <a:lumMod val="60000"/>
              <a:lumOff val="40000"/>
            </a:schemeClr>
          </a:solidFill>
          <a:ln>
            <a:solidFill>
              <a:schemeClr val="bg1">
                <a:lumMod val="65000"/>
              </a:schemeClr>
            </a:solidFill>
          </a:ln>
        </p:spPr>
        <p:txBody>
          <a:bodyPr wrap="square">
            <a:spAutoFit/>
          </a:bodyPr>
          <a:lstStyle/>
          <a:p>
            <a:pPr algn="ctr" eaLnBrk="1" fontAlgn="auto" hangingPunct="1">
              <a:spcBef>
                <a:spcPts val="0"/>
              </a:spcBef>
              <a:spcAft>
                <a:spcPts val="0"/>
              </a:spcAft>
              <a:defRPr/>
            </a:pPr>
            <a:r>
              <a:rPr altLang="en-US" b="1" dirty="0" lang="zh-TW" sz="1400">
                <a:latin charset="-120" panose="020B0604030504040204" pitchFamily="34" typeface="微軟正黑體"/>
                <a:ea charset="-120" panose="020B0604030504040204" pitchFamily="34" typeface="微軟正黑體"/>
              </a:rPr>
              <a:t>原減免資格</a:t>
            </a:r>
            <a:r>
              <a:rPr altLang="zh-TW" b="1" dirty="0" lang="en-US" sz="1400">
                <a:latin charset="-120" panose="020B0604030504040204" pitchFamily="34" typeface="微軟正黑體"/>
                <a:ea charset="-120" panose="020B0604030504040204" pitchFamily="34" typeface="微軟正黑體"/>
              </a:rPr>
              <a:t>:</a:t>
            </a:r>
            <a:r>
              <a:rPr altLang="en-US" b="1" dirty="0" lang="zh-TW" sz="1400">
                <a:solidFill>
                  <a:srgbClr val="FF0000"/>
                </a:solidFill>
                <a:latin charset="-120" panose="020B0604030504040204" pitchFamily="34" typeface="微軟正黑體"/>
                <a:ea charset="-120" panose="020B0604030504040204" pitchFamily="34" typeface="微軟正黑體"/>
              </a:rPr>
              <a:t>無</a:t>
            </a:r>
            <a:endParaRPr altLang="zh-TW" b="1" dirty="0" lang="en-US" sz="1400">
              <a:solidFill>
                <a:srgbClr val="FF0000"/>
              </a:solidFill>
              <a:latin charset="-120" panose="020B0604030504040204" pitchFamily="34" typeface="微軟正黑體"/>
              <a:ea charset="-120" panose="020B0604030504040204" pitchFamily="34" typeface="微軟正黑體"/>
            </a:endParaRPr>
          </a:p>
          <a:p>
            <a:pPr algn="ctr" eaLnBrk="1" fontAlgn="auto" hangingPunct="1">
              <a:spcBef>
                <a:spcPts val="0"/>
              </a:spcBef>
              <a:spcAft>
                <a:spcPts val="0"/>
              </a:spcAft>
              <a:defRPr/>
            </a:pPr>
            <a:r>
              <a:rPr altLang="zh-TW" b="1" dirty="0" lang="en-US" sz="1400">
                <a:latin charset="-120" panose="020B0604030504040204" pitchFamily="34" typeface="微軟正黑體"/>
                <a:ea charset="-120" panose="020B0604030504040204" pitchFamily="34" typeface="微軟正黑體"/>
              </a:rPr>
              <a:t>(</a:t>
            </a:r>
            <a:r>
              <a:rPr altLang="en-US" b="1" dirty="0" lang="zh-TW" sz="1400">
                <a:latin charset="-120" panose="020B0604030504040204" pitchFamily="34" typeface="微軟正黑體"/>
                <a:ea charset="-120" panose="020B0604030504040204" pitchFamily="34" typeface="微軟正黑體"/>
              </a:rPr>
              <a:t>報名費</a:t>
            </a:r>
            <a:r>
              <a:rPr altLang="zh-TW" b="1" dirty="0" lang="en-US" sz="1400">
                <a:latin charset="-120" panose="020B0604030504040204" pitchFamily="34" typeface="微軟正黑體"/>
                <a:ea charset="-120" panose="020B0604030504040204" pitchFamily="34" typeface="微軟正黑體"/>
              </a:rPr>
              <a:t>300</a:t>
            </a:r>
            <a:r>
              <a:rPr altLang="en-US" b="1" dirty="0" lang="zh-TW" sz="1400">
                <a:latin charset="-120" panose="020B0604030504040204" pitchFamily="34" typeface="微軟正黑體"/>
                <a:ea charset="-120" panose="020B0604030504040204" pitchFamily="34" typeface="微軟正黑體"/>
              </a:rPr>
              <a:t>元</a:t>
            </a:r>
            <a:r>
              <a:rPr altLang="zh-TW" b="1" dirty="0" lang="en-US" sz="1400">
                <a:latin charset="-120" panose="020B0604030504040204" pitchFamily="34" typeface="微軟正黑體"/>
                <a:ea charset="-120" panose="020B0604030504040204" pitchFamily="34" typeface="微軟正黑體"/>
              </a:rPr>
              <a:t>)</a:t>
            </a:r>
            <a:endParaRPr altLang="en-US" dirty="0" lang="zh-TW" sz="1400">
              <a:latin charset="-120" panose="020B0604030504040204" pitchFamily="34" typeface="微軟正黑體"/>
              <a:ea charset="-120" panose="020B0604030504040204" pitchFamily="34" typeface="微軟正黑體"/>
            </a:endParaRPr>
          </a:p>
        </p:txBody>
      </p:sp>
      <p:sp>
        <p:nvSpPr>
          <p:cNvPr id="22" name="矩形 21"/>
          <p:cNvSpPr/>
          <p:nvPr/>
        </p:nvSpPr>
        <p:spPr bwMode="auto">
          <a:xfrm>
            <a:off x="6733949" y="3641354"/>
            <a:ext cx="2196000" cy="468000"/>
          </a:xfrm>
          <a:prstGeom prst="rect">
            <a:avLst/>
          </a:prstGeom>
          <a:solidFill>
            <a:schemeClr val="accent6">
              <a:lumMod val="60000"/>
              <a:lumOff val="40000"/>
            </a:schemeClr>
          </a:solidFill>
          <a:ln>
            <a:solidFill>
              <a:schemeClr val="bg1">
                <a:lumMod val="65000"/>
              </a:schemeClr>
            </a:solidFill>
          </a:ln>
        </p:spPr>
        <p:txBody>
          <a:bodyPr wrap="square">
            <a:spAutoFit/>
          </a:bodyPr>
          <a:lstStyle/>
          <a:p>
            <a:pPr algn="ctr" eaLnBrk="1" fontAlgn="auto" hangingPunct="1">
              <a:spcBef>
                <a:spcPts val="0"/>
              </a:spcBef>
              <a:spcAft>
                <a:spcPts val="0"/>
              </a:spcAft>
              <a:defRPr/>
            </a:pPr>
            <a:r>
              <a:rPr altLang="en-US" b="1" dirty="0" lang="zh-TW" sz="1400">
                <a:latin charset="-120" panose="020B0604030504040204" pitchFamily="34" typeface="微軟正黑體"/>
                <a:ea charset="-120" panose="020B0604030504040204" pitchFamily="34" typeface="微軟正黑體"/>
              </a:rPr>
              <a:t>異動減免資格</a:t>
            </a:r>
            <a:r>
              <a:rPr altLang="zh-TW" b="1" dirty="0" lang="en-US" sz="1400">
                <a:latin charset="-120" panose="020B0604030504040204" pitchFamily="34" typeface="微軟正黑體"/>
                <a:ea charset="-120" panose="020B0604030504040204" pitchFamily="34" typeface="微軟正黑體"/>
              </a:rPr>
              <a:t>:</a:t>
            </a:r>
            <a:r>
              <a:rPr altLang="en-US" b="1" dirty="0" lang="zh-TW" sz="1400">
                <a:solidFill>
                  <a:srgbClr val="FF0000"/>
                </a:solidFill>
                <a:latin charset="-120" panose="020B0604030504040204" pitchFamily="34" typeface="微軟正黑體"/>
                <a:ea charset="-120" panose="020B0604030504040204" pitchFamily="34" typeface="微軟正黑體"/>
              </a:rPr>
              <a:t>中低收入戶</a:t>
            </a:r>
            <a:endParaRPr altLang="zh-TW" b="1" dirty="0" lang="en-US" sz="1400">
              <a:solidFill>
                <a:srgbClr val="FF0000"/>
              </a:solidFill>
              <a:latin charset="-120" panose="020B0604030504040204" pitchFamily="34" typeface="微軟正黑體"/>
              <a:ea charset="-120" panose="020B0604030504040204" pitchFamily="34" typeface="微軟正黑體"/>
            </a:endParaRPr>
          </a:p>
          <a:p>
            <a:pPr algn="ctr" eaLnBrk="1" fontAlgn="auto" hangingPunct="1">
              <a:spcBef>
                <a:spcPts val="0"/>
              </a:spcBef>
              <a:spcAft>
                <a:spcPts val="0"/>
              </a:spcAft>
              <a:defRPr/>
            </a:pPr>
            <a:r>
              <a:rPr altLang="zh-TW" b="1" dirty="0" lang="en-US" sz="1400">
                <a:latin charset="-120" panose="020B0604030504040204" pitchFamily="34" typeface="微軟正黑體"/>
                <a:ea charset="-120" panose="020B0604030504040204" pitchFamily="34" typeface="微軟正黑體"/>
              </a:rPr>
              <a:t>(</a:t>
            </a:r>
            <a:r>
              <a:rPr altLang="en-US" b="1" dirty="0" lang="zh-TW" sz="1400">
                <a:latin charset="-120" panose="020B0604030504040204" pitchFamily="34" typeface="微軟正黑體"/>
                <a:ea charset="-120" panose="020B0604030504040204" pitchFamily="34" typeface="微軟正黑體"/>
              </a:rPr>
              <a:t>報名費</a:t>
            </a:r>
            <a:r>
              <a:rPr altLang="zh-TW" b="1" dirty="0" lang="en-US" sz="1400">
                <a:latin charset="-120" panose="020B0604030504040204" pitchFamily="34" typeface="微軟正黑體"/>
                <a:ea charset="-120" panose="020B0604030504040204" pitchFamily="34" typeface="微軟正黑體"/>
              </a:rPr>
              <a:t>120</a:t>
            </a:r>
            <a:r>
              <a:rPr altLang="en-US" b="1" dirty="0" lang="zh-TW" sz="1400">
                <a:latin charset="-120" panose="020B0604030504040204" pitchFamily="34" typeface="微軟正黑體"/>
                <a:ea charset="-120" panose="020B0604030504040204" pitchFamily="34" typeface="微軟正黑體"/>
              </a:rPr>
              <a:t>元</a:t>
            </a:r>
            <a:r>
              <a:rPr altLang="zh-TW" b="1" dirty="0" lang="en-US" sz="1400">
                <a:latin charset="-120" panose="020B0604030504040204" pitchFamily="34" typeface="微軟正黑體"/>
                <a:ea charset="-120" panose="020B0604030504040204" pitchFamily="34" typeface="微軟正黑體"/>
              </a:rPr>
              <a:t>)</a:t>
            </a:r>
            <a:endParaRPr altLang="en-US" dirty="0" lang="zh-TW" sz="1400">
              <a:latin charset="-120" panose="020B0604030504040204" pitchFamily="34" typeface="微軟正黑體"/>
              <a:ea charset="-120" panose="020B0604030504040204" pitchFamily="34" typeface="微軟正黑體"/>
            </a:endParaRPr>
          </a:p>
        </p:txBody>
      </p:sp>
      <p:sp>
        <p:nvSpPr>
          <p:cNvPr id="23" name="矩形 22"/>
          <p:cNvSpPr/>
          <p:nvPr/>
        </p:nvSpPr>
        <p:spPr bwMode="auto">
          <a:xfrm>
            <a:off x="4617812" y="3501689"/>
            <a:ext cx="1836000" cy="338554"/>
          </a:xfrm>
          <a:prstGeom prst="rect">
            <a:avLst/>
          </a:prstGeom>
          <a:solidFill>
            <a:schemeClr val="accent1">
              <a:lumMod val="40000"/>
              <a:lumOff val="60000"/>
            </a:schemeClr>
          </a:solidFill>
          <a:ln>
            <a:solidFill>
              <a:schemeClr val="bg1">
                <a:lumMod val="65000"/>
              </a:schemeClr>
            </a:solidFill>
          </a:ln>
        </p:spPr>
        <p:txBody>
          <a:bodyPr wrap="square">
            <a:spAutoFit/>
          </a:bodyPr>
          <a:lstStyle/>
          <a:p>
            <a:pPr algn="ctr" eaLnBrk="1" fontAlgn="auto" hangingPunct="1">
              <a:spcBef>
                <a:spcPts val="0"/>
              </a:spcBef>
              <a:spcAft>
                <a:spcPts val="0"/>
              </a:spcAft>
              <a:defRPr/>
            </a:pPr>
            <a:r>
              <a:rPr altLang="en-US" b="1" dirty="0" lang="zh-TW" sz="1600">
                <a:latin charset="-120" panose="020B0604030504040204" pitchFamily="34" typeface="微軟正黑體"/>
                <a:ea charset="-120" panose="020B0604030504040204" pitchFamily="34" typeface="微軟正黑體"/>
              </a:rPr>
              <a:t>免試生編修</a:t>
            </a:r>
            <a:r>
              <a:rPr altLang="en-US" b="1" dirty="0" lang="zh-TW" sz="1600">
                <a:solidFill>
                  <a:srgbClr val="C00000"/>
                </a:solidFill>
                <a:latin charset="-120" panose="020B0604030504040204" pitchFamily="34" typeface="微軟正黑體"/>
                <a:ea charset="-120" panose="020B0604030504040204" pitchFamily="34" typeface="微軟正黑體"/>
              </a:rPr>
              <a:t>後</a:t>
            </a:r>
            <a:r>
              <a:rPr altLang="en-US" b="1" dirty="0" lang="zh-TW" sz="1600">
                <a:latin charset="-120" panose="020B0604030504040204" pitchFamily="34" typeface="微軟正黑體"/>
                <a:ea charset="-120" panose="020B0604030504040204" pitchFamily="34" typeface="微軟正黑體"/>
              </a:rPr>
              <a:t>資料</a:t>
            </a:r>
            <a:endParaRPr altLang="en-US" dirty="0" lang="zh-TW" sz="1600">
              <a:latin charset="-120" panose="020B0604030504040204" pitchFamily="34" typeface="微軟正黑體"/>
              <a:ea charset="-120" panose="020B0604030504040204" pitchFamily="34" typeface="微軟正黑體"/>
            </a:endParaRPr>
          </a:p>
        </p:txBody>
      </p:sp>
      <p:sp>
        <p:nvSpPr>
          <p:cNvPr id="17" name="矩形 31"/>
          <p:cNvSpPr>
            <a:spLocks noChangeArrowheads="1"/>
          </p:cNvSpPr>
          <p:nvPr/>
        </p:nvSpPr>
        <p:spPr bwMode="auto">
          <a:xfrm>
            <a:off x="4872636" y="4371372"/>
            <a:ext cx="1132933" cy="307777"/>
          </a:xfrm>
          <a:prstGeom prst="rect">
            <a:avLst/>
          </a:prstGeom>
          <a:solidFill>
            <a:srgbClr val="FFCCCC"/>
          </a:solidFill>
          <a:ln w="9525">
            <a:noFill/>
            <a:miter lim="800000"/>
            <a:headEnd/>
            <a:tailEnd/>
          </a:ln>
          <a:effectLst>
            <a:outerShdw algn="ctr" blurRad="107950" dir="5400000" dist="12700">
              <a:srgbClr val="000000"/>
            </a:outerShdw>
          </a:effectLst>
          <a:scene3d>
            <a:camera prst="orthographicFront">
              <a:rot lat="0" lon="0" rev="0"/>
            </a:camera>
            <a:lightRig dir="t" rig="soft">
              <a:rot lat="0" lon="0" rev="0"/>
            </a:lightRig>
          </a:scene3d>
          <a:sp3d contourW="44450" prstMaterial="matte">
            <a:bevelT h="63500" prst="artDeco" w="63500"/>
            <a:contourClr>
              <a:srgbClr val="FFFFFF"/>
            </a:contourClr>
          </a:sp3d>
        </p:spPr>
        <p:txBody>
          <a:bodyPr>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lgn="ctr" eaLnBrk="1" hangingPunct="1"/>
            <a:r>
              <a:rPr altLang="en-US" b="1" dirty="0" lang="zh-TW" sz="1400">
                <a:solidFill>
                  <a:srgbClr val="7030A0"/>
                </a:solidFill>
                <a:latin charset="-120" panose="020B0604030504040204" pitchFamily="34" typeface="微軟正黑體"/>
                <a:ea charset="-120" panose="020B0604030504040204" pitchFamily="34" typeface="微軟正黑體"/>
              </a:rPr>
              <a:t>彈跳視窗</a:t>
            </a:r>
            <a:endParaRPr altLang="en-US" dirty="0" lang="zh-TW" sz="1400">
              <a:solidFill>
                <a:srgbClr val="7030A0"/>
              </a:solidFill>
              <a:latin charset="-120" panose="020B0604030504040204" pitchFamily="34" typeface="微軟正黑體"/>
              <a:ea charset="-120" panose="020B0604030504040204" pitchFamily="34" typeface="微軟正黑體"/>
            </a:endParaRPr>
          </a:p>
        </p:txBody>
      </p:sp>
      <p:sp>
        <p:nvSpPr>
          <p:cNvPr id="24" name="五角星形 23"/>
          <p:cNvSpPr/>
          <p:nvPr/>
        </p:nvSpPr>
        <p:spPr>
          <a:xfrm rot="19135092">
            <a:off x="4762565" y="4305308"/>
            <a:ext cx="252000" cy="252000"/>
          </a:xfrm>
          <a:prstGeom prst="star5">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6" name="矩形 25"/>
          <p:cNvSpPr/>
          <p:nvPr/>
        </p:nvSpPr>
        <p:spPr bwMode="auto">
          <a:xfrm>
            <a:off x="6987787" y="4169352"/>
            <a:ext cx="843123" cy="16646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pic>
        <p:nvPicPr>
          <p:cNvPr id="25" name="圖片 1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74638" y="4656769"/>
            <a:ext cx="3237454" cy="1143954"/>
          </a:xfrm>
          <a:prstGeom prst="rect">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7247454"/>
      </p:ext>
    </p:extLst>
  </p:cSld>
  <p:clrMapOvr>
    <a:masterClrMapping/>
  </p:clrMapOvr>
  <p:timing>
    <p:tnLst>
      <p:par>
        <p:cTn dur="indefinite" id="1" nodeType="tmRoot" restart="never"/>
      </p:par>
    </p:tnLst>
  </p:timing>
</p:sld>
</file>

<file path=ppt/slides/slide65.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29" name="圖片 28"/>
          <p:cNvPicPr>
            <a:picLocks noChangeAspect="1"/>
          </p:cNvPicPr>
          <p:nvPr/>
        </p:nvPicPr>
        <p:blipFill rotWithShape="1">
          <a:blip r:embed="rId2"/>
          <a:srcRect r="-54"/>
          <a:stretch/>
        </p:blipFill>
        <p:spPr>
          <a:xfrm>
            <a:off x="291284" y="1576031"/>
            <a:ext cx="5388115" cy="4983072"/>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65</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19309" y="590766"/>
            <a:ext cx="8134469"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800">
                <a:solidFill>
                  <a:srgbClr val="0033CC"/>
                </a:solidFill>
                <a:latin charset="-120" panose="020B0604030504040204" pitchFamily="34" typeface="微軟正黑體"/>
                <a:ea charset="-120" panose="020B0604030504040204" pitchFamily="34" typeface="微軟正黑體"/>
              </a:rPr>
              <a:t>報名繳交資料</a:t>
            </a:r>
            <a:r>
              <a:rPr altLang="zh-TW" b="1" dirty="0" lang="en-US" smtClean="0" sz="2400">
                <a:solidFill>
                  <a:srgbClr val="0033CC"/>
                </a:solidFill>
                <a:latin charset="-120" panose="020B0604030504040204" pitchFamily="34" typeface="微軟正黑體"/>
                <a:ea charset="-120" panose="020B0604030504040204" pitchFamily="34" typeface="微軟正黑體"/>
              </a:rPr>
              <a:t>(7/15)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15" name="矩形 4"/>
          <p:cNvSpPr>
            <a:spLocks noChangeArrowheads="1"/>
          </p:cNvSpPr>
          <p:nvPr/>
        </p:nvSpPr>
        <p:spPr bwMode="auto">
          <a:xfrm>
            <a:off x="803965" y="1160986"/>
            <a:ext cx="305185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en-US" b="1" dirty="0" lang="zh-TW" smtClean="0" sz="2000">
                <a:solidFill>
                  <a:srgbClr val="0070C0"/>
                </a:solidFill>
                <a:latin charset="-120" panose="020B0604030504040204" pitchFamily="34" typeface="微軟正黑體"/>
                <a:ea charset="-120" panose="020B0604030504040204" pitchFamily="34" typeface="微軟正黑體"/>
              </a:rPr>
              <a:t>表</a:t>
            </a:r>
            <a:r>
              <a:rPr altLang="en-US" b="1" dirty="0" lang="zh-TW" sz="2000">
                <a:solidFill>
                  <a:srgbClr val="0070C0"/>
                </a:solidFill>
                <a:latin charset="-120" panose="020B0604030504040204" pitchFamily="34" typeface="微軟正黑體"/>
                <a:ea charset="-120" panose="020B0604030504040204" pitchFamily="34" typeface="微軟正黑體"/>
              </a:rPr>
              <a:t>一：</a:t>
            </a:r>
            <a:r>
              <a:rPr altLang="zh-TW" b="1" dirty="0" lang="zh-TW" sz="2000">
                <a:solidFill>
                  <a:srgbClr val="0070C0"/>
                </a:solidFill>
                <a:latin charset="-120" panose="020B0604030504040204" pitchFamily="34" typeface="微軟正黑體"/>
                <a:ea charset="-120" panose="020B0604030504040204" pitchFamily="34" typeface="微軟正黑體"/>
              </a:rPr>
              <a:t>報名人數統計表</a:t>
            </a:r>
            <a:endParaRPr altLang="zh-TW" b="1" dirty="0" lang="en-US" sz="2000">
              <a:solidFill>
                <a:srgbClr val="0070C0"/>
              </a:solidFill>
              <a:latin charset="-120" panose="020B0604030504040204" pitchFamily="34" typeface="微軟正黑體"/>
              <a:ea charset="-120" panose="020B0604030504040204" pitchFamily="34" typeface="微軟正黑體"/>
            </a:endParaRPr>
          </a:p>
        </p:txBody>
      </p:sp>
      <p:pic>
        <p:nvPicPr>
          <p:cNvPr id="3" name="圖片 2"/>
          <p:cNvPicPr>
            <a:picLocks noChangeAspect="1"/>
          </p:cNvPicPr>
          <p:nvPr/>
        </p:nvPicPr>
        <p:blipFill>
          <a:blip cstate="screen" r:embed="rId3">
            <a:extLst>
              <a:ext uri="{28A0092B-C50C-407E-A947-70E740481C1C}">
                <a14:useLocalDpi xmlns:a14="http://schemas.microsoft.com/office/drawing/2010/main" val="0"/>
              </a:ext>
            </a:extLst>
          </a:blip>
          <a:stretch>
            <a:fillRect/>
          </a:stretch>
        </p:blipFill>
        <p:spPr>
          <a:xfrm>
            <a:off x="1667800" y="5681967"/>
            <a:ext cx="2725946" cy="833823"/>
          </a:xfrm>
          <a:prstGeom prst="rect">
            <a:avLst/>
          </a:prstGeom>
        </p:spPr>
      </p:pic>
      <p:grpSp>
        <p:nvGrpSpPr>
          <p:cNvPr id="18" name="群組 17"/>
          <p:cNvGrpSpPr/>
          <p:nvPr/>
        </p:nvGrpSpPr>
        <p:grpSpPr>
          <a:xfrm rot="20502031">
            <a:off x="2538306" y="6101169"/>
            <a:ext cx="589395" cy="294370"/>
            <a:chOff x="-131980" y="43272"/>
            <a:chExt cx="1978793" cy="606488"/>
          </a:xfrm>
        </p:grpSpPr>
        <p:sp>
          <p:nvSpPr>
            <p:cNvPr id="19" name="矩形 18"/>
            <p:cNvSpPr/>
            <p:nvPr/>
          </p:nvSpPr>
          <p:spPr>
            <a:xfrm>
              <a:off x="94388" y="117859"/>
              <a:ext cx="1238636" cy="34571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lIns="91440" numCol="1" rIns="91440" rot="0" rtlCol="0" spcCol="0" spcFirstLastPara="0" tIns="45720" vert="horz" wrap="square">
              <a:prstTxWarp prst="textNoShape">
                <a:avLst/>
              </a:prstTxWarp>
              <a:noAutofit/>
            </a:bodyPr>
            <a:lstStyle/>
            <a:p>
              <a:endParaRPr altLang="en-US" lang="zh-TW"/>
            </a:p>
          </p:txBody>
        </p:sp>
        <p:sp>
          <p:nvSpPr>
            <p:cNvPr id="20" name="文字方塊 2"/>
            <p:cNvSpPr txBox="1">
              <a:spLocks noChangeArrowheads="1"/>
            </p:cNvSpPr>
            <p:nvPr/>
          </p:nvSpPr>
          <p:spPr bwMode="auto">
            <a:xfrm>
              <a:off x="63904" y="254456"/>
              <a:ext cx="1409722" cy="395304"/>
            </a:xfrm>
            <a:prstGeom prst="rect">
              <a:avLst/>
            </a:prstGeom>
            <a:noFill/>
            <a:ln w="9525">
              <a:noFill/>
              <a:miter lim="800000"/>
              <a:headEnd/>
              <a:tailEnd/>
            </a:ln>
          </p:spPr>
          <p:txBody>
            <a:bodyPr anchor="t" anchorCtr="0" bIns="45720" lIns="91440" rIns="91440" rot="0" tIns="45720" vert="horz" wrap="square">
              <a:noAutofit/>
            </a:bodyPr>
            <a:lstStyle/>
            <a:p>
              <a:pPr>
                <a:lnSpc>
                  <a:spcPct val="115000"/>
                </a:lnSpc>
                <a:spcAft>
                  <a:spcPts val="0"/>
                </a:spcAft>
              </a:pPr>
              <a:r>
                <a:rPr dirty="0" lang="zh-TW" sz="300">
                  <a:solidFill>
                    <a:srgbClr val="000000"/>
                  </a:solidFill>
                  <a:effectLst/>
                  <a:latin charset="0" panose="020B0502020104020203" pitchFamily="34" typeface="Gill Sans MT"/>
                  <a:ea charset="-120" panose="020B0604030504040204" pitchFamily="34" typeface="微軟正黑體"/>
                  <a:cs charset="0" panose="02020603050405020304" pitchFamily="18" typeface="Times New Roman"/>
                </a:rPr>
                <a:t>櫃員收付之章</a:t>
              </a:r>
              <a:endParaRPr dirty="0" lang="zh-TW" sz="1000">
                <a:solidFill>
                  <a:srgbClr val="000000"/>
                </a:solidFill>
                <a:effectLst/>
                <a:latin charset="0" panose="020B0502020104020203" pitchFamily="34" typeface="Gill Sans MT"/>
                <a:ea charset="-120" panose="020B0604030504040204" pitchFamily="34" typeface="微軟正黑體"/>
                <a:cs charset="0" panose="02020603050405020304" pitchFamily="18" typeface="Times New Roman"/>
              </a:endParaRPr>
            </a:p>
          </p:txBody>
        </p:sp>
        <p:sp>
          <p:nvSpPr>
            <p:cNvPr id="21" name="文字方塊 2"/>
            <p:cNvSpPr txBox="1">
              <a:spLocks noChangeArrowheads="1"/>
            </p:cNvSpPr>
            <p:nvPr/>
          </p:nvSpPr>
          <p:spPr bwMode="auto">
            <a:xfrm>
              <a:off x="-131980" y="43272"/>
              <a:ext cx="1978793" cy="334658"/>
            </a:xfrm>
            <a:prstGeom prst="rect">
              <a:avLst/>
            </a:prstGeom>
            <a:noFill/>
            <a:ln w="9525">
              <a:noFill/>
              <a:miter lim="800000"/>
              <a:headEnd/>
              <a:tailEnd/>
            </a:ln>
          </p:spPr>
          <p:txBody>
            <a:bodyPr anchor="t" anchorCtr="0" bIns="45720" lIns="91440" rIns="91440" rot="0" tIns="45720" vert="horz" wrap="square">
              <a:noAutofit/>
            </a:bodyPr>
            <a:lstStyle/>
            <a:p>
              <a:pPr>
                <a:lnSpc>
                  <a:spcPct val="115000"/>
                </a:lnSpc>
                <a:spcAft>
                  <a:spcPts val="0"/>
                </a:spcAft>
              </a:pPr>
              <a:r>
                <a:rPr lang="zh-TW" sz="300">
                  <a:solidFill>
                    <a:srgbClr val="000000"/>
                  </a:solidFill>
                  <a:effectLst/>
                  <a:latin charset="0" panose="020B0502020104020203" pitchFamily="34" typeface="Gill Sans MT"/>
                  <a:ea charset="-120" panose="020B0604030504040204" pitchFamily="34" typeface="微軟正黑體"/>
                  <a:cs charset="0" panose="02020603050405020304" pitchFamily="18" typeface="Times New Roman"/>
                </a:rPr>
                <a:t>○○銀行○○分行</a:t>
              </a:r>
              <a:endParaRPr lang="zh-TW" sz="1000">
                <a:solidFill>
                  <a:srgbClr val="000000"/>
                </a:solidFill>
                <a:effectLst/>
                <a:latin charset="0" panose="020B0502020104020203" pitchFamily="34" typeface="Gill Sans MT"/>
                <a:ea charset="-120" panose="020B0604030504040204" pitchFamily="34" typeface="微軟正黑體"/>
                <a:cs charset="0" panose="02020603050405020304" pitchFamily="18" typeface="Times New Roman"/>
              </a:endParaRPr>
            </a:p>
          </p:txBody>
        </p:sp>
        <p:sp>
          <p:nvSpPr>
            <p:cNvPr id="22" name="文字方塊 2"/>
            <p:cNvSpPr txBox="1">
              <a:spLocks noChangeArrowheads="1"/>
            </p:cNvSpPr>
            <p:nvPr/>
          </p:nvSpPr>
          <p:spPr bwMode="auto">
            <a:xfrm>
              <a:off x="124812" y="172448"/>
              <a:ext cx="1189260" cy="349889"/>
            </a:xfrm>
            <a:prstGeom prst="rect">
              <a:avLst/>
            </a:prstGeom>
            <a:noFill/>
            <a:ln w="9525">
              <a:noFill/>
              <a:miter lim="800000"/>
              <a:headEnd/>
              <a:tailEnd/>
            </a:ln>
          </p:spPr>
          <p:txBody>
            <a:bodyPr anchor="t" anchorCtr="0" bIns="45720" lIns="91440" rIns="91440" rot="0" tIns="45720" vert="horz" wrap="square">
              <a:noAutofit/>
            </a:bodyPr>
            <a:lstStyle/>
            <a:p>
              <a:pPr algn="ctr">
                <a:lnSpc>
                  <a:spcPct val="115000"/>
                </a:lnSpc>
                <a:spcAft>
                  <a:spcPts val="0"/>
                </a:spcAft>
              </a:pPr>
              <a:r>
                <a:rPr dirty="0" lang="en-US" sz="200">
                  <a:solidFill>
                    <a:srgbClr val="000000"/>
                  </a:solidFill>
                  <a:effectLst/>
                  <a:latin charset="-120" panose="020B0604030504040204" pitchFamily="34" typeface="微軟正黑體"/>
                  <a:ea charset="-120" panose="020B0604030504040204" pitchFamily="34" typeface="微軟正黑體"/>
                  <a:cs charset="0" panose="02020603050405020304" pitchFamily="18" typeface="Times New Roman"/>
                </a:rPr>
                <a:t>111 . 05 . 25</a:t>
              </a:r>
              <a:endParaRPr dirty="0" lang="zh-TW" sz="1000">
                <a:solidFill>
                  <a:srgbClr val="000000"/>
                </a:solidFill>
                <a:effectLst/>
                <a:latin charset="0" panose="020B0502020104020203" pitchFamily="34" typeface="Gill Sans MT"/>
                <a:ea charset="-120" panose="020B0604030504040204" pitchFamily="34" typeface="微軟正黑體"/>
                <a:cs charset="0" panose="02020603050405020304" pitchFamily="18" typeface="Times New Roman"/>
              </a:endParaRPr>
            </a:p>
          </p:txBody>
        </p:sp>
      </p:grpSp>
      <p:sp>
        <p:nvSpPr>
          <p:cNvPr id="16" name="Rectangle 3"/>
          <p:cNvSpPr/>
          <p:nvPr/>
        </p:nvSpPr>
        <p:spPr>
          <a:xfrm>
            <a:off x="5782235" y="3030680"/>
            <a:ext cx="3106140" cy="1447191"/>
          </a:xfrm>
          <a:prstGeom prst="rect">
            <a:avLst/>
          </a:prstGeom>
          <a:solidFill>
            <a:srgbClr val="CDEFDE"/>
          </a:solidFill>
          <a:ln>
            <a:noFill/>
          </a:ln>
          <a:effectLst>
            <a:outerShdw algn="ctr" blurRad="107950" dir="5400000" dist="12700">
              <a:srgbClr val="000000"/>
            </a:outerShdw>
          </a:effectLst>
          <a:scene3d>
            <a:camera prst="orthographicFront">
              <a:rot lat="0" lon="0" rev="0"/>
            </a:camera>
            <a:lightRig dir="t" rig="soft">
              <a:rot lat="0" lon="0" rev="0"/>
            </a:lightRig>
          </a:scene3d>
          <a:sp3d contourW="44450" prstMaterial="matte">
            <a:bevelT h="63500" prst="artDeco" w="63500"/>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fontAlgn="auto">
              <a:lnSpc>
                <a:spcPts val="2500"/>
              </a:lnSpc>
              <a:buFont charset="2" panose="05000000000000000000" pitchFamily="2" typeface="Wingdings"/>
              <a:buChar char="u"/>
              <a:defRPr/>
            </a:pPr>
            <a:r>
              <a:rPr altLang="zh-TW" b="1" dirty="0" lang="zh-TW" sz="1600">
                <a:solidFill>
                  <a:schemeClr val="tx1"/>
                </a:solidFill>
                <a:latin charset="-120" panose="020B0604030504040204" pitchFamily="34" typeface="微軟正黑體"/>
                <a:ea charset="-120" panose="020B0604030504040204" pitchFamily="34" typeface="微軟正黑體"/>
              </a:rPr>
              <a:t>報名人數、實繳報名費金額</a:t>
            </a:r>
            <a:r>
              <a:rPr altLang="en-US" b="1" dirty="0" lang="zh-TW" smtClean="0" sz="1600">
                <a:solidFill>
                  <a:schemeClr val="tx1"/>
                </a:solidFill>
                <a:latin charset="-120" panose="020B0604030504040204" pitchFamily="34" typeface="微軟正黑體"/>
                <a:ea charset="-120" panose="020B0604030504040204" pitchFamily="34" typeface="微軟正黑體"/>
              </a:rPr>
              <a:t>之</a:t>
            </a:r>
            <a:endParaRPr altLang="zh-TW" b="1" dirty="0" lang="en-US" smtClean="0" sz="1600">
              <a:solidFill>
                <a:schemeClr val="tx1"/>
              </a:solidFill>
              <a:latin charset="-120" panose="020B0604030504040204" pitchFamily="34" typeface="微軟正黑體"/>
              <a:ea charset="-120" panose="020B0604030504040204" pitchFamily="34" typeface="微軟正黑體"/>
            </a:endParaRPr>
          </a:p>
          <a:p>
            <a:pPr fontAlgn="auto">
              <a:lnSpc>
                <a:spcPts val="2500"/>
              </a:lnSpc>
              <a:defRPr/>
            </a:pPr>
            <a:r>
              <a:rPr altLang="zh-TW" b="1" dirty="0" lang="en-US" sz="1600">
                <a:solidFill>
                  <a:schemeClr val="tx1"/>
                </a:solidFill>
                <a:latin charset="-120" panose="020B0604030504040204" pitchFamily="34" typeface="微軟正黑體"/>
                <a:ea charset="-120" panose="020B0604030504040204" pitchFamily="34" typeface="微軟正黑體"/>
              </a:rPr>
              <a:t> </a:t>
            </a:r>
            <a:r>
              <a:rPr altLang="zh-TW" b="1" dirty="0" lang="en-US" smtClean="0" sz="1600">
                <a:solidFill>
                  <a:schemeClr val="tx1"/>
                </a:solidFill>
                <a:latin charset="-120" panose="020B0604030504040204" pitchFamily="34" typeface="微軟正黑體"/>
                <a:ea charset="-120" panose="020B0604030504040204" pitchFamily="34" typeface="微軟正黑體"/>
              </a:rPr>
              <a:t>   </a:t>
            </a:r>
            <a:r>
              <a:rPr altLang="en-US" b="1" dirty="0" lang="zh-TW" smtClean="0" sz="1600">
                <a:solidFill>
                  <a:schemeClr val="tx1"/>
                </a:solidFill>
                <a:latin charset="-120" panose="020B0604030504040204" pitchFamily="34" typeface="微軟正黑體"/>
                <a:ea charset="-120" panose="020B0604030504040204" pitchFamily="34" typeface="微軟正黑體"/>
              </a:rPr>
              <a:t>統計</a:t>
            </a:r>
            <a:endParaRPr altLang="zh-TW" b="1" dirty="0" lang="en-US" sz="1600">
              <a:solidFill>
                <a:schemeClr val="tx1"/>
              </a:solidFill>
              <a:latin charset="-120" panose="020B0604030504040204" pitchFamily="34" typeface="微軟正黑體"/>
              <a:ea charset="-120" panose="020B0604030504040204" pitchFamily="34" typeface="微軟正黑體"/>
            </a:endParaRPr>
          </a:p>
          <a:p>
            <a:pPr fontAlgn="auto">
              <a:lnSpc>
                <a:spcPts val="2500"/>
              </a:lnSpc>
              <a:buFont charset="2" panose="05000000000000000000" pitchFamily="2" typeface="Wingdings"/>
              <a:buChar char="u"/>
              <a:defRPr/>
            </a:pPr>
            <a:r>
              <a:rPr altLang="zh-TW" b="1" dirty="0" lang="zh-TW" sz="1600" u="sng">
                <a:solidFill>
                  <a:srgbClr val="C00000"/>
                </a:solidFill>
                <a:latin charset="-120" panose="020B0604030504040204" pitchFamily="34" typeface="微軟正黑體"/>
                <a:ea charset="-120" panose="020B0604030504040204" pitchFamily="34" typeface="微軟正黑體"/>
              </a:rPr>
              <a:t>繳費證明單</a:t>
            </a:r>
            <a:r>
              <a:rPr altLang="en-US" b="1" dirty="0" lang="zh-TW" sz="1600" u="sng">
                <a:solidFill>
                  <a:srgbClr val="C00000"/>
                </a:solidFill>
                <a:latin charset="-120" panose="020B0604030504040204" pitchFamily="34" typeface="微軟正黑體"/>
                <a:ea charset="-120" panose="020B0604030504040204" pitchFamily="34" typeface="微軟正黑體"/>
              </a:rPr>
              <a:t>影本</a:t>
            </a:r>
            <a:r>
              <a:rPr altLang="zh-TW" b="1" dirty="0" lang="zh-TW" sz="1600" u="sng">
                <a:solidFill>
                  <a:srgbClr val="C00000"/>
                </a:solidFill>
                <a:latin charset="-120" panose="020B0604030504040204" pitchFamily="34" typeface="微軟正黑體"/>
                <a:ea charset="-120" panose="020B0604030504040204" pitchFamily="34" typeface="微軟正黑體"/>
              </a:rPr>
              <a:t>黏貼</a:t>
            </a:r>
            <a:r>
              <a:rPr altLang="en-US" b="1" dirty="0" lang="zh-TW" sz="1600" u="sng">
                <a:solidFill>
                  <a:srgbClr val="C00000"/>
                </a:solidFill>
                <a:latin charset="-120" panose="020B0604030504040204" pitchFamily="34" typeface="微軟正黑體"/>
                <a:ea charset="-120" panose="020B0604030504040204" pitchFamily="34" typeface="微軟正黑體"/>
              </a:rPr>
              <a:t>於虛線</a:t>
            </a:r>
            <a:r>
              <a:rPr altLang="en-US" b="1" dirty="0" lang="zh-TW" smtClean="0" sz="1600" u="sng">
                <a:solidFill>
                  <a:srgbClr val="C00000"/>
                </a:solidFill>
                <a:latin charset="-120" panose="020B0604030504040204" pitchFamily="34" typeface="微軟正黑體"/>
                <a:ea charset="-120" panose="020B0604030504040204" pitchFamily="34" typeface="微軟正黑體"/>
              </a:rPr>
              <a:t>處</a:t>
            </a:r>
            <a:endParaRPr altLang="zh-TW" b="1" dirty="0" lang="en-US" smtClean="0" sz="1600" u="sng">
              <a:solidFill>
                <a:srgbClr val="C00000"/>
              </a:solidFill>
              <a:latin charset="-120" panose="020B0604030504040204" pitchFamily="34" typeface="微軟正黑體"/>
              <a:ea charset="-120" panose="020B0604030504040204" pitchFamily="34" typeface="微軟正黑體"/>
            </a:endParaRPr>
          </a:p>
          <a:p>
            <a:pPr fontAlgn="auto">
              <a:lnSpc>
                <a:spcPts val="2500"/>
              </a:lnSpc>
              <a:defRPr/>
            </a:pPr>
            <a:r>
              <a:rPr altLang="zh-TW" b="1" dirty="0" lang="en-US" sz="1600">
                <a:solidFill>
                  <a:srgbClr val="C00000"/>
                </a:solidFill>
                <a:latin charset="-120" panose="020B0604030504040204" pitchFamily="34" typeface="微軟正黑體"/>
                <a:ea charset="-120" panose="020B0604030504040204" pitchFamily="34" typeface="微軟正黑體"/>
              </a:rPr>
              <a:t> </a:t>
            </a:r>
            <a:r>
              <a:rPr altLang="zh-TW" b="1" dirty="0" lang="en-US" smtClean="0" sz="1600">
                <a:solidFill>
                  <a:srgbClr val="C00000"/>
                </a:solidFill>
                <a:latin charset="-120" panose="020B0604030504040204" pitchFamily="34" typeface="微軟正黑體"/>
                <a:ea charset="-120" panose="020B0604030504040204" pitchFamily="34" typeface="微軟正黑體"/>
              </a:rPr>
              <a:t>   </a:t>
            </a:r>
            <a:r>
              <a:rPr altLang="en-US" b="1" dirty="0" lang="zh-TW" smtClean="0" sz="1600" u="sng">
                <a:solidFill>
                  <a:srgbClr val="C00000"/>
                </a:solidFill>
                <a:latin charset="-120" panose="020B0604030504040204" pitchFamily="34" typeface="微軟正黑體"/>
                <a:ea charset="-120" panose="020B0604030504040204" pitchFamily="34" typeface="微軟正黑體"/>
              </a:rPr>
              <a:t>下方</a:t>
            </a:r>
            <a:endParaRPr altLang="en-US" b="1" dirty="0" lang="zh-TW" sz="1600">
              <a:solidFill>
                <a:srgbClr val="C00000"/>
              </a:solidFill>
            </a:endParaRPr>
          </a:p>
        </p:txBody>
      </p:sp>
      <p:sp>
        <p:nvSpPr>
          <p:cNvPr id="17" name="矩形 7"/>
          <p:cNvSpPr>
            <a:spLocks noChangeArrowheads="1"/>
          </p:cNvSpPr>
          <p:nvPr/>
        </p:nvSpPr>
        <p:spPr bwMode="auto">
          <a:xfrm>
            <a:off x="5933720" y="5017577"/>
            <a:ext cx="2954655" cy="369332"/>
          </a:xfrm>
          <a:prstGeom prst="rect">
            <a:avLst/>
          </a:prstGeom>
          <a:solidFill>
            <a:schemeClr val="bg1"/>
          </a:solidFill>
          <a:ln w="9525">
            <a:solidFill>
              <a:schemeClr val="tx1"/>
            </a:solidFill>
            <a:miter lim="800000"/>
            <a:headEnd/>
            <a:tailEnd/>
          </a:ln>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en-US" b="1" lang="zh-TW">
                <a:solidFill>
                  <a:srgbClr val="C00000"/>
                </a:solidFill>
                <a:latin charset="-120" panose="020B0604030504040204" pitchFamily="34" typeface="微軟正黑體"/>
                <a:ea charset="-120" panose="020B0604030504040204" pitchFamily="34" typeface="微軟正黑體"/>
              </a:rPr>
              <a:t>繳費證明文件</a:t>
            </a:r>
            <a:r>
              <a:rPr altLang="en-US" b="1" lang="zh-TW" u="sng">
                <a:solidFill>
                  <a:srgbClr val="C00000"/>
                </a:solidFill>
                <a:latin charset="-120" panose="020B0604030504040204" pitchFamily="34" typeface="微軟正黑體"/>
                <a:ea charset="-120" panose="020B0604030504040204" pitchFamily="34" typeface="微軟正黑體"/>
              </a:rPr>
              <a:t>影印本</a:t>
            </a:r>
            <a:r>
              <a:rPr altLang="en-US" b="1" lang="zh-TW">
                <a:solidFill>
                  <a:srgbClr val="C00000"/>
                </a:solidFill>
                <a:latin charset="-120" panose="020B0604030504040204" pitchFamily="34" typeface="微軟正黑體"/>
                <a:ea charset="-120" panose="020B0604030504040204" pitchFamily="34" typeface="微軟正黑體"/>
              </a:rPr>
              <a:t>浮貼處</a:t>
            </a:r>
            <a:endParaRPr altLang="zh-TW" b="1" lang="en-US">
              <a:solidFill>
                <a:srgbClr val="C00000"/>
              </a:solidFill>
              <a:latin charset="-120" panose="020B0604030504040204" pitchFamily="34" typeface="微軟正黑體"/>
              <a:ea charset="-120" panose="020B0604030504040204" pitchFamily="34" typeface="微軟正黑體"/>
            </a:endParaRPr>
          </a:p>
        </p:txBody>
      </p:sp>
      <p:sp>
        <p:nvSpPr>
          <p:cNvPr id="23" name="矩形 22"/>
          <p:cNvSpPr/>
          <p:nvPr/>
        </p:nvSpPr>
        <p:spPr>
          <a:xfrm>
            <a:off x="803965" y="5559568"/>
            <a:ext cx="4828210" cy="94283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24" name="直線單箭頭接點 23"/>
          <p:cNvCxnSpPr/>
          <p:nvPr/>
        </p:nvCxnSpPr>
        <p:spPr>
          <a:xfrm flipV="1">
            <a:off x="5632264" y="5386909"/>
            <a:ext cx="412750" cy="427037"/>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3407751"/>
      </p:ext>
    </p:extLst>
  </p:cSld>
  <p:clrMapOvr>
    <a:masterClrMapping/>
  </p:clrMapOvr>
  <p:timing>
    <p:tnLst>
      <p:par>
        <p:cTn dur="indefinite" id="1" nodeType="tmRoot" restart="never"/>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stretch>
            <a:fillRect/>
          </a:stretch>
        </p:blipFill>
        <p:spPr>
          <a:xfrm>
            <a:off x="2168580" y="2480982"/>
            <a:ext cx="5062804" cy="4172126"/>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66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26375"/>
            <a:ext cx="814575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(8/15)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a:spLocks noGrp="1"/>
          </p:cNvSpPr>
          <p:nvPr>
            <p:ph idx="1"/>
          </p:nvPr>
        </p:nvSpPr>
        <p:spPr>
          <a:xfrm>
            <a:off x="890264" y="1234594"/>
            <a:ext cx="7956503" cy="1161510"/>
          </a:xfrm>
        </p:spPr>
        <p:txBody>
          <a:bodyPr rtlCol="0">
            <a:noAutofit/>
          </a:bodyPr>
          <a:lstStyle/>
          <a:p>
            <a:pPr marL="0" indent="0" fontAlgn="auto">
              <a:lnSpc>
                <a:spcPct val="120000"/>
              </a:lnSpc>
              <a:spcAft>
                <a:spcPts val="600"/>
              </a:spcAft>
              <a:buFont typeface="Arial" panose="020B0604020202020204" pitchFamily="34" charset="0"/>
              <a:buNone/>
              <a:defRPr/>
            </a:pPr>
            <a:r>
              <a:rPr lang="zh-TW" altLang="zh-TW" sz="2000" b="1" dirty="0" smtClean="0">
                <a:solidFill>
                  <a:srgbClr val="0070C0"/>
                </a:solidFill>
                <a:latin typeface="微軟正黑體" panose="020B0604030504040204" pitchFamily="34" charset="-120"/>
                <a:ea typeface="微軟正黑體" panose="020B0604030504040204" pitchFamily="34" charset="-120"/>
              </a:rPr>
              <a:t>表</a:t>
            </a:r>
            <a:r>
              <a:rPr lang="zh-TW" altLang="zh-TW" sz="2000" b="1" dirty="0">
                <a:solidFill>
                  <a:srgbClr val="0070C0"/>
                </a:solidFill>
                <a:latin typeface="微軟正黑體" panose="020B0604030504040204" pitchFamily="34" charset="-120"/>
                <a:ea typeface="微軟正黑體" panose="020B0604030504040204" pitchFamily="34" charset="-120"/>
              </a:rPr>
              <a:t>二、集體報名繳費</a:t>
            </a:r>
            <a:r>
              <a:rPr lang="zh-TW" altLang="zh-TW" sz="2000" b="1" dirty="0" smtClean="0">
                <a:solidFill>
                  <a:srgbClr val="0070C0"/>
                </a:solidFill>
                <a:latin typeface="微軟正黑體" panose="020B0604030504040204" pitchFamily="34" charset="-120"/>
                <a:ea typeface="微軟正黑體" panose="020B0604030504040204" pitchFamily="34" charset="-120"/>
              </a:rPr>
              <a:t>清單</a:t>
            </a:r>
            <a:endParaRPr lang="zh-TW" altLang="zh-TW" sz="2000" b="1" dirty="0">
              <a:solidFill>
                <a:srgbClr val="C00000"/>
              </a:solidFill>
              <a:latin typeface="微軟正黑體" panose="020B0604030504040204" pitchFamily="34" charset="-120"/>
              <a:ea typeface="微軟正黑體" panose="020B0604030504040204" pitchFamily="34" charset="-120"/>
            </a:endParaRPr>
          </a:p>
        </p:txBody>
      </p:sp>
      <p:sp>
        <p:nvSpPr>
          <p:cNvPr id="16" name="矩形 2"/>
          <p:cNvSpPr>
            <a:spLocks noChangeArrowheads="1"/>
          </p:cNvSpPr>
          <p:nvPr/>
        </p:nvSpPr>
        <p:spPr bwMode="auto">
          <a:xfrm>
            <a:off x="890264" y="1707397"/>
            <a:ext cx="7265377" cy="584775"/>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1600" b="1" dirty="0">
                <a:solidFill>
                  <a:srgbClr val="C00000"/>
                </a:solidFill>
                <a:latin typeface="微軟正黑體" panose="020B0604030504040204" pitchFamily="34" charset="-120"/>
                <a:ea typeface="微軟正黑體" panose="020B0604030504040204" pitchFamily="34" charset="-120"/>
              </a:rPr>
              <a:t>提醒</a:t>
            </a:r>
            <a:r>
              <a:rPr lang="zh-TW" altLang="en-US" sz="1600" b="1" dirty="0" smtClean="0">
                <a:solidFill>
                  <a:srgbClr val="C00000"/>
                </a:solidFill>
                <a:latin typeface="微軟正黑體" panose="020B0604030504040204" pitchFamily="34" charset="-120"/>
                <a:ea typeface="微軟正黑體" panose="020B0604030504040204" pitchFamily="34" charset="-120"/>
              </a:rPr>
              <a:t>：</a:t>
            </a:r>
            <a:r>
              <a:rPr lang="zh-TW" altLang="zh-TW" sz="1600" b="1" u="sng" dirty="0">
                <a:solidFill>
                  <a:srgbClr val="C00000"/>
                </a:solidFill>
                <a:latin typeface="微軟正黑體" panose="020B0604030504040204" pitchFamily="34" charset="-120"/>
                <a:ea typeface="微軟正黑體" panose="020B0604030504040204" pitchFamily="34" charset="-120"/>
              </a:rPr>
              <a:t>中低收入戶</a:t>
            </a:r>
            <a:r>
              <a:rPr lang="zh-TW" altLang="zh-TW" sz="1600" b="1" u="sng" dirty="0" smtClean="0">
                <a:solidFill>
                  <a:srgbClr val="C00000"/>
                </a:solidFill>
                <a:latin typeface="微軟正黑體" panose="020B0604030504040204" pitchFamily="34" charset="-120"/>
                <a:ea typeface="微軟正黑體" panose="020B0604030504040204" pitchFamily="34" charset="-120"/>
              </a:rPr>
              <a:t>子女</a:t>
            </a:r>
            <a:r>
              <a:rPr lang="zh-TW" altLang="en-US" sz="1600" b="1" dirty="0">
                <a:solidFill>
                  <a:srgbClr val="C00000"/>
                </a:solidFill>
                <a:latin typeface="微軟正黑體" panose="020B0604030504040204" pitchFamily="34" charset="-120"/>
                <a:ea typeface="微軟正黑體" panose="020B0604030504040204" pitchFamily="34" charset="-120"/>
              </a:rPr>
              <a:t>檢</a:t>
            </a:r>
            <a:r>
              <a:rPr lang="zh-TW" altLang="en-US" sz="1600" b="1" dirty="0" smtClean="0">
                <a:solidFill>
                  <a:srgbClr val="C00000"/>
                </a:solidFill>
                <a:latin typeface="微軟正黑體" panose="020B0604030504040204" pitchFamily="34" charset="-120"/>
                <a:ea typeface="微軟正黑體" panose="020B0604030504040204" pitchFamily="34" charset="-120"/>
              </a:rPr>
              <a:t>附</a:t>
            </a:r>
            <a:r>
              <a:rPr lang="zh-TW" altLang="en-US" sz="1600" b="1" u="sng" dirty="0" smtClean="0">
                <a:solidFill>
                  <a:srgbClr val="C00000"/>
                </a:solidFill>
                <a:latin typeface="微軟正黑體" panose="020B0604030504040204" pitchFamily="34" charset="-120"/>
                <a:ea typeface="微軟正黑體" panose="020B0604030504040204" pitchFamily="34" charset="-120"/>
              </a:rPr>
              <a:t>報名期間內有效</a:t>
            </a:r>
            <a:r>
              <a:rPr lang="zh-TW" altLang="en-US" sz="1600" b="1" u="sng" dirty="0">
                <a:solidFill>
                  <a:srgbClr val="C00000"/>
                </a:solidFill>
                <a:latin typeface="微軟正黑體" panose="020B0604030504040204" pitchFamily="34" charset="-120"/>
                <a:ea typeface="微軟正黑體" panose="020B0604030504040204" pitchFamily="34" charset="-120"/>
              </a:rPr>
              <a:t>日期</a:t>
            </a:r>
            <a:r>
              <a:rPr lang="zh-TW" altLang="en-US" sz="1600" b="1" dirty="0">
                <a:solidFill>
                  <a:srgbClr val="C00000"/>
                </a:solidFill>
                <a:latin typeface="微軟正黑體" panose="020B0604030504040204" pitchFamily="34" charset="-120"/>
                <a:ea typeface="微軟正黑體" panose="020B0604030504040204" pitchFamily="34" charset="-120"/>
              </a:rPr>
              <a:t>之證明</a:t>
            </a:r>
            <a:r>
              <a:rPr lang="zh-TW" altLang="en-US" sz="1600" b="1" dirty="0" smtClean="0">
                <a:solidFill>
                  <a:srgbClr val="C00000"/>
                </a:solidFill>
                <a:latin typeface="微軟正黑體" panose="020B0604030504040204" pitchFamily="34" charset="-120"/>
                <a:ea typeface="微軟正黑體" panose="020B0604030504040204" pitchFamily="34" charset="-120"/>
              </a:rPr>
              <a:t>文件，</a:t>
            </a:r>
            <a:r>
              <a:rPr lang="zh-TW" altLang="zh-TW" sz="1600" b="1" dirty="0" smtClean="0">
                <a:solidFill>
                  <a:srgbClr val="C00000"/>
                </a:solidFill>
                <a:latin typeface="微軟正黑體" panose="020B0604030504040204" pitchFamily="34" charset="-120"/>
                <a:ea typeface="微軟正黑體" panose="020B0604030504040204" pitchFamily="34" charset="-120"/>
              </a:rPr>
              <a:t>減免</a:t>
            </a:r>
            <a:r>
              <a:rPr lang="en-US" altLang="zh-TW" sz="1600" b="1" dirty="0">
                <a:solidFill>
                  <a:srgbClr val="C00000"/>
                </a:solidFill>
                <a:latin typeface="微軟正黑體" panose="020B0604030504040204" pitchFamily="34" charset="-120"/>
                <a:ea typeface="微軟正黑體" panose="020B0604030504040204" pitchFamily="34" charset="-120"/>
              </a:rPr>
              <a:t>60%</a:t>
            </a:r>
            <a:r>
              <a:rPr lang="zh-TW" altLang="zh-TW" sz="1600" b="1" dirty="0">
                <a:solidFill>
                  <a:srgbClr val="C00000"/>
                </a:solidFill>
                <a:latin typeface="微軟正黑體" panose="020B0604030504040204" pitchFamily="34" charset="-120"/>
                <a:ea typeface="微軟正黑體" panose="020B0604030504040204" pitchFamily="34" charset="-120"/>
              </a:rPr>
              <a:t>報名費</a:t>
            </a:r>
            <a:r>
              <a:rPr lang="zh-TW" altLang="en-US" sz="1600" b="1" dirty="0" smtClean="0">
                <a:solidFill>
                  <a:srgbClr val="C00000"/>
                </a:solidFill>
                <a:latin typeface="微軟正黑體" panose="020B0604030504040204" pitchFamily="34" charset="-120"/>
                <a:ea typeface="微軟正黑體" panose="020B0604030504040204" pitchFamily="34" charset="-120"/>
              </a:rPr>
              <a:t>，</a:t>
            </a:r>
            <a:endParaRPr lang="en-US" altLang="zh-TW" sz="1600" b="1" dirty="0" smtClean="0">
              <a:solidFill>
                <a:srgbClr val="C00000"/>
              </a:solidFill>
              <a:latin typeface="微軟正黑體" panose="020B0604030504040204" pitchFamily="34" charset="-120"/>
              <a:ea typeface="微軟正黑體" panose="020B0604030504040204" pitchFamily="34" charset="-120"/>
            </a:endParaRPr>
          </a:p>
          <a:p>
            <a:pPr>
              <a:defRPr/>
            </a:pPr>
            <a:r>
              <a:rPr lang="en-US" altLang="zh-TW" sz="1600" b="1" dirty="0">
                <a:solidFill>
                  <a:srgbClr val="C00000"/>
                </a:solidFill>
                <a:latin typeface="微軟正黑體" panose="020B0604030504040204" pitchFamily="34" charset="-120"/>
                <a:ea typeface="微軟正黑體" panose="020B0604030504040204" pitchFamily="34" charset="-120"/>
              </a:rPr>
              <a:t> </a:t>
            </a:r>
            <a:r>
              <a:rPr lang="en-US" altLang="zh-TW" sz="1600" b="1" dirty="0" smtClean="0">
                <a:solidFill>
                  <a:srgbClr val="C00000"/>
                </a:solidFill>
                <a:latin typeface="微軟正黑體" panose="020B0604030504040204" pitchFamily="34" charset="-120"/>
                <a:ea typeface="微軟正黑體" panose="020B0604030504040204" pitchFamily="34" charset="-120"/>
              </a:rPr>
              <a:t>           </a:t>
            </a:r>
            <a:r>
              <a:rPr lang="zh-TW" altLang="en-US" sz="1600" b="1" dirty="0" smtClean="0">
                <a:solidFill>
                  <a:srgbClr val="C00000"/>
                </a:solidFill>
                <a:latin typeface="微軟正黑體" panose="020B0604030504040204" pitchFamily="34" charset="-120"/>
                <a:ea typeface="微軟正黑體" panose="020B0604030504040204" pitchFamily="34" charset="-120"/>
              </a:rPr>
              <a:t>每人</a:t>
            </a:r>
            <a:r>
              <a:rPr lang="zh-TW" altLang="en-US" sz="1600" b="1" dirty="0">
                <a:solidFill>
                  <a:srgbClr val="C00000"/>
                </a:solidFill>
                <a:latin typeface="微軟正黑體" panose="020B0604030504040204" pitchFamily="34" charset="-120"/>
                <a:ea typeface="微軟正黑體" panose="020B0604030504040204" pitchFamily="34" charset="-120"/>
              </a:rPr>
              <a:t>新臺幣</a:t>
            </a:r>
            <a:r>
              <a:rPr lang="en-US" altLang="zh-TW" sz="1600" b="1" dirty="0">
                <a:solidFill>
                  <a:srgbClr val="C00000"/>
                </a:solidFill>
                <a:latin typeface="微軟正黑體" panose="020B0604030504040204" pitchFamily="34" charset="-120"/>
                <a:ea typeface="微軟正黑體" panose="020B0604030504040204" pitchFamily="34" charset="-120"/>
              </a:rPr>
              <a:t>120</a:t>
            </a:r>
            <a:r>
              <a:rPr lang="zh-TW" altLang="en-US" sz="1600" b="1" dirty="0">
                <a:solidFill>
                  <a:srgbClr val="C00000"/>
                </a:solidFill>
                <a:latin typeface="微軟正黑體" panose="020B0604030504040204" pitchFamily="34" charset="-120"/>
                <a:ea typeface="微軟正黑體" panose="020B0604030504040204" pitchFamily="34" charset="-120"/>
              </a:rPr>
              <a:t>元</a:t>
            </a:r>
            <a:r>
              <a:rPr lang="zh-TW" altLang="en-US" sz="1600" b="1" dirty="0" smtClean="0">
                <a:solidFill>
                  <a:srgbClr val="C00000"/>
                </a:solidFill>
                <a:latin typeface="微軟正黑體" panose="020B0604030504040204" pitchFamily="34" charset="-120"/>
                <a:ea typeface="微軟正黑體" panose="020B0604030504040204" pitchFamily="34" charset="-120"/>
              </a:rPr>
              <a:t>整</a:t>
            </a:r>
            <a:endParaRPr lang="zh-TW" altLang="en-US" sz="1600" b="1" dirty="0">
              <a:solidFill>
                <a:srgbClr val="C00000"/>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2716777" y="5602739"/>
            <a:ext cx="3940945" cy="34925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向右箭號 17"/>
          <p:cNvSpPr/>
          <p:nvPr/>
        </p:nvSpPr>
        <p:spPr bwMode="auto">
          <a:xfrm flipH="1">
            <a:off x="6723778" y="5679733"/>
            <a:ext cx="273450" cy="195262"/>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135395857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67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67573"/>
            <a:ext cx="8190913"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(9/15)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a:spLocks noGrp="1"/>
          </p:cNvSpPr>
          <p:nvPr>
            <p:ph idx="1"/>
          </p:nvPr>
        </p:nvSpPr>
        <p:spPr>
          <a:xfrm>
            <a:off x="845696" y="1283552"/>
            <a:ext cx="5695356" cy="537453"/>
          </a:xfrm>
        </p:spPr>
        <p:txBody>
          <a:bodyPr rtlCol="0">
            <a:noAutofit/>
          </a:bodyPr>
          <a:lstStyle/>
          <a:p>
            <a:pPr marL="0" indent="0" fontAlgn="auto">
              <a:lnSpc>
                <a:spcPct val="120000"/>
              </a:lnSpc>
              <a:spcAft>
                <a:spcPts val="600"/>
              </a:spcAft>
              <a:buFont typeface="Arial" panose="020B0604020202020204" pitchFamily="34" charset="0"/>
              <a:buNone/>
              <a:defRPr/>
            </a:pPr>
            <a:r>
              <a:rPr lang="zh-TW" altLang="zh-TW" sz="2000" b="1" dirty="0" smtClean="0">
                <a:solidFill>
                  <a:srgbClr val="0070C0"/>
                </a:solidFill>
                <a:latin typeface="微軟正黑體" panose="020B0604030504040204" pitchFamily="34" charset="-120"/>
                <a:ea typeface="微軟正黑體" panose="020B0604030504040204" pitchFamily="34" charset="-120"/>
              </a:rPr>
              <a:t>表</a:t>
            </a:r>
            <a:r>
              <a:rPr lang="zh-TW" altLang="zh-TW" sz="2000" b="1" dirty="0">
                <a:solidFill>
                  <a:srgbClr val="0070C0"/>
                </a:solidFill>
                <a:latin typeface="微軟正黑體" panose="020B0604030504040204" pitchFamily="34" charset="-120"/>
                <a:ea typeface="微軟正黑體" panose="020B0604030504040204" pitchFamily="34" charset="-120"/>
              </a:rPr>
              <a:t>三、集體免收報名費</a:t>
            </a:r>
            <a:r>
              <a:rPr lang="zh-TW" altLang="zh-TW" sz="2000" b="1" dirty="0" smtClean="0">
                <a:solidFill>
                  <a:srgbClr val="0070C0"/>
                </a:solidFill>
                <a:latin typeface="微軟正黑體" panose="020B0604030504040204" pitchFamily="34" charset="-120"/>
                <a:ea typeface="微軟正黑體" panose="020B0604030504040204" pitchFamily="34" charset="-120"/>
              </a:rPr>
              <a:t>名冊</a:t>
            </a:r>
            <a:endParaRPr lang="zh-TW" altLang="zh-TW" sz="2000" dirty="0"/>
          </a:p>
          <a:p>
            <a:pPr fontAlgn="auto">
              <a:spcAft>
                <a:spcPts val="0"/>
              </a:spcAft>
              <a:defRPr/>
            </a:pPr>
            <a:endParaRPr lang="zh-TW" altLang="en-US" sz="2000" dirty="0"/>
          </a:p>
        </p:txBody>
      </p:sp>
      <p:sp>
        <p:nvSpPr>
          <p:cNvPr id="16" name="矩形 2"/>
          <p:cNvSpPr>
            <a:spLocks noChangeArrowheads="1"/>
          </p:cNvSpPr>
          <p:nvPr/>
        </p:nvSpPr>
        <p:spPr bwMode="auto">
          <a:xfrm>
            <a:off x="799499" y="1866946"/>
            <a:ext cx="7383037" cy="656462"/>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nSpc>
                <a:spcPct val="120000"/>
              </a:lnSpc>
              <a:defRPr/>
            </a:pPr>
            <a:r>
              <a:rPr lang="zh-TW" altLang="en-US" sz="1600" b="1" dirty="0">
                <a:solidFill>
                  <a:srgbClr val="C00000"/>
                </a:solidFill>
                <a:latin typeface="微軟正黑體" panose="020B0604030504040204" pitchFamily="34" charset="-120"/>
                <a:ea typeface="微軟正黑體" panose="020B0604030504040204" pitchFamily="34" charset="-120"/>
              </a:rPr>
              <a:t>提醒</a:t>
            </a:r>
            <a:r>
              <a:rPr lang="zh-TW" altLang="en-US" sz="1600" b="1" dirty="0" smtClean="0">
                <a:solidFill>
                  <a:srgbClr val="C00000"/>
                </a:solidFill>
                <a:latin typeface="微軟正黑體" panose="020B0604030504040204" pitchFamily="34" charset="-120"/>
                <a:ea typeface="微軟正黑體" panose="020B0604030504040204" pitchFamily="34" charset="-120"/>
              </a:rPr>
              <a:t>：</a:t>
            </a:r>
            <a:r>
              <a:rPr lang="zh-TW" altLang="zh-TW" sz="1600" b="1" u="sng" dirty="0">
                <a:solidFill>
                  <a:srgbClr val="C00000"/>
                </a:solidFill>
                <a:latin typeface="微軟正黑體" panose="020B0604030504040204" pitchFamily="34" charset="-120"/>
                <a:ea typeface="微軟正黑體" panose="020B0604030504040204" pitchFamily="34" charset="-120"/>
              </a:rPr>
              <a:t>低收入戶子女</a:t>
            </a:r>
            <a:r>
              <a:rPr lang="zh-TW" altLang="zh-TW" sz="1600" dirty="0">
                <a:solidFill>
                  <a:srgbClr val="C00000"/>
                </a:solidFill>
                <a:latin typeface="微軟正黑體" panose="020B0604030504040204" pitchFamily="34" charset="-120"/>
                <a:ea typeface="微軟正黑體" panose="020B0604030504040204" pitchFamily="34" charset="-120"/>
              </a:rPr>
              <a:t>及</a:t>
            </a:r>
            <a:r>
              <a:rPr lang="zh-TW" altLang="zh-TW" sz="1600" b="1" u="sng" dirty="0">
                <a:solidFill>
                  <a:srgbClr val="C00000"/>
                </a:solidFill>
                <a:latin typeface="微軟正黑體" panose="020B0604030504040204" pitchFamily="34" charset="-120"/>
                <a:ea typeface="微軟正黑體" panose="020B0604030504040204" pitchFamily="34" charset="-120"/>
              </a:rPr>
              <a:t>支領失業給付之子女</a:t>
            </a:r>
            <a:r>
              <a:rPr lang="zh-TW" altLang="en-US" sz="1600" b="1" dirty="0">
                <a:solidFill>
                  <a:srgbClr val="C00000"/>
                </a:solidFill>
                <a:latin typeface="微軟正黑體" panose="020B0604030504040204" pitchFamily="34" charset="-120"/>
                <a:ea typeface="微軟正黑體" panose="020B0604030504040204" pitchFamily="34" charset="-120"/>
              </a:rPr>
              <a:t>檢</a:t>
            </a:r>
            <a:r>
              <a:rPr lang="zh-TW" altLang="en-US" sz="1600" b="1" dirty="0" smtClean="0">
                <a:solidFill>
                  <a:srgbClr val="C00000"/>
                </a:solidFill>
                <a:latin typeface="微軟正黑體" panose="020B0604030504040204" pitchFamily="34" charset="-120"/>
                <a:ea typeface="微軟正黑體" panose="020B0604030504040204" pitchFamily="34" charset="-120"/>
              </a:rPr>
              <a:t>附</a:t>
            </a:r>
            <a:r>
              <a:rPr lang="zh-TW" altLang="en-US" sz="1600" b="1" u="sng" dirty="0" smtClean="0">
                <a:solidFill>
                  <a:srgbClr val="C00000"/>
                </a:solidFill>
                <a:latin typeface="微軟正黑體" panose="020B0604030504040204" pitchFamily="34" charset="-120"/>
                <a:ea typeface="微軟正黑體" panose="020B0604030504040204" pitchFamily="34" charset="-120"/>
              </a:rPr>
              <a:t>報名期間內</a:t>
            </a:r>
            <a:r>
              <a:rPr lang="zh-TW" altLang="en-US" sz="1600" b="1" dirty="0" smtClean="0">
                <a:solidFill>
                  <a:srgbClr val="C00000"/>
                </a:solidFill>
                <a:latin typeface="微軟正黑體" panose="020B0604030504040204" pitchFamily="34" charset="-120"/>
                <a:ea typeface="微軟正黑體" panose="020B0604030504040204" pitchFamily="34" charset="-120"/>
              </a:rPr>
              <a:t>有效</a:t>
            </a:r>
            <a:r>
              <a:rPr lang="zh-TW" altLang="en-US" sz="1600" b="1" dirty="0">
                <a:solidFill>
                  <a:srgbClr val="C00000"/>
                </a:solidFill>
                <a:latin typeface="微軟正黑體" panose="020B0604030504040204" pitchFamily="34" charset="-120"/>
                <a:ea typeface="微軟正黑體" panose="020B0604030504040204" pitchFamily="34" charset="-120"/>
              </a:rPr>
              <a:t>日期之證明文件</a:t>
            </a:r>
            <a:r>
              <a:rPr lang="zh-TW" altLang="en-US" sz="1600" dirty="0" smtClean="0">
                <a:solidFill>
                  <a:srgbClr val="C00000"/>
                </a:solidFill>
                <a:latin typeface="微軟正黑體" panose="020B0604030504040204" pitchFamily="34" charset="-120"/>
                <a:ea typeface="微軟正黑體" panose="020B0604030504040204" pitchFamily="34" charset="-120"/>
              </a:rPr>
              <a:t>，</a:t>
            </a:r>
            <a:endParaRPr lang="en-US" altLang="zh-TW" sz="1600" dirty="0" smtClean="0">
              <a:solidFill>
                <a:srgbClr val="C00000"/>
              </a:solidFill>
              <a:latin typeface="微軟正黑體" panose="020B0604030504040204" pitchFamily="34" charset="-120"/>
              <a:ea typeface="微軟正黑體" panose="020B0604030504040204" pitchFamily="34" charset="-120"/>
            </a:endParaRPr>
          </a:p>
          <a:p>
            <a:pPr>
              <a:lnSpc>
                <a:spcPct val="120000"/>
              </a:lnSpc>
              <a:defRPr/>
            </a:pPr>
            <a:r>
              <a:rPr lang="en-US" altLang="zh-TW" sz="1600" dirty="0">
                <a:solidFill>
                  <a:srgbClr val="C00000"/>
                </a:solidFill>
                <a:latin typeface="微軟正黑體" panose="020B0604030504040204" pitchFamily="34" charset="-120"/>
                <a:ea typeface="微軟正黑體" panose="020B0604030504040204" pitchFamily="34" charset="-120"/>
              </a:rPr>
              <a:t> </a:t>
            </a:r>
            <a:r>
              <a:rPr lang="en-US" altLang="zh-TW" sz="1600" dirty="0" smtClean="0">
                <a:solidFill>
                  <a:srgbClr val="C00000"/>
                </a:solidFill>
                <a:latin typeface="微軟正黑體" panose="020B0604030504040204" pitchFamily="34" charset="-120"/>
                <a:ea typeface="微軟正黑體" panose="020B0604030504040204" pitchFamily="34" charset="-120"/>
              </a:rPr>
              <a:t>           </a:t>
            </a:r>
            <a:r>
              <a:rPr lang="zh-TW" altLang="zh-TW" sz="1600" dirty="0" smtClean="0">
                <a:solidFill>
                  <a:srgbClr val="C00000"/>
                </a:solidFill>
                <a:latin typeface="微軟正黑體" panose="020B0604030504040204" pitchFamily="34" charset="-120"/>
                <a:ea typeface="微軟正黑體" panose="020B0604030504040204" pitchFamily="34" charset="-120"/>
              </a:rPr>
              <a:t>免</a:t>
            </a:r>
            <a:r>
              <a:rPr lang="zh-TW" altLang="zh-TW" sz="1600" dirty="0">
                <a:solidFill>
                  <a:srgbClr val="C00000"/>
                </a:solidFill>
                <a:latin typeface="微軟正黑體" panose="020B0604030504040204" pitchFamily="34" charset="-120"/>
                <a:ea typeface="微軟正黑體" panose="020B0604030504040204" pitchFamily="34" charset="-120"/>
              </a:rPr>
              <a:t>繳報名費</a:t>
            </a:r>
          </a:p>
        </p:txBody>
      </p:sp>
      <p:pic>
        <p:nvPicPr>
          <p:cNvPr id="3" name="圖片 2"/>
          <p:cNvPicPr>
            <a:picLocks noChangeAspect="1"/>
          </p:cNvPicPr>
          <p:nvPr/>
        </p:nvPicPr>
        <p:blipFill>
          <a:blip r:embed="rId2"/>
          <a:stretch>
            <a:fillRect/>
          </a:stretch>
        </p:blipFill>
        <p:spPr>
          <a:xfrm>
            <a:off x="1532097" y="2832318"/>
            <a:ext cx="5917839" cy="3471122"/>
          </a:xfrm>
          <a:prstGeom prst="rect">
            <a:avLst/>
          </a:prstGeom>
          <a:ln w="19050">
            <a:solidFill>
              <a:srgbClr val="0000FF"/>
            </a:solidFill>
          </a:ln>
        </p:spPr>
      </p:pic>
    </p:spTree>
    <p:extLst>
      <p:ext uri="{BB962C8B-B14F-4D97-AF65-F5344CB8AC3E}">
        <p14:creationId xmlns:p14="http://schemas.microsoft.com/office/powerpoint/2010/main" val="307400353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68</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19309" y="674436"/>
            <a:ext cx="832638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(10/15)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矩形 3"/>
          <p:cNvSpPr>
            <a:spLocks noChangeArrowheads="1"/>
          </p:cNvSpPr>
          <p:nvPr/>
        </p:nvSpPr>
        <p:spPr bwMode="auto">
          <a:xfrm>
            <a:off x="219309" y="1303519"/>
            <a:ext cx="2564232" cy="446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eaLnBrk="1" hangingPunct="1">
              <a:lnSpc>
                <a:spcPct val="115000"/>
              </a:lnSpc>
            </a:pPr>
            <a:r>
              <a:rPr lang="zh-TW" altLang="zh-TW" sz="2000" b="1" dirty="0" smtClean="0">
                <a:solidFill>
                  <a:srgbClr val="0070C0"/>
                </a:solidFill>
                <a:latin typeface="微軟正黑體" panose="020B0604030504040204" pitchFamily="34" charset="-120"/>
                <a:ea typeface="微軟正黑體" panose="020B0604030504040204" pitchFamily="34" charset="-120"/>
                <a:cs typeface="Times New Roman" panose="02020603050405020304" pitchFamily="18" charset="0"/>
              </a:rPr>
              <a:t>表</a:t>
            </a:r>
            <a:r>
              <a:rPr lang="zh-TW" altLang="zh-TW" sz="2000" b="1" dirty="0">
                <a:solidFill>
                  <a:srgbClr val="0070C0"/>
                </a:solidFill>
                <a:latin typeface="微軟正黑體" panose="020B0604030504040204" pitchFamily="34" charset="-120"/>
                <a:ea typeface="微軟正黑體" panose="020B0604030504040204" pitchFamily="34" charset="-120"/>
                <a:cs typeface="Times New Roman" panose="02020603050405020304" pitchFamily="18" charset="0"/>
              </a:rPr>
              <a:t>四、報名學生名冊</a:t>
            </a:r>
            <a:endParaRPr lang="zh-TW" altLang="zh-TW"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6" name="內容版面配置區 3"/>
          <p:cNvSpPr>
            <a:spLocks noGrp="1"/>
          </p:cNvSpPr>
          <p:nvPr>
            <p:ph idx="1"/>
          </p:nvPr>
        </p:nvSpPr>
        <p:spPr>
          <a:xfrm>
            <a:off x="4145853" y="1354212"/>
            <a:ext cx="4554367" cy="573088"/>
          </a:xfrm>
        </p:spPr>
        <p:txBody>
          <a:bodyPr>
            <a:noAutofit/>
          </a:bodyPr>
          <a:lstStyle/>
          <a:p>
            <a:pPr marL="0" indent="0">
              <a:buFont typeface="Arial" panose="020B0604020202020204" pitchFamily="34" charset="0"/>
              <a:buNone/>
            </a:pPr>
            <a:r>
              <a:rPr lang="zh-TW" altLang="zh-TW" sz="2000" b="1" dirty="0" smtClean="0">
                <a:solidFill>
                  <a:srgbClr val="0070C0"/>
                </a:solidFill>
                <a:latin typeface="微軟正黑體" panose="020B0604030504040204" pitchFamily="34" charset="-120"/>
                <a:ea typeface="微軟正黑體" panose="020B0604030504040204" pitchFamily="34" charset="-120"/>
              </a:rPr>
              <a:t>表五、報名學生超額比序項目積分列表</a:t>
            </a:r>
            <a:endParaRPr lang="zh-TW" altLang="en-US" sz="2000" b="1" dirty="0" smtClean="0">
              <a:solidFill>
                <a:srgbClr val="0070C0"/>
              </a:solidFill>
              <a:latin typeface="微軟正黑體" panose="020B0604030504040204" pitchFamily="34" charset="-120"/>
              <a:ea typeface="微軟正黑體" panose="020B0604030504040204" pitchFamily="34" charset="-120"/>
            </a:endParaRPr>
          </a:p>
        </p:txBody>
      </p:sp>
      <p:pic>
        <p:nvPicPr>
          <p:cNvPr id="4" name="圖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2759" y="1954352"/>
            <a:ext cx="3238666" cy="4445228"/>
          </a:xfrm>
          <a:prstGeom prst="rect">
            <a:avLst/>
          </a:prstGeom>
          <a:ln w="19050">
            <a:solidFill>
              <a:srgbClr val="0000FF"/>
            </a:solidFill>
          </a:ln>
        </p:spPr>
      </p:pic>
      <p:pic>
        <p:nvPicPr>
          <p:cNvPr id="3" name="圖片 2"/>
          <p:cNvPicPr>
            <a:picLocks noChangeAspect="1"/>
          </p:cNvPicPr>
          <p:nvPr/>
        </p:nvPicPr>
        <p:blipFill>
          <a:blip r:embed="rId3"/>
          <a:stretch>
            <a:fillRect/>
          </a:stretch>
        </p:blipFill>
        <p:spPr>
          <a:xfrm>
            <a:off x="3962409" y="1954352"/>
            <a:ext cx="4854213" cy="4120565"/>
          </a:xfrm>
          <a:prstGeom prst="rect">
            <a:avLst/>
          </a:prstGeom>
          <a:ln w="19050">
            <a:solidFill>
              <a:srgbClr val="0000FF"/>
            </a:solidFill>
          </a:ln>
        </p:spPr>
      </p:pic>
    </p:spTree>
    <p:extLst>
      <p:ext uri="{BB962C8B-B14F-4D97-AF65-F5344CB8AC3E}">
        <p14:creationId xmlns:p14="http://schemas.microsoft.com/office/powerpoint/2010/main" val="101082907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69</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22" name="標題 1"/>
          <p:cNvSpPr txBox="1">
            <a:spLocks/>
          </p:cNvSpPr>
          <p:nvPr/>
        </p:nvSpPr>
        <p:spPr>
          <a:xfrm>
            <a:off x="219309" y="669853"/>
            <a:ext cx="8315091"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(11/15)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25" name="內容版面配置區 3"/>
          <p:cNvSpPr txBox="1">
            <a:spLocks/>
          </p:cNvSpPr>
          <p:nvPr/>
        </p:nvSpPr>
        <p:spPr bwMode="auto">
          <a:xfrm>
            <a:off x="903706" y="1299250"/>
            <a:ext cx="2854756" cy="30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514350" indent="-1714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857250" indent="-17145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200150" indent="-17145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1543050" indent="-17145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000250" indent="-17145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457450" indent="-17145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2914650" indent="-17145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371850" indent="-171450" defTabSz="6858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spcBef>
                <a:spcPts val="750"/>
              </a:spcBef>
              <a:buFont typeface="Arial" panose="020B0604020202020204" pitchFamily="34" charset="0"/>
              <a:buNone/>
            </a:pPr>
            <a:r>
              <a:rPr lang="zh-TW" altLang="zh-TW" sz="2000" b="1" dirty="0" smtClean="0">
                <a:solidFill>
                  <a:srgbClr val="0070C0"/>
                </a:solidFill>
                <a:latin typeface="微軟正黑體" panose="020B0604030504040204" pitchFamily="34" charset="-120"/>
                <a:ea typeface="微軟正黑體" panose="020B0604030504040204" pitchFamily="34" charset="-120"/>
              </a:rPr>
              <a:t>表</a:t>
            </a:r>
            <a:r>
              <a:rPr lang="zh-TW" altLang="en-US" sz="2000" b="1" dirty="0">
                <a:solidFill>
                  <a:srgbClr val="0070C0"/>
                </a:solidFill>
                <a:latin typeface="微軟正黑體" panose="020B0604030504040204" pitchFamily="34" charset="-120"/>
                <a:ea typeface="微軟正黑體" panose="020B0604030504040204" pitchFamily="34" charset="-120"/>
              </a:rPr>
              <a:t>六</a:t>
            </a:r>
            <a:r>
              <a:rPr lang="zh-TW" altLang="zh-TW" sz="2000" b="1" dirty="0">
                <a:solidFill>
                  <a:srgbClr val="0070C0"/>
                </a:solidFill>
                <a:latin typeface="微軟正黑體" panose="020B0604030504040204" pitchFamily="34" charset="-120"/>
                <a:ea typeface="微軟正黑體" panose="020B0604030504040204" pitchFamily="34" charset="-120"/>
              </a:rPr>
              <a:t>、報名</a:t>
            </a:r>
            <a:r>
              <a:rPr lang="zh-TW" altLang="en-US" sz="2000" b="1" dirty="0">
                <a:solidFill>
                  <a:srgbClr val="0070C0"/>
                </a:solidFill>
                <a:latin typeface="微軟正黑體" panose="020B0604030504040204" pitchFamily="34" charset="-120"/>
                <a:ea typeface="微軟正黑體" panose="020B0604030504040204" pitchFamily="34" charset="-120"/>
              </a:rPr>
              <a:t>資料袋封面</a:t>
            </a:r>
          </a:p>
        </p:txBody>
      </p:sp>
      <p:pic>
        <p:nvPicPr>
          <p:cNvPr id="2" name="圖片 1"/>
          <p:cNvPicPr>
            <a:picLocks noChangeAspect="1"/>
          </p:cNvPicPr>
          <p:nvPr/>
        </p:nvPicPr>
        <p:blipFill>
          <a:blip r:embed="rId2"/>
          <a:stretch>
            <a:fillRect/>
          </a:stretch>
        </p:blipFill>
        <p:spPr>
          <a:xfrm>
            <a:off x="592345" y="1758938"/>
            <a:ext cx="4218903" cy="3408830"/>
          </a:xfrm>
          <a:prstGeom prst="rect">
            <a:avLst/>
          </a:prstGeom>
          <a:ln w="19050">
            <a:solidFill>
              <a:srgbClr val="0000FF"/>
            </a:solidFill>
          </a:ln>
        </p:spPr>
      </p:pic>
      <p:pic>
        <p:nvPicPr>
          <p:cNvPr id="15" name="圖片 14"/>
          <p:cNvPicPr>
            <a:picLocks noChangeAspect="1"/>
          </p:cNvPicPr>
          <p:nvPr/>
        </p:nvPicPr>
        <p:blipFill>
          <a:blip r:embed="rId3"/>
          <a:stretch>
            <a:fillRect/>
          </a:stretch>
        </p:blipFill>
        <p:spPr>
          <a:xfrm>
            <a:off x="5506571" y="1726249"/>
            <a:ext cx="2636358" cy="3652569"/>
          </a:xfrm>
          <a:prstGeom prst="rect">
            <a:avLst/>
          </a:prstGeom>
          <a:ln w="19050">
            <a:solidFill>
              <a:srgbClr val="0000FF"/>
            </a:solidFill>
          </a:ln>
        </p:spPr>
      </p:pic>
      <p:sp>
        <p:nvSpPr>
          <p:cNvPr id="16" name="矩形 7"/>
          <p:cNvSpPr>
            <a:spLocks noChangeArrowheads="1"/>
          </p:cNvSpPr>
          <p:nvPr/>
        </p:nvSpPr>
        <p:spPr bwMode="auto">
          <a:xfrm>
            <a:off x="5758724" y="1263393"/>
            <a:ext cx="22365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sz="2000" b="1" dirty="0" smtClean="0">
                <a:solidFill>
                  <a:srgbClr val="0070C0"/>
                </a:solidFill>
                <a:latin typeface="微軟正黑體" panose="020B0604030504040204" pitchFamily="34" charset="-120"/>
                <a:ea typeface="微軟正黑體" panose="020B0604030504040204" pitchFamily="34" charset="-120"/>
              </a:rPr>
              <a:t>報名</a:t>
            </a:r>
            <a:r>
              <a:rPr lang="zh-TW" altLang="en-US" sz="2000" b="1" dirty="0">
                <a:solidFill>
                  <a:srgbClr val="0070C0"/>
                </a:solidFill>
                <a:latin typeface="微軟正黑體" panose="020B0604030504040204" pitchFamily="34" charset="-120"/>
                <a:ea typeface="微軟正黑體" panose="020B0604030504040204" pitchFamily="34" charset="-120"/>
              </a:rPr>
              <a:t>資料郵寄封面</a:t>
            </a:r>
          </a:p>
        </p:txBody>
      </p:sp>
      <p:grpSp>
        <p:nvGrpSpPr>
          <p:cNvPr id="17" name="群組 16"/>
          <p:cNvGrpSpPr>
            <a:grpSpLocks/>
          </p:cNvGrpSpPr>
          <p:nvPr/>
        </p:nvGrpSpPr>
        <p:grpSpPr bwMode="auto">
          <a:xfrm>
            <a:off x="6066211" y="2561658"/>
            <a:ext cx="341310" cy="137085"/>
            <a:chOff x="179641" y="36750"/>
            <a:chExt cx="492028" cy="219719"/>
          </a:xfrm>
        </p:grpSpPr>
        <p:sp>
          <p:nvSpPr>
            <p:cNvPr id="18" name="Frame 17">
              <a:extLst>
                <a:ext uri="{FF2B5EF4-FFF2-40B4-BE49-F238E27FC236}">
                  <a16:creationId xmlns:a16="http://schemas.microsoft.com/office/drawing/2014/main" id="{1278BF84-DDF3-43F8-88E4-A0F28E4079EF}"/>
                </a:ext>
              </a:extLst>
            </p:cNvPr>
            <p:cNvSpPr/>
            <p:nvPr/>
          </p:nvSpPr>
          <p:spPr>
            <a:xfrm>
              <a:off x="454762" y="40975"/>
              <a:ext cx="216907" cy="21549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zh-TW" altLang="en-US"/>
            </a:p>
          </p:txBody>
        </p:sp>
        <p:sp>
          <p:nvSpPr>
            <p:cNvPr id="19" name="Frame 17">
              <a:extLst>
                <a:ext uri="{FF2B5EF4-FFF2-40B4-BE49-F238E27FC236}">
                  <a16:creationId xmlns:a16="http://schemas.microsoft.com/office/drawing/2014/main" id="{1278BF84-DDF3-43F8-88E4-A0F28E4079EF}"/>
                </a:ext>
              </a:extLst>
            </p:cNvPr>
            <p:cNvSpPr/>
            <p:nvPr/>
          </p:nvSpPr>
          <p:spPr>
            <a:xfrm>
              <a:off x="179641" y="36750"/>
              <a:ext cx="216907" cy="21549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zh-TW" altLang="en-US"/>
            </a:p>
          </p:txBody>
        </p:sp>
      </p:grpSp>
      <p:sp>
        <p:nvSpPr>
          <p:cNvPr id="26" name="矩形 2"/>
          <p:cNvSpPr>
            <a:spLocks noChangeArrowheads="1"/>
          </p:cNvSpPr>
          <p:nvPr/>
        </p:nvSpPr>
        <p:spPr bwMode="auto">
          <a:xfrm>
            <a:off x="669175" y="5515558"/>
            <a:ext cx="7415358" cy="1200329"/>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b="1" dirty="0">
                <a:solidFill>
                  <a:srgbClr val="C00000"/>
                </a:solidFill>
                <a:latin typeface="微軟正黑體" panose="020B0604030504040204" pitchFamily="34" charset="-120"/>
                <a:ea typeface="微軟正黑體" panose="020B0604030504040204" pitchFamily="34" charset="-120"/>
              </a:rPr>
              <a:t>提醒</a:t>
            </a:r>
            <a:r>
              <a:rPr lang="zh-TW" altLang="en-US" b="1" dirty="0" smtClean="0">
                <a:solidFill>
                  <a:srgbClr val="C00000"/>
                </a:solidFill>
                <a:latin typeface="微軟正黑體" panose="020B0604030504040204" pitchFamily="34" charset="-120"/>
                <a:ea typeface="微軟正黑體" panose="020B0604030504040204" pitchFamily="34" charset="-120"/>
              </a:rPr>
              <a:t>：</a:t>
            </a:r>
            <a:endParaRPr lang="en-US" altLang="zh-TW" b="1" dirty="0" smtClean="0">
              <a:solidFill>
                <a:srgbClr val="C00000"/>
              </a:solidFill>
              <a:latin typeface="微軟正黑體" panose="020B0604030504040204" pitchFamily="34" charset="-120"/>
              <a:ea typeface="微軟正黑體" panose="020B0604030504040204" pitchFamily="34" charset="-120"/>
            </a:endParaRPr>
          </a:p>
          <a:p>
            <a:pPr marL="448945" indent="-457200" algn="just">
              <a:buFont typeface="+mj-lt"/>
              <a:buAutoNum type="arabicParenR"/>
              <a:tabLst>
                <a:tab pos="561975" algn="l"/>
              </a:tabLst>
              <a:defRPr/>
            </a:pPr>
            <a:r>
              <a:rPr lang="zh-TW" altLang="en-US"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國中端承辦教師勾稽檢核附件</a:t>
            </a:r>
            <a:endParaRPr lang="en-US" altLang="zh-TW"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marL="448945" indent="-457200" algn="just">
              <a:buFont typeface="+mj-lt"/>
              <a:buAutoNum type="arabicParenR"/>
              <a:tabLst>
                <a:tab pos="561975" algn="l"/>
              </a:tabLst>
              <a:defRPr/>
            </a:pPr>
            <a:r>
              <a:rPr lang="zh-TW" altLang="en-US"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學生</a:t>
            </a:r>
            <a:r>
              <a:rPr lang="zh-TW" altLang="en-US"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報名表</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依</a:t>
            </a:r>
            <a:r>
              <a:rPr lang="zh-TW" altLang="zh-TW"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報名學生名冊序號順序</a:t>
            </a:r>
            <a:r>
              <a:rPr lang="zh-TW" altLang="zh-TW"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分別裝袋或</a:t>
            </a:r>
            <a:r>
              <a:rPr lang="zh-TW" altLang="en-US"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裝箱</a:t>
            </a:r>
            <a:endParaRPr lang="en-US" altLang="zh-TW"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marL="448945" indent="-457200" algn="just">
              <a:buFont typeface="+mj-lt"/>
              <a:buAutoNum type="arabicParenR"/>
              <a:tabLst>
                <a:tab pos="561975" algn="l"/>
              </a:tabLst>
              <a:defRPr/>
            </a:pPr>
            <a:r>
              <a:rPr lang="zh-TW" altLang="en-US"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於</a:t>
            </a:r>
            <a:r>
              <a:rPr lang="en-US" altLang="zh-TW"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111</a:t>
            </a:r>
            <a:r>
              <a:rPr lang="zh-TW" altLang="en-US"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年</a:t>
            </a:r>
            <a:r>
              <a:rPr lang="en-US" altLang="zh-TW"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5</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月</a:t>
            </a:r>
            <a:r>
              <a:rPr lang="en-US" altLang="zh-TW"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27</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日</a:t>
            </a:r>
            <a:r>
              <a:rPr lang="en-US" altLang="zh-TW"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星期五</a:t>
            </a:r>
            <a:r>
              <a:rPr lang="en-US" altLang="zh-TW"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前</a:t>
            </a:r>
            <a:r>
              <a:rPr lang="zh-TW" altLang="en-US"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快捷或限時掛號</a:t>
            </a:r>
            <a:r>
              <a:rPr lang="zh-TW" altLang="zh-TW"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寄至本</a:t>
            </a:r>
            <a:r>
              <a:rPr lang="zh-TW" altLang="en-US"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委員</a:t>
            </a:r>
            <a:r>
              <a:rPr lang="zh-TW" altLang="zh-TW"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會</a:t>
            </a:r>
            <a:r>
              <a:rPr lang="en-US" altLang="zh-TW" b="1" dirty="0" smtClean="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完成</a:t>
            </a:r>
            <a:r>
              <a:rPr lang="zh-TW" altLang="zh-TW"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報名</a:t>
            </a:r>
            <a:endParaRPr lang="zh-TW" altLang="zh-TW"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Tree>
    <p:extLst>
      <p:ext uri="{BB962C8B-B14F-4D97-AF65-F5344CB8AC3E}">
        <p14:creationId xmlns:p14="http://schemas.microsoft.com/office/powerpoint/2010/main" val="140399960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2685925231"/>
              </p:ext>
            </p:extLst>
          </p:nvPr>
        </p:nvGraphicFramePr>
        <p:xfrm>
          <a:off x="425479" y="1602175"/>
          <a:ext cx="8099428" cy="4533726"/>
        </p:xfrm>
        <a:graphic>
          <a:graphicData uri="http://schemas.openxmlformats.org/drawingml/2006/table">
            <a:tbl>
              <a:tblPr>
                <a:tableStyleId>{00A15C55-8517-42AA-B614-E9B94910E393}</a:tableStyleId>
              </a:tblPr>
              <a:tblGrid>
                <a:gridCol w="552391">
                  <a:extLst>
                    <a:ext uri="{9D8B030D-6E8A-4147-A177-3AD203B41FA5}">
                      <a16:colId xmlns:a16="http://schemas.microsoft.com/office/drawing/2014/main" val="20000"/>
                    </a:ext>
                  </a:extLst>
                </a:gridCol>
                <a:gridCol w="3353408">
                  <a:extLst>
                    <a:ext uri="{9D8B030D-6E8A-4147-A177-3AD203B41FA5}">
                      <a16:colId xmlns:a16="http://schemas.microsoft.com/office/drawing/2014/main" val="20001"/>
                    </a:ext>
                  </a:extLst>
                </a:gridCol>
                <a:gridCol w="4193629">
                  <a:extLst>
                    <a:ext uri="{9D8B030D-6E8A-4147-A177-3AD203B41FA5}">
                      <a16:colId xmlns:a16="http://schemas.microsoft.com/office/drawing/2014/main" val="20002"/>
                    </a:ext>
                  </a:extLst>
                </a:gridCol>
              </a:tblGrid>
              <a:tr h="404364">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項次</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期</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項</a:t>
                      </a: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目</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extLst>
                  <a:ext uri="{0D108BD9-81ED-4DB2-BD59-A6C34878D82A}">
                    <a16:rowId xmlns:a16="http://schemas.microsoft.com/office/drawing/2014/main" val="10000"/>
                  </a:ext>
                </a:extLst>
              </a:tr>
              <a:tr h="373377">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1</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200"/>
                        </a:lnSpc>
                        <a:spcBef>
                          <a:spcPts val="300"/>
                        </a:spcBef>
                        <a:spcAft>
                          <a:spcPts val="300"/>
                        </a:spcAft>
                        <a:buClrTx/>
                        <a:buSzTx/>
                        <a:buFontTx/>
                        <a:buNone/>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17</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一</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200"/>
                        </a:lnSpc>
                        <a:spcBef>
                          <a:spcPts val="300"/>
                        </a:spcBef>
                        <a:spcAft>
                          <a:spcPts val="30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簡章、報名表公告暨下載</a:t>
                      </a:r>
                      <a:endParaRPr kumimoji="0" lang="zh-TW" altLang="zh-TW" sz="1500" b="1" i="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1"/>
                  </a:ext>
                </a:extLst>
              </a:tr>
              <a:tr h="1092255">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2</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五專優免集體報名網站</a:t>
                      </a:r>
                      <a: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a:t>
                      </a:r>
                      <a:r>
                        <a:rPr kumimoji="0" lang="zh-TW" altLang="en-US" sz="1500" b="1" u="none" strike="noStrike" cap="none" normalizeH="0" baseline="0" dirty="0" smtClean="0">
                          <a:ln>
                            <a:noFill/>
                          </a:ln>
                          <a:solidFill>
                            <a:srgbClr val="C00000"/>
                          </a:solidFill>
                          <a:effectLst/>
                          <a:uFill>
                            <a:solidFill>
                              <a:schemeClr val="accent1">
                                <a:lumMod val="75000"/>
                              </a:schemeClr>
                            </a:solidFill>
                          </a:uFill>
                          <a:latin typeface="微軟正黑體" panose="020B0604030504040204" pitchFamily="34" charset="-120"/>
                          <a:ea typeface="微軟正黑體" panose="020B0604030504040204" pitchFamily="34" charset="-120"/>
                        </a:rPr>
                        <a:t>練習版</a:t>
                      </a:r>
                      <a:r>
                        <a:rPr kumimoji="0" lang="en-US" altLang="zh-TW" sz="1500" b="1" u="none" strike="noStrike" cap="none" normalizeH="0" baseline="0" dirty="0" smtClean="0">
                          <a:ln>
                            <a:noFill/>
                          </a:ln>
                          <a:solidFill>
                            <a:srgbClr val="C00000"/>
                          </a:solidFill>
                          <a:effectLst/>
                          <a:uFill>
                            <a:solidFill>
                              <a:schemeClr val="accent1">
                                <a:lumMod val="75000"/>
                              </a:schemeClr>
                            </a:solidFill>
                          </a:uFill>
                          <a:latin typeface="微軟正黑體" panose="020B0604030504040204" pitchFamily="34" charset="-120"/>
                          <a:ea typeface="微軟正黑體" panose="020B0604030504040204" pitchFamily="34" charset="-120"/>
                        </a:rPr>
                        <a:t>】</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開放</a:t>
                      </a:r>
                      <a:endPar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年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4</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15</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日（五）</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5</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17</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日（二）</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17:00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200"/>
                        </a:lnSpc>
                        <a:spcBef>
                          <a:spcPts val="600"/>
                        </a:spcBef>
                        <a:spcAft>
                          <a:spcPts val="60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國中集體報名</a:t>
                      </a:r>
                      <a:r>
                        <a:rPr kumimoji="0" lang="zh-TW" altLang="en-US" sz="1500" b="0" u="none" strike="noStrike" cap="none" normalizeH="0" baseline="0" dirty="0" smtClean="0">
                          <a:ln>
                            <a:noFill/>
                          </a:ln>
                          <a:effectLst/>
                          <a:latin typeface="微軟正黑體" panose="020B0604030504040204" pitchFamily="34" charset="-120"/>
                          <a:ea typeface="微軟正黑體" panose="020B0604030504040204" pitchFamily="34" charset="-120"/>
                        </a:rPr>
                        <a:t>練習版</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網址：</a:t>
                      </a: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https://www.jctv.ntut.edu.tw/u5/</a:t>
                      </a:r>
                      <a:endParaRPr kumimoji="0" lang="zh-TW" altLang="zh-TW" sz="1500" b="0"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2"/>
                  </a:ext>
                </a:extLst>
              </a:tr>
              <a:tr h="900668">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3</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國中學校集體報名</a:t>
                      </a:r>
                      <a:endPar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ts val="300"/>
                        </a:spcBef>
                        <a:spcAft>
                          <a:spcPts val="30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23</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一</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27</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五</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12:00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lumMod val="40000"/>
                        <a:lumOff val="60000"/>
                      </a:schemeClr>
                    </a:solidFill>
                  </a:tcPr>
                </a:tc>
                <a:tc rowSpan="2">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000"/>
                        </a:lnSpc>
                        <a:spcBef>
                          <a:spcPct val="0"/>
                        </a:spcBef>
                        <a:spcAft>
                          <a:spcPct val="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報名資料請於</a:t>
                      </a:r>
                      <a: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5</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27</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日（星期</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五</a:t>
                      </a:r>
                      <a:r>
                        <a:rPr kumimoji="0" lang="zh-TW"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）前寄</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至</a:t>
                      </a:r>
                      <a: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b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106344</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臺北市大安區忠孝東路三段</a:t>
                      </a: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1</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號</a:t>
                      </a:r>
                      <a:endPar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ts val="2000"/>
                        </a:lnSpc>
                        <a:spcBef>
                          <a:spcPct val="0"/>
                        </a:spcBef>
                        <a:spcAft>
                          <a:spcPct val="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國立臺北科技大學億光大樓</a:t>
                      </a: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5</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樓</a:t>
                      </a:r>
                      <a:endPar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ts val="2000"/>
                        </a:lnSpc>
                        <a:spcBef>
                          <a:spcPct val="0"/>
                        </a:spcBef>
                        <a:spcAft>
                          <a:spcPct val="0"/>
                        </a:spcAft>
                        <a:buClrTx/>
                        <a:buSzTx/>
                        <a:buFontTx/>
                        <a:buNone/>
                        <a:tabLst/>
                      </a:pP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學年度五專</a:t>
                      </a:r>
                      <a:r>
                        <a:rPr kumimoji="0" lang="zh-TW" altLang="en-US" sz="1500" b="0" u="none" strike="noStrike" cap="none" normalizeH="0" baseline="0" dirty="0" smtClean="0">
                          <a:ln>
                            <a:noFill/>
                          </a:ln>
                          <a:effectLst/>
                          <a:latin typeface="微軟正黑體" panose="020B0604030504040204" pitchFamily="34" charset="-120"/>
                          <a:ea typeface="微軟正黑體" panose="020B0604030504040204" pitchFamily="34" charset="-120"/>
                        </a:rPr>
                        <a:t>優先</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免試入學招生委員會收）</a:t>
                      </a:r>
                    </a:p>
                    <a:p>
                      <a:pPr marL="0" marR="0" lvl="0" indent="0" algn="l" defTabSz="914400" rtl="0" eaLnBrk="1" fontAlgn="base" latinLnBrk="0" hangingPunct="1">
                        <a:lnSpc>
                          <a:spcPts val="2000"/>
                        </a:lnSpc>
                        <a:spcBef>
                          <a:spcPct val="0"/>
                        </a:spcBef>
                        <a:spcAft>
                          <a:spcPct val="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國中集體報</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名</a:t>
                      </a:r>
                      <a:r>
                        <a:rPr kumimoji="0" lang="zh-TW" altLang="en-US" sz="1500" b="0" u="none" strike="noStrike" cap="none" normalizeH="0" baseline="0" dirty="0" smtClean="0">
                          <a:ln>
                            <a:noFill/>
                          </a:ln>
                          <a:effectLst/>
                          <a:latin typeface="微軟正黑體" panose="020B0604030504040204" pitchFamily="34" charset="-120"/>
                          <a:ea typeface="微軟正黑體" panose="020B0604030504040204" pitchFamily="34" charset="-120"/>
                        </a:rPr>
                        <a:t>及</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個別網路報</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名</a:t>
                      </a:r>
                      <a:r>
                        <a:rPr kumimoji="0" lang="zh-TW"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網址：</a:t>
                      </a: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a:t>
                      </a:r>
                    </a:p>
                    <a:p>
                      <a:pPr marL="0" marR="0" lvl="0" indent="0" algn="l" defTabSz="914400" rtl="0" eaLnBrk="1" fontAlgn="base" latinLnBrk="0" hangingPunct="1">
                        <a:lnSpc>
                          <a:spcPts val="2000"/>
                        </a:lnSpc>
                        <a:spcBef>
                          <a:spcPct val="0"/>
                        </a:spcBef>
                        <a:spcAft>
                          <a:spcPct val="0"/>
                        </a:spcAft>
                        <a:buClrTx/>
                        <a:buSzTx/>
                        <a:buFontTx/>
                        <a:buNone/>
                        <a:tabLst/>
                      </a:pPr>
                      <a:r>
                        <a:rPr kumimoji="0" lang="en-US" altLang="zh-TW" sz="1500" b="0" u="none" strike="noStrike" cap="none" normalizeH="0" baseline="0" dirty="0" smtClean="0">
                          <a:ln>
                            <a:noFill/>
                          </a:ln>
                          <a:effectLst/>
                          <a:latin typeface="微軟正黑體" panose="020B0604030504040204" pitchFamily="34" charset="-120"/>
                          <a:ea typeface="微軟正黑體" panose="020B0604030504040204" pitchFamily="34" charset="-120"/>
                        </a:rPr>
                        <a:t> https://www.jctv.ntut.edu.tw/u5/</a:t>
                      </a:r>
                      <a:endParaRPr kumimoji="0" lang="zh-TW" altLang="zh-TW" sz="1500" b="0"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lumMod val="40000"/>
                        <a:lumOff val="60000"/>
                      </a:schemeClr>
                    </a:solidFill>
                  </a:tcPr>
                </a:tc>
                <a:extLst>
                  <a:ext uri="{0D108BD9-81ED-4DB2-BD59-A6C34878D82A}">
                    <a16:rowId xmlns:a16="http://schemas.microsoft.com/office/drawing/2014/main" val="10003"/>
                  </a:ext>
                </a:extLst>
              </a:tr>
              <a:tr h="1176227">
                <a:tc>
                  <a:txBody>
                    <a:body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4</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個別網路報名</a:t>
                      </a:r>
                      <a:endPar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ts val="300"/>
                        </a:spcBef>
                        <a:spcAft>
                          <a:spcPts val="30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23</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一</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27</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五</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15:00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完成網路資料輸入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及繳費</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lumMod val="40000"/>
                        <a:lumOff val="60000"/>
                      </a:schemeClr>
                    </a:solidFill>
                  </a:tcPr>
                </a:tc>
                <a:tc vMerge="1">
                  <a:txBody>
                    <a:bodyPr/>
                    <a:lstStyle/>
                    <a:p>
                      <a:pPr marL="0" marR="0" lvl="0" indent="0" algn="l" defTabSz="914400" rtl="0" eaLnBrk="1" fontAlgn="base" latinLnBrk="0" hangingPunct="1">
                        <a:lnSpc>
                          <a:spcPts val="2000"/>
                        </a:lnSpc>
                        <a:spcBef>
                          <a:spcPct val="0"/>
                        </a:spcBef>
                        <a:spcAft>
                          <a:spcPct val="0"/>
                        </a:spcAft>
                        <a:buClrTx/>
                        <a:buSzTx/>
                        <a:buFontTx/>
                        <a:buNone/>
                        <a:tabLst/>
                      </a:pPr>
                      <a:endParaRPr kumimoji="0" lang="zh-TW" altLang="zh-TW" sz="1800" b="1"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36195" marR="36195" marT="17780" marB="17780" anchor="ctr" horzOverflow="overflow">
                    <a:lnL w="12700" cap="flat" cmpd="sng" algn="ctr">
                      <a:solidFill>
                        <a:srgbClr val="FF9999"/>
                      </a:solidFill>
                      <a:prstDash val="solid"/>
                      <a:round/>
                      <a:headEnd type="none" w="med" len="med"/>
                      <a:tailEnd type="none" w="med" len="med"/>
                    </a:lnL>
                    <a:lnR w="12700" cap="flat" cmpd="sng" algn="ctr">
                      <a:solidFill>
                        <a:srgbClr val="FF9999"/>
                      </a:solidFill>
                      <a:prstDash val="solid"/>
                      <a:round/>
                      <a:headEnd type="none" w="med" len="med"/>
                      <a:tailEnd type="none" w="med" len="med"/>
                    </a:lnR>
                    <a:lnT w="12700" cap="flat" cmpd="sng" algn="ctr">
                      <a:solidFill>
                        <a:srgbClr val="FF9999"/>
                      </a:solidFill>
                      <a:prstDash val="solid"/>
                      <a:round/>
                      <a:headEnd type="none" w="med" len="med"/>
                      <a:tailEnd type="none" w="med" len="med"/>
                    </a:lnT>
                    <a:lnB w="12700" cap="flat" cmpd="sng" algn="ctr">
                      <a:solidFill>
                        <a:srgbClr val="FF9999"/>
                      </a:solidFill>
                      <a:prstDash val="solid"/>
                      <a:round/>
                      <a:headEnd type="none" w="med" len="med"/>
                      <a:tailEnd type="none" w="med" len="med"/>
                    </a:lnB>
                    <a:lnTlToBr>
                      <a:noFill/>
                    </a:lnTlToBr>
                    <a:lnBlToTr>
                      <a:noFill/>
                    </a:lnBlToTr>
                    <a:solidFill>
                      <a:srgbClr val="FFFBF7"/>
                    </a:solidFill>
                  </a:tcPr>
                </a:tc>
                <a:extLst>
                  <a:ext uri="{0D108BD9-81ED-4DB2-BD59-A6C34878D82A}">
                    <a16:rowId xmlns:a16="http://schemas.microsoft.com/office/drawing/2014/main" val="36195204"/>
                  </a:ext>
                </a:extLst>
              </a:tr>
              <a:tr h="586835">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5</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31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二</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12:00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2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四</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17:00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b="0" u="none" strike="noStrike" cap="none" normalizeH="0" baseline="0" dirty="0" smtClean="0">
                          <a:ln>
                            <a:noFill/>
                          </a:ln>
                          <a:effectLst/>
                          <a:latin typeface="微軟正黑體" panose="020B0604030504040204" pitchFamily="34" charset="-120"/>
                          <a:ea typeface="微軟正黑體" panose="020B0604030504040204" pitchFamily="34" charset="-120"/>
                        </a:rPr>
                        <a:t> 查詢報名是否完成</a:t>
                      </a:r>
                      <a:endParaRPr kumimoji="0" lang="zh-TW" altLang="zh-TW" sz="1500" b="0" i="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4"/>
                  </a:ext>
                </a:extLst>
              </a:tr>
            </a:tbl>
          </a:graphicData>
        </a:graphic>
      </p:graphicFrame>
      <p:sp>
        <p:nvSpPr>
          <p:cNvPr id="7"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7</a:t>
            </a:fld>
            <a:endParaRPr lang="zh-TW" altLang="en-US" sz="1500" b="1" dirty="0">
              <a:latin typeface="Arial" panose="020B0604020202020204" pitchFamily="34" charset="0"/>
              <a:cs typeface="Arial" panose="020B0604020202020204" pitchFamily="34" charset="0"/>
            </a:endParaRPr>
          </a:p>
        </p:txBody>
      </p:sp>
      <p:cxnSp>
        <p:nvCxnSpPr>
          <p:cNvPr id="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495534"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3" y="361293"/>
            <a:ext cx="6989802"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肆、招生重要日程</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r>
              <a:rPr lang="en-US" altLang="zh-TW" sz="2800" b="1" dirty="0" smtClean="0">
                <a:solidFill>
                  <a:srgbClr val="002060"/>
                </a:solidFill>
                <a:latin typeface="微軟正黑體" panose="020B0604030504040204" pitchFamily="34" charset="-120"/>
                <a:ea typeface="微軟正黑體" panose="020B0604030504040204" pitchFamily="34" charset="-120"/>
              </a:rPr>
              <a:t>1/2</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grpSp>
        <p:nvGrpSpPr>
          <p:cNvPr id="12" name="组合 38"/>
          <p:cNvGrpSpPr/>
          <p:nvPr/>
        </p:nvGrpSpPr>
        <p:grpSpPr>
          <a:xfrm>
            <a:off x="951952" y="1084813"/>
            <a:ext cx="760466" cy="867596"/>
            <a:chOff x="7793038" y="2205038"/>
            <a:chExt cx="1306513" cy="1527175"/>
          </a:xfrm>
        </p:grpSpPr>
        <p:sp>
          <p:nvSpPr>
            <p:cNvPr id="13" name="Freeform 8"/>
            <p:cNvSpPr>
              <a:spLocks/>
            </p:cNvSpPr>
            <p:nvPr/>
          </p:nvSpPr>
          <p:spPr bwMode="auto">
            <a:xfrm>
              <a:off x="7793038" y="2205038"/>
              <a:ext cx="1306513" cy="1527175"/>
            </a:xfrm>
            <a:custGeom>
              <a:avLst/>
              <a:gdLst>
                <a:gd name="T0" fmla="*/ 827 w 1654"/>
                <a:gd name="T1" fmla="*/ 0 h 1918"/>
                <a:gd name="T2" fmla="*/ 1654 w 1654"/>
                <a:gd name="T3" fmla="*/ 827 h 1918"/>
                <a:gd name="T4" fmla="*/ 1116 w 1654"/>
                <a:gd name="T5" fmla="*/ 1602 h 1918"/>
                <a:gd name="T6" fmla="*/ 995 w 1654"/>
                <a:gd name="T7" fmla="*/ 1741 h 1918"/>
                <a:gd name="T8" fmla="*/ 870 w 1654"/>
                <a:gd name="T9" fmla="*/ 1884 h 1918"/>
                <a:gd name="T10" fmla="*/ 790 w 1654"/>
                <a:gd name="T11" fmla="*/ 1889 h 1918"/>
                <a:gd name="T12" fmla="*/ 660 w 1654"/>
                <a:gd name="T13" fmla="*/ 1741 h 1918"/>
                <a:gd name="T14" fmla="*/ 540 w 1654"/>
                <a:gd name="T15" fmla="*/ 1603 h 1918"/>
                <a:gd name="T16" fmla="*/ 0 w 1654"/>
                <a:gd name="T17" fmla="*/ 827 h 1918"/>
                <a:gd name="T18" fmla="*/ 827 w 1654"/>
                <a:gd name="T19" fmla="*/ 0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4" h="1918">
                  <a:moveTo>
                    <a:pt x="827" y="0"/>
                  </a:moveTo>
                  <a:cubicBezTo>
                    <a:pt x="1284" y="0"/>
                    <a:pt x="1654" y="370"/>
                    <a:pt x="1654" y="827"/>
                  </a:cubicBezTo>
                  <a:cubicBezTo>
                    <a:pt x="1654" y="1182"/>
                    <a:pt x="1430" y="1485"/>
                    <a:pt x="1116" y="1602"/>
                  </a:cubicBezTo>
                  <a:lnTo>
                    <a:pt x="995" y="1741"/>
                  </a:lnTo>
                  <a:cubicBezTo>
                    <a:pt x="954" y="1788"/>
                    <a:pt x="912" y="1836"/>
                    <a:pt x="870" y="1884"/>
                  </a:cubicBezTo>
                  <a:cubicBezTo>
                    <a:pt x="845" y="1916"/>
                    <a:pt x="818" y="1918"/>
                    <a:pt x="790" y="1889"/>
                  </a:cubicBezTo>
                  <a:cubicBezTo>
                    <a:pt x="747" y="1840"/>
                    <a:pt x="703" y="1790"/>
                    <a:pt x="660" y="1741"/>
                  </a:cubicBezTo>
                  <a:lnTo>
                    <a:pt x="540" y="1603"/>
                  </a:lnTo>
                  <a:cubicBezTo>
                    <a:pt x="225" y="1486"/>
                    <a:pt x="0" y="1183"/>
                    <a:pt x="0" y="827"/>
                  </a:cubicBezTo>
                  <a:cubicBezTo>
                    <a:pt x="0" y="370"/>
                    <a:pt x="370" y="0"/>
                    <a:pt x="827" y="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8065047" y="2423672"/>
              <a:ext cx="819646" cy="881946"/>
            </a:xfrm>
            <a:custGeom>
              <a:avLst/>
              <a:gdLst>
                <a:gd name="T0" fmla="*/ 255 w 847"/>
                <a:gd name="T1" fmla="*/ 138 h 903"/>
                <a:gd name="T2" fmla="*/ 555 w 847"/>
                <a:gd name="T3" fmla="*/ 100 h 903"/>
                <a:gd name="T4" fmla="*/ 448 w 847"/>
                <a:gd name="T5" fmla="*/ 61 h 903"/>
                <a:gd name="T6" fmla="*/ 324 w 847"/>
                <a:gd name="T7" fmla="*/ 61 h 903"/>
                <a:gd name="T8" fmla="*/ 217 w 847"/>
                <a:gd name="T9" fmla="*/ 100 h 903"/>
                <a:gd name="T10" fmla="*/ 697 w 847"/>
                <a:gd name="T11" fmla="*/ 782 h 903"/>
                <a:gd name="T12" fmla="*/ 709 w 847"/>
                <a:gd name="T13" fmla="*/ 755 h 903"/>
                <a:gd name="T14" fmla="*/ 660 w 847"/>
                <a:gd name="T15" fmla="*/ 586 h 903"/>
                <a:gd name="T16" fmla="*/ 629 w 847"/>
                <a:gd name="T17" fmla="*/ 586 h 903"/>
                <a:gd name="T18" fmla="*/ 629 w 847"/>
                <a:gd name="T19" fmla="*/ 716 h 903"/>
                <a:gd name="T20" fmla="*/ 630 w 847"/>
                <a:gd name="T21" fmla="*/ 719 h 903"/>
                <a:gd name="T22" fmla="*/ 631 w 847"/>
                <a:gd name="T23" fmla="*/ 722 h 903"/>
                <a:gd name="T24" fmla="*/ 633 w 847"/>
                <a:gd name="T25" fmla="*/ 724 h 903"/>
                <a:gd name="T26" fmla="*/ 807 w 847"/>
                <a:gd name="T27" fmla="*/ 596 h 903"/>
                <a:gd name="T28" fmla="*/ 644 w 847"/>
                <a:gd name="T29" fmla="*/ 510 h 903"/>
                <a:gd name="T30" fmla="*/ 607 w 847"/>
                <a:gd name="T31" fmla="*/ 899 h 903"/>
                <a:gd name="T32" fmla="*/ 837 w 847"/>
                <a:gd name="T33" fmla="*/ 743 h 903"/>
                <a:gd name="T34" fmla="*/ 808 w 847"/>
                <a:gd name="T35" fmla="*/ 737 h 903"/>
                <a:gd name="T36" fmla="*/ 645 w 847"/>
                <a:gd name="T37" fmla="*/ 872 h 903"/>
                <a:gd name="T38" fmla="*/ 481 w 847"/>
                <a:gd name="T39" fmla="*/ 675 h 903"/>
                <a:gd name="T40" fmla="*/ 676 w 847"/>
                <a:gd name="T41" fmla="*/ 543 h 903"/>
                <a:gd name="T42" fmla="*/ 808 w 847"/>
                <a:gd name="T43" fmla="*/ 737 h 903"/>
                <a:gd name="T44" fmla="*/ 284 w 847"/>
                <a:gd name="T45" fmla="*/ 736 h 903"/>
                <a:gd name="T46" fmla="*/ 485 w 847"/>
                <a:gd name="T47" fmla="*/ 536 h 903"/>
                <a:gd name="T48" fmla="*/ 526 w 847"/>
                <a:gd name="T49" fmla="*/ 505 h 903"/>
                <a:gd name="T50" fmla="*/ 732 w 847"/>
                <a:gd name="T51" fmla="*/ 306 h 903"/>
                <a:gd name="T52" fmla="*/ 740 w 847"/>
                <a:gd name="T53" fmla="*/ 494 h 903"/>
                <a:gd name="T54" fmla="*/ 772 w 847"/>
                <a:gd name="T55" fmla="*/ 505 h 903"/>
                <a:gd name="T56" fmla="*/ 772 w 847"/>
                <a:gd name="T57" fmla="*/ 208 h 903"/>
                <a:gd name="T58" fmla="*/ 40 w 847"/>
                <a:gd name="T59" fmla="*/ 167 h 903"/>
                <a:gd name="T60" fmla="*/ 0 w 847"/>
                <a:gd name="T61" fmla="*/ 314 h 903"/>
                <a:gd name="T62" fmla="*/ 0 w 847"/>
                <a:gd name="T63" fmla="*/ 536 h 903"/>
                <a:gd name="T64" fmla="*/ 0 w 847"/>
                <a:gd name="T65" fmla="*/ 751 h 903"/>
                <a:gd name="T66" fmla="*/ 427 w 847"/>
                <a:gd name="T67" fmla="*/ 791 h 903"/>
                <a:gd name="T68" fmla="*/ 32 w 847"/>
                <a:gd name="T69" fmla="*/ 314 h 903"/>
                <a:gd name="T70" fmla="*/ 40 w 847"/>
                <a:gd name="T71" fmla="*/ 306 h 903"/>
                <a:gd name="T72" fmla="*/ 252 w 847"/>
                <a:gd name="T73" fmla="*/ 505 h 903"/>
                <a:gd name="T74" fmla="*/ 32 w 847"/>
                <a:gd name="T75" fmla="*/ 314 h 903"/>
                <a:gd name="T76" fmla="*/ 252 w 847"/>
                <a:gd name="T77" fmla="*/ 536 h 903"/>
                <a:gd name="T78" fmla="*/ 40 w 847"/>
                <a:gd name="T79" fmla="*/ 736 h 903"/>
                <a:gd name="T80" fmla="*/ 32 w 847"/>
                <a:gd name="T81" fmla="*/ 536 h 903"/>
                <a:gd name="T82" fmla="*/ 284 w 847"/>
                <a:gd name="T83" fmla="*/ 505 h 903"/>
                <a:gd name="T84" fmla="*/ 284 w 847"/>
                <a:gd name="T85" fmla="*/ 306 h 903"/>
                <a:gd name="T86" fmla="*/ 495 w 847"/>
                <a:gd name="T87" fmla="*/ 505 h 903"/>
                <a:gd name="T88" fmla="*/ 511 w 847"/>
                <a:gd name="T89" fmla="*/ 207 h 903"/>
                <a:gd name="T90" fmla="*/ 538 w 847"/>
                <a:gd name="T91" fmla="*/ 235 h 903"/>
                <a:gd name="T92" fmla="*/ 483 w 847"/>
                <a:gd name="T93" fmla="*/ 235 h 903"/>
                <a:gd name="T94" fmla="*/ 268 w 847"/>
                <a:gd name="T95" fmla="*/ 207 h 903"/>
                <a:gd name="T96" fmla="*/ 295 w 847"/>
                <a:gd name="T97" fmla="*/ 235 h 903"/>
                <a:gd name="T98" fmla="*/ 241 w 847"/>
                <a:gd name="T99" fmla="*/ 23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7" h="903">
                  <a:moveTo>
                    <a:pt x="217" y="100"/>
                  </a:moveTo>
                  <a:cubicBezTo>
                    <a:pt x="217" y="121"/>
                    <a:pt x="234" y="138"/>
                    <a:pt x="255" y="138"/>
                  </a:cubicBezTo>
                  <a:lnTo>
                    <a:pt x="517" y="138"/>
                  </a:lnTo>
                  <a:cubicBezTo>
                    <a:pt x="538" y="138"/>
                    <a:pt x="555" y="121"/>
                    <a:pt x="555" y="100"/>
                  </a:cubicBezTo>
                  <a:cubicBezTo>
                    <a:pt x="555" y="79"/>
                    <a:pt x="538" y="61"/>
                    <a:pt x="517" y="61"/>
                  </a:cubicBezTo>
                  <a:lnTo>
                    <a:pt x="448" y="61"/>
                  </a:lnTo>
                  <a:cubicBezTo>
                    <a:pt x="448" y="27"/>
                    <a:pt x="420" y="0"/>
                    <a:pt x="386" y="0"/>
                  </a:cubicBezTo>
                  <a:cubicBezTo>
                    <a:pt x="352" y="0"/>
                    <a:pt x="324" y="27"/>
                    <a:pt x="324" y="61"/>
                  </a:cubicBezTo>
                  <a:lnTo>
                    <a:pt x="255" y="61"/>
                  </a:lnTo>
                  <a:cubicBezTo>
                    <a:pt x="234" y="61"/>
                    <a:pt x="217" y="79"/>
                    <a:pt x="217" y="100"/>
                  </a:cubicBezTo>
                  <a:close/>
                  <a:moveTo>
                    <a:pt x="686" y="777"/>
                  </a:moveTo>
                  <a:cubicBezTo>
                    <a:pt x="689" y="780"/>
                    <a:pt x="693" y="782"/>
                    <a:pt x="697" y="782"/>
                  </a:cubicBezTo>
                  <a:cubicBezTo>
                    <a:pt x="702" y="782"/>
                    <a:pt x="706" y="780"/>
                    <a:pt x="709" y="777"/>
                  </a:cubicBezTo>
                  <a:cubicBezTo>
                    <a:pt x="715" y="771"/>
                    <a:pt x="715" y="761"/>
                    <a:pt x="709" y="755"/>
                  </a:cubicBezTo>
                  <a:lnTo>
                    <a:pt x="660" y="706"/>
                  </a:lnTo>
                  <a:lnTo>
                    <a:pt x="660" y="586"/>
                  </a:lnTo>
                  <a:cubicBezTo>
                    <a:pt x="660" y="577"/>
                    <a:pt x="653" y="570"/>
                    <a:pt x="644" y="570"/>
                  </a:cubicBezTo>
                  <a:cubicBezTo>
                    <a:pt x="636" y="570"/>
                    <a:pt x="629" y="577"/>
                    <a:pt x="629" y="586"/>
                  </a:cubicBezTo>
                  <a:lnTo>
                    <a:pt x="629" y="713"/>
                  </a:lnTo>
                  <a:cubicBezTo>
                    <a:pt x="629" y="714"/>
                    <a:pt x="629" y="715"/>
                    <a:pt x="629" y="716"/>
                  </a:cubicBezTo>
                  <a:cubicBezTo>
                    <a:pt x="629" y="716"/>
                    <a:pt x="629" y="717"/>
                    <a:pt x="629" y="717"/>
                  </a:cubicBezTo>
                  <a:cubicBezTo>
                    <a:pt x="629" y="718"/>
                    <a:pt x="630" y="718"/>
                    <a:pt x="630" y="719"/>
                  </a:cubicBezTo>
                  <a:cubicBezTo>
                    <a:pt x="630" y="719"/>
                    <a:pt x="630" y="720"/>
                    <a:pt x="631" y="720"/>
                  </a:cubicBezTo>
                  <a:cubicBezTo>
                    <a:pt x="631" y="721"/>
                    <a:pt x="631" y="721"/>
                    <a:pt x="631" y="722"/>
                  </a:cubicBezTo>
                  <a:cubicBezTo>
                    <a:pt x="632" y="722"/>
                    <a:pt x="632" y="723"/>
                    <a:pt x="633" y="724"/>
                  </a:cubicBezTo>
                  <a:cubicBezTo>
                    <a:pt x="633" y="724"/>
                    <a:pt x="633" y="724"/>
                    <a:pt x="633" y="724"/>
                  </a:cubicBezTo>
                  <a:lnTo>
                    <a:pt x="686" y="777"/>
                  </a:lnTo>
                  <a:close/>
                  <a:moveTo>
                    <a:pt x="807" y="596"/>
                  </a:moveTo>
                  <a:cubicBezTo>
                    <a:pt x="777" y="552"/>
                    <a:pt x="733" y="523"/>
                    <a:pt x="681" y="513"/>
                  </a:cubicBezTo>
                  <a:cubicBezTo>
                    <a:pt x="669" y="511"/>
                    <a:pt x="657" y="510"/>
                    <a:pt x="644" y="510"/>
                  </a:cubicBezTo>
                  <a:cubicBezTo>
                    <a:pt x="550" y="510"/>
                    <a:pt x="469" y="577"/>
                    <a:pt x="451" y="669"/>
                  </a:cubicBezTo>
                  <a:cubicBezTo>
                    <a:pt x="431" y="776"/>
                    <a:pt x="501" y="879"/>
                    <a:pt x="607" y="899"/>
                  </a:cubicBezTo>
                  <a:cubicBezTo>
                    <a:pt x="620" y="902"/>
                    <a:pt x="632" y="903"/>
                    <a:pt x="645" y="903"/>
                  </a:cubicBezTo>
                  <a:cubicBezTo>
                    <a:pt x="739" y="903"/>
                    <a:pt x="820" y="836"/>
                    <a:pt x="837" y="743"/>
                  </a:cubicBezTo>
                  <a:cubicBezTo>
                    <a:pt x="847" y="692"/>
                    <a:pt x="836" y="639"/>
                    <a:pt x="807" y="596"/>
                  </a:cubicBezTo>
                  <a:close/>
                  <a:moveTo>
                    <a:pt x="808" y="737"/>
                  </a:moveTo>
                  <a:lnTo>
                    <a:pt x="808" y="737"/>
                  </a:lnTo>
                  <a:cubicBezTo>
                    <a:pt x="793" y="816"/>
                    <a:pt x="724" y="872"/>
                    <a:pt x="645" y="872"/>
                  </a:cubicBezTo>
                  <a:cubicBezTo>
                    <a:pt x="634" y="872"/>
                    <a:pt x="624" y="871"/>
                    <a:pt x="613" y="869"/>
                  </a:cubicBezTo>
                  <a:cubicBezTo>
                    <a:pt x="523" y="852"/>
                    <a:pt x="464" y="765"/>
                    <a:pt x="481" y="675"/>
                  </a:cubicBezTo>
                  <a:cubicBezTo>
                    <a:pt x="496" y="597"/>
                    <a:pt x="565" y="540"/>
                    <a:pt x="644" y="540"/>
                  </a:cubicBezTo>
                  <a:cubicBezTo>
                    <a:pt x="655" y="540"/>
                    <a:pt x="665" y="541"/>
                    <a:pt x="676" y="543"/>
                  </a:cubicBezTo>
                  <a:cubicBezTo>
                    <a:pt x="719" y="551"/>
                    <a:pt x="757" y="576"/>
                    <a:pt x="782" y="613"/>
                  </a:cubicBezTo>
                  <a:cubicBezTo>
                    <a:pt x="807" y="650"/>
                    <a:pt x="816" y="694"/>
                    <a:pt x="808" y="737"/>
                  </a:cubicBezTo>
                  <a:close/>
                  <a:moveTo>
                    <a:pt x="413" y="736"/>
                  </a:moveTo>
                  <a:lnTo>
                    <a:pt x="284" y="736"/>
                  </a:lnTo>
                  <a:lnTo>
                    <a:pt x="284" y="536"/>
                  </a:lnTo>
                  <a:lnTo>
                    <a:pt x="485" y="536"/>
                  </a:lnTo>
                  <a:cubicBezTo>
                    <a:pt x="497" y="524"/>
                    <a:pt x="512" y="514"/>
                    <a:pt x="527" y="505"/>
                  </a:cubicBezTo>
                  <a:lnTo>
                    <a:pt x="526" y="505"/>
                  </a:lnTo>
                  <a:lnTo>
                    <a:pt x="526" y="306"/>
                  </a:lnTo>
                  <a:lnTo>
                    <a:pt x="732" y="306"/>
                  </a:lnTo>
                  <a:cubicBezTo>
                    <a:pt x="736" y="306"/>
                    <a:pt x="740" y="309"/>
                    <a:pt x="740" y="314"/>
                  </a:cubicBezTo>
                  <a:lnTo>
                    <a:pt x="740" y="494"/>
                  </a:lnTo>
                  <a:cubicBezTo>
                    <a:pt x="751" y="499"/>
                    <a:pt x="762" y="505"/>
                    <a:pt x="772" y="511"/>
                  </a:cubicBezTo>
                  <a:lnTo>
                    <a:pt x="772" y="505"/>
                  </a:lnTo>
                  <a:lnTo>
                    <a:pt x="772" y="314"/>
                  </a:lnTo>
                  <a:lnTo>
                    <a:pt x="772" y="208"/>
                  </a:lnTo>
                  <a:cubicBezTo>
                    <a:pt x="772" y="185"/>
                    <a:pt x="754" y="167"/>
                    <a:pt x="732" y="167"/>
                  </a:cubicBezTo>
                  <a:lnTo>
                    <a:pt x="40" y="167"/>
                  </a:lnTo>
                  <a:cubicBezTo>
                    <a:pt x="18" y="167"/>
                    <a:pt x="0" y="185"/>
                    <a:pt x="0" y="208"/>
                  </a:cubicBezTo>
                  <a:lnTo>
                    <a:pt x="0" y="314"/>
                  </a:lnTo>
                  <a:lnTo>
                    <a:pt x="0" y="505"/>
                  </a:lnTo>
                  <a:lnTo>
                    <a:pt x="0" y="536"/>
                  </a:lnTo>
                  <a:lnTo>
                    <a:pt x="0" y="727"/>
                  </a:lnTo>
                  <a:lnTo>
                    <a:pt x="0" y="751"/>
                  </a:lnTo>
                  <a:cubicBezTo>
                    <a:pt x="0" y="773"/>
                    <a:pt x="18" y="791"/>
                    <a:pt x="40" y="791"/>
                  </a:cubicBezTo>
                  <a:lnTo>
                    <a:pt x="427" y="791"/>
                  </a:lnTo>
                  <a:cubicBezTo>
                    <a:pt x="420" y="773"/>
                    <a:pt x="415" y="755"/>
                    <a:pt x="413" y="736"/>
                  </a:cubicBezTo>
                  <a:close/>
                  <a:moveTo>
                    <a:pt x="32" y="314"/>
                  </a:moveTo>
                  <a:lnTo>
                    <a:pt x="32" y="314"/>
                  </a:lnTo>
                  <a:cubicBezTo>
                    <a:pt x="32" y="309"/>
                    <a:pt x="36" y="306"/>
                    <a:pt x="40" y="306"/>
                  </a:cubicBezTo>
                  <a:lnTo>
                    <a:pt x="252" y="306"/>
                  </a:lnTo>
                  <a:lnTo>
                    <a:pt x="252" y="505"/>
                  </a:lnTo>
                  <a:lnTo>
                    <a:pt x="32" y="505"/>
                  </a:lnTo>
                  <a:lnTo>
                    <a:pt x="32" y="314"/>
                  </a:lnTo>
                  <a:close/>
                  <a:moveTo>
                    <a:pt x="252" y="536"/>
                  </a:moveTo>
                  <a:lnTo>
                    <a:pt x="252" y="536"/>
                  </a:lnTo>
                  <a:lnTo>
                    <a:pt x="252" y="736"/>
                  </a:lnTo>
                  <a:lnTo>
                    <a:pt x="40" y="736"/>
                  </a:lnTo>
                  <a:cubicBezTo>
                    <a:pt x="36" y="736"/>
                    <a:pt x="32" y="732"/>
                    <a:pt x="32" y="727"/>
                  </a:cubicBezTo>
                  <a:lnTo>
                    <a:pt x="32" y="536"/>
                  </a:lnTo>
                  <a:lnTo>
                    <a:pt x="252" y="536"/>
                  </a:lnTo>
                  <a:close/>
                  <a:moveTo>
                    <a:pt x="284" y="505"/>
                  </a:moveTo>
                  <a:lnTo>
                    <a:pt x="284" y="505"/>
                  </a:lnTo>
                  <a:lnTo>
                    <a:pt x="284" y="306"/>
                  </a:lnTo>
                  <a:lnTo>
                    <a:pt x="495" y="306"/>
                  </a:lnTo>
                  <a:lnTo>
                    <a:pt x="495" y="505"/>
                  </a:lnTo>
                  <a:lnTo>
                    <a:pt x="284" y="505"/>
                  </a:lnTo>
                  <a:close/>
                  <a:moveTo>
                    <a:pt x="511" y="207"/>
                  </a:moveTo>
                  <a:lnTo>
                    <a:pt x="511" y="207"/>
                  </a:lnTo>
                  <a:cubicBezTo>
                    <a:pt x="526" y="207"/>
                    <a:pt x="538" y="219"/>
                    <a:pt x="538" y="235"/>
                  </a:cubicBezTo>
                  <a:cubicBezTo>
                    <a:pt x="538" y="250"/>
                    <a:pt x="526" y="262"/>
                    <a:pt x="511" y="262"/>
                  </a:cubicBezTo>
                  <a:cubicBezTo>
                    <a:pt x="496" y="262"/>
                    <a:pt x="483" y="250"/>
                    <a:pt x="483" y="235"/>
                  </a:cubicBezTo>
                  <a:cubicBezTo>
                    <a:pt x="483" y="219"/>
                    <a:pt x="496" y="207"/>
                    <a:pt x="511" y="207"/>
                  </a:cubicBezTo>
                  <a:close/>
                  <a:moveTo>
                    <a:pt x="268" y="207"/>
                  </a:moveTo>
                  <a:lnTo>
                    <a:pt x="268" y="207"/>
                  </a:lnTo>
                  <a:cubicBezTo>
                    <a:pt x="283" y="207"/>
                    <a:pt x="295" y="219"/>
                    <a:pt x="295" y="235"/>
                  </a:cubicBezTo>
                  <a:cubicBezTo>
                    <a:pt x="295" y="250"/>
                    <a:pt x="283" y="262"/>
                    <a:pt x="268" y="262"/>
                  </a:cubicBezTo>
                  <a:cubicBezTo>
                    <a:pt x="253" y="262"/>
                    <a:pt x="241" y="250"/>
                    <a:pt x="241" y="235"/>
                  </a:cubicBezTo>
                  <a:cubicBezTo>
                    <a:pt x="241" y="219"/>
                    <a:pt x="253" y="207"/>
                    <a:pt x="268" y="2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9" name="Pentagon 8">
            <a:extLst>
              <a:ext uri="{FF2B5EF4-FFF2-40B4-BE49-F238E27FC236}">
                <a16:creationId xmlns:a16="http://schemas.microsoft.com/office/drawing/2014/main" id="{7530AD7C-4566-4E49-BD73-5352C0855CF2}"/>
              </a:ext>
            </a:extLst>
          </p:cNvPr>
          <p:cNvSpPr/>
          <p:nvPr/>
        </p:nvSpPr>
        <p:spPr>
          <a:xfrm>
            <a:off x="0" y="3688961"/>
            <a:ext cx="621426" cy="360155"/>
          </a:xfrm>
          <a:prstGeom prst="homePlate">
            <a:avLst>
              <a:gd name="adj" fmla="val 64710"/>
            </a:avLst>
          </a:prstGeom>
          <a:solidFill>
            <a:srgbClr val="E85FC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1200" b="0" i="0" u="none" strike="noStrike" kern="0" cap="none" spc="0" normalizeH="0" baseline="0" noProof="0" smtClean="0">
              <a:ln>
                <a:noFill/>
              </a:ln>
              <a:solidFill>
                <a:prstClr val="white"/>
              </a:solidFill>
              <a:effectLst/>
              <a:uLnTx/>
              <a:uFillTx/>
              <a:latin typeface="Arial"/>
              <a:cs typeface="+mn-cs"/>
            </a:endParaRPr>
          </a:p>
        </p:txBody>
      </p:sp>
      <p:grpSp>
        <p:nvGrpSpPr>
          <p:cNvPr id="50" name="Group 91"/>
          <p:cNvGrpSpPr>
            <a:grpSpLocks/>
          </p:cNvGrpSpPr>
          <p:nvPr/>
        </p:nvGrpSpPr>
        <p:grpSpPr bwMode="auto">
          <a:xfrm rot="1770302">
            <a:off x="7650903" y="2326018"/>
            <a:ext cx="1228725" cy="1128713"/>
            <a:chOff x="4230687" y="1485901"/>
            <a:chExt cx="1895475" cy="1773237"/>
          </a:xfrm>
        </p:grpSpPr>
        <p:sp>
          <p:nvSpPr>
            <p:cNvPr id="51" name="Freeform 106"/>
            <p:cNvSpPr>
              <a:spLocks/>
            </p:cNvSpPr>
            <p:nvPr/>
          </p:nvSpPr>
          <p:spPr bwMode="auto">
            <a:xfrm>
              <a:off x="4230687" y="2773363"/>
              <a:ext cx="447675" cy="485775"/>
            </a:xfrm>
            <a:custGeom>
              <a:avLst/>
              <a:gdLst>
                <a:gd name="T0" fmla="*/ 447675 w 222"/>
                <a:gd name="T1" fmla="*/ 60470 h 241"/>
                <a:gd name="T2" fmla="*/ 330715 w 222"/>
                <a:gd name="T3" fmla="*/ 12094 h 241"/>
                <a:gd name="T4" fmla="*/ 298450 w 222"/>
                <a:gd name="T5" fmla="*/ 0 h 241"/>
                <a:gd name="T6" fmla="*/ 42348 w 222"/>
                <a:gd name="T7" fmla="*/ 173347 h 241"/>
                <a:gd name="T8" fmla="*/ 64530 w 222"/>
                <a:gd name="T9" fmla="*/ 219707 h 241"/>
                <a:gd name="T10" fmla="*/ 133093 w 222"/>
                <a:gd name="T11" fmla="*/ 179394 h 241"/>
                <a:gd name="T12" fmla="*/ 143175 w 222"/>
                <a:gd name="T13" fmla="*/ 211645 h 241"/>
                <a:gd name="T14" fmla="*/ 22182 w 222"/>
                <a:gd name="T15" fmla="*/ 423289 h 241"/>
                <a:gd name="T16" fmla="*/ 50414 w 222"/>
                <a:gd name="T17" fmla="*/ 445462 h 241"/>
                <a:gd name="T18" fmla="*/ 147208 w 222"/>
                <a:gd name="T19" fmla="*/ 306381 h 241"/>
                <a:gd name="T20" fmla="*/ 151242 w 222"/>
                <a:gd name="T21" fmla="*/ 316459 h 241"/>
                <a:gd name="T22" fmla="*/ 70579 w 222"/>
                <a:gd name="T23" fmla="*/ 447477 h 241"/>
                <a:gd name="T24" fmla="*/ 104861 w 222"/>
                <a:gd name="T25" fmla="*/ 471665 h 241"/>
                <a:gd name="T26" fmla="*/ 189556 w 222"/>
                <a:gd name="T27" fmla="*/ 332585 h 241"/>
                <a:gd name="T28" fmla="*/ 199639 w 222"/>
                <a:gd name="T29" fmla="*/ 338632 h 241"/>
                <a:gd name="T30" fmla="*/ 135109 w 222"/>
                <a:gd name="T31" fmla="*/ 451509 h 241"/>
                <a:gd name="T32" fmla="*/ 169391 w 222"/>
                <a:gd name="T33" fmla="*/ 481744 h 241"/>
                <a:gd name="T34" fmla="*/ 246020 w 222"/>
                <a:gd name="T35" fmla="*/ 352741 h 241"/>
                <a:gd name="T36" fmla="*/ 256102 w 222"/>
                <a:gd name="T37" fmla="*/ 360804 h 241"/>
                <a:gd name="T38" fmla="*/ 205689 w 222"/>
                <a:gd name="T39" fmla="*/ 451509 h 241"/>
                <a:gd name="T40" fmla="*/ 241986 w 222"/>
                <a:gd name="T41" fmla="*/ 471665 h 241"/>
                <a:gd name="T42" fmla="*/ 318616 w 222"/>
                <a:gd name="T43" fmla="*/ 336616 h 241"/>
                <a:gd name="T44" fmla="*/ 362980 w 222"/>
                <a:gd name="T45" fmla="*/ 262036 h 241"/>
                <a:gd name="T46" fmla="*/ 447675 w 222"/>
                <a:gd name="T47" fmla="*/ 60470 h 2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2" h="241">
                  <a:moveTo>
                    <a:pt x="222" y="30"/>
                  </a:moveTo>
                  <a:cubicBezTo>
                    <a:pt x="164" y="6"/>
                    <a:pt x="164" y="6"/>
                    <a:pt x="164" y="6"/>
                  </a:cubicBezTo>
                  <a:cubicBezTo>
                    <a:pt x="148" y="0"/>
                    <a:pt x="148" y="0"/>
                    <a:pt x="148" y="0"/>
                  </a:cubicBezTo>
                  <a:cubicBezTo>
                    <a:pt x="148" y="0"/>
                    <a:pt x="56" y="78"/>
                    <a:pt x="21" y="86"/>
                  </a:cubicBezTo>
                  <a:cubicBezTo>
                    <a:pt x="0" y="91"/>
                    <a:pt x="17" y="113"/>
                    <a:pt x="32" y="109"/>
                  </a:cubicBezTo>
                  <a:cubicBezTo>
                    <a:pt x="43" y="106"/>
                    <a:pt x="42" y="107"/>
                    <a:pt x="66" y="89"/>
                  </a:cubicBezTo>
                  <a:cubicBezTo>
                    <a:pt x="80" y="79"/>
                    <a:pt x="84" y="90"/>
                    <a:pt x="71" y="105"/>
                  </a:cubicBezTo>
                  <a:cubicBezTo>
                    <a:pt x="60" y="120"/>
                    <a:pt x="11" y="202"/>
                    <a:pt x="11" y="210"/>
                  </a:cubicBezTo>
                  <a:cubicBezTo>
                    <a:pt x="11" y="220"/>
                    <a:pt x="25" y="221"/>
                    <a:pt x="25" y="221"/>
                  </a:cubicBezTo>
                  <a:cubicBezTo>
                    <a:pt x="25" y="221"/>
                    <a:pt x="67" y="152"/>
                    <a:pt x="73" y="152"/>
                  </a:cubicBezTo>
                  <a:cubicBezTo>
                    <a:pt x="78" y="152"/>
                    <a:pt x="76" y="155"/>
                    <a:pt x="75" y="157"/>
                  </a:cubicBezTo>
                  <a:cubicBezTo>
                    <a:pt x="74" y="158"/>
                    <a:pt x="35" y="222"/>
                    <a:pt x="35" y="222"/>
                  </a:cubicBezTo>
                  <a:cubicBezTo>
                    <a:pt x="35" y="222"/>
                    <a:pt x="39" y="236"/>
                    <a:pt x="52" y="234"/>
                  </a:cubicBezTo>
                  <a:cubicBezTo>
                    <a:pt x="52" y="234"/>
                    <a:pt x="89" y="168"/>
                    <a:pt x="94" y="165"/>
                  </a:cubicBezTo>
                  <a:cubicBezTo>
                    <a:pt x="99" y="161"/>
                    <a:pt x="102" y="165"/>
                    <a:pt x="99" y="168"/>
                  </a:cubicBezTo>
                  <a:cubicBezTo>
                    <a:pt x="97" y="171"/>
                    <a:pt x="67" y="224"/>
                    <a:pt x="67" y="224"/>
                  </a:cubicBezTo>
                  <a:cubicBezTo>
                    <a:pt x="67" y="224"/>
                    <a:pt x="68" y="241"/>
                    <a:pt x="84" y="239"/>
                  </a:cubicBezTo>
                  <a:cubicBezTo>
                    <a:pt x="122" y="175"/>
                    <a:pt x="122" y="175"/>
                    <a:pt x="122" y="175"/>
                  </a:cubicBezTo>
                  <a:cubicBezTo>
                    <a:pt x="122" y="175"/>
                    <a:pt x="131" y="173"/>
                    <a:pt x="127" y="179"/>
                  </a:cubicBezTo>
                  <a:cubicBezTo>
                    <a:pt x="122" y="186"/>
                    <a:pt x="102" y="224"/>
                    <a:pt x="102" y="224"/>
                  </a:cubicBezTo>
                  <a:cubicBezTo>
                    <a:pt x="102" y="224"/>
                    <a:pt x="104" y="239"/>
                    <a:pt x="120" y="234"/>
                  </a:cubicBezTo>
                  <a:cubicBezTo>
                    <a:pt x="158" y="167"/>
                    <a:pt x="158" y="167"/>
                    <a:pt x="158" y="167"/>
                  </a:cubicBezTo>
                  <a:cubicBezTo>
                    <a:pt x="180" y="130"/>
                    <a:pt x="180" y="130"/>
                    <a:pt x="180" y="130"/>
                  </a:cubicBezTo>
                  <a:cubicBezTo>
                    <a:pt x="180" y="130"/>
                    <a:pt x="212" y="71"/>
                    <a:pt x="222" y="30"/>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2" name="Freeform 107"/>
            <p:cNvSpPr>
              <a:spLocks/>
            </p:cNvSpPr>
            <p:nvPr/>
          </p:nvSpPr>
          <p:spPr bwMode="auto">
            <a:xfrm>
              <a:off x="4387850" y="2874963"/>
              <a:ext cx="277812" cy="219075"/>
            </a:xfrm>
            <a:custGeom>
              <a:avLst/>
              <a:gdLst>
                <a:gd name="T0" fmla="*/ 179169 w 138"/>
                <a:gd name="T1" fmla="*/ 0 h 109"/>
                <a:gd name="T2" fmla="*/ 36236 w 138"/>
                <a:gd name="T3" fmla="*/ 102503 h 109"/>
                <a:gd name="T4" fmla="*/ 0 w 138"/>
                <a:gd name="T5" fmla="*/ 156769 h 109"/>
                <a:gd name="T6" fmla="*/ 142932 w 138"/>
                <a:gd name="T7" fmla="*/ 219075 h 109"/>
                <a:gd name="T8" fmla="*/ 179169 w 138"/>
                <a:gd name="T9" fmla="*/ 0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09">
                  <a:moveTo>
                    <a:pt x="89" y="0"/>
                  </a:moveTo>
                  <a:cubicBezTo>
                    <a:pt x="89" y="0"/>
                    <a:pt x="64" y="37"/>
                    <a:pt x="18" y="51"/>
                  </a:cubicBezTo>
                  <a:cubicBezTo>
                    <a:pt x="0" y="78"/>
                    <a:pt x="0" y="78"/>
                    <a:pt x="0" y="78"/>
                  </a:cubicBezTo>
                  <a:cubicBezTo>
                    <a:pt x="71" y="109"/>
                    <a:pt x="71" y="109"/>
                    <a:pt x="71" y="109"/>
                  </a:cubicBezTo>
                  <a:cubicBezTo>
                    <a:pt x="71" y="109"/>
                    <a:pt x="138" y="19"/>
                    <a:pt x="89" y="0"/>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3" name="Freeform 108"/>
            <p:cNvSpPr>
              <a:spLocks/>
            </p:cNvSpPr>
            <p:nvPr/>
          </p:nvSpPr>
          <p:spPr bwMode="auto">
            <a:xfrm>
              <a:off x="4424362" y="2868613"/>
              <a:ext cx="150812" cy="111125"/>
            </a:xfrm>
            <a:custGeom>
              <a:avLst/>
              <a:gdLst>
                <a:gd name="T0" fmla="*/ 150812 w 75"/>
                <a:gd name="T1" fmla="*/ 0 h 55"/>
                <a:gd name="T2" fmla="*/ 0 w 75"/>
                <a:gd name="T3" fmla="*/ 109105 h 55"/>
                <a:gd name="T4" fmla="*/ 150812 w 75"/>
                <a:gd name="T5" fmla="*/ 0 h 55"/>
                <a:gd name="T6" fmla="*/ 0 60000 65536"/>
                <a:gd name="T7" fmla="*/ 0 60000 65536"/>
                <a:gd name="T8" fmla="*/ 0 60000 65536"/>
              </a:gdLst>
              <a:ahLst/>
              <a:cxnLst>
                <a:cxn ang="T6">
                  <a:pos x="T0" y="T1"/>
                </a:cxn>
                <a:cxn ang="T7">
                  <a:pos x="T2" y="T3"/>
                </a:cxn>
                <a:cxn ang="T8">
                  <a:pos x="T4" y="T5"/>
                </a:cxn>
              </a:cxnLst>
              <a:rect l="0" t="0" r="r" b="b"/>
              <a:pathLst>
                <a:path w="75" h="55">
                  <a:moveTo>
                    <a:pt x="75" y="0"/>
                  </a:moveTo>
                  <a:cubicBezTo>
                    <a:pt x="75" y="0"/>
                    <a:pt x="45" y="55"/>
                    <a:pt x="0" y="54"/>
                  </a:cubicBezTo>
                  <a:cubicBezTo>
                    <a:pt x="0" y="54"/>
                    <a:pt x="41" y="40"/>
                    <a:pt x="75" y="0"/>
                  </a:cubicBezTo>
                  <a:close/>
                </a:path>
              </a:pathLst>
            </a:custGeom>
            <a:solidFill>
              <a:srgbClr val="ED90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4" name="Freeform 109"/>
            <p:cNvSpPr>
              <a:spLocks/>
            </p:cNvSpPr>
            <p:nvPr/>
          </p:nvSpPr>
          <p:spPr bwMode="auto">
            <a:xfrm>
              <a:off x="4497387" y="2719388"/>
              <a:ext cx="217487" cy="179388"/>
            </a:xfrm>
            <a:custGeom>
              <a:avLst/>
              <a:gdLst>
                <a:gd name="T0" fmla="*/ 30207 w 108"/>
                <a:gd name="T1" fmla="*/ 0 h 89"/>
                <a:gd name="T2" fmla="*/ 0 w 108"/>
                <a:gd name="T3" fmla="*/ 68530 h 89"/>
                <a:gd name="T4" fmla="*/ 171170 w 108"/>
                <a:gd name="T5" fmla="*/ 179388 h 89"/>
                <a:gd name="T6" fmla="*/ 217487 w 108"/>
                <a:gd name="T7" fmla="*/ 118920 h 89"/>
                <a:gd name="T8" fmla="*/ 30207 w 108"/>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89">
                  <a:moveTo>
                    <a:pt x="15" y="0"/>
                  </a:moveTo>
                  <a:cubicBezTo>
                    <a:pt x="0" y="34"/>
                    <a:pt x="0" y="34"/>
                    <a:pt x="0" y="34"/>
                  </a:cubicBezTo>
                  <a:cubicBezTo>
                    <a:pt x="0" y="34"/>
                    <a:pt x="61" y="46"/>
                    <a:pt x="85" y="89"/>
                  </a:cubicBezTo>
                  <a:cubicBezTo>
                    <a:pt x="108" y="59"/>
                    <a:pt x="108" y="59"/>
                    <a:pt x="108" y="59"/>
                  </a:cubicBezTo>
                  <a:cubicBezTo>
                    <a:pt x="108" y="59"/>
                    <a:pt x="76" y="7"/>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5" name="Freeform 110"/>
            <p:cNvSpPr>
              <a:spLocks/>
            </p:cNvSpPr>
            <p:nvPr/>
          </p:nvSpPr>
          <p:spPr bwMode="auto">
            <a:xfrm>
              <a:off x="4486275" y="1682751"/>
              <a:ext cx="1430337" cy="1198563"/>
            </a:xfrm>
            <a:custGeom>
              <a:avLst/>
              <a:gdLst>
                <a:gd name="T0" fmla="*/ 1077789 w 710"/>
                <a:gd name="T1" fmla="*/ 0 h 595"/>
                <a:gd name="T2" fmla="*/ 529829 w 710"/>
                <a:gd name="T3" fmla="*/ 161151 h 595"/>
                <a:gd name="T4" fmla="*/ 427087 w 710"/>
                <a:gd name="T5" fmla="*/ 316259 h 595"/>
                <a:gd name="T6" fmla="*/ 227645 w 710"/>
                <a:gd name="T7" fmla="*/ 719138 h 595"/>
                <a:gd name="T8" fmla="*/ 0 w 710"/>
                <a:gd name="T9" fmla="*/ 1021297 h 595"/>
                <a:gd name="T10" fmla="*/ 24175 w 710"/>
                <a:gd name="T11" fmla="*/ 1073671 h 595"/>
                <a:gd name="T12" fmla="*/ 36262 w 710"/>
                <a:gd name="T13" fmla="*/ 1047484 h 595"/>
                <a:gd name="T14" fmla="*/ 237718 w 710"/>
                <a:gd name="T15" fmla="*/ 1198563 h 595"/>
                <a:gd name="T16" fmla="*/ 521771 w 710"/>
                <a:gd name="T17" fmla="*/ 606332 h 595"/>
                <a:gd name="T18" fmla="*/ 545946 w 710"/>
                <a:gd name="T19" fmla="*/ 537843 h 595"/>
                <a:gd name="T20" fmla="*/ 664805 w 710"/>
                <a:gd name="T21" fmla="*/ 674821 h 595"/>
                <a:gd name="T22" fmla="*/ 1430337 w 710"/>
                <a:gd name="T23" fmla="*/ 761440 h 595"/>
                <a:gd name="T24" fmla="*/ 1077789 w 710"/>
                <a:gd name="T25" fmla="*/ 0 h 5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0" h="595">
                  <a:moveTo>
                    <a:pt x="535" y="0"/>
                  </a:moveTo>
                  <a:cubicBezTo>
                    <a:pt x="297" y="43"/>
                    <a:pt x="263" y="80"/>
                    <a:pt x="263" y="80"/>
                  </a:cubicBezTo>
                  <a:cubicBezTo>
                    <a:pt x="263" y="80"/>
                    <a:pt x="236" y="90"/>
                    <a:pt x="212" y="157"/>
                  </a:cubicBezTo>
                  <a:cubicBezTo>
                    <a:pt x="212" y="157"/>
                    <a:pt x="128" y="336"/>
                    <a:pt x="113" y="357"/>
                  </a:cubicBezTo>
                  <a:cubicBezTo>
                    <a:pt x="99" y="379"/>
                    <a:pt x="0" y="507"/>
                    <a:pt x="0" y="507"/>
                  </a:cubicBezTo>
                  <a:cubicBezTo>
                    <a:pt x="12" y="533"/>
                    <a:pt x="12" y="533"/>
                    <a:pt x="12" y="533"/>
                  </a:cubicBezTo>
                  <a:cubicBezTo>
                    <a:pt x="18" y="520"/>
                    <a:pt x="18" y="520"/>
                    <a:pt x="18" y="520"/>
                  </a:cubicBezTo>
                  <a:cubicBezTo>
                    <a:pt x="18" y="520"/>
                    <a:pt x="90" y="554"/>
                    <a:pt x="118" y="595"/>
                  </a:cubicBezTo>
                  <a:cubicBezTo>
                    <a:pt x="118" y="595"/>
                    <a:pt x="248" y="334"/>
                    <a:pt x="259" y="301"/>
                  </a:cubicBezTo>
                  <a:cubicBezTo>
                    <a:pt x="262" y="290"/>
                    <a:pt x="267" y="279"/>
                    <a:pt x="271" y="267"/>
                  </a:cubicBezTo>
                  <a:cubicBezTo>
                    <a:pt x="309" y="295"/>
                    <a:pt x="330" y="335"/>
                    <a:pt x="330" y="335"/>
                  </a:cubicBezTo>
                  <a:cubicBezTo>
                    <a:pt x="710" y="378"/>
                    <a:pt x="710" y="378"/>
                    <a:pt x="710" y="378"/>
                  </a:cubicBezTo>
                  <a:cubicBezTo>
                    <a:pt x="620" y="89"/>
                    <a:pt x="535" y="0"/>
                    <a:pt x="535" y="0"/>
                  </a:cubicBezTo>
                  <a:close/>
                </a:path>
              </a:pathLst>
            </a:custGeom>
            <a:solidFill>
              <a:srgbClr val="393B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6" name="Freeform 111"/>
            <p:cNvSpPr>
              <a:spLocks/>
            </p:cNvSpPr>
            <p:nvPr/>
          </p:nvSpPr>
          <p:spPr bwMode="auto">
            <a:xfrm>
              <a:off x="5443537" y="1939926"/>
              <a:ext cx="42862" cy="46038"/>
            </a:xfrm>
            <a:custGeom>
              <a:avLst/>
              <a:gdLst>
                <a:gd name="T0" fmla="*/ 0 w 21"/>
                <a:gd name="T1" fmla="*/ 6005 h 23"/>
                <a:gd name="T2" fmla="*/ 2041 w 21"/>
                <a:gd name="T3" fmla="*/ 46038 h 23"/>
                <a:gd name="T4" fmla="*/ 42862 w 21"/>
                <a:gd name="T5" fmla="*/ 28023 h 23"/>
                <a:gd name="T6" fmla="*/ 2041 w 21"/>
                <a:gd name="T7" fmla="*/ 0 h 23"/>
                <a:gd name="T8" fmla="*/ 0 w 21"/>
                <a:gd name="T9" fmla="*/ 600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3">
                  <a:moveTo>
                    <a:pt x="0" y="3"/>
                  </a:moveTo>
                  <a:cubicBezTo>
                    <a:pt x="1" y="23"/>
                    <a:pt x="1" y="23"/>
                    <a:pt x="1" y="23"/>
                  </a:cubicBezTo>
                  <a:cubicBezTo>
                    <a:pt x="21" y="14"/>
                    <a:pt x="21" y="14"/>
                    <a:pt x="21" y="14"/>
                  </a:cubicBezTo>
                  <a:cubicBezTo>
                    <a:pt x="15" y="9"/>
                    <a:pt x="9" y="3"/>
                    <a:pt x="1" y="0"/>
                  </a:cubicBezTo>
                  <a:cubicBezTo>
                    <a:pt x="1" y="1"/>
                    <a:pt x="1" y="2"/>
                    <a:pt x="0" y="3"/>
                  </a:cubicBezTo>
                  <a:close/>
                </a:path>
              </a:pathLst>
            </a:custGeom>
            <a:solidFill>
              <a:srgbClr val="FCC6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7" name="Freeform 112"/>
            <p:cNvSpPr>
              <a:spLocks/>
            </p:cNvSpPr>
            <p:nvPr/>
          </p:nvSpPr>
          <p:spPr bwMode="auto">
            <a:xfrm>
              <a:off x="5376862" y="2297113"/>
              <a:ext cx="225425" cy="231775"/>
            </a:xfrm>
            <a:custGeom>
              <a:avLst/>
              <a:gdLst>
                <a:gd name="T0" fmla="*/ 154980 w 112"/>
                <a:gd name="T1" fmla="*/ 94725 h 115"/>
                <a:gd name="T2" fmla="*/ 225425 w 112"/>
                <a:gd name="T3" fmla="*/ 8062 h 115"/>
                <a:gd name="T4" fmla="*/ 42267 w 112"/>
                <a:gd name="T5" fmla="*/ 14108 h 115"/>
                <a:gd name="T6" fmla="*/ 0 w 112"/>
                <a:gd name="T7" fmla="*/ 197513 h 115"/>
                <a:gd name="T8" fmla="*/ 30191 w 112"/>
                <a:gd name="T9" fmla="*/ 205574 h 115"/>
                <a:gd name="T10" fmla="*/ 48305 w 112"/>
                <a:gd name="T11" fmla="*/ 185420 h 115"/>
                <a:gd name="T12" fmla="*/ 50318 w 112"/>
                <a:gd name="T13" fmla="*/ 205574 h 115"/>
                <a:gd name="T14" fmla="*/ 126802 w 112"/>
                <a:gd name="T15" fmla="*/ 231775 h 115"/>
                <a:gd name="T16" fmla="*/ 154980 w 112"/>
                <a:gd name="T17" fmla="*/ 94725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115">
                  <a:moveTo>
                    <a:pt x="77" y="47"/>
                  </a:moveTo>
                  <a:cubicBezTo>
                    <a:pt x="80" y="31"/>
                    <a:pt x="91" y="10"/>
                    <a:pt x="112" y="4"/>
                  </a:cubicBezTo>
                  <a:cubicBezTo>
                    <a:pt x="83" y="0"/>
                    <a:pt x="21" y="7"/>
                    <a:pt x="21" y="7"/>
                  </a:cubicBezTo>
                  <a:cubicBezTo>
                    <a:pt x="0" y="98"/>
                    <a:pt x="0" y="98"/>
                    <a:pt x="0" y="98"/>
                  </a:cubicBezTo>
                  <a:cubicBezTo>
                    <a:pt x="15" y="102"/>
                    <a:pt x="15" y="102"/>
                    <a:pt x="15" y="102"/>
                  </a:cubicBezTo>
                  <a:cubicBezTo>
                    <a:pt x="24" y="92"/>
                    <a:pt x="24" y="92"/>
                    <a:pt x="24" y="92"/>
                  </a:cubicBezTo>
                  <a:cubicBezTo>
                    <a:pt x="25" y="102"/>
                    <a:pt x="25" y="102"/>
                    <a:pt x="25" y="102"/>
                  </a:cubicBezTo>
                  <a:cubicBezTo>
                    <a:pt x="25" y="102"/>
                    <a:pt x="40" y="111"/>
                    <a:pt x="63" y="115"/>
                  </a:cubicBezTo>
                  <a:cubicBezTo>
                    <a:pt x="61" y="94"/>
                    <a:pt x="69" y="69"/>
                    <a:pt x="77" y="47"/>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8" name="Freeform 113"/>
            <p:cNvSpPr>
              <a:spLocks/>
            </p:cNvSpPr>
            <p:nvPr/>
          </p:nvSpPr>
          <p:spPr bwMode="auto">
            <a:xfrm>
              <a:off x="5486400" y="2305051"/>
              <a:ext cx="233362" cy="231775"/>
            </a:xfrm>
            <a:custGeom>
              <a:avLst/>
              <a:gdLst>
                <a:gd name="T0" fmla="*/ 110646 w 116"/>
                <a:gd name="T1" fmla="*/ 225729 h 115"/>
                <a:gd name="T2" fmla="*/ 134787 w 116"/>
                <a:gd name="T3" fmla="*/ 112864 h 115"/>
                <a:gd name="T4" fmla="*/ 233362 w 116"/>
                <a:gd name="T5" fmla="*/ 114880 h 115"/>
                <a:gd name="T6" fmla="*/ 138810 w 116"/>
                <a:gd name="T7" fmla="*/ 6046 h 115"/>
                <a:gd name="T8" fmla="*/ 116681 w 116"/>
                <a:gd name="T9" fmla="*/ 0 h 115"/>
                <a:gd name="T10" fmla="*/ 16094 w 116"/>
                <a:gd name="T11" fmla="*/ 90695 h 115"/>
                <a:gd name="T12" fmla="*/ 18106 w 116"/>
                <a:gd name="T13" fmla="*/ 223713 h 115"/>
                <a:gd name="T14" fmla="*/ 110646 w 116"/>
                <a:gd name="T15" fmla="*/ 225729 h 1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 h="115">
                  <a:moveTo>
                    <a:pt x="55" y="112"/>
                  </a:moveTo>
                  <a:cubicBezTo>
                    <a:pt x="67" y="56"/>
                    <a:pt x="67" y="56"/>
                    <a:pt x="67" y="56"/>
                  </a:cubicBezTo>
                  <a:cubicBezTo>
                    <a:pt x="116" y="57"/>
                    <a:pt x="116" y="57"/>
                    <a:pt x="116" y="57"/>
                  </a:cubicBezTo>
                  <a:cubicBezTo>
                    <a:pt x="116" y="57"/>
                    <a:pt x="86" y="13"/>
                    <a:pt x="69" y="3"/>
                  </a:cubicBezTo>
                  <a:cubicBezTo>
                    <a:pt x="67" y="2"/>
                    <a:pt x="62" y="1"/>
                    <a:pt x="58" y="0"/>
                  </a:cubicBezTo>
                  <a:cubicBezTo>
                    <a:pt x="37" y="6"/>
                    <a:pt x="21" y="16"/>
                    <a:pt x="8" y="45"/>
                  </a:cubicBezTo>
                  <a:cubicBezTo>
                    <a:pt x="0" y="79"/>
                    <a:pt x="0" y="99"/>
                    <a:pt x="9" y="111"/>
                  </a:cubicBezTo>
                  <a:cubicBezTo>
                    <a:pt x="22" y="114"/>
                    <a:pt x="37" y="115"/>
                    <a:pt x="55" y="112"/>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59" name="Freeform 114"/>
            <p:cNvSpPr>
              <a:spLocks/>
            </p:cNvSpPr>
            <p:nvPr/>
          </p:nvSpPr>
          <p:spPr bwMode="auto">
            <a:xfrm>
              <a:off x="5465762" y="1654176"/>
              <a:ext cx="450850" cy="781050"/>
            </a:xfrm>
            <a:custGeom>
              <a:avLst/>
              <a:gdLst>
                <a:gd name="T0" fmla="*/ 98623 w 224"/>
                <a:gd name="T1" fmla="*/ 28182 h 388"/>
                <a:gd name="T2" fmla="*/ 72458 w 224"/>
                <a:gd name="T3" fmla="*/ 247601 h 388"/>
                <a:gd name="T4" fmla="*/ 265679 w 224"/>
                <a:gd name="T5" fmla="*/ 611957 h 388"/>
                <a:gd name="T6" fmla="*/ 48305 w 224"/>
                <a:gd name="T7" fmla="*/ 640139 h 388"/>
                <a:gd name="T8" fmla="*/ 209323 w 224"/>
                <a:gd name="T9" fmla="*/ 768972 h 388"/>
                <a:gd name="T10" fmla="*/ 390468 w 224"/>
                <a:gd name="T11" fmla="*/ 781050 h 388"/>
                <a:gd name="T12" fmla="*/ 450850 w 224"/>
                <a:gd name="T13" fmla="*/ 718647 h 388"/>
                <a:gd name="T14" fmla="*/ 98623 w 224"/>
                <a:gd name="T15" fmla="*/ 28182 h 3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4" h="388">
                  <a:moveTo>
                    <a:pt x="49" y="14"/>
                  </a:moveTo>
                  <a:cubicBezTo>
                    <a:pt x="49" y="14"/>
                    <a:pt x="0" y="55"/>
                    <a:pt x="36" y="123"/>
                  </a:cubicBezTo>
                  <a:cubicBezTo>
                    <a:pt x="62" y="172"/>
                    <a:pt x="132" y="304"/>
                    <a:pt x="132" y="304"/>
                  </a:cubicBezTo>
                  <a:cubicBezTo>
                    <a:pt x="24" y="318"/>
                    <a:pt x="24" y="318"/>
                    <a:pt x="24" y="318"/>
                  </a:cubicBezTo>
                  <a:cubicBezTo>
                    <a:pt x="24" y="318"/>
                    <a:pt x="68" y="323"/>
                    <a:pt x="104" y="382"/>
                  </a:cubicBezTo>
                  <a:cubicBezTo>
                    <a:pt x="194" y="388"/>
                    <a:pt x="194" y="388"/>
                    <a:pt x="194" y="388"/>
                  </a:cubicBezTo>
                  <a:cubicBezTo>
                    <a:pt x="224" y="357"/>
                    <a:pt x="224" y="357"/>
                    <a:pt x="224" y="357"/>
                  </a:cubicBezTo>
                  <a:cubicBezTo>
                    <a:pt x="224" y="357"/>
                    <a:pt x="175" y="0"/>
                    <a:pt x="49" y="14"/>
                  </a:cubicBezTo>
                  <a:close/>
                </a:path>
              </a:pathLst>
            </a:custGeom>
            <a:solidFill>
              <a:srgbClr val="4547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0" name="Freeform 115"/>
            <p:cNvSpPr>
              <a:spLocks/>
            </p:cNvSpPr>
            <p:nvPr/>
          </p:nvSpPr>
          <p:spPr bwMode="auto">
            <a:xfrm>
              <a:off x="5353050" y="1925638"/>
              <a:ext cx="773112" cy="401638"/>
            </a:xfrm>
            <a:custGeom>
              <a:avLst/>
              <a:gdLst>
                <a:gd name="T0" fmla="*/ 0 w 384"/>
                <a:gd name="T1" fmla="*/ 278523 h 199"/>
                <a:gd name="T2" fmla="*/ 249651 w 384"/>
                <a:gd name="T3" fmla="*/ 318888 h 199"/>
                <a:gd name="T4" fmla="*/ 640233 w 384"/>
                <a:gd name="T5" fmla="*/ 193755 h 199"/>
                <a:gd name="T6" fmla="*/ 773112 w 384"/>
                <a:gd name="T7" fmla="*/ 117060 h 199"/>
                <a:gd name="T8" fmla="*/ 660367 w 384"/>
                <a:gd name="T9" fmla="*/ 0 h 199"/>
                <a:gd name="T10" fmla="*/ 283877 w 384"/>
                <a:gd name="T11" fmla="*/ 201828 h 199"/>
                <a:gd name="T12" fmla="*/ 20133 w 384"/>
                <a:gd name="T13" fmla="*/ 224029 h 199"/>
                <a:gd name="T14" fmla="*/ 0 w 384"/>
                <a:gd name="T15" fmla="*/ 278523 h 1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4" h="199">
                  <a:moveTo>
                    <a:pt x="0" y="138"/>
                  </a:moveTo>
                  <a:cubicBezTo>
                    <a:pt x="0" y="138"/>
                    <a:pt x="35" y="199"/>
                    <a:pt x="124" y="158"/>
                  </a:cubicBezTo>
                  <a:cubicBezTo>
                    <a:pt x="212" y="116"/>
                    <a:pt x="241" y="67"/>
                    <a:pt x="318" y="96"/>
                  </a:cubicBezTo>
                  <a:cubicBezTo>
                    <a:pt x="384" y="58"/>
                    <a:pt x="384" y="58"/>
                    <a:pt x="384" y="58"/>
                  </a:cubicBezTo>
                  <a:cubicBezTo>
                    <a:pt x="328" y="0"/>
                    <a:pt x="328" y="0"/>
                    <a:pt x="328" y="0"/>
                  </a:cubicBezTo>
                  <a:cubicBezTo>
                    <a:pt x="328" y="0"/>
                    <a:pt x="217" y="4"/>
                    <a:pt x="141" y="100"/>
                  </a:cubicBezTo>
                  <a:cubicBezTo>
                    <a:pt x="65" y="196"/>
                    <a:pt x="10" y="111"/>
                    <a:pt x="10" y="111"/>
                  </a:cubicBezTo>
                  <a:lnTo>
                    <a:pt x="0" y="138"/>
                  </a:lnTo>
                  <a:close/>
                </a:path>
              </a:pathLst>
            </a:custGeom>
            <a:solidFill>
              <a:srgbClr val="8E33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1" name="Freeform 116"/>
            <p:cNvSpPr>
              <a:spLocks/>
            </p:cNvSpPr>
            <p:nvPr/>
          </p:nvSpPr>
          <p:spPr bwMode="auto">
            <a:xfrm>
              <a:off x="5026025" y="1666876"/>
              <a:ext cx="439737" cy="696913"/>
            </a:xfrm>
            <a:custGeom>
              <a:avLst/>
              <a:gdLst>
                <a:gd name="T0" fmla="*/ 82703 w 218"/>
                <a:gd name="T1" fmla="*/ 169193 h 346"/>
                <a:gd name="T2" fmla="*/ 217851 w 218"/>
                <a:gd name="T3" fmla="*/ 696913 h 346"/>
                <a:gd name="T4" fmla="*/ 350983 w 218"/>
                <a:gd name="T5" fmla="*/ 628430 h 346"/>
                <a:gd name="T6" fmla="*/ 417548 w 218"/>
                <a:gd name="T7" fmla="*/ 402840 h 346"/>
                <a:gd name="T8" fmla="*/ 417548 w 218"/>
                <a:gd name="T9" fmla="*/ 279974 h 346"/>
                <a:gd name="T10" fmla="*/ 439737 w 218"/>
                <a:gd name="T11" fmla="*/ 215519 h 346"/>
                <a:gd name="T12" fmla="*/ 389308 w 218"/>
                <a:gd name="T13" fmla="*/ 147037 h 346"/>
                <a:gd name="T14" fmla="*/ 381240 w 218"/>
                <a:gd name="T15" fmla="*/ 26185 h 346"/>
                <a:gd name="T16" fmla="*/ 82703 w 218"/>
                <a:gd name="T17" fmla="*/ 169193 h 3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8" h="346">
                  <a:moveTo>
                    <a:pt x="41" y="84"/>
                  </a:moveTo>
                  <a:cubicBezTo>
                    <a:pt x="0" y="177"/>
                    <a:pt x="40" y="281"/>
                    <a:pt x="108" y="346"/>
                  </a:cubicBezTo>
                  <a:cubicBezTo>
                    <a:pt x="108" y="346"/>
                    <a:pt x="157" y="338"/>
                    <a:pt x="174" y="312"/>
                  </a:cubicBezTo>
                  <a:cubicBezTo>
                    <a:pt x="195" y="280"/>
                    <a:pt x="204" y="244"/>
                    <a:pt x="207" y="200"/>
                  </a:cubicBezTo>
                  <a:cubicBezTo>
                    <a:pt x="210" y="164"/>
                    <a:pt x="207" y="139"/>
                    <a:pt x="207" y="139"/>
                  </a:cubicBezTo>
                  <a:cubicBezTo>
                    <a:pt x="207" y="139"/>
                    <a:pt x="218" y="129"/>
                    <a:pt x="218" y="107"/>
                  </a:cubicBezTo>
                  <a:cubicBezTo>
                    <a:pt x="218" y="85"/>
                    <a:pt x="210" y="68"/>
                    <a:pt x="193" y="73"/>
                  </a:cubicBezTo>
                  <a:cubicBezTo>
                    <a:pt x="189" y="13"/>
                    <a:pt x="189" y="13"/>
                    <a:pt x="189" y="13"/>
                  </a:cubicBezTo>
                  <a:cubicBezTo>
                    <a:pt x="131" y="0"/>
                    <a:pt x="63" y="31"/>
                    <a:pt x="41" y="84"/>
                  </a:cubicBezTo>
                  <a:close/>
                </a:path>
              </a:pathLst>
            </a:custGeom>
            <a:solidFill>
              <a:srgbClr val="F6AB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2" name="Freeform 117"/>
            <p:cNvSpPr>
              <a:spLocks/>
            </p:cNvSpPr>
            <p:nvPr/>
          </p:nvSpPr>
          <p:spPr bwMode="auto">
            <a:xfrm>
              <a:off x="4941887" y="1485901"/>
              <a:ext cx="465137" cy="882650"/>
            </a:xfrm>
            <a:custGeom>
              <a:avLst/>
              <a:gdLst>
                <a:gd name="T0" fmla="*/ 0 w 231"/>
                <a:gd name="T1" fmla="*/ 396087 h 439"/>
                <a:gd name="T2" fmla="*/ 273847 w 231"/>
                <a:gd name="T3" fmla="*/ 866565 h 439"/>
                <a:gd name="T4" fmla="*/ 302037 w 231"/>
                <a:gd name="T5" fmla="*/ 876618 h 439"/>
                <a:gd name="T6" fmla="*/ 179209 w 231"/>
                <a:gd name="T7" fmla="*/ 349843 h 439"/>
                <a:gd name="T8" fmla="*/ 465137 w 231"/>
                <a:gd name="T9" fmla="*/ 207091 h 439"/>
                <a:gd name="T10" fmla="*/ 463123 w 231"/>
                <a:gd name="T11" fmla="*/ 197038 h 439"/>
                <a:gd name="T12" fmla="*/ 0 w 231"/>
                <a:gd name="T13" fmla="*/ 396087 h 4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439">
                  <a:moveTo>
                    <a:pt x="0" y="197"/>
                  </a:moveTo>
                  <a:cubicBezTo>
                    <a:pt x="0" y="197"/>
                    <a:pt x="15" y="327"/>
                    <a:pt x="136" y="431"/>
                  </a:cubicBezTo>
                  <a:cubicBezTo>
                    <a:pt x="145" y="439"/>
                    <a:pt x="150" y="436"/>
                    <a:pt x="150" y="436"/>
                  </a:cubicBezTo>
                  <a:cubicBezTo>
                    <a:pt x="82" y="371"/>
                    <a:pt x="48" y="267"/>
                    <a:pt x="89" y="174"/>
                  </a:cubicBezTo>
                  <a:cubicBezTo>
                    <a:pt x="112" y="121"/>
                    <a:pt x="173" y="90"/>
                    <a:pt x="231" y="103"/>
                  </a:cubicBezTo>
                  <a:cubicBezTo>
                    <a:pt x="230" y="98"/>
                    <a:pt x="230" y="98"/>
                    <a:pt x="230" y="98"/>
                  </a:cubicBezTo>
                  <a:cubicBezTo>
                    <a:pt x="230" y="98"/>
                    <a:pt x="27" y="0"/>
                    <a:pt x="0" y="197"/>
                  </a:cubicBezTo>
                  <a:close/>
                </a:path>
              </a:pathLst>
            </a:custGeom>
            <a:solidFill>
              <a:srgbClr val="F7AF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3" name="Freeform 118"/>
            <p:cNvSpPr>
              <a:spLocks/>
            </p:cNvSpPr>
            <p:nvPr/>
          </p:nvSpPr>
          <p:spPr bwMode="auto">
            <a:xfrm>
              <a:off x="4762500" y="1546226"/>
              <a:ext cx="739775" cy="422275"/>
            </a:xfrm>
            <a:custGeom>
              <a:avLst/>
              <a:gdLst>
                <a:gd name="T0" fmla="*/ 719618 w 367"/>
                <a:gd name="T1" fmla="*/ 378037 h 210"/>
                <a:gd name="T2" fmla="*/ 653098 w 367"/>
                <a:gd name="T3" fmla="*/ 92498 h 210"/>
                <a:gd name="T4" fmla="*/ 570453 w 367"/>
                <a:gd name="T5" fmla="*/ 64347 h 210"/>
                <a:gd name="T6" fmla="*/ 487808 w 367"/>
                <a:gd name="T7" fmla="*/ 0 h 210"/>
                <a:gd name="T8" fmla="*/ 0 w 367"/>
                <a:gd name="T9" fmla="*/ 355918 h 210"/>
                <a:gd name="T10" fmla="*/ 118928 w 367"/>
                <a:gd name="T11" fmla="*/ 341842 h 210"/>
                <a:gd name="T12" fmla="*/ 92724 w 367"/>
                <a:gd name="T13" fmla="*/ 412221 h 210"/>
                <a:gd name="T14" fmla="*/ 199558 w 367"/>
                <a:gd name="T15" fmla="*/ 416243 h 210"/>
                <a:gd name="T16" fmla="*/ 181416 w 367"/>
                <a:gd name="T17" fmla="*/ 351896 h 210"/>
                <a:gd name="T18" fmla="*/ 193511 w 367"/>
                <a:gd name="T19" fmla="*/ 349885 h 210"/>
                <a:gd name="T20" fmla="*/ 221731 w 367"/>
                <a:gd name="T21" fmla="*/ 209127 h 210"/>
                <a:gd name="T22" fmla="*/ 560375 w 367"/>
                <a:gd name="T23" fmla="*/ 128693 h 210"/>
                <a:gd name="T24" fmla="*/ 683334 w 367"/>
                <a:gd name="T25" fmla="*/ 283528 h 210"/>
                <a:gd name="T26" fmla="*/ 683334 w 367"/>
                <a:gd name="T27" fmla="*/ 394123 h 210"/>
                <a:gd name="T28" fmla="*/ 723649 w 367"/>
                <a:gd name="T29" fmla="*/ 422275 h 210"/>
                <a:gd name="T30" fmla="*/ 739775 w 367"/>
                <a:gd name="T31" fmla="*/ 410210 h 210"/>
                <a:gd name="T32" fmla="*/ 719618 w 367"/>
                <a:gd name="T33" fmla="*/ 378037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210">
                  <a:moveTo>
                    <a:pt x="357" y="188"/>
                  </a:moveTo>
                  <a:cubicBezTo>
                    <a:pt x="357" y="169"/>
                    <a:pt x="338" y="62"/>
                    <a:pt x="324" y="46"/>
                  </a:cubicBezTo>
                  <a:cubicBezTo>
                    <a:pt x="310" y="30"/>
                    <a:pt x="283" y="32"/>
                    <a:pt x="283" y="32"/>
                  </a:cubicBezTo>
                  <a:cubicBezTo>
                    <a:pt x="283" y="32"/>
                    <a:pt x="278" y="0"/>
                    <a:pt x="242" y="0"/>
                  </a:cubicBezTo>
                  <a:cubicBezTo>
                    <a:pt x="206" y="0"/>
                    <a:pt x="83" y="11"/>
                    <a:pt x="0" y="177"/>
                  </a:cubicBezTo>
                  <a:cubicBezTo>
                    <a:pt x="59" y="170"/>
                    <a:pt x="59" y="170"/>
                    <a:pt x="59" y="170"/>
                  </a:cubicBezTo>
                  <a:cubicBezTo>
                    <a:pt x="46" y="205"/>
                    <a:pt x="46" y="205"/>
                    <a:pt x="46" y="205"/>
                  </a:cubicBezTo>
                  <a:cubicBezTo>
                    <a:pt x="99" y="207"/>
                    <a:pt x="99" y="207"/>
                    <a:pt x="99" y="207"/>
                  </a:cubicBezTo>
                  <a:cubicBezTo>
                    <a:pt x="90" y="175"/>
                    <a:pt x="90" y="175"/>
                    <a:pt x="90" y="175"/>
                  </a:cubicBezTo>
                  <a:cubicBezTo>
                    <a:pt x="96" y="174"/>
                    <a:pt x="96" y="174"/>
                    <a:pt x="96" y="174"/>
                  </a:cubicBezTo>
                  <a:cubicBezTo>
                    <a:pt x="94" y="150"/>
                    <a:pt x="98" y="125"/>
                    <a:pt x="110" y="104"/>
                  </a:cubicBezTo>
                  <a:cubicBezTo>
                    <a:pt x="142" y="48"/>
                    <a:pt x="218" y="28"/>
                    <a:pt x="278" y="64"/>
                  </a:cubicBezTo>
                  <a:cubicBezTo>
                    <a:pt x="304" y="80"/>
                    <a:pt x="330" y="109"/>
                    <a:pt x="339" y="141"/>
                  </a:cubicBezTo>
                  <a:cubicBezTo>
                    <a:pt x="348" y="151"/>
                    <a:pt x="353" y="169"/>
                    <a:pt x="339" y="196"/>
                  </a:cubicBezTo>
                  <a:cubicBezTo>
                    <a:pt x="347" y="199"/>
                    <a:pt x="353" y="205"/>
                    <a:pt x="359" y="210"/>
                  </a:cubicBezTo>
                  <a:cubicBezTo>
                    <a:pt x="367" y="204"/>
                    <a:pt x="367" y="204"/>
                    <a:pt x="367" y="204"/>
                  </a:cubicBezTo>
                  <a:cubicBezTo>
                    <a:pt x="367" y="204"/>
                    <a:pt x="357" y="207"/>
                    <a:pt x="357" y="188"/>
                  </a:cubicBezTo>
                  <a:close/>
                </a:path>
              </a:pathLst>
            </a:custGeom>
            <a:solidFill>
              <a:srgbClr val="FBB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4" name="Freeform 119"/>
            <p:cNvSpPr>
              <a:spLocks/>
            </p:cNvSpPr>
            <p:nvPr/>
          </p:nvSpPr>
          <p:spPr bwMode="auto">
            <a:xfrm>
              <a:off x="4926012" y="1587501"/>
              <a:ext cx="519112" cy="314325"/>
            </a:xfrm>
            <a:custGeom>
              <a:avLst/>
              <a:gdLst>
                <a:gd name="T0" fmla="*/ 416497 w 258"/>
                <a:gd name="T1" fmla="*/ 72537 h 156"/>
                <a:gd name="T2" fmla="*/ 36217 w 258"/>
                <a:gd name="T3" fmla="*/ 169252 h 156"/>
                <a:gd name="T4" fmla="*/ 30181 w 258"/>
                <a:gd name="T5" fmla="*/ 308280 h 156"/>
                <a:gd name="T6" fmla="*/ 88531 w 258"/>
                <a:gd name="T7" fmla="*/ 300221 h 156"/>
                <a:gd name="T8" fmla="*/ 231387 w 258"/>
                <a:gd name="T9" fmla="*/ 149103 h 156"/>
                <a:gd name="T10" fmla="*/ 438630 w 258"/>
                <a:gd name="T11" fmla="*/ 179326 h 156"/>
                <a:gd name="T12" fmla="*/ 438630 w 258"/>
                <a:gd name="T13" fmla="*/ 288131 h 156"/>
                <a:gd name="T14" fmla="*/ 468810 w 258"/>
                <a:gd name="T15" fmla="*/ 314325 h 156"/>
                <a:gd name="T16" fmla="*/ 488931 w 258"/>
                <a:gd name="T17" fmla="*/ 225669 h 156"/>
                <a:gd name="T18" fmla="*/ 519112 w 258"/>
                <a:gd name="T19" fmla="*/ 241788 h 156"/>
                <a:gd name="T20" fmla="*/ 416497 w 258"/>
                <a:gd name="T21" fmla="*/ 72537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8" h="156">
                  <a:moveTo>
                    <a:pt x="207" y="36"/>
                  </a:moveTo>
                  <a:cubicBezTo>
                    <a:pt x="147" y="0"/>
                    <a:pt x="50" y="28"/>
                    <a:pt x="18" y="84"/>
                  </a:cubicBezTo>
                  <a:cubicBezTo>
                    <a:pt x="7" y="105"/>
                    <a:pt x="0" y="134"/>
                    <a:pt x="15" y="153"/>
                  </a:cubicBezTo>
                  <a:cubicBezTo>
                    <a:pt x="44" y="149"/>
                    <a:pt x="44" y="149"/>
                    <a:pt x="44" y="149"/>
                  </a:cubicBezTo>
                  <a:cubicBezTo>
                    <a:pt x="44" y="149"/>
                    <a:pt x="87" y="89"/>
                    <a:pt x="115" y="74"/>
                  </a:cubicBezTo>
                  <a:cubicBezTo>
                    <a:pt x="144" y="58"/>
                    <a:pt x="208" y="66"/>
                    <a:pt x="218" y="89"/>
                  </a:cubicBezTo>
                  <a:cubicBezTo>
                    <a:pt x="227" y="112"/>
                    <a:pt x="218" y="143"/>
                    <a:pt x="218" y="143"/>
                  </a:cubicBezTo>
                  <a:cubicBezTo>
                    <a:pt x="233" y="156"/>
                    <a:pt x="233" y="156"/>
                    <a:pt x="233" y="156"/>
                  </a:cubicBezTo>
                  <a:cubicBezTo>
                    <a:pt x="233" y="156"/>
                    <a:pt x="229" y="110"/>
                    <a:pt x="243" y="112"/>
                  </a:cubicBezTo>
                  <a:cubicBezTo>
                    <a:pt x="248" y="112"/>
                    <a:pt x="254" y="115"/>
                    <a:pt x="258" y="120"/>
                  </a:cubicBezTo>
                  <a:cubicBezTo>
                    <a:pt x="258" y="88"/>
                    <a:pt x="233" y="51"/>
                    <a:pt x="207" y="36"/>
                  </a:cubicBezTo>
                  <a:close/>
                </a:path>
              </a:pathLst>
            </a:custGeom>
            <a:solidFill>
              <a:srgbClr val="FCC6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5" name="Freeform 120"/>
            <p:cNvSpPr>
              <a:spLocks/>
            </p:cNvSpPr>
            <p:nvPr/>
          </p:nvSpPr>
          <p:spPr bwMode="auto">
            <a:xfrm>
              <a:off x="5187950" y="1893888"/>
              <a:ext cx="134937" cy="169863"/>
            </a:xfrm>
            <a:custGeom>
              <a:avLst/>
              <a:gdLst>
                <a:gd name="T0" fmla="*/ 114797 w 67"/>
                <a:gd name="T1" fmla="*/ 56621 h 84"/>
                <a:gd name="T2" fmla="*/ 36252 w 67"/>
                <a:gd name="T3" fmla="*/ 22244 h 84"/>
                <a:gd name="T4" fmla="*/ 6042 w 67"/>
                <a:gd name="T5" fmla="*/ 78865 h 84"/>
                <a:gd name="T6" fmla="*/ 40280 w 67"/>
                <a:gd name="T7" fmla="*/ 163796 h 84"/>
                <a:gd name="T8" fmla="*/ 58406 w 67"/>
                <a:gd name="T9" fmla="*/ 123353 h 84"/>
                <a:gd name="T10" fmla="*/ 106741 w 67"/>
                <a:gd name="T11" fmla="*/ 155708 h 84"/>
                <a:gd name="T12" fmla="*/ 110769 w 67"/>
                <a:gd name="T13" fmla="*/ 169863 h 84"/>
                <a:gd name="T14" fmla="*/ 120839 w 67"/>
                <a:gd name="T15" fmla="*/ 165819 h 84"/>
                <a:gd name="T16" fmla="*/ 114797 w 67"/>
                <a:gd name="T17" fmla="*/ 56621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7" h="84">
                  <a:moveTo>
                    <a:pt x="57" y="28"/>
                  </a:moveTo>
                  <a:cubicBezTo>
                    <a:pt x="57" y="28"/>
                    <a:pt x="46" y="0"/>
                    <a:pt x="18" y="11"/>
                  </a:cubicBezTo>
                  <a:cubicBezTo>
                    <a:pt x="0" y="17"/>
                    <a:pt x="3" y="39"/>
                    <a:pt x="3" y="39"/>
                  </a:cubicBezTo>
                  <a:cubicBezTo>
                    <a:pt x="20" y="81"/>
                    <a:pt x="20" y="81"/>
                    <a:pt x="20" y="81"/>
                  </a:cubicBezTo>
                  <a:cubicBezTo>
                    <a:pt x="19" y="72"/>
                    <a:pt x="22" y="63"/>
                    <a:pt x="29" y="61"/>
                  </a:cubicBezTo>
                  <a:cubicBezTo>
                    <a:pt x="38" y="58"/>
                    <a:pt x="49" y="65"/>
                    <a:pt x="53" y="77"/>
                  </a:cubicBezTo>
                  <a:cubicBezTo>
                    <a:pt x="54" y="79"/>
                    <a:pt x="55" y="82"/>
                    <a:pt x="55" y="84"/>
                  </a:cubicBezTo>
                  <a:cubicBezTo>
                    <a:pt x="60" y="82"/>
                    <a:pt x="60" y="82"/>
                    <a:pt x="60" y="82"/>
                  </a:cubicBezTo>
                  <a:cubicBezTo>
                    <a:pt x="67" y="51"/>
                    <a:pt x="57" y="28"/>
                    <a:pt x="5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6" name="Freeform 121"/>
            <p:cNvSpPr>
              <a:spLocks/>
            </p:cNvSpPr>
            <p:nvPr/>
          </p:nvSpPr>
          <p:spPr bwMode="auto">
            <a:xfrm>
              <a:off x="5226050" y="2005013"/>
              <a:ext cx="73025" cy="80963"/>
            </a:xfrm>
            <a:custGeom>
              <a:avLst/>
              <a:gdLst>
                <a:gd name="T0" fmla="*/ 26370 w 36"/>
                <a:gd name="T1" fmla="*/ 36433 h 40"/>
                <a:gd name="T2" fmla="*/ 56797 w 36"/>
                <a:gd name="T3" fmla="*/ 62746 h 40"/>
                <a:gd name="T4" fmla="*/ 56797 w 36"/>
                <a:gd name="T5" fmla="*/ 64770 h 40"/>
                <a:gd name="T6" fmla="*/ 73025 w 36"/>
                <a:gd name="T7" fmla="*/ 58698 h 40"/>
                <a:gd name="T8" fmla="*/ 68968 w 36"/>
                <a:gd name="T9" fmla="*/ 44530 h 40"/>
                <a:gd name="T10" fmla="*/ 16228 w 36"/>
                <a:gd name="T11" fmla="*/ 8096 h 40"/>
                <a:gd name="T12" fmla="*/ 2028 w 36"/>
                <a:gd name="T13" fmla="*/ 52626 h 40"/>
                <a:gd name="T14" fmla="*/ 12171 w 36"/>
                <a:gd name="T15" fmla="*/ 80963 h 40"/>
                <a:gd name="T16" fmla="*/ 16228 w 36"/>
                <a:gd name="T17" fmla="*/ 80963 h 40"/>
                <a:gd name="T18" fmla="*/ 14199 w 36"/>
                <a:gd name="T19" fmla="*/ 74891 h 40"/>
                <a:gd name="T20" fmla="*/ 26370 w 36"/>
                <a:gd name="T21" fmla="*/ 36433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40">
                  <a:moveTo>
                    <a:pt x="13" y="18"/>
                  </a:moveTo>
                  <a:cubicBezTo>
                    <a:pt x="18" y="17"/>
                    <a:pt x="25" y="22"/>
                    <a:pt x="28" y="31"/>
                  </a:cubicBezTo>
                  <a:cubicBezTo>
                    <a:pt x="28" y="32"/>
                    <a:pt x="28" y="32"/>
                    <a:pt x="28" y="32"/>
                  </a:cubicBezTo>
                  <a:cubicBezTo>
                    <a:pt x="36" y="29"/>
                    <a:pt x="36" y="29"/>
                    <a:pt x="36" y="29"/>
                  </a:cubicBezTo>
                  <a:cubicBezTo>
                    <a:pt x="36" y="27"/>
                    <a:pt x="35" y="24"/>
                    <a:pt x="34" y="22"/>
                  </a:cubicBezTo>
                  <a:cubicBezTo>
                    <a:pt x="30" y="10"/>
                    <a:pt x="21" y="0"/>
                    <a:pt x="8" y="4"/>
                  </a:cubicBezTo>
                  <a:cubicBezTo>
                    <a:pt x="1" y="7"/>
                    <a:pt x="0" y="17"/>
                    <a:pt x="1" y="26"/>
                  </a:cubicBezTo>
                  <a:cubicBezTo>
                    <a:pt x="6" y="40"/>
                    <a:pt x="6" y="40"/>
                    <a:pt x="6" y="40"/>
                  </a:cubicBezTo>
                  <a:cubicBezTo>
                    <a:pt x="8" y="40"/>
                    <a:pt x="8" y="40"/>
                    <a:pt x="8" y="40"/>
                  </a:cubicBezTo>
                  <a:cubicBezTo>
                    <a:pt x="8" y="39"/>
                    <a:pt x="7" y="38"/>
                    <a:pt x="7" y="37"/>
                  </a:cubicBezTo>
                  <a:cubicBezTo>
                    <a:pt x="5" y="29"/>
                    <a:pt x="7" y="20"/>
                    <a:pt x="13" y="18"/>
                  </a:cubicBezTo>
                  <a:close/>
                </a:path>
              </a:pathLst>
            </a:custGeom>
            <a:solidFill>
              <a:srgbClr val="0071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7" name="Freeform 122"/>
            <p:cNvSpPr>
              <a:spLocks/>
            </p:cNvSpPr>
            <p:nvPr/>
          </p:nvSpPr>
          <p:spPr bwMode="auto">
            <a:xfrm>
              <a:off x="5235575" y="2038351"/>
              <a:ext cx="46037" cy="47625"/>
            </a:xfrm>
            <a:custGeom>
              <a:avLst/>
              <a:gdLst>
                <a:gd name="T0" fmla="*/ 46037 w 23"/>
                <a:gd name="T1" fmla="*/ 28989 h 23"/>
                <a:gd name="T2" fmla="*/ 16013 w 23"/>
                <a:gd name="T3" fmla="*/ 2071 h 23"/>
                <a:gd name="T4" fmla="*/ 4003 w 23"/>
                <a:gd name="T5" fmla="*/ 41413 h 23"/>
                <a:gd name="T6" fmla="*/ 6005 w 23"/>
                <a:gd name="T7" fmla="*/ 47625 h 23"/>
                <a:gd name="T8" fmla="*/ 46037 w 23"/>
                <a:gd name="T9" fmla="*/ 31060 h 23"/>
                <a:gd name="T10" fmla="*/ 46037 w 23"/>
                <a:gd name="T11" fmla="*/ 28989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3">
                  <a:moveTo>
                    <a:pt x="23" y="14"/>
                  </a:moveTo>
                  <a:cubicBezTo>
                    <a:pt x="20" y="5"/>
                    <a:pt x="13" y="0"/>
                    <a:pt x="8" y="1"/>
                  </a:cubicBezTo>
                  <a:cubicBezTo>
                    <a:pt x="2" y="3"/>
                    <a:pt x="0" y="12"/>
                    <a:pt x="2" y="20"/>
                  </a:cubicBezTo>
                  <a:cubicBezTo>
                    <a:pt x="2" y="21"/>
                    <a:pt x="3" y="22"/>
                    <a:pt x="3" y="23"/>
                  </a:cubicBezTo>
                  <a:cubicBezTo>
                    <a:pt x="23" y="15"/>
                    <a:pt x="23" y="15"/>
                    <a:pt x="23" y="15"/>
                  </a:cubicBezTo>
                  <a:cubicBezTo>
                    <a:pt x="23" y="15"/>
                    <a:pt x="23" y="15"/>
                    <a:pt x="23" y="14"/>
                  </a:cubicBezTo>
                  <a:close/>
                </a:path>
              </a:pathLst>
            </a:custGeom>
            <a:solidFill>
              <a:srgbClr val="005C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8" name="Freeform 123"/>
            <p:cNvSpPr>
              <a:spLocks/>
            </p:cNvSpPr>
            <p:nvPr/>
          </p:nvSpPr>
          <p:spPr bwMode="auto">
            <a:xfrm>
              <a:off x="5178425" y="1890713"/>
              <a:ext cx="153987" cy="168275"/>
            </a:xfrm>
            <a:custGeom>
              <a:avLst/>
              <a:gdLst>
                <a:gd name="T0" fmla="*/ 7999 w 77"/>
                <a:gd name="T1" fmla="*/ 90147 h 84"/>
                <a:gd name="T2" fmla="*/ 23998 w 77"/>
                <a:gd name="T3" fmla="*/ 36059 h 84"/>
                <a:gd name="T4" fmla="*/ 125989 w 77"/>
                <a:gd name="T5" fmla="*/ 50082 h 84"/>
                <a:gd name="T6" fmla="*/ 129989 w 77"/>
                <a:gd name="T7" fmla="*/ 168275 h 84"/>
                <a:gd name="T8" fmla="*/ 117990 w 77"/>
                <a:gd name="T9" fmla="*/ 62101 h 84"/>
                <a:gd name="T10" fmla="*/ 19998 w 77"/>
                <a:gd name="T11" fmla="*/ 92151 h 84"/>
                <a:gd name="T12" fmla="*/ 7999 w 77"/>
                <a:gd name="T13" fmla="*/ 90147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 h="84">
                  <a:moveTo>
                    <a:pt x="4" y="45"/>
                  </a:moveTo>
                  <a:cubicBezTo>
                    <a:pt x="4" y="45"/>
                    <a:pt x="0" y="30"/>
                    <a:pt x="12" y="18"/>
                  </a:cubicBezTo>
                  <a:cubicBezTo>
                    <a:pt x="24" y="6"/>
                    <a:pt x="49" y="0"/>
                    <a:pt x="63" y="25"/>
                  </a:cubicBezTo>
                  <a:cubicBezTo>
                    <a:pt x="77" y="50"/>
                    <a:pt x="65" y="84"/>
                    <a:pt x="65" y="84"/>
                  </a:cubicBezTo>
                  <a:cubicBezTo>
                    <a:pt x="65" y="84"/>
                    <a:pt x="71" y="47"/>
                    <a:pt x="59" y="31"/>
                  </a:cubicBezTo>
                  <a:cubicBezTo>
                    <a:pt x="47" y="14"/>
                    <a:pt x="15" y="8"/>
                    <a:pt x="10" y="46"/>
                  </a:cubicBezTo>
                  <a:lnTo>
                    <a:pt x="4"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69" name="Freeform 124"/>
            <p:cNvSpPr>
              <a:spLocks/>
            </p:cNvSpPr>
            <p:nvPr/>
          </p:nvSpPr>
          <p:spPr bwMode="auto">
            <a:xfrm>
              <a:off x="5246687" y="2016126"/>
              <a:ext cx="39687" cy="41275"/>
            </a:xfrm>
            <a:custGeom>
              <a:avLst/>
              <a:gdLst>
                <a:gd name="T0" fmla="*/ 39687 w 20"/>
                <a:gd name="T1" fmla="*/ 20638 h 20"/>
                <a:gd name="T2" fmla="*/ 19844 w 20"/>
                <a:gd name="T3" fmla="*/ 41275 h 20"/>
                <a:gd name="T4" fmla="*/ 19844 w 20"/>
                <a:gd name="T5" fmla="*/ 41275 h 20"/>
                <a:gd name="T6" fmla="*/ 0 w 20"/>
                <a:gd name="T7" fmla="*/ 20638 h 20"/>
                <a:gd name="T8" fmla="*/ 0 w 20"/>
                <a:gd name="T9" fmla="*/ 20638 h 20"/>
                <a:gd name="T10" fmla="*/ 19844 w 20"/>
                <a:gd name="T11" fmla="*/ 0 h 20"/>
                <a:gd name="T12" fmla="*/ 19844 w 20"/>
                <a:gd name="T13" fmla="*/ 0 h 20"/>
                <a:gd name="T14" fmla="*/ 39687 w 20"/>
                <a:gd name="T15" fmla="*/ 20638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0">
                  <a:moveTo>
                    <a:pt x="20" y="10"/>
                  </a:moveTo>
                  <a:cubicBezTo>
                    <a:pt x="20" y="15"/>
                    <a:pt x="16" y="20"/>
                    <a:pt x="10" y="20"/>
                  </a:cubicBezTo>
                  <a:cubicBezTo>
                    <a:pt x="10" y="20"/>
                    <a:pt x="10" y="20"/>
                    <a:pt x="10" y="20"/>
                  </a:cubicBezTo>
                  <a:cubicBezTo>
                    <a:pt x="5" y="20"/>
                    <a:pt x="0" y="15"/>
                    <a:pt x="0" y="10"/>
                  </a:cubicBezTo>
                  <a:cubicBezTo>
                    <a:pt x="0" y="10"/>
                    <a:pt x="0" y="10"/>
                    <a:pt x="0" y="10"/>
                  </a:cubicBezTo>
                  <a:cubicBezTo>
                    <a:pt x="0" y="4"/>
                    <a:pt x="5" y="0"/>
                    <a:pt x="10" y="0"/>
                  </a:cubicBezTo>
                  <a:cubicBezTo>
                    <a:pt x="10" y="0"/>
                    <a:pt x="10" y="0"/>
                    <a:pt x="10" y="0"/>
                  </a:cubicBezTo>
                  <a:cubicBezTo>
                    <a:pt x="16" y="0"/>
                    <a:pt x="20" y="4"/>
                    <a:pt x="20"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0" name="Freeform 125"/>
            <p:cNvSpPr>
              <a:spLocks/>
            </p:cNvSpPr>
            <p:nvPr/>
          </p:nvSpPr>
          <p:spPr bwMode="auto">
            <a:xfrm>
              <a:off x="5008562" y="1965326"/>
              <a:ext cx="104775" cy="174625"/>
            </a:xfrm>
            <a:custGeom>
              <a:avLst/>
              <a:gdLst>
                <a:gd name="T0" fmla="*/ 86641 w 52"/>
                <a:gd name="T1" fmla="*/ 106381 h 87"/>
                <a:gd name="T2" fmla="*/ 104775 w 52"/>
                <a:gd name="T3" fmla="*/ 106381 h 87"/>
                <a:gd name="T4" fmla="*/ 76566 w 52"/>
                <a:gd name="T5" fmla="*/ 34122 h 87"/>
                <a:gd name="T6" fmla="*/ 28209 w 52"/>
                <a:gd name="T7" fmla="*/ 18065 h 87"/>
                <a:gd name="T8" fmla="*/ 6045 w 52"/>
                <a:gd name="T9" fmla="*/ 76273 h 87"/>
                <a:gd name="T10" fmla="*/ 74551 w 52"/>
                <a:gd name="T11" fmla="*/ 174625 h 87"/>
                <a:gd name="T12" fmla="*/ 82611 w 52"/>
                <a:gd name="T13" fmla="*/ 172618 h 87"/>
                <a:gd name="T14" fmla="*/ 72537 w 52"/>
                <a:gd name="T15" fmla="*/ 154553 h 87"/>
                <a:gd name="T16" fmla="*/ 86641 w 52"/>
                <a:gd name="T17" fmla="*/ 10638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87">
                  <a:moveTo>
                    <a:pt x="43" y="53"/>
                  </a:moveTo>
                  <a:cubicBezTo>
                    <a:pt x="46" y="52"/>
                    <a:pt x="49" y="52"/>
                    <a:pt x="52" y="53"/>
                  </a:cubicBezTo>
                  <a:cubicBezTo>
                    <a:pt x="38" y="17"/>
                    <a:pt x="38" y="17"/>
                    <a:pt x="38" y="17"/>
                  </a:cubicBezTo>
                  <a:cubicBezTo>
                    <a:pt x="38" y="17"/>
                    <a:pt x="31" y="0"/>
                    <a:pt x="14" y="9"/>
                  </a:cubicBezTo>
                  <a:cubicBezTo>
                    <a:pt x="0" y="17"/>
                    <a:pt x="3" y="38"/>
                    <a:pt x="3" y="38"/>
                  </a:cubicBezTo>
                  <a:cubicBezTo>
                    <a:pt x="37" y="87"/>
                    <a:pt x="37" y="87"/>
                    <a:pt x="37" y="87"/>
                  </a:cubicBezTo>
                  <a:cubicBezTo>
                    <a:pt x="41" y="86"/>
                    <a:pt x="41" y="86"/>
                    <a:pt x="41" y="86"/>
                  </a:cubicBezTo>
                  <a:cubicBezTo>
                    <a:pt x="39" y="84"/>
                    <a:pt x="37" y="81"/>
                    <a:pt x="36" y="77"/>
                  </a:cubicBezTo>
                  <a:cubicBezTo>
                    <a:pt x="32" y="67"/>
                    <a:pt x="35" y="56"/>
                    <a:pt x="43"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1" name="Freeform 126"/>
            <p:cNvSpPr>
              <a:spLocks/>
            </p:cNvSpPr>
            <p:nvPr/>
          </p:nvSpPr>
          <p:spPr bwMode="auto">
            <a:xfrm>
              <a:off x="5000625" y="1952626"/>
              <a:ext cx="85725" cy="193675"/>
            </a:xfrm>
            <a:custGeom>
              <a:avLst/>
              <a:gdLst>
                <a:gd name="T0" fmla="*/ 83731 w 43"/>
                <a:gd name="T1" fmla="*/ 46401 h 96"/>
                <a:gd name="T2" fmla="*/ 29904 w 43"/>
                <a:gd name="T3" fmla="*/ 52454 h 96"/>
                <a:gd name="T4" fmla="*/ 63795 w 43"/>
                <a:gd name="T5" fmla="*/ 159378 h 96"/>
                <a:gd name="T6" fmla="*/ 81738 w 43"/>
                <a:gd name="T7" fmla="*/ 187623 h 96"/>
                <a:gd name="T8" fmla="*/ 13955 w 43"/>
                <a:gd name="T9" fmla="*/ 88768 h 96"/>
                <a:gd name="T10" fmla="*/ 85725 w 43"/>
                <a:gd name="T11" fmla="*/ 30262 h 96"/>
                <a:gd name="T12" fmla="*/ 83731 w 43"/>
                <a:gd name="T13" fmla="*/ 46401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96">
                  <a:moveTo>
                    <a:pt x="42" y="23"/>
                  </a:moveTo>
                  <a:cubicBezTo>
                    <a:pt x="42" y="23"/>
                    <a:pt x="27" y="11"/>
                    <a:pt x="15" y="26"/>
                  </a:cubicBezTo>
                  <a:cubicBezTo>
                    <a:pt x="4" y="40"/>
                    <a:pt x="22" y="65"/>
                    <a:pt x="32" y="79"/>
                  </a:cubicBezTo>
                  <a:cubicBezTo>
                    <a:pt x="43" y="96"/>
                    <a:pt x="41" y="93"/>
                    <a:pt x="41" y="93"/>
                  </a:cubicBezTo>
                  <a:cubicBezTo>
                    <a:pt x="41" y="93"/>
                    <a:pt x="17" y="73"/>
                    <a:pt x="7" y="44"/>
                  </a:cubicBezTo>
                  <a:cubicBezTo>
                    <a:pt x="0" y="21"/>
                    <a:pt x="17" y="0"/>
                    <a:pt x="43" y="15"/>
                  </a:cubicBezTo>
                  <a:lnTo>
                    <a:pt x="4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2" name="Freeform 127"/>
            <p:cNvSpPr>
              <a:spLocks/>
            </p:cNvSpPr>
            <p:nvPr/>
          </p:nvSpPr>
          <p:spPr bwMode="auto">
            <a:xfrm>
              <a:off x="5073650" y="2066926"/>
              <a:ext cx="49212" cy="71438"/>
            </a:xfrm>
            <a:custGeom>
              <a:avLst/>
              <a:gdLst>
                <a:gd name="T0" fmla="*/ 25590 w 25"/>
                <a:gd name="T1" fmla="*/ 67356 h 35"/>
                <a:gd name="T2" fmla="*/ 33464 w 25"/>
                <a:gd name="T3" fmla="*/ 28575 h 35"/>
                <a:gd name="T4" fmla="*/ 49212 w 25"/>
                <a:gd name="T5" fmla="*/ 36740 h 35"/>
                <a:gd name="T6" fmla="*/ 39370 w 25"/>
                <a:gd name="T7" fmla="*/ 4082 h 35"/>
                <a:gd name="T8" fmla="*/ 19685 w 25"/>
                <a:gd name="T9" fmla="*/ 2041 h 35"/>
                <a:gd name="T10" fmla="*/ 7874 w 25"/>
                <a:gd name="T11" fmla="*/ 53068 h 35"/>
                <a:gd name="T12" fmla="*/ 17716 w 25"/>
                <a:gd name="T13" fmla="*/ 71438 h 35"/>
                <a:gd name="T14" fmla="*/ 25590 w 25"/>
                <a:gd name="T15" fmla="*/ 69397 h 35"/>
                <a:gd name="T16" fmla="*/ 25590 w 25"/>
                <a:gd name="T17" fmla="*/ 67356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5">
                  <a:moveTo>
                    <a:pt x="13" y="33"/>
                  </a:moveTo>
                  <a:cubicBezTo>
                    <a:pt x="11" y="24"/>
                    <a:pt x="13" y="15"/>
                    <a:pt x="17" y="14"/>
                  </a:cubicBezTo>
                  <a:cubicBezTo>
                    <a:pt x="20" y="13"/>
                    <a:pt x="23" y="14"/>
                    <a:pt x="25" y="18"/>
                  </a:cubicBezTo>
                  <a:cubicBezTo>
                    <a:pt x="20" y="2"/>
                    <a:pt x="20" y="2"/>
                    <a:pt x="20" y="2"/>
                  </a:cubicBezTo>
                  <a:cubicBezTo>
                    <a:pt x="17" y="1"/>
                    <a:pt x="13" y="0"/>
                    <a:pt x="10" y="1"/>
                  </a:cubicBezTo>
                  <a:cubicBezTo>
                    <a:pt x="2" y="4"/>
                    <a:pt x="0" y="16"/>
                    <a:pt x="4" y="26"/>
                  </a:cubicBezTo>
                  <a:cubicBezTo>
                    <a:pt x="5" y="30"/>
                    <a:pt x="7" y="33"/>
                    <a:pt x="9" y="35"/>
                  </a:cubicBezTo>
                  <a:cubicBezTo>
                    <a:pt x="13" y="34"/>
                    <a:pt x="13" y="34"/>
                    <a:pt x="13" y="34"/>
                  </a:cubicBezTo>
                  <a:cubicBezTo>
                    <a:pt x="13" y="33"/>
                    <a:pt x="13" y="33"/>
                    <a:pt x="13" y="33"/>
                  </a:cubicBezTo>
                  <a:close/>
                </a:path>
              </a:pathLst>
            </a:custGeom>
            <a:solidFill>
              <a:srgbClr val="0071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3" name="Freeform 128"/>
            <p:cNvSpPr>
              <a:spLocks/>
            </p:cNvSpPr>
            <p:nvPr/>
          </p:nvSpPr>
          <p:spPr bwMode="auto">
            <a:xfrm>
              <a:off x="5095875" y="2093913"/>
              <a:ext cx="34925" cy="41275"/>
            </a:xfrm>
            <a:custGeom>
              <a:avLst/>
              <a:gdLst>
                <a:gd name="T0" fmla="*/ 27164 w 18"/>
                <a:gd name="T1" fmla="*/ 9827 h 21"/>
                <a:gd name="T2" fmla="*/ 11642 w 18"/>
                <a:gd name="T3" fmla="*/ 1965 h 21"/>
                <a:gd name="T4" fmla="*/ 3881 w 18"/>
                <a:gd name="T5" fmla="*/ 39310 h 21"/>
                <a:gd name="T6" fmla="*/ 3881 w 18"/>
                <a:gd name="T7" fmla="*/ 41275 h 21"/>
                <a:gd name="T8" fmla="*/ 34925 w 18"/>
                <a:gd name="T9" fmla="*/ 31448 h 21"/>
                <a:gd name="T10" fmla="*/ 27164 w 18"/>
                <a:gd name="T11" fmla="*/ 9827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1">
                  <a:moveTo>
                    <a:pt x="14" y="5"/>
                  </a:moveTo>
                  <a:cubicBezTo>
                    <a:pt x="12" y="1"/>
                    <a:pt x="9" y="0"/>
                    <a:pt x="6" y="1"/>
                  </a:cubicBezTo>
                  <a:cubicBezTo>
                    <a:pt x="2" y="2"/>
                    <a:pt x="0" y="11"/>
                    <a:pt x="2" y="20"/>
                  </a:cubicBezTo>
                  <a:cubicBezTo>
                    <a:pt x="2" y="20"/>
                    <a:pt x="2" y="20"/>
                    <a:pt x="2" y="21"/>
                  </a:cubicBezTo>
                  <a:cubicBezTo>
                    <a:pt x="18" y="16"/>
                    <a:pt x="18" y="16"/>
                    <a:pt x="18" y="16"/>
                  </a:cubicBezTo>
                  <a:lnTo>
                    <a:pt x="14" y="5"/>
                  </a:lnTo>
                  <a:close/>
                </a:path>
              </a:pathLst>
            </a:custGeom>
            <a:solidFill>
              <a:srgbClr val="005C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4" name="Freeform 129"/>
            <p:cNvSpPr>
              <a:spLocks/>
            </p:cNvSpPr>
            <p:nvPr/>
          </p:nvSpPr>
          <p:spPr bwMode="auto">
            <a:xfrm>
              <a:off x="5091112" y="2071688"/>
              <a:ext cx="31750" cy="33338"/>
            </a:xfrm>
            <a:custGeom>
              <a:avLst/>
              <a:gdLst>
                <a:gd name="T0" fmla="*/ 21828 w 16"/>
                <a:gd name="T1" fmla="*/ 1961 h 17"/>
                <a:gd name="T2" fmla="*/ 17859 w 16"/>
                <a:gd name="T3" fmla="*/ 0 h 17"/>
                <a:gd name="T4" fmla="*/ 0 w 16"/>
                <a:gd name="T5" fmla="*/ 17650 h 17"/>
                <a:gd name="T6" fmla="*/ 0 w 16"/>
                <a:gd name="T7" fmla="*/ 17650 h 17"/>
                <a:gd name="T8" fmla="*/ 17859 w 16"/>
                <a:gd name="T9" fmla="*/ 33338 h 17"/>
                <a:gd name="T10" fmla="*/ 31750 w 16"/>
                <a:gd name="T11" fmla="*/ 27455 h 17"/>
                <a:gd name="T12" fmla="*/ 21828 w 16"/>
                <a:gd name="T13" fmla="*/ 1961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17">
                  <a:moveTo>
                    <a:pt x="11" y="1"/>
                  </a:moveTo>
                  <a:cubicBezTo>
                    <a:pt x="10" y="1"/>
                    <a:pt x="9" y="0"/>
                    <a:pt x="9" y="0"/>
                  </a:cubicBezTo>
                  <a:cubicBezTo>
                    <a:pt x="4" y="0"/>
                    <a:pt x="0" y="4"/>
                    <a:pt x="0" y="9"/>
                  </a:cubicBezTo>
                  <a:cubicBezTo>
                    <a:pt x="0" y="9"/>
                    <a:pt x="0" y="9"/>
                    <a:pt x="0" y="9"/>
                  </a:cubicBezTo>
                  <a:cubicBezTo>
                    <a:pt x="0" y="14"/>
                    <a:pt x="4" y="17"/>
                    <a:pt x="9" y="17"/>
                  </a:cubicBezTo>
                  <a:cubicBezTo>
                    <a:pt x="12" y="17"/>
                    <a:pt x="14" y="16"/>
                    <a:pt x="16" y="14"/>
                  </a:cubicBezTo>
                  <a:cubicBezTo>
                    <a:pt x="14" y="9"/>
                    <a:pt x="12" y="4"/>
                    <a:pt x="1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5" name="Freeform 130"/>
            <p:cNvSpPr>
              <a:spLocks/>
            </p:cNvSpPr>
            <p:nvPr/>
          </p:nvSpPr>
          <p:spPr bwMode="auto">
            <a:xfrm>
              <a:off x="4762500" y="1744663"/>
              <a:ext cx="288925" cy="217488"/>
            </a:xfrm>
            <a:custGeom>
              <a:avLst/>
              <a:gdLst>
                <a:gd name="T0" fmla="*/ 252557 w 143"/>
                <a:gd name="T1" fmla="*/ 142978 h 108"/>
                <a:gd name="T2" fmla="*/ 286905 w 143"/>
                <a:gd name="T3" fmla="*/ 60413 h 108"/>
                <a:gd name="T4" fmla="*/ 117186 w 143"/>
                <a:gd name="T5" fmla="*/ 42289 h 108"/>
                <a:gd name="T6" fmla="*/ 0 w 143"/>
                <a:gd name="T7" fmla="*/ 157075 h 108"/>
                <a:gd name="T8" fmla="*/ 119207 w 143"/>
                <a:gd name="T9" fmla="*/ 142978 h 108"/>
                <a:gd name="T10" fmla="*/ 92941 w 143"/>
                <a:gd name="T11" fmla="*/ 213460 h 108"/>
                <a:gd name="T12" fmla="*/ 200025 w 143"/>
                <a:gd name="T13" fmla="*/ 217488 h 108"/>
                <a:gd name="T14" fmla="*/ 193964 w 143"/>
                <a:gd name="T15" fmla="*/ 161102 h 108"/>
                <a:gd name="T16" fmla="*/ 252557 w 143"/>
                <a:gd name="T17" fmla="*/ 142978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3" h="108">
                  <a:moveTo>
                    <a:pt x="125" y="71"/>
                  </a:moveTo>
                  <a:cubicBezTo>
                    <a:pt x="125" y="71"/>
                    <a:pt x="143" y="51"/>
                    <a:pt x="142" y="30"/>
                  </a:cubicBezTo>
                  <a:cubicBezTo>
                    <a:pt x="141" y="10"/>
                    <a:pt x="92" y="0"/>
                    <a:pt x="58" y="21"/>
                  </a:cubicBezTo>
                  <a:cubicBezTo>
                    <a:pt x="33" y="37"/>
                    <a:pt x="0" y="78"/>
                    <a:pt x="0" y="78"/>
                  </a:cubicBezTo>
                  <a:cubicBezTo>
                    <a:pt x="59" y="71"/>
                    <a:pt x="59" y="71"/>
                    <a:pt x="59" y="71"/>
                  </a:cubicBezTo>
                  <a:cubicBezTo>
                    <a:pt x="46" y="106"/>
                    <a:pt x="46" y="106"/>
                    <a:pt x="46" y="106"/>
                  </a:cubicBezTo>
                  <a:cubicBezTo>
                    <a:pt x="99" y="108"/>
                    <a:pt x="99" y="108"/>
                    <a:pt x="99" y="108"/>
                  </a:cubicBezTo>
                  <a:cubicBezTo>
                    <a:pt x="96" y="80"/>
                    <a:pt x="96" y="80"/>
                    <a:pt x="96" y="80"/>
                  </a:cubicBezTo>
                  <a:lnTo>
                    <a:pt x="125" y="71"/>
                  </a:lnTo>
                  <a:close/>
                </a:path>
              </a:pathLst>
            </a:custGeom>
            <a:solidFill>
              <a:srgbClr val="FBB9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6" name="Freeform 131"/>
            <p:cNvSpPr>
              <a:spLocks/>
            </p:cNvSpPr>
            <p:nvPr/>
          </p:nvSpPr>
          <p:spPr bwMode="auto">
            <a:xfrm>
              <a:off x="5143500" y="2089151"/>
              <a:ext cx="212725" cy="203200"/>
            </a:xfrm>
            <a:custGeom>
              <a:avLst/>
              <a:gdLst>
                <a:gd name="T0" fmla="*/ 0 w 106"/>
                <a:gd name="T1" fmla="*/ 144855 h 101"/>
                <a:gd name="T2" fmla="*/ 68233 w 106"/>
                <a:gd name="T3" fmla="*/ 78463 h 101"/>
                <a:gd name="T4" fmla="*/ 162554 w 106"/>
                <a:gd name="T5" fmla="*/ 48285 h 101"/>
                <a:gd name="T6" fmla="*/ 196670 w 106"/>
                <a:gd name="T7" fmla="*/ 0 h 101"/>
                <a:gd name="T8" fmla="*/ 174595 w 106"/>
                <a:gd name="T9" fmla="*/ 166986 h 101"/>
                <a:gd name="T10" fmla="*/ 48164 w 106"/>
                <a:gd name="T11" fmla="*/ 203200 h 101"/>
                <a:gd name="T12" fmla="*/ 58198 w 106"/>
                <a:gd name="T13" fmla="*/ 187105 h 101"/>
                <a:gd name="T14" fmla="*/ 48164 w 106"/>
                <a:gd name="T15" fmla="*/ 154915 h 101"/>
                <a:gd name="T16" fmla="*/ 12041 w 106"/>
                <a:gd name="T17" fmla="*/ 142844 h 101"/>
                <a:gd name="T18" fmla="*/ 0 w 106"/>
                <a:gd name="T19" fmla="*/ 144855 h 1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6" h="101">
                  <a:moveTo>
                    <a:pt x="0" y="72"/>
                  </a:moveTo>
                  <a:cubicBezTo>
                    <a:pt x="0" y="72"/>
                    <a:pt x="2" y="49"/>
                    <a:pt x="34" y="39"/>
                  </a:cubicBezTo>
                  <a:cubicBezTo>
                    <a:pt x="65" y="28"/>
                    <a:pt x="72" y="29"/>
                    <a:pt x="81" y="24"/>
                  </a:cubicBezTo>
                  <a:cubicBezTo>
                    <a:pt x="91" y="19"/>
                    <a:pt x="97" y="6"/>
                    <a:pt x="98" y="0"/>
                  </a:cubicBezTo>
                  <a:cubicBezTo>
                    <a:pt x="98" y="0"/>
                    <a:pt x="106" y="52"/>
                    <a:pt x="87" y="83"/>
                  </a:cubicBezTo>
                  <a:cubicBezTo>
                    <a:pt x="24" y="101"/>
                    <a:pt x="24" y="101"/>
                    <a:pt x="24" y="101"/>
                  </a:cubicBezTo>
                  <a:cubicBezTo>
                    <a:pt x="29" y="93"/>
                    <a:pt x="29" y="93"/>
                    <a:pt x="29" y="93"/>
                  </a:cubicBezTo>
                  <a:cubicBezTo>
                    <a:pt x="24" y="77"/>
                    <a:pt x="24" y="77"/>
                    <a:pt x="24" y="77"/>
                  </a:cubicBezTo>
                  <a:cubicBezTo>
                    <a:pt x="6" y="71"/>
                    <a:pt x="6" y="71"/>
                    <a:pt x="6" y="71"/>
                  </a:cubicBezTo>
                  <a:lnTo>
                    <a:pt x="0" y="72"/>
                  </a:lnTo>
                  <a:close/>
                </a:path>
              </a:pathLst>
            </a:custGeom>
            <a:solidFill>
              <a:srgbClr val="F59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7" name="Freeform 132"/>
            <p:cNvSpPr>
              <a:spLocks/>
            </p:cNvSpPr>
            <p:nvPr/>
          </p:nvSpPr>
          <p:spPr bwMode="auto">
            <a:xfrm>
              <a:off x="5138737" y="2105026"/>
              <a:ext cx="204787" cy="176213"/>
            </a:xfrm>
            <a:custGeom>
              <a:avLst/>
              <a:gdLst>
                <a:gd name="T0" fmla="*/ 200732 w 101"/>
                <a:gd name="T1" fmla="*/ 0 h 87"/>
                <a:gd name="T2" fmla="*/ 170318 w 101"/>
                <a:gd name="T3" fmla="*/ 40509 h 87"/>
                <a:gd name="T4" fmla="*/ 14193 w 101"/>
                <a:gd name="T5" fmla="*/ 125577 h 87"/>
                <a:gd name="T6" fmla="*/ 50690 w 101"/>
                <a:gd name="T7" fmla="*/ 141781 h 87"/>
                <a:gd name="T8" fmla="*/ 60828 w 101"/>
                <a:gd name="T9" fmla="*/ 176213 h 87"/>
                <a:gd name="T10" fmla="*/ 178428 w 101"/>
                <a:gd name="T11" fmla="*/ 145831 h 87"/>
                <a:gd name="T12" fmla="*/ 180456 w 101"/>
                <a:gd name="T13" fmla="*/ 141781 h 87"/>
                <a:gd name="T14" fmla="*/ 200732 w 101"/>
                <a:gd name="T15" fmla="*/ 0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1" h="87">
                  <a:moveTo>
                    <a:pt x="99" y="0"/>
                  </a:moveTo>
                  <a:cubicBezTo>
                    <a:pt x="96" y="10"/>
                    <a:pt x="84" y="20"/>
                    <a:pt x="84" y="20"/>
                  </a:cubicBezTo>
                  <a:cubicBezTo>
                    <a:pt x="0" y="38"/>
                    <a:pt x="7" y="62"/>
                    <a:pt x="7" y="62"/>
                  </a:cubicBezTo>
                  <a:cubicBezTo>
                    <a:pt x="25" y="70"/>
                    <a:pt x="25" y="70"/>
                    <a:pt x="25" y="70"/>
                  </a:cubicBezTo>
                  <a:cubicBezTo>
                    <a:pt x="30" y="87"/>
                    <a:pt x="30" y="87"/>
                    <a:pt x="30" y="87"/>
                  </a:cubicBezTo>
                  <a:cubicBezTo>
                    <a:pt x="88" y="72"/>
                    <a:pt x="88" y="72"/>
                    <a:pt x="88" y="72"/>
                  </a:cubicBezTo>
                  <a:cubicBezTo>
                    <a:pt x="89" y="71"/>
                    <a:pt x="89" y="70"/>
                    <a:pt x="89" y="70"/>
                  </a:cubicBezTo>
                  <a:cubicBezTo>
                    <a:pt x="89" y="64"/>
                    <a:pt x="101" y="32"/>
                    <a:pt x="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8" name="Freeform 133"/>
            <p:cNvSpPr>
              <a:spLocks/>
            </p:cNvSpPr>
            <p:nvPr/>
          </p:nvSpPr>
          <p:spPr bwMode="auto">
            <a:xfrm>
              <a:off x="5338762" y="2100263"/>
              <a:ext cx="0" cy="4763"/>
            </a:xfrm>
            <a:custGeom>
              <a:avLst/>
              <a:gdLst>
                <a:gd name="T0" fmla="*/ 4763 h 3"/>
                <a:gd name="T1" fmla="*/ 0 h 3"/>
                <a:gd name="T2" fmla="*/ 4763 h 3"/>
                <a:gd name="T3" fmla="*/ 0 60000 65536"/>
                <a:gd name="T4" fmla="*/ 0 60000 65536"/>
                <a:gd name="T5" fmla="*/ 0 60000 65536"/>
              </a:gdLst>
              <a:ahLst/>
              <a:cxnLst>
                <a:cxn ang="T3">
                  <a:pos x="0" y="T0"/>
                </a:cxn>
                <a:cxn ang="T4">
                  <a:pos x="0" y="T1"/>
                </a:cxn>
                <a:cxn ang="T5">
                  <a:pos x="0" y="T2"/>
                </a:cxn>
              </a:cxnLst>
              <a:rect l="0" t="0" r="r" b="b"/>
              <a:pathLst>
                <a:path h="3">
                  <a:moveTo>
                    <a:pt x="0" y="3"/>
                  </a:moveTo>
                  <a:cubicBezTo>
                    <a:pt x="0" y="2"/>
                    <a:pt x="0" y="1"/>
                    <a:pt x="0"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79" name="Freeform 134"/>
            <p:cNvSpPr>
              <a:spLocks/>
            </p:cNvSpPr>
            <p:nvPr/>
          </p:nvSpPr>
          <p:spPr bwMode="auto">
            <a:xfrm>
              <a:off x="5308600" y="2100263"/>
              <a:ext cx="38100" cy="146050"/>
            </a:xfrm>
            <a:custGeom>
              <a:avLst/>
              <a:gdLst>
                <a:gd name="T0" fmla="*/ 30079 w 19"/>
                <a:gd name="T1" fmla="*/ 0 h 73"/>
                <a:gd name="T2" fmla="*/ 28074 w 19"/>
                <a:gd name="T3" fmla="*/ 10003 h 73"/>
                <a:gd name="T4" fmla="*/ 0 w 19"/>
                <a:gd name="T5" fmla="*/ 106036 h 73"/>
                <a:gd name="T6" fmla="*/ 10026 w 19"/>
                <a:gd name="T7" fmla="*/ 146050 h 73"/>
                <a:gd name="T8" fmla="*/ 30079 w 19"/>
                <a:gd name="T9" fmla="*/ 0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3">
                  <a:moveTo>
                    <a:pt x="15" y="0"/>
                  </a:moveTo>
                  <a:cubicBezTo>
                    <a:pt x="15" y="1"/>
                    <a:pt x="15" y="4"/>
                    <a:pt x="14" y="5"/>
                  </a:cubicBezTo>
                  <a:cubicBezTo>
                    <a:pt x="14" y="29"/>
                    <a:pt x="0" y="53"/>
                    <a:pt x="0" y="53"/>
                  </a:cubicBezTo>
                  <a:cubicBezTo>
                    <a:pt x="2" y="56"/>
                    <a:pt x="5" y="67"/>
                    <a:pt x="5" y="73"/>
                  </a:cubicBezTo>
                  <a:cubicBezTo>
                    <a:pt x="19" y="45"/>
                    <a:pt x="15" y="0"/>
                    <a:pt x="15"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80" name="Freeform 135"/>
            <p:cNvSpPr>
              <a:spLocks/>
            </p:cNvSpPr>
            <p:nvPr/>
          </p:nvSpPr>
          <p:spPr bwMode="auto">
            <a:xfrm>
              <a:off x="5156200" y="1827213"/>
              <a:ext cx="182562" cy="82550"/>
            </a:xfrm>
            <a:custGeom>
              <a:avLst/>
              <a:gdLst>
                <a:gd name="T0" fmla="*/ 6019 w 91"/>
                <a:gd name="T1" fmla="*/ 82550 h 41"/>
                <a:gd name="T2" fmla="*/ 90278 w 91"/>
                <a:gd name="T3" fmla="*/ 36241 h 41"/>
                <a:gd name="T4" fmla="*/ 182562 w 91"/>
                <a:gd name="T5" fmla="*/ 74496 h 41"/>
                <a:gd name="T6" fmla="*/ 82253 w 91"/>
                <a:gd name="T7" fmla="*/ 2013 h 41"/>
                <a:gd name="T8" fmla="*/ 6019 w 91"/>
                <a:gd name="T9" fmla="*/ 8255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41">
                  <a:moveTo>
                    <a:pt x="3" y="41"/>
                  </a:moveTo>
                  <a:cubicBezTo>
                    <a:pt x="3" y="41"/>
                    <a:pt x="9" y="18"/>
                    <a:pt x="45" y="18"/>
                  </a:cubicBezTo>
                  <a:cubicBezTo>
                    <a:pt x="80" y="18"/>
                    <a:pt x="91" y="37"/>
                    <a:pt x="91" y="37"/>
                  </a:cubicBezTo>
                  <a:cubicBezTo>
                    <a:pt x="91" y="37"/>
                    <a:pt x="84" y="0"/>
                    <a:pt x="41" y="1"/>
                  </a:cubicBezTo>
                  <a:cubicBezTo>
                    <a:pt x="0" y="2"/>
                    <a:pt x="3" y="41"/>
                    <a:pt x="3" y="41"/>
                  </a:cubicBezTo>
                  <a:close/>
                </a:path>
              </a:pathLst>
            </a:custGeom>
            <a:solidFill>
              <a:srgbClr val="DD9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81" name="Freeform 136"/>
            <p:cNvSpPr>
              <a:spLocks/>
            </p:cNvSpPr>
            <p:nvPr/>
          </p:nvSpPr>
          <p:spPr bwMode="auto">
            <a:xfrm>
              <a:off x="4962525" y="1887538"/>
              <a:ext cx="112712" cy="134938"/>
            </a:xfrm>
            <a:custGeom>
              <a:avLst/>
              <a:gdLst>
                <a:gd name="T0" fmla="*/ 112712 w 56"/>
                <a:gd name="T1" fmla="*/ 46322 h 67"/>
                <a:gd name="T2" fmla="*/ 44280 w 56"/>
                <a:gd name="T3" fmla="*/ 52364 h 67"/>
                <a:gd name="T4" fmla="*/ 34216 w 56"/>
                <a:gd name="T5" fmla="*/ 130910 h 67"/>
                <a:gd name="T6" fmla="*/ 30191 w 56"/>
                <a:gd name="T7" fmla="*/ 36252 h 67"/>
                <a:gd name="T8" fmla="*/ 112712 w 56"/>
                <a:gd name="T9" fmla="*/ 46322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7">
                  <a:moveTo>
                    <a:pt x="56" y="23"/>
                  </a:moveTo>
                  <a:cubicBezTo>
                    <a:pt x="56" y="23"/>
                    <a:pt x="39" y="13"/>
                    <a:pt x="22" y="26"/>
                  </a:cubicBezTo>
                  <a:cubicBezTo>
                    <a:pt x="5" y="40"/>
                    <a:pt x="16" y="62"/>
                    <a:pt x="17" y="65"/>
                  </a:cubicBezTo>
                  <a:cubicBezTo>
                    <a:pt x="18" y="67"/>
                    <a:pt x="0" y="37"/>
                    <a:pt x="15" y="18"/>
                  </a:cubicBezTo>
                  <a:cubicBezTo>
                    <a:pt x="29" y="0"/>
                    <a:pt x="48" y="15"/>
                    <a:pt x="56" y="23"/>
                  </a:cubicBezTo>
                  <a:close/>
                </a:path>
              </a:pathLst>
            </a:custGeom>
            <a:solidFill>
              <a:srgbClr val="DD9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sp>
          <p:nvSpPr>
            <p:cNvPr id="82" name="Freeform 137"/>
            <p:cNvSpPr>
              <a:spLocks/>
            </p:cNvSpPr>
            <p:nvPr/>
          </p:nvSpPr>
          <p:spPr bwMode="auto">
            <a:xfrm>
              <a:off x="5419725" y="2368551"/>
              <a:ext cx="30162" cy="133350"/>
            </a:xfrm>
            <a:custGeom>
              <a:avLst/>
              <a:gdLst>
                <a:gd name="T0" fmla="*/ 26140 w 15"/>
                <a:gd name="T1" fmla="*/ 0 h 66"/>
                <a:gd name="T2" fmla="*/ 8043 w 15"/>
                <a:gd name="T3" fmla="*/ 82839 h 66"/>
                <a:gd name="T4" fmla="*/ 8043 w 15"/>
                <a:gd name="T5" fmla="*/ 133350 h 66"/>
                <a:gd name="T6" fmla="*/ 26140 w 15"/>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6">
                  <a:moveTo>
                    <a:pt x="13" y="0"/>
                  </a:moveTo>
                  <a:cubicBezTo>
                    <a:pt x="4" y="41"/>
                    <a:pt x="4" y="41"/>
                    <a:pt x="4" y="41"/>
                  </a:cubicBezTo>
                  <a:cubicBezTo>
                    <a:pt x="4" y="41"/>
                    <a:pt x="0" y="56"/>
                    <a:pt x="4" y="66"/>
                  </a:cubicBezTo>
                  <a:cubicBezTo>
                    <a:pt x="4" y="66"/>
                    <a:pt x="15" y="6"/>
                    <a:pt x="13" y="0"/>
                  </a:cubicBezTo>
                  <a:close/>
                </a:path>
              </a:pathLst>
            </a:custGeom>
            <a:solidFill>
              <a:srgbClr val="F59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zh-CN" altLang="en-US">
                <a:solidFill>
                  <a:prstClr val="black"/>
                </a:solidFill>
                <a:ea typeface="宋体" panose="02010600030101010101" pitchFamily="2" charset="-122"/>
              </a:endParaRPr>
            </a:p>
          </p:txBody>
        </p:sp>
      </p:gr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70</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54888" y="759881"/>
            <a:ext cx="8335956"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(12/15)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3"/>
          <p:cNvSpPr>
            <a:spLocks noGrp="1"/>
          </p:cNvSpPr>
          <p:nvPr>
            <p:ph idx="1"/>
          </p:nvPr>
        </p:nvSpPr>
        <p:spPr>
          <a:xfrm>
            <a:off x="219309" y="1477063"/>
            <a:ext cx="8772930" cy="1441450"/>
          </a:xfrm>
        </p:spPr>
        <p:txBody>
          <a:bodyPr rtlCol="0">
            <a:noAutofit/>
          </a:bodyPr>
          <a:lstStyle/>
          <a:p>
            <a:pPr marL="0" indent="0" eaLnBrk="0" hangingPunct="0">
              <a:spcBef>
                <a:spcPts val="600"/>
              </a:spcBef>
              <a:spcAft>
                <a:spcPts val="600"/>
              </a:spcAft>
              <a:buFont typeface="Arial" panose="020B0604020202020204" pitchFamily="34" charset="0"/>
              <a:buNone/>
              <a:tabLst>
                <a:tab pos="561975" algn="l"/>
              </a:tabLst>
              <a:defRPr/>
            </a:pPr>
            <a:r>
              <a:rPr lang="zh-TW" altLang="zh-TW" sz="2000" b="1" dirty="0" smtClean="0" bmk="">
                <a:solidFill>
                  <a:srgbClr val="0070C0"/>
                </a:solidFill>
                <a:latin typeface="微軟正黑體" panose="020B0604030504040204" pitchFamily="34" charset="-120"/>
                <a:ea typeface="微軟正黑體" panose="020B0604030504040204" pitchFamily="34" charset="-120"/>
                <a:cs typeface="DFKaiShu-SB-Estd-BF"/>
              </a:rPr>
              <a:t>列印</a:t>
            </a:r>
            <a:r>
              <a:rPr lang="zh-TW" altLang="zh-TW" sz="2000" b="1" dirty="0" bmk="">
                <a:solidFill>
                  <a:srgbClr val="0070C0"/>
                </a:solidFill>
                <a:latin typeface="微軟正黑體" panose="020B0604030504040204" pitchFamily="34" charset="-120"/>
                <a:ea typeface="微軟正黑體" panose="020B0604030504040204" pitchFamily="34" charset="-120"/>
                <a:cs typeface="DFKaiShu-SB-Estd-BF"/>
              </a:rPr>
              <a:t>積分證明單</a:t>
            </a:r>
            <a:r>
              <a:rPr lang="zh-TW" altLang="en-US" sz="2000" b="1"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t>
            </a:r>
            <a:endParaRPr lang="zh-TW" altLang="en-US" sz="2000" b="1" dirty="0">
              <a:solidFill>
                <a:srgbClr val="9D3511"/>
              </a:solidFill>
              <a:latin typeface="Franklin Gothic Book" panose="020B0503020102020204" pitchFamily="34" charset="0"/>
              <a:ea typeface="微軟正黑體" panose="020B0604030504040204" pitchFamily="34" charset="-120"/>
              <a:cs typeface="Times New Roman" panose="02020603050405020304" pitchFamily="18" charset="0"/>
            </a:endParaRPr>
          </a:p>
          <a:p>
            <a:pPr marL="0" indent="0" eaLnBrk="0" hangingPunct="0">
              <a:lnSpc>
                <a:spcPct val="120000"/>
              </a:lnSpc>
              <a:spcBef>
                <a:spcPct val="0"/>
              </a:spcBef>
              <a:buFont typeface="Arial" panose="020B0604020202020204" pitchFamily="34" charset="0"/>
              <a:buNone/>
              <a:tabLst>
                <a:tab pos="561975" algn="l"/>
              </a:tabLst>
              <a:defRPr/>
            </a:pPr>
            <a:r>
              <a:rPr lang="zh-TW" altLang="en-US" sz="2000" dirty="0">
                <a:latin typeface="微軟正黑體" panose="020B0604030504040204" pitchFamily="34" charset="-120"/>
                <a:ea typeface="微軟正黑體" panose="020B0604030504040204" pitchFamily="34" charset="-120"/>
                <a:cs typeface="Times New Roman" panose="02020603050405020304" pitchFamily="18" charset="0"/>
              </a:rPr>
              <a:t>「積分證明單列印」功能為提供國中端無法</a:t>
            </a:r>
            <a:r>
              <a:rPr lang="zh-TW" altLang="en-US" sz="2000" dirty="0" smtClean="0">
                <a:latin typeface="微軟正黑體" panose="020B0604030504040204" pitchFamily="34" charset="-120"/>
                <a:ea typeface="微軟正黑體" panose="020B0604030504040204" pitchFamily="34" charset="-120"/>
                <a:cs typeface="Times New Roman" panose="02020603050405020304" pitchFamily="18" charset="0"/>
              </a:rPr>
              <a:t>自校務</a:t>
            </a:r>
            <a:r>
              <a:rPr lang="zh-TW" altLang="en-US" sz="2000" dirty="0">
                <a:latin typeface="微軟正黑體" panose="020B0604030504040204" pitchFamily="34" charset="-120"/>
                <a:ea typeface="微軟正黑體" panose="020B0604030504040204" pitchFamily="34" charset="-120"/>
                <a:cs typeface="Times New Roman" panose="02020603050405020304" pitchFamily="18" charset="0"/>
              </a:rPr>
              <a:t>系統產出積分證明單時</a:t>
            </a:r>
            <a:r>
              <a:rPr lang="zh-TW" altLang="en-US" sz="2000" dirty="0" smtClean="0">
                <a:latin typeface="微軟正黑體" panose="020B0604030504040204" pitchFamily="34" charset="-120"/>
                <a:ea typeface="微軟正黑體" panose="020B0604030504040204" pitchFamily="34" charset="-120"/>
                <a:cs typeface="Times New Roman" panose="02020603050405020304" pitchFamily="18" charset="0"/>
              </a:rPr>
              <a:t>使用</a:t>
            </a:r>
            <a:endParaRPr lang="zh-TW" altLang="en-US" sz="2000" dirty="0">
              <a:latin typeface="微軟正黑體" panose="020B0604030504040204" pitchFamily="34" charset="-120"/>
              <a:ea typeface="微軟正黑體" panose="020B0604030504040204" pitchFamily="34" charset="-120"/>
            </a:endParaRPr>
          </a:p>
        </p:txBody>
      </p:sp>
      <p:sp>
        <p:nvSpPr>
          <p:cNvPr id="16" name="AutoShape 11"/>
          <p:cNvSpPr>
            <a:spLocks noChangeArrowheads="1"/>
          </p:cNvSpPr>
          <p:nvPr/>
        </p:nvSpPr>
        <p:spPr bwMode="auto">
          <a:xfrm>
            <a:off x="139500" y="3243071"/>
            <a:ext cx="2523018" cy="2320825"/>
          </a:xfrm>
          <a:prstGeom prst="roundRect">
            <a:avLst>
              <a:gd name="adj" fmla="val 16079"/>
            </a:avLst>
          </a:prstGeom>
          <a:solidFill>
            <a:srgbClr val="FFFFFF"/>
          </a:solidFill>
          <a:ln w="38100">
            <a:solidFill>
              <a:srgbClr val="C00000"/>
            </a:solidFill>
            <a:round/>
            <a:headEnd/>
            <a:tailEnd/>
          </a:ln>
        </p:spPr>
        <p:txBody>
          <a:bodyPr lIns="36000" rIns="36000" anchor="ctr"/>
          <a:lstStyle>
            <a:lvl1pPr eaLnBrk="0" fontAlgn="base" hangingPunct="0">
              <a:spcBef>
                <a:spcPct val="0"/>
              </a:spcBef>
              <a:spcAft>
                <a:spcPct val="0"/>
              </a:spcAft>
              <a:tabLst>
                <a:tab pos="561975" algn="l"/>
              </a:tabLst>
              <a:defRPr>
                <a:solidFill>
                  <a:schemeClr val="tx1"/>
                </a:solidFill>
                <a:latin typeface="Arial" panose="020B0604020202020204" pitchFamily="34" charset="0"/>
              </a:defRPr>
            </a:lvl1pPr>
            <a:lvl2pPr eaLnBrk="0" fontAlgn="base" hangingPunct="0">
              <a:spcBef>
                <a:spcPct val="0"/>
              </a:spcBef>
              <a:spcAft>
                <a:spcPct val="0"/>
              </a:spcAft>
              <a:tabLst>
                <a:tab pos="561975" algn="l"/>
              </a:tabLst>
              <a:defRPr>
                <a:solidFill>
                  <a:schemeClr val="tx1"/>
                </a:solidFill>
                <a:latin typeface="Arial" panose="020B0604020202020204" pitchFamily="34" charset="0"/>
              </a:defRPr>
            </a:lvl2pPr>
            <a:lvl3pPr eaLnBrk="0" fontAlgn="base" hangingPunct="0">
              <a:spcBef>
                <a:spcPct val="0"/>
              </a:spcBef>
              <a:spcAft>
                <a:spcPct val="0"/>
              </a:spcAft>
              <a:tabLst>
                <a:tab pos="561975" algn="l"/>
              </a:tabLst>
              <a:defRPr>
                <a:solidFill>
                  <a:schemeClr val="tx1"/>
                </a:solidFill>
                <a:latin typeface="Arial" panose="020B0604020202020204" pitchFamily="34" charset="0"/>
              </a:defRPr>
            </a:lvl3pPr>
            <a:lvl4pPr eaLnBrk="0" fontAlgn="base" hangingPunct="0">
              <a:spcBef>
                <a:spcPct val="0"/>
              </a:spcBef>
              <a:spcAft>
                <a:spcPct val="0"/>
              </a:spcAft>
              <a:tabLst>
                <a:tab pos="561975" algn="l"/>
              </a:tabLst>
              <a:defRPr>
                <a:solidFill>
                  <a:schemeClr val="tx1"/>
                </a:solidFill>
                <a:latin typeface="Arial" panose="020B0604020202020204" pitchFamily="34" charset="0"/>
              </a:defRPr>
            </a:lvl4pPr>
            <a:lvl5pPr eaLnBrk="0" fontAlgn="base" hangingPunct="0">
              <a:spcBef>
                <a:spcPct val="0"/>
              </a:spcBef>
              <a:spcAft>
                <a:spcPct val="0"/>
              </a:spcAft>
              <a:tabLst>
                <a:tab pos="561975" algn="l"/>
              </a:tabLst>
              <a:defRPr>
                <a:solidFill>
                  <a:schemeClr val="tx1"/>
                </a:solidFill>
                <a:latin typeface="Arial" panose="020B0604020202020204" pitchFamily="34" charset="0"/>
              </a:defRPr>
            </a:lvl5pPr>
            <a:lvl6pPr eaLnBrk="0" fontAlgn="base" hangingPunct="0">
              <a:spcBef>
                <a:spcPct val="0"/>
              </a:spcBef>
              <a:spcAft>
                <a:spcPct val="0"/>
              </a:spcAft>
              <a:tabLst>
                <a:tab pos="561975" algn="l"/>
              </a:tabLst>
              <a:defRPr>
                <a:solidFill>
                  <a:schemeClr val="tx1"/>
                </a:solidFill>
                <a:latin typeface="Arial" panose="020B0604020202020204" pitchFamily="34" charset="0"/>
              </a:defRPr>
            </a:lvl6pPr>
            <a:lvl7pPr eaLnBrk="0" fontAlgn="base" hangingPunct="0">
              <a:spcBef>
                <a:spcPct val="0"/>
              </a:spcBef>
              <a:spcAft>
                <a:spcPct val="0"/>
              </a:spcAft>
              <a:tabLst>
                <a:tab pos="561975" algn="l"/>
              </a:tabLst>
              <a:defRPr>
                <a:solidFill>
                  <a:schemeClr val="tx1"/>
                </a:solidFill>
                <a:latin typeface="Arial" panose="020B0604020202020204" pitchFamily="34" charset="0"/>
              </a:defRPr>
            </a:lvl7pPr>
            <a:lvl8pPr eaLnBrk="0" fontAlgn="base" hangingPunct="0">
              <a:spcBef>
                <a:spcPct val="0"/>
              </a:spcBef>
              <a:spcAft>
                <a:spcPct val="0"/>
              </a:spcAft>
              <a:tabLst>
                <a:tab pos="561975" algn="l"/>
              </a:tabLst>
              <a:defRPr>
                <a:solidFill>
                  <a:schemeClr val="tx1"/>
                </a:solidFill>
                <a:latin typeface="Arial" panose="020B0604020202020204" pitchFamily="34" charset="0"/>
              </a:defRPr>
            </a:lvl8pPr>
            <a:lvl9pPr eaLnBrk="0" fontAlgn="base" hangingPunct="0">
              <a:spcBef>
                <a:spcPct val="0"/>
              </a:spcBef>
              <a:spcAft>
                <a:spcPct val="0"/>
              </a:spcAft>
              <a:tabLst>
                <a:tab pos="561975" algn="l"/>
              </a:tabLst>
              <a:defRPr>
                <a:solidFill>
                  <a:schemeClr val="tx1"/>
                </a:solidFill>
                <a:latin typeface="Arial" panose="020B0604020202020204" pitchFamily="34" charset="0"/>
              </a:defRPr>
            </a:lvl9pPr>
          </a:lstStyle>
          <a:p>
            <a:pPr algn="just">
              <a:spcBef>
                <a:spcPts val="600"/>
              </a:spcBef>
              <a:defRPr/>
            </a:pPr>
            <a:r>
              <a:rPr lang="zh-TW" altLang="zh-TW" sz="1600" b="1"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操作方式：</a:t>
            </a:r>
            <a:endParaRPr lang="zh-TW" altLang="zh-TW" sz="1600" b="1" dirty="0">
              <a:latin typeface="微軟正黑體" panose="020B0604030504040204" pitchFamily="34" charset="-120"/>
              <a:ea typeface="微軟正黑體" panose="020B0604030504040204" pitchFamily="34" charset="-120"/>
            </a:endParaRPr>
          </a:p>
          <a:p>
            <a:pPr marL="263525" indent="-263525" algn="just">
              <a:spcBef>
                <a:spcPts val="600"/>
              </a:spcBef>
              <a:defRPr/>
            </a:pP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2" panose="05020102010507070707" pitchFamily="18" charset="2"/>
              </a:rPr>
              <a:t></a:t>
            </a:r>
            <a:r>
              <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勾選欲列印積分</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證明 </a:t>
            </a:r>
            <a:endParaRPr lang="en-US" altLang="zh-TW"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marL="263525" indent="-263525" algn="just">
              <a:spcBef>
                <a:spcPts val="600"/>
              </a:spcBef>
              <a:defRPr/>
            </a:pPr>
            <a:r>
              <a:rPr lang="en-US" altLang="zh-TW"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單學生</a:t>
            </a:r>
            <a:endParaRPr lang="zh-TW" altLang="en-US" sz="1600" dirty="0">
              <a:latin typeface="微軟正黑體" panose="020B0604030504040204" pitchFamily="34" charset="-120"/>
              <a:ea typeface="微軟正黑體" panose="020B0604030504040204" pitchFamily="34" charset="-120"/>
              <a:sym typeface="Wingdings 2" panose="05020102010507070707" pitchFamily="18" charset="2"/>
            </a:endParaRPr>
          </a:p>
          <a:p>
            <a:pPr marL="263525" indent="-263525" algn="just">
              <a:spcBef>
                <a:spcPts val="600"/>
              </a:spcBef>
              <a:defRPr/>
            </a:pPr>
            <a:r>
              <a:rPr lang="zh-TW" altLang="en-US" sz="2000"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2" panose="05020102010507070707" pitchFamily="18" charset="2"/>
              </a:rPr>
              <a:t></a:t>
            </a:r>
            <a:r>
              <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點取</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「全部列印</a:t>
            </a:r>
            <a:r>
              <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即 </a:t>
            </a:r>
            <a:endParaRPr lang="en-US" altLang="zh-TW"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marL="263525" indent="-263525" algn="just">
              <a:spcBef>
                <a:spcPts val="600"/>
              </a:spcBef>
              <a:defRPr/>
            </a:pPr>
            <a:r>
              <a:rPr lang="en-US" altLang="zh-TW" sz="14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產出學生「超額</a:t>
            </a:r>
            <a:r>
              <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比</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序</a:t>
            </a:r>
            <a:endParaRPr lang="en-US" altLang="zh-TW"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endParaRPr>
          </a:p>
          <a:p>
            <a:pPr marL="263525" indent="-263525" algn="just">
              <a:spcBef>
                <a:spcPts val="600"/>
              </a:spcBef>
              <a:defRPr/>
            </a:pPr>
            <a:r>
              <a:rPr lang="en-US" altLang="zh-TW" sz="14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en-US" altLang="zh-TW" sz="14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項目</a:t>
            </a:r>
            <a:r>
              <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積分證明單</a:t>
            </a:r>
            <a:r>
              <a:rPr lang="en-US" altLang="zh-TW"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PDF</a:t>
            </a:r>
            <a:r>
              <a:rPr lang="zh-TW" altLang="en-US" sz="1600" dirty="0" smtClean="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en-US" sz="1600" dirty="0">
              <a:solidFill>
                <a:srgbClr val="0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2" panose="05020102010507070707" pitchFamily="18" charset="2"/>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2746080" y="2738368"/>
            <a:ext cx="6246159" cy="3429578"/>
          </a:xfrm>
          <a:prstGeom prst="rect">
            <a:avLst/>
          </a:prstGeom>
          <a:ln w="19050">
            <a:solidFill>
              <a:srgbClr val="0000FF"/>
            </a:solidFill>
          </a:ln>
        </p:spPr>
      </p:pic>
      <p:sp>
        <p:nvSpPr>
          <p:cNvPr id="17" name="快取圖案 11"/>
          <p:cNvSpPr>
            <a:spLocks noChangeArrowheads="1"/>
          </p:cNvSpPr>
          <p:nvPr/>
        </p:nvSpPr>
        <p:spPr bwMode="auto">
          <a:xfrm>
            <a:off x="5293639" y="3037253"/>
            <a:ext cx="420688" cy="439737"/>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a:t>
            </a:r>
            <a:endPar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8" name="快取圖案 11"/>
          <p:cNvSpPr>
            <a:spLocks noChangeArrowheads="1"/>
          </p:cNvSpPr>
          <p:nvPr/>
        </p:nvSpPr>
        <p:spPr bwMode="auto">
          <a:xfrm>
            <a:off x="3171813" y="2975340"/>
            <a:ext cx="312738" cy="427038"/>
          </a:xfrm>
          <a:prstGeom prst="roundRect">
            <a:avLst>
              <a:gd name="adj" fmla="val 16079"/>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round/>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gn="ctr" eaLnBrk="1" hangingPunct="1">
              <a:lnSpc>
                <a:spcPct val="115000"/>
              </a:lnSpc>
              <a:spcBef>
                <a:spcPct val="0"/>
              </a:spcBef>
              <a:spcAft>
                <a:spcPts val="800"/>
              </a:spcAft>
              <a:buFontTx/>
              <a:buNone/>
            </a:pPr>
            <a:r>
              <a:rPr lang="en-US" altLang="zh-TW"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sym typeface="Wingdings" panose="05000000000000000000" pitchFamily="2" charset="2"/>
              </a:rPr>
              <a:t></a:t>
            </a:r>
            <a:endPar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9" name="矩形 18"/>
          <p:cNvSpPr/>
          <p:nvPr/>
        </p:nvSpPr>
        <p:spPr>
          <a:xfrm>
            <a:off x="2816212" y="3348868"/>
            <a:ext cx="1056541" cy="281907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5692102" y="3137265"/>
            <a:ext cx="379412" cy="23971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4277881530"/>
      </p:ext>
    </p:extLst>
  </p:cSld>
  <p:clrMapOvr>
    <a:masterClrMapping/>
  </p:clrMapOvr>
  <p:timing>
    <p:tnLst>
      <p:par>
        <p:cTn id="1" dur="indefinite" restart="never" nodeType="tmRoot"/>
      </p:par>
    </p:tnLst>
  </p:timing>
</p:sld>
</file>

<file path=ppt/slides/slide71.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71</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19309" y="724733"/>
            <a:ext cx="8281224"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800">
                <a:solidFill>
                  <a:srgbClr val="0033CC"/>
                </a:solidFill>
                <a:latin charset="-120" panose="020B0604030504040204" pitchFamily="34" typeface="微軟正黑體"/>
                <a:ea charset="-120" panose="020B0604030504040204" pitchFamily="34" typeface="微軟正黑體"/>
              </a:rPr>
              <a:t>報名繳交資料</a:t>
            </a:r>
            <a:r>
              <a:rPr altLang="zh-TW" b="1" dirty="0" lang="en-US" smtClean="0" sz="2400">
                <a:solidFill>
                  <a:srgbClr val="0033CC"/>
                </a:solidFill>
                <a:latin charset="-120" panose="020B0604030504040204" pitchFamily="34" typeface="微軟正黑體"/>
                <a:ea charset="-120" panose="020B0604030504040204" pitchFamily="34" typeface="微軟正黑體"/>
              </a:rPr>
              <a:t>(13/15)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pic>
        <p:nvPicPr>
          <p:cNvPr id="2" name="圖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8504" y="1529469"/>
            <a:ext cx="4333918" cy="4845295"/>
          </a:xfrm>
          <a:prstGeom prst="rect">
            <a:avLst/>
          </a:prstGeom>
          <a:ln w="19050">
            <a:noFill/>
          </a:ln>
        </p:spPr>
      </p:pic>
      <p:pic>
        <p:nvPicPr>
          <p:cNvPr id="16" name="圖片 15"/>
          <p:cNvPicPr>
            <a:picLocks noChangeAspect="1"/>
          </p:cNvPicPr>
          <p:nvPr/>
        </p:nvPicPr>
        <p:blipFill rotWithShape="1">
          <a:blip cstate="screen" r:embed="rId3">
            <a:extLst>
              <a:ext uri="{28A0092B-C50C-407E-A947-70E740481C1C}">
                <a14:useLocalDpi xmlns:a14="http://schemas.microsoft.com/office/drawing/2010/main" val="0"/>
              </a:ext>
            </a:extLst>
          </a:blip>
          <a:srcRect b="191" r="156"/>
          <a:stretch/>
        </p:blipFill>
        <p:spPr>
          <a:xfrm>
            <a:off x="1789509" y="5290409"/>
            <a:ext cx="1828800" cy="1084355"/>
          </a:xfrm>
          <a:prstGeom prst="rect">
            <a:avLst/>
          </a:prstGeom>
        </p:spPr>
      </p:pic>
      <p:sp>
        <p:nvSpPr>
          <p:cNvPr id="17" name="矩形 16"/>
          <p:cNvSpPr/>
          <p:nvPr/>
        </p:nvSpPr>
        <p:spPr bwMode="auto">
          <a:xfrm flipH="1">
            <a:off x="1714039" y="5346102"/>
            <a:ext cx="2017520" cy="100818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18" name="直線單箭頭接點 17"/>
          <p:cNvCxnSpPr/>
          <p:nvPr/>
        </p:nvCxnSpPr>
        <p:spPr bwMode="auto">
          <a:xfrm flipH="1">
            <a:off x="3731559" y="4653077"/>
            <a:ext cx="2480982" cy="1263064"/>
          </a:xfrm>
          <a:prstGeom prst="straightConnector1">
            <a:avLst/>
          </a:prstGeom>
          <a:ln w="571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5" name="矩形 2"/>
          <p:cNvSpPr>
            <a:spLocks noChangeArrowheads="1"/>
          </p:cNvSpPr>
          <p:nvPr/>
        </p:nvSpPr>
        <p:spPr bwMode="auto">
          <a:xfrm>
            <a:off x="5354110" y="3271327"/>
            <a:ext cx="3440266" cy="1401922"/>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spcBef>
                <a:spcPts val="600"/>
              </a:spcBef>
              <a:spcAft>
                <a:spcPts val="600"/>
              </a:spcAft>
              <a:defRPr/>
            </a:pPr>
            <a:r>
              <a:rPr altLang="en-US" b="1" dirty="0" lang="zh-TW">
                <a:solidFill>
                  <a:srgbClr val="C00000"/>
                </a:solidFill>
                <a:latin charset="-120" panose="020B0604030504040204" pitchFamily="34" typeface="微軟正黑體"/>
                <a:ea charset="-120" panose="020B0604030504040204" pitchFamily="34" typeface="微軟正黑體"/>
              </a:rPr>
              <a:t>提醒</a:t>
            </a:r>
            <a:r>
              <a:rPr altLang="en-US" b="1" dirty="0" lang="zh-TW" smtClean="0">
                <a:solidFill>
                  <a:srgbClr val="C00000"/>
                </a:solidFill>
                <a:latin charset="-120" panose="020B0604030504040204" pitchFamily="34" typeface="微軟正黑體"/>
                <a:ea charset="-120" panose="020B0604030504040204" pitchFamily="34" typeface="微軟正黑體"/>
              </a:rPr>
              <a:t>：</a:t>
            </a:r>
            <a:endParaRPr altLang="zh-TW" b="1" dirty="0" lang="en-US" smtClean="0">
              <a:solidFill>
                <a:srgbClr val="C00000"/>
              </a:solidFill>
              <a:latin charset="-120" panose="020B0604030504040204" pitchFamily="34" typeface="微軟正黑體"/>
              <a:ea charset="-120" panose="020B0604030504040204" pitchFamily="34" typeface="微軟正黑體"/>
            </a:endParaRPr>
          </a:p>
          <a:p>
            <a:pPr>
              <a:lnSpc>
                <a:spcPct val="115000"/>
              </a:lnSpc>
            </a:pPr>
            <a:r>
              <a:rPr altLang="en-US" b="1" dirty="0" lang="zh-TW" smtClean="0">
                <a:solidFill>
                  <a:srgbClr val="000000"/>
                </a:solidFill>
                <a:latin charset="-120" panose="020B0604030504040204" pitchFamily="34" typeface="微軟正黑體"/>
                <a:ea charset="-120" panose="020B0604030504040204" pitchFamily="34" typeface="微軟正黑體"/>
                <a:cs charset="0" panose="02020603050405020304" pitchFamily="18" typeface="Times New Roman"/>
              </a:rPr>
              <a:t>務必加</a:t>
            </a:r>
            <a:r>
              <a:rPr altLang="en-US" b="1" dirty="0" lang="zh-TW">
                <a:solidFill>
                  <a:srgbClr val="000000"/>
                </a:solidFill>
                <a:latin charset="-120" panose="020B0604030504040204" pitchFamily="34" typeface="微軟正黑體"/>
                <a:ea charset="-120" panose="020B0604030504040204" pitchFamily="34" typeface="微軟正黑體"/>
                <a:cs charset="0" panose="02020603050405020304" pitchFamily="18" typeface="Times New Roman"/>
              </a:rPr>
              <a:t>蓋免試生</a:t>
            </a:r>
            <a:r>
              <a:rPr altLang="en-US" b="1" dirty="0" lang="zh-TW" smtClean="0">
                <a:solidFill>
                  <a:srgbClr val="000000"/>
                </a:solidFill>
                <a:latin charset="-120" panose="020B0604030504040204" pitchFamily="34" typeface="微軟正黑體"/>
                <a:ea charset="-120" panose="020B0604030504040204" pitchFamily="34" typeface="微軟正黑體"/>
                <a:cs charset="0" panose="02020603050405020304" pitchFamily="18" typeface="Times New Roman"/>
              </a:rPr>
              <a:t>就讀國中學校戳</a:t>
            </a:r>
            <a:r>
              <a:rPr altLang="en-US" b="1" dirty="0" lang="zh-TW">
                <a:solidFill>
                  <a:srgbClr val="000000"/>
                </a:solidFill>
                <a:latin charset="-120" panose="020B0604030504040204" pitchFamily="34" typeface="微軟正黑體"/>
                <a:ea charset="-120" panose="020B0604030504040204" pitchFamily="34" typeface="微軟正黑體"/>
                <a:cs charset="0" panose="02020603050405020304" pitchFamily="18" typeface="Times New Roman"/>
              </a:rPr>
              <a:t>章，</a:t>
            </a:r>
            <a:r>
              <a:rPr altLang="en-US" b="1" dirty="0" lang="zh-TW" u="sng">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未加蓋學校戳章之積分證明單視為無效。</a:t>
            </a:r>
          </a:p>
        </p:txBody>
      </p:sp>
    </p:spTree>
    <p:extLst>
      <p:ext uri="{BB962C8B-B14F-4D97-AF65-F5344CB8AC3E}">
        <p14:creationId xmlns:p14="http://schemas.microsoft.com/office/powerpoint/2010/main" val="64422244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72</a:t>
            </a:fld>
            <a:endParaRPr lang="zh-TW" altLang="en-US" sz="1500" b="1" dirty="0">
              <a:latin typeface="Arial" panose="020B0604020202020204" pitchFamily="34" charset="0"/>
              <a:cs typeface="Arial" panose="020B0604020202020204" pitchFamily="34" charset="0"/>
            </a:endParaRPr>
          </a:p>
        </p:txBody>
      </p:sp>
      <p:grpSp>
        <p:nvGrpSpPr>
          <p:cNvPr id="8" name="群組 7"/>
          <p:cNvGrpSpPr>
            <a:grpSpLocks noChangeAspect="1"/>
          </p:cNvGrpSpPr>
          <p:nvPr/>
        </p:nvGrpSpPr>
        <p:grpSpPr>
          <a:xfrm>
            <a:off x="84198" y="113115"/>
            <a:ext cx="3950871" cy="574633"/>
            <a:chOff x="1538410" y="1233520"/>
            <a:chExt cx="5644102" cy="820894"/>
          </a:xfrm>
        </p:grpSpPr>
        <p:sp>
          <p:nvSpPr>
            <p:cNvPr id="9" name="圆角矩形 16">
              <a:extLst>
                <a:ext uri="{FF2B5EF4-FFF2-40B4-BE49-F238E27FC236}">
                  <a16:creationId xmlns:a16="http://schemas.microsoft.com/office/drawing/2014/main" id="{096D3880-DC85-42B7-A9FF-E2E3E7BDE4CE}"/>
                </a:ext>
              </a:extLst>
            </p:cNvPr>
            <p:cNvSpPr/>
            <p:nvPr/>
          </p:nvSpPr>
          <p:spPr>
            <a:xfrm rot="5400000" flipH="1">
              <a:off x="4230397" y="-952404"/>
              <a:ext cx="688284" cy="5215947"/>
            </a:xfrm>
            <a:prstGeom prst="roundRect">
              <a:avLst/>
            </a:prstGeom>
            <a:solidFill>
              <a:srgbClr val="008080"/>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0" name="矩形 9">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01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集體報名系統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11"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2"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3"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4"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5"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6" name="標題 1"/>
          <p:cNvSpPr txBox="1">
            <a:spLocks/>
          </p:cNvSpPr>
          <p:nvPr/>
        </p:nvSpPr>
        <p:spPr>
          <a:xfrm>
            <a:off x="219309" y="742284"/>
            <a:ext cx="834895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、報名資料確認送出及列印 </a:t>
            </a:r>
            <a:r>
              <a:rPr lang="en-US" altLang="zh-TW" sz="2800" b="1" dirty="0" smtClean="0">
                <a:solidFill>
                  <a:srgbClr val="0033CC"/>
                </a:solidFill>
                <a:latin typeface="微軟正黑體" panose="020B0604030504040204" pitchFamily="34" charset="-120"/>
                <a:ea typeface="微軟正黑體" panose="020B0604030504040204" pitchFamily="34" charset="-120"/>
              </a:rPr>
              <a:t>- </a:t>
            </a:r>
            <a:r>
              <a:rPr lang="zh-TW" altLang="en-US" sz="2800" b="1" dirty="0" smtClean="0">
                <a:solidFill>
                  <a:srgbClr val="0033CC"/>
                </a:solidFill>
                <a:latin typeface="微軟正黑體" panose="020B0604030504040204" pitchFamily="34" charset="-120"/>
                <a:ea typeface="微軟正黑體" panose="020B0604030504040204" pitchFamily="34" charset="-120"/>
              </a:rPr>
              <a:t>報名繳交資料</a:t>
            </a:r>
            <a:r>
              <a:rPr lang="en-US" altLang="zh-TW" sz="2400" b="1" dirty="0" smtClean="0">
                <a:solidFill>
                  <a:srgbClr val="0033CC"/>
                </a:solidFill>
                <a:latin typeface="微軟正黑體" panose="020B0604030504040204" pitchFamily="34" charset="-120"/>
                <a:ea typeface="微軟正黑體" panose="020B0604030504040204" pitchFamily="34" charset="-120"/>
              </a:rPr>
              <a:t>(14/15)</a:t>
            </a:r>
            <a:endParaRPr lang="zh-TW" altLang="en-US" sz="2400" b="1" dirty="0">
              <a:solidFill>
                <a:srgbClr val="0033CC"/>
              </a:solidFill>
              <a:latin typeface="微軟正黑體" panose="020B0604030504040204" pitchFamily="34" charset="-120"/>
              <a:ea typeface="微軟正黑體" panose="020B0604030504040204" pitchFamily="34" charset="-120"/>
            </a:endParaRPr>
          </a:p>
        </p:txBody>
      </p:sp>
      <p:sp>
        <p:nvSpPr>
          <p:cNvPr id="17" name="Rectangle 16"/>
          <p:cNvSpPr>
            <a:spLocks noChangeArrowheads="1"/>
          </p:cNvSpPr>
          <p:nvPr/>
        </p:nvSpPr>
        <p:spPr bwMode="auto">
          <a:xfrm>
            <a:off x="972685" y="1470159"/>
            <a:ext cx="6568293" cy="13080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a:spcBef>
                <a:spcPts val="600"/>
              </a:spcBef>
              <a:spcAft>
                <a:spcPts val="600"/>
              </a:spcAft>
            </a:pPr>
            <a:r>
              <a:rPr lang="zh-TW" altLang="zh-TW" sz="2000" b="1" dirty="0">
                <a:solidFill>
                  <a:srgbClr val="0070C0"/>
                </a:solidFill>
                <a:latin typeface="微軟正黑體" panose="020B0604030504040204" pitchFamily="34" charset="-120"/>
                <a:ea typeface="微軟正黑體" panose="020B0604030504040204" pitchFamily="34" charset="-120"/>
                <a:cs typeface="DFKaiShu-SB-Estd-BF"/>
              </a:rPr>
              <a:t>查詢是否已繳費</a:t>
            </a:r>
            <a:endParaRPr lang="zh-TW" altLang="zh-TW" sz="2000" b="1" dirty="0">
              <a:solidFill>
                <a:srgbClr val="0070C0"/>
              </a:solidFill>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400"/>
              </a:lnSpc>
            </a:pPr>
            <a:r>
              <a:rPr lang="zh-TW" altLang="zh-TW" dirty="0">
                <a:latin typeface="微軟正黑體" panose="020B0604030504040204" pitchFamily="34" charset="-120"/>
                <a:ea typeface="微軟正黑體" panose="020B0604030504040204" pitchFamily="34" charset="-120"/>
                <a:cs typeface="Times New Roman" panose="02020603050405020304" pitchFamily="18" charset="0"/>
              </a:rPr>
              <a:t>報名費確認收訖無誤後</a:t>
            </a:r>
            <a:r>
              <a:rPr lang="zh-TW" altLang="en-US" dirty="0">
                <a:latin typeface="微軟正黑體" panose="020B0604030504040204" pitchFamily="34" charset="-120"/>
                <a:ea typeface="微軟正黑體" panose="020B0604030504040204" pitchFamily="34" charset="-120"/>
                <a:cs typeface="Times New Roman" panose="02020603050405020304" pitchFamily="18" charset="0"/>
              </a:rPr>
              <a:t>，系統</a:t>
            </a:r>
            <a:r>
              <a:rPr lang="zh-TW" altLang="zh-TW" dirty="0">
                <a:latin typeface="微軟正黑體" panose="020B0604030504040204" pitchFamily="34" charset="-120"/>
                <a:ea typeface="微軟正黑體" panose="020B0604030504040204" pitchFamily="34" charset="-120"/>
                <a:cs typeface="Times New Roman" panose="02020603050405020304" pitchFamily="18" charset="0"/>
              </a:rPr>
              <a:t>更新繳費狀態資訊。</a:t>
            </a:r>
            <a:endParaRPr lang="en-US" altLang="zh-TW" dirty="0">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400"/>
              </a:lnSpc>
            </a:pPr>
            <a:r>
              <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注意</a:t>
            </a:r>
            <a:r>
              <a:rPr lang="en-US" altLang="zh-TW"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請確認</a:t>
            </a:r>
            <a:r>
              <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系統</a:t>
            </a:r>
            <a:r>
              <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繳費帳號</a:t>
            </a:r>
            <a:r>
              <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」與「</a:t>
            </a:r>
            <a:r>
              <a:rPr lang="zh-TW" altLang="en-US"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列印繳費單</a:t>
            </a:r>
            <a:r>
              <a:rPr lang="zh-TW" altLang="en-US"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」之帳號相符。</a:t>
            </a:r>
            <a:endParaRPr lang="zh-TW" altLang="zh-TW" sz="1400" dirty="0">
              <a:latin typeface="Arial" panose="020B0604020202020204" pitchFamily="34" charset="0"/>
            </a:endParaRPr>
          </a:p>
        </p:txBody>
      </p:sp>
      <p:pic>
        <p:nvPicPr>
          <p:cNvPr id="3" name="圖片 2"/>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81048" y="2970930"/>
            <a:ext cx="8045871" cy="3089390"/>
          </a:xfrm>
          <a:prstGeom prst="rect">
            <a:avLst/>
          </a:prstGeom>
          <a:ln w="19050">
            <a:solidFill>
              <a:srgbClr val="0000FF"/>
            </a:solidFill>
          </a:ln>
        </p:spPr>
      </p:pic>
      <p:sp>
        <p:nvSpPr>
          <p:cNvPr id="20" name="矩形 29"/>
          <p:cNvSpPr>
            <a:spLocks noChangeArrowheads="1"/>
          </p:cNvSpPr>
          <p:nvPr/>
        </p:nvSpPr>
        <p:spPr bwMode="auto">
          <a:xfrm>
            <a:off x="341694" y="6217996"/>
            <a:ext cx="8104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eaLnBrk="1" hangingPunct="1">
              <a:lnSpc>
                <a:spcPct val="100000"/>
              </a:lnSpc>
              <a:spcBef>
                <a:spcPct val="0"/>
              </a:spcBef>
              <a:buFontTx/>
              <a:buNone/>
            </a:pPr>
            <a:r>
              <a:rPr lang="zh-TW" altLang="en-US" sz="2000" b="1" dirty="0">
                <a:solidFill>
                  <a:srgbClr val="0070C0"/>
                </a:solidFill>
                <a:latin typeface="微軟正黑體" panose="020B0604030504040204" pitchFamily="34" charset="-120"/>
                <a:ea typeface="微軟正黑體" panose="020B0604030504040204" pitchFamily="34" charset="-120"/>
              </a:rPr>
              <a:t>此範例</a:t>
            </a:r>
            <a:r>
              <a:rPr lang="zh-TW" altLang="en-US" sz="2000" b="1" dirty="0" smtClean="0">
                <a:solidFill>
                  <a:srgbClr val="0070C0"/>
                </a:solidFill>
                <a:latin typeface="微軟正黑體" panose="020B0604030504040204" pitchFamily="34" charset="-120"/>
                <a:ea typeface="微軟正黑體" panose="020B0604030504040204" pitchFamily="34" charset="-120"/>
              </a:rPr>
              <a:t>為該國中</a:t>
            </a:r>
            <a:r>
              <a:rPr lang="zh-TW" altLang="en-US" sz="2000" b="1" dirty="0">
                <a:solidFill>
                  <a:srgbClr val="0070C0"/>
                </a:solidFill>
                <a:latin typeface="微軟正黑體" panose="020B0604030504040204" pitchFamily="34" charset="-120"/>
                <a:ea typeface="微軟正黑體" panose="020B0604030504040204" pitchFamily="34" charset="-120"/>
              </a:rPr>
              <a:t>學校共有兩筆報名紀錄，</a:t>
            </a:r>
            <a:r>
              <a:rPr lang="zh-TW" altLang="en-US" sz="2000" b="1" u="sng" dirty="0">
                <a:solidFill>
                  <a:srgbClr val="C00000"/>
                </a:solidFill>
                <a:latin typeface="微軟正黑體" panose="020B0604030504040204" pitchFamily="34" charset="-120"/>
                <a:ea typeface="微軟正黑體" panose="020B0604030504040204" pitchFamily="34" charset="-120"/>
              </a:rPr>
              <a:t>每筆報名之繳費帳號均不相同</a:t>
            </a:r>
            <a:r>
              <a:rPr lang="zh-TW" altLang="en-US" sz="2000" b="1" dirty="0">
                <a:solidFill>
                  <a:srgbClr val="C00000"/>
                </a:solidFill>
                <a:latin typeface="微軟正黑體" panose="020B0604030504040204" pitchFamily="34" charset="-120"/>
                <a:ea typeface="微軟正黑體" panose="020B0604030504040204" pitchFamily="34" charset="-120"/>
              </a:rPr>
              <a:t>。</a:t>
            </a:r>
          </a:p>
        </p:txBody>
      </p:sp>
      <p:sp>
        <p:nvSpPr>
          <p:cNvPr id="19" name="矩形 18"/>
          <p:cNvSpPr/>
          <p:nvPr/>
        </p:nvSpPr>
        <p:spPr bwMode="auto">
          <a:xfrm>
            <a:off x="5116606" y="4464423"/>
            <a:ext cx="1680882" cy="86733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921058410"/>
      </p:ext>
    </p:extLst>
  </p:cSld>
  <p:clrMapOvr>
    <a:masterClrMapping/>
  </p:clrMapOvr>
</p:sld>
</file>

<file path=ppt/slides/slide73.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73</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4198" y="113115"/>
            <a:ext cx="3950871" cy="574633"/>
            <a:chOff x="1538410" y="1233520"/>
            <a:chExt cx="5644102" cy="820894"/>
          </a:xfrm>
        </p:grpSpPr>
        <p:sp>
          <p:nvSpPr>
            <p:cNvPr id="7"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0"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7" name="標題 1"/>
          <p:cNvSpPr txBox="1">
            <a:spLocks/>
          </p:cNvSpPr>
          <p:nvPr/>
        </p:nvSpPr>
        <p:spPr>
          <a:xfrm>
            <a:off x="219309" y="686441"/>
            <a:ext cx="8213491"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、報名資料確認送出及列印 </a:t>
            </a:r>
            <a:r>
              <a:rPr altLang="zh-TW" b="1" dirty="0" lang="en-US" smtClean="0" sz="2800">
                <a:solidFill>
                  <a:srgbClr val="0033CC"/>
                </a:solidFill>
                <a:latin charset="-120" panose="020B0604030504040204" pitchFamily="34" typeface="微軟正黑體"/>
                <a:ea charset="-120" panose="020B0604030504040204" pitchFamily="34" typeface="微軟正黑體"/>
              </a:rPr>
              <a:t>- </a:t>
            </a:r>
            <a:r>
              <a:rPr altLang="en-US" b="1" dirty="0" lang="zh-TW" smtClean="0" sz="2800">
                <a:solidFill>
                  <a:srgbClr val="0033CC"/>
                </a:solidFill>
                <a:latin charset="-120" panose="020B0604030504040204" pitchFamily="34" typeface="微軟正黑體"/>
                <a:ea charset="-120" panose="020B0604030504040204" pitchFamily="34" typeface="微軟正黑體"/>
              </a:rPr>
              <a:t>報名繳交資料</a:t>
            </a:r>
            <a:r>
              <a:rPr altLang="zh-TW" b="1" dirty="0" lang="en-US" smtClean="0" sz="2400">
                <a:solidFill>
                  <a:srgbClr val="0033CC"/>
                </a:solidFill>
                <a:latin charset="-120" panose="020B0604030504040204" pitchFamily="34" typeface="微軟正黑體"/>
                <a:ea charset="-120" panose="020B0604030504040204" pitchFamily="34" typeface="微軟正黑體"/>
              </a:rPr>
              <a:t>(15/15)</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18" name="矩形 17"/>
          <p:cNvSpPr/>
          <p:nvPr/>
        </p:nvSpPr>
        <p:spPr>
          <a:xfrm>
            <a:off x="289216" y="1289335"/>
            <a:ext cx="8619543" cy="1246495"/>
          </a:xfrm>
          <a:prstGeom prst="rect">
            <a:avLst/>
          </a:prstGeom>
        </p:spPr>
        <p:txBody>
          <a:bodyPr wrap="square">
            <a:spAutoFit/>
          </a:bodyPr>
          <a:lstStyle/>
          <a:p>
            <a:pPr eaLnBrk="1" fontAlgn="auto" hangingPunct="1">
              <a:lnSpc>
                <a:spcPts val="3000"/>
              </a:lnSpc>
              <a:spcBef>
                <a:spcPts val="600"/>
              </a:spcBef>
              <a:spcAft>
                <a:spcPts val="600"/>
              </a:spcAft>
              <a:defRPr/>
            </a:pPr>
            <a:r>
              <a:rPr altLang="zh-TW" b="1" dirty="0" lang="en-US" smtClean="0">
                <a:solidFill>
                  <a:srgbClr val="0033CC"/>
                </a:solidFill>
                <a:latin charset="-120" panose="020B0604030504040204" pitchFamily="34" typeface="微軟正黑體"/>
                <a:ea charset="-120" panose="020B0604030504040204" pitchFamily="34" typeface="微軟正黑體"/>
              </a:rPr>
              <a:t>111</a:t>
            </a:r>
            <a:r>
              <a:rPr altLang="en-US" b="1" dirty="0" lang="zh-TW" smtClean="0">
                <a:solidFill>
                  <a:srgbClr val="0033CC"/>
                </a:solidFill>
                <a:latin charset="-120" panose="020B0604030504040204" pitchFamily="34" typeface="微軟正黑體"/>
                <a:ea charset="-120" panose="020B0604030504040204" pitchFamily="34" typeface="微軟正黑體"/>
              </a:rPr>
              <a:t>學年</a:t>
            </a:r>
            <a:r>
              <a:rPr altLang="en-US" b="1" dirty="0" lang="zh-TW">
                <a:solidFill>
                  <a:srgbClr val="0033CC"/>
                </a:solidFill>
                <a:latin charset="-120" panose="020B0604030504040204" pitchFamily="34" typeface="微軟正黑體"/>
                <a:ea charset="-120" panose="020B0604030504040204" pitchFamily="34" typeface="微軟正黑體"/>
              </a:rPr>
              <a:t>度五專入學專用優先免試入學超額比序項目積分證明單輔助列印</a:t>
            </a:r>
            <a:r>
              <a:rPr altLang="en-US" b="1" dirty="0" lang="zh-TW" smtClean="0">
                <a:solidFill>
                  <a:srgbClr val="0033CC"/>
                </a:solidFill>
                <a:latin charset="-120" panose="020B0604030504040204" pitchFamily="34" typeface="微軟正黑體"/>
                <a:ea charset="-120" panose="020B0604030504040204" pitchFamily="34" typeface="微軟正黑體"/>
              </a:rPr>
              <a:t>系統</a:t>
            </a:r>
            <a:r>
              <a:rPr altLang="zh-TW" dirty="0" lang="en-US" sz="1600">
                <a:latin charset="-120" panose="020B0604030504040204" pitchFamily="34" typeface="微軟正黑體"/>
                <a:ea charset="-120" panose="020B0604030504040204" pitchFamily="34" typeface="微軟正黑體"/>
              </a:rPr>
              <a:t/>
            </a:r>
            <a:br>
              <a:rPr altLang="zh-TW" dirty="0" lang="en-US" sz="1600">
                <a:latin charset="-120" panose="020B0604030504040204" pitchFamily="34" typeface="微軟正黑體"/>
                <a:ea charset="-120" panose="020B0604030504040204" pitchFamily="34" typeface="微軟正黑體"/>
              </a:rPr>
            </a:br>
            <a:r>
              <a:rPr altLang="en-US" b="1" dirty="0" lang="zh-TW" sz="1600">
                <a:latin charset="-120" panose="020B0604030504040204" pitchFamily="34" typeface="微軟正黑體"/>
                <a:ea charset="-120" panose="020B0604030504040204" pitchFamily="34" typeface="微軟正黑體"/>
              </a:rPr>
              <a:t>提供國中學校列印免試生積分證明單，開放時間為</a:t>
            </a:r>
            <a:r>
              <a:rPr altLang="zh-TW" b="1" dirty="0" lang="en-US" smtClean="0" sz="1600" u="heavy">
                <a:solidFill>
                  <a:srgbClr val="C00000"/>
                </a:solidFill>
                <a:latin charset="-120" panose="020B0604030504040204" pitchFamily="34" typeface="微軟正黑體"/>
                <a:ea charset="-120" panose="020B0604030504040204" pitchFamily="34" typeface="微軟正黑體"/>
              </a:rPr>
              <a:t>111</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年</a:t>
            </a:r>
            <a:r>
              <a:rPr altLang="zh-TW" b="1" dirty="0" lang="en-US" sz="1600" u="heavy">
                <a:solidFill>
                  <a:srgbClr val="C00000"/>
                </a:solidFill>
                <a:latin charset="-120" panose="020B0604030504040204" pitchFamily="34" typeface="微軟正黑體"/>
                <a:ea charset="-120" panose="020B0604030504040204" pitchFamily="34" typeface="微軟正黑體"/>
              </a:rPr>
              <a:t>4</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月</a:t>
            </a:r>
            <a:r>
              <a:rPr altLang="zh-TW" b="1" dirty="0" lang="en-US" smtClean="0" sz="1600" u="heavy">
                <a:solidFill>
                  <a:srgbClr val="C00000"/>
                </a:solidFill>
                <a:latin charset="-120" panose="020B0604030504040204" pitchFamily="34" typeface="微軟正黑體"/>
                <a:ea charset="-120" panose="020B0604030504040204" pitchFamily="34" typeface="微軟正黑體"/>
              </a:rPr>
              <a:t>13</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日</a:t>
            </a:r>
            <a:r>
              <a:rPr altLang="zh-TW" b="1" dirty="0" lang="en-US" sz="1600" u="heavy">
                <a:solidFill>
                  <a:srgbClr val="C00000"/>
                </a:solidFill>
                <a:latin charset="-120" panose="020B0604030504040204" pitchFamily="34" typeface="微軟正黑體"/>
                <a:ea charset="-120" panose="020B0604030504040204" pitchFamily="34" typeface="微軟正黑體"/>
              </a:rPr>
              <a:t>10:00</a:t>
            </a:r>
            <a:r>
              <a:rPr altLang="en-US" b="1" dirty="0" lang="zh-TW" sz="1600" u="heavy">
                <a:solidFill>
                  <a:srgbClr val="C00000"/>
                </a:solidFill>
                <a:latin charset="-120" panose="020B0604030504040204" pitchFamily="34" typeface="微軟正黑體"/>
                <a:ea charset="-120" panose="020B0604030504040204" pitchFamily="34" typeface="微軟正黑體"/>
              </a:rPr>
              <a:t>起至</a:t>
            </a:r>
            <a:r>
              <a:rPr altLang="zh-TW" b="1" dirty="0" lang="en-US" sz="1600" u="heavy">
                <a:solidFill>
                  <a:srgbClr val="C00000"/>
                </a:solidFill>
                <a:latin charset="-120" panose="020B0604030504040204" pitchFamily="34" typeface="微軟正黑體"/>
                <a:ea charset="-120" panose="020B0604030504040204" pitchFamily="34" typeface="微軟正黑體"/>
              </a:rPr>
              <a:t>5</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月</a:t>
            </a:r>
            <a:r>
              <a:rPr altLang="zh-TW" b="1" dirty="0" lang="en-US" smtClean="0" sz="1600" u="heavy">
                <a:solidFill>
                  <a:srgbClr val="C00000"/>
                </a:solidFill>
                <a:latin charset="-120" panose="020B0604030504040204" pitchFamily="34" typeface="微軟正黑體"/>
                <a:ea charset="-120" panose="020B0604030504040204" pitchFamily="34" typeface="微軟正黑體"/>
              </a:rPr>
              <a:t>31</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日</a:t>
            </a:r>
            <a:r>
              <a:rPr altLang="zh-TW" b="1" dirty="0" lang="en-US" sz="1600" u="heavy">
                <a:solidFill>
                  <a:srgbClr val="C00000"/>
                </a:solidFill>
                <a:latin charset="-120" panose="020B0604030504040204" pitchFamily="34" typeface="微軟正黑體"/>
                <a:ea charset="-120" panose="020B0604030504040204" pitchFamily="34" typeface="微軟正黑體"/>
              </a:rPr>
              <a:t>17:00</a:t>
            </a:r>
            <a:r>
              <a:rPr altLang="en-US" b="1" dirty="0" lang="zh-TW" smtClean="0" sz="1600" u="heavy">
                <a:solidFill>
                  <a:srgbClr val="C00000"/>
                </a:solidFill>
                <a:latin charset="-120" panose="020B0604030504040204" pitchFamily="34" typeface="微軟正黑體"/>
                <a:ea charset="-120" panose="020B0604030504040204" pitchFamily="34" typeface="微軟正黑體"/>
              </a:rPr>
              <a:t>止</a:t>
            </a:r>
            <a:r>
              <a:rPr altLang="en-US" dirty="0" lang="zh-TW" smtClean="0" sz="1600">
                <a:solidFill>
                  <a:schemeClr val="tx1">
                    <a:lumMod val="75000"/>
                    <a:lumOff val="25000"/>
                  </a:schemeClr>
                </a:solidFill>
                <a:latin charset="-120" panose="020B0604030504040204" pitchFamily="34" typeface="微軟正黑體"/>
                <a:ea charset="-120" panose="020B0604030504040204" pitchFamily="34" typeface="微軟正黑體"/>
              </a:rPr>
              <a:t>，</a:t>
            </a:r>
            <a:r>
              <a:rPr altLang="en-US" b="1" dirty="0" lang="zh-TW" smtClean="0" sz="1600" u="sng">
                <a:latin charset="-120" panose="020B0604030504040204" pitchFamily="34" typeface="微軟正黑體"/>
                <a:ea charset="-120" panose="020B0604030504040204" pitchFamily="34" typeface="微軟正黑體"/>
              </a:rPr>
              <a:t>請至五專優先免試入學招生網站</a:t>
            </a:r>
            <a:r>
              <a:rPr altLang="zh-TW" b="1" dirty="0" lang="en-US" smtClean="0" sz="1600" u="sng">
                <a:latin charset="-120" panose="020B0604030504040204" pitchFamily="34" typeface="微軟正黑體"/>
                <a:ea charset="-120" panose="020B0604030504040204" pitchFamily="34" typeface="微軟正黑體"/>
              </a:rPr>
              <a:t>/</a:t>
            </a:r>
            <a:r>
              <a:rPr altLang="en-US" b="1" dirty="0" lang="zh-TW" smtClean="0" sz="1600" u="sng">
                <a:latin charset="-120" panose="020B0604030504040204" pitchFamily="34" typeface="微軟正黑體"/>
                <a:ea charset="-120" panose="020B0604030504040204" pitchFamily="34" typeface="微軟正黑體"/>
              </a:rPr>
              <a:t>「國中學校作業系統」點選連結</a:t>
            </a:r>
            <a:endParaRPr altLang="zh-TW" b="1" dirty="0" lang="zh-TW" sz="1600">
              <a:latin charset="-120" panose="020B0604030504040204" pitchFamily="34" typeface="微軟正黑體"/>
              <a:ea charset="-120" panose="020B0604030504040204" pitchFamily="34" typeface="微軟正黑體"/>
            </a:endParaRPr>
          </a:p>
        </p:txBody>
      </p:sp>
      <p:grpSp>
        <p:nvGrpSpPr>
          <p:cNvPr id="19" name="群組 18"/>
          <p:cNvGrpSpPr/>
          <p:nvPr/>
        </p:nvGrpSpPr>
        <p:grpSpPr>
          <a:xfrm>
            <a:off x="3462765" y="163221"/>
            <a:ext cx="5445994" cy="523220"/>
            <a:chOff x="92955" y="-117898"/>
            <a:chExt cx="17727848" cy="1703190"/>
          </a:xfrm>
        </p:grpSpPr>
        <p:sp>
          <p:nvSpPr>
            <p:cNvPr id="20" name="Pentagon 4"/>
            <p:cNvSpPr/>
            <p:nvPr/>
          </p:nvSpPr>
          <p:spPr>
            <a:xfrm>
              <a:off x="725208" y="322336"/>
              <a:ext cx="17095595" cy="969727"/>
            </a:xfrm>
            <a:prstGeom prst="homePlate">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ko-KR"/>
            </a:p>
          </p:txBody>
        </p:sp>
        <p:sp>
          <p:nvSpPr>
            <p:cNvPr id="21" name="Pentagon 5"/>
            <p:cNvSpPr/>
            <p:nvPr/>
          </p:nvSpPr>
          <p:spPr>
            <a:xfrm>
              <a:off x="725208" y="238388"/>
              <a:ext cx="17095595" cy="969727"/>
            </a:xfrm>
            <a:prstGeom prst="homePlate">
              <a:avLst/>
            </a:prstGeom>
            <a:solidFill>
              <a:schemeClr val="bg1"/>
            </a:solidFill>
            <a:ln w="38100">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ko-KR"/>
            </a:p>
          </p:txBody>
        </p:sp>
        <p:sp>
          <p:nvSpPr>
            <p:cNvPr id="22" name="Diamond 6"/>
            <p:cNvSpPr/>
            <p:nvPr/>
          </p:nvSpPr>
          <p:spPr>
            <a:xfrm>
              <a:off x="92955" y="107475"/>
              <a:ext cx="1198571" cy="1231553"/>
            </a:xfrm>
            <a:prstGeom prst="diamond">
              <a:avLst/>
            </a:prstGeom>
            <a:solidFill>
              <a:schemeClr val="accent4">
                <a:lumMod val="20000"/>
                <a:lumOff val="80000"/>
              </a:schemeClr>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dirty="0" lang="ko-KR"/>
            </a:p>
          </p:txBody>
        </p:sp>
        <p:sp>
          <p:nvSpPr>
            <p:cNvPr id="23" name="직사각형 39"/>
            <p:cNvSpPr/>
            <p:nvPr/>
          </p:nvSpPr>
          <p:spPr>
            <a:xfrm>
              <a:off x="409758" y="-117898"/>
              <a:ext cx="528480" cy="1703190"/>
            </a:xfrm>
            <a:prstGeom prst="rect">
              <a:avLst/>
            </a:prstGeom>
          </p:spPr>
          <p:txBody>
            <a:bodyPr anchor="ctr" wrap="square">
              <a:spAutoFit/>
            </a:bodyPr>
            <a:lstStyle>
              <a:defPPr>
                <a:defRPr lang="ko-KR"/>
              </a:defPPr>
              <a:lvl1pPr algn="l" defTabSz="914400" eaLnBrk="1" hangingPunct="1" latinLnBrk="1" marL="0" rtl="0">
                <a:defRPr kern="1200" sz="1800">
                  <a:solidFill>
                    <a:schemeClr val="tx1"/>
                  </a:solidFill>
                  <a:latin typeface="+mn-lt"/>
                  <a:ea typeface="+mn-ea"/>
                  <a:cs typeface="+mn-cs"/>
                </a:defRPr>
              </a:lvl1pPr>
              <a:lvl2pPr algn="l" defTabSz="914400" eaLnBrk="1" hangingPunct="1" latinLnBrk="1" marL="457200" rtl="0">
                <a:defRPr kern="1200" sz="1800">
                  <a:solidFill>
                    <a:schemeClr val="tx1"/>
                  </a:solidFill>
                  <a:latin typeface="+mn-lt"/>
                  <a:ea typeface="+mn-ea"/>
                  <a:cs typeface="+mn-cs"/>
                </a:defRPr>
              </a:lvl2pPr>
              <a:lvl3pPr algn="l" defTabSz="914400" eaLnBrk="1" hangingPunct="1" latinLnBrk="1" marL="914400" rtl="0">
                <a:defRPr kern="1200" sz="1800">
                  <a:solidFill>
                    <a:schemeClr val="tx1"/>
                  </a:solidFill>
                  <a:latin typeface="+mn-lt"/>
                  <a:ea typeface="+mn-ea"/>
                  <a:cs typeface="+mn-cs"/>
                </a:defRPr>
              </a:lvl3pPr>
              <a:lvl4pPr algn="l" defTabSz="914400" eaLnBrk="1" hangingPunct="1" latinLnBrk="1" marL="1371600" rtl="0">
                <a:defRPr kern="1200" sz="1800">
                  <a:solidFill>
                    <a:schemeClr val="tx1"/>
                  </a:solidFill>
                  <a:latin typeface="+mn-lt"/>
                  <a:ea typeface="+mn-ea"/>
                  <a:cs typeface="+mn-cs"/>
                </a:defRPr>
              </a:lvl4pPr>
              <a:lvl5pPr algn="l" defTabSz="914400" eaLnBrk="1" hangingPunct="1" latinLnBrk="1" marL="1828800" rtl="0">
                <a:defRPr kern="1200" sz="1800">
                  <a:solidFill>
                    <a:schemeClr val="tx1"/>
                  </a:solidFill>
                  <a:latin typeface="+mn-lt"/>
                  <a:ea typeface="+mn-ea"/>
                  <a:cs typeface="+mn-cs"/>
                </a:defRPr>
              </a:lvl5pPr>
              <a:lvl6pPr algn="l" defTabSz="914400" eaLnBrk="1" hangingPunct="1" latinLnBrk="1" marL="2286000" rtl="0">
                <a:defRPr kern="1200" sz="1800">
                  <a:solidFill>
                    <a:schemeClr val="tx1"/>
                  </a:solidFill>
                  <a:latin typeface="+mn-lt"/>
                  <a:ea typeface="+mn-ea"/>
                  <a:cs typeface="+mn-cs"/>
                </a:defRPr>
              </a:lvl6pPr>
              <a:lvl7pPr algn="l" defTabSz="914400" eaLnBrk="1" hangingPunct="1" latinLnBrk="1" marL="2743200" rtl="0">
                <a:defRPr kern="1200" sz="1800">
                  <a:solidFill>
                    <a:schemeClr val="tx1"/>
                  </a:solidFill>
                  <a:latin typeface="+mn-lt"/>
                  <a:ea typeface="+mn-ea"/>
                  <a:cs typeface="+mn-cs"/>
                </a:defRPr>
              </a:lvl7pPr>
              <a:lvl8pPr algn="l" defTabSz="914400" eaLnBrk="1" hangingPunct="1" latinLnBrk="1" marL="3200400" rtl="0">
                <a:defRPr kern="1200" sz="1800">
                  <a:solidFill>
                    <a:schemeClr val="tx1"/>
                  </a:solidFill>
                  <a:latin typeface="+mn-lt"/>
                  <a:ea typeface="+mn-ea"/>
                  <a:cs typeface="+mn-cs"/>
                </a:defRPr>
              </a:lvl8pPr>
              <a:lvl9pPr algn="l" defTabSz="914400" eaLnBrk="1" hangingPunct="1" latinLnBrk="1" marL="3657600" rtl="0">
                <a:defRPr kern="1200" sz="1800">
                  <a:solidFill>
                    <a:schemeClr val="tx1"/>
                  </a:solidFill>
                  <a:latin typeface="+mn-lt"/>
                  <a:ea typeface="+mn-ea"/>
                  <a:cs typeface="+mn-cs"/>
                </a:defRPr>
              </a:lvl9pPr>
            </a:lstStyle>
            <a:p>
              <a:pPr algn="ctr">
                <a:defRPr/>
              </a:pPr>
              <a:r>
                <a:rPr altLang="ko-KR" b="1" dirty="0" lang="en-US" smtClean="0" sz="2800">
                  <a:solidFill>
                    <a:schemeClr val="bg1"/>
                  </a:solidFill>
                  <a:latin charset="-120" panose="020B0604030504040204" pitchFamily="34" typeface="微軟正黑體"/>
                  <a:ea charset="-120" panose="020B0604030504040204" pitchFamily="34" typeface="微軟正黑體"/>
                  <a:cs charset="0" pitchFamily="34" typeface="Arial"/>
                </a:rPr>
                <a:t> </a:t>
              </a:r>
              <a:endParaRPr altLang="en-US" dirty="0" lang="ko-KR" sz="2800">
                <a:solidFill>
                  <a:schemeClr val="bg1"/>
                </a:solidFill>
                <a:latin charset="-120" panose="020B0604030504040204" pitchFamily="34" typeface="微軟正黑體"/>
              </a:endParaRPr>
            </a:p>
          </p:txBody>
        </p:sp>
        <p:sp>
          <p:nvSpPr>
            <p:cNvPr id="24" name="TextBox 10"/>
            <p:cNvSpPr txBox="1"/>
            <p:nvPr/>
          </p:nvSpPr>
          <p:spPr bwMode="auto">
            <a:xfrm>
              <a:off x="1554749" y="95168"/>
              <a:ext cx="16266054" cy="1402627"/>
            </a:xfrm>
            <a:prstGeom prst="rect">
              <a:avLst/>
            </a:prstGeom>
            <a:noFill/>
            <a:effectLst/>
          </p:spPr>
          <p:txBody>
            <a:bodyPr wrap="square">
              <a:spAutoFit/>
            </a:bodyPr>
            <a:lstStyle>
              <a:defPPr>
                <a:defRPr lang="ko-KR"/>
              </a:defPPr>
              <a:lvl1pPr algn="l" defTabSz="914400" eaLnBrk="1" hangingPunct="1" latinLnBrk="1" marL="0" rtl="0">
                <a:defRPr kern="1200" sz="1800">
                  <a:solidFill>
                    <a:schemeClr val="tx1"/>
                  </a:solidFill>
                  <a:latin typeface="+mn-lt"/>
                  <a:ea typeface="+mn-ea"/>
                  <a:cs typeface="+mn-cs"/>
                </a:defRPr>
              </a:lvl1pPr>
              <a:lvl2pPr algn="l" defTabSz="914400" eaLnBrk="1" hangingPunct="1" latinLnBrk="1" marL="457200" rtl="0">
                <a:defRPr kern="1200" sz="1800">
                  <a:solidFill>
                    <a:schemeClr val="tx1"/>
                  </a:solidFill>
                  <a:latin typeface="+mn-lt"/>
                  <a:ea typeface="+mn-ea"/>
                  <a:cs typeface="+mn-cs"/>
                </a:defRPr>
              </a:lvl2pPr>
              <a:lvl3pPr algn="l" defTabSz="914400" eaLnBrk="1" hangingPunct="1" latinLnBrk="1" marL="914400" rtl="0">
                <a:defRPr kern="1200" sz="1800">
                  <a:solidFill>
                    <a:schemeClr val="tx1"/>
                  </a:solidFill>
                  <a:latin typeface="+mn-lt"/>
                  <a:ea typeface="+mn-ea"/>
                  <a:cs typeface="+mn-cs"/>
                </a:defRPr>
              </a:lvl3pPr>
              <a:lvl4pPr algn="l" defTabSz="914400" eaLnBrk="1" hangingPunct="1" latinLnBrk="1" marL="1371600" rtl="0">
                <a:defRPr kern="1200" sz="1800">
                  <a:solidFill>
                    <a:schemeClr val="tx1"/>
                  </a:solidFill>
                  <a:latin typeface="+mn-lt"/>
                  <a:ea typeface="+mn-ea"/>
                  <a:cs typeface="+mn-cs"/>
                </a:defRPr>
              </a:lvl4pPr>
              <a:lvl5pPr algn="l" defTabSz="914400" eaLnBrk="1" hangingPunct="1" latinLnBrk="1" marL="1828800" rtl="0">
                <a:defRPr kern="1200" sz="1800">
                  <a:solidFill>
                    <a:schemeClr val="tx1"/>
                  </a:solidFill>
                  <a:latin typeface="+mn-lt"/>
                  <a:ea typeface="+mn-ea"/>
                  <a:cs typeface="+mn-cs"/>
                </a:defRPr>
              </a:lvl5pPr>
              <a:lvl6pPr algn="l" defTabSz="914400" eaLnBrk="1" hangingPunct="1" latinLnBrk="1" marL="2286000" rtl="0">
                <a:defRPr kern="1200" sz="1800">
                  <a:solidFill>
                    <a:schemeClr val="tx1"/>
                  </a:solidFill>
                  <a:latin typeface="+mn-lt"/>
                  <a:ea typeface="+mn-ea"/>
                  <a:cs typeface="+mn-cs"/>
                </a:defRPr>
              </a:lvl6pPr>
              <a:lvl7pPr algn="l" defTabSz="914400" eaLnBrk="1" hangingPunct="1" latinLnBrk="1" marL="2743200" rtl="0">
                <a:defRPr kern="1200" sz="1800">
                  <a:solidFill>
                    <a:schemeClr val="tx1"/>
                  </a:solidFill>
                  <a:latin typeface="+mn-lt"/>
                  <a:ea typeface="+mn-ea"/>
                  <a:cs typeface="+mn-cs"/>
                </a:defRPr>
              </a:lvl7pPr>
              <a:lvl8pPr algn="l" defTabSz="914400" eaLnBrk="1" hangingPunct="1" latinLnBrk="1" marL="3200400" rtl="0">
                <a:defRPr kern="1200" sz="1800">
                  <a:solidFill>
                    <a:schemeClr val="tx1"/>
                  </a:solidFill>
                  <a:latin typeface="+mn-lt"/>
                  <a:ea typeface="+mn-ea"/>
                  <a:cs typeface="+mn-cs"/>
                </a:defRPr>
              </a:lvl8pPr>
              <a:lvl9pPr algn="l" defTabSz="914400" eaLnBrk="1" hangingPunct="1" latinLnBrk="1" marL="3657600" rtl="0">
                <a:defRPr kern="1200" sz="1800">
                  <a:solidFill>
                    <a:schemeClr val="tx1"/>
                  </a:solidFill>
                  <a:latin typeface="+mn-lt"/>
                  <a:ea typeface="+mn-ea"/>
                  <a:cs typeface="+mn-cs"/>
                </a:defRPr>
              </a:lvl9pPr>
            </a:lstStyle>
            <a:p>
              <a:pPr>
                <a:defRPr/>
              </a:pPr>
              <a:r>
                <a:rPr altLang="en-US" b="1" dirty="0" lang="zh-TW" smtClean="0" sz="2200">
                  <a:latin charset="-120" panose="020B0604030504040204" pitchFamily="34" typeface="微軟正黑體"/>
                  <a:ea charset="-120" panose="020B0604030504040204" pitchFamily="34" typeface="微軟正黑體"/>
                  <a:cs charset="0" pitchFamily="34" typeface="Arial"/>
                </a:rPr>
                <a:t>超額比序項目積分證明單輔助列印系統</a:t>
              </a:r>
              <a:endParaRPr altLang="ko-KR" b="1" dirty="0" lang="en-US" sz="2200">
                <a:latin charset="-120" panose="020B0604030504040204" pitchFamily="34" typeface="微軟正黑體"/>
                <a:ea charset="-120" panose="020B0604030504040204" pitchFamily="34" typeface="微軟正黑體"/>
                <a:cs charset="0" pitchFamily="34" typeface="Arial"/>
              </a:endParaRPr>
            </a:p>
          </p:txBody>
        </p:sp>
      </p:grpSp>
      <p:pic>
        <p:nvPicPr>
          <p:cNvPr id="2" name="圖片 1"/>
          <p:cNvPicPr>
            <a:picLocks noChangeAspect="1"/>
          </p:cNvPicPr>
          <p:nvPr/>
        </p:nvPicPr>
        <p:blipFill rotWithShape="1">
          <a:blip r:embed="rId2"/>
          <a:srcRect b="-32"/>
          <a:stretch/>
        </p:blipFill>
        <p:spPr>
          <a:xfrm>
            <a:off x="1075908" y="2655736"/>
            <a:ext cx="7046158" cy="3949044"/>
          </a:xfrm>
          <a:prstGeom prst="rect">
            <a:avLst/>
          </a:prstGeom>
          <a:ln w="28575">
            <a:solidFill>
              <a:srgbClr val="0000FF"/>
            </a:solidFill>
          </a:ln>
        </p:spPr>
      </p:pic>
    </p:spTree>
    <p:extLst>
      <p:ext uri="{BB962C8B-B14F-4D97-AF65-F5344CB8AC3E}">
        <p14:creationId xmlns:p14="http://schemas.microsoft.com/office/powerpoint/2010/main" val="1452347995"/>
      </p:ext>
    </p:extLst>
  </p:cSld>
  <p:clrMapOvr>
    <a:masterClrMapping/>
  </p:clrMapOvr>
</p:sld>
</file>

<file path=ppt/slides/slide74.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74</a:t>
            </a:fld>
            <a:endParaRPr altLang="en-US" b="1" dirty="0" lang="zh-TW" sz="1500">
              <a:latin charset="0" panose="020B0604020202020204" pitchFamily="34" typeface="Arial"/>
              <a:cs charset="0" panose="020B0604020202020204" pitchFamily="34" typeface="Arial"/>
            </a:endParaRPr>
          </a:p>
        </p:txBody>
      </p:sp>
      <p:sp>
        <p:nvSpPr>
          <p:cNvPr id="6" name="標題 1"/>
          <p:cNvSpPr txBox="1">
            <a:spLocks/>
          </p:cNvSpPr>
          <p:nvPr/>
        </p:nvSpPr>
        <p:spPr>
          <a:xfrm>
            <a:off x="426351" y="805445"/>
            <a:ext cx="3998893"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6</a:t>
            </a:r>
            <a:r>
              <a:rPr altLang="en-US" b="1" dirty="0" lang="zh-TW" smtClean="0" sz="2800">
                <a:solidFill>
                  <a:srgbClr val="0033CC"/>
                </a:solidFill>
                <a:latin charset="-120" panose="020B0604030504040204" pitchFamily="34" typeface="微軟正黑體"/>
                <a:ea charset="-120" panose="020B0604030504040204" pitchFamily="34" typeface="微軟正黑體"/>
              </a:rPr>
              <a:t>、個別網路報名學生</a:t>
            </a:r>
            <a:endParaRPr altLang="en-US" b="1" dirty="0" lang="zh-TW" sz="2400">
              <a:solidFill>
                <a:srgbClr val="0033CC"/>
              </a:solidFill>
              <a:latin charset="-120" panose="020B0604030504040204" pitchFamily="34" typeface="微軟正黑體"/>
              <a:ea charset="-120" panose="020B0604030504040204" pitchFamily="34" typeface="微軟正黑體"/>
            </a:endParaRPr>
          </a:p>
        </p:txBody>
      </p:sp>
      <p:sp>
        <p:nvSpPr>
          <p:cNvPr id="7" name="文字方塊 6"/>
          <p:cNvSpPr txBox="1"/>
          <p:nvPr/>
        </p:nvSpPr>
        <p:spPr>
          <a:xfrm>
            <a:off x="1128331" y="1374820"/>
            <a:ext cx="4115139" cy="1561838"/>
          </a:xfrm>
          <a:prstGeom prst="rect">
            <a:avLst/>
          </a:prstGeom>
          <a:noFill/>
        </p:spPr>
        <p:txBody>
          <a:bodyPr wrap="square">
            <a:spAutoFit/>
          </a:bodyPr>
          <a:lstStyle/>
          <a:p>
            <a:pPr eaLnBrk="1" fontAlgn="auto" hangingPunct="1">
              <a:lnSpc>
                <a:spcPts val="4000"/>
              </a:lnSpc>
              <a:spcBef>
                <a:spcPts val="0"/>
              </a:spcBef>
              <a:spcAft>
                <a:spcPts val="0"/>
              </a:spcAft>
              <a:defRPr/>
            </a:pPr>
            <a:r>
              <a:rPr altLang="en-US" b="1" dirty="0" lang="zh-TW" sz="2000">
                <a:solidFill>
                  <a:srgbClr val="0070C0"/>
                </a:solidFill>
                <a:latin charset="-120" panose="020B0604030504040204" pitchFamily="34" typeface="微軟正黑體"/>
                <a:ea charset="-120" panose="020B0604030504040204" pitchFamily="34" typeface="微軟正黑體"/>
              </a:rPr>
              <a:t>查詢個別網路報名學生</a:t>
            </a:r>
            <a:endParaRPr altLang="zh-TW" b="1" dirty="0" lang="en-US" sz="2000">
              <a:solidFill>
                <a:srgbClr val="0070C0"/>
              </a:solidFill>
              <a:latin charset="-120" panose="020B0604030504040204" pitchFamily="34" typeface="微軟正黑體"/>
              <a:ea charset="-120" panose="020B0604030504040204" pitchFamily="34" typeface="微軟正黑體"/>
            </a:endParaRPr>
          </a:p>
          <a:p>
            <a:pPr eaLnBrk="1" fontAlgn="auto" hangingPunct="1" indent="-457200" marL="457200">
              <a:lnSpc>
                <a:spcPts val="4000"/>
              </a:lnSpc>
              <a:spcBef>
                <a:spcPts val="0"/>
              </a:spcBef>
              <a:spcAft>
                <a:spcPts val="0"/>
              </a:spcAft>
              <a:buFont charset="2" panose="05000000000000000000" pitchFamily="2" typeface="Wingdings"/>
              <a:buChar char="Ø"/>
              <a:defRPr/>
            </a:pPr>
            <a:r>
              <a:rPr altLang="en-US" b="1" dirty="0" lang="zh-TW" sz="2000">
                <a:latin charset="-120" panose="020B0604030504040204" pitchFamily="34" typeface="微軟正黑體"/>
                <a:ea charset="-120" panose="020B0604030504040204" pitchFamily="34" typeface="微軟正黑體"/>
              </a:rPr>
              <a:t>送出狀態及繳費註記</a:t>
            </a:r>
            <a:endParaRPr altLang="zh-TW" b="1" dirty="0" lang="en-US" sz="2000">
              <a:latin charset="-120" panose="020B0604030504040204" pitchFamily="34" typeface="微軟正黑體"/>
              <a:ea charset="-120" panose="020B0604030504040204" pitchFamily="34" typeface="微軟正黑體"/>
            </a:endParaRPr>
          </a:p>
          <a:p>
            <a:pPr eaLnBrk="1" fontAlgn="auto" hangingPunct="1" indent="-457200" marL="457200">
              <a:lnSpc>
                <a:spcPts val="4000"/>
              </a:lnSpc>
              <a:spcBef>
                <a:spcPts val="0"/>
              </a:spcBef>
              <a:spcAft>
                <a:spcPts val="0"/>
              </a:spcAft>
              <a:buFont charset="2" panose="05000000000000000000" pitchFamily="2" typeface="Wingdings"/>
              <a:buChar char="Ø"/>
              <a:defRPr/>
            </a:pPr>
            <a:r>
              <a:rPr altLang="en-US" b="1" dirty="0" lang="zh-TW" sz="2000">
                <a:latin charset="-120" panose="020B0604030504040204" pitchFamily="34" typeface="微軟正黑體"/>
                <a:ea charset="-120" panose="020B0604030504040204" pitchFamily="34" typeface="微軟正黑體"/>
              </a:rPr>
              <a:t>可匯出學生資料</a:t>
            </a:r>
          </a:p>
        </p:txBody>
      </p:sp>
      <p:grpSp>
        <p:nvGrpSpPr>
          <p:cNvPr id="8" name="群組 7"/>
          <p:cNvGrpSpPr>
            <a:grpSpLocks noChangeAspect="1"/>
          </p:cNvGrpSpPr>
          <p:nvPr/>
        </p:nvGrpSpPr>
        <p:grpSpPr>
          <a:xfrm>
            <a:off x="84198" y="113115"/>
            <a:ext cx="3950871" cy="574633"/>
            <a:chOff x="1538410" y="1233520"/>
            <a:chExt cx="5644102" cy="820894"/>
          </a:xfrm>
        </p:grpSpPr>
        <p:sp>
          <p:nvSpPr>
            <p:cNvPr id="9" name="圆角矩形 16">
              <a:extLst>
                <a:ext uri="{FF2B5EF4-FFF2-40B4-BE49-F238E27FC236}">
                  <a16:creationId xmlns:a16="http://schemas.microsoft.com/office/drawing/2014/main" id="{096D3880-DC85-42B7-A9FF-E2E3E7BDE4CE}"/>
                </a:ext>
              </a:extLst>
            </p:cNvPr>
            <p:cNvSpPr/>
            <p:nvPr/>
          </p:nvSpPr>
          <p:spPr>
            <a:xfrm flipH="1" rot="5400000">
              <a:off x="4230397" y="-952404"/>
              <a:ext cx="688284" cy="5215947"/>
            </a:xfrm>
            <a:prstGeom prst="roundRect">
              <a:avLst/>
            </a:prstGeom>
            <a:solidFill>
              <a:srgbClr val="008080"/>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0" name="矩形 9">
              <a:extLst>
                <a:ext uri="{FF2B5EF4-FFF2-40B4-BE49-F238E27FC236}">
                  <a16:creationId xmlns:a16="http://schemas.microsoft.com/office/drawing/2014/main" id="{7A0BD2BD-4437-430A-BC5F-73F2D22E07C4}"/>
                </a:ext>
              </a:extLst>
            </p:cNvPr>
            <p:cNvSpPr/>
            <p:nvPr/>
          </p:nvSpPr>
          <p:spPr>
            <a:xfrm>
              <a:off x="2411367" y="1306966"/>
              <a:ext cx="3948610" cy="747448"/>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01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集體報名系統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11" name="组合 28">
              <a:extLst>
                <a:ext uri="{FF2B5EF4-FFF2-40B4-BE49-F238E27FC236}">
                  <a16:creationId xmlns:a16="http://schemas.microsoft.com/office/drawing/2014/main" id="{217B5EA5-6C81-4DFE-A000-4BDD241459FA}"/>
                </a:ext>
              </a:extLst>
            </p:cNvPr>
            <p:cNvGrpSpPr/>
            <p:nvPr/>
          </p:nvGrpSpPr>
          <p:grpSpPr>
            <a:xfrm>
              <a:off x="1538410" y="1233520"/>
              <a:ext cx="767322" cy="767322"/>
              <a:chOff x="3552943" y="2498822"/>
              <a:chExt cx="398028" cy="398028"/>
            </a:xfrm>
          </p:grpSpPr>
          <p:sp>
            <p:nvSpPr>
              <p:cNvPr id="12" name="椭圆 29">
                <a:extLst>
                  <a:ext uri="{FF2B5EF4-FFF2-40B4-BE49-F238E27FC236}">
                    <a16:creationId xmlns:a16="http://schemas.microsoft.com/office/drawing/2014/main" id="{9FA7203D-1D4A-46B6-9DFB-A1A314A03D29}"/>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3" name="组合 30">
                <a:extLst>
                  <a:ext uri="{FF2B5EF4-FFF2-40B4-BE49-F238E27FC236}">
                    <a16:creationId xmlns:a16="http://schemas.microsoft.com/office/drawing/2014/main" id="{D7ABB59D-3AD6-4C6A-A4AF-FA2820CC288D}"/>
                  </a:ext>
                </a:extLst>
              </p:cNvPr>
              <p:cNvGrpSpPr/>
              <p:nvPr/>
            </p:nvGrpSpPr>
            <p:grpSpPr>
              <a:xfrm>
                <a:off x="3653065" y="2597911"/>
                <a:ext cx="197783" cy="205476"/>
                <a:chOff x="4528189" y="3001023"/>
                <a:chExt cx="464228" cy="482285"/>
              </a:xfrm>
              <a:solidFill>
                <a:srgbClr val="009288"/>
              </a:solidFill>
            </p:grpSpPr>
            <p:sp>
              <p:nvSpPr>
                <p:cNvPr id="14" name="Freeform 6">
                  <a:extLst>
                    <a:ext uri="{FF2B5EF4-FFF2-40B4-BE49-F238E27FC236}">
                      <a16:creationId xmlns:a16="http://schemas.microsoft.com/office/drawing/2014/main" id="{FE880AB0-79EE-469A-8BE2-BC906B2E46F5}"/>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5" name="Freeform 7">
                  <a:extLst>
                    <a:ext uri="{FF2B5EF4-FFF2-40B4-BE49-F238E27FC236}">
                      <a16:creationId xmlns:a16="http://schemas.microsoft.com/office/drawing/2014/main" id="{DD062133-7C71-427B-B724-513FC5AA16D2}"/>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pic>
        <p:nvPicPr>
          <p:cNvPr id="3" name="圖片 2"/>
          <p:cNvPicPr>
            <a:picLocks noChangeAspect="1"/>
          </p:cNvPicPr>
          <p:nvPr/>
        </p:nvPicPr>
        <p:blipFill rotWithShape="1">
          <a:blip cstate="screen" r:embed="rId2">
            <a:extLst>
              <a:ext uri="{28A0092B-C50C-407E-A947-70E740481C1C}">
                <a14:useLocalDpi xmlns:a14="http://schemas.microsoft.com/office/drawing/2010/main" val="0"/>
              </a:ext>
            </a:extLst>
          </a:blip>
          <a:srcRect b="-68"/>
          <a:stretch/>
        </p:blipFill>
        <p:spPr>
          <a:xfrm>
            <a:off x="621323" y="4182316"/>
            <a:ext cx="7611035" cy="2254034"/>
          </a:xfrm>
          <a:prstGeom prst="rect">
            <a:avLst/>
          </a:prstGeom>
          <a:ln w="19050">
            <a:solidFill>
              <a:srgbClr val="0000FF"/>
            </a:solidFill>
          </a:ln>
        </p:spPr>
      </p:pic>
      <p:pic>
        <p:nvPicPr>
          <p:cNvPr id="4" name="圖片 3"/>
          <p:cNvPicPr>
            <a:picLocks noChangeAspect="1"/>
          </p:cNvPicPr>
          <p:nvPr/>
        </p:nvPicPr>
        <p:blipFill>
          <a:blip r:embed="rId3"/>
          <a:stretch>
            <a:fillRect/>
          </a:stretch>
        </p:blipFill>
        <p:spPr>
          <a:xfrm>
            <a:off x="1499347" y="3157207"/>
            <a:ext cx="7330888" cy="568545"/>
          </a:xfrm>
          <a:prstGeom prst="rect">
            <a:avLst/>
          </a:prstGeom>
          <a:ln w="19050">
            <a:solidFill>
              <a:srgbClr val="0000FF"/>
            </a:solidFill>
          </a:ln>
        </p:spPr>
      </p:pic>
      <p:sp>
        <p:nvSpPr>
          <p:cNvPr id="16" name="矩形 15"/>
          <p:cNvSpPr/>
          <p:nvPr/>
        </p:nvSpPr>
        <p:spPr>
          <a:xfrm>
            <a:off x="4994555" y="4197163"/>
            <a:ext cx="888533" cy="26726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7" name="矩形 16"/>
          <p:cNvSpPr/>
          <p:nvPr/>
        </p:nvSpPr>
        <p:spPr>
          <a:xfrm>
            <a:off x="4773706" y="5654488"/>
            <a:ext cx="3399304" cy="71788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8" name="矩形 17"/>
          <p:cNvSpPr/>
          <p:nvPr/>
        </p:nvSpPr>
        <p:spPr>
          <a:xfrm>
            <a:off x="3812242" y="5235617"/>
            <a:ext cx="1182314" cy="31129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cxnSp>
        <p:nvCxnSpPr>
          <p:cNvPr id="19" name="肘形接點 18"/>
          <p:cNvCxnSpPr/>
          <p:nvPr/>
        </p:nvCxnSpPr>
        <p:spPr>
          <a:xfrm flipV="1">
            <a:off x="5014727" y="3752640"/>
            <a:ext cx="1836551" cy="1679971"/>
          </a:xfrm>
          <a:prstGeom prst="bentConnector3">
            <a:avLst>
              <a:gd fmla="val 99423" name="adj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109320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75</a:t>
            </a:fld>
            <a:endParaRPr lang="zh-TW" altLang="en-US" sz="1500" b="1" dirty="0">
              <a:latin typeface="Arial" panose="020B0604020202020204" pitchFamily="34" charset="0"/>
              <a:cs typeface="Arial" panose="020B0604020202020204" pitchFamily="34" charset="0"/>
            </a:endParaRPr>
          </a:p>
        </p:txBody>
      </p:sp>
      <p:grpSp>
        <p:nvGrpSpPr>
          <p:cNvPr id="14" name="群組 13"/>
          <p:cNvGrpSpPr>
            <a:grpSpLocks noChangeAspect="1"/>
          </p:cNvGrpSpPr>
          <p:nvPr/>
        </p:nvGrpSpPr>
        <p:grpSpPr>
          <a:xfrm>
            <a:off x="273387" y="-96383"/>
            <a:ext cx="2880997" cy="1477298"/>
            <a:chOff x="14921" y="-215186"/>
            <a:chExt cx="4604773" cy="2361204"/>
          </a:xfrm>
        </p:grpSpPr>
        <p:sp>
          <p:nvSpPr>
            <p:cNvPr id="15" name="Graphic 6" descr="Key">
              <a:extLst>
                <a:ext uri="{FF2B5EF4-FFF2-40B4-BE49-F238E27FC236}">
                  <a16:creationId xmlns:a16="http://schemas.microsoft.com/office/drawing/2014/main" id="{D62AD9E5-164F-B44D-AB08-508A65A621E2}"/>
                </a:ext>
              </a:extLst>
            </p:cNvPr>
            <p:cNvSpPr/>
            <p:nvPr/>
          </p:nvSpPr>
          <p:spPr>
            <a:xfrm rot="20461856">
              <a:off x="2456922" y="498491"/>
              <a:ext cx="2162772" cy="1201746"/>
            </a:xfrm>
            <a:custGeom>
              <a:avLst/>
              <a:gdLst>
                <a:gd name="connsiteX0" fmla="*/ 3140359 w 4567794"/>
                <a:gd name="connsiteY0" fmla="*/ 1271716 h 2180083"/>
                <a:gd name="connsiteX1" fmla="*/ 3477753 w 4567794"/>
                <a:gd name="connsiteY1" fmla="*/ 1609110 h 2180083"/>
                <a:gd name="connsiteX2" fmla="*/ 3815147 w 4567794"/>
                <a:gd name="connsiteY2" fmla="*/ 1271716 h 2180083"/>
                <a:gd name="connsiteX3" fmla="*/ 4152541 w 4567794"/>
                <a:gd name="connsiteY3" fmla="*/ 1609110 h 2180083"/>
                <a:gd name="connsiteX4" fmla="*/ 4567795 w 4567794"/>
                <a:gd name="connsiteY4" fmla="*/ 1090042 h 2180083"/>
                <a:gd name="connsiteX5" fmla="*/ 4152541 w 4567794"/>
                <a:gd name="connsiteY5" fmla="*/ 570974 h 2180083"/>
                <a:gd name="connsiteX6" fmla="*/ 2050317 w 4567794"/>
                <a:gd name="connsiteY6" fmla="*/ 570974 h 2180083"/>
                <a:gd name="connsiteX7" fmla="*/ 1090042 w 4567794"/>
                <a:gd name="connsiteY7" fmla="*/ 0 h 2180083"/>
                <a:gd name="connsiteX8" fmla="*/ 0 w 4567794"/>
                <a:gd name="connsiteY8" fmla="*/ 1090042 h 2180083"/>
                <a:gd name="connsiteX9" fmla="*/ 1090042 w 4567794"/>
                <a:gd name="connsiteY9" fmla="*/ 2180084 h 2180083"/>
                <a:gd name="connsiteX10" fmla="*/ 2050317 w 4567794"/>
                <a:gd name="connsiteY10" fmla="*/ 1609110 h 2180083"/>
                <a:gd name="connsiteX11" fmla="*/ 2387711 w 4567794"/>
                <a:gd name="connsiteY11" fmla="*/ 1609110 h 2180083"/>
                <a:gd name="connsiteX12" fmla="*/ 2595338 w 4567794"/>
                <a:gd name="connsiteY12" fmla="*/ 1401483 h 2180083"/>
                <a:gd name="connsiteX13" fmla="*/ 2802965 w 4567794"/>
                <a:gd name="connsiteY13" fmla="*/ 1609110 h 2180083"/>
                <a:gd name="connsiteX14" fmla="*/ 3140359 w 4567794"/>
                <a:gd name="connsiteY14" fmla="*/ 1271716 h 2180083"/>
                <a:gd name="connsiteX15" fmla="*/ 622881 w 4567794"/>
                <a:gd name="connsiteY15" fmla="*/ 1401483 h 2180083"/>
                <a:gd name="connsiteX16" fmla="*/ 311441 w 4567794"/>
                <a:gd name="connsiteY16" fmla="*/ 1090042 h 2180083"/>
                <a:gd name="connsiteX17" fmla="*/ 622881 w 4567794"/>
                <a:gd name="connsiteY17" fmla="*/ 778601 h 2180083"/>
                <a:gd name="connsiteX18" fmla="*/ 934322 w 4567794"/>
                <a:gd name="connsiteY18" fmla="*/ 1090042 h 2180083"/>
                <a:gd name="connsiteX19" fmla="*/ 622881 w 4567794"/>
                <a:gd name="connsiteY19" fmla="*/ 1401483 h 21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7794" h="2180083">
                  <a:moveTo>
                    <a:pt x="3140359" y="1271716"/>
                  </a:moveTo>
                  <a:lnTo>
                    <a:pt x="3477753" y="1609110"/>
                  </a:lnTo>
                  <a:lnTo>
                    <a:pt x="3815147" y="1271716"/>
                  </a:lnTo>
                  <a:lnTo>
                    <a:pt x="4152541" y="1609110"/>
                  </a:lnTo>
                  <a:lnTo>
                    <a:pt x="4567795" y="1090042"/>
                  </a:lnTo>
                  <a:lnTo>
                    <a:pt x="4152541" y="570974"/>
                  </a:lnTo>
                  <a:lnTo>
                    <a:pt x="2050317" y="570974"/>
                  </a:lnTo>
                  <a:cubicBezTo>
                    <a:pt x="1863453" y="228390"/>
                    <a:pt x="1505296" y="0"/>
                    <a:pt x="1090042" y="0"/>
                  </a:cubicBezTo>
                  <a:cubicBezTo>
                    <a:pt x="487924" y="0"/>
                    <a:pt x="0" y="487924"/>
                    <a:pt x="0" y="1090042"/>
                  </a:cubicBezTo>
                  <a:cubicBezTo>
                    <a:pt x="0" y="1692160"/>
                    <a:pt x="487924" y="2180084"/>
                    <a:pt x="1090042" y="2180084"/>
                  </a:cubicBezTo>
                  <a:cubicBezTo>
                    <a:pt x="1505296" y="2180084"/>
                    <a:pt x="1863453" y="1951694"/>
                    <a:pt x="2050317" y="1609110"/>
                  </a:cubicBezTo>
                  <a:lnTo>
                    <a:pt x="2387711" y="1609110"/>
                  </a:lnTo>
                  <a:lnTo>
                    <a:pt x="2595338" y="1401483"/>
                  </a:lnTo>
                  <a:lnTo>
                    <a:pt x="2802965" y="1609110"/>
                  </a:lnTo>
                  <a:lnTo>
                    <a:pt x="3140359" y="1271716"/>
                  </a:lnTo>
                  <a:close/>
                  <a:moveTo>
                    <a:pt x="622881" y="1401483"/>
                  </a:moveTo>
                  <a:cubicBezTo>
                    <a:pt x="451589" y="1401483"/>
                    <a:pt x="311441" y="1261334"/>
                    <a:pt x="311441" y="1090042"/>
                  </a:cubicBezTo>
                  <a:cubicBezTo>
                    <a:pt x="311441" y="918750"/>
                    <a:pt x="451589" y="778601"/>
                    <a:pt x="622881" y="778601"/>
                  </a:cubicBezTo>
                  <a:cubicBezTo>
                    <a:pt x="794173" y="778601"/>
                    <a:pt x="934322" y="918750"/>
                    <a:pt x="934322" y="1090042"/>
                  </a:cubicBezTo>
                  <a:cubicBezTo>
                    <a:pt x="934322" y="1261334"/>
                    <a:pt x="794173" y="1401483"/>
                    <a:pt x="622881" y="1401483"/>
                  </a:cubicBezTo>
                  <a:close/>
                </a:path>
              </a:pathLst>
            </a:custGeom>
            <a:solidFill>
              <a:schemeClr val="bg1">
                <a:lumMod val="65000"/>
              </a:schemeClr>
            </a:solidFill>
            <a:ln w="51891" cap="flat">
              <a:noFill/>
              <a:prstDash val="solid"/>
              <a:miter/>
            </a:ln>
          </p:spPr>
          <p:txBody>
            <a:bodyPr rtlCol="0" anchor="ctr"/>
            <a:lstStyle/>
            <a:p>
              <a:endParaRPr lang="en-US" sz="1350"/>
            </a:p>
          </p:txBody>
        </p:sp>
        <p:sp>
          <p:nvSpPr>
            <p:cNvPr id="16" name="Graphic 39" descr="Tag">
              <a:extLst>
                <a:ext uri="{FF2B5EF4-FFF2-40B4-BE49-F238E27FC236}">
                  <a16:creationId xmlns:a16="http://schemas.microsoft.com/office/drawing/2014/main" id="{8171F4A3-C275-0345-B20A-E7B11BB47D97}"/>
                </a:ext>
              </a:extLst>
            </p:cNvPr>
            <p:cNvSpPr/>
            <p:nvPr/>
          </p:nvSpPr>
          <p:spPr>
            <a:xfrm rot="9109083">
              <a:off x="14921" y="-215186"/>
              <a:ext cx="2398460" cy="2361204"/>
            </a:xfrm>
            <a:custGeom>
              <a:avLst/>
              <a:gdLst>
                <a:gd name="connsiteX0" fmla="*/ 860683 w 3012389"/>
                <a:gd name="connsiteY0" fmla="*/ 1204956 h 3184526"/>
                <a:gd name="connsiteX1" fmla="*/ 688546 w 3012389"/>
                <a:gd name="connsiteY1" fmla="*/ 1032819 h 3184526"/>
                <a:gd name="connsiteX2" fmla="*/ 770311 w 3012389"/>
                <a:gd name="connsiteY2" fmla="*/ 886503 h 3184526"/>
                <a:gd name="connsiteX3" fmla="*/ 774614 w 3012389"/>
                <a:gd name="connsiteY3" fmla="*/ 989785 h 3184526"/>
                <a:gd name="connsiteX4" fmla="*/ 860683 w 3012389"/>
                <a:gd name="connsiteY4" fmla="*/ 1075853 h 3184526"/>
                <a:gd name="connsiteX5" fmla="*/ 946751 w 3012389"/>
                <a:gd name="connsiteY5" fmla="*/ 989785 h 3184526"/>
                <a:gd name="connsiteX6" fmla="*/ 942448 w 3012389"/>
                <a:gd name="connsiteY6" fmla="*/ 882200 h 3184526"/>
                <a:gd name="connsiteX7" fmla="*/ 1032819 w 3012389"/>
                <a:gd name="connsiteY7" fmla="*/ 1032819 h 3184526"/>
                <a:gd name="connsiteX8" fmla="*/ 860683 w 3012389"/>
                <a:gd name="connsiteY8" fmla="*/ 1204956 h 3184526"/>
                <a:gd name="connsiteX9" fmla="*/ 2977962 w 3012389"/>
                <a:gd name="connsiteY9" fmla="*/ 1945143 h 3184526"/>
                <a:gd name="connsiteX10" fmla="*/ 1773006 w 3012389"/>
                <a:gd name="connsiteY10" fmla="*/ 740187 h 3184526"/>
                <a:gd name="connsiteX11" fmla="*/ 1652511 w 3012389"/>
                <a:gd name="connsiteY11" fmla="*/ 688546 h 3184526"/>
                <a:gd name="connsiteX12" fmla="*/ 912324 w 3012389"/>
                <a:gd name="connsiteY12" fmla="*/ 688546 h 3184526"/>
                <a:gd name="connsiteX13" fmla="*/ 619692 w 3012389"/>
                <a:gd name="connsiteY13" fmla="*/ 430341 h 3184526"/>
                <a:gd name="connsiteX14" fmla="*/ 469072 w 3012389"/>
                <a:gd name="connsiteY14" fmla="*/ 404521 h 3184526"/>
                <a:gd name="connsiteX15" fmla="*/ 172137 w 3012389"/>
                <a:gd name="connsiteY15" fmla="*/ 86068 h 3184526"/>
                <a:gd name="connsiteX16" fmla="*/ 86068 w 3012389"/>
                <a:gd name="connsiteY16" fmla="*/ 0 h 3184526"/>
                <a:gd name="connsiteX17" fmla="*/ 0 w 3012389"/>
                <a:gd name="connsiteY17" fmla="*/ 86068 h 3184526"/>
                <a:gd name="connsiteX18" fmla="*/ 443252 w 3012389"/>
                <a:gd name="connsiteY18" fmla="*/ 576657 h 3184526"/>
                <a:gd name="connsiteX19" fmla="*/ 589568 w 3012389"/>
                <a:gd name="connsiteY19" fmla="*/ 602478 h 3184526"/>
                <a:gd name="connsiteX20" fmla="*/ 740187 w 3012389"/>
                <a:gd name="connsiteY20" fmla="*/ 714367 h 3184526"/>
                <a:gd name="connsiteX21" fmla="*/ 520713 w 3012389"/>
                <a:gd name="connsiteY21" fmla="*/ 1037123 h 3184526"/>
                <a:gd name="connsiteX22" fmla="*/ 520713 w 3012389"/>
                <a:gd name="connsiteY22" fmla="*/ 1824647 h 3184526"/>
                <a:gd name="connsiteX23" fmla="*/ 572354 w 3012389"/>
                <a:gd name="connsiteY23" fmla="*/ 1945143 h 3184526"/>
                <a:gd name="connsiteX24" fmla="*/ 1777310 w 3012389"/>
                <a:gd name="connsiteY24" fmla="*/ 3150099 h 3184526"/>
                <a:gd name="connsiteX25" fmla="*/ 1893502 w 3012389"/>
                <a:gd name="connsiteY25" fmla="*/ 3197437 h 3184526"/>
                <a:gd name="connsiteX26" fmla="*/ 2013998 w 3012389"/>
                <a:gd name="connsiteY26" fmla="*/ 3145795 h 3184526"/>
                <a:gd name="connsiteX27" fmla="*/ 2973659 w 3012389"/>
                <a:gd name="connsiteY27" fmla="*/ 2186134 h 3184526"/>
                <a:gd name="connsiteX28" fmla="*/ 2977962 w 3012389"/>
                <a:gd name="connsiteY28" fmla="*/ 1945143 h 318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12389" h="3184526">
                  <a:moveTo>
                    <a:pt x="860683" y="1204956"/>
                  </a:moveTo>
                  <a:cubicBezTo>
                    <a:pt x="766008" y="1204956"/>
                    <a:pt x="688546" y="1127494"/>
                    <a:pt x="688546" y="1032819"/>
                  </a:cubicBezTo>
                  <a:cubicBezTo>
                    <a:pt x="688546" y="972571"/>
                    <a:pt x="722973" y="916627"/>
                    <a:pt x="770311" y="886503"/>
                  </a:cubicBezTo>
                  <a:cubicBezTo>
                    <a:pt x="770311" y="916627"/>
                    <a:pt x="774614" y="951054"/>
                    <a:pt x="774614" y="989785"/>
                  </a:cubicBezTo>
                  <a:cubicBezTo>
                    <a:pt x="774614" y="1037123"/>
                    <a:pt x="813345" y="1075853"/>
                    <a:pt x="860683" y="1075853"/>
                  </a:cubicBezTo>
                  <a:cubicBezTo>
                    <a:pt x="908020" y="1075853"/>
                    <a:pt x="946751" y="1037123"/>
                    <a:pt x="946751" y="989785"/>
                  </a:cubicBezTo>
                  <a:cubicBezTo>
                    <a:pt x="946751" y="951054"/>
                    <a:pt x="946751" y="916627"/>
                    <a:pt x="942448" y="882200"/>
                  </a:cubicBezTo>
                  <a:cubicBezTo>
                    <a:pt x="994088" y="912324"/>
                    <a:pt x="1032819" y="968268"/>
                    <a:pt x="1032819" y="1032819"/>
                  </a:cubicBezTo>
                  <a:cubicBezTo>
                    <a:pt x="1032819" y="1127494"/>
                    <a:pt x="955358" y="1204956"/>
                    <a:pt x="860683" y="1204956"/>
                  </a:cubicBezTo>
                  <a:close/>
                  <a:moveTo>
                    <a:pt x="2977962" y="1945143"/>
                  </a:moveTo>
                  <a:lnTo>
                    <a:pt x="1773006" y="740187"/>
                  </a:lnTo>
                  <a:cubicBezTo>
                    <a:pt x="1738579" y="705760"/>
                    <a:pt x="1695545" y="688546"/>
                    <a:pt x="1652511" y="688546"/>
                  </a:cubicBezTo>
                  <a:lnTo>
                    <a:pt x="912324" y="688546"/>
                  </a:lnTo>
                  <a:cubicBezTo>
                    <a:pt x="864986" y="537927"/>
                    <a:pt x="774614" y="460465"/>
                    <a:pt x="619692" y="430341"/>
                  </a:cubicBezTo>
                  <a:cubicBezTo>
                    <a:pt x="563747" y="421735"/>
                    <a:pt x="516410" y="413128"/>
                    <a:pt x="469072" y="404521"/>
                  </a:cubicBezTo>
                  <a:cubicBezTo>
                    <a:pt x="223778" y="370094"/>
                    <a:pt x="172137" y="361487"/>
                    <a:pt x="172137" y="86068"/>
                  </a:cubicBezTo>
                  <a:cubicBezTo>
                    <a:pt x="172137" y="38731"/>
                    <a:pt x="133406" y="0"/>
                    <a:pt x="86068" y="0"/>
                  </a:cubicBezTo>
                  <a:cubicBezTo>
                    <a:pt x="38731" y="0"/>
                    <a:pt x="0" y="38731"/>
                    <a:pt x="0" y="86068"/>
                  </a:cubicBezTo>
                  <a:cubicBezTo>
                    <a:pt x="0" y="490589"/>
                    <a:pt x="159226" y="533623"/>
                    <a:pt x="443252" y="576657"/>
                  </a:cubicBezTo>
                  <a:cubicBezTo>
                    <a:pt x="486286" y="585264"/>
                    <a:pt x="533623" y="589568"/>
                    <a:pt x="589568" y="602478"/>
                  </a:cubicBezTo>
                  <a:cubicBezTo>
                    <a:pt x="645512" y="615388"/>
                    <a:pt x="705760" y="623995"/>
                    <a:pt x="740187" y="714367"/>
                  </a:cubicBezTo>
                  <a:cubicBezTo>
                    <a:pt x="611085" y="766008"/>
                    <a:pt x="520713" y="890807"/>
                    <a:pt x="520713" y="1037123"/>
                  </a:cubicBezTo>
                  <a:lnTo>
                    <a:pt x="520713" y="1824647"/>
                  </a:lnTo>
                  <a:cubicBezTo>
                    <a:pt x="520713" y="1871985"/>
                    <a:pt x="537927" y="1915019"/>
                    <a:pt x="572354" y="1945143"/>
                  </a:cubicBezTo>
                  <a:lnTo>
                    <a:pt x="1777310" y="3150099"/>
                  </a:lnTo>
                  <a:cubicBezTo>
                    <a:pt x="1807434" y="3184526"/>
                    <a:pt x="1850468" y="3197437"/>
                    <a:pt x="1893502" y="3197437"/>
                  </a:cubicBezTo>
                  <a:cubicBezTo>
                    <a:pt x="1936536" y="3197437"/>
                    <a:pt x="1979570" y="3180223"/>
                    <a:pt x="2013998" y="3145795"/>
                  </a:cubicBezTo>
                  <a:lnTo>
                    <a:pt x="2973659" y="2186134"/>
                  </a:lnTo>
                  <a:cubicBezTo>
                    <a:pt x="3042513" y="2121583"/>
                    <a:pt x="3042513" y="2009694"/>
                    <a:pt x="2977962" y="1945143"/>
                  </a:cubicBezTo>
                  <a:close/>
                </a:path>
              </a:pathLst>
            </a:custGeom>
            <a:solidFill>
              <a:schemeClr val="accent4"/>
            </a:solidFill>
            <a:ln w="42962" cap="flat">
              <a:noFill/>
              <a:prstDash val="solid"/>
              <a:miter/>
            </a:ln>
            <a:effectLst>
              <a:outerShdw blurRad="50800" dist="38100" dir="2700000" algn="tl" rotWithShape="0">
                <a:prstClr val="black">
                  <a:alpha val="40000"/>
                </a:prstClr>
              </a:outerShdw>
            </a:effectLst>
          </p:spPr>
          <p:txBody>
            <a:bodyPr rtlCol="0" anchor="ctr"/>
            <a:lstStyle/>
            <a:p>
              <a:endParaRPr lang="en-US" sz="1350"/>
            </a:p>
          </p:txBody>
        </p:sp>
        <p:sp>
          <p:nvSpPr>
            <p:cNvPr id="17" name="Freeform: Shape 28">
              <a:extLst>
                <a:ext uri="{FF2B5EF4-FFF2-40B4-BE49-F238E27FC236}">
                  <a16:creationId xmlns:a16="http://schemas.microsoft.com/office/drawing/2014/main" id="{BD9999FD-E3DA-4E60-A4CF-B726F33C4A5B}"/>
                </a:ext>
              </a:extLst>
            </p:cNvPr>
            <p:cNvSpPr/>
            <p:nvPr/>
          </p:nvSpPr>
          <p:spPr>
            <a:xfrm>
              <a:off x="1474545" y="794704"/>
              <a:ext cx="331778" cy="535949"/>
            </a:xfrm>
            <a:custGeom>
              <a:avLst/>
              <a:gdLst>
                <a:gd name="connsiteX0" fmla="*/ 124418 w 331778"/>
                <a:gd name="connsiteY0" fmla="*/ 497667 h 535949"/>
                <a:gd name="connsiteX1" fmla="*/ 207364 w 331778"/>
                <a:gd name="connsiteY1" fmla="*/ 497667 h 535949"/>
                <a:gd name="connsiteX2" fmla="*/ 165891 w 331778"/>
                <a:gd name="connsiteY2" fmla="*/ 535949 h 535949"/>
                <a:gd name="connsiteX3" fmla="*/ 124418 w 331778"/>
                <a:gd name="connsiteY3" fmla="*/ 497667 h 535949"/>
                <a:gd name="connsiteX4" fmla="*/ 102087 w 331778"/>
                <a:gd name="connsiteY4" fmla="*/ 433864 h 535949"/>
                <a:gd name="connsiteX5" fmla="*/ 229693 w 331778"/>
                <a:gd name="connsiteY5" fmla="*/ 433864 h 535949"/>
                <a:gd name="connsiteX6" fmla="*/ 248834 w 331778"/>
                <a:gd name="connsiteY6" fmla="*/ 453006 h 535949"/>
                <a:gd name="connsiteX7" fmla="*/ 229693 w 331778"/>
                <a:gd name="connsiteY7" fmla="*/ 472146 h 535949"/>
                <a:gd name="connsiteX8" fmla="*/ 102087 w 331778"/>
                <a:gd name="connsiteY8" fmla="*/ 472146 h 535949"/>
                <a:gd name="connsiteX9" fmla="*/ 82945 w 331778"/>
                <a:gd name="connsiteY9" fmla="*/ 453006 h 535949"/>
                <a:gd name="connsiteX10" fmla="*/ 102087 w 331778"/>
                <a:gd name="connsiteY10" fmla="*/ 433864 h 535949"/>
                <a:gd name="connsiteX11" fmla="*/ 102087 w 331778"/>
                <a:gd name="connsiteY11" fmla="*/ 370060 h 535949"/>
                <a:gd name="connsiteX12" fmla="*/ 229693 w 331778"/>
                <a:gd name="connsiteY12" fmla="*/ 370060 h 535949"/>
                <a:gd name="connsiteX13" fmla="*/ 248834 w 331778"/>
                <a:gd name="connsiteY13" fmla="*/ 389202 h 535949"/>
                <a:gd name="connsiteX14" fmla="*/ 229693 w 331778"/>
                <a:gd name="connsiteY14" fmla="*/ 408342 h 535949"/>
                <a:gd name="connsiteX15" fmla="*/ 102087 w 331778"/>
                <a:gd name="connsiteY15" fmla="*/ 408342 h 535949"/>
                <a:gd name="connsiteX16" fmla="*/ 82945 w 331778"/>
                <a:gd name="connsiteY16" fmla="*/ 389202 h 535949"/>
                <a:gd name="connsiteX17" fmla="*/ 102087 w 331778"/>
                <a:gd name="connsiteY17" fmla="*/ 370060 h 535949"/>
                <a:gd name="connsiteX18" fmla="*/ 166528 w 331778"/>
                <a:gd name="connsiteY18" fmla="*/ 37644 h 535949"/>
                <a:gd name="connsiteX19" fmla="*/ 38920 w 331778"/>
                <a:gd name="connsiteY19" fmla="*/ 163975 h 535949"/>
                <a:gd name="connsiteX20" fmla="*/ 38920 w 331778"/>
                <a:gd name="connsiteY20" fmla="*/ 169079 h 535949"/>
                <a:gd name="connsiteX21" fmla="*/ 47853 w 331778"/>
                <a:gd name="connsiteY21" fmla="*/ 213742 h 535949"/>
                <a:gd name="connsiteX22" fmla="*/ 69545 w 331778"/>
                <a:gd name="connsiteY22" fmla="*/ 248835 h 535949"/>
                <a:gd name="connsiteX23" fmla="*/ 106552 w 331778"/>
                <a:gd name="connsiteY23" fmla="*/ 306258 h 535949"/>
                <a:gd name="connsiteX24" fmla="*/ 165889 w 331778"/>
                <a:gd name="connsiteY24" fmla="*/ 306258 h 535949"/>
                <a:gd name="connsiteX25" fmla="*/ 225865 w 331778"/>
                <a:gd name="connsiteY25" fmla="*/ 306258 h 535949"/>
                <a:gd name="connsiteX26" fmla="*/ 262871 w 331778"/>
                <a:gd name="connsiteY26" fmla="*/ 248835 h 535949"/>
                <a:gd name="connsiteX27" fmla="*/ 284564 w 331778"/>
                <a:gd name="connsiteY27" fmla="*/ 213742 h 535949"/>
                <a:gd name="connsiteX28" fmla="*/ 293496 w 331778"/>
                <a:gd name="connsiteY28" fmla="*/ 169079 h 535949"/>
                <a:gd name="connsiteX29" fmla="*/ 294134 w 331778"/>
                <a:gd name="connsiteY29" fmla="*/ 169079 h 535949"/>
                <a:gd name="connsiteX30" fmla="*/ 294134 w 331778"/>
                <a:gd name="connsiteY30" fmla="*/ 163975 h 535949"/>
                <a:gd name="connsiteX31" fmla="*/ 166528 w 331778"/>
                <a:gd name="connsiteY31" fmla="*/ 37644 h 535949"/>
                <a:gd name="connsiteX32" fmla="*/ 165889 w 331778"/>
                <a:gd name="connsiteY32" fmla="*/ 0 h 535949"/>
                <a:gd name="connsiteX33" fmla="*/ 331778 w 331778"/>
                <a:gd name="connsiteY33" fmla="*/ 163975 h 535949"/>
                <a:gd name="connsiteX34" fmla="*/ 331778 w 331778"/>
                <a:gd name="connsiteY34" fmla="*/ 169717 h 535949"/>
                <a:gd name="connsiteX35" fmla="*/ 320294 w 331778"/>
                <a:gd name="connsiteY35" fmla="*/ 227141 h 535949"/>
                <a:gd name="connsiteX36" fmla="*/ 291582 w 331778"/>
                <a:gd name="connsiteY36" fmla="*/ 274356 h 535949"/>
                <a:gd name="connsiteX37" fmla="*/ 252662 w 331778"/>
                <a:gd name="connsiteY37" fmla="*/ 337521 h 535949"/>
                <a:gd name="connsiteX38" fmla="*/ 241177 w 331778"/>
                <a:gd name="connsiteY38" fmla="*/ 344540 h 535949"/>
                <a:gd name="connsiteX39" fmla="*/ 90601 w 331778"/>
                <a:gd name="connsiteY39" fmla="*/ 344540 h 535949"/>
                <a:gd name="connsiteX40" fmla="*/ 79116 w 331778"/>
                <a:gd name="connsiteY40" fmla="*/ 337521 h 535949"/>
                <a:gd name="connsiteX41" fmla="*/ 40196 w 331778"/>
                <a:gd name="connsiteY41" fmla="*/ 274356 h 535949"/>
                <a:gd name="connsiteX42" fmla="*/ 11484 w 331778"/>
                <a:gd name="connsiteY42" fmla="*/ 227141 h 535949"/>
                <a:gd name="connsiteX43" fmla="*/ 0 w 331778"/>
                <a:gd name="connsiteY43" fmla="*/ 169717 h 535949"/>
                <a:gd name="connsiteX44" fmla="*/ 0 w 331778"/>
                <a:gd name="connsiteY44" fmla="*/ 163975 h 535949"/>
                <a:gd name="connsiteX45" fmla="*/ 165889 w 331778"/>
                <a:gd name="connsiteY45" fmla="*/ 0 h 53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1778" h="535949">
                  <a:moveTo>
                    <a:pt x="124418" y="497667"/>
                  </a:moveTo>
                  <a:lnTo>
                    <a:pt x="207364" y="497667"/>
                  </a:lnTo>
                  <a:cubicBezTo>
                    <a:pt x="205449" y="519360"/>
                    <a:pt x="187584" y="535949"/>
                    <a:pt x="165891" y="535949"/>
                  </a:cubicBezTo>
                  <a:cubicBezTo>
                    <a:pt x="144197" y="535949"/>
                    <a:pt x="126332" y="519360"/>
                    <a:pt x="124418" y="497667"/>
                  </a:cubicBezTo>
                  <a:close/>
                  <a:moveTo>
                    <a:pt x="102087" y="433864"/>
                  </a:moveTo>
                  <a:lnTo>
                    <a:pt x="229693" y="433864"/>
                  </a:lnTo>
                  <a:cubicBezTo>
                    <a:pt x="240540" y="433864"/>
                    <a:pt x="248834" y="442159"/>
                    <a:pt x="248834" y="453006"/>
                  </a:cubicBezTo>
                  <a:cubicBezTo>
                    <a:pt x="248834" y="463852"/>
                    <a:pt x="240540" y="472146"/>
                    <a:pt x="229693" y="472146"/>
                  </a:cubicBezTo>
                  <a:lnTo>
                    <a:pt x="102087" y="472146"/>
                  </a:lnTo>
                  <a:cubicBezTo>
                    <a:pt x="91240" y="472146"/>
                    <a:pt x="82945" y="463852"/>
                    <a:pt x="82945" y="453006"/>
                  </a:cubicBezTo>
                  <a:cubicBezTo>
                    <a:pt x="82945" y="442159"/>
                    <a:pt x="91240" y="433864"/>
                    <a:pt x="102087" y="433864"/>
                  </a:cubicBezTo>
                  <a:close/>
                  <a:moveTo>
                    <a:pt x="102087" y="370060"/>
                  </a:moveTo>
                  <a:lnTo>
                    <a:pt x="229693" y="370060"/>
                  </a:lnTo>
                  <a:cubicBezTo>
                    <a:pt x="240540" y="370060"/>
                    <a:pt x="248834" y="378355"/>
                    <a:pt x="248834" y="389202"/>
                  </a:cubicBezTo>
                  <a:cubicBezTo>
                    <a:pt x="248834" y="400048"/>
                    <a:pt x="240540" y="408342"/>
                    <a:pt x="229693" y="408342"/>
                  </a:cubicBezTo>
                  <a:lnTo>
                    <a:pt x="102087" y="408342"/>
                  </a:lnTo>
                  <a:cubicBezTo>
                    <a:pt x="91240" y="408342"/>
                    <a:pt x="82945" y="400048"/>
                    <a:pt x="82945" y="389202"/>
                  </a:cubicBezTo>
                  <a:cubicBezTo>
                    <a:pt x="82945" y="378355"/>
                    <a:pt x="91240" y="370060"/>
                    <a:pt x="102087" y="370060"/>
                  </a:cubicBezTo>
                  <a:close/>
                  <a:moveTo>
                    <a:pt x="166528" y="37644"/>
                  </a:moveTo>
                  <a:cubicBezTo>
                    <a:pt x="96982" y="38282"/>
                    <a:pt x="40196" y="94429"/>
                    <a:pt x="38920" y="163975"/>
                  </a:cubicBezTo>
                  <a:lnTo>
                    <a:pt x="38920" y="169079"/>
                  </a:lnTo>
                  <a:cubicBezTo>
                    <a:pt x="39558" y="184392"/>
                    <a:pt x="42110" y="199706"/>
                    <a:pt x="47853" y="213742"/>
                  </a:cubicBezTo>
                  <a:cubicBezTo>
                    <a:pt x="52956" y="226502"/>
                    <a:pt x="60613" y="238626"/>
                    <a:pt x="69545" y="248835"/>
                  </a:cubicBezTo>
                  <a:cubicBezTo>
                    <a:pt x="83583" y="266699"/>
                    <a:pt x="96344" y="285840"/>
                    <a:pt x="106552" y="306258"/>
                  </a:cubicBezTo>
                  <a:lnTo>
                    <a:pt x="165889" y="306258"/>
                  </a:lnTo>
                  <a:lnTo>
                    <a:pt x="225865" y="306258"/>
                  </a:lnTo>
                  <a:cubicBezTo>
                    <a:pt x="235435" y="285840"/>
                    <a:pt x="248196" y="266699"/>
                    <a:pt x="262871" y="248835"/>
                  </a:cubicBezTo>
                  <a:cubicBezTo>
                    <a:pt x="272441" y="238626"/>
                    <a:pt x="279460" y="226502"/>
                    <a:pt x="284564" y="213742"/>
                  </a:cubicBezTo>
                  <a:cubicBezTo>
                    <a:pt x="289668" y="199706"/>
                    <a:pt x="292858" y="184392"/>
                    <a:pt x="293496" y="169079"/>
                  </a:cubicBezTo>
                  <a:lnTo>
                    <a:pt x="294134" y="169079"/>
                  </a:lnTo>
                  <a:lnTo>
                    <a:pt x="294134" y="163975"/>
                  </a:lnTo>
                  <a:cubicBezTo>
                    <a:pt x="292858" y="93791"/>
                    <a:pt x="236073" y="38282"/>
                    <a:pt x="166528" y="37644"/>
                  </a:cubicBezTo>
                  <a:close/>
                  <a:moveTo>
                    <a:pt x="165889" y="0"/>
                  </a:moveTo>
                  <a:cubicBezTo>
                    <a:pt x="256490" y="638"/>
                    <a:pt x="329864" y="73374"/>
                    <a:pt x="331778" y="163975"/>
                  </a:cubicBezTo>
                  <a:lnTo>
                    <a:pt x="331778" y="169717"/>
                  </a:lnTo>
                  <a:cubicBezTo>
                    <a:pt x="331140" y="189497"/>
                    <a:pt x="327312" y="208638"/>
                    <a:pt x="320294" y="227141"/>
                  </a:cubicBezTo>
                  <a:cubicBezTo>
                    <a:pt x="313914" y="244368"/>
                    <a:pt x="303705" y="260319"/>
                    <a:pt x="291582" y="274356"/>
                  </a:cubicBezTo>
                  <a:cubicBezTo>
                    <a:pt x="276269" y="290945"/>
                    <a:pt x="259680" y="323484"/>
                    <a:pt x="252662" y="337521"/>
                  </a:cubicBezTo>
                  <a:cubicBezTo>
                    <a:pt x="250748" y="341987"/>
                    <a:pt x="246282" y="344540"/>
                    <a:pt x="241177" y="344540"/>
                  </a:cubicBezTo>
                  <a:lnTo>
                    <a:pt x="90601" y="344540"/>
                  </a:lnTo>
                  <a:cubicBezTo>
                    <a:pt x="85497" y="344540"/>
                    <a:pt x="81030" y="341987"/>
                    <a:pt x="79116" y="337521"/>
                  </a:cubicBezTo>
                  <a:cubicBezTo>
                    <a:pt x="72098" y="323484"/>
                    <a:pt x="55509" y="290945"/>
                    <a:pt x="40196" y="274356"/>
                  </a:cubicBezTo>
                  <a:cubicBezTo>
                    <a:pt x="28073" y="260319"/>
                    <a:pt x="18503" y="244368"/>
                    <a:pt x="11484" y="227141"/>
                  </a:cubicBezTo>
                  <a:cubicBezTo>
                    <a:pt x="4466" y="208638"/>
                    <a:pt x="638" y="189497"/>
                    <a:pt x="0" y="169717"/>
                  </a:cubicBezTo>
                  <a:lnTo>
                    <a:pt x="0" y="163975"/>
                  </a:lnTo>
                  <a:cubicBezTo>
                    <a:pt x="1914" y="73374"/>
                    <a:pt x="75288" y="638"/>
                    <a:pt x="165889" y="0"/>
                  </a:cubicBezTo>
                  <a:close/>
                </a:path>
              </a:pathLst>
            </a:custGeom>
            <a:solidFill>
              <a:schemeClr val="tx1">
                <a:lumMod val="85000"/>
                <a:lumOff val="15000"/>
              </a:schemeClr>
            </a:solidFill>
            <a:ln w="6846" cap="flat">
              <a:noFill/>
              <a:prstDash val="solid"/>
              <a:miter/>
            </a:ln>
          </p:spPr>
          <p:txBody>
            <a:bodyPr wrap="square" rtlCol="0" anchor="ctr">
              <a:noAutofit/>
            </a:bodyPr>
            <a:lstStyle/>
            <a:p>
              <a:endParaRPr lang="en-US" sz="1350"/>
            </a:p>
          </p:txBody>
        </p:sp>
      </p:grpSp>
      <p:sp>
        <p:nvSpPr>
          <p:cNvPr id="18" name="標題 1"/>
          <p:cNvSpPr txBox="1">
            <a:spLocks/>
          </p:cNvSpPr>
          <p:nvPr/>
        </p:nvSpPr>
        <p:spPr>
          <a:xfrm>
            <a:off x="378088" y="-128504"/>
            <a:ext cx="1291203" cy="137766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TW" altLang="en-US" sz="2800" b="1" dirty="0" smtClean="0">
                <a:solidFill>
                  <a:srgbClr val="C00000"/>
                </a:solidFill>
                <a:latin typeface="微軟正黑體" panose="020B0604030504040204" pitchFamily="34" charset="-120"/>
                <a:ea typeface="微軟正黑體" panose="020B0604030504040204" pitchFamily="34" charset="-120"/>
              </a:rPr>
              <a:t>貼心</a:t>
            </a:r>
            <a:endParaRPr lang="en-US" altLang="zh-TW" sz="2800" b="1" dirty="0" smtClean="0">
              <a:solidFill>
                <a:srgbClr val="C00000"/>
              </a:solidFill>
              <a:latin typeface="微軟正黑體" panose="020B0604030504040204" pitchFamily="34" charset="-120"/>
              <a:ea typeface="微軟正黑體" panose="020B0604030504040204" pitchFamily="34" charset="-120"/>
            </a:endParaRPr>
          </a:p>
          <a:p>
            <a:r>
              <a:rPr lang="zh-TW" altLang="en-US" sz="2800" b="1" dirty="0" smtClean="0">
                <a:solidFill>
                  <a:srgbClr val="C00000"/>
                </a:solidFill>
                <a:latin typeface="微軟正黑體" panose="020B0604030504040204" pitchFamily="34" charset="-120"/>
                <a:ea typeface="微軟正黑體" panose="020B0604030504040204" pitchFamily="34" charset="-120"/>
              </a:rPr>
              <a:t>提醒</a:t>
            </a:r>
            <a:endParaRPr lang="zh-TW" altLang="en-US" sz="2400" b="1" dirty="0">
              <a:solidFill>
                <a:srgbClr val="C00000"/>
              </a:solidFill>
              <a:latin typeface="微軟正黑體" panose="020B0604030504040204" pitchFamily="34" charset="-120"/>
              <a:ea typeface="微軟正黑體" panose="020B0604030504040204" pitchFamily="34" charset="-120"/>
            </a:endParaRPr>
          </a:p>
        </p:txBody>
      </p:sp>
      <p:sp>
        <p:nvSpPr>
          <p:cNvPr id="19" name="Freeform 160"/>
          <p:cNvSpPr>
            <a:spLocks noChangeAspect="1" noEditPoints="1"/>
          </p:cNvSpPr>
          <p:nvPr/>
        </p:nvSpPr>
        <p:spPr bwMode="auto">
          <a:xfrm>
            <a:off x="793485" y="1665075"/>
            <a:ext cx="314960" cy="314960"/>
          </a:xfrm>
          <a:custGeom>
            <a:avLst/>
            <a:gdLst>
              <a:gd name="T0" fmla="*/ 99 w 199"/>
              <a:gd name="T1" fmla="*/ 199 h 199"/>
              <a:gd name="T2" fmla="*/ 0 w 199"/>
              <a:gd name="T3" fmla="*/ 100 h 199"/>
              <a:gd name="T4" fmla="*/ 99 w 199"/>
              <a:gd name="T5" fmla="*/ 0 h 199"/>
              <a:gd name="T6" fmla="*/ 199 w 199"/>
              <a:gd name="T7" fmla="*/ 100 h 199"/>
              <a:gd name="T8" fmla="*/ 99 w 199"/>
              <a:gd name="T9" fmla="*/ 199 h 199"/>
              <a:gd name="T10" fmla="*/ 76 w 199"/>
              <a:gd name="T11" fmla="*/ 54 h 199"/>
              <a:gd name="T12" fmla="*/ 76 w 199"/>
              <a:gd name="T13" fmla="*/ 151 h 199"/>
              <a:gd name="T14" fmla="*/ 145 w 199"/>
              <a:gd name="T15" fmla="*/ 101 h 199"/>
              <a:gd name="T16" fmla="*/ 76 w 199"/>
              <a:gd name="T17" fmla="*/ 5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99">
                <a:moveTo>
                  <a:pt x="99" y="199"/>
                </a:moveTo>
                <a:cubicBezTo>
                  <a:pt x="45" y="199"/>
                  <a:pt x="0" y="154"/>
                  <a:pt x="0" y="100"/>
                </a:cubicBezTo>
                <a:cubicBezTo>
                  <a:pt x="0" y="45"/>
                  <a:pt x="45" y="0"/>
                  <a:pt x="99" y="0"/>
                </a:cubicBezTo>
                <a:cubicBezTo>
                  <a:pt x="154" y="0"/>
                  <a:pt x="199" y="45"/>
                  <a:pt x="199" y="100"/>
                </a:cubicBezTo>
                <a:cubicBezTo>
                  <a:pt x="199" y="154"/>
                  <a:pt x="154" y="199"/>
                  <a:pt x="99" y="199"/>
                </a:cubicBezTo>
                <a:close/>
                <a:moveTo>
                  <a:pt x="76" y="54"/>
                </a:moveTo>
                <a:cubicBezTo>
                  <a:pt x="76" y="151"/>
                  <a:pt x="76" y="151"/>
                  <a:pt x="76" y="151"/>
                </a:cubicBezTo>
                <a:cubicBezTo>
                  <a:pt x="145" y="101"/>
                  <a:pt x="145" y="101"/>
                  <a:pt x="145" y="101"/>
                </a:cubicBezTo>
                <a:lnTo>
                  <a:pt x="76" y="54"/>
                </a:lnTo>
                <a:close/>
              </a:path>
            </a:pathLst>
          </a:cu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 name="內容版面配置區 2"/>
          <p:cNvSpPr>
            <a:spLocks noGrp="1"/>
          </p:cNvSpPr>
          <p:nvPr>
            <p:ph idx="1"/>
          </p:nvPr>
        </p:nvSpPr>
        <p:spPr>
          <a:xfrm>
            <a:off x="1148222" y="1538908"/>
            <a:ext cx="6850022" cy="2846339"/>
          </a:xfrm>
        </p:spPr>
        <p:txBody>
          <a:bodyPr>
            <a:noAutofit/>
          </a:bodyPr>
          <a:lstStyle/>
          <a:p>
            <a:pPr marL="0" indent="0" algn="just">
              <a:lnSpc>
                <a:spcPct val="100000"/>
              </a:lnSpc>
              <a:spcBef>
                <a:spcPts val="600"/>
              </a:spcBef>
              <a:spcAft>
                <a:spcPts val="600"/>
              </a:spcAft>
              <a:buNone/>
            </a:pPr>
            <a:r>
              <a:rPr lang="zh-TW" altLang="en-US" sz="3200" b="1" dirty="0" smtClean="0">
                <a:latin typeface="微軟正黑體" panose="020B0604030504040204" pitchFamily="34" charset="-120"/>
                <a:ea typeface="微軟正黑體" panose="020B0604030504040204" pitchFamily="34" charset="-120"/>
              </a:rPr>
              <a:t>如</a:t>
            </a:r>
            <a:r>
              <a:rPr lang="zh-TW" altLang="en-US" sz="3200" b="1" dirty="0">
                <a:latin typeface="微軟正黑體" panose="020B0604030504040204" pitchFamily="34" charset="-120"/>
                <a:ea typeface="微軟正黑體" panose="020B0604030504040204" pitchFamily="34" charset="-120"/>
              </a:rPr>
              <a:t>操作</a:t>
            </a:r>
            <a:r>
              <a:rPr lang="zh-TW" altLang="en-US" sz="3200" b="1" dirty="0" smtClean="0">
                <a:latin typeface="微軟正黑體" panose="020B0604030504040204" pitchFamily="34" charset="-120"/>
                <a:ea typeface="微軟正黑體" panose="020B0604030504040204" pitchFamily="34" charset="-120"/>
              </a:rPr>
              <a:t>系統時</a:t>
            </a:r>
            <a:r>
              <a:rPr lang="zh-TW" altLang="en-US" sz="3200" b="1" dirty="0">
                <a:latin typeface="微軟正黑體" panose="020B0604030504040204" pitchFamily="34" charset="-120"/>
                <a:ea typeface="微軟正黑體" panose="020B0604030504040204" pitchFamily="34" charset="-120"/>
              </a:rPr>
              <a:t>，有異常或錯誤訊息</a:t>
            </a:r>
            <a:r>
              <a:rPr lang="zh-TW" altLang="en-US" sz="3200" b="1" dirty="0" smtClean="0">
                <a:latin typeface="微軟正黑體" panose="020B0604030504040204" pitchFamily="34" charset="-120"/>
                <a:ea typeface="微軟正黑體" panose="020B0604030504040204" pitchFamily="34" charset="-120"/>
              </a:rPr>
              <a:t>，</a:t>
            </a:r>
            <a:r>
              <a:rPr lang="zh-TW" altLang="zh-TW" sz="3200" b="1" dirty="0">
                <a:latin typeface="微軟正黑體" panose="020B0604030504040204" pitchFamily="34" charset="-120"/>
                <a:ea typeface="微軟正黑體" panose="020B0604030504040204" pitchFamily="34" charset="-120"/>
              </a:rPr>
              <a:t>修正報名資料檔案</a:t>
            </a:r>
            <a:r>
              <a:rPr lang="zh-TW" altLang="zh-TW" sz="3200" b="1" dirty="0" smtClean="0">
                <a:latin typeface="微軟正黑體" panose="020B0604030504040204" pitchFamily="34" charset="-120"/>
                <a:ea typeface="微軟正黑體" panose="020B0604030504040204" pitchFamily="34" charset="-120"/>
              </a:rPr>
              <a:t>後</a:t>
            </a:r>
            <a:r>
              <a:rPr lang="zh-TW" altLang="en-US" sz="3200" b="1" dirty="0" smtClean="0">
                <a:latin typeface="微軟正黑體" panose="020B0604030504040204" pitchFamily="34" charset="-120"/>
                <a:ea typeface="微軟正黑體" panose="020B0604030504040204" pitchFamily="34" charset="-120"/>
              </a:rPr>
              <a:t>，</a:t>
            </a:r>
            <a:r>
              <a:rPr lang="zh-TW" altLang="zh-TW" sz="3200" b="1" dirty="0" smtClean="0">
                <a:latin typeface="微軟正黑體" panose="020B0604030504040204" pitchFamily="34" charset="-120"/>
                <a:ea typeface="微軟正黑體" panose="020B0604030504040204" pitchFamily="34" charset="-120"/>
              </a:rPr>
              <a:t>仍</a:t>
            </a:r>
            <a:r>
              <a:rPr lang="zh-TW" altLang="zh-TW" sz="3200" b="1" dirty="0">
                <a:latin typeface="微軟正黑體" panose="020B0604030504040204" pitchFamily="34" charset="-120"/>
                <a:ea typeface="微軟正黑體" panose="020B0604030504040204" pitchFamily="34" charset="-120"/>
              </a:rPr>
              <a:t>無法上傳成功，</a:t>
            </a:r>
            <a:r>
              <a:rPr lang="zh-TW" altLang="en-US" sz="3200" b="1" dirty="0" smtClean="0">
                <a:latin typeface="微軟正黑體" panose="020B0604030504040204" pitchFamily="34" charset="-120"/>
                <a:ea typeface="微軟正黑體" panose="020B0604030504040204" pitchFamily="34" charset="-120"/>
              </a:rPr>
              <a:t>請</a:t>
            </a:r>
            <a:r>
              <a:rPr lang="zh-TW" altLang="en-US" sz="3200" b="1" dirty="0">
                <a:solidFill>
                  <a:srgbClr val="FF0000"/>
                </a:solidFill>
                <a:latin typeface="微軟正黑體" panose="020B0604030504040204" pitchFamily="34" charset="-120"/>
                <a:ea typeface="微軟正黑體" panose="020B0604030504040204" pitchFamily="34" charset="-120"/>
              </a:rPr>
              <a:t>截取螢幕</a:t>
            </a:r>
            <a:r>
              <a:rPr lang="zh-TW" altLang="en-US" sz="3200" b="1" dirty="0" smtClean="0">
                <a:solidFill>
                  <a:srgbClr val="FF0000"/>
                </a:solidFill>
                <a:latin typeface="微軟正黑體" panose="020B0604030504040204" pitchFamily="34" charset="-120"/>
                <a:ea typeface="微軟正黑體" panose="020B0604030504040204" pitchFamily="34" charset="-120"/>
              </a:rPr>
              <a:t>畫面、報名資料檔案</a:t>
            </a:r>
            <a:r>
              <a:rPr lang="en-US" altLang="zh-TW" sz="3200" b="1" dirty="0" smtClean="0">
                <a:solidFill>
                  <a:srgbClr val="FF0000"/>
                </a:solidFill>
                <a:latin typeface="微軟正黑體" panose="020B0604030504040204" pitchFamily="34" charset="-120"/>
                <a:ea typeface="微軟正黑體" panose="020B0604030504040204" pitchFamily="34" charset="-120"/>
              </a:rPr>
              <a:t/>
            </a:r>
            <a:br>
              <a:rPr lang="en-US" altLang="zh-TW" sz="3200" b="1" dirty="0" smtClean="0">
                <a:solidFill>
                  <a:srgbClr val="FF0000"/>
                </a:solidFill>
                <a:latin typeface="微軟正黑體" panose="020B0604030504040204" pitchFamily="34" charset="-120"/>
                <a:ea typeface="微軟正黑體" panose="020B0604030504040204" pitchFamily="34" charset="-120"/>
              </a:rPr>
            </a:br>
            <a:r>
              <a:rPr lang="en-US" altLang="zh-TW" sz="3200" b="1" dirty="0" smtClean="0">
                <a:latin typeface="微軟正黑體" panose="020B0604030504040204" pitchFamily="34" charset="-120"/>
                <a:ea typeface="微軟正黑體" panose="020B0604030504040204" pitchFamily="34" charset="-120"/>
              </a:rPr>
              <a:t>E-mail</a:t>
            </a:r>
            <a:r>
              <a:rPr lang="zh-TW" altLang="en-US" sz="3200" b="1" dirty="0" smtClean="0">
                <a:latin typeface="微軟正黑體" panose="020B0604030504040204" pitchFamily="34" charset="-120"/>
                <a:ea typeface="微軟正黑體" panose="020B0604030504040204" pitchFamily="34" charset="-120"/>
              </a:rPr>
              <a:t>至</a:t>
            </a:r>
            <a:r>
              <a:rPr lang="en-US" altLang="zh-TW" sz="3200" b="1" dirty="0">
                <a:solidFill>
                  <a:srgbClr val="0033CC"/>
                </a:solidFill>
                <a:latin typeface="微軟正黑體" panose="020B0604030504040204" pitchFamily="34" charset="-120"/>
                <a:ea typeface="微軟正黑體" panose="020B0604030504040204" pitchFamily="34" charset="-120"/>
              </a:rPr>
              <a:t>u_5</a:t>
            </a:r>
            <a:r>
              <a:rPr lang="en-US" altLang="zh-TW" sz="3200" b="1" dirty="0" smtClean="0">
                <a:solidFill>
                  <a:srgbClr val="0033CC"/>
                </a:solidFill>
                <a:latin typeface="微軟正黑體" panose="020B0604030504040204" pitchFamily="34" charset="-120"/>
                <a:ea typeface="微軟正黑體" panose="020B0604030504040204" pitchFamily="34" charset="-120"/>
              </a:rPr>
              <a:t>@ntut.edu.tw</a:t>
            </a:r>
            <a:r>
              <a:rPr lang="zh-TW" altLang="en-US" sz="3200" b="1" dirty="0" smtClean="0">
                <a:latin typeface="微軟正黑體" panose="020B0604030504040204" pitchFamily="34" charset="-120"/>
                <a:ea typeface="微軟正黑體" panose="020B0604030504040204" pitchFamily="34" charset="-120"/>
              </a:rPr>
              <a:t>，俾利瞭解</a:t>
            </a:r>
            <a:r>
              <a:rPr lang="zh-TW" altLang="en-US" sz="3200" b="1" dirty="0">
                <a:latin typeface="微軟正黑體" panose="020B0604030504040204" pitchFamily="34" charset="-120"/>
                <a:ea typeface="微軟正黑體" panose="020B0604030504040204" pitchFamily="34" charset="-120"/>
              </a:rPr>
              <a:t>異常</a:t>
            </a:r>
            <a:r>
              <a:rPr lang="zh-TW" altLang="en-US" sz="3200" b="1" dirty="0" smtClean="0">
                <a:latin typeface="微軟正黑體" panose="020B0604030504040204" pitchFamily="34" charset="-120"/>
                <a:ea typeface="微軟正黑體" panose="020B0604030504040204" pitchFamily="34" charset="-120"/>
              </a:rPr>
              <a:t>情形及處理、回覆。</a:t>
            </a:r>
            <a:endParaRPr lang="en-US" altLang="zh-TW" sz="3200" b="1" dirty="0">
              <a:latin typeface="微軟正黑體" panose="020B0604030504040204" pitchFamily="34" charset="-120"/>
              <a:ea typeface="微軟正黑體" panose="020B0604030504040204" pitchFamily="34" charset="-120"/>
            </a:endParaRPr>
          </a:p>
        </p:txBody>
      </p:sp>
      <p:grpSp>
        <p:nvGrpSpPr>
          <p:cNvPr id="21" name="Group 2">
            <a:extLst>
              <a:ext uri="{FF2B5EF4-FFF2-40B4-BE49-F238E27FC236}">
                <a16:creationId xmlns:a16="http://schemas.microsoft.com/office/drawing/2014/main" id="{A5F439D2-5A99-4892-8A8A-D50CE9538E74}"/>
              </a:ext>
            </a:extLst>
          </p:cNvPr>
          <p:cNvGrpSpPr/>
          <p:nvPr/>
        </p:nvGrpSpPr>
        <p:grpSpPr>
          <a:xfrm flipH="1">
            <a:off x="5255288" y="3763376"/>
            <a:ext cx="2527638" cy="2227208"/>
            <a:chOff x="5550252" y="1926159"/>
            <a:chExt cx="3708834" cy="2844581"/>
          </a:xfrm>
        </p:grpSpPr>
        <p:grpSp>
          <p:nvGrpSpPr>
            <p:cNvPr id="22" name="Group 3">
              <a:extLst>
                <a:ext uri="{FF2B5EF4-FFF2-40B4-BE49-F238E27FC236}">
                  <a16:creationId xmlns:a16="http://schemas.microsoft.com/office/drawing/2014/main" id="{59D9EA09-75D5-4D6D-96EE-2C1AA1245F84}"/>
                </a:ext>
              </a:extLst>
            </p:cNvPr>
            <p:cNvGrpSpPr/>
            <p:nvPr/>
          </p:nvGrpSpPr>
          <p:grpSpPr>
            <a:xfrm rot="11700000">
              <a:off x="7577837" y="1926159"/>
              <a:ext cx="757646" cy="2121409"/>
              <a:chOff x="9854152" y="1744739"/>
              <a:chExt cx="757646" cy="2121409"/>
            </a:xfrm>
          </p:grpSpPr>
          <p:sp>
            <p:nvSpPr>
              <p:cNvPr id="31" name="Freeform: Shape 12">
                <a:extLst>
                  <a:ext uri="{FF2B5EF4-FFF2-40B4-BE49-F238E27FC236}">
                    <a16:creationId xmlns:a16="http://schemas.microsoft.com/office/drawing/2014/main" id="{15648FF1-E01C-4CE2-8D7D-2CD868273045}"/>
                  </a:ext>
                </a:extLst>
              </p:cNvPr>
              <p:cNvSpPr/>
              <p:nvPr/>
            </p:nvSpPr>
            <p:spPr>
              <a:xfrm>
                <a:off x="9854152" y="1744739"/>
                <a:ext cx="757646" cy="2121409"/>
              </a:xfrm>
              <a:custGeom>
                <a:avLst/>
                <a:gdLst>
                  <a:gd name="connsiteX0" fmla="*/ 398295 w 480600"/>
                  <a:gd name="connsiteY0" fmla="*/ 1046026 h 1345680"/>
                  <a:gd name="connsiteX1" fmla="*/ 348313 w 480600"/>
                  <a:gd name="connsiteY1" fmla="*/ 1015268 h 1345680"/>
                  <a:gd name="connsiteX2" fmla="*/ 329088 w 480600"/>
                  <a:gd name="connsiteY2" fmla="*/ 334738 h 1345680"/>
                  <a:gd name="connsiteX3" fmla="*/ 379071 w 480600"/>
                  <a:gd name="connsiteY3" fmla="*/ 303980 h 1345680"/>
                  <a:gd name="connsiteX4" fmla="*/ 440588 w 480600"/>
                  <a:gd name="connsiteY4" fmla="*/ 167489 h 1345680"/>
                  <a:gd name="connsiteX5" fmla="*/ 430976 w 480600"/>
                  <a:gd name="connsiteY5" fmla="*/ 109817 h 1345680"/>
                  <a:gd name="connsiteX6" fmla="*/ 334856 w 480600"/>
                  <a:gd name="connsiteY6" fmla="*/ 29076 h 1345680"/>
                  <a:gd name="connsiteX7" fmla="*/ 309864 w 480600"/>
                  <a:gd name="connsiteY7" fmla="*/ 54068 h 1345680"/>
                  <a:gd name="connsiteX8" fmla="*/ 309864 w 480600"/>
                  <a:gd name="connsiteY8" fmla="*/ 173256 h 1345680"/>
                  <a:gd name="connsiteX9" fmla="*/ 271416 w 480600"/>
                  <a:gd name="connsiteY9" fmla="*/ 211704 h 1345680"/>
                  <a:gd name="connsiteX10" fmla="*/ 219512 w 480600"/>
                  <a:gd name="connsiteY10" fmla="*/ 211704 h 1345680"/>
                  <a:gd name="connsiteX11" fmla="*/ 181064 w 480600"/>
                  <a:gd name="connsiteY11" fmla="*/ 173256 h 1345680"/>
                  <a:gd name="connsiteX12" fmla="*/ 181064 w 480600"/>
                  <a:gd name="connsiteY12" fmla="*/ 55990 h 1345680"/>
                  <a:gd name="connsiteX13" fmla="*/ 156072 w 480600"/>
                  <a:gd name="connsiteY13" fmla="*/ 30999 h 1345680"/>
                  <a:gd name="connsiteX14" fmla="*/ 59952 w 480600"/>
                  <a:gd name="connsiteY14" fmla="*/ 111740 h 1345680"/>
                  <a:gd name="connsiteX15" fmla="*/ 50340 w 480600"/>
                  <a:gd name="connsiteY15" fmla="*/ 169412 h 1345680"/>
                  <a:gd name="connsiteX16" fmla="*/ 111857 w 480600"/>
                  <a:gd name="connsiteY16" fmla="*/ 305902 h 1345680"/>
                  <a:gd name="connsiteX17" fmla="*/ 161840 w 480600"/>
                  <a:gd name="connsiteY17" fmla="*/ 336660 h 1345680"/>
                  <a:gd name="connsiteX18" fmla="*/ 142616 w 480600"/>
                  <a:gd name="connsiteY18" fmla="*/ 1017190 h 1345680"/>
                  <a:gd name="connsiteX19" fmla="*/ 92633 w 480600"/>
                  <a:gd name="connsiteY19" fmla="*/ 1047949 h 1345680"/>
                  <a:gd name="connsiteX20" fmla="*/ 31116 w 480600"/>
                  <a:gd name="connsiteY20" fmla="*/ 1184439 h 1345680"/>
                  <a:gd name="connsiteX21" fmla="*/ 40728 w 480600"/>
                  <a:gd name="connsiteY21" fmla="*/ 1242111 h 1345680"/>
                  <a:gd name="connsiteX22" fmla="*/ 136848 w 480600"/>
                  <a:gd name="connsiteY22" fmla="*/ 1322852 h 1345680"/>
                  <a:gd name="connsiteX23" fmla="*/ 161840 w 480600"/>
                  <a:gd name="connsiteY23" fmla="*/ 1297861 h 1345680"/>
                  <a:gd name="connsiteX24" fmla="*/ 161840 w 480600"/>
                  <a:gd name="connsiteY24" fmla="*/ 1178672 h 1345680"/>
                  <a:gd name="connsiteX25" fmla="*/ 200288 w 480600"/>
                  <a:gd name="connsiteY25" fmla="*/ 1140224 h 1345680"/>
                  <a:gd name="connsiteX26" fmla="*/ 290640 w 480600"/>
                  <a:gd name="connsiteY26" fmla="*/ 1140224 h 1345680"/>
                  <a:gd name="connsiteX27" fmla="*/ 329088 w 480600"/>
                  <a:gd name="connsiteY27" fmla="*/ 1178672 h 1345680"/>
                  <a:gd name="connsiteX28" fmla="*/ 329088 w 480600"/>
                  <a:gd name="connsiteY28" fmla="*/ 1297861 h 1345680"/>
                  <a:gd name="connsiteX29" fmla="*/ 354080 w 480600"/>
                  <a:gd name="connsiteY29" fmla="*/ 1322852 h 1345680"/>
                  <a:gd name="connsiteX30" fmla="*/ 450200 w 480600"/>
                  <a:gd name="connsiteY30" fmla="*/ 1242111 h 1345680"/>
                  <a:gd name="connsiteX31" fmla="*/ 459812 w 480600"/>
                  <a:gd name="connsiteY31" fmla="*/ 1184439 h 1345680"/>
                  <a:gd name="connsiteX32" fmla="*/ 398295 w 480600"/>
                  <a:gd name="connsiteY32" fmla="*/ 1046026 h 134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0600" h="1345680">
                    <a:moveTo>
                      <a:pt x="398295" y="1046026"/>
                    </a:moveTo>
                    <a:lnTo>
                      <a:pt x="348313" y="1015268"/>
                    </a:lnTo>
                    <a:lnTo>
                      <a:pt x="329088" y="334738"/>
                    </a:lnTo>
                    <a:lnTo>
                      <a:pt x="379071" y="303980"/>
                    </a:lnTo>
                    <a:cubicBezTo>
                      <a:pt x="425209" y="275144"/>
                      <a:pt x="450200" y="221316"/>
                      <a:pt x="440588" y="167489"/>
                    </a:cubicBezTo>
                    <a:lnTo>
                      <a:pt x="430976" y="109817"/>
                    </a:lnTo>
                    <a:cubicBezTo>
                      <a:pt x="423286" y="63680"/>
                      <a:pt x="382916" y="29076"/>
                      <a:pt x="334856" y="29076"/>
                    </a:cubicBezTo>
                    <a:cubicBezTo>
                      <a:pt x="321399" y="29076"/>
                      <a:pt x="309864" y="40611"/>
                      <a:pt x="309864" y="54068"/>
                    </a:cubicBezTo>
                    <a:lnTo>
                      <a:pt x="309864" y="173256"/>
                    </a:lnTo>
                    <a:cubicBezTo>
                      <a:pt x="309864" y="194403"/>
                      <a:pt x="292563" y="211704"/>
                      <a:pt x="271416" y="211704"/>
                    </a:cubicBezTo>
                    <a:lnTo>
                      <a:pt x="219512" y="211704"/>
                    </a:lnTo>
                    <a:cubicBezTo>
                      <a:pt x="198365" y="211704"/>
                      <a:pt x="181064" y="194403"/>
                      <a:pt x="181064" y="173256"/>
                    </a:cubicBezTo>
                    <a:lnTo>
                      <a:pt x="181064" y="55990"/>
                    </a:lnTo>
                    <a:cubicBezTo>
                      <a:pt x="181064" y="42533"/>
                      <a:pt x="169529" y="30999"/>
                      <a:pt x="156072" y="30999"/>
                    </a:cubicBezTo>
                    <a:cubicBezTo>
                      <a:pt x="108012" y="30999"/>
                      <a:pt x="67642" y="65602"/>
                      <a:pt x="59952" y="111740"/>
                    </a:cubicBezTo>
                    <a:lnTo>
                      <a:pt x="50340" y="169412"/>
                    </a:lnTo>
                    <a:cubicBezTo>
                      <a:pt x="40728" y="223239"/>
                      <a:pt x="65720" y="277066"/>
                      <a:pt x="111857" y="305902"/>
                    </a:cubicBezTo>
                    <a:lnTo>
                      <a:pt x="161840" y="336660"/>
                    </a:lnTo>
                    <a:lnTo>
                      <a:pt x="142616" y="1017190"/>
                    </a:lnTo>
                    <a:lnTo>
                      <a:pt x="92633" y="1047949"/>
                    </a:lnTo>
                    <a:cubicBezTo>
                      <a:pt x="46496" y="1076785"/>
                      <a:pt x="21504" y="1130612"/>
                      <a:pt x="31116" y="1184439"/>
                    </a:cubicBezTo>
                    <a:lnTo>
                      <a:pt x="40728" y="1242111"/>
                    </a:lnTo>
                    <a:cubicBezTo>
                      <a:pt x="48418" y="1288249"/>
                      <a:pt x="88788" y="1322852"/>
                      <a:pt x="136848" y="1322852"/>
                    </a:cubicBezTo>
                    <a:cubicBezTo>
                      <a:pt x="150305" y="1322852"/>
                      <a:pt x="161840" y="1311317"/>
                      <a:pt x="161840" y="1297861"/>
                    </a:cubicBezTo>
                    <a:lnTo>
                      <a:pt x="161840" y="1178672"/>
                    </a:lnTo>
                    <a:cubicBezTo>
                      <a:pt x="161840" y="1157525"/>
                      <a:pt x="179141" y="1140224"/>
                      <a:pt x="200288" y="1140224"/>
                    </a:cubicBezTo>
                    <a:lnTo>
                      <a:pt x="290640" y="1140224"/>
                    </a:lnTo>
                    <a:cubicBezTo>
                      <a:pt x="311787" y="1140224"/>
                      <a:pt x="329088" y="1157525"/>
                      <a:pt x="329088" y="1178672"/>
                    </a:cubicBezTo>
                    <a:lnTo>
                      <a:pt x="329088" y="1297861"/>
                    </a:lnTo>
                    <a:cubicBezTo>
                      <a:pt x="329088" y="1311317"/>
                      <a:pt x="340623" y="1322852"/>
                      <a:pt x="354080" y="1322852"/>
                    </a:cubicBezTo>
                    <a:cubicBezTo>
                      <a:pt x="402140" y="1322852"/>
                      <a:pt x="442510" y="1288249"/>
                      <a:pt x="450200" y="1242111"/>
                    </a:cubicBezTo>
                    <a:lnTo>
                      <a:pt x="459812" y="1184439"/>
                    </a:lnTo>
                    <a:cubicBezTo>
                      <a:pt x="469424" y="1128689"/>
                      <a:pt x="446355" y="1074862"/>
                      <a:pt x="398295" y="1046026"/>
                    </a:cubicBezTo>
                    <a:close/>
                  </a:path>
                </a:pathLst>
              </a:custGeom>
              <a:solidFill>
                <a:schemeClr val="accent2">
                  <a:lumMod val="75000"/>
                </a:schemeClr>
              </a:solidFill>
              <a:ln w="19209" cap="flat">
                <a:noFill/>
                <a:prstDash val="solid"/>
                <a:miter/>
              </a:ln>
            </p:spPr>
            <p:txBody>
              <a:bodyPr rtlCol="0" anchor="ctr"/>
              <a:lstStyle/>
              <a:p>
                <a:endParaRPr lang="en-US"/>
              </a:p>
            </p:txBody>
          </p:sp>
          <p:sp>
            <p:nvSpPr>
              <p:cNvPr id="32" name="Freeform: Shape 13">
                <a:extLst>
                  <a:ext uri="{FF2B5EF4-FFF2-40B4-BE49-F238E27FC236}">
                    <a16:creationId xmlns:a16="http://schemas.microsoft.com/office/drawing/2014/main" id="{60AAE0FF-D8D8-4E41-9444-A827F6FADDEA}"/>
                  </a:ext>
                </a:extLst>
              </p:cNvPr>
              <p:cNvSpPr/>
              <p:nvPr/>
            </p:nvSpPr>
            <p:spPr>
              <a:xfrm>
                <a:off x="9898391" y="1790004"/>
                <a:ext cx="343852" cy="2036553"/>
              </a:xfrm>
              <a:custGeom>
                <a:avLst/>
                <a:gdLst>
                  <a:gd name="connsiteX0" fmla="*/ 200205 w 343852"/>
                  <a:gd name="connsiteY0" fmla="*/ 0 h 2036553"/>
                  <a:gd name="connsiteX1" fmla="*/ 239604 w 343852"/>
                  <a:gd name="connsiteY1" fmla="*/ 39397 h 2036553"/>
                  <a:gd name="connsiteX2" fmla="*/ 239604 w 343852"/>
                  <a:gd name="connsiteY2" fmla="*/ 224262 h 2036553"/>
                  <a:gd name="connsiteX3" fmla="*/ 300216 w 343852"/>
                  <a:gd name="connsiteY3" fmla="*/ 284874 h 2036553"/>
                  <a:gd name="connsiteX4" fmla="*/ 343852 w 343852"/>
                  <a:gd name="connsiteY4" fmla="*/ 284874 h 2036553"/>
                  <a:gd name="connsiteX5" fmla="*/ 343852 w 343852"/>
                  <a:gd name="connsiteY5" fmla="*/ 1748647 h 2036553"/>
                  <a:gd name="connsiteX6" fmla="*/ 269910 w 343852"/>
                  <a:gd name="connsiteY6" fmla="*/ 1748647 h 2036553"/>
                  <a:gd name="connsiteX7" fmla="*/ 209298 w 343852"/>
                  <a:gd name="connsiteY7" fmla="*/ 1809259 h 2036553"/>
                  <a:gd name="connsiteX8" fmla="*/ 209298 w 343852"/>
                  <a:gd name="connsiteY8" fmla="*/ 1997156 h 2036553"/>
                  <a:gd name="connsiteX9" fmla="*/ 169899 w 343852"/>
                  <a:gd name="connsiteY9" fmla="*/ 2036553 h 2036553"/>
                  <a:gd name="connsiteX10" fmla="*/ 18370 w 343852"/>
                  <a:gd name="connsiteY10" fmla="*/ 1909268 h 2036553"/>
                  <a:gd name="connsiteX11" fmla="*/ 3217 w 343852"/>
                  <a:gd name="connsiteY11" fmla="*/ 1818350 h 2036553"/>
                  <a:gd name="connsiteX12" fmla="*/ 100196 w 343852"/>
                  <a:gd name="connsiteY12" fmla="*/ 1603180 h 2036553"/>
                  <a:gd name="connsiteX13" fmla="*/ 178992 w 343852"/>
                  <a:gd name="connsiteY13" fmla="*/ 1554689 h 2036553"/>
                  <a:gd name="connsiteX14" fmla="*/ 209298 w 343852"/>
                  <a:gd name="connsiteY14" fmla="*/ 481862 h 2036553"/>
                  <a:gd name="connsiteX15" fmla="*/ 130502 w 343852"/>
                  <a:gd name="connsiteY15" fmla="*/ 433373 h 2036553"/>
                  <a:gd name="connsiteX16" fmla="*/ 33523 w 343852"/>
                  <a:gd name="connsiteY16" fmla="*/ 218202 h 2036553"/>
                  <a:gd name="connsiteX17" fmla="*/ 48676 w 343852"/>
                  <a:gd name="connsiteY17" fmla="*/ 127285 h 2036553"/>
                  <a:gd name="connsiteX18" fmla="*/ 200205 w 343852"/>
                  <a:gd name="connsiteY18" fmla="*/ 0 h 203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3852" h="2036553">
                    <a:moveTo>
                      <a:pt x="200205" y="0"/>
                    </a:moveTo>
                    <a:cubicBezTo>
                      <a:pt x="221419" y="0"/>
                      <a:pt x="239604" y="18183"/>
                      <a:pt x="239604" y="39397"/>
                    </a:cubicBezTo>
                    <a:lnTo>
                      <a:pt x="239604" y="224262"/>
                    </a:lnTo>
                    <a:cubicBezTo>
                      <a:pt x="239604" y="257599"/>
                      <a:pt x="266878" y="284874"/>
                      <a:pt x="300216" y="284874"/>
                    </a:cubicBezTo>
                    <a:lnTo>
                      <a:pt x="343852" y="284874"/>
                    </a:lnTo>
                    <a:lnTo>
                      <a:pt x="343852" y="1748647"/>
                    </a:lnTo>
                    <a:lnTo>
                      <a:pt x="269910" y="1748647"/>
                    </a:lnTo>
                    <a:cubicBezTo>
                      <a:pt x="236572" y="1748647"/>
                      <a:pt x="209298" y="1775922"/>
                      <a:pt x="209298" y="1809259"/>
                    </a:cubicBezTo>
                    <a:lnTo>
                      <a:pt x="209298" y="1997156"/>
                    </a:lnTo>
                    <a:cubicBezTo>
                      <a:pt x="209298" y="2018368"/>
                      <a:pt x="191114" y="2036553"/>
                      <a:pt x="169899" y="2036553"/>
                    </a:cubicBezTo>
                    <a:cubicBezTo>
                      <a:pt x="94135" y="2036553"/>
                      <a:pt x="30493" y="1982003"/>
                      <a:pt x="18370" y="1909268"/>
                    </a:cubicBezTo>
                    <a:lnTo>
                      <a:pt x="3217" y="1818350"/>
                    </a:lnTo>
                    <a:cubicBezTo>
                      <a:pt x="-11936" y="1733494"/>
                      <a:pt x="27463" y="1648638"/>
                      <a:pt x="100196" y="1603180"/>
                    </a:cubicBezTo>
                    <a:lnTo>
                      <a:pt x="178992" y="1554689"/>
                    </a:lnTo>
                    <a:lnTo>
                      <a:pt x="209298" y="481862"/>
                    </a:lnTo>
                    <a:lnTo>
                      <a:pt x="130502" y="433373"/>
                    </a:lnTo>
                    <a:cubicBezTo>
                      <a:pt x="57769" y="387914"/>
                      <a:pt x="18370" y="303058"/>
                      <a:pt x="33523" y="218202"/>
                    </a:cubicBezTo>
                    <a:lnTo>
                      <a:pt x="48676" y="127285"/>
                    </a:lnTo>
                    <a:cubicBezTo>
                      <a:pt x="60799" y="54550"/>
                      <a:pt x="124440" y="0"/>
                      <a:pt x="200205" y="0"/>
                    </a:cubicBezTo>
                    <a:close/>
                  </a:path>
                </a:pathLst>
              </a:custGeom>
              <a:solidFill>
                <a:schemeClr val="accent2"/>
              </a:solidFill>
              <a:ln w="19209" cap="flat">
                <a:noFill/>
                <a:prstDash val="solid"/>
                <a:miter/>
              </a:ln>
            </p:spPr>
            <p:txBody>
              <a:bodyPr wrap="square" rtlCol="0" anchor="ctr">
                <a:noAutofit/>
              </a:bodyPr>
              <a:lstStyle/>
              <a:p>
                <a:endParaRPr lang="en-US"/>
              </a:p>
            </p:txBody>
          </p:sp>
        </p:grpSp>
        <p:grpSp>
          <p:nvGrpSpPr>
            <p:cNvPr id="23" name="Graphic 20">
              <a:extLst>
                <a:ext uri="{FF2B5EF4-FFF2-40B4-BE49-F238E27FC236}">
                  <a16:creationId xmlns:a16="http://schemas.microsoft.com/office/drawing/2014/main" id="{34837FD5-BD6A-4D4B-86F4-D2286796791A}"/>
                </a:ext>
              </a:extLst>
            </p:cNvPr>
            <p:cNvGrpSpPr/>
            <p:nvPr/>
          </p:nvGrpSpPr>
          <p:grpSpPr>
            <a:xfrm>
              <a:off x="5550252" y="2224723"/>
              <a:ext cx="3708834" cy="2546017"/>
              <a:chOff x="1847758" y="1028034"/>
              <a:chExt cx="8491173" cy="5828968"/>
            </a:xfrm>
          </p:grpSpPr>
          <p:sp>
            <p:nvSpPr>
              <p:cNvPr id="24" name="Freeform: Shape 5">
                <a:extLst>
                  <a:ext uri="{FF2B5EF4-FFF2-40B4-BE49-F238E27FC236}">
                    <a16:creationId xmlns:a16="http://schemas.microsoft.com/office/drawing/2014/main" id="{32A46820-3CDE-4790-9804-642EC8A43E84}"/>
                  </a:ext>
                </a:extLst>
              </p:cNvPr>
              <p:cNvSpPr/>
              <p:nvPr/>
            </p:nvSpPr>
            <p:spPr>
              <a:xfrm>
                <a:off x="5617962" y="2071387"/>
                <a:ext cx="2529427" cy="2124453"/>
              </a:xfrm>
              <a:custGeom>
                <a:avLst/>
                <a:gdLst>
                  <a:gd name="connsiteX0" fmla="*/ 2512202 w 2529426"/>
                  <a:gd name="connsiteY0" fmla="*/ 339204 h 2124453"/>
                  <a:gd name="connsiteX1" fmla="*/ 2297101 w 2529426"/>
                  <a:gd name="connsiteY1" fmla="*/ 179206 h 2124453"/>
                  <a:gd name="connsiteX2" fmla="*/ 1726155 w 2529426"/>
                  <a:gd name="connsiteY2" fmla="*/ 4603 h 2124453"/>
                  <a:gd name="connsiteX3" fmla="*/ 1546904 w 2529426"/>
                  <a:gd name="connsiteY3" fmla="*/ 33150 h 2124453"/>
                  <a:gd name="connsiteX4" fmla="*/ 1131972 w 2529426"/>
                  <a:gd name="connsiteY4" fmla="*/ 180534 h 2124453"/>
                  <a:gd name="connsiteX5" fmla="*/ 904921 w 2529426"/>
                  <a:gd name="connsiteY5" fmla="*/ 297379 h 2124453"/>
                  <a:gd name="connsiteX6" fmla="*/ 201196 w 2529426"/>
                  <a:gd name="connsiteY6" fmla="*/ 865006 h 2124453"/>
                  <a:gd name="connsiteX7" fmla="*/ 700 w 2529426"/>
                  <a:gd name="connsiteY7" fmla="*/ 997120 h 2124453"/>
                  <a:gd name="connsiteX8" fmla="*/ 128168 w 2529426"/>
                  <a:gd name="connsiteY8" fmla="*/ 1426658 h 2124453"/>
                  <a:gd name="connsiteX9" fmla="*/ 144765 w 2529426"/>
                  <a:gd name="connsiteY9" fmla="*/ 1456534 h 2124453"/>
                  <a:gd name="connsiteX10" fmla="*/ 145429 w 2529426"/>
                  <a:gd name="connsiteY10" fmla="*/ 1461180 h 2124453"/>
                  <a:gd name="connsiteX11" fmla="*/ 252315 w 2529426"/>
                  <a:gd name="connsiteY11" fmla="*/ 2130384 h 2124453"/>
                  <a:gd name="connsiteX12" fmla="*/ 790068 w 2529426"/>
                  <a:gd name="connsiteY12" fmla="*/ 2098516 h 2124453"/>
                  <a:gd name="connsiteX13" fmla="*/ 1690968 w 2529426"/>
                  <a:gd name="connsiteY13" fmla="*/ 1959763 h 2124453"/>
                  <a:gd name="connsiteX14" fmla="*/ 2028889 w 2529426"/>
                  <a:gd name="connsiteY14" fmla="*/ 1784496 h 2124453"/>
                  <a:gd name="connsiteX15" fmla="*/ 2072706 w 2529426"/>
                  <a:gd name="connsiteY15" fmla="*/ 1590639 h 2124453"/>
                  <a:gd name="connsiteX16" fmla="*/ 2097934 w 2529426"/>
                  <a:gd name="connsiteY16" fmla="*/ 1560764 h 2124453"/>
                  <a:gd name="connsiteX17" fmla="*/ 2297101 w 2529426"/>
                  <a:gd name="connsiteY17" fmla="*/ 1415372 h 2124453"/>
                  <a:gd name="connsiteX18" fmla="*/ 2267890 w 2529426"/>
                  <a:gd name="connsiteY18" fmla="*/ 1212221 h 2124453"/>
                  <a:gd name="connsiteX19" fmla="*/ 2290463 w 2529426"/>
                  <a:gd name="connsiteY19" fmla="*/ 1175707 h 2124453"/>
                  <a:gd name="connsiteX20" fmla="*/ 2401996 w 2529426"/>
                  <a:gd name="connsiteY20" fmla="*/ 1137201 h 2124453"/>
                  <a:gd name="connsiteX21" fmla="*/ 2443821 w 2529426"/>
                  <a:gd name="connsiteY21" fmla="*/ 997120 h 2124453"/>
                  <a:gd name="connsiteX22" fmla="*/ 2443821 w 2529426"/>
                  <a:gd name="connsiteY22" fmla="*/ 997120 h 2124453"/>
                  <a:gd name="connsiteX23" fmla="*/ 2443821 w 2529426"/>
                  <a:gd name="connsiteY23" fmla="*/ 997120 h 2124453"/>
                  <a:gd name="connsiteX24" fmla="*/ 2317018 w 2529426"/>
                  <a:gd name="connsiteY24" fmla="*/ 707664 h 2124453"/>
                  <a:gd name="connsiteX25" fmla="*/ 2326313 w 2529426"/>
                  <a:gd name="connsiteY25" fmla="*/ 683100 h 2124453"/>
                  <a:gd name="connsiteX26" fmla="*/ 2506227 w 2529426"/>
                  <a:gd name="connsiteY26" fmla="*/ 525757 h 2124453"/>
                  <a:gd name="connsiteX27" fmla="*/ 2512202 w 2529426"/>
                  <a:gd name="connsiteY27" fmla="*/ 339204 h 21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29426" h="2124453">
                    <a:moveTo>
                      <a:pt x="2512202" y="339204"/>
                    </a:moveTo>
                    <a:cubicBezTo>
                      <a:pt x="2437847" y="238956"/>
                      <a:pt x="2413946" y="227670"/>
                      <a:pt x="2297101" y="179206"/>
                    </a:cubicBezTo>
                    <a:cubicBezTo>
                      <a:pt x="2190879" y="123439"/>
                      <a:pt x="1849638" y="38461"/>
                      <a:pt x="1726155" y="4603"/>
                    </a:cubicBezTo>
                    <a:cubicBezTo>
                      <a:pt x="1663749" y="-7348"/>
                      <a:pt x="1626571" y="4603"/>
                      <a:pt x="1546904" y="33150"/>
                    </a:cubicBezTo>
                    <a:cubicBezTo>
                      <a:pt x="1408150" y="82278"/>
                      <a:pt x="1270061" y="130742"/>
                      <a:pt x="1131972" y="180534"/>
                    </a:cubicBezTo>
                    <a:cubicBezTo>
                      <a:pt x="1050977" y="209745"/>
                      <a:pt x="967327" y="231653"/>
                      <a:pt x="904921" y="297379"/>
                    </a:cubicBezTo>
                    <a:cubicBezTo>
                      <a:pt x="883676" y="319951"/>
                      <a:pt x="412313" y="695714"/>
                      <a:pt x="201196" y="865006"/>
                    </a:cubicBezTo>
                    <a:cubicBezTo>
                      <a:pt x="138790" y="915462"/>
                      <a:pt x="79704" y="971892"/>
                      <a:pt x="700" y="997120"/>
                    </a:cubicBezTo>
                    <a:cubicBezTo>
                      <a:pt x="-9258" y="1010398"/>
                      <a:pt x="89662" y="1294544"/>
                      <a:pt x="128168" y="1426658"/>
                    </a:cubicBezTo>
                    <a:cubicBezTo>
                      <a:pt x="131487" y="1437944"/>
                      <a:pt x="134143" y="1449895"/>
                      <a:pt x="144765" y="1456534"/>
                    </a:cubicBezTo>
                    <a:cubicBezTo>
                      <a:pt x="144101" y="1457861"/>
                      <a:pt x="144101" y="1459853"/>
                      <a:pt x="145429" y="1461180"/>
                    </a:cubicBezTo>
                    <a:cubicBezTo>
                      <a:pt x="151404" y="1481097"/>
                      <a:pt x="252315" y="2097189"/>
                      <a:pt x="252315" y="2130384"/>
                    </a:cubicBezTo>
                    <a:cubicBezTo>
                      <a:pt x="445508" y="2092542"/>
                      <a:pt x="594219" y="2079927"/>
                      <a:pt x="790068" y="2098516"/>
                    </a:cubicBezTo>
                    <a:cubicBezTo>
                      <a:pt x="1089482" y="2116442"/>
                      <a:pt x="1105416" y="2146981"/>
                      <a:pt x="1690968" y="1959763"/>
                    </a:cubicBezTo>
                    <a:cubicBezTo>
                      <a:pt x="1760013" y="1927897"/>
                      <a:pt x="1920011" y="1845574"/>
                      <a:pt x="2028889" y="1784496"/>
                    </a:cubicBezTo>
                    <a:cubicBezTo>
                      <a:pt x="2105901" y="1717443"/>
                      <a:pt x="2074698" y="1614540"/>
                      <a:pt x="2072706" y="1590639"/>
                    </a:cubicBezTo>
                    <a:cubicBezTo>
                      <a:pt x="2071378" y="1574042"/>
                      <a:pt x="2076026" y="1561428"/>
                      <a:pt x="2097934" y="1560764"/>
                    </a:cubicBezTo>
                    <a:cubicBezTo>
                      <a:pt x="2186231" y="1558109"/>
                      <a:pt x="2285151" y="1492383"/>
                      <a:pt x="2297101" y="1415372"/>
                    </a:cubicBezTo>
                    <a:cubicBezTo>
                      <a:pt x="2307060" y="1343672"/>
                      <a:pt x="2301749" y="1275955"/>
                      <a:pt x="2267890" y="1212221"/>
                    </a:cubicBezTo>
                    <a:cubicBezTo>
                      <a:pt x="2253285" y="1184338"/>
                      <a:pt x="2264571" y="1177699"/>
                      <a:pt x="2290463" y="1175707"/>
                    </a:cubicBezTo>
                    <a:cubicBezTo>
                      <a:pt x="2330296" y="1172388"/>
                      <a:pt x="2370793" y="1176371"/>
                      <a:pt x="2401996" y="1137201"/>
                    </a:cubicBezTo>
                    <a:cubicBezTo>
                      <a:pt x="2409299" y="1128571"/>
                      <a:pt x="2444485" y="1056871"/>
                      <a:pt x="2443821" y="997120"/>
                    </a:cubicBezTo>
                    <a:lnTo>
                      <a:pt x="2443821" y="997120"/>
                    </a:lnTo>
                    <a:cubicBezTo>
                      <a:pt x="2443821" y="997120"/>
                      <a:pt x="2443821" y="997120"/>
                      <a:pt x="2443821" y="997120"/>
                    </a:cubicBezTo>
                    <a:cubicBezTo>
                      <a:pt x="2460419" y="781356"/>
                      <a:pt x="2342246" y="742850"/>
                      <a:pt x="2317018" y="707664"/>
                    </a:cubicBezTo>
                    <a:cubicBezTo>
                      <a:pt x="2307724" y="694386"/>
                      <a:pt x="2303077" y="684427"/>
                      <a:pt x="2326313" y="683100"/>
                    </a:cubicBezTo>
                    <a:cubicBezTo>
                      <a:pt x="2341582" y="682436"/>
                      <a:pt x="2497597" y="577541"/>
                      <a:pt x="2506227" y="525757"/>
                    </a:cubicBezTo>
                    <a:cubicBezTo>
                      <a:pt x="2527472" y="484596"/>
                      <a:pt x="2546061" y="401610"/>
                      <a:pt x="2512202" y="339204"/>
                    </a:cubicBezTo>
                    <a:close/>
                  </a:path>
                </a:pathLst>
              </a:custGeom>
              <a:solidFill>
                <a:schemeClr val="accent4">
                  <a:lumMod val="40000"/>
                  <a:lumOff val="60000"/>
                </a:schemeClr>
              </a:solidFill>
              <a:ln w="6638" cap="flat">
                <a:noFill/>
                <a:prstDash val="solid"/>
                <a:miter/>
              </a:ln>
            </p:spPr>
            <p:txBody>
              <a:bodyPr rtlCol="0" anchor="ctr"/>
              <a:lstStyle/>
              <a:p>
                <a:endParaRPr lang="en-US"/>
              </a:p>
            </p:txBody>
          </p:sp>
          <p:sp>
            <p:nvSpPr>
              <p:cNvPr id="25" name="Freeform: Shape 6">
                <a:extLst>
                  <a:ext uri="{FF2B5EF4-FFF2-40B4-BE49-F238E27FC236}">
                    <a16:creationId xmlns:a16="http://schemas.microsoft.com/office/drawing/2014/main" id="{A038BFED-CB00-4559-94CE-BCE35B6F2E9B}"/>
                  </a:ext>
                </a:extLst>
              </p:cNvPr>
              <p:cNvSpPr/>
              <p:nvPr/>
            </p:nvSpPr>
            <p:spPr>
              <a:xfrm>
                <a:off x="1847758" y="1028034"/>
                <a:ext cx="8491173" cy="5828968"/>
              </a:xfrm>
              <a:custGeom>
                <a:avLst/>
                <a:gdLst>
                  <a:gd name="connsiteX0" fmla="*/ 8475904 w 8491173"/>
                  <a:gd name="connsiteY0" fmla="*/ 5304164 h 5828968"/>
                  <a:gd name="connsiteX1" fmla="*/ 7098329 w 8491173"/>
                  <a:gd name="connsiteY1" fmla="*/ 4621684 h 5828968"/>
                  <a:gd name="connsiteX2" fmla="*/ 7035259 w 8491173"/>
                  <a:gd name="connsiteY2" fmla="*/ 4607078 h 5828968"/>
                  <a:gd name="connsiteX3" fmla="*/ 3059212 w 8491173"/>
                  <a:gd name="connsiteY3" fmla="*/ 4621684 h 5828968"/>
                  <a:gd name="connsiteX4" fmla="*/ 3010084 w 8491173"/>
                  <a:gd name="connsiteY4" fmla="*/ 4636953 h 5828968"/>
                  <a:gd name="connsiteX5" fmla="*/ 2868012 w 8491173"/>
                  <a:gd name="connsiteY5" fmla="*/ 4729234 h 5828968"/>
                  <a:gd name="connsiteX6" fmla="*/ 1595331 w 8491173"/>
                  <a:gd name="connsiteY6" fmla="*/ 1161481 h 5828968"/>
                  <a:gd name="connsiteX7" fmla="*/ 1564792 w 8491173"/>
                  <a:gd name="connsiteY7" fmla="*/ 1124303 h 5828968"/>
                  <a:gd name="connsiteX8" fmla="*/ 148712 w 8491173"/>
                  <a:gd name="connsiteY8" fmla="*/ 28218 h 5828968"/>
                  <a:gd name="connsiteX9" fmla="*/ 47800 w 8491173"/>
                  <a:gd name="connsiteY9" fmla="*/ 25562 h 5828968"/>
                  <a:gd name="connsiteX10" fmla="*/ 9958 w 8491173"/>
                  <a:gd name="connsiteY10" fmla="*/ 91951 h 5828968"/>
                  <a:gd name="connsiteX11" fmla="*/ 0 w 8491173"/>
                  <a:gd name="connsiteY11" fmla="*/ 319666 h 5828968"/>
                  <a:gd name="connsiteX12" fmla="*/ 2056072 w 8491173"/>
                  <a:gd name="connsiteY12" fmla="*/ 5558435 h 5828968"/>
                  <a:gd name="connsiteX13" fmla="*/ 2156984 w 8491173"/>
                  <a:gd name="connsiteY13" fmla="*/ 5713785 h 5828968"/>
                  <a:gd name="connsiteX14" fmla="*/ 2217398 w 8491173"/>
                  <a:gd name="connsiteY14" fmla="*/ 5829303 h 5828968"/>
                  <a:gd name="connsiteX15" fmla="*/ 7799398 w 8491173"/>
                  <a:gd name="connsiteY15" fmla="*/ 5772872 h 5828968"/>
                  <a:gd name="connsiteX16" fmla="*/ 7916907 w 8491173"/>
                  <a:gd name="connsiteY16" fmla="*/ 5756275 h 5828968"/>
                  <a:gd name="connsiteX17" fmla="*/ 8403540 w 8491173"/>
                  <a:gd name="connsiteY17" fmla="*/ 5569721 h 5828968"/>
                  <a:gd name="connsiteX18" fmla="*/ 8446029 w 8491173"/>
                  <a:gd name="connsiteY18" fmla="*/ 5523248 h 5828968"/>
                  <a:gd name="connsiteX19" fmla="*/ 8497148 w 8491173"/>
                  <a:gd name="connsiteY19" fmla="*/ 5324745 h 5828968"/>
                  <a:gd name="connsiteX20" fmla="*/ 8475904 w 8491173"/>
                  <a:gd name="connsiteY20" fmla="*/ 5304164 h 58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91173" h="5828968">
                    <a:moveTo>
                      <a:pt x="8475904" y="5304164"/>
                    </a:moveTo>
                    <a:cubicBezTo>
                      <a:pt x="8016491" y="5077113"/>
                      <a:pt x="7557078" y="4849399"/>
                      <a:pt x="7098329" y="4621684"/>
                    </a:cubicBezTo>
                    <a:cubicBezTo>
                      <a:pt x="7077748" y="4611725"/>
                      <a:pt x="7057831" y="4607078"/>
                      <a:pt x="7035259" y="4607078"/>
                    </a:cubicBezTo>
                    <a:cubicBezTo>
                      <a:pt x="6658169" y="4609070"/>
                      <a:pt x="4007250" y="4618364"/>
                      <a:pt x="3059212" y="4621684"/>
                    </a:cubicBezTo>
                    <a:cubicBezTo>
                      <a:pt x="3040624" y="4621684"/>
                      <a:pt x="3025354" y="4626331"/>
                      <a:pt x="3010084" y="4636953"/>
                    </a:cubicBezTo>
                    <a:cubicBezTo>
                      <a:pt x="2963612" y="4668156"/>
                      <a:pt x="2917140" y="4697368"/>
                      <a:pt x="2868012" y="4729234"/>
                    </a:cubicBezTo>
                    <a:cubicBezTo>
                      <a:pt x="2836809" y="4642264"/>
                      <a:pt x="1727446" y="1533924"/>
                      <a:pt x="1595331" y="1161481"/>
                    </a:cubicBezTo>
                    <a:cubicBezTo>
                      <a:pt x="1589356" y="1144220"/>
                      <a:pt x="1578070" y="1134261"/>
                      <a:pt x="1564792" y="1124303"/>
                    </a:cubicBezTo>
                    <a:cubicBezTo>
                      <a:pt x="1092766" y="759162"/>
                      <a:pt x="620739" y="394022"/>
                      <a:pt x="148712" y="28218"/>
                    </a:cubicBezTo>
                    <a:cubicBezTo>
                      <a:pt x="99584" y="-9624"/>
                      <a:pt x="100248" y="-8296"/>
                      <a:pt x="47800" y="25562"/>
                    </a:cubicBezTo>
                    <a:cubicBezTo>
                      <a:pt x="21908" y="42159"/>
                      <a:pt x="9958" y="60084"/>
                      <a:pt x="9958" y="91951"/>
                    </a:cubicBezTo>
                    <a:cubicBezTo>
                      <a:pt x="9958" y="116515"/>
                      <a:pt x="0" y="291119"/>
                      <a:pt x="0" y="319666"/>
                    </a:cubicBezTo>
                    <a:cubicBezTo>
                      <a:pt x="7967" y="351533"/>
                      <a:pt x="1971094" y="5495365"/>
                      <a:pt x="2056072" y="5558435"/>
                    </a:cubicBezTo>
                    <a:cubicBezTo>
                      <a:pt x="2107856" y="5597604"/>
                      <a:pt x="2137067" y="5652044"/>
                      <a:pt x="2156984" y="5713785"/>
                    </a:cubicBezTo>
                    <a:cubicBezTo>
                      <a:pt x="2169598" y="5752955"/>
                      <a:pt x="2212751" y="5829303"/>
                      <a:pt x="2217398" y="5829303"/>
                    </a:cubicBezTo>
                    <a:cubicBezTo>
                      <a:pt x="2231340" y="5822664"/>
                      <a:pt x="7483386" y="5768888"/>
                      <a:pt x="7799398" y="5772872"/>
                    </a:cubicBezTo>
                    <a:cubicBezTo>
                      <a:pt x="7839232" y="5773536"/>
                      <a:pt x="7879065" y="5770880"/>
                      <a:pt x="7916907" y="5756275"/>
                    </a:cubicBezTo>
                    <a:cubicBezTo>
                      <a:pt x="8079560" y="5694532"/>
                      <a:pt x="8240886" y="5631463"/>
                      <a:pt x="8403540" y="5569721"/>
                    </a:cubicBezTo>
                    <a:cubicBezTo>
                      <a:pt x="8426112" y="5561090"/>
                      <a:pt x="8439390" y="5546485"/>
                      <a:pt x="8446029" y="5523248"/>
                    </a:cubicBezTo>
                    <a:cubicBezTo>
                      <a:pt x="8465281" y="5457523"/>
                      <a:pt x="8487190" y="5393126"/>
                      <a:pt x="8497148" y="5324745"/>
                    </a:cubicBezTo>
                    <a:cubicBezTo>
                      <a:pt x="8497148" y="5320762"/>
                      <a:pt x="8482543" y="5307484"/>
                      <a:pt x="8475904" y="5304164"/>
                    </a:cubicBezTo>
                    <a:close/>
                  </a:path>
                </a:pathLst>
              </a:custGeom>
              <a:solidFill>
                <a:schemeClr val="tx1">
                  <a:lumMod val="85000"/>
                  <a:lumOff val="15000"/>
                </a:schemeClr>
              </a:solidFill>
              <a:ln w="6638" cap="flat">
                <a:noFill/>
                <a:prstDash val="solid"/>
                <a:miter/>
              </a:ln>
            </p:spPr>
            <p:txBody>
              <a:bodyPr rtlCol="0" anchor="ctr"/>
              <a:lstStyle/>
              <a:p>
                <a:endParaRPr lang="en-US"/>
              </a:p>
            </p:txBody>
          </p:sp>
          <p:sp>
            <p:nvSpPr>
              <p:cNvPr id="26" name="Freeform: Shape 7">
                <a:extLst>
                  <a:ext uri="{FF2B5EF4-FFF2-40B4-BE49-F238E27FC236}">
                    <a16:creationId xmlns:a16="http://schemas.microsoft.com/office/drawing/2014/main" id="{C7D92C76-A38F-4F39-8986-4A1F61813626}"/>
                  </a:ext>
                </a:extLst>
              </p:cNvPr>
              <p:cNvSpPr/>
              <p:nvPr/>
            </p:nvSpPr>
            <p:spPr>
              <a:xfrm>
                <a:off x="2351652" y="1669023"/>
                <a:ext cx="2190842" cy="4235628"/>
              </a:xfrm>
              <a:custGeom>
                <a:avLst/>
                <a:gdLst>
                  <a:gd name="connsiteX0" fmla="*/ 2103872 w 2190842"/>
                  <a:gd name="connsiteY0" fmla="*/ 3567753 h 4235628"/>
                  <a:gd name="connsiteX1" fmla="*/ 2191506 w 2190842"/>
                  <a:gd name="connsiteY1" fmla="*/ 3800115 h 4235628"/>
                  <a:gd name="connsiteX2" fmla="*/ 2182876 w 2190842"/>
                  <a:gd name="connsiteY2" fmla="*/ 3832646 h 4235628"/>
                  <a:gd name="connsiteX3" fmla="*/ 1561473 w 2190842"/>
                  <a:gd name="connsiteY3" fmla="*/ 4239612 h 4235628"/>
                  <a:gd name="connsiteX4" fmla="*/ 1552842 w 2190842"/>
                  <a:gd name="connsiteY4" fmla="*/ 4240940 h 4235628"/>
                  <a:gd name="connsiteX5" fmla="*/ 0 w 2190842"/>
                  <a:gd name="connsiteY5" fmla="*/ 0 h 4235628"/>
                  <a:gd name="connsiteX6" fmla="*/ 92945 w 2190842"/>
                  <a:gd name="connsiteY6" fmla="*/ 67717 h 4235628"/>
                  <a:gd name="connsiteX7" fmla="*/ 1023721 w 2190842"/>
                  <a:gd name="connsiteY7" fmla="*/ 754845 h 4235628"/>
                  <a:gd name="connsiteX8" fmla="*/ 1049613 w 2190842"/>
                  <a:gd name="connsiteY8" fmla="*/ 788039 h 4235628"/>
                  <a:gd name="connsiteX9" fmla="*/ 1353675 w 2190842"/>
                  <a:gd name="connsiteY9" fmla="*/ 1590684 h 4235628"/>
                  <a:gd name="connsiteX10" fmla="*/ 2103872 w 2190842"/>
                  <a:gd name="connsiteY10" fmla="*/ 3567753 h 4235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0842" h="4235628">
                    <a:moveTo>
                      <a:pt x="2103872" y="3567753"/>
                    </a:moveTo>
                    <a:cubicBezTo>
                      <a:pt x="2133084" y="3645429"/>
                      <a:pt x="2161631" y="3723104"/>
                      <a:pt x="2191506" y="3800115"/>
                    </a:cubicBezTo>
                    <a:cubicBezTo>
                      <a:pt x="2196817" y="3814057"/>
                      <a:pt x="2197481" y="3823352"/>
                      <a:pt x="2182876" y="3832646"/>
                    </a:cubicBezTo>
                    <a:cubicBezTo>
                      <a:pt x="1975741" y="3968080"/>
                      <a:pt x="1768607" y="4103514"/>
                      <a:pt x="1561473" y="4239612"/>
                    </a:cubicBezTo>
                    <a:cubicBezTo>
                      <a:pt x="1560145" y="4240940"/>
                      <a:pt x="1557490" y="4240276"/>
                      <a:pt x="1552842" y="4240940"/>
                    </a:cubicBezTo>
                    <a:cubicBezTo>
                      <a:pt x="1036999" y="2830834"/>
                      <a:pt x="519827" y="1420064"/>
                      <a:pt x="0" y="0"/>
                    </a:cubicBezTo>
                    <a:cubicBezTo>
                      <a:pt x="35850" y="25892"/>
                      <a:pt x="64397" y="47136"/>
                      <a:pt x="92945" y="67717"/>
                    </a:cubicBezTo>
                    <a:cubicBezTo>
                      <a:pt x="402982" y="296760"/>
                      <a:pt x="713683" y="525802"/>
                      <a:pt x="1023721" y="754845"/>
                    </a:cubicBezTo>
                    <a:cubicBezTo>
                      <a:pt x="1035671" y="763475"/>
                      <a:pt x="1044301" y="774098"/>
                      <a:pt x="1049613" y="788039"/>
                    </a:cubicBezTo>
                    <a:cubicBezTo>
                      <a:pt x="1150524" y="1055588"/>
                      <a:pt x="1252100" y="1323136"/>
                      <a:pt x="1353675" y="1590684"/>
                    </a:cubicBezTo>
                    <a:cubicBezTo>
                      <a:pt x="1354339" y="1592676"/>
                      <a:pt x="2068686" y="3474145"/>
                      <a:pt x="2103872" y="3567753"/>
                    </a:cubicBezTo>
                    <a:close/>
                  </a:path>
                </a:pathLst>
              </a:custGeom>
              <a:solidFill>
                <a:schemeClr val="tx1">
                  <a:lumMod val="50000"/>
                  <a:lumOff val="50000"/>
                </a:schemeClr>
              </a:solidFill>
              <a:ln w="6638" cap="flat">
                <a:noFill/>
                <a:prstDash val="solid"/>
                <a:miter/>
              </a:ln>
            </p:spPr>
            <p:txBody>
              <a:bodyPr rtlCol="0" anchor="ctr"/>
              <a:lstStyle/>
              <a:p>
                <a:endParaRPr lang="en-US"/>
              </a:p>
            </p:txBody>
          </p:sp>
          <p:sp>
            <p:nvSpPr>
              <p:cNvPr id="27" name="Freeform: Shape 8">
                <a:extLst>
                  <a:ext uri="{FF2B5EF4-FFF2-40B4-BE49-F238E27FC236}">
                    <a16:creationId xmlns:a16="http://schemas.microsoft.com/office/drawing/2014/main" id="{7C808824-A414-432E-8E3D-38136CA4F826}"/>
                  </a:ext>
                </a:extLst>
              </p:cNvPr>
              <p:cNvSpPr/>
              <p:nvPr/>
            </p:nvSpPr>
            <p:spPr>
              <a:xfrm>
                <a:off x="3330818" y="3031120"/>
                <a:ext cx="2536066" cy="2038147"/>
              </a:xfrm>
              <a:custGeom>
                <a:avLst/>
                <a:gdLst>
                  <a:gd name="connsiteX0" fmla="*/ 2453153 w 2536065"/>
                  <a:gd name="connsiteY0" fmla="*/ 533978 h 2038147"/>
                  <a:gd name="connsiteX1" fmla="*/ 2287844 w 2536065"/>
                  <a:gd name="connsiteY1" fmla="*/ 36723 h 2038147"/>
                  <a:gd name="connsiteX2" fmla="*/ 2223447 w 2536065"/>
                  <a:gd name="connsiteY2" fmla="*/ 3529 h 2038147"/>
                  <a:gd name="connsiteX3" fmla="*/ 19327 w 2536065"/>
                  <a:gd name="connsiteY3" fmla="*/ 348752 h 2038147"/>
                  <a:gd name="connsiteX4" fmla="*/ 2065 w 2536065"/>
                  <a:gd name="connsiteY4" fmla="*/ 385930 h 2038147"/>
                  <a:gd name="connsiteX5" fmla="*/ 608862 w 2536065"/>
                  <a:gd name="connsiteY5" fmla="*/ 2014456 h 2038147"/>
                  <a:gd name="connsiteX6" fmla="*/ 658654 w 2536065"/>
                  <a:gd name="connsiteY6" fmla="*/ 2038356 h 2038147"/>
                  <a:gd name="connsiteX7" fmla="*/ 2535476 w 2536065"/>
                  <a:gd name="connsiteY7" fmla="*/ 1308740 h 2038147"/>
                  <a:gd name="connsiteX8" fmla="*/ 2453153 w 2536065"/>
                  <a:gd name="connsiteY8" fmla="*/ 533978 h 203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6065" h="2038147">
                    <a:moveTo>
                      <a:pt x="2453153" y="533978"/>
                    </a:moveTo>
                    <a:cubicBezTo>
                      <a:pt x="2449834" y="520037"/>
                      <a:pt x="2339628" y="188091"/>
                      <a:pt x="2287844" y="36723"/>
                    </a:cubicBezTo>
                    <a:cubicBezTo>
                      <a:pt x="2280541" y="-1119"/>
                      <a:pt x="2255314" y="-4438"/>
                      <a:pt x="2223447" y="3529"/>
                    </a:cubicBezTo>
                    <a:cubicBezTo>
                      <a:pt x="2209505" y="6848"/>
                      <a:pt x="64471" y="340122"/>
                      <a:pt x="19327" y="348752"/>
                    </a:cubicBezTo>
                    <a:cubicBezTo>
                      <a:pt x="1401" y="355391"/>
                      <a:pt x="-3246" y="368005"/>
                      <a:pt x="2065" y="385930"/>
                    </a:cubicBezTo>
                    <a:cubicBezTo>
                      <a:pt x="4057" y="392569"/>
                      <a:pt x="486042" y="1684502"/>
                      <a:pt x="608862" y="2014456"/>
                    </a:cubicBezTo>
                    <a:cubicBezTo>
                      <a:pt x="620148" y="2044995"/>
                      <a:pt x="628115" y="2049643"/>
                      <a:pt x="658654" y="2038356"/>
                    </a:cubicBezTo>
                    <a:cubicBezTo>
                      <a:pt x="764213" y="1998523"/>
                      <a:pt x="2472406" y="1408323"/>
                      <a:pt x="2535476" y="1308740"/>
                    </a:cubicBezTo>
                    <a:cubicBezTo>
                      <a:pt x="2568006" y="1255628"/>
                      <a:pt x="2479045" y="634226"/>
                      <a:pt x="2453153" y="533978"/>
                    </a:cubicBezTo>
                    <a:close/>
                  </a:path>
                </a:pathLst>
              </a:custGeom>
              <a:solidFill>
                <a:schemeClr val="accent1"/>
              </a:solidFill>
              <a:ln w="6638" cap="flat">
                <a:noFill/>
                <a:prstDash val="solid"/>
                <a:miter/>
              </a:ln>
            </p:spPr>
            <p:txBody>
              <a:bodyPr rtlCol="0" anchor="ctr"/>
              <a:lstStyle/>
              <a:p>
                <a:endParaRPr lang="en-US"/>
              </a:p>
            </p:txBody>
          </p:sp>
          <p:sp>
            <p:nvSpPr>
              <p:cNvPr id="28" name="Freeform: Shape 9">
                <a:extLst>
                  <a:ext uri="{FF2B5EF4-FFF2-40B4-BE49-F238E27FC236}">
                    <a16:creationId xmlns:a16="http://schemas.microsoft.com/office/drawing/2014/main" id="{A123E2FB-142F-4F85-B30A-F4560F4E6133}"/>
                  </a:ext>
                </a:extLst>
              </p:cNvPr>
              <p:cNvSpPr/>
              <p:nvPr/>
            </p:nvSpPr>
            <p:spPr>
              <a:xfrm>
                <a:off x="5617962" y="2070723"/>
                <a:ext cx="2529427" cy="1453923"/>
              </a:xfrm>
              <a:custGeom>
                <a:avLst/>
                <a:gdLst>
                  <a:gd name="connsiteX0" fmla="*/ 700 w 2529426"/>
                  <a:gd name="connsiteY0" fmla="*/ 997120 h 1453922"/>
                  <a:gd name="connsiteX1" fmla="*/ 201196 w 2529426"/>
                  <a:gd name="connsiteY1" fmla="*/ 865006 h 1453922"/>
                  <a:gd name="connsiteX2" fmla="*/ 904921 w 2529426"/>
                  <a:gd name="connsiteY2" fmla="*/ 297379 h 1453922"/>
                  <a:gd name="connsiteX3" fmla="*/ 1131972 w 2529426"/>
                  <a:gd name="connsiteY3" fmla="*/ 180534 h 1453922"/>
                  <a:gd name="connsiteX4" fmla="*/ 1546904 w 2529426"/>
                  <a:gd name="connsiteY4" fmla="*/ 33150 h 1453922"/>
                  <a:gd name="connsiteX5" fmla="*/ 1726155 w 2529426"/>
                  <a:gd name="connsiteY5" fmla="*/ 4603 h 1453922"/>
                  <a:gd name="connsiteX6" fmla="*/ 2297101 w 2529426"/>
                  <a:gd name="connsiteY6" fmla="*/ 179206 h 1453922"/>
                  <a:gd name="connsiteX7" fmla="*/ 2512202 w 2529426"/>
                  <a:gd name="connsiteY7" fmla="*/ 339204 h 1453922"/>
                  <a:gd name="connsiteX8" fmla="*/ 2505564 w 2529426"/>
                  <a:gd name="connsiteY8" fmla="*/ 524430 h 1453922"/>
                  <a:gd name="connsiteX9" fmla="*/ 2325649 w 2529426"/>
                  <a:gd name="connsiteY9" fmla="*/ 681772 h 1453922"/>
                  <a:gd name="connsiteX10" fmla="*/ 2316354 w 2529426"/>
                  <a:gd name="connsiteY10" fmla="*/ 706336 h 1453922"/>
                  <a:gd name="connsiteX11" fmla="*/ 2443158 w 2529426"/>
                  <a:gd name="connsiteY11" fmla="*/ 995793 h 1453922"/>
                  <a:gd name="connsiteX12" fmla="*/ 149412 w 2529426"/>
                  <a:gd name="connsiteY12" fmla="*/ 1457861 h 1453922"/>
                  <a:gd name="connsiteX13" fmla="*/ 128168 w 2529426"/>
                  <a:gd name="connsiteY13" fmla="*/ 1425994 h 1453922"/>
                  <a:gd name="connsiteX14" fmla="*/ 700 w 2529426"/>
                  <a:gd name="connsiteY14" fmla="*/ 997120 h 14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426" h="1453922">
                    <a:moveTo>
                      <a:pt x="700" y="997120"/>
                    </a:moveTo>
                    <a:cubicBezTo>
                      <a:pt x="79704" y="971229"/>
                      <a:pt x="138790" y="915462"/>
                      <a:pt x="201196" y="865006"/>
                    </a:cubicBezTo>
                    <a:cubicBezTo>
                      <a:pt x="412313" y="695714"/>
                      <a:pt x="883676" y="319951"/>
                      <a:pt x="904921" y="297379"/>
                    </a:cubicBezTo>
                    <a:cubicBezTo>
                      <a:pt x="967327" y="231653"/>
                      <a:pt x="1050977" y="209081"/>
                      <a:pt x="1131972" y="180534"/>
                    </a:cubicBezTo>
                    <a:cubicBezTo>
                      <a:pt x="1270061" y="130742"/>
                      <a:pt x="1408815" y="82278"/>
                      <a:pt x="1546904" y="33150"/>
                    </a:cubicBezTo>
                    <a:cubicBezTo>
                      <a:pt x="1626571" y="4603"/>
                      <a:pt x="1664413" y="-7348"/>
                      <a:pt x="1726155" y="4603"/>
                    </a:cubicBezTo>
                    <a:cubicBezTo>
                      <a:pt x="1849638" y="38461"/>
                      <a:pt x="2190879" y="124103"/>
                      <a:pt x="2297101" y="179206"/>
                    </a:cubicBezTo>
                    <a:cubicBezTo>
                      <a:pt x="2413946" y="227670"/>
                      <a:pt x="2437847" y="238956"/>
                      <a:pt x="2512202" y="339204"/>
                    </a:cubicBezTo>
                    <a:cubicBezTo>
                      <a:pt x="2546061" y="401610"/>
                      <a:pt x="2527472" y="484596"/>
                      <a:pt x="2505564" y="524430"/>
                    </a:cubicBezTo>
                    <a:cubicBezTo>
                      <a:pt x="2496933" y="575549"/>
                      <a:pt x="2340918" y="680444"/>
                      <a:pt x="2325649" y="681772"/>
                    </a:cubicBezTo>
                    <a:cubicBezTo>
                      <a:pt x="2302412" y="683100"/>
                      <a:pt x="2307060" y="693058"/>
                      <a:pt x="2316354" y="706336"/>
                    </a:cubicBezTo>
                    <a:cubicBezTo>
                      <a:pt x="2340918" y="741522"/>
                      <a:pt x="2459755" y="780028"/>
                      <a:pt x="2443158" y="995793"/>
                    </a:cubicBezTo>
                    <a:cubicBezTo>
                      <a:pt x="2438510" y="1040937"/>
                      <a:pt x="170657" y="1467156"/>
                      <a:pt x="149412" y="1457861"/>
                    </a:cubicBezTo>
                    <a:cubicBezTo>
                      <a:pt x="134806" y="1451886"/>
                      <a:pt x="132151" y="1438608"/>
                      <a:pt x="128168" y="1425994"/>
                    </a:cubicBezTo>
                    <a:cubicBezTo>
                      <a:pt x="89662" y="1295208"/>
                      <a:pt x="-9258" y="1010398"/>
                      <a:pt x="700" y="997120"/>
                    </a:cubicBezTo>
                    <a:close/>
                  </a:path>
                </a:pathLst>
              </a:custGeom>
              <a:solidFill>
                <a:schemeClr val="accent4">
                  <a:lumMod val="60000"/>
                  <a:lumOff val="40000"/>
                </a:schemeClr>
              </a:solidFill>
              <a:ln w="6638" cap="flat">
                <a:noFill/>
                <a:prstDash val="solid"/>
                <a:miter/>
              </a:ln>
            </p:spPr>
            <p:txBody>
              <a:bodyPr rtlCol="0" anchor="ctr"/>
              <a:lstStyle/>
              <a:p>
                <a:endParaRPr lang="en-US"/>
              </a:p>
            </p:txBody>
          </p:sp>
          <p:sp>
            <p:nvSpPr>
              <p:cNvPr id="29" name="Freeform: Shape 10">
                <a:extLst>
                  <a:ext uri="{FF2B5EF4-FFF2-40B4-BE49-F238E27FC236}">
                    <a16:creationId xmlns:a16="http://schemas.microsoft.com/office/drawing/2014/main" id="{041FF911-C607-4BE2-AFBC-9647C764A330}"/>
                  </a:ext>
                </a:extLst>
              </p:cNvPr>
              <p:cNvSpPr/>
              <p:nvPr/>
            </p:nvSpPr>
            <p:spPr>
              <a:xfrm>
                <a:off x="3330154" y="3030456"/>
                <a:ext cx="2429843" cy="942726"/>
              </a:xfrm>
              <a:custGeom>
                <a:avLst/>
                <a:gdLst>
                  <a:gd name="connsiteX0" fmla="*/ 2434564 w 2429843"/>
                  <a:gd name="connsiteY0" fmla="*/ 494809 h 942726"/>
                  <a:gd name="connsiteX1" fmla="*/ 221813 w 2429843"/>
                  <a:gd name="connsiteY1" fmla="*/ 948246 h 942726"/>
                  <a:gd name="connsiteX2" fmla="*/ 8040 w 2429843"/>
                  <a:gd name="connsiteY2" fmla="*/ 405183 h 942726"/>
                  <a:gd name="connsiteX3" fmla="*/ 2065 w 2429843"/>
                  <a:gd name="connsiteY3" fmla="*/ 385930 h 942726"/>
                  <a:gd name="connsiteX4" fmla="*/ 19327 w 2429843"/>
                  <a:gd name="connsiteY4" fmla="*/ 348752 h 942726"/>
                  <a:gd name="connsiteX5" fmla="*/ 2223447 w 2429843"/>
                  <a:gd name="connsiteY5" fmla="*/ 3529 h 942726"/>
                  <a:gd name="connsiteX6" fmla="*/ 2287844 w 2429843"/>
                  <a:gd name="connsiteY6" fmla="*/ 36723 h 942726"/>
                  <a:gd name="connsiteX7" fmla="*/ 2434564 w 2429843"/>
                  <a:gd name="connsiteY7" fmla="*/ 494809 h 94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843" h="942726">
                    <a:moveTo>
                      <a:pt x="2434564" y="494809"/>
                    </a:moveTo>
                    <a:cubicBezTo>
                      <a:pt x="2434564" y="496800"/>
                      <a:pt x="231772" y="936296"/>
                      <a:pt x="221813" y="948246"/>
                    </a:cubicBezTo>
                    <a:cubicBezTo>
                      <a:pt x="208536" y="945591"/>
                      <a:pt x="71774" y="578459"/>
                      <a:pt x="8040" y="405183"/>
                    </a:cubicBezTo>
                    <a:cubicBezTo>
                      <a:pt x="6049" y="399208"/>
                      <a:pt x="4057" y="392569"/>
                      <a:pt x="2065" y="385930"/>
                    </a:cubicBezTo>
                    <a:cubicBezTo>
                      <a:pt x="-3246" y="368005"/>
                      <a:pt x="1402" y="355391"/>
                      <a:pt x="19327" y="348752"/>
                    </a:cubicBezTo>
                    <a:cubicBezTo>
                      <a:pt x="64471" y="339458"/>
                      <a:pt x="2209505" y="6848"/>
                      <a:pt x="2223447" y="3529"/>
                    </a:cubicBezTo>
                    <a:cubicBezTo>
                      <a:pt x="2255313" y="-4438"/>
                      <a:pt x="2280542" y="-1119"/>
                      <a:pt x="2287844" y="36723"/>
                    </a:cubicBezTo>
                    <a:cubicBezTo>
                      <a:pt x="2339628" y="189418"/>
                      <a:pt x="2389419" y="341450"/>
                      <a:pt x="2434564" y="494809"/>
                    </a:cubicBezTo>
                    <a:close/>
                  </a:path>
                </a:pathLst>
              </a:custGeom>
              <a:solidFill>
                <a:schemeClr val="accent1">
                  <a:lumMod val="75000"/>
                </a:schemeClr>
              </a:solidFill>
              <a:ln w="6638" cap="flat">
                <a:noFill/>
                <a:prstDash val="solid"/>
                <a:miter/>
              </a:ln>
            </p:spPr>
            <p:txBody>
              <a:bodyPr rtlCol="0" anchor="ctr"/>
              <a:lstStyle/>
              <a:p>
                <a:endParaRPr lang="en-US"/>
              </a:p>
            </p:txBody>
          </p:sp>
          <p:sp>
            <p:nvSpPr>
              <p:cNvPr id="30" name="Freeform: Shape 11">
                <a:extLst>
                  <a:ext uri="{FF2B5EF4-FFF2-40B4-BE49-F238E27FC236}">
                    <a16:creationId xmlns:a16="http://schemas.microsoft.com/office/drawing/2014/main" id="{EFAFE2C2-9A57-437B-BED9-9DD185D86D10}"/>
                  </a:ext>
                </a:extLst>
              </p:cNvPr>
              <p:cNvSpPr/>
              <p:nvPr/>
            </p:nvSpPr>
            <p:spPr>
              <a:xfrm>
                <a:off x="4545782" y="5762579"/>
                <a:ext cx="5258021" cy="650614"/>
              </a:xfrm>
              <a:custGeom>
                <a:avLst/>
                <a:gdLst>
                  <a:gd name="connsiteX0" fmla="*/ 4246281 w 5258021"/>
                  <a:gd name="connsiteY0" fmla="*/ 0 h 650613"/>
                  <a:gd name="connsiteX1" fmla="*/ 5261372 w 5258021"/>
                  <a:gd name="connsiteY1" fmla="*/ 590864 h 650613"/>
                  <a:gd name="connsiteX2" fmla="*/ 31 w 5258021"/>
                  <a:gd name="connsiteY2" fmla="*/ 651942 h 650613"/>
                  <a:gd name="connsiteX3" fmla="*/ 446166 w 5258021"/>
                  <a:gd name="connsiteY3" fmla="*/ 16597 h 650613"/>
                  <a:gd name="connsiteX4" fmla="*/ 454797 w 5258021"/>
                  <a:gd name="connsiteY4" fmla="*/ 7303 h 650613"/>
                  <a:gd name="connsiteX5" fmla="*/ 4246281 w 5258021"/>
                  <a:gd name="connsiteY5" fmla="*/ 0 h 65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021" h="650613">
                    <a:moveTo>
                      <a:pt x="4246281" y="0"/>
                    </a:moveTo>
                    <a:cubicBezTo>
                      <a:pt x="4266198" y="0"/>
                      <a:pt x="4975235" y="405638"/>
                      <a:pt x="5261372" y="590864"/>
                    </a:cubicBezTo>
                    <a:cubicBezTo>
                      <a:pt x="5154485" y="604805"/>
                      <a:pt x="4014" y="660572"/>
                      <a:pt x="31" y="651942"/>
                    </a:cubicBezTo>
                    <a:cubicBezTo>
                      <a:pt x="-3953" y="643311"/>
                      <a:pt x="379113" y="110870"/>
                      <a:pt x="446166" y="16597"/>
                    </a:cubicBezTo>
                    <a:cubicBezTo>
                      <a:pt x="448822" y="13278"/>
                      <a:pt x="452141" y="10622"/>
                      <a:pt x="454797" y="7303"/>
                    </a:cubicBezTo>
                    <a:cubicBezTo>
                      <a:pt x="466083" y="11950"/>
                      <a:pt x="4071014" y="1992"/>
                      <a:pt x="4246281" y="0"/>
                    </a:cubicBezTo>
                    <a:close/>
                  </a:path>
                </a:pathLst>
              </a:custGeom>
              <a:solidFill>
                <a:schemeClr val="tx1">
                  <a:lumMod val="50000"/>
                  <a:lumOff val="50000"/>
                </a:schemeClr>
              </a:solidFill>
              <a:ln w="6638"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400711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76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rot="5400000" flipH="1">
              <a:off x="4804703" y="149563"/>
              <a:ext cx="688284" cy="5215947"/>
            </a:xfrm>
            <a:prstGeom prst="roundRect">
              <a:avLst/>
            </a:prstGeom>
            <a:solidFill>
              <a:srgbClr val="015A7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02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個別報名系統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4270232" y="192897"/>
            <a:ext cx="4631394" cy="400110"/>
          </a:xfrm>
          <a:prstGeom prst="rect">
            <a:avLst/>
          </a:prstGeom>
        </p:spPr>
        <p:txBody>
          <a:bodyPr wrap="square">
            <a:spAutoFit/>
          </a:bodyPr>
          <a:lstStyle/>
          <a:p>
            <a:pPr algn="just">
              <a:spcBef>
                <a:spcPct val="0"/>
              </a:spcBef>
            </a:pPr>
            <a:r>
              <a:rPr lang="en-US" altLang="zh-TW" sz="2000" b="1" dirty="0" smtClean="0">
                <a:solidFill>
                  <a:srgbClr val="C00000"/>
                </a:solidFill>
                <a:latin typeface="微軟正黑體" panose="020B0604030504040204" pitchFamily="34" charset="-120"/>
                <a:ea typeface="微軟正黑體" panose="020B0604030504040204" pitchFamily="34" charset="-120"/>
              </a:rPr>
              <a:t>111/5/23(</a:t>
            </a:r>
            <a:r>
              <a:rPr lang="zh-TW" altLang="en-US" sz="2000" b="1" dirty="0" smtClean="0">
                <a:solidFill>
                  <a:srgbClr val="C00000"/>
                </a:solidFill>
                <a:latin typeface="微軟正黑體" panose="020B0604030504040204" pitchFamily="34" charset="-120"/>
                <a:ea typeface="微軟正黑體" panose="020B0604030504040204" pitchFamily="34" charset="-120"/>
              </a:rPr>
              <a:t>一</a:t>
            </a:r>
            <a:r>
              <a:rPr lang="en-US" altLang="zh-TW" sz="2000" b="1" dirty="0">
                <a:solidFill>
                  <a:srgbClr val="C00000"/>
                </a:solidFill>
                <a:latin typeface="微軟正黑體" panose="020B0604030504040204" pitchFamily="34" charset="-120"/>
                <a:ea typeface="微軟正黑體" panose="020B0604030504040204" pitchFamily="34" charset="-120"/>
              </a:rPr>
              <a:t>)</a:t>
            </a:r>
            <a:r>
              <a:rPr lang="en-US" altLang="zh-TW" sz="2000" b="1" dirty="0" smtClean="0">
                <a:solidFill>
                  <a:srgbClr val="C00000"/>
                </a:solidFill>
                <a:latin typeface="微軟正黑體" panose="020B0604030504040204" pitchFamily="34" charset="-120"/>
                <a:ea typeface="微軟正黑體" panose="020B0604030504040204" pitchFamily="34" charset="-120"/>
              </a:rPr>
              <a:t>10:00</a:t>
            </a:r>
            <a:r>
              <a:rPr lang="zh-TW" altLang="en-US" sz="2000" b="1" dirty="0" smtClean="0">
                <a:solidFill>
                  <a:srgbClr val="C00000"/>
                </a:solidFill>
                <a:latin typeface="微軟正黑體" panose="020B0604030504040204" pitchFamily="34" charset="-120"/>
                <a:ea typeface="微軟正黑體" panose="020B0604030504040204" pitchFamily="34" charset="-120"/>
              </a:rPr>
              <a:t>～</a:t>
            </a:r>
            <a:r>
              <a:rPr lang="en-US" altLang="zh-TW" sz="2000" b="1" dirty="0" smtClean="0">
                <a:solidFill>
                  <a:srgbClr val="C00000"/>
                </a:solidFill>
                <a:latin typeface="微軟正黑體" panose="020B0604030504040204" pitchFamily="34" charset="-120"/>
                <a:ea typeface="微軟正黑體" panose="020B0604030504040204" pitchFamily="34" charset="-120"/>
              </a:rPr>
              <a:t>5/27</a:t>
            </a:r>
            <a:r>
              <a:rPr lang="en-US" altLang="zh-TW" sz="2000" b="1" dirty="0">
                <a:solidFill>
                  <a:srgbClr val="C00000"/>
                </a:solidFill>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五</a:t>
            </a:r>
            <a:r>
              <a:rPr lang="en-US" altLang="zh-TW" sz="2000" b="1" dirty="0">
                <a:solidFill>
                  <a:srgbClr val="C00000"/>
                </a:solidFill>
                <a:latin typeface="微軟正黑體" panose="020B0604030504040204" pitchFamily="34" charset="-120"/>
                <a:ea typeface="微軟正黑體" panose="020B0604030504040204" pitchFamily="34" charset="-120"/>
              </a:rPr>
              <a:t>)</a:t>
            </a:r>
            <a:r>
              <a:rPr lang="en-US" altLang="zh-TW" sz="2000" b="1" dirty="0" smtClean="0">
                <a:solidFill>
                  <a:srgbClr val="C00000"/>
                </a:solidFill>
                <a:latin typeface="微軟正黑體" panose="020B0604030504040204" pitchFamily="34" charset="-120"/>
                <a:ea typeface="微軟正黑體" panose="020B0604030504040204" pitchFamily="34" charset="-120"/>
              </a:rPr>
              <a:t>15:00</a:t>
            </a:r>
            <a:r>
              <a:rPr lang="zh-TW" altLang="en-US" sz="2000" b="1" dirty="0">
                <a:solidFill>
                  <a:srgbClr val="C00000"/>
                </a:solidFill>
                <a:latin typeface="微軟正黑體" panose="020B0604030504040204" pitchFamily="34" charset="-120"/>
                <a:ea typeface="微軟正黑體" panose="020B0604030504040204" pitchFamily="34" charset="-120"/>
              </a:rPr>
              <a:t>止</a:t>
            </a:r>
            <a:r>
              <a:rPr lang="en-US" altLang="zh-TW" sz="2000" b="1" dirty="0">
                <a:solidFill>
                  <a:srgbClr val="C00000"/>
                </a:solidFill>
                <a:latin typeface="微軟正黑體" panose="020B0604030504040204" pitchFamily="34" charset="-120"/>
                <a:ea typeface="微軟正黑體" panose="020B0604030504040204" pitchFamily="34" charset="-120"/>
              </a:rPr>
              <a:t> </a:t>
            </a:r>
          </a:p>
        </p:txBody>
      </p:sp>
      <p:grpSp>
        <p:nvGrpSpPr>
          <p:cNvPr id="15" name="群組 14"/>
          <p:cNvGrpSpPr/>
          <p:nvPr/>
        </p:nvGrpSpPr>
        <p:grpSpPr>
          <a:xfrm>
            <a:off x="351655" y="6004057"/>
            <a:ext cx="8029753" cy="734005"/>
            <a:chOff x="1301750" y="5381625"/>
            <a:chExt cx="9588500" cy="837307"/>
          </a:xfrm>
        </p:grpSpPr>
        <p:sp>
          <p:nvSpPr>
            <p:cNvPr id="16" name="矩形 15"/>
            <p:cNvSpPr/>
            <p:nvPr/>
          </p:nvSpPr>
          <p:spPr>
            <a:xfrm>
              <a:off x="1301750" y="5381625"/>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7" name="矩形 3"/>
            <p:cNvSpPr>
              <a:spLocks noChangeArrowheads="1"/>
            </p:cNvSpPr>
            <p:nvPr/>
          </p:nvSpPr>
          <p:spPr bwMode="auto">
            <a:xfrm>
              <a:off x="1390650" y="5481638"/>
              <a:ext cx="9499600" cy="737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zh-TW" b="1" dirty="0">
                  <a:solidFill>
                    <a:srgbClr val="C00000"/>
                  </a:solidFill>
                  <a:latin typeface="微軟正黑體" panose="020B0604030504040204" pitchFamily="34" charset="-120"/>
                  <a:ea typeface="微軟正黑體" panose="020B0604030504040204" pitchFamily="34" charset="-120"/>
                </a:rPr>
                <a:t>※提醒</a:t>
              </a:r>
              <a:r>
                <a:rPr lang="zh-TW" altLang="zh-TW" b="1" dirty="0" smtClean="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免試生若已向國中學校繳交報名表及報名費，請勿登入個別網路報名</a:t>
              </a:r>
              <a:endParaRPr lang="en-US" altLang="zh-TW" b="1" dirty="0" smtClean="0">
                <a:solidFill>
                  <a:srgbClr val="C00000"/>
                </a:solidFill>
                <a:latin typeface="微軟正黑體" panose="020B0604030504040204" pitchFamily="34" charset="-120"/>
                <a:ea typeface="微軟正黑體" panose="020B0604030504040204" pitchFamily="34" charset="-120"/>
              </a:endParaRPr>
            </a:p>
            <a:p>
              <a:pPr eaLnBrk="1" hangingPunct="1"/>
              <a:r>
                <a:rPr lang="en-US" altLang="zh-TW" sz="1700" b="1" dirty="0">
                  <a:solidFill>
                    <a:srgbClr val="C00000"/>
                  </a:solidFill>
                  <a:latin typeface="微軟正黑體" panose="020B0604030504040204" pitchFamily="34" charset="-120"/>
                  <a:ea typeface="微軟正黑體" panose="020B0604030504040204" pitchFamily="34" charset="-120"/>
                </a:rPr>
                <a:t> </a:t>
              </a:r>
              <a:r>
                <a:rPr lang="en-US" altLang="zh-TW" sz="1700" b="1" dirty="0" smtClean="0">
                  <a:solidFill>
                    <a:srgbClr val="C00000"/>
                  </a:solidFill>
                  <a:latin typeface="微軟正黑體" panose="020B0604030504040204" pitchFamily="34" charset="-120"/>
                  <a:ea typeface="微軟正黑體" panose="020B0604030504040204" pitchFamily="34" charset="-120"/>
                </a:rPr>
                <a:t>               </a:t>
              </a:r>
              <a:r>
                <a:rPr lang="zh-TW" altLang="en-US" b="1" dirty="0" smtClean="0">
                  <a:solidFill>
                    <a:srgbClr val="C00000"/>
                  </a:solidFill>
                  <a:latin typeface="微軟正黑體" panose="020B0604030504040204" pitchFamily="34" charset="-120"/>
                  <a:ea typeface="微軟正黑體" panose="020B0604030504040204" pitchFamily="34" charset="-120"/>
                </a:rPr>
                <a:t>系統，以致國中學校端無法集體報名。</a:t>
              </a:r>
              <a:endParaRPr lang="zh-TW" altLang="en-US" b="1" dirty="0">
                <a:solidFill>
                  <a:srgbClr val="C00000"/>
                </a:solidFill>
                <a:latin typeface="微軟正黑體" panose="020B0604030504040204" pitchFamily="34" charset="-120"/>
                <a:ea typeface="微軟正黑體" panose="020B0604030504040204" pitchFamily="34" charset="-120"/>
              </a:endParaRPr>
            </a:p>
          </p:txBody>
        </p:sp>
      </p:grpSp>
      <p:pic>
        <p:nvPicPr>
          <p:cNvPr id="2" name="圖片 1"/>
          <p:cNvPicPr>
            <a:picLocks noChangeAspect="1"/>
          </p:cNvPicPr>
          <p:nvPr/>
        </p:nvPicPr>
        <p:blipFill>
          <a:blip r:embed="rId2"/>
          <a:stretch>
            <a:fillRect/>
          </a:stretch>
        </p:blipFill>
        <p:spPr>
          <a:xfrm>
            <a:off x="2173523" y="2815013"/>
            <a:ext cx="4825026" cy="3040067"/>
          </a:xfrm>
          <a:prstGeom prst="rect">
            <a:avLst/>
          </a:prstGeom>
          <a:ln w="28575">
            <a:solidFill>
              <a:srgbClr val="0000FF"/>
            </a:solidFill>
          </a:ln>
        </p:spPr>
      </p:pic>
      <p:sp>
        <p:nvSpPr>
          <p:cNvPr id="18" name="標題 1"/>
          <p:cNvSpPr txBox="1">
            <a:spLocks/>
          </p:cNvSpPr>
          <p:nvPr/>
        </p:nvSpPr>
        <p:spPr>
          <a:xfrm>
            <a:off x="380613" y="789246"/>
            <a:ext cx="5436293" cy="40897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1</a:t>
            </a:r>
            <a:r>
              <a:rPr lang="zh-TW" altLang="en-US" sz="2800" b="1" dirty="0" smtClean="0">
                <a:solidFill>
                  <a:srgbClr val="0033CC"/>
                </a:solidFill>
                <a:latin typeface="微軟正黑體" panose="020B0604030504040204" pitchFamily="34" charset="-120"/>
                <a:ea typeface="微軟正黑體" panose="020B0604030504040204" pitchFamily="34" charset="-120"/>
              </a:rPr>
              <a:t>、免試生個別報名基本資料登錄</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9" name="內容版面配置區 2"/>
          <p:cNvSpPr>
            <a:spLocks noGrp="1"/>
          </p:cNvSpPr>
          <p:nvPr>
            <p:ph idx="1"/>
          </p:nvPr>
        </p:nvSpPr>
        <p:spPr>
          <a:xfrm>
            <a:off x="953780" y="1206602"/>
            <a:ext cx="7427628" cy="1459434"/>
          </a:xfrm>
        </p:spPr>
        <p:txBody>
          <a:bodyPr rtlCol="0">
            <a:noAutofit/>
          </a:bodyPr>
          <a:lstStyle/>
          <a:p>
            <a:pPr marL="0" indent="0" fontAlgn="auto">
              <a:lnSpc>
                <a:spcPct val="120000"/>
              </a:lnSpc>
              <a:spcAft>
                <a:spcPts val="0"/>
              </a:spcAft>
              <a:buNone/>
              <a:defRPr/>
            </a:pPr>
            <a:r>
              <a:rPr lang="zh-TW" altLang="en-US" sz="2000" b="1" dirty="0" smtClean="0">
                <a:solidFill>
                  <a:srgbClr val="0070C0"/>
                </a:solidFill>
                <a:latin typeface="微軟正黑體" panose="020B0604030504040204" pitchFamily="34" charset="-120"/>
                <a:ea typeface="微軟正黑體" panose="020B0604030504040204" pitchFamily="34" charset="-120"/>
              </a:rPr>
              <a:t>進入個別報名</a:t>
            </a:r>
            <a:r>
              <a:rPr lang="zh-TW" altLang="en-US" sz="2000" b="1" dirty="0">
                <a:solidFill>
                  <a:srgbClr val="0070C0"/>
                </a:solidFill>
                <a:latin typeface="微軟正黑體" panose="020B0604030504040204" pitchFamily="34" charset="-120"/>
                <a:ea typeface="微軟正黑體" panose="020B0604030504040204" pitchFamily="34" charset="-120"/>
              </a:rPr>
              <a:t>系統</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rPr>
              <a:t>輸入</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身分證統一編號</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居留證號或入出境許可證號</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英文字母大寫</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a:solidFill>
                <a:srgbClr val="C0000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dirty="0" smtClean="0">
                <a:solidFill>
                  <a:srgbClr val="C00000"/>
                </a:solidFill>
                <a:latin typeface="微軟正黑體" panose="020B0604030504040204" pitchFamily="34" charset="-120"/>
                <a:ea typeface="微軟正黑體" panose="020B0604030504040204" pitchFamily="34" charset="-120"/>
              </a:rPr>
              <a:t>　　</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u="sng" dirty="0" smtClean="0">
                <a:solidFill>
                  <a:srgbClr val="C00000"/>
                </a:solidFill>
                <a:latin typeface="微軟正黑體" panose="020B0604030504040204" pitchFamily="34" charset="-120"/>
                <a:ea typeface="微軟正黑體" panose="020B0604030504040204" pitchFamily="34" charset="-120"/>
              </a:rPr>
              <a:t>出生年月日</a:t>
            </a:r>
            <a:r>
              <a:rPr lang="en-US" altLang="zh-TW" sz="1800" b="1" u="sng" dirty="0" smtClean="0">
                <a:solidFill>
                  <a:srgbClr val="C00000"/>
                </a:solidFill>
                <a:latin typeface="微軟正黑體" panose="020B0604030504040204" pitchFamily="34" charset="-120"/>
                <a:ea typeface="微軟正黑體" panose="020B0604030504040204" pitchFamily="34" charset="-120"/>
              </a:rPr>
              <a:t>(6</a:t>
            </a:r>
            <a:r>
              <a:rPr lang="zh-TW" altLang="en-US" sz="1800" b="1" u="sng" dirty="0" smtClean="0">
                <a:solidFill>
                  <a:srgbClr val="C00000"/>
                </a:solidFill>
                <a:latin typeface="微軟正黑體" panose="020B0604030504040204" pitchFamily="34" charset="-120"/>
                <a:ea typeface="微軟正黑體" panose="020B0604030504040204" pitchFamily="34" charset="-120"/>
              </a:rPr>
              <a:t>碼，如</a:t>
            </a:r>
            <a:r>
              <a:rPr lang="en-US" altLang="zh-TW" sz="1800" b="1" u="sng" dirty="0" smtClean="0">
                <a:solidFill>
                  <a:srgbClr val="C00000"/>
                </a:solidFill>
                <a:latin typeface="微軟正黑體" panose="020B0604030504040204" pitchFamily="34" charset="-120"/>
                <a:ea typeface="微軟正黑體" panose="020B0604030504040204" pitchFamily="34" charset="-120"/>
              </a:rPr>
              <a:t>:960101)</a:t>
            </a:r>
            <a:endParaRPr lang="en-US" altLang="zh-TW" sz="1800" dirty="0" smtClean="0">
              <a:solidFill>
                <a:srgbClr val="C0000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600"/>
              </a:spcBef>
              <a:spcAft>
                <a:spcPts val="0"/>
              </a:spcAft>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        </a:t>
            </a:r>
            <a:r>
              <a:rPr lang="zh-TW" altLang="en-US" sz="1800" b="1" dirty="0" smtClean="0">
                <a:solidFill>
                  <a:srgbClr val="C00000"/>
                </a:solidFill>
                <a:latin typeface="微軟正黑體" panose="020B0604030504040204" pitchFamily="34" charset="-120"/>
                <a:ea typeface="微軟正黑體" panose="020B0604030504040204" pitchFamily="34" charset="-120"/>
              </a:rPr>
              <a:t>驗證碼</a:t>
            </a:r>
            <a:endParaRPr lang="en-US" altLang="zh-TW" sz="1800" b="1" dirty="0" smtClean="0">
              <a:solidFill>
                <a:srgbClr val="C00000"/>
              </a:solidFill>
              <a:latin typeface="微軟正黑體" panose="020B0604030504040204" pitchFamily="34" charset="-120"/>
              <a:ea typeface="微軟正黑體" panose="020B0604030504040204" pitchFamily="34" charset="-120"/>
            </a:endParaRPr>
          </a:p>
        </p:txBody>
      </p:sp>
      <p:sp>
        <p:nvSpPr>
          <p:cNvPr id="20" name="矩形 19"/>
          <p:cNvSpPr/>
          <p:nvPr/>
        </p:nvSpPr>
        <p:spPr>
          <a:xfrm>
            <a:off x="4340646" y="4717339"/>
            <a:ext cx="804231" cy="56650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向右箭號 20"/>
          <p:cNvSpPr/>
          <p:nvPr/>
        </p:nvSpPr>
        <p:spPr bwMode="auto">
          <a:xfrm flipH="1">
            <a:off x="4742761" y="5300015"/>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Tree>
    <p:extLst>
      <p:ext uri="{BB962C8B-B14F-4D97-AF65-F5344CB8AC3E}">
        <p14:creationId xmlns:p14="http://schemas.microsoft.com/office/powerpoint/2010/main" val="353208642"/>
      </p:ext>
    </p:extLst>
  </p:cSld>
  <p:clrMapOvr>
    <a:masterClrMapping/>
  </p:clrMapOvr>
  <p:timing>
    <p:tnLst>
      <p:par>
        <p:cTn id="1" dur="indefinite" restart="never" nodeType="tmRoot"/>
      </p:par>
    </p:tnLst>
  </p:timing>
</p:sld>
</file>

<file path=ppt/slides/slide77.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77</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flipH="1" rot="5400000">
              <a:off x="4804703" y="149563"/>
              <a:ext cx="688284" cy="5215947"/>
            </a:xfrm>
            <a:prstGeom prst="roundRect">
              <a:avLst/>
            </a:prstGeom>
            <a:solidFill>
              <a:srgbClr val="015A7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02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個別報名系統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pic>
        <p:nvPicPr>
          <p:cNvPr id="2" name="圖片 1"/>
          <p:cNvPicPr>
            <a:picLocks noChangeAspect="1"/>
          </p:cNvPicPr>
          <p:nvPr/>
        </p:nvPicPr>
        <p:blipFill rotWithShape="1">
          <a:blip r:embed="rId2"/>
          <a:srcRect b="56"/>
          <a:stretch/>
        </p:blipFill>
        <p:spPr>
          <a:xfrm>
            <a:off x="720821" y="2006772"/>
            <a:ext cx="3706676" cy="2145355"/>
          </a:xfrm>
          <a:prstGeom prst="rect">
            <a:avLst/>
          </a:prstGeom>
          <a:ln w="28575">
            <a:solidFill>
              <a:srgbClr val="0000FF"/>
            </a:solidFill>
          </a:ln>
        </p:spPr>
      </p:pic>
      <p:pic>
        <p:nvPicPr>
          <p:cNvPr id="3" name="圖片 2"/>
          <p:cNvPicPr>
            <a:picLocks noChangeAspect="1"/>
          </p:cNvPicPr>
          <p:nvPr/>
        </p:nvPicPr>
        <p:blipFill rotWithShape="1">
          <a:blip r:embed="rId3"/>
          <a:srcRect b="39"/>
          <a:stretch/>
        </p:blipFill>
        <p:spPr>
          <a:xfrm>
            <a:off x="4772637" y="2006650"/>
            <a:ext cx="4136439" cy="2145600"/>
          </a:xfrm>
          <a:prstGeom prst="rect">
            <a:avLst/>
          </a:prstGeom>
          <a:ln w="28575">
            <a:solidFill>
              <a:srgbClr val="0000FF"/>
            </a:solidFill>
          </a:ln>
        </p:spPr>
      </p:pic>
      <p:pic>
        <p:nvPicPr>
          <p:cNvPr id="4" name="圖片 3"/>
          <p:cNvPicPr>
            <a:picLocks noChangeAspect="1"/>
          </p:cNvPicPr>
          <p:nvPr/>
        </p:nvPicPr>
        <p:blipFill rotWithShape="1">
          <a:blip r:embed="rId4"/>
          <a:srcRect l="1248" r="1932"/>
          <a:stretch/>
        </p:blipFill>
        <p:spPr>
          <a:xfrm>
            <a:off x="5526898" y="4953750"/>
            <a:ext cx="3382178" cy="1092163"/>
          </a:xfrm>
          <a:prstGeom prst="rect">
            <a:avLst/>
          </a:prstGeom>
          <a:ln w="19050">
            <a:solidFill>
              <a:schemeClr val="tx1"/>
            </a:solidFill>
          </a:ln>
        </p:spPr>
      </p:pic>
      <p:sp>
        <p:nvSpPr>
          <p:cNvPr id="14" name="標題 1"/>
          <p:cNvSpPr txBox="1">
            <a:spLocks/>
          </p:cNvSpPr>
          <p:nvPr/>
        </p:nvSpPr>
        <p:spPr>
          <a:xfrm>
            <a:off x="380614" y="789246"/>
            <a:ext cx="6901536" cy="523971"/>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2</a:t>
            </a:r>
            <a:r>
              <a:rPr altLang="en-US" b="1" dirty="0" lang="zh-TW" smtClean="0" sz="2800">
                <a:solidFill>
                  <a:srgbClr val="0033CC"/>
                </a:solidFill>
                <a:latin charset="-120" panose="020B0604030504040204" pitchFamily="34" typeface="微軟正黑體"/>
                <a:ea charset="-120" panose="020B0604030504040204" pitchFamily="34" typeface="微軟正黑體"/>
              </a:rPr>
              <a:t>、詳讀個資權益及隱私權保護、注意事項</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Oval 56">
            <a:extLst>
              <a:ext uri="{FF2B5EF4-FFF2-40B4-BE49-F238E27FC236}">
                <a16:creationId xmlns:a16="http://schemas.microsoft.com/office/drawing/2014/main" id="{033371B3-0C06-4B39-9C4D-694C84D90BBA}"/>
              </a:ext>
            </a:extLst>
          </p:cNvPr>
          <p:cNvSpPr/>
          <p:nvPr/>
        </p:nvSpPr>
        <p:spPr>
          <a:xfrm>
            <a:off x="4824121" y="2037487"/>
            <a:ext cx="335474" cy="334605"/>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r>
              <a:rPr b="1" dirty="0" lang="en-US" sz="2800">
                <a:solidFill>
                  <a:schemeClr val="accent5">
                    <a:lumMod val="75000"/>
                  </a:schemeClr>
                </a:solidFill>
              </a:rPr>
              <a:t>2</a:t>
            </a:r>
          </a:p>
        </p:txBody>
      </p:sp>
      <p:sp>
        <p:nvSpPr>
          <p:cNvPr id="16" name="Oval 50">
            <a:extLst>
              <a:ext uri="{FF2B5EF4-FFF2-40B4-BE49-F238E27FC236}">
                <a16:creationId xmlns:a16="http://schemas.microsoft.com/office/drawing/2014/main" id="{7150590E-63BC-4760-A7E4-AB6F08EC4FE9}"/>
              </a:ext>
            </a:extLst>
          </p:cNvPr>
          <p:cNvSpPr/>
          <p:nvPr/>
        </p:nvSpPr>
        <p:spPr>
          <a:xfrm>
            <a:off x="778521" y="2058758"/>
            <a:ext cx="335474" cy="334605"/>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r>
              <a:rPr b="1" dirty="0" lang="en-US" sz="2800">
                <a:solidFill>
                  <a:schemeClr val="accent6">
                    <a:lumMod val="75000"/>
                  </a:schemeClr>
                </a:solidFill>
              </a:rPr>
              <a:t>1</a:t>
            </a:r>
          </a:p>
        </p:txBody>
      </p:sp>
      <p:sp>
        <p:nvSpPr>
          <p:cNvPr id="17" name="矩形 16"/>
          <p:cNvSpPr/>
          <p:nvPr/>
        </p:nvSpPr>
        <p:spPr>
          <a:xfrm>
            <a:off x="2486285" y="3900219"/>
            <a:ext cx="432804" cy="14319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8" name="矩形 2"/>
          <p:cNvSpPr>
            <a:spLocks noChangeArrowheads="1"/>
          </p:cNvSpPr>
          <p:nvPr/>
        </p:nvSpPr>
        <p:spPr bwMode="auto">
          <a:xfrm>
            <a:off x="232898" y="1287935"/>
            <a:ext cx="8676178" cy="369332"/>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a:defRPr/>
            </a:pPr>
            <a:r>
              <a:rPr altLang="en-US" b="1" dirty="0" lang="zh-TW" smtClean="0">
                <a:latin charset="-120" panose="020B0604030504040204" pitchFamily="34" typeface="微軟正黑體"/>
                <a:ea charset="-120" panose="020B0604030504040204" pitchFamily="34" typeface="微軟正黑體"/>
              </a:rPr>
              <a:t>登入個別報名系統後，請詳讀「</a:t>
            </a:r>
            <a:r>
              <a:rPr altLang="en-US" b="1" dirty="0" lang="zh-TW" smtClean="0">
                <a:solidFill>
                  <a:srgbClr val="C00000"/>
                </a:solidFill>
                <a:latin charset="-120" panose="020B0604030504040204" pitchFamily="34" typeface="微軟正黑體"/>
                <a:ea charset="-120" panose="020B0604030504040204" pitchFamily="34" typeface="微軟正黑體"/>
              </a:rPr>
              <a:t>個資權益及隱私權保護、注意事項</a:t>
            </a:r>
            <a:r>
              <a:rPr altLang="en-US" b="1" dirty="0" lang="zh-TW" smtClean="0">
                <a:latin charset="-120" panose="020B0604030504040204" pitchFamily="34" typeface="微軟正黑體"/>
                <a:ea charset="-120" panose="020B0604030504040204" pitchFamily="34" typeface="微軟正黑體"/>
              </a:rPr>
              <a:t>」，以免權益受損</a:t>
            </a:r>
            <a:endParaRPr altLang="zh-TW" b="1" dirty="0" lang="en-US" u="sng">
              <a:solidFill>
                <a:srgbClr val="C00000"/>
              </a:solidFill>
              <a:latin charset="-120" panose="020B0604030504040204" pitchFamily="34" typeface="微軟正黑體"/>
              <a:ea charset="-120" panose="020B0604030504040204" pitchFamily="34" typeface="微軟正黑體"/>
            </a:endParaRPr>
          </a:p>
        </p:txBody>
      </p:sp>
      <p:sp>
        <p:nvSpPr>
          <p:cNvPr id="19" name="矩形 18"/>
          <p:cNvSpPr/>
          <p:nvPr/>
        </p:nvSpPr>
        <p:spPr>
          <a:xfrm>
            <a:off x="102291" y="3307199"/>
            <a:ext cx="1352459" cy="593020"/>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a:solidFill>
                  <a:schemeClr val="tx1"/>
                </a:solidFill>
                <a:latin charset="-120" panose="020B0604030504040204" pitchFamily="34" typeface="微軟正黑體"/>
                <a:ea charset="-120" panose="020B0604030504040204" pitchFamily="34" typeface="微軟正黑體"/>
              </a:rPr>
              <a:t>詳讀說明後</a:t>
            </a:r>
            <a:endParaRPr altLang="zh-TW" b="1" dirty="0" lang="en-US" smtClean="0">
              <a:solidFill>
                <a:schemeClr val="tx1"/>
              </a:solidFill>
              <a:latin charset="-120" panose="020B0604030504040204" pitchFamily="34" typeface="微軟正黑體"/>
              <a:ea charset="-120" panose="020B0604030504040204" pitchFamily="34" typeface="微軟正黑體"/>
            </a:endParaRPr>
          </a:p>
          <a:p>
            <a:pPr algn="ctr"/>
            <a:r>
              <a:rPr altLang="en-US" b="1" dirty="0" lang="zh-TW" smtClean="0">
                <a:solidFill>
                  <a:schemeClr val="tx1"/>
                </a:solidFill>
                <a:latin charset="-120" panose="020B0604030504040204" pitchFamily="34" typeface="微軟正黑體"/>
                <a:ea charset="-120" panose="020B0604030504040204" pitchFamily="34" typeface="微軟正黑體"/>
              </a:rPr>
              <a:t>請勾選</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
        <p:nvSpPr>
          <p:cNvPr id="20" name="向右箭號 19"/>
          <p:cNvSpPr/>
          <p:nvPr/>
        </p:nvSpPr>
        <p:spPr bwMode="auto">
          <a:xfrm>
            <a:off x="1129147" y="3681800"/>
            <a:ext cx="434157" cy="21841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21" name="矩形 20"/>
          <p:cNvSpPr/>
          <p:nvPr/>
        </p:nvSpPr>
        <p:spPr>
          <a:xfrm>
            <a:off x="1582701" y="3738838"/>
            <a:ext cx="2196085" cy="133240"/>
          </a:xfrm>
          <a:prstGeom prst="rect">
            <a:avLst/>
          </a:prstGeom>
          <a:noFill/>
          <a:ln w="28575">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22" name="矩形 21"/>
          <p:cNvSpPr/>
          <p:nvPr/>
        </p:nvSpPr>
        <p:spPr>
          <a:xfrm>
            <a:off x="4494662" y="3681800"/>
            <a:ext cx="1631779" cy="1216491"/>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just"/>
            <a:r>
              <a:rPr altLang="en-US" b="1" dirty="0" lang="zh-TW" smtClean="0">
                <a:solidFill>
                  <a:schemeClr val="tx1"/>
                </a:solidFill>
                <a:latin charset="-120" panose="020B0604030504040204" pitchFamily="34" typeface="微軟正黑體"/>
                <a:ea charset="-120" panose="020B0604030504040204" pitchFamily="34" typeface="微軟正黑體"/>
              </a:rPr>
              <a:t>詳讀注意事項</a:t>
            </a:r>
            <a:endParaRPr altLang="zh-TW" b="1" dirty="0" lang="en-US" smtClean="0">
              <a:solidFill>
                <a:schemeClr val="tx1"/>
              </a:solidFill>
              <a:latin charset="-120" panose="020B0604030504040204" pitchFamily="34" typeface="微軟正黑體"/>
              <a:ea charset="-120" panose="020B0604030504040204" pitchFamily="34" typeface="微軟正黑體"/>
            </a:endParaRPr>
          </a:p>
          <a:p>
            <a:pPr algn="ctr"/>
            <a:r>
              <a:rPr altLang="en-US" b="1" dirty="0" lang="zh-TW" smtClean="0">
                <a:solidFill>
                  <a:schemeClr val="tx1"/>
                </a:solidFill>
                <a:latin charset="-120" panose="020B0604030504040204" pitchFamily="34" typeface="微軟正黑體"/>
                <a:ea charset="-120" panose="020B0604030504040204" pitchFamily="34" typeface="微軟正黑體"/>
              </a:rPr>
              <a:t>若要個別報名，請點選「我同意，進行報名」</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
        <p:nvSpPr>
          <p:cNvPr id="23" name="向右箭號 22"/>
          <p:cNvSpPr/>
          <p:nvPr/>
        </p:nvSpPr>
        <p:spPr bwMode="auto">
          <a:xfrm>
            <a:off x="6034691" y="3737259"/>
            <a:ext cx="316540" cy="32592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24" name="矩形 23"/>
          <p:cNvSpPr/>
          <p:nvPr/>
        </p:nvSpPr>
        <p:spPr>
          <a:xfrm>
            <a:off x="7738700" y="5621258"/>
            <a:ext cx="575466" cy="32286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5" name="矩形 24"/>
          <p:cNvSpPr/>
          <p:nvPr/>
        </p:nvSpPr>
        <p:spPr>
          <a:xfrm>
            <a:off x="6368674" y="3734719"/>
            <a:ext cx="655394" cy="21329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grpSp>
        <p:nvGrpSpPr>
          <p:cNvPr id="27" name="群組 26"/>
          <p:cNvGrpSpPr/>
          <p:nvPr/>
        </p:nvGrpSpPr>
        <p:grpSpPr>
          <a:xfrm>
            <a:off x="790612" y="4412775"/>
            <a:ext cx="3048059" cy="2324943"/>
            <a:chOff x="542057" y="2065947"/>
            <a:chExt cx="3849866" cy="2423568"/>
          </a:xfrm>
        </p:grpSpPr>
        <p:grpSp>
          <p:nvGrpSpPr>
            <p:cNvPr id="28" name="群組 27"/>
            <p:cNvGrpSpPr/>
            <p:nvPr/>
          </p:nvGrpSpPr>
          <p:grpSpPr>
            <a:xfrm>
              <a:off x="542057" y="2065947"/>
              <a:ext cx="3849866" cy="2423568"/>
              <a:chOff x="628650" y="2832345"/>
              <a:chExt cx="1592114" cy="2282450"/>
            </a:xfrm>
          </p:grpSpPr>
          <p:grpSp>
            <p:nvGrpSpPr>
              <p:cNvPr id="31" name="Group 6"/>
              <p:cNvGrpSpPr/>
              <p:nvPr/>
            </p:nvGrpSpPr>
            <p:grpSpPr>
              <a:xfrm>
                <a:off x="628650" y="2902314"/>
                <a:ext cx="1592114" cy="2212481"/>
                <a:chOff x="497608" y="3034996"/>
                <a:chExt cx="3048580" cy="2458970"/>
              </a:xfrm>
              <a:effectLst/>
            </p:grpSpPr>
            <p:sp>
              <p:nvSpPr>
                <p:cNvPr id="33" name="Rectangle 4"/>
                <p:cNvSpPr/>
                <p:nvPr/>
              </p:nvSpPr>
              <p:spPr>
                <a:xfrm>
                  <a:off x="525897" y="3034996"/>
                  <a:ext cx="3020291" cy="2338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sp>
              <p:nvSpPr>
                <p:cNvPr id="34" name="Rectangle 5"/>
                <p:cNvSpPr/>
                <p:nvPr/>
              </p:nvSpPr>
              <p:spPr>
                <a:xfrm>
                  <a:off x="497608" y="5341566"/>
                  <a:ext cx="3020291" cy="152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grpSp>
          <p:sp>
            <p:nvSpPr>
              <p:cNvPr id="32" name="Rectangle 5"/>
              <p:cNvSpPr/>
              <p:nvPr/>
            </p:nvSpPr>
            <p:spPr>
              <a:xfrm>
                <a:off x="628650" y="2832345"/>
                <a:ext cx="1577340" cy="1371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grpSp>
        <p:sp>
          <p:nvSpPr>
            <p:cNvPr id="29" name="TextBox 25"/>
            <p:cNvSpPr txBox="1"/>
            <p:nvPr/>
          </p:nvSpPr>
          <p:spPr>
            <a:xfrm>
              <a:off x="628362" y="2283535"/>
              <a:ext cx="3641531" cy="2021245"/>
            </a:xfrm>
            <a:prstGeom prst="rect">
              <a:avLst/>
            </a:prstGeom>
            <a:noFill/>
          </p:spPr>
          <p:txBody>
            <a:bodyPr anchor="ctr" lIns="0" rIns="0" rtlCol="0" wrap="square">
              <a:spAutoFit/>
            </a:bodyPr>
            <a:lstStyle/>
            <a:p>
              <a:pPr algn="just"/>
              <a:r>
                <a:rPr altLang="en-US" b="1" dirty="0" lang="zh-TW" smtClean="0" sz="2000">
                  <a:solidFill>
                    <a:srgbClr val="C00000"/>
                  </a:solidFill>
                  <a:latin charset="-120" panose="020B0604030504040204" pitchFamily="34" typeface="微軟正黑體"/>
                  <a:ea charset="-120" panose="020B0604030504040204" pitchFamily="34" typeface="微軟正黑體"/>
                </a:rPr>
                <a:t>提醒</a:t>
              </a:r>
              <a:r>
                <a:rPr altLang="zh-TW" b="1" dirty="0" lang="en-US" smtClean="0" sz="2000">
                  <a:solidFill>
                    <a:srgbClr val="C00000"/>
                  </a:solidFill>
                  <a:latin charset="-120" panose="020B0604030504040204" pitchFamily="34" typeface="微軟正黑體"/>
                  <a:ea charset="-120" panose="020B0604030504040204" pitchFamily="34" typeface="微軟正黑體"/>
                </a:rPr>
                <a:t>!</a:t>
              </a:r>
              <a:r>
                <a:rPr altLang="en-US" b="1" dirty="0" lang="zh-TW" smtClean="0" sz="2000" u="sng">
                  <a:latin charset="-120" panose="020B0604030504040204" pitchFamily="34" typeface="微軟正黑體"/>
                  <a:ea charset="-120" panose="020B0604030504040204" pitchFamily="34" typeface="微軟正黑體"/>
                </a:rPr>
                <a:t>應屆畢業生</a:t>
              </a:r>
              <a:r>
                <a:rPr altLang="en-US" b="1" dirty="0" lang="zh-TW" smtClean="0" sz="2000">
                  <a:latin charset="-120" panose="020B0604030504040204" pitchFamily="34" typeface="微軟正黑體"/>
                  <a:ea charset="-120" panose="020B0604030504040204" pitchFamily="34" typeface="微軟正黑體"/>
                </a:rPr>
                <a:t>若點選「</a:t>
              </a:r>
              <a:r>
                <a:rPr altLang="en-US" b="1" dirty="0" lang="zh-TW" smtClean="0" sz="2000">
                  <a:solidFill>
                    <a:srgbClr val="0000FF"/>
                  </a:solidFill>
                  <a:latin charset="-120" panose="020B0604030504040204" pitchFamily="34" typeface="微軟正黑體"/>
                  <a:ea charset="-120" panose="020B0604030504040204" pitchFamily="34" typeface="微軟正黑體"/>
                </a:rPr>
                <a:t>我同意，進行報名</a:t>
              </a:r>
              <a:r>
                <a:rPr altLang="en-US" b="1" dirty="0" lang="zh-TW" smtClean="0" sz="2000">
                  <a:latin charset="-120" panose="020B0604030504040204" pitchFamily="34" typeface="微軟正黑體"/>
                  <a:ea charset="-120" panose="020B0604030504040204" pitchFamily="34" typeface="微軟正黑體"/>
                </a:rPr>
                <a:t>」及「</a:t>
              </a:r>
              <a:r>
                <a:rPr altLang="en-US" b="1" dirty="0" lang="zh-TW" smtClean="0" sz="2000">
                  <a:solidFill>
                    <a:srgbClr val="0000FF"/>
                  </a:solidFill>
                  <a:latin charset="-120" panose="020B0604030504040204" pitchFamily="34" typeface="微軟正黑體"/>
                  <a:ea charset="-120" panose="020B0604030504040204" pitchFamily="34" typeface="微軟正黑體"/>
                </a:rPr>
                <a:t>確定</a:t>
              </a:r>
              <a:r>
                <a:rPr altLang="en-US" b="1" dirty="0" lang="zh-TW" smtClean="0" sz="2000">
                  <a:latin charset="-120" panose="020B0604030504040204" pitchFamily="34" typeface="微軟正黑體"/>
                  <a:ea charset="-120" panose="020B0604030504040204" pitchFamily="34" typeface="微軟正黑體"/>
                </a:rPr>
                <a:t>」鈕</a:t>
              </a:r>
              <a:endParaRPr altLang="zh-TW" b="1" dirty="0" lang="en-US" smtClean="0" sz="2000">
                <a:latin charset="-120" panose="020B0604030504040204" pitchFamily="34" typeface="微軟正黑體"/>
                <a:ea charset="-120" panose="020B0604030504040204" pitchFamily="34" typeface="微軟正黑體"/>
              </a:endParaRPr>
            </a:p>
            <a:p>
              <a:pPr algn="just"/>
              <a:r>
                <a:rPr altLang="en-US" b="1" dirty="0" lang="zh-TW" smtClean="0" sz="2000">
                  <a:latin charset="-120" panose="020B0604030504040204" pitchFamily="34" typeface="微軟正黑體"/>
                  <a:ea charset="-120" panose="020B0604030504040204" pitchFamily="34" typeface="微軟正黑體"/>
                </a:rPr>
                <a:t>即</a:t>
              </a:r>
              <a:r>
                <a:rPr altLang="en-US" b="1" dirty="0" lang="zh-TW" smtClean="0" sz="2000">
                  <a:solidFill>
                    <a:srgbClr val="C00000"/>
                  </a:solidFill>
                  <a:latin charset="-120" panose="020B0604030504040204" pitchFamily="34" typeface="微軟正黑體"/>
                  <a:ea charset="-120" panose="020B0604030504040204" pitchFamily="34" typeface="微軟正黑體"/>
                </a:rPr>
                <a:t>不得</a:t>
              </a:r>
              <a:r>
                <a:rPr altLang="en-US" b="1" dirty="0" lang="zh-TW" smtClean="0" sz="2000">
                  <a:latin charset="-120" panose="020B0604030504040204" pitchFamily="34" typeface="微軟正黑體"/>
                  <a:ea charset="-120" panose="020B0604030504040204" pitchFamily="34" typeface="微軟正黑體"/>
                </a:rPr>
                <a:t>再參加</a:t>
              </a:r>
              <a:r>
                <a:rPr altLang="en-US" b="1" dirty="0" lang="zh-TW" smtClean="0" sz="2000" u="sng">
                  <a:latin charset="-120" panose="020B0604030504040204" pitchFamily="34" typeface="微軟正黑體"/>
                  <a:ea charset="-120" panose="020B0604030504040204" pitchFamily="34" typeface="微軟正黑體"/>
                </a:rPr>
                <a:t>國中學校集體報名</a:t>
              </a:r>
              <a:r>
                <a:rPr altLang="en-US" b="1" dirty="0" lang="zh-TW" smtClean="0" sz="2000">
                  <a:latin charset="-120" panose="020B0604030504040204" pitchFamily="34" typeface="微軟正黑體"/>
                  <a:ea charset="-120" panose="020B0604030504040204" pitchFamily="34" typeface="微軟正黑體"/>
                </a:rPr>
                <a:t>，系統將鎖住身分資料</a:t>
              </a:r>
              <a:endParaRPr b="1" dirty="0" lang="en-US" sz="2000">
                <a:latin charset="-120" panose="020B0604030504040204" pitchFamily="34" typeface="微軟正黑體"/>
                <a:ea charset="-120" panose="020B0604030504040204" pitchFamily="34" typeface="微軟正黑體"/>
              </a:endParaRPr>
            </a:p>
          </p:txBody>
        </p:sp>
      </p:grpSp>
      <p:sp>
        <p:nvSpPr>
          <p:cNvPr id="35" name="向右箭號 34"/>
          <p:cNvSpPr/>
          <p:nvPr/>
        </p:nvSpPr>
        <p:spPr bwMode="auto">
          <a:xfrm rot="5400000">
            <a:off x="6209671" y="4286228"/>
            <a:ext cx="924786" cy="277305"/>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Tree>
    <p:extLst>
      <p:ext uri="{BB962C8B-B14F-4D97-AF65-F5344CB8AC3E}">
        <p14:creationId xmlns:p14="http://schemas.microsoft.com/office/powerpoint/2010/main" val="3220740021"/>
      </p:ext>
    </p:extLst>
  </p:cSld>
  <p:clrMapOvr>
    <a:masterClrMapping/>
  </p:clrMapOvr>
</p:sld>
</file>

<file path=ppt/slides/slide78.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78</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flipH="1" rot="5400000">
              <a:off x="4804703" y="149563"/>
              <a:ext cx="688284" cy="5215947"/>
            </a:xfrm>
            <a:prstGeom prst="roundRect">
              <a:avLst/>
            </a:prstGeom>
            <a:solidFill>
              <a:srgbClr val="015A7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02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個別報名系統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380614" y="789246"/>
            <a:ext cx="2891396" cy="523971"/>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3</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、報名資料登錄</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grpSp>
        <p:nvGrpSpPr>
          <p:cNvPr id="2" name="群組 1"/>
          <p:cNvGrpSpPr/>
          <p:nvPr/>
        </p:nvGrpSpPr>
        <p:grpSpPr>
          <a:xfrm>
            <a:off x="4301848" y="157508"/>
            <a:ext cx="4726187" cy="556559"/>
            <a:chOff x="392587" y="1586181"/>
            <a:chExt cx="5342327" cy="626966"/>
          </a:xfrm>
        </p:grpSpPr>
        <p:sp>
          <p:nvSpPr>
            <p:cNvPr id="15" name="Rectangle 1073">
              <a:extLst>
                <a:ext uri="{FF2B5EF4-FFF2-40B4-BE49-F238E27FC236}">
                  <a16:creationId xmlns:a16="http://schemas.microsoft.com/office/drawing/2014/main" id="{B612D156-652A-41B1-A489-B0C2AC1FBE50}"/>
                </a:ext>
              </a:extLst>
            </p:cNvPr>
            <p:cNvSpPr/>
            <p:nvPr/>
          </p:nvSpPr>
          <p:spPr>
            <a:xfrm>
              <a:off x="533462" y="1862718"/>
              <a:ext cx="1202741" cy="270000"/>
            </a:xfrm>
            <a:prstGeom prst="rect">
              <a:avLst/>
            </a:prstGeom>
            <a:ln/>
          </p:spPr>
          <p:style>
            <a:lnRef idx="3">
              <a:schemeClr val="lt1"/>
            </a:lnRef>
            <a:fillRef idx="1">
              <a:schemeClr val="accent6"/>
            </a:fillRef>
            <a:effectRef idx="1">
              <a:schemeClr val="accent6"/>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6" name="Rectangle 1074">
              <a:extLst>
                <a:ext uri="{FF2B5EF4-FFF2-40B4-BE49-F238E27FC236}">
                  <a16:creationId xmlns:a16="http://schemas.microsoft.com/office/drawing/2014/main" id="{1AC43DD1-CFA4-43B5-A633-9F36DC3ACC1E}"/>
                </a:ext>
              </a:extLst>
            </p:cNvPr>
            <p:cNvSpPr/>
            <p:nvPr/>
          </p:nvSpPr>
          <p:spPr>
            <a:xfrm>
              <a:off x="1736361" y="1862718"/>
              <a:ext cx="1240208" cy="270000"/>
            </a:xfrm>
            <a:prstGeom prst="rect">
              <a:avLst/>
            </a:prstGeom>
            <a:solidFill>
              <a:schemeClr val="accent1">
                <a:lumMod val="60000"/>
                <a:lumOff val="40000"/>
              </a:schemeClr>
            </a:solidFill>
            <a:ln>
              <a:noFill/>
            </a:ln>
          </p:spPr>
          <p:style>
            <a:lnRef idx="0">
              <a:scrgbClr b="0" g="0" r="0"/>
            </a:lnRef>
            <a:fillRef idx="0">
              <a:scrgbClr b="0" g="0" r="0"/>
            </a:fillRef>
            <a:effectRef idx="0">
              <a:scrgbClr b="0" g="0" r="0"/>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7" name="Rectangle 1075">
              <a:extLst>
                <a:ext uri="{FF2B5EF4-FFF2-40B4-BE49-F238E27FC236}">
                  <a16:creationId xmlns:a16="http://schemas.microsoft.com/office/drawing/2014/main" id="{04AF1869-4C30-43DE-8474-E9B524F4987E}"/>
                </a:ext>
              </a:extLst>
            </p:cNvPr>
            <p:cNvSpPr/>
            <p:nvPr/>
          </p:nvSpPr>
          <p:spPr>
            <a:xfrm>
              <a:off x="2962383" y="1866082"/>
              <a:ext cx="1252605" cy="27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8" name="Rectangle 1076">
              <a:extLst>
                <a:ext uri="{FF2B5EF4-FFF2-40B4-BE49-F238E27FC236}">
                  <a16:creationId xmlns:a16="http://schemas.microsoft.com/office/drawing/2014/main" id="{05F785E7-71F4-45B7-B2B6-DFC98A75AB69}"/>
                </a:ext>
              </a:extLst>
            </p:cNvPr>
            <p:cNvSpPr/>
            <p:nvPr/>
          </p:nvSpPr>
          <p:spPr>
            <a:xfrm>
              <a:off x="4224854" y="1862718"/>
              <a:ext cx="1445330" cy="2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9" name="Round Same Side Corner Rectangle 39">
              <a:extLst>
                <a:ext uri="{FF2B5EF4-FFF2-40B4-BE49-F238E27FC236}">
                  <a16:creationId xmlns:a16="http://schemas.microsoft.com/office/drawing/2014/main" id="{8143BC21-B363-4FB6-AD7E-9E794ACAA229}"/>
                </a:ext>
              </a:extLst>
            </p:cNvPr>
            <p:cNvSpPr/>
            <p:nvPr/>
          </p:nvSpPr>
          <p:spPr>
            <a:xfrm rot="18900000">
              <a:off x="5290630" y="1799276"/>
              <a:ext cx="444284" cy="413871"/>
            </a:xfrm>
            <a:custGeom>
              <a:avLst/>
              <a:gdLst/>
              <a:ahLst/>
              <a:cxnLst/>
              <a:rect b="b" l="l" r="r" t="t"/>
              <a:pathLst>
                <a:path h="923370" w="923370">
                  <a:moveTo>
                    <a:pt x="870649" y="52721"/>
                  </a:moveTo>
                  <a:cubicBezTo>
                    <a:pt x="903223" y="85294"/>
                    <a:pt x="923370" y="130294"/>
                    <a:pt x="923370" y="180000"/>
                  </a:cubicBezTo>
                  <a:lnTo>
                    <a:pt x="923370" y="914399"/>
                  </a:lnTo>
                  <a:lnTo>
                    <a:pt x="914399" y="914399"/>
                  </a:lnTo>
                  <a:lnTo>
                    <a:pt x="914399" y="923370"/>
                  </a:lnTo>
                  <a:lnTo>
                    <a:pt x="180000" y="923370"/>
                  </a:lnTo>
                  <a:cubicBezTo>
                    <a:pt x="80589" y="923370"/>
                    <a:pt x="0" y="842781"/>
                    <a:pt x="0" y="743370"/>
                  </a:cubicBezTo>
                  <a:cubicBezTo>
                    <a:pt x="0" y="643959"/>
                    <a:pt x="80589" y="563370"/>
                    <a:pt x="179999" y="563370"/>
                  </a:cubicBezTo>
                  <a:lnTo>
                    <a:pt x="563370" y="563370"/>
                  </a:lnTo>
                  <a:lnTo>
                    <a:pt x="563370" y="180000"/>
                  </a:lnTo>
                  <a:cubicBezTo>
                    <a:pt x="563370" y="80589"/>
                    <a:pt x="643959" y="0"/>
                    <a:pt x="743370" y="0"/>
                  </a:cubicBezTo>
                  <a:cubicBezTo>
                    <a:pt x="793076" y="0"/>
                    <a:pt x="838076" y="20147"/>
                    <a:pt x="870649" y="527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grpSp>
          <p:nvGrpSpPr>
            <p:cNvPr id="20" name="그룹 48">
              <a:extLst>
                <a:ext uri="{FF2B5EF4-FFF2-40B4-BE49-F238E27FC236}">
                  <a16:creationId xmlns:a16="http://schemas.microsoft.com/office/drawing/2014/main" id="{8E9E6FF8-42D7-4FE0-8472-2E6F05527F9D}"/>
                </a:ext>
              </a:extLst>
            </p:cNvPr>
            <p:cNvGrpSpPr/>
            <p:nvPr/>
          </p:nvGrpSpPr>
          <p:grpSpPr>
            <a:xfrm>
              <a:off x="392587" y="1790802"/>
              <a:ext cx="405000" cy="405000"/>
              <a:chOff x="3118820" y="3659540"/>
              <a:chExt cx="540000" cy="540000"/>
            </a:xfrm>
          </p:grpSpPr>
          <p:sp>
            <p:nvSpPr>
              <p:cNvPr id="21" name="Oval 1079">
                <a:extLst>
                  <a:ext uri="{FF2B5EF4-FFF2-40B4-BE49-F238E27FC236}">
                    <a16:creationId xmlns:a16="http://schemas.microsoft.com/office/drawing/2014/main" id="{980A9BEC-5FC6-481A-B815-B9B4D783B366}"/>
                  </a:ext>
                </a:extLst>
              </p:cNvPr>
              <p:cNvSpPr/>
              <p:nvPr/>
            </p:nvSpPr>
            <p:spPr>
              <a:xfrm>
                <a:off x="3118820" y="3659540"/>
                <a:ext cx="540000" cy="540000"/>
              </a:xfrm>
              <a:prstGeom prst="ellipse">
                <a:avLst/>
              </a:prstGeom>
              <a:solidFill>
                <a:srgbClr val="92D05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22" name="Oval 1080">
                <a:extLst>
                  <a:ext uri="{FF2B5EF4-FFF2-40B4-BE49-F238E27FC236}">
                    <a16:creationId xmlns:a16="http://schemas.microsoft.com/office/drawing/2014/main" id="{D58FDCD4-7091-4990-9500-4436B849EB10}"/>
                  </a:ext>
                </a:extLst>
              </p:cNvPr>
              <p:cNvSpPr/>
              <p:nvPr/>
            </p:nvSpPr>
            <p:spPr>
              <a:xfrm>
                <a:off x="3187753" y="3742114"/>
                <a:ext cx="360001" cy="359999"/>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3" name="그룹 47">
              <a:extLst>
                <a:ext uri="{FF2B5EF4-FFF2-40B4-BE49-F238E27FC236}">
                  <a16:creationId xmlns:a16="http://schemas.microsoft.com/office/drawing/2014/main" id="{4CD6204A-C496-4140-AB94-F26429B859E7}"/>
                </a:ext>
              </a:extLst>
            </p:cNvPr>
            <p:cNvGrpSpPr/>
            <p:nvPr/>
          </p:nvGrpSpPr>
          <p:grpSpPr>
            <a:xfrm>
              <a:off x="1535739" y="1795077"/>
              <a:ext cx="405000" cy="405000"/>
              <a:chOff x="4504969" y="3665239"/>
              <a:chExt cx="540000" cy="540000"/>
            </a:xfrm>
          </p:grpSpPr>
          <p:sp>
            <p:nvSpPr>
              <p:cNvPr id="24" name="Oval 1082">
                <a:extLst>
                  <a:ext uri="{FF2B5EF4-FFF2-40B4-BE49-F238E27FC236}">
                    <a16:creationId xmlns:a16="http://schemas.microsoft.com/office/drawing/2014/main" id="{18631B0E-9578-4512-A885-12144AF89FFC}"/>
                  </a:ext>
                </a:extLst>
              </p:cNvPr>
              <p:cNvSpPr/>
              <p:nvPr/>
            </p:nvSpPr>
            <p:spPr>
              <a:xfrm>
                <a:off x="4504969" y="3665239"/>
                <a:ext cx="540000" cy="540000"/>
              </a:xfrm>
              <a:prstGeom prst="ellipse">
                <a:avLst/>
              </a:prstGeom>
              <a:solidFill>
                <a:srgbClr val="D2E0F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25" name="Oval 1083">
                <a:extLst>
                  <a:ext uri="{FF2B5EF4-FFF2-40B4-BE49-F238E27FC236}">
                    <a16:creationId xmlns:a16="http://schemas.microsoft.com/office/drawing/2014/main" id="{96E9625F-3FB0-4DE0-9BE5-9171DF8DA58B}"/>
                  </a:ext>
                </a:extLst>
              </p:cNvPr>
              <p:cNvSpPr/>
              <p:nvPr/>
            </p:nvSpPr>
            <p:spPr>
              <a:xfrm>
                <a:off x="4587544" y="3747814"/>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6" name="그룹 27">
              <a:extLst>
                <a:ext uri="{FF2B5EF4-FFF2-40B4-BE49-F238E27FC236}">
                  <a16:creationId xmlns:a16="http://schemas.microsoft.com/office/drawing/2014/main" id="{ED883F41-B2C7-408B-9944-9C3EA4938CA4}"/>
                </a:ext>
              </a:extLst>
            </p:cNvPr>
            <p:cNvGrpSpPr/>
            <p:nvPr/>
          </p:nvGrpSpPr>
          <p:grpSpPr>
            <a:xfrm>
              <a:off x="2773360" y="1799351"/>
              <a:ext cx="405000" cy="405000"/>
              <a:chOff x="5945694" y="3670938"/>
              <a:chExt cx="540000" cy="540000"/>
            </a:xfrm>
          </p:grpSpPr>
          <p:sp>
            <p:nvSpPr>
              <p:cNvPr id="27" name="Oval 1085">
                <a:extLst>
                  <a:ext uri="{FF2B5EF4-FFF2-40B4-BE49-F238E27FC236}">
                    <a16:creationId xmlns:a16="http://schemas.microsoft.com/office/drawing/2014/main" id="{F13E4A45-E663-4B11-B3CB-CEDEB0CE82D6}"/>
                  </a:ext>
                </a:extLst>
              </p:cNvPr>
              <p:cNvSpPr/>
              <p:nvPr/>
            </p:nvSpPr>
            <p:spPr>
              <a:xfrm>
                <a:off x="5945694" y="3670938"/>
                <a:ext cx="540000" cy="540000"/>
              </a:xfrm>
              <a:prstGeom prst="ellipse">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28" name="Oval 1086">
                <a:extLst>
                  <a:ext uri="{FF2B5EF4-FFF2-40B4-BE49-F238E27FC236}">
                    <a16:creationId xmlns:a16="http://schemas.microsoft.com/office/drawing/2014/main" id="{63E596EB-CBBF-4621-ABE3-1808427F2D16}"/>
                  </a:ext>
                </a:extLst>
              </p:cNvPr>
              <p:cNvSpPr/>
              <p:nvPr/>
            </p:nvSpPr>
            <p:spPr>
              <a:xfrm>
                <a:off x="6028269" y="3753513"/>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9" name="그룹 26">
              <a:extLst>
                <a:ext uri="{FF2B5EF4-FFF2-40B4-BE49-F238E27FC236}">
                  <a16:creationId xmlns:a16="http://schemas.microsoft.com/office/drawing/2014/main" id="{4B94551B-7CDF-4458-A5A2-6CCA25C8E863}"/>
                </a:ext>
              </a:extLst>
            </p:cNvPr>
            <p:cNvGrpSpPr/>
            <p:nvPr/>
          </p:nvGrpSpPr>
          <p:grpSpPr>
            <a:xfrm>
              <a:off x="4024783" y="1803625"/>
              <a:ext cx="405000" cy="405000"/>
              <a:chOff x="8984481" y="3676637"/>
              <a:chExt cx="540000" cy="540000"/>
            </a:xfrm>
          </p:grpSpPr>
          <p:sp>
            <p:nvSpPr>
              <p:cNvPr id="30" name="Oval 1088">
                <a:extLst>
                  <a:ext uri="{FF2B5EF4-FFF2-40B4-BE49-F238E27FC236}">
                    <a16:creationId xmlns:a16="http://schemas.microsoft.com/office/drawing/2014/main" id="{4D6CDB7E-AB3F-4503-8385-41CD61A48F5E}"/>
                  </a:ext>
                </a:extLst>
              </p:cNvPr>
              <p:cNvSpPr/>
              <p:nvPr/>
            </p:nvSpPr>
            <p:spPr>
              <a:xfrm>
                <a:off x="8984481" y="3676637"/>
                <a:ext cx="540000" cy="540000"/>
              </a:xfrm>
              <a:prstGeom prst="ellipse">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1" name="Oval 1089">
                <a:extLst>
                  <a:ext uri="{FF2B5EF4-FFF2-40B4-BE49-F238E27FC236}">
                    <a16:creationId xmlns:a16="http://schemas.microsoft.com/office/drawing/2014/main" id="{6772C51E-ED1F-48DC-AF49-9C2F3A5F4C76}"/>
                  </a:ext>
                </a:extLst>
              </p:cNvPr>
              <p:cNvSpPr/>
              <p:nvPr/>
            </p:nvSpPr>
            <p:spPr>
              <a:xfrm>
                <a:off x="9067056" y="3759212"/>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sp>
          <p:nvSpPr>
            <p:cNvPr id="32" name="文字方塊 62"/>
            <p:cNvSpPr txBox="1">
              <a:spLocks noChangeArrowheads="1"/>
            </p:cNvSpPr>
            <p:nvPr/>
          </p:nvSpPr>
          <p:spPr bwMode="auto">
            <a:xfrm>
              <a:off x="552236" y="1587496"/>
              <a:ext cx="1201706"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1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報名資料登錄</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33" name="文字方塊 64"/>
            <p:cNvSpPr txBox="1">
              <a:spLocks noChangeArrowheads="1"/>
            </p:cNvSpPr>
            <p:nvPr/>
          </p:nvSpPr>
          <p:spPr bwMode="auto">
            <a:xfrm>
              <a:off x="1727748" y="1586181"/>
              <a:ext cx="1237888"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2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報名資料確認</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34" name="文字方塊 66"/>
            <p:cNvSpPr txBox="1">
              <a:spLocks noChangeArrowheads="1"/>
            </p:cNvSpPr>
            <p:nvPr/>
          </p:nvSpPr>
          <p:spPr bwMode="auto">
            <a:xfrm>
              <a:off x="2978804" y="1586504"/>
              <a:ext cx="1275242"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3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報名資料列印</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35" name="文字方塊 68"/>
            <p:cNvSpPr txBox="1">
              <a:spLocks noChangeArrowheads="1"/>
            </p:cNvSpPr>
            <p:nvPr/>
          </p:nvSpPr>
          <p:spPr bwMode="auto">
            <a:xfrm>
              <a:off x="4206072" y="1589342"/>
              <a:ext cx="1402345"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r>
                <a:rPr altLang="zh-TW" b="1" dirty="0" lang="en-US" smtClean="0" sz="1000">
                  <a:solidFill>
                    <a:srgbClr val="C00000"/>
                  </a:solidFill>
                  <a:latin charset="-120" panose="020B0604030504040204" pitchFamily="34" typeface="微軟正黑體"/>
                  <a:ea charset="-120" panose="020B0604030504040204" pitchFamily="34" typeface="微軟正黑體"/>
                </a:rPr>
                <a:t>4 </a:t>
              </a:r>
              <a:r>
                <a:rPr altLang="zh-TW" b="1" dirty="0" lang="zh-TW" smtClean="0" sz="1000">
                  <a:solidFill>
                    <a:srgbClr val="C00000"/>
                  </a:solidFill>
                  <a:latin charset="-120" panose="020B0604030504040204" pitchFamily="34" typeface="微軟正黑體"/>
                  <a:ea charset="-120" panose="020B0604030504040204" pitchFamily="34" typeface="微軟正黑體"/>
                </a:rPr>
                <a:t>黏</a:t>
              </a:r>
              <a:r>
                <a:rPr altLang="en-US" b="1" dirty="0" lang="zh-TW" smtClean="0" sz="1000">
                  <a:solidFill>
                    <a:srgbClr val="C00000"/>
                  </a:solidFill>
                  <a:latin charset="-120" panose="020B0604030504040204" pitchFamily="34" typeface="微軟正黑體"/>
                  <a:ea charset="-120" panose="020B0604030504040204" pitchFamily="34" typeface="微軟正黑體"/>
                </a:rPr>
                <a:t>貼表件及寄</a:t>
              </a:r>
              <a:r>
                <a:rPr altLang="en-US" b="1" dirty="0" lang="zh-TW" sz="1000">
                  <a:solidFill>
                    <a:srgbClr val="C00000"/>
                  </a:solidFill>
                  <a:latin charset="-120" panose="020B0604030504040204" pitchFamily="34" typeface="微軟正黑體"/>
                  <a:ea charset="-120" panose="020B0604030504040204" pitchFamily="34" typeface="微軟正黑體"/>
                </a:rPr>
                <a:t>出</a:t>
              </a:r>
            </a:p>
          </p:txBody>
        </p:sp>
      </p:grpSp>
      <p:pic>
        <p:nvPicPr>
          <p:cNvPr id="3" name="圖片 2"/>
          <p:cNvPicPr>
            <a:picLocks noChangeAspect="1"/>
          </p:cNvPicPr>
          <p:nvPr/>
        </p:nvPicPr>
        <p:blipFill rotWithShape="1">
          <a:blip cstate="screen" r:embed="rId2">
            <a:extLst>
              <a:ext uri="{28A0092B-C50C-407E-A947-70E740481C1C}">
                <a14:useLocalDpi xmlns:a14="http://schemas.microsoft.com/office/drawing/2010/main" val="0"/>
              </a:ext>
            </a:extLst>
          </a:blip>
          <a:srcRect b="47"/>
          <a:stretch/>
        </p:blipFill>
        <p:spPr>
          <a:xfrm>
            <a:off x="792162" y="1420360"/>
            <a:ext cx="4965313" cy="5207043"/>
          </a:xfrm>
          <a:prstGeom prst="rect">
            <a:avLst/>
          </a:prstGeom>
          <a:ln w="28575">
            <a:solidFill>
              <a:srgbClr val="0000FF"/>
            </a:solidFill>
          </a:ln>
        </p:spPr>
      </p:pic>
      <p:sp>
        <p:nvSpPr>
          <p:cNvPr id="36" name="矩形 35"/>
          <p:cNvSpPr/>
          <p:nvPr/>
        </p:nvSpPr>
        <p:spPr>
          <a:xfrm>
            <a:off x="6046278" y="3897630"/>
            <a:ext cx="2924493" cy="2384215"/>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just"/>
            <a:r>
              <a:rPr altLang="en-US" b="1" dirty="0" lang="zh-TW" smtClean="0">
                <a:solidFill>
                  <a:schemeClr val="tx1"/>
                </a:solidFill>
                <a:latin charset="-120" panose="020B0604030504040204" pitchFamily="34" typeface="微軟正黑體"/>
                <a:ea charset="-120" panose="020B0604030504040204" pitchFamily="34" typeface="微軟正黑體"/>
              </a:rPr>
              <a:t>請</a:t>
            </a:r>
            <a:r>
              <a:rPr altLang="en-US" b="1" dirty="0" lang="zh-TW" smtClean="0">
                <a:solidFill>
                  <a:srgbClr val="0000FF"/>
                </a:solidFill>
                <a:latin charset="-120" panose="020B0604030504040204" pitchFamily="34" typeface="微軟正黑體"/>
                <a:ea charset="-120" panose="020B0604030504040204" pitchFamily="34" typeface="微軟正黑體"/>
              </a:rPr>
              <a:t>登錄</a:t>
            </a:r>
            <a:r>
              <a:rPr altLang="en-US" b="1" dirty="0" lang="zh-TW" smtClean="0">
                <a:solidFill>
                  <a:schemeClr val="tx1"/>
                </a:solidFill>
                <a:latin charset="-120" panose="020B0604030504040204" pitchFamily="34" typeface="微軟正黑體"/>
                <a:ea charset="-120" panose="020B0604030504040204" pitchFamily="34" typeface="微軟正黑體"/>
              </a:rPr>
              <a:t>向國中學校申請且學校用印之</a:t>
            </a:r>
            <a:r>
              <a:rPr altLang="zh-TW" b="1" dirty="0" lang="en-US" smtClean="0" u="sng">
                <a:solidFill>
                  <a:srgbClr val="C00000"/>
                </a:solidFill>
                <a:latin charset="-120" panose="020B0604030504040204" pitchFamily="34" typeface="微軟正黑體"/>
                <a:ea charset="-120" panose="020B0604030504040204" pitchFamily="34" typeface="微軟正黑體"/>
              </a:rPr>
              <a:t>111</a:t>
            </a:r>
            <a:r>
              <a:rPr altLang="en-US" b="1" dirty="0" lang="zh-TW" smtClean="0" u="sng">
                <a:solidFill>
                  <a:srgbClr val="C00000"/>
                </a:solidFill>
                <a:latin charset="-120" panose="020B0604030504040204" pitchFamily="34" typeface="微軟正黑體"/>
                <a:ea charset="-120" panose="020B0604030504040204" pitchFamily="34" typeface="微軟正黑體"/>
              </a:rPr>
              <a:t>學年度五專優先免試入學超額比序積分證明單</a:t>
            </a:r>
            <a:r>
              <a:rPr altLang="en-US" b="1" dirty="0" lang="zh-TW" smtClean="0">
                <a:solidFill>
                  <a:schemeClr val="tx1"/>
                </a:solidFill>
                <a:latin charset="-120" panose="020B0604030504040204" pitchFamily="34" typeface="微軟正黑體"/>
                <a:ea charset="-120" panose="020B0604030504040204" pitchFamily="34" typeface="微軟正黑體"/>
              </a:rPr>
              <a:t>上之各項積分資料</a:t>
            </a:r>
            <a:r>
              <a:rPr altLang="zh-TW" b="1" dirty="0" lang="en-US" smtClean="0">
                <a:solidFill>
                  <a:schemeClr val="tx1"/>
                </a:solidFill>
                <a:latin charset="-120" panose="020B0604030504040204" pitchFamily="34" typeface="微軟正黑體"/>
                <a:ea charset="-120" panose="020B0604030504040204" pitchFamily="34" typeface="微軟正黑體"/>
              </a:rPr>
              <a:t>/</a:t>
            </a:r>
          </a:p>
          <a:p>
            <a:pPr algn="just"/>
            <a:r>
              <a:rPr altLang="en-US" b="1" dirty="0" lang="zh-TW" smtClean="0">
                <a:solidFill>
                  <a:schemeClr val="tx1"/>
                </a:solidFill>
                <a:latin charset="-120" panose="020B0604030504040204" pitchFamily="34" typeface="微軟正黑體"/>
                <a:ea charset="-120" panose="020B0604030504040204" pitchFamily="34" typeface="微軟正黑體"/>
              </a:rPr>
              <a:t>或自行提供各項積分證明文件內容上之成績資料及競賽證明</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
        <p:nvSpPr>
          <p:cNvPr id="37" name="向右箭號 36"/>
          <p:cNvSpPr/>
          <p:nvPr/>
        </p:nvSpPr>
        <p:spPr bwMode="auto">
          <a:xfrm flipH="1">
            <a:off x="5612121" y="4416894"/>
            <a:ext cx="434157" cy="21841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38" name="矩形 37"/>
          <p:cNvSpPr/>
          <p:nvPr/>
        </p:nvSpPr>
        <p:spPr>
          <a:xfrm>
            <a:off x="1566502" y="2153029"/>
            <a:ext cx="2525995" cy="14042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39" name="矩形 38"/>
          <p:cNvSpPr/>
          <p:nvPr/>
        </p:nvSpPr>
        <p:spPr>
          <a:xfrm>
            <a:off x="1621016" y="3800167"/>
            <a:ext cx="3558852" cy="203952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40" name="矩形 39"/>
          <p:cNvSpPr/>
          <p:nvPr/>
        </p:nvSpPr>
        <p:spPr>
          <a:xfrm>
            <a:off x="4275923" y="2301206"/>
            <a:ext cx="2110191" cy="519264"/>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just"/>
            <a:r>
              <a:rPr altLang="en-US" b="1" dirty="0" lang="zh-TW" smtClean="0">
                <a:solidFill>
                  <a:srgbClr val="0000FF"/>
                </a:solidFill>
                <a:latin charset="-120" panose="020B0604030504040204" pitchFamily="34" typeface="微軟正黑體"/>
                <a:ea charset="-120" panose="020B0604030504040204" pitchFamily="34" typeface="微軟正黑體"/>
              </a:rPr>
              <a:t>登錄</a:t>
            </a:r>
            <a:r>
              <a:rPr altLang="en-US" b="1" dirty="0" lang="zh-TW" smtClean="0">
                <a:solidFill>
                  <a:schemeClr val="tx1"/>
                </a:solidFill>
                <a:latin charset="-120" panose="020B0604030504040204" pitchFamily="34" typeface="微軟正黑體"/>
                <a:ea charset="-120" panose="020B0604030504040204" pitchFamily="34" typeface="微軟正黑體"/>
              </a:rPr>
              <a:t>個人基本資料</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
        <p:nvSpPr>
          <p:cNvPr id="41" name="向右箭號 40"/>
          <p:cNvSpPr/>
          <p:nvPr/>
        </p:nvSpPr>
        <p:spPr bwMode="auto">
          <a:xfrm flipH="1">
            <a:off x="3860119" y="2498371"/>
            <a:ext cx="434157" cy="21841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42" name="矩形 41"/>
          <p:cNvSpPr/>
          <p:nvPr/>
        </p:nvSpPr>
        <p:spPr>
          <a:xfrm>
            <a:off x="3220527" y="6274279"/>
            <a:ext cx="311343" cy="18367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43" name="矩形 42"/>
          <p:cNvSpPr/>
          <p:nvPr/>
        </p:nvSpPr>
        <p:spPr>
          <a:xfrm>
            <a:off x="3565259" y="6107668"/>
            <a:ext cx="881455" cy="333221"/>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just"/>
            <a:r>
              <a:rPr altLang="en-US" b="1" dirty="0" lang="zh-TW" smtClean="0">
                <a:solidFill>
                  <a:schemeClr val="tx1"/>
                </a:solidFill>
                <a:latin charset="-120" panose="020B0604030504040204" pitchFamily="34" typeface="微軟正黑體"/>
                <a:ea charset="-120" panose="020B0604030504040204" pitchFamily="34" typeface="微軟正黑體"/>
              </a:rPr>
              <a:t>下一步</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spTree>
    <p:extLst>
      <p:ext uri="{BB962C8B-B14F-4D97-AF65-F5344CB8AC3E}">
        <p14:creationId xmlns:p14="http://schemas.microsoft.com/office/powerpoint/2010/main" val="3300526636"/>
      </p:ext>
    </p:extLst>
  </p:cSld>
  <p:clrMapOvr>
    <a:masterClrMapping/>
  </p:clrMapOvr>
  <p:timing>
    <p:tnLst>
      <p:par>
        <p:cTn dur="indefinite" id="1" nodeType="tmRoot" restart="never"/>
      </p:par>
    </p:tnLst>
  </p:timing>
</p:sld>
</file>

<file path=ppt/slides/slide79.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79</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flipH="1" rot="5400000">
              <a:off x="4804703" y="149563"/>
              <a:ext cx="688284" cy="5215947"/>
            </a:xfrm>
            <a:prstGeom prst="roundRect">
              <a:avLst/>
            </a:prstGeom>
            <a:solidFill>
              <a:srgbClr val="015A7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02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個別報名系統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grpSp>
        <p:nvGrpSpPr>
          <p:cNvPr id="14" name="群組 13"/>
          <p:cNvGrpSpPr/>
          <p:nvPr/>
        </p:nvGrpSpPr>
        <p:grpSpPr>
          <a:xfrm>
            <a:off x="4301848" y="157508"/>
            <a:ext cx="4726187" cy="556559"/>
            <a:chOff x="392587" y="1586181"/>
            <a:chExt cx="5342327" cy="626966"/>
          </a:xfrm>
        </p:grpSpPr>
        <p:sp>
          <p:nvSpPr>
            <p:cNvPr id="15" name="Rectangle 1073">
              <a:extLst>
                <a:ext uri="{FF2B5EF4-FFF2-40B4-BE49-F238E27FC236}">
                  <a16:creationId xmlns:a16="http://schemas.microsoft.com/office/drawing/2014/main" id="{B612D156-652A-41B1-A489-B0C2AC1FBE50}"/>
                </a:ext>
              </a:extLst>
            </p:cNvPr>
            <p:cNvSpPr/>
            <p:nvPr/>
          </p:nvSpPr>
          <p:spPr>
            <a:xfrm>
              <a:off x="533462" y="1862718"/>
              <a:ext cx="1202741" cy="270000"/>
            </a:xfrm>
            <a:prstGeom prst="rect">
              <a:avLst/>
            </a:prstGeom>
            <a:ln/>
          </p:spPr>
          <p:style>
            <a:lnRef idx="3">
              <a:schemeClr val="lt1"/>
            </a:lnRef>
            <a:fillRef idx="1">
              <a:schemeClr val="accent6"/>
            </a:fillRef>
            <a:effectRef idx="1">
              <a:schemeClr val="accent6"/>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6" name="Rectangle 1074">
              <a:extLst>
                <a:ext uri="{FF2B5EF4-FFF2-40B4-BE49-F238E27FC236}">
                  <a16:creationId xmlns:a16="http://schemas.microsoft.com/office/drawing/2014/main" id="{1AC43DD1-CFA4-43B5-A633-9F36DC3ACC1E}"/>
                </a:ext>
              </a:extLst>
            </p:cNvPr>
            <p:cNvSpPr/>
            <p:nvPr/>
          </p:nvSpPr>
          <p:spPr>
            <a:xfrm>
              <a:off x="1736361" y="1862718"/>
              <a:ext cx="1240208" cy="270000"/>
            </a:xfrm>
            <a:prstGeom prst="rect">
              <a:avLst/>
            </a:prstGeom>
            <a:solidFill>
              <a:schemeClr val="accent1">
                <a:lumMod val="60000"/>
                <a:lumOff val="40000"/>
              </a:schemeClr>
            </a:solidFill>
            <a:ln>
              <a:noFill/>
            </a:ln>
          </p:spPr>
          <p:style>
            <a:lnRef idx="0">
              <a:scrgbClr b="0" g="0" r="0"/>
            </a:lnRef>
            <a:fillRef idx="0">
              <a:scrgbClr b="0" g="0" r="0"/>
            </a:fillRef>
            <a:effectRef idx="0">
              <a:scrgbClr b="0" g="0" r="0"/>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7" name="Rectangle 1075">
              <a:extLst>
                <a:ext uri="{FF2B5EF4-FFF2-40B4-BE49-F238E27FC236}">
                  <a16:creationId xmlns:a16="http://schemas.microsoft.com/office/drawing/2014/main" id="{04AF1869-4C30-43DE-8474-E9B524F4987E}"/>
                </a:ext>
              </a:extLst>
            </p:cNvPr>
            <p:cNvSpPr/>
            <p:nvPr/>
          </p:nvSpPr>
          <p:spPr>
            <a:xfrm>
              <a:off x="2962383" y="1866082"/>
              <a:ext cx="1252605" cy="27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8" name="Rectangle 1076">
              <a:extLst>
                <a:ext uri="{FF2B5EF4-FFF2-40B4-BE49-F238E27FC236}">
                  <a16:creationId xmlns:a16="http://schemas.microsoft.com/office/drawing/2014/main" id="{05F785E7-71F4-45B7-B2B6-DFC98A75AB69}"/>
                </a:ext>
              </a:extLst>
            </p:cNvPr>
            <p:cNvSpPr/>
            <p:nvPr/>
          </p:nvSpPr>
          <p:spPr>
            <a:xfrm>
              <a:off x="4224854" y="1862718"/>
              <a:ext cx="1445330" cy="2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9" name="Round Same Side Corner Rectangle 39">
              <a:extLst>
                <a:ext uri="{FF2B5EF4-FFF2-40B4-BE49-F238E27FC236}">
                  <a16:creationId xmlns:a16="http://schemas.microsoft.com/office/drawing/2014/main" id="{8143BC21-B363-4FB6-AD7E-9E794ACAA229}"/>
                </a:ext>
              </a:extLst>
            </p:cNvPr>
            <p:cNvSpPr/>
            <p:nvPr/>
          </p:nvSpPr>
          <p:spPr>
            <a:xfrm rot="18900000">
              <a:off x="5290630" y="1799276"/>
              <a:ext cx="444284" cy="413871"/>
            </a:xfrm>
            <a:custGeom>
              <a:avLst/>
              <a:gdLst/>
              <a:ahLst/>
              <a:cxnLst/>
              <a:rect b="b" l="l" r="r" t="t"/>
              <a:pathLst>
                <a:path h="923370" w="923370">
                  <a:moveTo>
                    <a:pt x="870649" y="52721"/>
                  </a:moveTo>
                  <a:cubicBezTo>
                    <a:pt x="903223" y="85294"/>
                    <a:pt x="923370" y="130294"/>
                    <a:pt x="923370" y="180000"/>
                  </a:cubicBezTo>
                  <a:lnTo>
                    <a:pt x="923370" y="914399"/>
                  </a:lnTo>
                  <a:lnTo>
                    <a:pt x="914399" y="914399"/>
                  </a:lnTo>
                  <a:lnTo>
                    <a:pt x="914399" y="923370"/>
                  </a:lnTo>
                  <a:lnTo>
                    <a:pt x="180000" y="923370"/>
                  </a:lnTo>
                  <a:cubicBezTo>
                    <a:pt x="80589" y="923370"/>
                    <a:pt x="0" y="842781"/>
                    <a:pt x="0" y="743370"/>
                  </a:cubicBezTo>
                  <a:cubicBezTo>
                    <a:pt x="0" y="643959"/>
                    <a:pt x="80589" y="563370"/>
                    <a:pt x="179999" y="563370"/>
                  </a:cubicBezTo>
                  <a:lnTo>
                    <a:pt x="563370" y="563370"/>
                  </a:lnTo>
                  <a:lnTo>
                    <a:pt x="563370" y="180000"/>
                  </a:lnTo>
                  <a:cubicBezTo>
                    <a:pt x="563370" y="80589"/>
                    <a:pt x="643959" y="0"/>
                    <a:pt x="743370" y="0"/>
                  </a:cubicBezTo>
                  <a:cubicBezTo>
                    <a:pt x="793076" y="0"/>
                    <a:pt x="838076" y="20147"/>
                    <a:pt x="870649" y="527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grpSp>
          <p:nvGrpSpPr>
            <p:cNvPr id="20" name="그룹 48">
              <a:extLst>
                <a:ext uri="{FF2B5EF4-FFF2-40B4-BE49-F238E27FC236}">
                  <a16:creationId xmlns:a16="http://schemas.microsoft.com/office/drawing/2014/main" id="{8E9E6FF8-42D7-4FE0-8472-2E6F05527F9D}"/>
                </a:ext>
              </a:extLst>
            </p:cNvPr>
            <p:cNvGrpSpPr/>
            <p:nvPr/>
          </p:nvGrpSpPr>
          <p:grpSpPr>
            <a:xfrm>
              <a:off x="392587" y="1790802"/>
              <a:ext cx="405000" cy="405000"/>
              <a:chOff x="3118820" y="3659540"/>
              <a:chExt cx="540000" cy="540000"/>
            </a:xfrm>
          </p:grpSpPr>
          <p:sp>
            <p:nvSpPr>
              <p:cNvPr id="34" name="Oval 1079">
                <a:extLst>
                  <a:ext uri="{FF2B5EF4-FFF2-40B4-BE49-F238E27FC236}">
                    <a16:creationId xmlns:a16="http://schemas.microsoft.com/office/drawing/2014/main" id="{980A9BEC-5FC6-481A-B815-B9B4D783B366}"/>
                  </a:ext>
                </a:extLst>
              </p:cNvPr>
              <p:cNvSpPr/>
              <p:nvPr/>
            </p:nvSpPr>
            <p:spPr>
              <a:xfrm>
                <a:off x="3118820" y="3659540"/>
                <a:ext cx="540000" cy="540000"/>
              </a:xfrm>
              <a:prstGeom prst="ellipse">
                <a:avLst/>
              </a:prstGeom>
              <a:solidFill>
                <a:srgbClr val="92D05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5" name="Oval 1080">
                <a:extLst>
                  <a:ext uri="{FF2B5EF4-FFF2-40B4-BE49-F238E27FC236}">
                    <a16:creationId xmlns:a16="http://schemas.microsoft.com/office/drawing/2014/main" id="{D58FDCD4-7091-4990-9500-4436B849EB10}"/>
                  </a:ext>
                </a:extLst>
              </p:cNvPr>
              <p:cNvSpPr/>
              <p:nvPr/>
            </p:nvSpPr>
            <p:spPr>
              <a:xfrm>
                <a:off x="3187753" y="3742114"/>
                <a:ext cx="360001" cy="359999"/>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1" name="그룹 47">
              <a:extLst>
                <a:ext uri="{FF2B5EF4-FFF2-40B4-BE49-F238E27FC236}">
                  <a16:creationId xmlns:a16="http://schemas.microsoft.com/office/drawing/2014/main" id="{4CD6204A-C496-4140-AB94-F26429B859E7}"/>
                </a:ext>
              </a:extLst>
            </p:cNvPr>
            <p:cNvGrpSpPr/>
            <p:nvPr/>
          </p:nvGrpSpPr>
          <p:grpSpPr>
            <a:xfrm>
              <a:off x="1535739" y="1795077"/>
              <a:ext cx="405000" cy="405000"/>
              <a:chOff x="4504969" y="3665239"/>
              <a:chExt cx="540000" cy="540000"/>
            </a:xfrm>
          </p:grpSpPr>
          <p:sp>
            <p:nvSpPr>
              <p:cNvPr id="32" name="Oval 1082">
                <a:extLst>
                  <a:ext uri="{FF2B5EF4-FFF2-40B4-BE49-F238E27FC236}">
                    <a16:creationId xmlns:a16="http://schemas.microsoft.com/office/drawing/2014/main" id="{18631B0E-9578-4512-A885-12144AF89FFC}"/>
                  </a:ext>
                </a:extLst>
              </p:cNvPr>
              <p:cNvSpPr/>
              <p:nvPr/>
            </p:nvSpPr>
            <p:spPr>
              <a:xfrm>
                <a:off x="4504969" y="3665239"/>
                <a:ext cx="540000" cy="540000"/>
              </a:xfrm>
              <a:prstGeom prst="ellipse">
                <a:avLst/>
              </a:prstGeom>
              <a:solidFill>
                <a:srgbClr val="D2E0F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3" name="Oval 1083">
                <a:extLst>
                  <a:ext uri="{FF2B5EF4-FFF2-40B4-BE49-F238E27FC236}">
                    <a16:creationId xmlns:a16="http://schemas.microsoft.com/office/drawing/2014/main" id="{96E9625F-3FB0-4DE0-9BE5-9171DF8DA58B}"/>
                  </a:ext>
                </a:extLst>
              </p:cNvPr>
              <p:cNvSpPr/>
              <p:nvPr/>
            </p:nvSpPr>
            <p:spPr>
              <a:xfrm>
                <a:off x="4587544" y="3747814"/>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2" name="그룹 27">
              <a:extLst>
                <a:ext uri="{FF2B5EF4-FFF2-40B4-BE49-F238E27FC236}">
                  <a16:creationId xmlns:a16="http://schemas.microsoft.com/office/drawing/2014/main" id="{ED883F41-B2C7-408B-9944-9C3EA4938CA4}"/>
                </a:ext>
              </a:extLst>
            </p:cNvPr>
            <p:cNvGrpSpPr/>
            <p:nvPr/>
          </p:nvGrpSpPr>
          <p:grpSpPr>
            <a:xfrm>
              <a:off x="2773360" y="1799351"/>
              <a:ext cx="405000" cy="405000"/>
              <a:chOff x="5945694" y="3670938"/>
              <a:chExt cx="540000" cy="540000"/>
            </a:xfrm>
          </p:grpSpPr>
          <p:sp>
            <p:nvSpPr>
              <p:cNvPr id="30" name="Oval 1085">
                <a:extLst>
                  <a:ext uri="{FF2B5EF4-FFF2-40B4-BE49-F238E27FC236}">
                    <a16:creationId xmlns:a16="http://schemas.microsoft.com/office/drawing/2014/main" id="{F13E4A45-E663-4B11-B3CB-CEDEB0CE82D6}"/>
                  </a:ext>
                </a:extLst>
              </p:cNvPr>
              <p:cNvSpPr/>
              <p:nvPr/>
            </p:nvSpPr>
            <p:spPr>
              <a:xfrm>
                <a:off x="5945694" y="3670938"/>
                <a:ext cx="540000" cy="540000"/>
              </a:xfrm>
              <a:prstGeom prst="ellipse">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1" name="Oval 1086">
                <a:extLst>
                  <a:ext uri="{FF2B5EF4-FFF2-40B4-BE49-F238E27FC236}">
                    <a16:creationId xmlns:a16="http://schemas.microsoft.com/office/drawing/2014/main" id="{63E596EB-CBBF-4621-ABE3-1808427F2D16}"/>
                  </a:ext>
                </a:extLst>
              </p:cNvPr>
              <p:cNvSpPr/>
              <p:nvPr/>
            </p:nvSpPr>
            <p:spPr>
              <a:xfrm>
                <a:off x="6028269" y="3753513"/>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3" name="그룹 26">
              <a:extLst>
                <a:ext uri="{FF2B5EF4-FFF2-40B4-BE49-F238E27FC236}">
                  <a16:creationId xmlns:a16="http://schemas.microsoft.com/office/drawing/2014/main" id="{4B94551B-7CDF-4458-A5A2-6CCA25C8E863}"/>
                </a:ext>
              </a:extLst>
            </p:cNvPr>
            <p:cNvGrpSpPr/>
            <p:nvPr/>
          </p:nvGrpSpPr>
          <p:grpSpPr>
            <a:xfrm>
              <a:off x="4024783" y="1803625"/>
              <a:ext cx="405000" cy="405000"/>
              <a:chOff x="8984481" y="3676637"/>
              <a:chExt cx="540000" cy="540000"/>
            </a:xfrm>
          </p:grpSpPr>
          <p:sp>
            <p:nvSpPr>
              <p:cNvPr id="28" name="Oval 1088">
                <a:extLst>
                  <a:ext uri="{FF2B5EF4-FFF2-40B4-BE49-F238E27FC236}">
                    <a16:creationId xmlns:a16="http://schemas.microsoft.com/office/drawing/2014/main" id="{4D6CDB7E-AB3F-4503-8385-41CD61A48F5E}"/>
                  </a:ext>
                </a:extLst>
              </p:cNvPr>
              <p:cNvSpPr/>
              <p:nvPr/>
            </p:nvSpPr>
            <p:spPr>
              <a:xfrm>
                <a:off x="8984481" y="3676637"/>
                <a:ext cx="540000" cy="540000"/>
              </a:xfrm>
              <a:prstGeom prst="ellipse">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29" name="Oval 1089">
                <a:extLst>
                  <a:ext uri="{FF2B5EF4-FFF2-40B4-BE49-F238E27FC236}">
                    <a16:creationId xmlns:a16="http://schemas.microsoft.com/office/drawing/2014/main" id="{6772C51E-ED1F-48DC-AF49-9C2F3A5F4C76}"/>
                  </a:ext>
                </a:extLst>
              </p:cNvPr>
              <p:cNvSpPr/>
              <p:nvPr/>
            </p:nvSpPr>
            <p:spPr>
              <a:xfrm>
                <a:off x="9067056" y="3759212"/>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sp>
          <p:nvSpPr>
            <p:cNvPr id="24" name="文字方塊 62"/>
            <p:cNvSpPr txBox="1">
              <a:spLocks noChangeArrowheads="1"/>
            </p:cNvSpPr>
            <p:nvPr/>
          </p:nvSpPr>
          <p:spPr bwMode="auto">
            <a:xfrm>
              <a:off x="552236" y="1587496"/>
              <a:ext cx="1201706"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1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報名資料登錄</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5" name="文字方塊 64"/>
            <p:cNvSpPr txBox="1">
              <a:spLocks noChangeArrowheads="1"/>
            </p:cNvSpPr>
            <p:nvPr/>
          </p:nvSpPr>
          <p:spPr bwMode="auto">
            <a:xfrm>
              <a:off x="1727748" y="1586181"/>
              <a:ext cx="1237888"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2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報名資料確認</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6" name="文字方塊 66"/>
            <p:cNvSpPr txBox="1">
              <a:spLocks noChangeArrowheads="1"/>
            </p:cNvSpPr>
            <p:nvPr/>
          </p:nvSpPr>
          <p:spPr bwMode="auto">
            <a:xfrm>
              <a:off x="2978804" y="1586504"/>
              <a:ext cx="1275242"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3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報名資料列印</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7" name="文字方塊 68"/>
            <p:cNvSpPr txBox="1">
              <a:spLocks noChangeArrowheads="1"/>
            </p:cNvSpPr>
            <p:nvPr/>
          </p:nvSpPr>
          <p:spPr bwMode="auto">
            <a:xfrm>
              <a:off x="4206072" y="1589342"/>
              <a:ext cx="1402345"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r>
                <a:rPr altLang="zh-TW" b="1" dirty="0" lang="en-US" smtClean="0" sz="1000">
                  <a:solidFill>
                    <a:srgbClr val="C00000"/>
                  </a:solidFill>
                  <a:latin charset="-120" panose="020B0604030504040204" pitchFamily="34" typeface="微軟正黑體"/>
                  <a:ea charset="-120" panose="020B0604030504040204" pitchFamily="34" typeface="微軟正黑體"/>
                </a:rPr>
                <a:t>4 </a:t>
              </a:r>
              <a:r>
                <a:rPr altLang="zh-TW" b="1" dirty="0" lang="zh-TW" smtClean="0" sz="1000">
                  <a:solidFill>
                    <a:srgbClr val="C00000"/>
                  </a:solidFill>
                  <a:latin charset="-120" panose="020B0604030504040204" pitchFamily="34" typeface="微軟正黑體"/>
                  <a:ea charset="-120" panose="020B0604030504040204" pitchFamily="34" typeface="微軟正黑體"/>
                </a:rPr>
                <a:t>黏</a:t>
              </a:r>
              <a:r>
                <a:rPr altLang="en-US" b="1" dirty="0" lang="zh-TW" smtClean="0" sz="1000">
                  <a:solidFill>
                    <a:srgbClr val="C00000"/>
                  </a:solidFill>
                  <a:latin charset="-120" panose="020B0604030504040204" pitchFamily="34" typeface="微軟正黑體"/>
                  <a:ea charset="-120" panose="020B0604030504040204" pitchFamily="34" typeface="微軟正黑體"/>
                </a:rPr>
                <a:t>貼表件及寄</a:t>
              </a:r>
              <a:r>
                <a:rPr altLang="en-US" b="1" dirty="0" lang="zh-TW" sz="1000">
                  <a:solidFill>
                    <a:srgbClr val="C00000"/>
                  </a:solidFill>
                  <a:latin charset="-120" panose="020B0604030504040204" pitchFamily="34" typeface="微軟正黑體"/>
                  <a:ea charset="-120" panose="020B0604030504040204" pitchFamily="34" typeface="微軟正黑體"/>
                </a:rPr>
                <a:t>出</a:t>
              </a:r>
            </a:p>
          </p:txBody>
        </p:sp>
      </p:grpSp>
      <p:sp>
        <p:nvSpPr>
          <p:cNvPr id="36" name="標題 1"/>
          <p:cNvSpPr txBox="1">
            <a:spLocks/>
          </p:cNvSpPr>
          <p:nvPr/>
        </p:nvSpPr>
        <p:spPr>
          <a:xfrm>
            <a:off x="380614" y="789246"/>
            <a:ext cx="2891396" cy="523971"/>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4</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、報名資料確認</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pic>
        <p:nvPicPr>
          <p:cNvPr id="3" name="圖片 2"/>
          <p:cNvPicPr>
            <a:picLocks noChangeAspect="1"/>
          </p:cNvPicPr>
          <p:nvPr/>
        </p:nvPicPr>
        <p:blipFill rotWithShape="1">
          <a:blip cstate="screen" r:embed="rId2">
            <a:extLst>
              <a:ext uri="{28A0092B-C50C-407E-A947-70E740481C1C}">
                <a14:useLocalDpi xmlns:a14="http://schemas.microsoft.com/office/drawing/2010/main" val="0"/>
              </a:ext>
            </a:extLst>
          </a:blip>
          <a:srcRect b="37"/>
          <a:stretch/>
        </p:blipFill>
        <p:spPr>
          <a:xfrm>
            <a:off x="2793932" y="1989515"/>
            <a:ext cx="5378181" cy="4676397"/>
          </a:xfrm>
          <a:prstGeom prst="rect">
            <a:avLst/>
          </a:prstGeom>
          <a:ln w="28575">
            <a:solidFill>
              <a:srgbClr val="0000FF"/>
            </a:solidFill>
          </a:ln>
        </p:spPr>
      </p:pic>
      <p:grpSp>
        <p:nvGrpSpPr>
          <p:cNvPr id="37" name="群組 36"/>
          <p:cNvGrpSpPr/>
          <p:nvPr/>
        </p:nvGrpSpPr>
        <p:grpSpPr>
          <a:xfrm>
            <a:off x="409252" y="2309464"/>
            <a:ext cx="2225765" cy="2949503"/>
            <a:chOff x="542057" y="2065945"/>
            <a:chExt cx="3849866" cy="1641755"/>
          </a:xfrm>
        </p:grpSpPr>
        <p:grpSp>
          <p:nvGrpSpPr>
            <p:cNvPr id="38" name="群組 37"/>
            <p:cNvGrpSpPr/>
            <p:nvPr/>
          </p:nvGrpSpPr>
          <p:grpSpPr>
            <a:xfrm>
              <a:off x="542057" y="2065945"/>
              <a:ext cx="3849866" cy="1641755"/>
              <a:chOff x="628650" y="2832345"/>
              <a:chExt cx="1592114" cy="1546158"/>
            </a:xfrm>
          </p:grpSpPr>
          <p:grpSp>
            <p:nvGrpSpPr>
              <p:cNvPr id="40" name="Group 6"/>
              <p:cNvGrpSpPr/>
              <p:nvPr/>
            </p:nvGrpSpPr>
            <p:grpSpPr>
              <a:xfrm>
                <a:off x="628650" y="2902331"/>
                <a:ext cx="1592114" cy="1476172"/>
                <a:chOff x="497608" y="3034997"/>
                <a:chExt cx="3048580" cy="1640625"/>
              </a:xfrm>
              <a:effectLst/>
            </p:grpSpPr>
            <p:sp>
              <p:nvSpPr>
                <p:cNvPr id="42" name="Rectangle 4"/>
                <p:cNvSpPr/>
                <p:nvPr/>
              </p:nvSpPr>
              <p:spPr>
                <a:xfrm>
                  <a:off x="525897" y="3034997"/>
                  <a:ext cx="3020291" cy="15382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sp>
              <p:nvSpPr>
                <p:cNvPr id="43" name="Rectangle 5"/>
                <p:cNvSpPr/>
                <p:nvPr/>
              </p:nvSpPr>
              <p:spPr>
                <a:xfrm>
                  <a:off x="497608" y="4593823"/>
                  <a:ext cx="3020291" cy="8179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grpSp>
          <p:sp>
            <p:nvSpPr>
              <p:cNvPr id="41" name="Rectangle 5"/>
              <p:cNvSpPr/>
              <p:nvPr/>
            </p:nvSpPr>
            <p:spPr>
              <a:xfrm>
                <a:off x="628650" y="2832345"/>
                <a:ext cx="1577340" cy="73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lang="en-US" sz="1200"/>
              </a:p>
            </p:txBody>
          </p:sp>
        </p:grpSp>
        <p:sp>
          <p:nvSpPr>
            <p:cNvPr id="39" name="TextBox 25"/>
            <p:cNvSpPr txBox="1"/>
            <p:nvPr/>
          </p:nvSpPr>
          <p:spPr>
            <a:xfrm>
              <a:off x="628361" y="2187998"/>
              <a:ext cx="3577489" cy="1421912"/>
            </a:xfrm>
            <a:prstGeom prst="rect">
              <a:avLst/>
            </a:prstGeom>
            <a:noFill/>
          </p:spPr>
          <p:txBody>
            <a:bodyPr anchor="ctr" lIns="0" rIns="0" rtlCol="0" wrap="square">
              <a:spAutoFit/>
            </a:bodyPr>
            <a:lstStyle/>
            <a:p>
              <a:pPr algn="just"/>
              <a:r>
                <a:rPr altLang="en-US" b="1" dirty="0" lang="zh-TW" smtClean="0" sz="2000">
                  <a:latin charset="-120" panose="020B0604030504040204" pitchFamily="34" typeface="微軟正黑體"/>
                  <a:ea charset="-120" panose="020B0604030504040204" pitchFamily="34" typeface="微軟正黑體"/>
                </a:rPr>
                <a:t>請詳閱報名資料登錄內容是否正確，</a:t>
              </a:r>
              <a:r>
                <a:rPr altLang="en-US" b="1" dirty="0" lang="zh-TW" smtClean="0" sz="2000">
                  <a:solidFill>
                    <a:srgbClr val="C00000"/>
                  </a:solidFill>
                  <a:latin charset="-120" panose="020B0604030504040204" pitchFamily="34" typeface="微軟正黑體"/>
                  <a:ea charset="-120" panose="020B0604030504040204" pitchFamily="34" typeface="微軟正黑體"/>
                </a:rPr>
                <a:t>若需修正</a:t>
              </a:r>
              <a:r>
                <a:rPr altLang="en-US" b="1" dirty="0" lang="zh-TW" smtClean="0" sz="2000">
                  <a:latin charset="-120" panose="020B0604030504040204" pitchFamily="34" typeface="微軟正黑體"/>
                  <a:ea charset="-120" panose="020B0604030504040204" pitchFamily="34" typeface="微軟正黑體"/>
                </a:rPr>
                <a:t>，請點選「</a:t>
              </a:r>
              <a:r>
                <a:rPr altLang="en-US" b="1" dirty="0" lang="zh-TW" smtClean="0" sz="2000">
                  <a:solidFill>
                    <a:schemeClr val="bg1">
                      <a:lumMod val="50000"/>
                    </a:schemeClr>
                  </a:solidFill>
                  <a:latin charset="-120" panose="020B0604030504040204" pitchFamily="34" typeface="微軟正黑體"/>
                  <a:ea charset="-120" panose="020B0604030504040204" pitchFamily="34" typeface="微軟正黑體"/>
                </a:rPr>
                <a:t>返回上一頁</a:t>
              </a:r>
              <a:r>
                <a:rPr altLang="en-US" b="1" dirty="0" lang="zh-TW" smtClean="0" sz="2000">
                  <a:latin charset="-120" panose="020B0604030504040204" pitchFamily="34" typeface="微軟正黑體"/>
                  <a:ea charset="-120" panose="020B0604030504040204" pitchFamily="34" typeface="微軟正黑體"/>
                </a:rPr>
                <a:t>」鈕，</a:t>
              </a:r>
              <a:r>
                <a:rPr altLang="en-US" b="1" dirty="0" lang="zh-TW" smtClean="0" sz="2000">
                  <a:solidFill>
                    <a:srgbClr val="C00000"/>
                  </a:solidFill>
                  <a:latin charset="-120" panose="020B0604030504040204" pitchFamily="34" typeface="微軟正黑體"/>
                  <a:ea charset="-120" panose="020B0604030504040204" pitchFamily="34" typeface="微軟正黑體"/>
                </a:rPr>
                <a:t>修改報名資料</a:t>
              </a:r>
              <a:r>
                <a:rPr altLang="en-US" b="1" dirty="0" lang="zh-TW" smtClean="0" sz="2000">
                  <a:latin charset="-120" panose="020B0604030504040204" pitchFamily="34" typeface="微軟正黑體"/>
                  <a:ea charset="-120" panose="020B0604030504040204" pitchFamily="34" typeface="微軟正黑體"/>
                </a:rPr>
                <a:t>；</a:t>
              </a:r>
              <a:endParaRPr altLang="zh-TW" b="1" dirty="0" lang="en-US" smtClean="0" sz="2000">
                <a:latin charset="-120" panose="020B0604030504040204" pitchFamily="34" typeface="微軟正黑體"/>
                <a:ea charset="-120" panose="020B0604030504040204" pitchFamily="34" typeface="微軟正黑體"/>
              </a:endParaRPr>
            </a:p>
            <a:p>
              <a:pPr algn="just"/>
              <a:r>
                <a:rPr altLang="en-US" b="1" dirty="0" lang="zh-TW" smtClean="0" sz="2000">
                  <a:solidFill>
                    <a:schemeClr val="accent6">
                      <a:lumMod val="75000"/>
                    </a:schemeClr>
                  </a:solidFill>
                  <a:latin charset="-120" panose="020B0604030504040204" pitchFamily="34" typeface="微軟正黑體"/>
                  <a:ea charset="-120" panose="020B0604030504040204" pitchFamily="34" typeface="微軟正黑體"/>
                </a:rPr>
                <a:t>若報名資料正確無誤</a:t>
              </a:r>
              <a:r>
                <a:rPr altLang="en-US" b="1" dirty="0" lang="zh-TW" smtClean="0" sz="2000">
                  <a:latin charset="-120" panose="020B0604030504040204" pitchFamily="34" typeface="微軟正黑體"/>
                  <a:ea charset="-120" panose="020B0604030504040204" pitchFamily="34" typeface="微軟正黑體"/>
                </a:rPr>
                <a:t>，請點選「</a:t>
              </a:r>
              <a:r>
                <a:rPr altLang="en-US" b="1" dirty="0" lang="zh-TW" smtClean="0" sz="2000">
                  <a:solidFill>
                    <a:srgbClr val="0000FF"/>
                  </a:solidFill>
                  <a:latin charset="-120" panose="020B0604030504040204" pitchFamily="34" typeface="微軟正黑體"/>
                  <a:ea charset="-120" panose="020B0604030504040204" pitchFamily="34" typeface="微軟正黑體"/>
                </a:rPr>
                <a:t>確定送出</a:t>
              </a:r>
              <a:r>
                <a:rPr altLang="en-US" b="1" dirty="0" lang="zh-TW" smtClean="0" sz="2000">
                  <a:latin charset="-120" panose="020B0604030504040204" pitchFamily="34" typeface="微軟正黑體"/>
                  <a:ea charset="-120" panose="020B0604030504040204" pitchFamily="34" typeface="微軟正黑體"/>
                </a:rPr>
                <a:t>」鈕</a:t>
              </a:r>
              <a:endParaRPr b="1" dirty="0" lang="en-US" sz="2000">
                <a:latin charset="-120" panose="020B0604030504040204" pitchFamily="34" typeface="微軟正黑體"/>
                <a:ea charset="-120" panose="020B0604030504040204" pitchFamily="34" typeface="微軟正黑體"/>
              </a:endParaRPr>
            </a:p>
          </p:txBody>
        </p:sp>
      </p:grpSp>
      <p:sp>
        <p:nvSpPr>
          <p:cNvPr id="45" name="矩形 44"/>
          <p:cNvSpPr/>
          <p:nvPr/>
        </p:nvSpPr>
        <p:spPr>
          <a:xfrm>
            <a:off x="5492417" y="6415867"/>
            <a:ext cx="482618" cy="24171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46" name="矩形 45"/>
          <p:cNvSpPr/>
          <p:nvPr/>
        </p:nvSpPr>
        <p:spPr>
          <a:xfrm>
            <a:off x="6006986" y="6242363"/>
            <a:ext cx="1189621" cy="333221"/>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a:solidFill>
                  <a:schemeClr val="tx1"/>
                </a:solidFill>
                <a:latin charset="-120" panose="020B0604030504040204" pitchFamily="34" typeface="微軟正黑體"/>
                <a:ea charset="-120" panose="020B0604030504040204" pitchFamily="34" typeface="微軟正黑體"/>
              </a:rPr>
              <a:t>確定送出</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grpSp>
        <p:nvGrpSpPr>
          <p:cNvPr id="44" name="群組 43"/>
          <p:cNvGrpSpPr/>
          <p:nvPr/>
        </p:nvGrpSpPr>
        <p:grpSpPr>
          <a:xfrm>
            <a:off x="1098008" y="1299366"/>
            <a:ext cx="6656935" cy="420784"/>
            <a:chOff x="1301750" y="5381625"/>
            <a:chExt cx="9588500" cy="792163"/>
          </a:xfrm>
        </p:grpSpPr>
        <p:sp>
          <p:nvSpPr>
            <p:cNvPr id="47" name="矩形 46"/>
            <p:cNvSpPr/>
            <p:nvPr/>
          </p:nvSpPr>
          <p:spPr>
            <a:xfrm>
              <a:off x="1301750" y="5381625"/>
              <a:ext cx="9588500" cy="792163"/>
            </a:xfrm>
            <a:prstGeom prst="rect">
              <a:avLst/>
            </a:prstGeom>
            <a:solidFill>
              <a:srgbClr val="FEFAF8"/>
            </a:solidFill>
            <a:ln>
              <a:solidFill>
                <a:srgbClr val="C00000"/>
              </a:solidFill>
            </a:ln>
            <a:effectLst>
              <a:outerShdw algn="tl" blurRad="50800" dir="2700000" dist="381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
          <p:nvSpPr>
            <p:cNvPr id="48" name="矩形 3"/>
            <p:cNvSpPr>
              <a:spLocks noChangeArrowheads="1"/>
            </p:cNvSpPr>
            <p:nvPr/>
          </p:nvSpPr>
          <p:spPr bwMode="auto">
            <a:xfrm>
              <a:off x="1390650" y="5481638"/>
              <a:ext cx="9499600" cy="42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r>
                <a:rPr altLang="zh-TW" b="1" dirty="0" lang="zh-TW">
                  <a:solidFill>
                    <a:srgbClr val="C00000"/>
                  </a:solidFill>
                  <a:latin charset="-120" panose="020B0604030504040204" pitchFamily="34" typeface="微軟正黑體"/>
                  <a:ea charset="-120" panose="020B0604030504040204" pitchFamily="34" typeface="微軟正黑體"/>
                </a:rPr>
                <a:t>※提醒</a:t>
              </a:r>
              <a:r>
                <a:rPr altLang="zh-TW" b="1" dirty="0" lang="zh-TW" smtClean="0">
                  <a:solidFill>
                    <a:srgbClr val="C00000"/>
                  </a:solidFill>
                  <a:latin charset="-120" panose="020B0604030504040204" pitchFamily="34" typeface="微軟正黑體"/>
                  <a:ea charset="-120" panose="020B0604030504040204" pitchFamily="34" typeface="微軟正黑體"/>
                </a:rPr>
                <a:t>：</a:t>
              </a:r>
              <a:r>
                <a:rPr altLang="zh-TW" b="1" dirty="0" lang="zh-TW">
                  <a:solidFill>
                    <a:srgbClr val="C00000"/>
                  </a:solidFill>
                  <a:latin charset="-120" panose="020B0604030504040204" pitchFamily="34" typeface="微軟正黑體"/>
                  <a:ea charset="-120" panose="020B0604030504040204" pitchFamily="34" typeface="微軟正黑體"/>
                </a:rPr>
                <a:t>報名資料</a:t>
              </a:r>
              <a:r>
                <a:rPr altLang="zh-TW" b="1" dirty="0" lang="zh-TW" u="sng">
                  <a:solidFill>
                    <a:srgbClr val="C00000"/>
                  </a:solidFill>
                  <a:latin charset="-120" panose="020B0604030504040204" pitchFamily="34" typeface="微軟正黑體"/>
                  <a:ea charset="-120" panose="020B0604030504040204" pitchFamily="34" typeface="微軟正黑體"/>
                </a:rPr>
                <a:t>確定送出</a:t>
              </a:r>
              <a:r>
                <a:rPr altLang="zh-TW" b="1" dirty="0" lang="zh-TW">
                  <a:solidFill>
                    <a:srgbClr val="C00000"/>
                  </a:solidFill>
                  <a:latin charset="-120" panose="020B0604030504040204" pitchFamily="34" typeface="微軟正黑體"/>
                  <a:ea charset="-120" panose="020B0604030504040204" pitchFamily="34" typeface="微軟正黑體"/>
                </a:rPr>
                <a:t>後，</a:t>
              </a:r>
              <a:r>
                <a:rPr altLang="zh-TW" b="1" dirty="0" lang="zh-TW" u="sng">
                  <a:solidFill>
                    <a:srgbClr val="C00000"/>
                  </a:solidFill>
                  <a:latin charset="-120" panose="020B0604030504040204" pitchFamily="34" typeface="微軟正黑體"/>
                  <a:ea charset="-120" panose="020B0604030504040204" pitchFamily="34" typeface="微軟正黑體"/>
                </a:rPr>
                <a:t>即不能修改</a:t>
              </a:r>
              <a:r>
                <a:rPr altLang="zh-TW" b="1" dirty="0" lang="zh-TW">
                  <a:solidFill>
                    <a:srgbClr val="C00000"/>
                  </a:solidFill>
                  <a:latin charset="-120" panose="020B0604030504040204" pitchFamily="34" typeface="微軟正黑體"/>
                  <a:ea charset="-120" panose="020B0604030504040204" pitchFamily="34" typeface="微軟正黑體"/>
                </a:rPr>
                <a:t>，請審慎核對資料。</a:t>
              </a:r>
              <a:endParaRPr altLang="en-US" b="1" dirty="0" lang="zh-TW">
                <a:solidFill>
                  <a:srgbClr val="C00000"/>
                </a:solidFill>
                <a:latin charset="-120" panose="020B0604030504040204" pitchFamily="34" typeface="微軟正黑體"/>
                <a:ea charset="-120" panose="020B0604030504040204" pitchFamily="34" typeface="微軟正黑體"/>
              </a:endParaRPr>
            </a:p>
          </p:txBody>
        </p:sp>
      </p:grpSp>
    </p:spTree>
    <p:extLst>
      <p:ext uri="{BB962C8B-B14F-4D97-AF65-F5344CB8AC3E}">
        <p14:creationId xmlns:p14="http://schemas.microsoft.com/office/powerpoint/2010/main" val="18302337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2047471070"/>
              </p:ext>
            </p:extLst>
          </p:nvPr>
        </p:nvGraphicFramePr>
        <p:xfrm>
          <a:off x="412704" y="1561194"/>
          <a:ext cx="8177631" cy="4844997"/>
        </p:xfrm>
        <a:graphic>
          <a:graphicData uri="http://schemas.openxmlformats.org/drawingml/2006/table">
            <a:tbl>
              <a:tblPr>
                <a:tableStyleId>{00A15C55-8517-42AA-B614-E9B94910E393}</a:tableStyleId>
              </a:tblPr>
              <a:tblGrid>
                <a:gridCol w="539445">
                  <a:extLst>
                    <a:ext uri="{9D8B030D-6E8A-4147-A177-3AD203B41FA5}">
                      <a16:colId xmlns:a16="http://schemas.microsoft.com/office/drawing/2014/main" val="20000"/>
                    </a:ext>
                  </a:extLst>
                </a:gridCol>
                <a:gridCol w="2894294">
                  <a:extLst>
                    <a:ext uri="{9D8B030D-6E8A-4147-A177-3AD203B41FA5}">
                      <a16:colId xmlns:a16="http://schemas.microsoft.com/office/drawing/2014/main" val="20001"/>
                    </a:ext>
                  </a:extLst>
                </a:gridCol>
                <a:gridCol w="4743892">
                  <a:extLst>
                    <a:ext uri="{9D8B030D-6E8A-4147-A177-3AD203B41FA5}">
                      <a16:colId xmlns:a16="http://schemas.microsoft.com/office/drawing/2014/main" val="20002"/>
                    </a:ext>
                  </a:extLst>
                </a:gridCol>
              </a:tblGrid>
              <a:tr h="388584">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項次</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期</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400"/>
                        </a:lnSpc>
                        <a:spcBef>
                          <a:spcPts val="600"/>
                        </a:spcBef>
                        <a:spcAft>
                          <a:spcPts val="600"/>
                        </a:spcAft>
                        <a:buClrTx/>
                        <a:buSzTx/>
                        <a:buFontTx/>
                        <a:buNone/>
                        <a:tabLst/>
                      </a:pP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項</a:t>
                      </a: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目</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extLst>
                  <a:ext uri="{0D108BD9-81ED-4DB2-BD59-A6C34878D82A}">
                    <a16:rowId xmlns:a16="http://schemas.microsoft.com/office/drawing/2014/main" val="10000"/>
                  </a:ext>
                </a:extLst>
              </a:tr>
              <a:tr h="667079">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6</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5</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31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二</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3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7</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二</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17:00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免試生登記志願系統操作練習</a:t>
                      </a:r>
                      <a:endPar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操作網址：</a:t>
                      </a:r>
                      <a:r>
                        <a:rPr kumimoji="0" lang="en-US" altLang="zh-TW" sz="1500" u="none" strike="noStrike" cap="none" normalizeH="0" baseline="0" dirty="0" smtClean="0">
                          <a:ln>
                            <a:noFill/>
                          </a:ln>
                          <a:effectLst/>
                          <a:latin typeface="微軟正黑體" panose="020B0604030504040204" pitchFamily="34" charset="-120"/>
                          <a:ea typeface="微軟正黑體" panose="020B0604030504040204" pitchFamily="34" charset="-120"/>
                        </a:rPr>
                        <a:t>https://www.jctv.ntut.edu.tw/u5/</a:t>
                      </a:r>
                      <a:endParaRPr kumimoji="0" lang="zh-TW" altLang="zh-TW" sz="1500" b="1"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4"/>
                  </a:ext>
                </a:extLst>
              </a:tr>
              <a:tr h="959252">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7</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3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7</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二</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300" b="1"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8</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三</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12:00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2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t>開放免試生查詢成績及級距</a:t>
                      </a:r>
                      <a:r>
                        <a:rPr kumimoji="0" lang="en-US" altLang="zh-TW"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t/>
                      </a:r>
                      <a:br>
                        <a:rPr kumimoji="0" lang="en-US" altLang="zh-TW"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br>
                      <a:r>
                        <a:rPr kumimoji="0" lang="en-US" altLang="zh-TW"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不含</a:t>
                      </a:r>
                      <a:r>
                        <a:rPr kumimoji="0" lang="zh-TW" altLang="en-US"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國中教育會考成績及志願序積分</a:t>
                      </a:r>
                      <a:r>
                        <a:rPr kumimoji="0" lang="en-US" altLang="zh-TW"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a:t>
                      </a:r>
                    </a:p>
                    <a:p>
                      <a:pPr marL="0" marR="0" lvl="0" indent="0" algn="l" defTabSz="914400" rtl="0" eaLnBrk="1" fontAlgn="base" latinLnBrk="0" hangingPunct="1">
                        <a:lnSpc>
                          <a:spcPts val="22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受理免試生成績複查申請</a:t>
                      </a:r>
                      <a:endParaRPr kumimoji="0" lang="zh-TW" altLang="zh-TW" sz="1500" b="0"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5"/>
                  </a:ext>
                </a:extLst>
              </a:tr>
              <a:tr h="959252">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8</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0"/>
                        </a:spcBef>
                        <a:spcAft>
                          <a:spcPts val="0"/>
                        </a:spcAft>
                        <a:buClrTx/>
                        <a:buSzTx/>
                        <a:buFontTx/>
                        <a:buNone/>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9</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四</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a:r>
                      <a:b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b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14</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二</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17:00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lumMod val="40000"/>
                        <a:lumOff val="60000"/>
                      </a:schemeClr>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2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開放免試生志願選填登記</a:t>
                      </a:r>
                      <a:endPar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ts val="22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免試生志願選填登記系統網址：</a:t>
                      </a:r>
                      <a:r>
                        <a:rPr kumimoji="0" lang="en-US" altLang="zh-TW" sz="1500" u="none" strike="noStrike" cap="none" normalizeH="0" baseline="0" dirty="0" smtClean="0">
                          <a:ln>
                            <a:noFill/>
                          </a:ln>
                          <a:effectLst/>
                          <a:latin typeface="微軟正黑體" panose="020B0604030504040204" pitchFamily="34" charset="-120"/>
                          <a:ea typeface="微軟正黑體" panose="020B0604030504040204" pitchFamily="34" charset="-120"/>
                        </a:rPr>
                        <a:t>https://www.jctv.ntut.edu.tw/u5/</a:t>
                      </a:r>
                      <a:endParaRPr kumimoji="0" lang="zh-TW" altLang="zh-TW" sz="1500" b="1"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lumMod val="40000"/>
                        <a:lumOff val="60000"/>
                      </a:schemeClr>
                    </a:solidFill>
                  </a:tcPr>
                </a:tc>
                <a:extLst>
                  <a:ext uri="{0D108BD9-81ED-4DB2-BD59-A6C34878D82A}">
                    <a16:rowId xmlns:a16="http://schemas.microsoft.com/office/drawing/2014/main" val="10006"/>
                  </a:ext>
                </a:extLst>
              </a:tr>
              <a:tr h="536672">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9</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4"/>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300"/>
                        </a:spcBef>
                        <a:spcAft>
                          <a:spcPts val="300"/>
                        </a:spcAft>
                        <a:buClrTx/>
                        <a:buSzTx/>
                        <a:buFontTx/>
                        <a:buNone/>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年</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 6</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10</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日（</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五</a:t>
                      </a:r>
                      <a:r>
                        <a:rPr kumimoji="0" lang="zh-TW"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15:00 </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起</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t>開放免試生查詢成績及級距</a:t>
                      </a:r>
                      <a:r>
                        <a:rPr kumimoji="0" lang="en-US" altLang="zh-TW"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t/>
                      </a:r>
                      <a:br>
                        <a:rPr kumimoji="0" lang="en-US" altLang="zh-TW" sz="1500" u="none" strike="noStrike" cap="none" normalizeH="0" baseline="0" dirty="0" smtClean="0">
                          <a:ln>
                            <a:noFill/>
                          </a:ln>
                          <a:solidFill>
                            <a:srgbClr val="0000CC"/>
                          </a:solidFill>
                          <a:effectLst/>
                          <a:latin typeface="微軟正黑體" panose="020B0604030504040204" pitchFamily="34" charset="-120"/>
                          <a:ea typeface="微軟正黑體" panose="020B0604030504040204" pitchFamily="34" charset="-120"/>
                        </a:rPr>
                      </a:br>
                      <a:r>
                        <a:rPr kumimoji="0" lang="en-US" altLang="zh-TW"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含</a:t>
                      </a:r>
                      <a:r>
                        <a:rPr kumimoji="0" lang="zh-TW" altLang="en-US"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國中教育會考成績，</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但不含</a:t>
                      </a:r>
                      <a:r>
                        <a:rPr kumimoji="0" lang="zh-TW" altLang="en-US"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志願序積分</a:t>
                      </a:r>
                      <a:r>
                        <a:rPr kumimoji="0" lang="en-US" altLang="zh-TW" sz="150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a:t>
                      </a:r>
                      <a:endParaRPr kumimoji="0" lang="en-US" altLang="zh-TW" sz="1500" b="0" i="0"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tc>
                <a:extLst>
                  <a:ext uri="{0D108BD9-81ED-4DB2-BD59-A6C34878D82A}">
                    <a16:rowId xmlns:a16="http://schemas.microsoft.com/office/drawing/2014/main" val="10007"/>
                  </a:ext>
                </a:extLst>
              </a:tr>
              <a:tr h="667079">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10</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rgbClr val="FFD9D9"/>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400"/>
                        </a:lnSpc>
                        <a:spcBef>
                          <a:spcPts val="300"/>
                        </a:spcBef>
                        <a:spcAft>
                          <a:spcPts val="30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年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6</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16</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日（四）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9:00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起</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rgbClr val="FFD9D9"/>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網路錄取公告及分發結果查詢</a:t>
                      </a:r>
                      <a:endParaRPr kumimoji="0" lang="en-US" altLang="zh-TW"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zh-TW" sz="1500" u="none" strike="noStrike" cap="none" normalizeH="0" baseline="0" dirty="0" smtClean="0">
                          <a:ln>
                            <a:noFill/>
                          </a:ln>
                          <a:effectLst/>
                          <a:latin typeface="微軟正黑體" panose="020B0604030504040204" pitchFamily="34" charset="-120"/>
                          <a:ea typeface="微軟正黑體" panose="020B0604030504040204" pitchFamily="34" charset="-120"/>
                        </a:rPr>
                        <a:t>網址：</a:t>
                      </a:r>
                      <a:r>
                        <a:rPr kumimoji="0" lang="en-US" altLang="zh-TW" sz="1500" u="none" strike="noStrike" cap="none" normalizeH="0" baseline="0" dirty="0" smtClean="0">
                          <a:ln>
                            <a:noFill/>
                          </a:ln>
                          <a:effectLst/>
                          <a:latin typeface="微軟正黑體" panose="020B0604030504040204" pitchFamily="34" charset="-120"/>
                          <a:ea typeface="微軟正黑體" panose="020B0604030504040204" pitchFamily="34" charset="-120"/>
                        </a:rPr>
                        <a:t>https://www.jctv.ntut.edu.tw/u5/</a:t>
                      </a:r>
                      <a:endParaRPr kumimoji="0" lang="zh-TW" altLang="zh-TW" sz="1500" b="1"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rgbClr val="FFD9D9"/>
                    </a:solidFill>
                  </a:tcPr>
                </a:tc>
                <a:extLst>
                  <a:ext uri="{0D108BD9-81ED-4DB2-BD59-A6C34878D82A}">
                    <a16:rowId xmlns:a16="http://schemas.microsoft.com/office/drawing/2014/main" val="10008"/>
                  </a:ext>
                </a:extLst>
              </a:tr>
              <a:tr h="667079">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200"/>
                        </a:lnSpc>
                        <a:spcBef>
                          <a:spcPts val="600"/>
                        </a:spcBef>
                        <a:spcAft>
                          <a:spcPts val="600"/>
                        </a:spcAft>
                        <a:buClrTx/>
                        <a:buSzTx/>
                        <a:buFontTx/>
                        <a:buNone/>
                        <a:tabLst/>
                      </a:pPr>
                      <a:r>
                        <a:rPr kumimoji="0" lang="en-US" altLang="zh-TW" sz="1600" b="1" u="none" strike="noStrike" cap="none" normalizeH="0" baseline="0" dirty="0" smtClean="0">
                          <a:ln>
                            <a:noFill/>
                          </a:ln>
                          <a:effectLst/>
                          <a:latin typeface="微軟正黑體" panose="020B0604030504040204" pitchFamily="34" charset="-120"/>
                          <a:ea typeface="微軟正黑體" panose="020B0604030504040204" pitchFamily="34" charset="-120"/>
                        </a:rPr>
                        <a:t>11</a:t>
                      </a:r>
                      <a:endParaRPr kumimoji="0" lang="zh-TW" altLang="zh-TW" sz="16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6">
                        <a:lumMod val="20000"/>
                        <a:lumOff val="80000"/>
                      </a:schemeClr>
                    </a:solidFill>
                  </a:tcPr>
                </a:tc>
                <a:tc>
                  <a:txBody>
                    <a:bodyPr/>
                    <a:lstStyle>
                      <a:lvl1pPr>
                        <a:lnSpc>
                          <a:spcPct val="90000"/>
                        </a:lnSpc>
                        <a:spcBef>
                          <a:spcPts val="1000"/>
                        </a:spcBef>
                        <a:buFont typeface="Arial" panose="020B0604020202020204" pitchFamily="34" charset="0"/>
                        <a:tabLst>
                          <a:tab pos="2451100" algn="l"/>
                        </a:tabLst>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tabLst>
                          <a:tab pos="2451100" algn="l"/>
                        </a:tabLst>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tabLst>
                          <a:tab pos="2451100" algn="l"/>
                        </a:tabLst>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tabLst>
                          <a:tab pos="2451100" algn="l"/>
                        </a:tabLs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ts val="2400"/>
                        </a:lnSpc>
                        <a:spcBef>
                          <a:spcPts val="300"/>
                        </a:spcBef>
                        <a:spcAft>
                          <a:spcPts val="300"/>
                        </a:spcAft>
                        <a:buClrTx/>
                        <a:buSzTx/>
                        <a:buFontTx/>
                        <a:buNone/>
                        <a:tabLst>
                          <a:tab pos="2451100" algn="l"/>
                        </a:tabLst>
                      </a:pP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111</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年 </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6</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月</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21</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日（二）</a:t>
                      </a:r>
                      <a:r>
                        <a:rPr kumimoji="0" lang="en-US" altLang="zh-TW" sz="1500" b="1" u="none" strike="noStrike" cap="none" normalizeH="0" baseline="0" dirty="0" smtClean="0">
                          <a:ln>
                            <a:noFill/>
                          </a:ln>
                          <a:effectLst/>
                          <a:latin typeface="微軟正黑體" panose="020B0604030504040204" pitchFamily="34" charset="-120"/>
                          <a:ea typeface="微軟正黑體" panose="020B0604030504040204" pitchFamily="34" charset="-120"/>
                        </a:rPr>
                        <a:t>15:00</a:t>
                      </a:r>
                      <a:r>
                        <a:rPr kumimoji="0" lang="zh-TW" altLang="en-US" sz="1500" b="1" u="none" strike="noStrike" cap="none" normalizeH="0" baseline="0" dirty="0" smtClean="0">
                          <a:ln>
                            <a:noFill/>
                          </a:ln>
                          <a:effectLst/>
                          <a:latin typeface="微軟正黑體" panose="020B0604030504040204" pitchFamily="34" charset="-120"/>
                          <a:ea typeface="微軟正黑體" panose="020B0604030504040204" pitchFamily="34" charset="-120"/>
                        </a:rPr>
                        <a:t> 止</a:t>
                      </a:r>
                      <a:endParaRPr kumimoji="0" lang="zh-TW" altLang="zh-TW" sz="15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6">
                        <a:lumMod val="20000"/>
                        <a:lumOff val="80000"/>
                      </a:schemeClr>
                    </a:solidFill>
                  </a:tcPr>
                </a:tc>
                <a:tc>
                  <a:txBody>
                    <a:bodyPr/>
                    <a:lstStyle>
                      <a:lvl1pPr>
                        <a:lnSpc>
                          <a:spcPct val="90000"/>
                        </a:lnSpc>
                        <a:spcBef>
                          <a:spcPts val="1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 </a:t>
                      </a:r>
                      <a:r>
                        <a:rPr kumimoji="0" lang="zh-TW" altLang="en-US" sz="1500" b="1" u="none"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錄取報到及</a:t>
                      </a:r>
                      <a:r>
                        <a:rPr kumimoji="0" lang="zh-TW" altLang="en-US" sz="1500" b="1" i="1" u="sng"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rPr>
                        <a:t>放棄錄取截止</a:t>
                      </a:r>
                      <a:endParaRPr kumimoji="0" lang="en-US" altLang="zh-TW" sz="1500" b="1" i="1" u="sng" strike="noStrike" cap="none" normalizeH="0" baseline="0" dirty="0" smtClean="0">
                        <a:ln>
                          <a:noFill/>
                        </a:ln>
                        <a:solidFill>
                          <a:srgbClr val="C00000"/>
                        </a:solidFill>
                        <a:effectLst/>
                        <a:latin typeface="微軟正黑體" panose="020B0604030504040204" pitchFamily="34" charset="-120"/>
                        <a:ea typeface="微軟正黑體" panose="020B0604030504040204" pitchFamily="34"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500" u="none" strike="noStrike" cap="none" normalizeH="0" baseline="0" dirty="0" smtClean="0">
                          <a:ln>
                            <a:noFill/>
                          </a:ln>
                          <a:effectLst/>
                          <a:latin typeface="微軟正黑體" panose="020B0604030504040204" pitchFamily="34" charset="-120"/>
                          <a:ea typeface="微軟正黑體" panose="020B0604030504040204" pitchFamily="34" charset="-120"/>
                        </a:rPr>
                        <a:t>（招生學校聯絡資訊請參閱簡章）</a:t>
                      </a:r>
                      <a:endParaRPr kumimoji="0" lang="zh-TW" altLang="zh-TW" sz="1500" b="0" i="0" u="none" strike="noStrike" cap="none" normalizeH="0" baseline="0" dirty="0" smtClean="0">
                        <a:ln>
                          <a:noFill/>
                        </a:ln>
                        <a:solidFill>
                          <a:srgbClr val="0033CC"/>
                        </a:solidFill>
                        <a:effectLst/>
                        <a:latin typeface="微軟正黑體" panose="020B0604030504040204" pitchFamily="34" charset="-120"/>
                        <a:ea typeface="微軟正黑體" panose="020B0604030504040204" pitchFamily="34" charset="-120"/>
                      </a:endParaRPr>
                    </a:p>
                  </a:txBody>
                  <a:tcPr marL="27145" marR="27145" marT="13333" marB="13333" anchor="ctr" horzOverflow="overflow">
                    <a:solidFill>
                      <a:schemeClr val="accent6">
                        <a:lumMod val="20000"/>
                        <a:lumOff val="80000"/>
                      </a:schemeClr>
                    </a:solidFill>
                  </a:tcPr>
                </a:tc>
                <a:extLst>
                  <a:ext uri="{0D108BD9-81ED-4DB2-BD59-A6C34878D82A}">
                    <a16:rowId xmlns:a16="http://schemas.microsoft.com/office/drawing/2014/main" val="10009"/>
                  </a:ext>
                </a:extLst>
              </a:tr>
            </a:tbl>
          </a:graphicData>
        </a:graphic>
      </p:graphicFrame>
      <p:sp>
        <p:nvSpPr>
          <p:cNvPr id="8"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8</a:t>
            </a:fld>
            <a:endParaRPr lang="zh-TW" altLang="en-US" sz="1500" b="1" dirty="0">
              <a:latin typeface="Arial" panose="020B0604020202020204" pitchFamily="34" charset="0"/>
              <a:cs typeface="Arial" panose="020B0604020202020204" pitchFamily="34" charset="0"/>
            </a:endParaRPr>
          </a:p>
        </p:txBody>
      </p:sp>
      <p:cxnSp>
        <p:nvCxnSpPr>
          <p:cNvPr id="9"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 name="Freeform 6">
            <a:extLst>
              <a:ext uri="{FF2B5EF4-FFF2-40B4-BE49-F238E27FC236}">
                <a16:creationId xmlns:a16="http://schemas.microsoft.com/office/drawing/2014/main" id="{71AA52EC-7DB1-4E87-8C0D-FAA1C5227515}"/>
              </a:ext>
            </a:extLst>
          </p:cNvPr>
          <p:cNvSpPr>
            <a:spLocks noEditPoints="1"/>
          </p:cNvSpPr>
          <p:nvPr/>
        </p:nvSpPr>
        <p:spPr bwMode="auto">
          <a:xfrm>
            <a:off x="7502089"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11" name="標題 1"/>
          <p:cNvSpPr txBox="1">
            <a:spLocks/>
          </p:cNvSpPr>
          <p:nvPr/>
        </p:nvSpPr>
        <p:spPr bwMode="auto">
          <a:xfrm>
            <a:off x="250752" y="361293"/>
            <a:ext cx="5584969"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肆、招生重要日程</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r>
              <a:rPr lang="en-US" altLang="zh-TW" sz="2800" b="1" dirty="0" smtClean="0">
                <a:solidFill>
                  <a:srgbClr val="002060"/>
                </a:solidFill>
                <a:latin typeface="微軟正黑體" panose="020B0604030504040204" pitchFamily="34" charset="-120"/>
                <a:ea typeface="微軟正黑體" panose="020B0604030504040204" pitchFamily="34" charset="-120"/>
              </a:rPr>
              <a:t>2/2</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grpSp>
        <p:nvGrpSpPr>
          <p:cNvPr id="12" name="组合 38"/>
          <p:cNvGrpSpPr/>
          <p:nvPr/>
        </p:nvGrpSpPr>
        <p:grpSpPr>
          <a:xfrm>
            <a:off x="908608" y="1002066"/>
            <a:ext cx="760466" cy="867596"/>
            <a:chOff x="7793038" y="2205038"/>
            <a:chExt cx="1306513" cy="1527175"/>
          </a:xfrm>
        </p:grpSpPr>
        <p:sp>
          <p:nvSpPr>
            <p:cNvPr id="13" name="Freeform 8"/>
            <p:cNvSpPr>
              <a:spLocks/>
            </p:cNvSpPr>
            <p:nvPr/>
          </p:nvSpPr>
          <p:spPr bwMode="auto">
            <a:xfrm>
              <a:off x="7793038" y="2205038"/>
              <a:ext cx="1306513" cy="1527175"/>
            </a:xfrm>
            <a:custGeom>
              <a:avLst/>
              <a:gdLst>
                <a:gd name="T0" fmla="*/ 827 w 1654"/>
                <a:gd name="T1" fmla="*/ 0 h 1918"/>
                <a:gd name="T2" fmla="*/ 1654 w 1654"/>
                <a:gd name="T3" fmla="*/ 827 h 1918"/>
                <a:gd name="T4" fmla="*/ 1116 w 1654"/>
                <a:gd name="T5" fmla="*/ 1602 h 1918"/>
                <a:gd name="T6" fmla="*/ 995 w 1654"/>
                <a:gd name="T7" fmla="*/ 1741 h 1918"/>
                <a:gd name="T8" fmla="*/ 870 w 1654"/>
                <a:gd name="T9" fmla="*/ 1884 h 1918"/>
                <a:gd name="T10" fmla="*/ 790 w 1654"/>
                <a:gd name="T11" fmla="*/ 1889 h 1918"/>
                <a:gd name="T12" fmla="*/ 660 w 1654"/>
                <a:gd name="T13" fmla="*/ 1741 h 1918"/>
                <a:gd name="T14" fmla="*/ 540 w 1654"/>
                <a:gd name="T15" fmla="*/ 1603 h 1918"/>
                <a:gd name="T16" fmla="*/ 0 w 1654"/>
                <a:gd name="T17" fmla="*/ 827 h 1918"/>
                <a:gd name="T18" fmla="*/ 827 w 1654"/>
                <a:gd name="T19" fmla="*/ 0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4" h="1918">
                  <a:moveTo>
                    <a:pt x="827" y="0"/>
                  </a:moveTo>
                  <a:cubicBezTo>
                    <a:pt x="1284" y="0"/>
                    <a:pt x="1654" y="370"/>
                    <a:pt x="1654" y="827"/>
                  </a:cubicBezTo>
                  <a:cubicBezTo>
                    <a:pt x="1654" y="1182"/>
                    <a:pt x="1430" y="1485"/>
                    <a:pt x="1116" y="1602"/>
                  </a:cubicBezTo>
                  <a:lnTo>
                    <a:pt x="995" y="1741"/>
                  </a:lnTo>
                  <a:cubicBezTo>
                    <a:pt x="954" y="1788"/>
                    <a:pt x="912" y="1836"/>
                    <a:pt x="870" y="1884"/>
                  </a:cubicBezTo>
                  <a:cubicBezTo>
                    <a:pt x="845" y="1916"/>
                    <a:pt x="818" y="1918"/>
                    <a:pt x="790" y="1889"/>
                  </a:cubicBezTo>
                  <a:cubicBezTo>
                    <a:pt x="747" y="1840"/>
                    <a:pt x="703" y="1790"/>
                    <a:pt x="660" y="1741"/>
                  </a:cubicBezTo>
                  <a:lnTo>
                    <a:pt x="540" y="1603"/>
                  </a:lnTo>
                  <a:cubicBezTo>
                    <a:pt x="225" y="1486"/>
                    <a:pt x="0" y="1183"/>
                    <a:pt x="0" y="827"/>
                  </a:cubicBezTo>
                  <a:cubicBezTo>
                    <a:pt x="0" y="370"/>
                    <a:pt x="370" y="0"/>
                    <a:pt x="827" y="0"/>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8065047" y="2423672"/>
              <a:ext cx="819646" cy="881946"/>
            </a:xfrm>
            <a:custGeom>
              <a:avLst/>
              <a:gdLst>
                <a:gd name="T0" fmla="*/ 255 w 847"/>
                <a:gd name="T1" fmla="*/ 138 h 903"/>
                <a:gd name="T2" fmla="*/ 555 w 847"/>
                <a:gd name="T3" fmla="*/ 100 h 903"/>
                <a:gd name="T4" fmla="*/ 448 w 847"/>
                <a:gd name="T5" fmla="*/ 61 h 903"/>
                <a:gd name="T6" fmla="*/ 324 w 847"/>
                <a:gd name="T7" fmla="*/ 61 h 903"/>
                <a:gd name="T8" fmla="*/ 217 w 847"/>
                <a:gd name="T9" fmla="*/ 100 h 903"/>
                <a:gd name="T10" fmla="*/ 697 w 847"/>
                <a:gd name="T11" fmla="*/ 782 h 903"/>
                <a:gd name="T12" fmla="*/ 709 w 847"/>
                <a:gd name="T13" fmla="*/ 755 h 903"/>
                <a:gd name="T14" fmla="*/ 660 w 847"/>
                <a:gd name="T15" fmla="*/ 586 h 903"/>
                <a:gd name="T16" fmla="*/ 629 w 847"/>
                <a:gd name="T17" fmla="*/ 586 h 903"/>
                <a:gd name="T18" fmla="*/ 629 w 847"/>
                <a:gd name="T19" fmla="*/ 716 h 903"/>
                <a:gd name="T20" fmla="*/ 630 w 847"/>
                <a:gd name="T21" fmla="*/ 719 h 903"/>
                <a:gd name="T22" fmla="*/ 631 w 847"/>
                <a:gd name="T23" fmla="*/ 722 h 903"/>
                <a:gd name="T24" fmla="*/ 633 w 847"/>
                <a:gd name="T25" fmla="*/ 724 h 903"/>
                <a:gd name="T26" fmla="*/ 807 w 847"/>
                <a:gd name="T27" fmla="*/ 596 h 903"/>
                <a:gd name="T28" fmla="*/ 644 w 847"/>
                <a:gd name="T29" fmla="*/ 510 h 903"/>
                <a:gd name="T30" fmla="*/ 607 w 847"/>
                <a:gd name="T31" fmla="*/ 899 h 903"/>
                <a:gd name="T32" fmla="*/ 837 w 847"/>
                <a:gd name="T33" fmla="*/ 743 h 903"/>
                <a:gd name="T34" fmla="*/ 808 w 847"/>
                <a:gd name="T35" fmla="*/ 737 h 903"/>
                <a:gd name="T36" fmla="*/ 645 w 847"/>
                <a:gd name="T37" fmla="*/ 872 h 903"/>
                <a:gd name="T38" fmla="*/ 481 w 847"/>
                <a:gd name="T39" fmla="*/ 675 h 903"/>
                <a:gd name="T40" fmla="*/ 676 w 847"/>
                <a:gd name="T41" fmla="*/ 543 h 903"/>
                <a:gd name="T42" fmla="*/ 808 w 847"/>
                <a:gd name="T43" fmla="*/ 737 h 903"/>
                <a:gd name="T44" fmla="*/ 284 w 847"/>
                <a:gd name="T45" fmla="*/ 736 h 903"/>
                <a:gd name="T46" fmla="*/ 485 w 847"/>
                <a:gd name="T47" fmla="*/ 536 h 903"/>
                <a:gd name="T48" fmla="*/ 526 w 847"/>
                <a:gd name="T49" fmla="*/ 505 h 903"/>
                <a:gd name="T50" fmla="*/ 732 w 847"/>
                <a:gd name="T51" fmla="*/ 306 h 903"/>
                <a:gd name="T52" fmla="*/ 740 w 847"/>
                <a:gd name="T53" fmla="*/ 494 h 903"/>
                <a:gd name="T54" fmla="*/ 772 w 847"/>
                <a:gd name="T55" fmla="*/ 505 h 903"/>
                <a:gd name="T56" fmla="*/ 772 w 847"/>
                <a:gd name="T57" fmla="*/ 208 h 903"/>
                <a:gd name="T58" fmla="*/ 40 w 847"/>
                <a:gd name="T59" fmla="*/ 167 h 903"/>
                <a:gd name="T60" fmla="*/ 0 w 847"/>
                <a:gd name="T61" fmla="*/ 314 h 903"/>
                <a:gd name="T62" fmla="*/ 0 w 847"/>
                <a:gd name="T63" fmla="*/ 536 h 903"/>
                <a:gd name="T64" fmla="*/ 0 w 847"/>
                <a:gd name="T65" fmla="*/ 751 h 903"/>
                <a:gd name="T66" fmla="*/ 427 w 847"/>
                <a:gd name="T67" fmla="*/ 791 h 903"/>
                <a:gd name="T68" fmla="*/ 32 w 847"/>
                <a:gd name="T69" fmla="*/ 314 h 903"/>
                <a:gd name="T70" fmla="*/ 40 w 847"/>
                <a:gd name="T71" fmla="*/ 306 h 903"/>
                <a:gd name="T72" fmla="*/ 252 w 847"/>
                <a:gd name="T73" fmla="*/ 505 h 903"/>
                <a:gd name="T74" fmla="*/ 32 w 847"/>
                <a:gd name="T75" fmla="*/ 314 h 903"/>
                <a:gd name="T76" fmla="*/ 252 w 847"/>
                <a:gd name="T77" fmla="*/ 536 h 903"/>
                <a:gd name="T78" fmla="*/ 40 w 847"/>
                <a:gd name="T79" fmla="*/ 736 h 903"/>
                <a:gd name="T80" fmla="*/ 32 w 847"/>
                <a:gd name="T81" fmla="*/ 536 h 903"/>
                <a:gd name="T82" fmla="*/ 284 w 847"/>
                <a:gd name="T83" fmla="*/ 505 h 903"/>
                <a:gd name="T84" fmla="*/ 284 w 847"/>
                <a:gd name="T85" fmla="*/ 306 h 903"/>
                <a:gd name="T86" fmla="*/ 495 w 847"/>
                <a:gd name="T87" fmla="*/ 505 h 903"/>
                <a:gd name="T88" fmla="*/ 511 w 847"/>
                <a:gd name="T89" fmla="*/ 207 h 903"/>
                <a:gd name="T90" fmla="*/ 538 w 847"/>
                <a:gd name="T91" fmla="*/ 235 h 903"/>
                <a:gd name="T92" fmla="*/ 483 w 847"/>
                <a:gd name="T93" fmla="*/ 235 h 903"/>
                <a:gd name="T94" fmla="*/ 268 w 847"/>
                <a:gd name="T95" fmla="*/ 207 h 903"/>
                <a:gd name="T96" fmla="*/ 295 w 847"/>
                <a:gd name="T97" fmla="*/ 235 h 903"/>
                <a:gd name="T98" fmla="*/ 241 w 847"/>
                <a:gd name="T99" fmla="*/ 23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7" h="903">
                  <a:moveTo>
                    <a:pt x="217" y="100"/>
                  </a:moveTo>
                  <a:cubicBezTo>
                    <a:pt x="217" y="121"/>
                    <a:pt x="234" y="138"/>
                    <a:pt x="255" y="138"/>
                  </a:cubicBezTo>
                  <a:lnTo>
                    <a:pt x="517" y="138"/>
                  </a:lnTo>
                  <a:cubicBezTo>
                    <a:pt x="538" y="138"/>
                    <a:pt x="555" y="121"/>
                    <a:pt x="555" y="100"/>
                  </a:cubicBezTo>
                  <a:cubicBezTo>
                    <a:pt x="555" y="79"/>
                    <a:pt x="538" y="61"/>
                    <a:pt x="517" y="61"/>
                  </a:cubicBezTo>
                  <a:lnTo>
                    <a:pt x="448" y="61"/>
                  </a:lnTo>
                  <a:cubicBezTo>
                    <a:pt x="448" y="27"/>
                    <a:pt x="420" y="0"/>
                    <a:pt x="386" y="0"/>
                  </a:cubicBezTo>
                  <a:cubicBezTo>
                    <a:pt x="352" y="0"/>
                    <a:pt x="324" y="27"/>
                    <a:pt x="324" y="61"/>
                  </a:cubicBezTo>
                  <a:lnTo>
                    <a:pt x="255" y="61"/>
                  </a:lnTo>
                  <a:cubicBezTo>
                    <a:pt x="234" y="61"/>
                    <a:pt x="217" y="79"/>
                    <a:pt x="217" y="100"/>
                  </a:cubicBezTo>
                  <a:close/>
                  <a:moveTo>
                    <a:pt x="686" y="777"/>
                  </a:moveTo>
                  <a:cubicBezTo>
                    <a:pt x="689" y="780"/>
                    <a:pt x="693" y="782"/>
                    <a:pt x="697" y="782"/>
                  </a:cubicBezTo>
                  <a:cubicBezTo>
                    <a:pt x="702" y="782"/>
                    <a:pt x="706" y="780"/>
                    <a:pt x="709" y="777"/>
                  </a:cubicBezTo>
                  <a:cubicBezTo>
                    <a:pt x="715" y="771"/>
                    <a:pt x="715" y="761"/>
                    <a:pt x="709" y="755"/>
                  </a:cubicBezTo>
                  <a:lnTo>
                    <a:pt x="660" y="706"/>
                  </a:lnTo>
                  <a:lnTo>
                    <a:pt x="660" y="586"/>
                  </a:lnTo>
                  <a:cubicBezTo>
                    <a:pt x="660" y="577"/>
                    <a:pt x="653" y="570"/>
                    <a:pt x="644" y="570"/>
                  </a:cubicBezTo>
                  <a:cubicBezTo>
                    <a:pt x="636" y="570"/>
                    <a:pt x="629" y="577"/>
                    <a:pt x="629" y="586"/>
                  </a:cubicBezTo>
                  <a:lnTo>
                    <a:pt x="629" y="713"/>
                  </a:lnTo>
                  <a:cubicBezTo>
                    <a:pt x="629" y="714"/>
                    <a:pt x="629" y="715"/>
                    <a:pt x="629" y="716"/>
                  </a:cubicBezTo>
                  <a:cubicBezTo>
                    <a:pt x="629" y="716"/>
                    <a:pt x="629" y="717"/>
                    <a:pt x="629" y="717"/>
                  </a:cubicBezTo>
                  <a:cubicBezTo>
                    <a:pt x="629" y="718"/>
                    <a:pt x="630" y="718"/>
                    <a:pt x="630" y="719"/>
                  </a:cubicBezTo>
                  <a:cubicBezTo>
                    <a:pt x="630" y="719"/>
                    <a:pt x="630" y="720"/>
                    <a:pt x="631" y="720"/>
                  </a:cubicBezTo>
                  <a:cubicBezTo>
                    <a:pt x="631" y="721"/>
                    <a:pt x="631" y="721"/>
                    <a:pt x="631" y="722"/>
                  </a:cubicBezTo>
                  <a:cubicBezTo>
                    <a:pt x="632" y="722"/>
                    <a:pt x="632" y="723"/>
                    <a:pt x="633" y="724"/>
                  </a:cubicBezTo>
                  <a:cubicBezTo>
                    <a:pt x="633" y="724"/>
                    <a:pt x="633" y="724"/>
                    <a:pt x="633" y="724"/>
                  </a:cubicBezTo>
                  <a:lnTo>
                    <a:pt x="686" y="777"/>
                  </a:lnTo>
                  <a:close/>
                  <a:moveTo>
                    <a:pt x="807" y="596"/>
                  </a:moveTo>
                  <a:cubicBezTo>
                    <a:pt x="777" y="552"/>
                    <a:pt x="733" y="523"/>
                    <a:pt x="681" y="513"/>
                  </a:cubicBezTo>
                  <a:cubicBezTo>
                    <a:pt x="669" y="511"/>
                    <a:pt x="657" y="510"/>
                    <a:pt x="644" y="510"/>
                  </a:cubicBezTo>
                  <a:cubicBezTo>
                    <a:pt x="550" y="510"/>
                    <a:pt x="469" y="577"/>
                    <a:pt x="451" y="669"/>
                  </a:cubicBezTo>
                  <a:cubicBezTo>
                    <a:pt x="431" y="776"/>
                    <a:pt x="501" y="879"/>
                    <a:pt x="607" y="899"/>
                  </a:cubicBezTo>
                  <a:cubicBezTo>
                    <a:pt x="620" y="902"/>
                    <a:pt x="632" y="903"/>
                    <a:pt x="645" y="903"/>
                  </a:cubicBezTo>
                  <a:cubicBezTo>
                    <a:pt x="739" y="903"/>
                    <a:pt x="820" y="836"/>
                    <a:pt x="837" y="743"/>
                  </a:cubicBezTo>
                  <a:cubicBezTo>
                    <a:pt x="847" y="692"/>
                    <a:pt x="836" y="639"/>
                    <a:pt x="807" y="596"/>
                  </a:cubicBezTo>
                  <a:close/>
                  <a:moveTo>
                    <a:pt x="808" y="737"/>
                  </a:moveTo>
                  <a:lnTo>
                    <a:pt x="808" y="737"/>
                  </a:lnTo>
                  <a:cubicBezTo>
                    <a:pt x="793" y="816"/>
                    <a:pt x="724" y="872"/>
                    <a:pt x="645" y="872"/>
                  </a:cubicBezTo>
                  <a:cubicBezTo>
                    <a:pt x="634" y="872"/>
                    <a:pt x="624" y="871"/>
                    <a:pt x="613" y="869"/>
                  </a:cubicBezTo>
                  <a:cubicBezTo>
                    <a:pt x="523" y="852"/>
                    <a:pt x="464" y="765"/>
                    <a:pt x="481" y="675"/>
                  </a:cubicBezTo>
                  <a:cubicBezTo>
                    <a:pt x="496" y="597"/>
                    <a:pt x="565" y="540"/>
                    <a:pt x="644" y="540"/>
                  </a:cubicBezTo>
                  <a:cubicBezTo>
                    <a:pt x="655" y="540"/>
                    <a:pt x="665" y="541"/>
                    <a:pt x="676" y="543"/>
                  </a:cubicBezTo>
                  <a:cubicBezTo>
                    <a:pt x="719" y="551"/>
                    <a:pt x="757" y="576"/>
                    <a:pt x="782" y="613"/>
                  </a:cubicBezTo>
                  <a:cubicBezTo>
                    <a:pt x="807" y="650"/>
                    <a:pt x="816" y="694"/>
                    <a:pt x="808" y="737"/>
                  </a:cubicBezTo>
                  <a:close/>
                  <a:moveTo>
                    <a:pt x="413" y="736"/>
                  </a:moveTo>
                  <a:lnTo>
                    <a:pt x="284" y="736"/>
                  </a:lnTo>
                  <a:lnTo>
                    <a:pt x="284" y="536"/>
                  </a:lnTo>
                  <a:lnTo>
                    <a:pt x="485" y="536"/>
                  </a:lnTo>
                  <a:cubicBezTo>
                    <a:pt x="497" y="524"/>
                    <a:pt x="512" y="514"/>
                    <a:pt x="527" y="505"/>
                  </a:cubicBezTo>
                  <a:lnTo>
                    <a:pt x="526" y="505"/>
                  </a:lnTo>
                  <a:lnTo>
                    <a:pt x="526" y="306"/>
                  </a:lnTo>
                  <a:lnTo>
                    <a:pt x="732" y="306"/>
                  </a:lnTo>
                  <a:cubicBezTo>
                    <a:pt x="736" y="306"/>
                    <a:pt x="740" y="309"/>
                    <a:pt x="740" y="314"/>
                  </a:cubicBezTo>
                  <a:lnTo>
                    <a:pt x="740" y="494"/>
                  </a:lnTo>
                  <a:cubicBezTo>
                    <a:pt x="751" y="499"/>
                    <a:pt x="762" y="505"/>
                    <a:pt x="772" y="511"/>
                  </a:cubicBezTo>
                  <a:lnTo>
                    <a:pt x="772" y="505"/>
                  </a:lnTo>
                  <a:lnTo>
                    <a:pt x="772" y="314"/>
                  </a:lnTo>
                  <a:lnTo>
                    <a:pt x="772" y="208"/>
                  </a:lnTo>
                  <a:cubicBezTo>
                    <a:pt x="772" y="185"/>
                    <a:pt x="754" y="167"/>
                    <a:pt x="732" y="167"/>
                  </a:cubicBezTo>
                  <a:lnTo>
                    <a:pt x="40" y="167"/>
                  </a:lnTo>
                  <a:cubicBezTo>
                    <a:pt x="18" y="167"/>
                    <a:pt x="0" y="185"/>
                    <a:pt x="0" y="208"/>
                  </a:cubicBezTo>
                  <a:lnTo>
                    <a:pt x="0" y="314"/>
                  </a:lnTo>
                  <a:lnTo>
                    <a:pt x="0" y="505"/>
                  </a:lnTo>
                  <a:lnTo>
                    <a:pt x="0" y="536"/>
                  </a:lnTo>
                  <a:lnTo>
                    <a:pt x="0" y="727"/>
                  </a:lnTo>
                  <a:lnTo>
                    <a:pt x="0" y="751"/>
                  </a:lnTo>
                  <a:cubicBezTo>
                    <a:pt x="0" y="773"/>
                    <a:pt x="18" y="791"/>
                    <a:pt x="40" y="791"/>
                  </a:cubicBezTo>
                  <a:lnTo>
                    <a:pt x="427" y="791"/>
                  </a:lnTo>
                  <a:cubicBezTo>
                    <a:pt x="420" y="773"/>
                    <a:pt x="415" y="755"/>
                    <a:pt x="413" y="736"/>
                  </a:cubicBezTo>
                  <a:close/>
                  <a:moveTo>
                    <a:pt x="32" y="314"/>
                  </a:moveTo>
                  <a:lnTo>
                    <a:pt x="32" y="314"/>
                  </a:lnTo>
                  <a:cubicBezTo>
                    <a:pt x="32" y="309"/>
                    <a:pt x="36" y="306"/>
                    <a:pt x="40" y="306"/>
                  </a:cubicBezTo>
                  <a:lnTo>
                    <a:pt x="252" y="306"/>
                  </a:lnTo>
                  <a:lnTo>
                    <a:pt x="252" y="505"/>
                  </a:lnTo>
                  <a:lnTo>
                    <a:pt x="32" y="505"/>
                  </a:lnTo>
                  <a:lnTo>
                    <a:pt x="32" y="314"/>
                  </a:lnTo>
                  <a:close/>
                  <a:moveTo>
                    <a:pt x="252" y="536"/>
                  </a:moveTo>
                  <a:lnTo>
                    <a:pt x="252" y="536"/>
                  </a:lnTo>
                  <a:lnTo>
                    <a:pt x="252" y="736"/>
                  </a:lnTo>
                  <a:lnTo>
                    <a:pt x="40" y="736"/>
                  </a:lnTo>
                  <a:cubicBezTo>
                    <a:pt x="36" y="736"/>
                    <a:pt x="32" y="732"/>
                    <a:pt x="32" y="727"/>
                  </a:cubicBezTo>
                  <a:lnTo>
                    <a:pt x="32" y="536"/>
                  </a:lnTo>
                  <a:lnTo>
                    <a:pt x="252" y="536"/>
                  </a:lnTo>
                  <a:close/>
                  <a:moveTo>
                    <a:pt x="284" y="505"/>
                  </a:moveTo>
                  <a:lnTo>
                    <a:pt x="284" y="505"/>
                  </a:lnTo>
                  <a:lnTo>
                    <a:pt x="284" y="306"/>
                  </a:lnTo>
                  <a:lnTo>
                    <a:pt x="495" y="306"/>
                  </a:lnTo>
                  <a:lnTo>
                    <a:pt x="495" y="505"/>
                  </a:lnTo>
                  <a:lnTo>
                    <a:pt x="284" y="505"/>
                  </a:lnTo>
                  <a:close/>
                  <a:moveTo>
                    <a:pt x="511" y="207"/>
                  </a:moveTo>
                  <a:lnTo>
                    <a:pt x="511" y="207"/>
                  </a:lnTo>
                  <a:cubicBezTo>
                    <a:pt x="526" y="207"/>
                    <a:pt x="538" y="219"/>
                    <a:pt x="538" y="235"/>
                  </a:cubicBezTo>
                  <a:cubicBezTo>
                    <a:pt x="538" y="250"/>
                    <a:pt x="526" y="262"/>
                    <a:pt x="511" y="262"/>
                  </a:cubicBezTo>
                  <a:cubicBezTo>
                    <a:pt x="496" y="262"/>
                    <a:pt x="483" y="250"/>
                    <a:pt x="483" y="235"/>
                  </a:cubicBezTo>
                  <a:cubicBezTo>
                    <a:pt x="483" y="219"/>
                    <a:pt x="496" y="207"/>
                    <a:pt x="511" y="207"/>
                  </a:cubicBezTo>
                  <a:close/>
                  <a:moveTo>
                    <a:pt x="268" y="207"/>
                  </a:moveTo>
                  <a:lnTo>
                    <a:pt x="268" y="207"/>
                  </a:lnTo>
                  <a:cubicBezTo>
                    <a:pt x="283" y="207"/>
                    <a:pt x="295" y="219"/>
                    <a:pt x="295" y="235"/>
                  </a:cubicBezTo>
                  <a:cubicBezTo>
                    <a:pt x="295" y="250"/>
                    <a:pt x="283" y="262"/>
                    <a:pt x="268" y="262"/>
                  </a:cubicBezTo>
                  <a:cubicBezTo>
                    <a:pt x="253" y="262"/>
                    <a:pt x="241" y="250"/>
                    <a:pt x="241" y="235"/>
                  </a:cubicBezTo>
                  <a:cubicBezTo>
                    <a:pt x="241" y="219"/>
                    <a:pt x="253" y="207"/>
                    <a:pt x="268" y="2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 name="Pentagon 8">
            <a:extLst>
              <a:ext uri="{FF2B5EF4-FFF2-40B4-BE49-F238E27FC236}">
                <a16:creationId xmlns:a16="http://schemas.microsoft.com/office/drawing/2014/main" id="{7530AD7C-4566-4E49-BD73-5352C0855CF2}"/>
              </a:ext>
            </a:extLst>
          </p:cNvPr>
          <p:cNvSpPr/>
          <p:nvPr/>
        </p:nvSpPr>
        <p:spPr>
          <a:xfrm>
            <a:off x="-12374" y="3803614"/>
            <a:ext cx="621426" cy="360155"/>
          </a:xfrm>
          <a:prstGeom prst="homePlate">
            <a:avLst>
              <a:gd name="adj" fmla="val 64710"/>
            </a:avLst>
          </a:prstGeom>
          <a:solidFill>
            <a:srgbClr val="E85FC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1200" b="0" i="0" u="none" strike="noStrike" kern="0" cap="none" spc="0" normalizeH="0" baseline="0" noProof="0" smtClean="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796274084"/>
      </p:ext>
    </p:extLst>
  </p:cSld>
  <p:clrMapOvr>
    <a:masterClrMapping/>
  </p:clrMapOvr>
  <p:timing>
    <p:tnLst>
      <p:par>
        <p:cTn id="1" dur="indefinite" restart="never" nodeType="tmRoot"/>
      </p:par>
    </p:tnLst>
  </p:timing>
</p:sld>
</file>

<file path=ppt/slides/slide80.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80</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flipH="1" rot="5400000">
              <a:off x="4804703" y="149563"/>
              <a:ext cx="688284" cy="5215947"/>
            </a:xfrm>
            <a:prstGeom prst="roundRect">
              <a:avLst/>
            </a:prstGeom>
            <a:solidFill>
              <a:srgbClr val="015A7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02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個別報名系統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grpSp>
        <p:nvGrpSpPr>
          <p:cNvPr id="14" name="群組 13"/>
          <p:cNvGrpSpPr/>
          <p:nvPr/>
        </p:nvGrpSpPr>
        <p:grpSpPr>
          <a:xfrm>
            <a:off x="4301848" y="157508"/>
            <a:ext cx="4726187" cy="556559"/>
            <a:chOff x="392587" y="1586181"/>
            <a:chExt cx="5342327" cy="626966"/>
          </a:xfrm>
        </p:grpSpPr>
        <p:sp>
          <p:nvSpPr>
            <p:cNvPr id="15" name="Rectangle 1073">
              <a:extLst>
                <a:ext uri="{FF2B5EF4-FFF2-40B4-BE49-F238E27FC236}">
                  <a16:creationId xmlns:a16="http://schemas.microsoft.com/office/drawing/2014/main" id="{B612D156-652A-41B1-A489-B0C2AC1FBE50}"/>
                </a:ext>
              </a:extLst>
            </p:cNvPr>
            <p:cNvSpPr/>
            <p:nvPr/>
          </p:nvSpPr>
          <p:spPr>
            <a:xfrm>
              <a:off x="533462" y="1862718"/>
              <a:ext cx="1202741" cy="270000"/>
            </a:xfrm>
            <a:prstGeom prst="rect">
              <a:avLst/>
            </a:prstGeom>
            <a:ln/>
          </p:spPr>
          <p:style>
            <a:lnRef idx="3">
              <a:schemeClr val="lt1"/>
            </a:lnRef>
            <a:fillRef idx="1">
              <a:schemeClr val="accent6"/>
            </a:fillRef>
            <a:effectRef idx="1">
              <a:schemeClr val="accent6"/>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6" name="Rectangle 1074">
              <a:extLst>
                <a:ext uri="{FF2B5EF4-FFF2-40B4-BE49-F238E27FC236}">
                  <a16:creationId xmlns:a16="http://schemas.microsoft.com/office/drawing/2014/main" id="{1AC43DD1-CFA4-43B5-A633-9F36DC3ACC1E}"/>
                </a:ext>
              </a:extLst>
            </p:cNvPr>
            <p:cNvSpPr/>
            <p:nvPr/>
          </p:nvSpPr>
          <p:spPr>
            <a:xfrm>
              <a:off x="1736361" y="1862718"/>
              <a:ext cx="1240208" cy="270000"/>
            </a:xfrm>
            <a:prstGeom prst="rect">
              <a:avLst/>
            </a:prstGeom>
            <a:solidFill>
              <a:schemeClr val="accent1">
                <a:lumMod val="60000"/>
                <a:lumOff val="40000"/>
              </a:schemeClr>
            </a:solidFill>
            <a:ln>
              <a:noFill/>
            </a:ln>
          </p:spPr>
          <p:style>
            <a:lnRef idx="0">
              <a:scrgbClr b="0" g="0" r="0"/>
            </a:lnRef>
            <a:fillRef idx="0">
              <a:scrgbClr b="0" g="0" r="0"/>
            </a:fillRef>
            <a:effectRef idx="0">
              <a:scrgbClr b="0" g="0" r="0"/>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7" name="Rectangle 1075">
              <a:extLst>
                <a:ext uri="{FF2B5EF4-FFF2-40B4-BE49-F238E27FC236}">
                  <a16:creationId xmlns:a16="http://schemas.microsoft.com/office/drawing/2014/main" id="{04AF1869-4C30-43DE-8474-E9B524F4987E}"/>
                </a:ext>
              </a:extLst>
            </p:cNvPr>
            <p:cNvSpPr/>
            <p:nvPr/>
          </p:nvSpPr>
          <p:spPr>
            <a:xfrm>
              <a:off x="2962383" y="1866082"/>
              <a:ext cx="1252605" cy="27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8" name="Rectangle 1076">
              <a:extLst>
                <a:ext uri="{FF2B5EF4-FFF2-40B4-BE49-F238E27FC236}">
                  <a16:creationId xmlns:a16="http://schemas.microsoft.com/office/drawing/2014/main" id="{05F785E7-71F4-45B7-B2B6-DFC98A75AB69}"/>
                </a:ext>
              </a:extLst>
            </p:cNvPr>
            <p:cNvSpPr/>
            <p:nvPr/>
          </p:nvSpPr>
          <p:spPr>
            <a:xfrm>
              <a:off x="4224854" y="1862718"/>
              <a:ext cx="1445330" cy="2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19" name="Round Same Side Corner Rectangle 39">
              <a:extLst>
                <a:ext uri="{FF2B5EF4-FFF2-40B4-BE49-F238E27FC236}">
                  <a16:creationId xmlns:a16="http://schemas.microsoft.com/office/drawing/2014/main" id="{8143BC21-B363-4FB6-AD7E-9E794ACAA229}"/>
                </a:ext>
              </a:extLst>
            </p:cNvPr>
            <p:cNvSpPr/>
            <p:nvPr/>
          </p:nvSpPr>
          <p:spPr>
            <a:xfrm rot="18900000">
              <a:off x="5290630" y="1799276"/>
              <a:ext cx="444284" cy="413871"/>
            </a:xfrm>
            <a:custGeom>
              <a:avLst/>
              <a:gdLst/>
              <a:ahLst/>
              <a:cxnLst/>
              <a:rect b="b" l="l" r="r" t="t"/>
              <a:pathLst>
                <a:path h="923370" w="923370">
                  <a:moveTo>
                    <a:pt x="870649" y="52721"/>
                  </a:moveTo>
                  <a:cubicBezTo>
                    <a:pt x="903223" y="85294"/>
                    <a:pt x="923370" y="130294"/>
                    <a:pt x="923370" y="180000"/>
                  </a:cubicBezTo>
                  <a:lnTo>
                    <a:pt x="923370" y="914399"/>
                  </a:lnTo>
                  <a:lnTo>
                    <a:pt x="914399" y="914399"/>
                  </a:lnTo>
                  <a:lnTo>
                    <a:pt x="914399" y="923370"/>
                  </a:lnTo>
                  <a:lnTo>
                    <a:pt x="180000" y="923370"/>
                  </a:lnTo>
                  <a:cubicBezTo>
                    <a:pt x="80589" y="923370"/>
                    <a:pt x="0" y="842781"/>
                    <a:pt x="0" y="743370"/>
                  </a:cubicBezTo>
                  <a:cubicBezTo>
                    <a:pt x="0" y="643959"/>
                    <a:pt x="80589" y="563370"/>
                    <a:pt x="179999" y="563370"/>
                  </a:cubicBezTo>
                  <a:lnTo>
                    <a:pt x="563370" y="563370"/>
                  </a:lnTo>
                  <a:lnTo>
                    <a:pt x="563370" y="180000"/>
                  </a:lnTo>
                  <a:cubicBezTo>
                    <a:pt x="563370" y="80589"/>
                    <a:pt x="643959" y="0"/>
                    <a:pt x="743370" y="0"/>
                  </a:cubicBezTo>
                  <a:cubicBezTo>
                    <a:pt x="793076" y="0"/>
                    <a:pt x="838076" y="20147"/>
                    <a:pt x="870649" y="527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grpSp>
          <p:nvGrpSpPr>
            <p:cNvPr id="20" name="그룹 48">
              <a:extLst>
                <a:ext uri="{FF2B5EF4-FFF2-40B4-BE49-F238E27FC236}">
                  <a16:creationId xmlns:a16="http://schemas.microsoft.com/office/drawing/2014/main" id="{8E9E6FF8-42D7-4FE0-8472-2E6F05527F9D}"/>
                </a:ext>
              </a:extLst>
            </p:cNvPr>
            <p:cNvGrpSpPr/>
            <p:nvPr/>
          </p:nvGrpSpPr>
          <p:grpSpPr>
            <a:xfrm>
              <a:off x="392587" y="1790802"/>
              <a:ext cx="405000" cy="405000"/>
              <a:chOff x="3118820" y="3659540"/>
              <a:chExt cx="540000" cy="540000"/>
            </a:xfrm>
          </p:grpSpPr>
          <p:sp>
            <p:nvSpPr>
              <p:cNvPr id="34" name="Oval 1079">
                <a:extLst>
                  <a:ext uri="{FF2B5EF4-FFF2-40B4-BE49-F238E27FC236}">
                    <a16:creationId xmlns:a16="http://schemas.microsoft.com/office/drawing/2014/main" id="{980A9BEC-5FC6-481A-B815-B9B4D783B366}"/>
                  </a:ext>
                </a:extLst>
              </p:cNvPr>
              <p:cNvSpPr/>
              <p:nvPr/>
            </p:nvSpPr>
            <p:spPr>
              <a:xfrm>
                <a:off x="3118820" y="3659540"/>
                <a:ext cx="540000" cy="540000"/>
              </a:xfrm>
              <a:prstGeom prst="ellipse">
                <a:avLst/>
              </a:prstGeom>
              <a:solidFill>
                <a:srgbClr val="92D05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5" name="Oval 1080">
                <a:extLst>
                  <a:ext uri="{FF2B5EF4-FFF2-40B4-BE49-F238E27FC236}">
                    <a16:creationId xmlns:a16="http://schemas.microsoft.com/office/drawing/2014/main" id="{D58FDCD4-7091-4990-9500-4436B849EB10}"/>
                  </a:ext>
                </a:extLst>
              </p:cNvPr>
              <p:cNvSpPr/>
              <p:nvPr/>
            </p:nvSpPr>
            <p:spPr>
              <a:xfrm>
                <a:off x="3187753" y="3742114"/>
                <a:ext cx="360001" cy="359999"/>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1" name="그룹 47">
              <a:extLst>
                <a:ext uri="{FF2B5EF4-FFF2-40B4-BE49-F238E27FC236}">
                  <a16:creationId xmlns:a16="http://schemas.microsoft.com/office/drawing/2014/main" id="{4CD6204A-C496-4140-AB94-F26429B859E7}"/>
                </a:ext>
              </a:extLst>
            </p:cNvPr>
            <p:cNvGrpSpPr/>
            <p:nvPr/>
          </p:nvGrpSpPr>
          <p:grpSpPr>
            <a:xfrm>
              <a:off x="1535739" y="1795077"/>
              <a:ext cx="405000" cy="405000"/>
              <a:chOff x="4504969" y="3665239"/>
              <a:chExt cx="540000" cy="540000"/>
            </a:xfrm>
          </p:grpSpPr>
          <p:sp>
            <p:nvSpPr>
              <p:cNvPr id="32" name="Oval 1082">
                <a:extLst>
                  <a:ext uri="{FF2B5EF4-FFF2-40B4-BE49-F238E27FC236}">
                    <a16:creationId xmlns:a16="http://schemas.microsoft.com/office/drawing/2014/main" id="{18631B0E-9578-4512-A885-12144AF89FFC}"/>
                  </a:ext>
                </a:extLst>
              </p:cNvPr>
              <p:cNvSpPr/>
              <p:nvPr/>
            </p:nvSpPr>
            <p:spPr>
              <a:xfrm>
                <a:off x="4504969" y="3665239"/>
                <a:ext cx="540000" cy="540000"/>
              </a:xfrm>
              <a:prstGeom prst="ellipse">
                <a:avLst/>
              </a:prstGeom>
              <a:solidFill>
                <a:srgbClr val="D2E0F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3" name="Oval 1083">
                <a:extLst>
                  <a:ext uri="{FF2B5EF4-FFF2-40B4-BE49-F238E27FC236}">
                    <a16:creationId xmlns:a16="http://schemas.microsoft.com/office/drawing/2014/main" id="{96E9625F-3FB0-4DE0-9BE5-9171DF8DA58B}"/>
                  </a:ext>
                </a:extLst>
              </p:cNvPr>
              <p:cNvSpPr/>
              <p:nvPr/>
            </p:nvSpPr>
            <p:spPr>
              <a:xfrm>
                <a:off x="4587544" y="3747814"/>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2" name="그룹 27">
              <a:extLst>
                <a:ext uri="{FF2B5EF4-FFF2-40B4-BE49-F238E27FC236}">
                  <a16:creationId xmlns:a16="http://schemas.microsoft.com/office/drawing/2014/main" id="{ED883F41-B2C7-408B-9944-9C3EA4938CA4}"/>
                </a:ext>
              </a:extLst>
            </p:cNvPr>
            <p:cNvGrpSpPr/>
            <p:nvPr/>
          </p:nvGrpSpPr>
          <p:grpSpPr>
            <a:xfrm>
              <a:off x="2773360" y="1799351"/>
              <a:ext cx="405000" cy="405000"/>
              <a:chOff x="5945694" y="3670938"/>
              <a:chExt cx="540000" cy="540000"/>
            </a:xfrm>
          </p:grpSpPr>
          <p:sp>
            <p:nvSpPr>
              <p:cNvPr id="30" name="Oval 1085">
                <a:extLst>
                  <a:ext uri="{FF2B5EF4-FFF2-40B4-BE49-F238E27FC236}">
                    <a16:creationId xmlns:a16="http://schemas.microsoft.com/office/drawing/2014/main" id="{F13E4A45-E663-4B11-B3CB-CEDEB0CE82D6}"/>
                  </a:ext>
                </a:extLst>
              </p:cNvPr>
              <p:cNvSpPr/>
              <p:nvPr/>
            </p:nvSpPr>
            <p:spPr>
              <a:xfrm>
                <a:off x="5945694" y="3670938"/>
                <a:ext cx="540000" cy="540000"/>
              </a:xfrm>
              <a:prstGeom prst="ellipse">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31" name="Oval 1086">
                <a:extLst>
                  <a:ext uri="{FF2B5EF4-FFF2-40B4-BE49-F238E27FC236}">
                    <a16:creationId xmlns:a16="http://schemas.microsoft.com/office/drawing/2014/main" id="{63E596EB-CBBF-4621-ABE3-1808427F2D16}"/>
                  </a:ext>
                </a:extLst>
              </p:cNvPr>
              <p:cNvSpPr/>
              <p:nvPr/>
            </p:nvSpPr>
            <p:spPr>
              <a:xfrm>
                <a:off x="6028269" y="3753513"/>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grpSp>
          <p:nvGrpSpPr>
            <p:cNvPr id="23" name="그룹 26">
              <a:extLst>
                <a:ext uri="{FF2B5EF4-FFF2-40B4-BE49-F238E27FC236}">
                  <a16:creationId xmlns:a16="http://schemas.microsoft.com/office/drawing/2014/main" id="{4B94551B-7CDF-4458-A5A2-6CCA25C8E863}"/>
                </a:ext>
              </a:extLst>
            </p:cNvPr>
            <p:cNvGrpSpPr/>
            <p:nvPr/>
          </p:nvGrpSpPr>
          <p:grpSpPr>
            <a:xfrm>
              <a:off x="4024783" y="1803625"/>
              <a:ext cx="405000" cy="405000"/>
              <a:chOff x="8984481" y="3676637"/>
              <a:chExt cx="540000" cy="540000"/>
            </a:xfrm>
          </p:grpSpPr>
          <p:sp>
            <p:nvSpPr>
              <p:cNvPr id="28" name="Oval 1088">
                <a:extLst>
                  <a:ext uri="{FF2B5EF4-FFF2-40B4-BE49-F238E27FC236}">
                    <a16:creationId xmlns:a16="http://schemas.microsoft.com/office/drawing/2014/main" id="{4D6CDB7E-AB3F-4503-8385-41CD61A48F5E}"/>
                  </a:ext>
                </a:extLst>
              </p:cNvPr>
              <p:cNvSpPr/>
              <p:nvPr/>
            </p:nvSpPr>
            <p:spPr>
              <a:xfrm>
                <a:off x="8984481" y="3676637"/>
                <a:ext cx="540000" cy="540000"/>
              </a:xfrm>
              <a:prstGeom prst="ellipse">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2025">
                  <a:solidFill>
                    <a:schemeClr val="tx1">
                      <a:lumMod val="75000"/>
                      <a:lumOff val="25000"/>
                    </a:schemeClr>
                  </a:solidFill>
                </a:endParaRPr>
              </a:p>
            </p:txBody>
          </p:sp>
          <p:sp>
            <p:nvSpPr>
              <p:cNvPr id="29" name="Oval 1089">
                <a:extLst>
                  <a:ext uri="{FF2B5EF4-FFF2-40B4-BE49-F238E27FC236}">
                    <a16:creationId xmlns:a16="http://schemas.microsoft.com/office/drawing/2014/main" id="{6772C51E-ED1F-48DC-AF49-9C2F3A5F4C76}"/>
                  </a:ext>
                </a:extLst>
              </p:cNvPr>
              <p:cNvSpPr/>
              <p:nvPr/>
            </p:nvSpPr>
            <p:spPr>
              <a:xfrm>
                <a:off x="9067056" y="3759212"/>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dirty="0" lang="ko-KR" sz="1050">
                  <a:solidFill>
                    <a:schemeClr val="tx1">
                      <a:lumMod val="75000"/>
                      <a:lumOff val="25000"/>
                    </a:schemeClr>
                  </a:solidFill>
                </a:endParaRPr>
              </a:p>
            </p:txBody>
          </p:sp>
        </p:grpSp>
        <p:sp>
          <p:nvSpPr>
            <p:cNvPr id="24" name="文字方塊 62"/>
            <p:cNvSpPr txBox="1">
              <a:spLocks noChangeArrowheads="1"/>
            </p:cNvSpPr>
            <p:nvPr/>
          </p:nvSpPr>
          <p:spPr bwMode="auto">
            <a:xfrm>
              <a:off x="552236" y="1587496"/>
              <a:ext cx="1201706"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1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報名資料登錄</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5" name="文字方塊 64"/>
            <p:cNvSpPr txBox="1">
              <a:spLocks noChangeArrowheads="1"/>
            </p:cNvSpPr>
            <p:nvPr/>
          </p:nvSpPr>
          <p:spPr bwMode="auto">
            <a:xfrm>
              <a:off x="1727748" y="1586181"/>
              <a:ext cx="1237888"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2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報名資料確認</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6" name="文字方塊 66"/>
            <p:cNvSpPr txBox="1">
              <a:spLocks noChangeArrowheads="1"/>
            </p:cNvSpPr>
            <p:nvPr/>
          </p:nvSpPr>
          <p:spPr bwMode="auto">
            <a:xfrm>
              <a:off x="2978804" y="1586504"/>
              <a:ext cx="1275242"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pPr eaLnBrk="1" hangingPunct="1"/>
              <a:r>
                <a:rPr altLang="zh-TW" b="1" dirty="0" lang="en-US" smtClean="0" sz="1000">
                  <a:solidFill>
                    <a:srgbClr val="C00000"/>
                  </a:solidFill>
                  <a:latin charset="-120" panose="020B0604030504040204" pitchFamily="34" typeface="微軟正黑體"/>
                  <a:ea charset="-120" panose="020B0604030504040204" pitchFamily="34" typeface="微軟正黑體"/>
                </a:rPr>
                <a:t>3 </a:t>
              </a:r>
              <a:r>
                <a:rPr altLang="en-US" b="1" dirty="0" lang="zh-TW" smtClean="0" sz="1000">
                  <a:solidFill>
                    <a:srgbClr val="C00000"/>
                  </a:solidFill>
                  <a:latin charset="-120" panose="020B0604030504040204" pitchFamily="34" typeface="微軟正黑體"/>
                  <a:ea charset="-120" panose="020B0604030504040204" pitchFamily="34" typeface="微軟正黑體"/>
                </a:rPr>
                <a:t>報名資料列印</a:t>
              </a:r>
              <a:endParaRPr altLang="en-US" b="1" dirty="0" lang="zh-TW" sz="1000">
                <a:solidFill>
                  <a:srgbClr val="C00000"/>
                </a:solidFill>
                <a:latin charset="-120" panose="020B0604030504040204" pitchFamily="34" typeface="微軟正黑體"/>
                <a:ea charset="-120" panose="020B0604030504040204" pitchFamily="34" typeface="微軟正黑體"/>
              </a:endParaRPr>
            </a:p>
          </p:txBody>
        </p:sp>
        <p:sp>
          <p:nvSpPr>
            <p:cNvPr id="27" name="文字方塊 68"/>
            <p:cNvSpPr txBox="1">
              <a:spLocks noChangeArrowheads="1"/>
            </p:cNvSpPr>
            <p:nvPr/>
          </p:nvSpPr>
          <p:spPr bwMode="auto">
            <a:xfrm>
              <a:off x="4206072" y="1589342"/>
              <a:ext cx="1402345"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charset="0" panose="020F0502020204030204" pitchFamily="34" typeface="Calibri"/>
                  <a:ea charset="-120" panose="02020500000000000000" pitchFamily="18" typeface="新細明體"/>
                </a:defRPr>
              </a:lvl1pPr>
              <a:lvl2pPr indent="-285750" marL="742950">
                <a:defRPr>
                  <a:solidFill>
                    <a:schemeClr val="tx1"/>
                  </a:solidFill>
                  <a:latin charset="0" panose="020F0502020204030204" pitchFamily="34" typeface="Calibri"/>
                  <a:ea charset="-120" panose="02020500000000000000" pitchFamily="18" typeface="新細明體"/>
                </a:defRPr>
              </a:lvl2pPr>
              <a:lvl3pPr indent="-228600" marL="1143000">
                <a:defRPr>
                  <a:solidFill>
                    <a:schemeClr val="tx1"/>
                  </a:solidFill>
                  <a:latin charset="0" panose="020F0502020204030204" pitchFamily="34" typeface="Calibri"/>
                  <a:ea charset="-120" panose="02020500000000000000" pitchFamily="18" typeface="新細明體"/>
                </a:defRPr>
              </a:lvl3pPr>
              <a:lvl4pPr indent="-228600" marL="1600200">
                <a:defRPr>
                  <a:solidFill>
                    <a:schemeClr val="tx1"/>
                  </a:solidFill>
                  <a:latin charset="0" panose="020F0502020204030204" pitchFamily="34" typeface="Calibri"/>
                  <a:ea charset="-120" panose="02020500000000000000" pitchFamily="18" typeface="新細明體"/>
                </a:defRPr>
              </a:lvl4pPr>
              <a:lvl5pPr indent="-228600" marL="2057400">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defRPr>
                  <a:solidFill>
                    <a:schemeClr val="tx1"/>
                  </a:solidFill>
                  <a:latin charset="0" panose="020F0502020204030204" pitchFamily="34" typeface="Calibri"/>
                  <a:ea charset="-120" panose="02020500000000000000" pitchFamily="18" typeface="新細明體"/>
                </a:defRPr>
              </a:lvl9pPr>
            </a:lstStyle>
            <a:p>
              <a:r>
                <a:rPr altLang="zh-TW" b="1" dirty="0" lang="en-US" smtClean="0" sz="1000">
                  <a:solidFill>
                    <a:srgbClr val="C00000"/>
                  </a:solidFill>
                  <a:latin charset="-120" panose="020B0604030504040204" pitchFamily="34" typeface="微軟正黑體"/>
                  <a:ea charset="-120" panose="020B0604030504040204" pitchFamily="34" typeface="微軟正黑體"/>
                </a:rPr>
                <a:t>4 </a:t>
              </a:r>
              <a:r>
                <a:rPr altLang="zh-TW" b="1" dirty="0" lang="zh-TW" smtClean="0" sz="1000">
                  <a:solidFill>
                    <a:srgbClr val="C00000"/>
                  </a:solidFill>
                  <a:latin charset="-120" panose="020B0604030504040204" pitchFamily="34" typeface="微軟正黑體"/>
                  <a:ea charset="-120" panose="020B0604030504040204" pitchFamily="34" typeface="微軟正黑體"/>
                </a:rPr>
                <a:t>黏</a:t>
              </a:r>
              <a:r>
                <a:rPr altLang="en-US" b="1" dirty="0" lang="zh-TW" smtClean="0" sz="1000">
                  <a:solidFill>
                    <a:srgbClr val="C00000"/>
                  </a:solidFill>
                  <a:latin charset="-120" panose="020B0604030504040204" pitchFamily="34" typeface="微軟正黑體"/>
                  <a:ea charset="-120" panose="020B0604030504040204" pitchFamily="34" typeface="微軟正黑體"/>
                </a:rPr>
                <a:t>貼表件及寄</a:t>
              </a:r>
              <a:r>
                <a:rPr altLang="en-US" b="1" dirty="0" lang="zh-TW" sz="1000">
                  <a:solidFill>
                    <a:srgbClr val="C00000"/>
                  </a:solidFill>
                  <a:latin charset="-120" panose="020B0604030504040204" pitchFamily="34" typeface="微軟正黑體"/>
                  <a:ea charset="-120" panose="020B0604030504040204" pitchFamily="34" typeface="微軟正黑體"/>
                </a:rPr>
                <a:t>出</a:t>
              </a:r>
            </a:p>
          </p:txBody>
        </p:sp>
      </p:grpSp>
      <p:sp>
        <p:nvSpPr>
          <p:cNvPr id="36" name="標題 1"/>
          <p:cNvSpPr txBox="1">
            <a:spLocks/>
          </p:cNvSpPr>
          <p:nvPr/>
        </p:nvSpPr>
        <p:spPr>
          <a:xfrm>
            <a:off x="380614" y="789246"/>
            <a:ext cx="2891396" cy="523971"/>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5</a:t>
            </a:r>
            <a:r>
              <a:rPr altLang="en-US" b="1" dirty="0" lang="zh-TW" smtClean="0" sz="2800">
                <a:solidFill>
                  <a:srgbClr val="0033CC"/>
                </a:solidFill>
                <a:latin charset="-120" panose="020B0604030504040204" pitchFamily="34" typeface="微軟正黑體"/>
                <a:ea charset="-120" panose="020B0604030504040204" pitchFamily="34" typeface="微軟正黑體"/>
              </a:rPr>
              <a:t>、報名資料列印</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pic>
        <p:nvPicPr>
          <p:cNvPr id="2" name="圖片 1"/>
          <p:cNvPicPr>
            <a:picLocks noChangeAspect="1"/>
          </p:cNvPicPr>
          <p:nvPr/>
        </p:nvPicPr>
        <p:blipFill rotWithShape="1">
          <a:blip cstate="screen" r:embed="rId2">
            <a:extLst>
              <a:ext uri="{28A0092B-C50C-407E-A947-70E740481C1C}">
                <a14:useLocalDpi xmlns:a14="http://schemas.microsoft.com/office/drawing/2010/main" val="0"/>
              </a:ext>
            </a:extLst>
          </a:blip>
          <a:srcRect b="58"/>
          <a:stretch/>
        </p:blipFill>
        <p:spPr>
          <a:xfrm>
            <a:off x="971486" y="2717202"/>
            <a:ext cx="7229920" cy="3871960"/>
          </a:xfrm>
          <a:prstGeom prst="rect">
            <a:avLst/>
          </a:prstGeom>
          <a:ln w="28575">
            <a:solidFill>
              <a:srgbClr val="0000FF"/>
            </a:solidFill>
          </a:ln>
        </p:spPr>
      </p:pic>
      <p:sp>
        <p:nvSpPr>
          <p:cNvPr id="37" name="內容版面配置區 2"/>
          <p:cNvSpPr>
            <a:spLocks noGrp="1"/>
          </p:cNvSpPr>
          <p:nvPr>
            <p:ph idx="1"/>
          </p:nvPr>
        </p:nvSpPr>
        <p:spPr>
          <a:xfrm>
            <a:off x="720821" y="1303823"/>
            <a:ext cx="8249950" cy="1321190"/>
          </a:xfrm>
        </p:spPr>
        <p:txBody>
          <a:bodyPr rtlCol="0">
            <a:noAutofit/>
          </a:bodyPr>
          <a:lstStyle/>
          <a:p>
            <a:pPr fontAlgn="auto" indent="0" marL="0">
              <a:lnSpc>
                <a:spcPct val="100000"/>
              </a:lnSpc>
              <a:spcBef>
                <a:spcPts val="0"/>
              </a:spcBef>
              <a:spcAft>
                <a:spcPts val="0"/>
              </a:spcAft>
              <a:buNone/>
              <a:defRPr/>
            </a:pPr>
            <a:r>
              <a:rPr altLang="en-US" b="1" dirty="0" lang="zh-TW" smtClean="0" sz="20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000">
                <a:solidFill>
                  <a:srgbClr val="C00000"/>
                </a:solidFill>
                <a:latin charset="-120" panose="020B0604030504040204" pitchFamily="34" typeface="微軟正黑體"/>
                <a:ea charset="-120" panose="020B0604030504040204" pitchFamily="34" typeface="微軟正黑體"/>
              </a:rPr>
              <a:t>列印繳費單</a:t>
            </a:r>
            <a:r>
              <a:rPr altLang="zh-TW" b="1" dirty="0" lang="en-US" smtClean="0" sz="2000">
                <a:solidFill>
                  <a:srgbClr val="C00000"/>
                </a:solidFill>
                <a:latin charset="-120" panose="020B0604030504040204" pitchFamily="34" typeface="微軟正黑體"/>
                <a:ea charset="-120" panose="020B0604030504040204" pitchFamily="34" typeface="微軟正黑體"/>
              </a:rPr>
              <a:t>(</a:t>
            </a:r>
            <a:r>
              <a:rPr altLang="en-US" b="1" dirty="0" lang="zh-TW" smtClean="0" sz="2000">
                <a:solidFill>
                  <a:srgbClr val="C00000"/>
                </a:solidFill>
                <a:latin charset="-120" panose="020B0604030504040204" pitchFamily="34" typeface="微軟正黑體"/>
                <a:ea charset="-120" panose="020B0604030504040204" pitchFamily="34" typeface="微軟正黑體"/>
              </a:rPr>
              <a:t>臺灣銀行繳費單</a:t>
            </a:r>
            <a:r>
              <a:rPr altLang="zh-TW" b="1" dirty="0" lang="en-US" smtClean="0" sz="2000">
                <a:solidFill>
                  <a:srgbClr val="C00000"/>
                </a:solidFill>
                <a:latin charset="-120" panose="020B0604030504040204" pitchFamily="34" typeface="微軟正黑體"/>
                <a:ea charset="-120" panose="020B0604030504040204" pitchFamily="34" typeface="微軟正黑體"/>
              </a:rPr>
              <a:t>)</a:t>
            </a:r>
            <a:endParaRPr altLang="zh-TW" b="1" dirty="0" lang="en-US" sz="2000">
              <a:solidFill>
                <a:srgbClr val="C00000"/>
              </a:solidFill>
              <a:latin charset="-120" panose="020B0604030504040204" pitchFamily="34" typeface="微軟正黑體"/>
              <a:ea charset="-120" panose="020B0604030504040204" pitchFamily="34" typeface="微軟正黑體"/>
            </a:endParaRPr>
          </a:p>
          <a:p>
            <a:pPr fontAlgn="auto" indent="0" marL="0">
              <a:lnSpc>
                <a:spcPct val="100000"/>
              </a:lnSpc>
              <a:spcBef>
                <a:spcPts val="0"/>
              </a:spcBef>
              <a:spcAft>
                <a:spcPts val="0"/>
              </a:spcAft>
              <a:buNone/>
              <a:defRPr/>
            </a:pPr>
            <a:r>
              <a:rPr altLang="en-US" b="1" dirty="0" lang="zh-TW" smtClean="0" sz="20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000">
                <a:solidFill>
                  <a:srgbClr val="C00000"/>
                </a:solidFill>
                <a:latin charset="-120" panose="020B0604030504040204" pitchFamily="34" typeface="微軟正黑體"/>
                <a:ea charset="-120" panose="020B0604030504040204" pitchFamily="34" typeface="微軟正黑體"/>
              </a:rPr>
              <a:t>信封封面</a:t>
            </a:r>
            <a:endParaRPr altLang="zh-TW" b="1" dirty="0" lang="en-US" smtClean="0" sz="2000">
              <a:solidFill>
                <a:srgbClr val="C00000"/>
              </a:solidFill>
              <a:latin charset="-120" panose="020B0604030504040204" pitchFamily="34" typeface="微軟正黑體"/>
              <a:ea charset="-120" panose="020B0604030504040204" pitchFamily="34" typeface="微軟正黑體"/>
            </a:endParaRPr>
          </a:p>
          <a:p>
            <a:pPr fontAlgn="auto" indent="0" marL="0">
              <a:lnSpc>
                <a:spcPct val="100000"/>
              </a:lnSpc>
              <a:spcBef>
                <a:spcPts val="0"/>
              </a:spcBef>
              <a:spcAft>
                <a:spcPts val="0"/>
              </a:spcAft>
              <a:buNone/>
              <a:defRPr/>
            </a:pPr>
            <a:r>
              <a:rPr altLang="en-US" b="1" dirty="0" lang="zh-TW" smtClean="0" sz="20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000">
                <a:solidFill>
                  <a:srgbClr val="C00000"/>
                </a:solidFill>
                <a:latin charset="-120" panose="020B0604030504040204" pitchFamily="34" typeface="微軟正黑體"/>
                <a:ea charset="-120" panose="020B0604030504040204" pitchFamily="34" typeface="微軟正黑體"/>
              </a:rPr>
              <a:t>報名資料表</a:t>
            </a:r>
            <a:r>
              <a:rPr altLang="zh-TW" b="1" dirty="0" lang="en-US" smtClean="0" sz="2000">
                <a:solidFill>
                  <a:srgbClr val="C00000"/>
                </a:solidFill>
                <a:latin charset="-120" panose="020B0604030504040204" pitchFamily="34" typeface="微軟正黑體"/>
                <a:ea charset="-120" panose="020B0604030504040204" pitchFamily="34" typeface="微軟正黑體"/>
              </a:rPr>
              <a:t>(</a:t>
            </a:r>
            <a:r>
              <a:rPr altLang="en-US" b="1" dirty="0" lang="zh-TW" smtClean="0" sz="2000">
                <a:solidFill>
                  <a:srgbClr val="C00000"/>
                </a:solidFill>
                <a:latin charset="-120" panose="020B0604030504040204" pitchFamily="34" typeface="微軟正黑體"/>
                <a:ea charset="-120" panose="020B0604030504040204" pitchFamily="34" typeface="微軟正黑體"/>
              </a:rPr>
              <a:t>共</a:t>
            </a:r>
            <a:r>
              <a:rPr altLang="zh-TW" b="1" dirty="0" lang="en-US" smtClean="0" sz="2000">
                <a:solidFill>
                  <a:srgbClr val="C00000"/>
                </a:solidFill>
                <a:latin charset="-120" panose="020B0604030504040204" pitchFamily="34" typeface="微軟正黑體"/>
                <a:ea charset="-120" panose="020B0604030504040204" pitchFamily="34" typeface="微軟正黑體"/>
              </a:rPr>
              <a:t>2</a:t>
            </a:r>
            <a:r>
              <a:rPr altLang="en-US" b="1" dirty="0" lang="zh-TW" smtClean="0" sz="2000">
                <a:solidFill>
                  <a:srgbClr val="C00000"/>
                </a:solidFill>
                <a:latin charset="-120" panose="020B0604030504040204" pitchFamily="34" typeface="微軟正黑體"/>
                <a:ea charset="-120" panose="020B0604030504040204" pitchFamily="34" typeface="微軟正黑體"/>
              </a:rPr>
              <a:t>頁</a:t>
            </a:r>
            <a:r>
              <a:rPr altLang="zh-TW" b="1" dirty="0" lang="en-US" smtClean="0" sz="2000">
                <a:solidFill>
                  <a:srgbClr val="C00000"/>
                </a:solidFill>
                <a:latin charset="-120" panose="020B0604030504040204" pitchFamily="34" typeface="微軟正黑體"/>
                <a:ea charset="-120" panose="020B0604030504040204" pitchFamily="34" typeface="微軟正黑體"/>
              </a:rPr>
              <a:t>)</a:t>
            </a:r>
            <a:r>
              <a:rPr altLang="zh-TW" b="1" dirty="0" lang="en-US" smtClean="0" sz="2000">
                <a:latin charset="-120" panose="020B0604030504040204" pitchFamily="34" typeface="微軟正黑體"/>
                <a:ea charset="-120" panose="020B0604030504040204" pitchFamily="34" typeface="微軟正黑體"/>
              </a:rPr>
              <a:t>-</a:t>
            </a:r>
            <a:r>
              <a:rPr altLang="en-US" b="1" dirty="0" lang="zh-TW" smtClean="0" sz="2000">
                <a:latin charset="-120" panose="020B0604030504040204" pitchFamily="34" typeface="微軟正黑體"/>
                <a:ea charset="-120" panose="020B0604030504040204" pitchFamily="34" typeface="微軟正黑體"/>
              </a:rPr>
              <a:t>黏貼身分證正面</a:t>
            </a:r>
            <a:r>
              <a:rPr altLang="zh-TW" b="1" dirty="0" lang="en-US" smtClean="0" sz="2000">
                <a:latin charset="-120" panose="020B0604030504040204" pitchFamily="34" typeface="微軟正黑體"/>
                <a:ea charset="-120" panose="020B0604030504040204" pitchFamily="34" typeface="微軟正黑體"/>
              </a:rPr>
              <a:t>(</a:t>
            </a:r>
            <a:r>
              <a:rPr altLang="en-US" b="1" dirty="0" lang="zh-TW" smtClean="0" sz="2000">
                <a:latin charset="-120" panose="020B0604030504040204" pitchFamily="34" typeface="微軟正黑體"/>
                <a:ea charset="-120" panose="020B0604030504040204" pitchFamily="34" typeface="微軟正黑體"/>
              </a:rPr>
              <a:t>或健保卡正面</a:t>
            </a:r>
            <a:r>
              <a:rPr altLang="zh-TW" b="1" dirty="0" lang="en-US" smtClean="0" sz="2000">
                <a:latin charset="-120" panose="020B0604030504040204" pitchFamily="34" typeface="微軟正黑體"/>
                <a:ea charset="-120" panose="020B0604030504040204" pitchFamily="34" typeface="微軟正黑體"/>
              </a:rPr>
              <a:t>)</a:t>
            </a:r>
            <a:r>
              <a:rPr altLang="en-US" b="1" dirty="0" lang="zh-TW" smtClean="0" sz="2000">
                <a:latin charset="-120" panose="020B0604030504040204" pitchFamily="34" typeface="微軟正黑體"/>
                <a:ea charset="-120" panose="020B0604030504040204" pitchFamily="34" typeface="微軟正黑體"/>
              </a:rPr>
              <a:t>影印本、國中學校</a:t>
            </a:r>
            <a:endParaRPr altLang="zh-TW" b="1" dirty="0" lang="en-US" smtClean="0" sz="2000">
              <a:latin charset="-120" panose="020B0604030504040204" pitchFamily="34" typeface="微軟正黑體"/>
              <a:ea charset="-120" panose="020B0604030504040204" pitchFamily="34" typeface="微軟正黑體"/>
            </a:endParaRPr>
          </a:p>
          <a:p>
            <a:pPr fontAlgn="auto" indent="0" marL="0">
              <a:lnSpc>
                <a:spcPct val="100000"/>
              </a:lnSpc>
              <a:spcBef>
                <a:spcPts val="0"/>
              </a:spcBef>
              <a:spcAft>
                <a:spcPts val="0"/>
              </a:spcAft>
              <a:buNone/>
              <a:defRPr/>
            </a:pPr>
            <a:r>
              <a:rPr altLang="en-US" b="1" dirty="0" lang="zh-TW" smtClean="0" sz="1800">
                <a:latin charset="-120" panose="020B0604030504040204" pitchFamily="34" typeface="微軟正黑體"/>
                <a:ea charset="-120" panose="020B0604030504040204" pitchFamily="34" typeface="微軟正黑體"/>
              </a:rPr>
              <a:t>    </a:t>
            </a:r>
            <a:r>
              <a:rPr altLang="en-US" b="1" dirty="0" lang="zh-TW" sz="2000">
                <a:latin charset="-120" panose="020B0604030504040204" pitchFamily="34" typeface="微軟正黑體"/>
                <a:ea charset="-120" panose="020B0604030504040204" pitchFamily="34" typeface="微軟正黑體"/>
              </a:rPr>
              <a:t>出</a:t>
            </a:r>
            <a:r>
              <a:rPr altLang="en-US" b="1" dirty="0" lang="zh-TW" smtClean="0" sz="2000">
                <a:latin charset="-120" panose="020B0604030504040204" pitchFamily="34" typeface="微軟正黑體"/>
                <a:ea charset="-120" panose="020B0604030504040204" pitchFamily="34" typeface="微軟正黑體"/>
              </a:rPr>
              <a:t>具</a:t>
            </a:r>
            <a:r>
              <a:rPr altLang="zh-TW" b="1" dirty="0" lang="en-US" smtClean="0" sz="2000" u="sng">
                <a:latin charset="-120" panose="020B0604030504040204" pitchFamily="34" typeface="微軟正黑體"/>
                <a:ea charset="-120" panose="020B0604030504040204" pitchFamily="34" typeface="微軟正黑體"/>
              </a:rPr>
              <a:t>111</a:t>
            </a:r>
            <a:r>
              <a:rPr altLang="en-US" b="1" dirty="0" lang="zh-TW" smtClean="0" sz="2000" u="sng">
                <a:latin charset="-120" panose="020B0604030504040204" pitchFamily="34" typeface="微軟正黑體"/>
                <a:ea charset="-120" panose="020B0604030504040204" pitchFamily="34" typeface="微軟正黑體"/>
              </a:rPr>
              <a:t>學年度五專優先免試</a:t>
            </a:r>
            <a:r>
              <a:rPr altLang="en-US" b="1" dirty="0" lang="zh-TW" smtClean="0" sz="2000">
                <a:latin charset="-120" panose="020B0604030504040204" pitchFamily="34" typeface="微軟正黑體"/>
                <a:ea charset="-120" panose="020B0604030504040204" pitchFamily="34" typeface="微軟正黑體"/>
              </a:rPr>
              <a:t>入學超額比序積分證明單、相關證明文件</a:t>
            </a:r>
            <a:endParaRPr altLang="zh-TW" b="1" dirty="0" lang="en-US" smtClean="0" sz="2000">
              <a:latin charset="-120" panose="020B0604030504040204" pitchFamily="34" typeface="微軟正黑體"/>
              <a:ea charset="-120" panose="020B0604030504040204" pitchFamily="34" typeface="微軟正黑體"/>
            </a:endParaRPr>
          </a:p>
        </p:txBody>
      </p:sp>
      <p:sp>
        <p:nvSpPr>
          <p:cNvPr id="38" name="矩形 37"/>
          <p:cNvSpPr/>
          <p:nvPr/>
        </p:nvSpPr>
        <p:spPr>
          <a:xfrm>
            <a:off x="6196403" y="5200793"/>
            <a:ext cx="1119940" cy="93989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60964530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2"/>
          <a:stretch>
            <a:fillRect/>
          </a:stretch>
        </p:blipFill>
        <p:spPr>
          <a:xfrm>
            <a:off x="6196334" y="1733380"/>
            <a:ext cx="2747182" cy="3906000"/>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81</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rot="5400000" flipH="1">
              <a:off x="4804703" y="149563"/>
              <a:ext cx="688284" cy="5215947"/>
            </a:xfrm>
            <a:prstGeom prst="roundRect">
              <a:avLst/>
            </a:prstGeom>
            <a:solidFill>
              <a:srgbClr val="015A7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02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個別報名系統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grpSp>
        <p:nvGrpSpPr>
          <p:cNvPr id="14" name="群組 13"/>
          <p:cNvGrpSpPr/>
          <p:nvPr/>
        </p:nvGrpSpPr>
        <p:grpSpPr>
          <a:xfrm>
            <a:off x="4301848" y="157508"/>
            <a:ext cx="4726187" cy="556559"/>
            <a:chOff x="392587" y="1586181"/>
            <a:chExt cx="5342327" cy="626966"/>
          </a:xfrm>
        </p:grpSpPr>
        <p:sp>
          <p:nvSpPr>
            <p:cNvPr id="15" name="Rectangle 1073">
              <a:extLst>
                <a:ext uri="{FF2B5EF4-FFF2-40B4-BE49-F238E27FC236}">
                  <a16:creationId xmlns:a16="http://schemas.microsoft.com/office/drawing/2014/main" id="{B612D156-652A-41B1-A489-B0C2AC1FBE50}"/>
                </a:ext>
              </a:extLst>
            </p:cNvPr>
            <p:cNvSpPr/>
            <p:nvPr/>
          </p:nvSpPr>
          <p:spPr>
            <a:xfrm>
              <a:off x="533462" y="1862718"/>
              <a:ext cx="1202741" cy="270000"/>
            </a:xfrm>
            <a:prstGeom prst="rect">
              <a:avLst/>
            </a:prstGeom>
            <a:ln/>
          </p:spPr>
          <p:style>
            <a:lnRef idx="3">
              <a:schemeClr val="lt1"/>
            </a:lnRef>
            <a:fillRef idx="1">
              <a:schemeClr val="accent6"/>
            </a:fillRef>
            <a:effectRef idx="1">
              <a:schemeClr val="accent6"/>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16" name="Rectangle 1074">
              <a:extLst>
                <a:ext uri="{FF2B5EF4-FFF2-40B4-BE49-F238E27FC236}">
                  <a16:creationId xmlns:a16="http://schemas.microsoft.com/office/drawing/2014/main" id="{1AC43DD1-CFA4-43B5-A633-9F36DC3ACC1E}"/>
                </a:ext>
              </a:extLst>
            </p:cNvPr>
            <p:cNvSpPr/>
            <p:nvPr/>
          </p:nvSpPr>
          <p:spPr>
            <a:xfrm>
              <a:off x="1736361" y="1862718"/>
              <a:ext cx="1240208" cy="270000"/>
            </a:xfrm>
            <a:prstGeom prst="rect">
              <a:avLst/>
            </a:prstGeom>
            <a:solidFill>
              <a:schemeClr val="accent1">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17" name="Rectangle 1075">
              <a:extLst>
                <a:ext uri="{FF2B5EF4-FFF2-40B4-BE49-F238E27FC236}">
                  <a16:creationId xmlns:a16="http://schemas.microsoft.com/office/drawing/2014/main" id="{04AF1869-4C30-43DE-8474-E9B524F4987E}"/>
                </a:ext>
              </a:extLst>
            </p:cNvPr>
            <p:cNvSpPr/>
            <p:nvPr/>
          </p:nvSpPr>
          <p:spPr>
            <a:xfrm>
              <a:off x="2962383" y="1866082"/>
              <a:ext cx="1252605" cy="27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18" name="Rectangle 1076">
              <a:extLst>
                <a:ext uri="{FF2B5EF4-FFF2-40B4-BE49-F238E27FC236}">
                  <a16:creationId xmlns:a16="http://schemas.microsoft.com/office/drawing/2014/main" id="{05F785E7-71F4-45B7-B2B6-DFC98A75AB69}"/>
                </a:ext>
              </a:extLst>
            </p:cNvPr>
            <p:cNvSpPr/>
            <p:nvPr/>
          </p:nvSpPr>
          <p:spPr>
            <a:xfrm>
              <a:off x="4224854" y="1862718"/>
              <a:ext cx="1445330" cy="2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19" name="Round Same Side Corner Rectangle 39">
              <a:extLst>
                <a:ext uri="{FF2B5EF4-FFF2-40B4-BE49-F238E27FC236}">
                  <a16:creationId xmlns:a16="http://schemas.microsoft.com/office/drawing/2014/main" id="{8143BC21-B363-4FB6-AD7E-9E794ACAA229}"/>
                </a:ext>
              </a:extLst>
            </p:cNvPr>
            <p:cNvSpPr/>
            <p:nvPr/>
          </p:nvSpPr>
          <p:spPr>
            <a:xfrm rot="18900000">
              <a:off x="5290630" y="1799276"/>
              <a:ext cx="444284" cy="413871"/>
            </a:xfrm>
            <a:custGeom>
              <a:avLst/>
              <a:gdLst/>
              <a:ahLst/>
              <a:cxnLst/>
              <a:rect l="l" t="t" r="r" b="b"/>
              <a:pathLst>
                <a:path w="923370" h="923370">
                  <a:moveTo>
                    <a:pt x="870649" y="52721"/>
                  </a:moveTo>
                  <a:cubicBezTo>
                    <a:pt x="903223" y="85294"/>
                    <a:pt x="923370" y="130294"/>
                    <a:pt x="923370" y="180000"/>
                  </a:cubicBezTo>
                  <a:lnTo>
                    <a:pt x="923370" y="914399"/>
                  </a:lnTo>
                  <a:lnTo>
                    <a:pt x="914399" y="914399"/>
                  </a:lnTo>
                  <a:lnTo>
                    <a:pt x="914399" y="923370"/>
                  </a:lnTo>
                  <a:lnTo>
                    <a:pt x="180000" y="923370"/>
                  </a:lnTo>
                  <a:cubicBezTo>
                    <a:pt x="80589" y="923370"/>
                    <a:pt x="0" y="842781"/>
                    <a:pt x="0" y="743370"/>
                  </a:cubicBezTo>
                  <a:cubicBezTo>
                    <a:pt x="0" y="643959"/>
                    <a:pt x="80589" y="563370"/>
                    <a:pt x="179999" y="563370"/>
                  </a:cubicBezTo>
                  <a:lnTo>
                    <a:pt x="563370" y="563370"/>
                  </a:lnTo>
                  <a:lnTo>
                    <a:pt x="563370" y="180000"/>
                  </a:lnTo>
                  <a:cubicBezTo>
                    <a:pt x="563370" y="80589"/>
                    <a:pt x="643959" y="0"/>
                    <a:pt x="743370" y="0"/>
                  </a:cubicBezTo>
                  <a:cubicBezTo>
                    <a:pt x="793076" y="0"/>
                    <a:pt x="838076" y="20147"/>
                    <a:pt x="870649" y="527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grpSp>
          <p:nvGrpSpPr>
            <p:cNvPr id="20" name="그룹 48">
              <a:extLst>
                <a:ext uri="{FF2B5EF4-FFF2-40B4-BE49-F238E27FC236}">
                  <a16:creationId xmlns:a16="http://schemas.microsoft.com/office/drawing/2014/main" id="{8E9E6FF8-42D7-4FE0-8472-2E6F05527F9D}"/>
                </a:ext>
              </a:extLst>
            </p:cNvPr>
            <p:cNvGrpSpPr/>
            <p:nvPr/>
          </p:nvGrpSpPr>
          <p:grpSpPr>
            <a:xfrm>
              <a:off x="392587" y="1790802"/>
              <a:ext cx="405000" cy="405000"/>
              <a:chOff x="3118820" y="3659540"/>
              <a:chExt cx="540000" cy="540000"/>
            </a:xfrm>
          </p:grpSpPr>
          <p:sp>
            <p:nvSpPr>
              <p:cNvPr id="34" name="Oval 1079">
                <a:extLst>
                  <a:ext uri="{FF2B5EF4-FFF2-40B4-BE49-F238E27FC236}">
                    <a16:creationId xmlns:a16="http://schemas.microsoft.com/office/drawing/2014/main" id="{980A9BEC-5FC6-481A-B815-B9B4D783B366}"/>
                  </a:ext>
                </a:extLst>
              </p:cNvPr>
              <p:cNvSpPr/>
              <p:nvPr/>
            </p:nvSpPr>
            <p:spPr>
              <a:xfrm>
                <a:off x="3118820" y="3659540"/>
                <a:ext cx="540000" cy="540000"/>
              </a:xfrm>
              <a:prstGeom prst="ellipse">
                <a:avLst/>
              </a:prstGeom>
              <a:solidFill>
                <a:srgbClr val="92D05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5" name="Oval 1080">
                <a:extLst>
                  <a:ext uri="{FF2B5EF4-FFF2-40B4-BE49-F238E27FC236}">
                    <a16:creationId xmlns:a16="http://schemas.microsoft.com/office/drawing/2014/main" id="{D58FDCD4-7091-4990-9500-4436B849EB10}"/>
                  </a:ext>
                </a:extLst>
              </p:cNvPr>
              <p:cNvSpPr/>
              <p:nvPr/>
            </p:nvSpPr>
            <p:spPr>
              <a:xfrm>
                <a:off x="3187753" y="3742114"/>
                <a:ext cx="360001" cy="359999"/>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21" name="그룹 47">
              <a:extLst>
                <a:ext uri="{FF2B5EF4-FFF2-40B4-BE49-F238E27FC236}">
                  <a16:creationId xmlns:a16="http://schemas.microsoft.com/office/drawing/2014/main" id="{4CD6204A-C496-4140-AB94-F26429B859E7}"/>
                </a:ext>
              </a:extLst>
            </p:cNvPr>
            <p:cNvGrpSpPr/>
            <p:nvPr/>
          </p:nvGrpSpPr>
          <p:grpSpPr>
            <a:xfrm>
              <a:off x="1535739" y="1795077"/>
              <a:ext cx="405000" cy="405000"/>
              <a:chOff x="4504969" y="3665239"/>
              <a:chExt cx="540000" cy="540000"/>
            </a:xfrm>
          </p:grpSpPr>
          <p:sp>
            <p:nvSpPr>
              <p:cNvPr id="32" name="Oval 1082">
                <a:extLst>
                  <a:ext uri="{FF2B5EF4-FFF2-40B4-BE49-F238E27FC236}">
                    <a16:creationId xmlns:a16="http://schemas.microsoft.com/office/drawing/2014/main" id="{18631B0E-9578-4512-A885-12144AF89FFC}"/>
                  </a:ext>
                </a:extLst>
              </p:cNvPr>
              <p:cNvSpPr/>
              <p:nvPr/>
            </p:nvSpPr>
            <p:spPr>
              <a:xfrm>
                <a:off x="4504969" y="3665239"/>
                <a:ext cx="540000" cy="540000"/>
              </a:xfrm>
              <a:prstGeom prst="ellipse">
                <a:avLst/>
              </a:prstGeom>
              <a:solidFill>
                <a:srgbClr val="D2E0F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3" name="Oval 1083">
                <a:extLst>
                  <a:ext uri="{FF2B5EF4-FFF2-40B4-BE49-F238E27FC236}">
                    <a16:creationId xmlns:a16="http://schemas.microsoft.com/office/drawing/2014/main" id="{96E9625F-3FB0-4DE0-9BE5-9171DF8DA58B}"/>
                  </a:ext>
                </a:extLst>
              </p:cNvPr>
              <p:cNvSpPr/>
              <p:nvPr/>
            </p:nvSpPr>
            <p:spPr>
              <a:xfrm>
                <a:off x="4587544" y="3747814"/>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22" name="그룹 27">
              <a:extLst>
                <a:ext uri="{FF2B5EF4-FFF2-40B4-BE49-F238E27FC236}">
                  <a16:creationId xmlns:a16="http://schemas.microsoft.com/office/drawing/2014/main" id="{ED883F41-B2C7-408B-9944-9C3EA4938CA4}"/>
                </a:ext>
              </a:extLst>
            </p:cNvPr>
            <p:cNvGrpSpPr/>
            <p:nvPr/>
          </p:nvGrpSpPr>
          <p:grpSpPr>
            <a:xfrm>
              <a:off x="2773360" y="1799351"/>
              <a:ext cx="405000" cy="405000"/>
              <a:chOff x="5945694" y="3670938"/>
              <a:chExt cx="540000" cy="540000"/>
            </a:xfrm>
          </p:grpSpPr>
          <p:sp>
            <p:nvSpPr>
              <p:cNvPr id="30" name="Oval 1085">
                <a:extLst>
                  <a:ext uri="{FF2B5EF4-FFF2-40B4-BE49-F238E27FC236}">
                    <a16:creationId xmlns:a16="http://schemas.microsoft.com/office/drawing/2014/main" id="{F13E4A45-E663-4B11-B3CB-CEDEB0CE82D6}"/>
                  </a:ext>
                </a:extLst>
              </p:cNvPr>
              <p:cNvSpPr/>
              <p:nvPr/>
            </p:nvSpPr>
            <p:spPr>
              <a:xfrm>
                <a:off x="5945694" y="3670938"/>
                <a:ext cx="540000" cy="540000"/>
              </a:xfrm>
              <a:prstGeom prst="ellipse">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31" name="Oval 1086">
                <a:extLst>
                  <a:ext uri="{FF2B5EF4-FFF2-40B4-BE49-F238E27FC236}">
                    <a16:creationId xmlns:a16="http://schemas.microsoft.com/office/drawing/2014/main" id="{63E596EB-CBBF-4621-ABE3-1808427F2D16}"/>
                  </a:ext>
                </a:extLst>
              </p:cNvPr>
              <p:cNvSpPr/>
              <p:nvPr/>
            </p:nvSpPr>
            <p:spPr>
              <a:xfrm>
                <a:off x="6028269" y="3753513"/>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grpSp>
          <p:nvGrpSpPr>
            <p:cNvPr id="23" name="그룹 26">
              <a:extLst>
                <a:ext uri="{FF2B5EF4-FFF2-40B4-BE49-F238E27FC236}">
                  <a16:creationId xmlns:a16="http://schemas.microsoft.com/office/drawing/2014/main" id="{4B94551B-7CDF-4458-A5A2-6CCA25C8E863}"/>
                </a:ext>
              </a:extLst>
            </p:cNvPr>
            <p:cNvGrpSpPr/>
            <p:nvPr/>
          </p:nvGrpSpPr>
          <p:grpSpPr>
            <a:xfrm>
              <a:off x="4024783" y="1803625"/>
              <a:ext cx="405000" cy="405000"/>
              <a:chOff x="8984481" y="3676637"/>
              <a:chExt cx="540000" cy="540000"/>
            </a:xfrm>
          </p:grpSpPr>
          <p:sp>
            <p:nvSpPr>
              <p:cNvPr id="28" name="Oval 1088">
                <a:extLst>
                  <a:ext uri="{FF2B5EF4-FFF2-40B4-BE49-F238E27FC236}">
                    <a16:creationId xmlns:a16="http://schemas.microsoft.com/office/drawing/2014/main" id="{4D6CDB7E-AB3F-4503-8385-41CD61A48F5E}"/>
                  </a:ext>
                </a:extLst>
              </p:cNvPr>
              <p:cNvSpPr/>
              <p:nvPr/>
            </p:nvSpPr>
            <p:spPr>
              <a:xfrm>
                <a:off x="8984481" y="3676637"/>
                <a:ext cx="540000" cy="540000"/>
              </a:xfrm>
              <a:prstGeom prst="ellipse">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dirty="0">
                  <a:solidFill>
                    <a:schemeClr val="tx1">
                      <a:lumMod val="75000"/>
                      <a:lumOff val="25000"/>
                    </a:schemeClr>
                  </a:solidFill>
                </a:endParaRPr>
              </a:p>
            </p:txBody>
          </p:sp>
          <p:sp>
            <p:nvSpPr>
              <p:cNvPr id="29" name="Oval 1089">
                <a:extLst>
                  <a:ext uri="{FF2B5EF4-FFF2-40B4-BE49-F238E27FC236}">
                    <a16:creationId xmlns:a16="http://schemas.microsoft.com/office/drawing/2014/main" id="{6772C51E-ED1F-48DC-AF49-9C2F3A5F4C76}"/>
                  </a:ext>
                </a:extLst>
              </p:cNvPr>
              <p:cNvSpPr/>
              <p:nvPr/>
            </p:nvSpPr>
            <p:spPr>
              <a:xfrm>
                <a:off x="9067056" y="3759212"/>
                <a:ext cx="360000" cy="360000"/>
              </a:xfrm>
              <a:prstGeom prst="ellipse">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dirty="0">
                  <a:solidFill>
                    <a:schemeClr val="tx1">
                      <a:lumMod val="75000"/>
                      <a:lumOff val="25000"/>
                    </a:schemeClr>
                  </a:solidFill>
                </a:endParaRPr>
              </a:p>
            </p:txBody>
          </p:sp>
        </p:grpSp>
        <p:sp>
          <p:nvSpPr>
            <p:cNvPr id="24" name="文字方塊 62"/>
            <p:cNvSpPr txBox="1">
              <a:spLocks noChangeArrowheads="1"/>
            </p:cNvSpPr>
            <p:nvPr/>
          </p:nvSpPr>
          <p:spPr bwMode="auto">
            <a:xfrm>
              <a:off x="552236" y="1587496"/>
              <a:ext cx="1201706"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000" b="1" dirty="0" smtClean="0">
                  <a:solidFill>
                    <a:srgbClr val="C00000"/>
                  </a:solidFill>
                  <a:latin typeface="微軟正黑體" panose="020B0604030504040204" pitchFamily="34" charset="-120"/>
                  <a:ea typeface="微軟正黑體" panose="020B0604030504040204" pitchFamily="34" charset="-120"/>
                </a:rPr>
                <a:t>1 </a:t>
              </a:r>
              <a:r>
                <a:rPr lang="zh-TW" altLang="en-US" sz="1000" b="1" dirty="0" smtClean="0">
                  <a:solidFill>
                    <a:srgbClr val="C00000"/>
                  </a:solidFill>
                  <a:latin typeface="微軟正黑體" panose="020B0604030504040204" pitchFamily="34" charset="-120"/>
                  <a:ea typeface="微軟正黑體" panose="020B0604030504040204" pitchFamily="34" charset="-120"/>
                </a:rPr>
                <a:t>報名資料登錄</a:t>
              </a:r>
              <a:endParaRPr lang="zh-TW" altLang="en-US" sz="1000" b="1" dirty="0">
                <a:solidFill>
                  <a:srgbClr val="C00000"/>
                </a:solidFill>
                <a:latin typeface="微軟正黑體" panose="020B0604030504040204" pitchFamily="34" charset="-120"/>
                <a:ea typeface="微軟正黑體" panose="020B0604030504040204" pitchFamily="34" charset="-120"/>
              </a:endParaRPr>
            </a:p>
          </p:txBody>
        </p:sp>
        <p:sp>
          <p:nvSpPr>
            <p:cNvPr id="25" name="文字方塊 64"/>
            <p:cNvSpPr txBox="1">
              <a:spLocks noChangeArrowheads="1"/>
            </p:cNvSpPr>
            <p:nvPr/>
          </p:nvSpPr>
          <p:spPr bwMode="auto">
            <a:xfrm>
              <a:off x="1727748" y="1586181"/>
              <a:ext cx="1237888"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000" b="1" dirty="0" smtClean="0">
                  <a:solidFill>
                    <a:srgbClr val="C00000"/>
                  </a:solidFill>
                  <a:latin typeface="微軟正黑體" panose="020B0604030504040204" pitchFamily="34" charset="-120"/>
                  <a:ea typeface="微軟正黑體" panose="020B0604030504040204" pitchFamily="34" charset="-120"/>
                </a:rPr>
                <a:t>2 </a:t>
              </a:r>
              <a:r>
                <a:rPr lang="zh-TW" altLang="en-US" sz="1000" b="1" dirty="0" smtClean="0">
                  <a:solidFill>
                    <a:srgbClr val="C00000"/>
                  </a:solidFill>
                  <a:latin typeface="微軟正黑體" panose="020B0604030504040204" pitchFamily="34" charset="-120"/>
                  <a:ea typeface="微軟正黑體" panose="020B0604030504040204" pitchFamily="34" charset="-120"/>
                </a:rPr>
                <a:t>報名資料確認</a:t>
              </a:r>
              <a:endParaRPr lang="zh-TW" altLang="en-US" sz="1000" b="1" dirty="0">
                <a:solidFill>
                  <a:srgbClr val="C00000"/>
                </a:solidFill>
                <a:latin typeface="微軟正黑體" panose="020B0604030504040204" pitchFamily="34" charset="-120"/>
                <a:ea typeface="微軟正黑體" panose="020B0604030504040204" pitchFamily="34" charset="-120"/>
              </a:endParaRPr>
            </a:p>
          </p:txBody>
        </p:sp>
        <p:sp>
          <p:nvSpPr>
            <p:cNvPr id="26" name="文字方塊 66"/>
            <p:cNvSpPr txBox="1">
              <a:spLocks noChangeArrowheads="1"/>
            </p:cNvSpPr>
            <p:nvPr/>
          </p:nvSpPr>
          <p:spPr bwMode="auto">
            <a:xfrm>
              <a:off x="2978804" y="1586504"/>
              <a:ext cx="1275242" cy="2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en-US" altLang="zh-TW" sz="1000" b="1" dirty="0" smtClean="0">
                  <a:solidFill>
                    <a:srgbClr val="C00000"/>
                  </a:solidFill>
                  <a:latin typeface="微軟正黑體" panose="020B0604030504040204" pitchFamily="34" charset="-120"/>
                  <a:ea typeface="微軟正黑體" panose="020B0604030504040204" pitchFamily="34" charset="-120"/>
                </a:rPr>
                <a:t>3 </a:t>
              </a:r>
              <a:r>
                <a:rPr lang="zh-TW" altLang="en-US" sz="1000" b="1" dirty="0" smtClean="0">
                  <a:solidFill>
                    <a:srgbClr val="C00000"/>
                  </a:solidFill>
                  <a:latin typeface="微軟正黑體" panose="020B0604030504040204" pitchFamily="34" charset="-120"/>
                  <a:ea typeface="微軟正黑體" panose="020B0604030504040204" pitchFamily="34" charset="-120"/>
                </a:rPr>
                <a:t>報名資料列印</a:t>
              </a:r>
              <a:endParaRPr lang="zh-TW" altLang="en-US" sz="1000" b="1" dirty="0">
                <a:solidFill>
                  <a:srgbClr val="C00000"/>
                </a:solidFill>
                <a:latin typeface="微軟正黑體" panose="020B0604030504040204" pitchFamily="34" charset="-120"/>
                <a:ea typeface="微軟正黑體" panose="020B0604030504040204" pitchFamily="34" charset="-120"/>
              </a:endParaRPr>
            </a:p>
          </p:txBody>
        </p:sp>
        <p:sp>
          <p:nvSpPr>
            <p:cNvPr id="27" name="文字方塊 68"/>
            <p:cNvSpPr txBox="1">
              <a:spLocks noChangeArrowheads="1"/>
            </p:cNvSpPr>
            <p:nvPr/>
          </p:nvSpPr>
          <p:spPr bwMode="auto">
            <a:xfrm>
              <a:off x="4206072" y="1589342"/>
              <a:ext cx="1402345" cy="277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r>
                <a:rPr lang="en-US" altLang="zh-TW" sz="1000" b="1" dirty="0" smtClean="0">
                  <a:solidFill>
                    <a:srgbClr val="C00000"/>
                  </a:solidFill>
                  <a:latin typeface="微軟正黑體" panose="020B0604030504040204" pitchFamily="34" charset="-120"/>
                  <a:ea typeface="微軟正黑體" panose="020B0604030504040204" pitchFamily="34" charset="-120"/>
                </a:rPr>
                <a:t>4 </a:t>
              </a:r>
              <a:r>
                <a:rPr lang="zh-TW" altLang="zh-TW" sz="1000" b="1" dirty="0" smtClean="0">
                  <a:solidFill>
                    <a:srgbClr val="C00000"/>
                  </a:solidFill>
                  <a:latin typeface="微軟正黑體" panose="020B0604030504040204" pitchFamily="34" charset="-120"/>
                  <a:ea typeface="微軟正黑體" panose="020B0604030504040204" pitchFamily="34" charset="-120"/>
                </a:rPr>
                <a:t>黏</a:t>
              </a:r>
              <a:r>
                <a:rPr lang="zh-TW" altLang="en-US" sz="1000" b="1" dirty="0" smtClean="0">
                  <a:solidFill>
                    <a:srgbClr val="C00000"/>
                  </a:solidFill>
                  <a:latin typeface="微軟正黑體" panose="020B0604030504040204" pitchFamily="34" charset="-120"/>
                  <a:ea typeface="微軟正黑體" panose="020B0604030504040204" pitchFamily="34" charset="-120"/>
                </a:rPr>
                <a:t>貼表件及寄</a:t>
              </a:r>
              <a:r>
                <a:rPr lang="zh-TW" altLang="en-US" sz="1000" b="1" dirty="0">
                  <a:solidFill>
                    <a:srgbClr val="C00000"/>
                  </a:solidFill>
                  <a:latin typeface="微軟正黑體" panose="020B0604030504040204" pitchFamily="34" charset="-120"/>
                  <a:ea typeface="微軟正黑體" panose="020B0604030504040204" pitchFamily="34" charset="-120"/>
                </a:rPr>
                <a:t>出</a:t>
              </a:r>
            </a:p>
          </p:txBody>
        </p:sp>
      </p:grpSp>
      <p:sp>
        <p:nvSpPr>
          <p:cNvPr id="36" name="標題 1"/>
          <p:cNvSpPr txBox="1">
            <a:spLocks/>
          </p:cNvSpPr>
          <p:nvPr/>
        </p:nvSpPr>
        <p:spPr>
          <a:xfrm>
            <a:off x="380613" y="789246"/>
            <a:ext cx="3298502" cy="52397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6</a:t>
            </a:r>
            <a:r>
              <a:rPr lang="zh-TW" altLang="en-US" sz="2800" b="1" dirty="0" smtClean="0">
                <a:solidFill>
                  <a:srgbClr val="0033CC"/>
                </a:solidFill>
                <a:latin typeface="微軟正黑體" panose="020B0604030504040204" pitchFamily="34" charset="-120"/>
                <a:ea typeface="微軟正黑體" panose="020B0604030504040204" pitchFamily="34" charset="-120"/>
              </a:rPr>
              <a:t>、</a:t>
            </a:r>
            <a:r>
              <a:rPr lang="zh-TW" altLang="zh-TW" sz="2800" b="1" dirty="0">
                <a:solidFill>
                  <a:srgbClr val="0000FF"/>
                </a:solidFill>
                <a:latin typeface="微軟正黑體" panose="020B0604030504040204" pitchFamily="34" charset="-120"/>
                <a:ea typeface="微軟正黑體" panose="020B0604030504040204" pitchFamily="34" charset="-120"/>
              </a:rPr>
              <a:t>黏</a:t>
            </a:r>
            <a:r>
              <a:rPr lang="zh-TW" altLang="en-US" sz="2800" b="1" dirty="0" smtClean="0">
                <a:solidFill>
                  <a:srgbClr val="0033CC"/>
                </a:solidFill>
                <a:latin typeface="微軟正黑體" panose="020B0604030504040204" pitchFamily="34" charset="-120"/>
                <a:ea typeface="微軟正黑體" panose="020B0604030504040204" pitchFamily="34" charset="-120"/>
              </a:rPr>
              <a:t>貼表件及寄出</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3"/>
          <a:stretch>
            <a:fillRect/>
          </a:stretch>
        </p:blipFill>
        <p:spPr>
          <a:xfrm>
            <a:off x="246361" y="1733380"/>
            <a:ext cx="2695421" cy="3906020"/>
          </a:xfrm>
          <a:prstGeom prst="rect">
            <a:avLst/>
          </a:prstGeom>
          <a:ln w="19050">
            <a:solidFill>
              <a:srgbClr val="0000FF"/>
            </a:solidFill>
          </a:ln>
        </p:spPr>
      </p:pic>
      <p:sp>
        <p:nvSpPr>
          <p:cNvPr id="37" name="矩形 36"/>
          <p:cNvSpPr/>
          <p:nvPr/>
        </p:nvSpPr>
        <p:spPr>
          <a:xfrm>
            <a:off x="999260" y="1303813"/>
            <a:ext cx="1189621" cy="33322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繳費單</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39" name="矩形 38"/>
          <p:cNvSpPr/>
          <p:nvPr/>
        </p:nvSpPr>
        <p:spPr>
          <a:xfrm>
            <a:off x="3670986" y="1253749"/>
            <a:ext cx="1620013" cy="33322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報名表</a:t>
            </a:r>
            <a:r>
              <a:rPr lang="en-US" altLang="zh-TW" b="1" dirty="0" smtClean="0">
                <a:solidFill>
                  <a:schemeClr val="tx1"/>
                </a:solidFill>
                <a:latin typeface="微軟正黑體" panose="020B0604030504040204" pitchFamily="34" charset="-120"/>
                <a:ea typeface="微軟正黑體" panose="020B0604030504040204" pitchFamily="34" charset="-120"/>
              </a:rPr>
              <a:t>-</a:t>
            </a:r>
            <a:r>
              <a:rPr lang="zh-TW" altLang="en-US" b="1" dirty="0" smtClean="0">
                <a:solidFill>
                  <a:schemeClr val="tx1"/>
                </a:solidFill>
                <a:latin typeface="微軟正黑體" panose="020B0604030504040204" pitchFamily="34" charset="-120"/>
                <a:ea typeface="微軟正黑體" panose="020B0604030504040204" pitchFamily="34" charset="-120"/>
              </a:rPr>
              <a:t>第</a:t>
            </a:r>
            <a:r>
              <a:rPr lang="en-US" altLang="zh-TW" b="1" dirty="0" smtClean="0">
                <a:solidFill>
                  <a:schemeClr val="tx1"/>
                </a:solidFill>
                <a:latin typeface="微軟正黑體" panose="020B0604030504040204" pitchFamily="34" charset="-120"/>
                <a:ea typeface="微軟正黑體" panose="020B0604030504040204" pitchFamily="34" charset="-120"/>
              </a:rPr>
              <a:t>1</a:t>
            </a:r>
            <a:r>
              <a:rPr lang="zh-TW" altLang="en-US" b="1" dirty="0" smtClean="0">
                <a:solidFill>
                  <a:schemeClr val="tx1"/>
                </a:solidFill>
                <a:latin typeface="微軟正黑體" panose="020B0604030504040204" pitchFamily="34" charset="-120"/>
                <a:ea typeface="微軟正黑體" panose="020B0604030504040204" pitchFamily="34" charset="-120"/>
              </a:rPr>
              <a:t>頁</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pic>
        <p:nvPicPr>
          <p:cNvPr id="3" name="圖片 2"/>
          <p:cNvPicPr>
            <a:picLocks noChangeAspect="1"/>
          </p:cNvPicPr>
          <p:nvPr/>
        </p:nvPicPr>
        <p:blipFill>
          <a:blip r:embed="rId4"/>
          <a:stretch>
            <a:fillRect/>
          </a:stretch>
        </p:blipFill>
        <p:spPr>
          <a:xfrm>
            <a:off x="3099541" y="1733380"/>
            <a:ext cx="2920329" cy="3906000"/>
          </a:xfrm>
          <a:prstGeom prst="rect">
            <a:avLst/>
          </a:prstGeom>
          <a:ln w="19050">
            <a:solidFill>
              <a:srgbClr val="0000FF"/>
            </a:solidFill>
          </a:ln>
        </p:spPr>
      </p:pic>
      <p:sp>
        <p:nvSpPr>
          <p:cNvPr id="40" name="矩形 39"/>
          <p:cNvSpPr/>
          <p:nvPr/>
        </p:nvSpPr>
        <p:spPr>
          <a:xfrm>
            <a:off x="6630606" y="1241510"/>
            <a:ext cx="1620013" cy="33322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報名表</a:t>
            </a:r>
            <a:r>
              <a:rPr lang="en-US" altLang="zh-TW" b="1" dirty="0" smtClean="0">
                <a:solidFill>
                  <a:schemeClr val="tx1"/>
                </a:solidFill>
                <a:latin typeface="微軟正黑體" panose="020B0604030504040204" pitchFamily="34" charset="-120"/>
                <a:ea typeface="微軟正黑體" panose="020B0604030504040204" pitchFamily="34" charset="-120"/>
              </a:rPr>
              <a:t>-</a:t>
            </a:r>
            <a:r>
              <a:rPr lang="zh-TW" altLang="en-US" b="1" dirty="0" smtClean="0">
                <a:solidFill>
                  <a:schemeClr val="tx1"/>
                </a:solidFill>
                <a:latin typeface="微軟正黑體" panose="020B0604030504040204" pitchFamily="34" charset="-120"/>
                <a:ea typeface="微軟正黑體" panose="020B0604030504040204" pitchFamily="34" charset="-120"/>
              </a:rPr>
              <a:t>第</a:t>
            </a:r>
            <a:r>
              <a:rPr lang="en-US" altLang="zh-TW" b="1" dirty="0" smtClean="0">
                <a:solidFill>
                  <a:schemeClr val="tx1"/>
                </a:solidFill>
                <a:latin typeface="微軟正黑體" panose="020B0604030504040204" pitchFamily="34" charset="-120"/>
                <a:ea typeface="微軟正黑體" panose="020B0604030504040204" pitchFamily="34" charset="-120"/>
              </a:rPr>
              <a:t>2</a:t>
            </a:r>
            <a:r>
              <a:rPr lang="zh-TW" altLang="en-US" b="1" dirty="0" smtClean="0">
                <a:solidFill>
                  <a:schemeClr val="tx1"/>
                </a:solidFill>
                <a:latin typeface="微軟正黑體" panose="020B0604030504040204" pitchFamily="34" charset="-120"/>
                <a:ea typeface="微軟正黑體" panose="020B0604030504040204" pitchFamily="34" charset="-120"/>
              </a:rPr>
              <a:t>頁</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41" name="矩形 40"/>
          <p:cNvSpPr/>
          <p:nvPr/>
        </p:nvSpPr>
        <p:spPr>
          <a:xfrm>
            <a:off x="4767641" y="2445745"/>
            <a:ext cx="1137400" cy="771180"/>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just"/>
            <a:r>
              <a:rPr lang="zh-TW" altLang="en-US" sz="1200" b="1" dirty="0" smtClean="0">
                <a:solidFill>
                  <a:schemeClr val="tx1"/>
                </a:solidFill>
                <a:latin typeface="微軟正黑體" panose="020B0604030504040204" pitchFamily="34" charset="-120"/>
                <a:ea typeface="微軟正黑體" panose="020B0604030504040204" pitchFamily="34" charset="-120"/>
              </a:rPr>
              <a:t>貼妥</a:t>
            </a:r>
            <a:r>
              <a:rPr lang="zh-TW" altLang="en-US" sz="1200" b="1" dirty="0" smtClean="0">
                <a:solidFill>
                  <a:srgbClr val="0000FF"/>
                </a:solidFill>
                <a:latin typeface="微軟正黑體" panose="020B0604030504040204" pitchFamily="34" charset="-120"/>
                <a:ea typeface="微軟正黑體" panose="020B0604030504040204" pitchFamily="34" charset="-120"/>
              </a:rPr>
              <a:t>身分證正面影本</a:t>
            </a:r>
            <a:r>
              <a:rPr lang="zh-TW" altLang="en-US" sz="1200" b="1" dirty="0" smtClean="0">
                <a:solidFill>
                  <a:schemeClr val="tx1"/>
                </a:solidFill>
                <a:latin typeface="微軟正黑體" panose="020B0604030504040204" pitchFamily="34" charset="-120"/>
                <a:ea typeface="微軟正黑體" panose="020B0604030504040204" pitchFamily="34" charset="-120"/>
              </a:rPr>
              <a:t>或</a:t>
            </a:r>
            <a:r>
              <a:rPr lang="zh-TW" altLang="en-US" sz="1200" b="1" dirty="0" smtClean="0">
                <a:solidFill>
                  <a:schemeClr val="accent6">
                    <a:lumMod val="50000"/>
                  </a:schemeClr>
                </a:solidFill>
                <a:latin typeface="微軟正黑體" panose="020B0604030504040204" pitchFamily="34" charset="-120"/>
                <a:ea typeface="微軟正黑體" panose="020B0604030504040204" pitchFamily="34" charset="-120"/>
              </a:rPr>
              <a:t>健保卡正面影本</a:t>
            </a:r>
            <a:r>
              <a:rPr lang="en-US" altLang="zh-TW" sz="1200" b="1" dirty="0" smtClean="0">
                <a:solidFill>
                  <a:schemeClr val="tx1"/>
                </a:solidFill>
                <a:latin typeface="微軟正黑體" panose="020B0604030504040204" pitchFamily="34" charset="-120"/>
                <a:ea typeface="微軟正黑體" panose="020B0604030504040204" pitchFamily="34" charset="-120"/>
              </a:rPr>
              <a:t>/</a:t>
            </a:r>
            <a:r>
              <a:rPr lang="zh-TW" altLang="en-US" sz="1200" b="1" dirty="0" smtClean="0">
                <a:solidFill>
                  <a:schemeClr val="tx1"/>
                </a:solidFill>
                <a:latin typeface="微軟正黑體" panose="020B0604030504040204" pitchFamily="34" charset="-120"/>
                <a:ea typeface="微軟正黑體" panose="020B0604030504040204" pitchFamily="34" charset="-120"/>
              </a:rPr>
              <a:t>居留證影本</a:t>
            </a:r>
            <a:endParaRPr lang="zh-TW" altLang="en-US" sz="1200" b="1" dirty="0">
              <a:solidFill>
                <a:schemeClr val="tx1"/>
              </a:solidFill>
              <a:latin typeface="微軟正黑體" panose="020B0604030504040204" pitchFamily="34" charset="-120"/>
              <a:ea typeface="微軟正黑體" panose="020B0604030504040204" pitchFamily="34" charset="-120"/>
            </a:endParaRPr>
          </a:p>
        </p:txBody>
      </p:sp>
      <p:sp>
        <p:nvSpPr>
          <p:cNvPr id="42" name="矩形 41"/>
          <p:cNvSpPr/>
          <p:nvPr/>
        </p:nvSpPr>
        <p:spPr>
          <a:xfrm>
            <a:off x="3640836" y="5405530"/>
            <a:ext cx="567607" cy="18978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400" b="1" dirty="0" smtClean="0">
                <a:solidFill>
                  <a:srgbClr val="0000FF"/>
                </a:solidFill>
                <a:latin typeface="微軟正黑體" panose="020B0604030504040204" pitchFamily="34" charset="-120"/>
                <a:ea typeface="微軟正黑體" panose="020B0604030504040204" pitchFamily="34" charset="-120"/>
              </a:rPr>
              <a:t>簽名</a:t>
            </a:r>
            <a:endParaRPr lang="zh-TW" altLang="en-US" sz="1400" b="1" dirty="0">
              <a:solidFill>
                <a:srgbClr val="0000FF"/>
              </a:solidFill>
              <a:latin typeface="微軟正黑體" panose="020B0604030504040204" pitchFamily="34" charset="-120"/>
              <a:ea typeface="微軟正黑體" panose="020B0604030504040204" pitchFamily="34" charset="-120"/>
            </a:endParaRPr>
          </a:p>
        </p:txBody>
      </p:sp>
      <p:sp>
        <p:nvSpPr>
          <p:cNvPr id="43" name="矩形 42"/>
          <p:cNvSpPr/>
          <p:nvPr/>
        </p:nvSpPr>
        <p:spPr>
          <a:xfrm>
            <a:off x="5177185" y="5394513"/>
            <a:ext cx="567607" cy="18978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400" b="1" dirty="0" smtClean="0">
                <a:solidFill>
                  <a:srgbClr val="0000FF"/>
                </a:solidFill>
                <a:latin typeface="微軟正黑體" panose="020B0604030504040204" pitchFamily="34" charset="-120"/>
                <a:ea typeface="微軟正黑體" panose="020B0604030504040204" pitchFamily="34" charset="-120"/>
              </a:rPr>
              <a:t>簽名</a:t>
            </a:r>
            <a:endParaRPr lang="zh-TW" altLang="en-US" sz="1400" b="1" dirty="0">
              <a:solidFill>
                <a:srgbClr val="0000FF"/>
              </a:solidFill>
              <a:latin typeface="微軟正黑體" panose="020B0604030504040204" pitchFamily="34" charset="-120"/>
              <a:ea typeface="微軟正黑體" panose="020B0604030504040204" pitchFamily="34" charset="-120"/>
            </a:endParaRPr>
          </a:p>
        </p:txBody>
      </p:sp>
      <p:grpSp>
        <p:nvGrpSpPr>
          <p:cNvPr id="44" name="群組 43"/>
          <p:cNvGrpSpPr/>
          <p:nvPr/>
        </p:nvGrpSpPr>
        <p:grpSpPr>
          <a:xfrm>
            <a:off x="246361" y="5717158"/>
            <a:ext cx="2695421" cy="956747"/>
            <a:chOff x="542057" y="3426144"/>
            <a:chExt cx="3849866" cy="1020879"/>
          </a:xfrm>
        </p:grpSpPr>
        <p:grpSp>
          <p:nvGrpSpPr>
            <p:cNvPr id="45" name="群組 44"/>
            <p:cNvGrpSpPr/>
            <p:nvPr/>
          </p:nvGrpSpPr>
          <p:grpSpPr>
            <a:xfrm>
              <a:off x="542057" y="3426144"/>
              <a:ext cx="3849866" cy="1020879"/>
              <a:chOff x="628650" y="4113343"/>
              <a:chExt cx="1592114" cy="961436"/>
            </a:xfrm>
          </p:grpSpPr>
          <p:grpSp>
            <p:nvGrpSpPr>
              <p:cNvPr id="47" name="Group 6"/>
              <p:cNvGrpSpPr/>
              <p:nvPr/>
            </p:nvGrpSpPr>
            <p:grpSpPr>
              <a:xfrm>
                <a:off x="628650" y="4184025"/>
                <a:ext cx="1592114" cy="890754"/>
                <a:chOff x="497608" y="4459507"/>
                <a:chExt cx="3048580" cy="989993"/>
              </a:xfrm>
              <a:effectLst/>
            </p:grpSpPr>
            <p:sp>
              <p:nvSpPr>
                <p:cNvPr id="49" name="Rectangle 4"/>
                <p:cNvSpPr/>
                <p:nvPr/>
              </p:nvSpPr>
              <p:spPr>
                <a:xfrm>
                  <a:off x="525898" y="4459507"/>
                  <a:ext cx="3020290" cy="914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50" name="Rectangle 5"/>
                <p:cNvSpPr/>
                <p:nvPr/>
              </p:nvSpPr>
              <p:spPr>
                <a:xfrm>
                  <a:off x="497608" y="5409293"/>
                  <a:ext cx="3020291" cy="402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48" name="Rectangle 5"/>
              <p:cNvSpPr/>
              <p:nvPr/>
            </p:nvSpPr>
            <p:spPr>
              <a:xfrm>
                <a:off x="628650" y="4113343"/>
                <a:ext cx="1577340" cy="361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46" name="TextBox 25"/>
            <p:cNvSpPr txBox="1"/>
            <p:nvPr/>
          </p:nvSpPr>
          <p:spPr>
            <a:xfrm>
              <a:off x="650895" y="3479390"/>
              <a:ext cx="3584695" cy="952381"/>
            </a:xfrm>
            <a:prstGeom prst="rect">
              <a:avLst/>
            </a:prstGeom>
            <a:noFill/>
          </p:spPr>
          <p:txBody>
            <a:bodyPr wrap="square" lIns="0" rIns="0" rtlCol="0" anchor="ctr">
              <a:spAutoFit/>
            </a:bodyPr>
            <a:lstStyle/>
            <a:p>
              <a:pPr algn="just"/>
              <a:r>
                <a:rPr lang="zh-TW" altLang="zh-TW" sz="1300" b="1" dirty="0">
                  <a:latin typeface="微軟正黑體" panose="020B0604030504040204" pitchFamily="34" charset="-120"/>
                  <a:ea typeface="微軟正黑體" panose="020B0604030504040204" pitchFamily="34" charset="-120"/>
                </a:rPr>
                <a:t>至全國臺灣銀行各地分行繳費</a:t>
              </a:r>
              <a:r>
                <a:rPr lang="zh-TW" altLang="zh-TW" sz="1300" b="1" dirty="0" smtClean="0">
                  <a:latin typeface="微軟正黑體" panose="020B0604030504040204" pitchFamily="34" charset="-120"/>
                  <a:ea typeface="微軟正黑體" panose="020B0604030504040204" pitchFamily="34" charset="-120"/>
                </a:rPr>
                <a:t>；</a:t>
              </a:r>
              <a:r>
                <a:rPr lang="zh-TW" altLang="en-US" sz="1300" b="1" dirty="0" smtClean="0">
                  <a:latin typeface="微軟正黑體" panose="020B0604030504040204" pitchFamily="34" charset="-120"/>
                  <a:ea typeface="微軟正黑體" panose="020B0604030504040204" pitchFamily="34" charset="-120"/>
                </a:rPr>
                <a:t>或</a:t>
              </a:r>
              <a:r>
                <a:rPr lang="zh-TW" altLang="zh-TW" sz="1300" b="1" dirty="0" smtClean="0">
                  <a:latin typeface="微軟正黑體" panose="020B0604030504040204" pitchFamily="34" charset="-120"/>
                  <a:ea typeface="微軟正黑體" panose="020B0604030504040204" pitchFamily="34" charset="-120"/>
                </a:rPr>
                <a:t>其他金融機構跨</a:t>
              </a:r>
              <a:r>
                <a:rPr lang="zh-TW" altLang="zh-TW" sz="1300" b="1" dirty="0">
                  <a:latin typeface="微軟正黑體" panose="020B0604030504040204" pitchFamily="34" charset="-120"/>
                  <a:ea typeface="微軟正黑體" panose="020B0604030504040204" pitchFamily="34" charset="-120"/>
                </a:rPr>
                <a:t>行匯款、</a:t>
              </a:r>
              <a:r>
                <a:rPr lang="zh-TW" altLang="zh-TW" sz="1300" b="1" dirty="0" smtClean="0">
                  <a:latin typeface="微軟正黑體" panose="020B0604030504040204" pitchFamily="34" charset="-120"/>
                  <a:ea typeface="微軟正黑體" panose="020B0604030504040204" pitchFamily="34" charset="-120"/>
                </a:rPr>
                <a:t>使用</a:t>
              </a:r>
              <a:r>
                <a:rPr lang="en-US" altLang="zh-TW" sz="1300" b="1" dirty="0" smtClean="0">
                  <a:latin typeface="微軟正黑體" panose="020B0604030504040204" pitchFamily="34" charset="-120"/>
                  <a:ea typeface="微軟正黑體" panose="020B0604030504040204" pitchFamily="34" charset="-120"/>
                </a:rPr>
                <a:t>ATM(</a:t>
              </a:r>
              <a:r>
                <a:rPr lang="zh-TW" altLang="zh-TW" sz="1300" b="1" dirty="0" smtClean="0">
                  <a:latin typeface="微軟正黑體" panose="020B0604030504040204" pitchFamily="34" charset="-120"/>
                  <a:ea typeface="微軟正黑體" panose="020B0604030504040204" pitchFamily="34" charset="-120"/>
                </a:rPr>
                <a:t>自動</a:t>
              </a:r>
              <a:r>
                <a:rPr lang="zh-TW" altLang="zh-TW" sz="1300" b="1" dirty="0">
                  <a:latin typeface="微軟正黑體" panose="020B0604030504040204" pitchFamily="34" charset="-120"/>
                  <a:ea typeface="微軟正黑體" panose="020B0604030504040204" pitchFamily="34" charset="-120"/>
                </a:rPr>
                <a:t>櫃員</a:t>
              </a:r>
              <a:r>
                <a:rPr lang="zh-TW" altLang="zh-TW" sz="1300" b="1" dirty="0" smtClean="0">
                  <a:latin typeface="微軟正黑體" panose="020B0604030504040204" pitchFamily="34" charset="-120"/>
                  <a:ea typeface="微軟正黑體" panose="020B0604030504040204" pitchFamily="34" charset="-120"/>
                </a:rPr>
                <a:t>機</a:t>
              </a:r>
              <a:r>
                <a:rPr lang="en-US" altLang="zh-TW" sz="1300" b="1" dirty="0" smtClean="0">
                  <a:latin typeface="微軟正黑體" panose="020B0604030504040204" pitchFamily="34" charset="-120"/>
                  <a:ea typeface="微軟正黑體" panose="020B0604030504040204" pitchFamily="34" charset="-120"/>
                </a:rPr>
                <a:t>)</a:t>
              </a:r>
              <a:r>
                <a:rPr lang="zh-TW" altLang="zh-TW" sz="1300" b="1" dirty="0">
                  <a:latin typeface="微軟正黑體" panose="020B0604030504040204" pitchFamily="34" charset="-120"/>
                  <a:ea typeface="微軟正黑體" panose="020B0604030504040204" pitchFamily="34" charset="-120"/>
                </a:rPr>
                <a:t>或網路</a:t>
              </a:r>
              <a:r>
                <a:rPr lang="en-US" altLang="zh-TW" sz="1300" b="1" dirty="0">
                  <a:latin typeface="微軟正黑體" panose="020B0604030504040204" pitchFamily="34" charset="-120"/>
                  <a:ea typeface="微軟正黑體" panose="020B0604030504040204" pitchFamily="34" charset="-120"/>
                </a:rPr>
                <a:t>ATM</a:t>
              </a:r>
              <a:r>
                <a:rPr lang="zh-TW" altLang="zh-TW" sz="1300" b="1" dirty="0">
                  <a:latin typeface="微軟正黑體" panose="020B0604030504040204" pitchFamily="34" charset="-120"/>
                  <a:ea typeface="微軟正黑體" panose="020B0604030504040204" pitchFamily="34" charset="-120"/>
                </a:rPr>
                <a:t>轉帳繳費者</a:t>
              </a:r>
              <a:r>
                <a:rPr lang="en-US" altLang="zh-TW" sz="1300" b="1" dirty="0">
                  <a:latin typeface="微軟正黑體" panose="020B0604030504040204" pitchFamily="34" charset="-120"/>
                  <a:ea typeface="微軟正黑體" panose="020B0604030504040204" pitchFamily="34" charset="-120"/>
                </a:rPr>
                <a:t>(</a:t>
              </a:r>
              <a:r>
                <a:rPr lang="zh-TW" altLang="zh-TW" sz="1300" b="1" dirty="0">
                  <a:latin typeface="微軟正黑體" panose="020B0604030504040204" pitchFamily="34" charset="-120"/>
                  <a:ea typeface="微軟正黑體" panose="020B0604030504040204" pitchFamily="34" charset="-120"/>
                </a:rPr>
                <a:t>手續費自付</a:t>
              </a:r>
              <a:r>
                <a:rPr lang="en-US" altLang="zh-TW" sz="1300" b="1" dirty="0" smtClean="0">
                  <a:latin typeface="微軟正黑體" panose="020B0604030504040204" pitchFamily="34" charset="-120"/>
                  <a:ea typeface="微軟正黑體" panose="020B0604030504040204" pitchFamily="34" charset="-120"/>
                </a:rPr>
                <a:t>)</a:t>
              </a:r>
            </a:p>
          </p:txBody>
        </p:sp>
      </p:grpSp>
      <p:sp>
        <p:nvSpPr>
          <p:cNvPr id="51" name="矩形 50"/>
          <p:cNvSpPr/>
          <p:nvPr/>
        </p:nvSpPr>
        <p:spPr>
          <a:xfrm>
            <a:off x="6875989" y="3049987"/>
            <a:ext cx="1387867" cy="211501"/>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a:t>
            </a:r>
            <a:r>
              <a:rPr lang="zh-TW" altLang="en-US" sz="1050" b="1" dirty="0" smtClean="0">
                <a:solidFill>
                  <a:srgbClr val="C00000"/>
                </a:solidFill>
                <a:latin typeface="微軟正黑體" panose="020B0604030504040204" pitchFamily="34" charset="-120"/>
                <a:ea typeface="微軟正黑體" panose="020B0604030504040204" pitchFamily="34" charset="-120"/>
              </a:rPr>
              <a:t>繳費證明</a:t>
            </a:r>
            <a:r>
              <a:rPr lang="zh-TW" altLang="en-US" sz="1050" b="1" dirty="0" smtClean="0">
                <a:solidFill>
                  <a:srgbClr val="0000FF"/>
                </a:solidFill>
                <a:latin typeface="微軟正黑體" panose="020B0604030504040204" pitchFamily="34" charset="-120"/>
                <a:ea typeface="微軟正黑體" panose="020B0604030504040204" pitchFamily="34" charset="-120"/>
              </a:rPr>
              <a:t>影印本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2" name="矩形 51"/>
          <p:cNvSpPr/>
          <p:nvPr/>
        </p:nvSpPr>
        <p:spPr>
          <a:xfrm>
            <a:off x="6460779" y="4390724"/>
            <a:ext cx="2218286" cy="200975"/>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貼超額比序項目</a:t>
            </a:r>
            <a:r>
              <a:rPr lang="zh-TW" altLang="en-US" sz="1050" b="1" dirty="0" smtClean="0">
                <a:solidFill>
                  <a:srgbClr val="C00000"/>
                </a:solidFill>
                <a:latin typeface="微軟正黑體" panose="020B0604030504040204" pitchFamily="34" charset="-120"/>
                <a:ea typeface="微軟正黑體" panose="020B0604030504040204" pitchFamily="34" charset="-120"/>
              </a:rPr>
              <a:t>積分證明單</a:t>
            </a:r>
            <a:r>
              <a:rPr lang="zh-TW" altLang="en-US" sz="1050" b="1" dirty="0" smtClean="0">
                <a:solidFill>
                  <a:srgbClr val="0000FF"/>
                </a:solidFill>
                <a:latin typeface="微軟正黑體" panose="020B0604030504040204" pitchFamily="34" charset="-120"/>
                <a:ea typeface="微軟正黑體" panose="020B0604030504040204" pitchFamily="34" charset="-120"/>
              </a:rPr>
              <a:t>正本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3" name="矩形 52"/>
          <p:cNvSpPr/>
          <p:nvPr/>
        </p:nvSpPr>
        <p:spPr>
          <a:xfrm>
            <a:off x="6735967" y="3686380"/>
            <a:ext cx="1667910" cy="211501"/>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a:t>
            </a:r>
            <a:r>
              <a:rPr lang="zh-TW" altLang="en-US" sz="1050" b="1" dirty="0" smtClean="0">
                <a:solidFill>
                  <a:srgbClr val="C00000"/>
                </a:solidFill>
                <a:latin typeface="微軟正黑體" panose="020B0604030504040204" pitchFamily="34" charset="-120"/>
                <a:ea typeface="微軟正黑體" panose="020B0604030504040204" pitchFamily="34" charset="-120"/>
              </a:rPr>
              <a:t>特種身分證明</a:t>
            </a:r>
            <a:r>
              <a:rPr lang="zh-TW" altLang="en-US" sz="1050" b="1" dirty="0" smtClean="0">
                <a:solidFill>
                  <a:srgbClr val="0000FF"/>
                </a:solidFill>
                <a:latin typeface="微軟正黑體" panose="020B0604030504040204" pitchFamily="34" charset="-120"/>
                <a:ea typeface="微軟正黑體" panose="020B0604030504040204" pitchFamily="34" charset="-120"/>
              </a:rPr>
              <a:t>影印本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4" name="矩形 53"/>
          <p:cNvSpPr/>
          <p:nvPr/>
        </p:nvSpPr>
        <p:spPr>
          <a:xfrm>
            <a:off x="6735967" y="4001596"/>
            <a:ext cx="1679106" cy="211501"/>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a:t>
            </a:r>
            <a:r>
              <a:rPr lang="zh-TW" altLang="en-US" sz="1050" b="1" dirty="0" smtClean="0">
                <a:solidFill>
                  <a:srgbClr val="C00000"/>
                </a:solidFill>
                <a:latin typeface="微軟正黑體" panose="020B0604030504040204" pitchFamily="34" charset="-120"/>
                <a:ea typeface="微軟正黑體" panose="020B0604030504040204" pitchFamily="34" charset="-120"/>
              </a:rPr>
              <a:t>弱勢身分證明</a:t>
            </a:r>
            <a:r>
              <a:rPr lang="zh-TW" altLang="en-US" sz="1050" b="1" dirty="0" smtClean="0">
                <a:solidFill>
                  <a:srgbClr val="0000FF"/>
                </a:solidFill>
                <a:latin typeface="微軟正黑體" panose="020B0604030504040204" pitchFamily="34" charset="-120"/>
                <a:ea typeface="微軟正黑體" panose="020B0604030504040204" pitchFamily="34" charset="-120"/>
              </a:rPr>
              <a:t>影印本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5" name="矩形 54"/>
          <p:cNvSpPr/>
          <p:nvPr/>
        </p:nvSpPr>
        <p:spPr>
          <a:xfrm>
            <a:off x="6507405" y="3371050"/>
            <a:ext cx="2125034" cy="211501"/>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a:t>
            </a:r>
            <a:r>
              <a:rPr lang="zh-TW" altLang="en-US" sz="1050" b="1" dirty="0" smtClean="0">
                <a:solidFill>
                  <a:srgbClr val="C00000"/>
                </a:solidFill>
                <a:latin typeface="微軟正黑體" panose="020B0604030504040204" pitchFamily="34" charset="-120"/>
                <a:ea typeface="微軟正黑體" panose="020B0604030504040204" pitchFamily="34" charset="-120"/>
              </a:rPr>
              <a:t>學歷證明</a:t>
            </a:r>
            <a:r>
              <a:rPr lang="en-US" altLang="zh-TW" sz="1050" b="1" dirty="0" smtClean="0">
                <a:solidFill>
                  <a:srgbClr val="C00000"/>
                </a:solidFill>
                <a:latin typeface="微軟正黑體" panose="020B0604030504040204" pitchFamily="34" charset="-120"/>
                <a:ea typeface="微軟正黑體" panose="020B0604030504040204" pitchFamily="34" charset="-120"/>
              </a:rPr>
              <a:t>/</a:t>
            </a:r>
            <a:r>
              <a:rPr lang="zh-TW" altLang="en-US" sz="1050" b="1" dirty="0" smtClean="0">
                <a:solidFill>
                  <a:srgbClr val="C00000"/>
                </a:solidFill>
                <a:latin typeface="微軟正黑體" panose="020B0604030504040204" pitchFamily="34" charset="-120"/>
                <a:ea typeface="微軟正黑體" panose="020B0604030504040204" pitchFamily="34" charset="-120"/>
              </a:rPr>
              <a:t>學期成績單</a:t>
            </a:r>
            <a:r>
              <a:rPr lang="zh-TW" altLang="en-US" sz="1050" b="1" dirty="0" smtClean="0">
                <a:solidFill>
                  <a:srgbClr val="0000FF"/>
                </a:solidFill>
                <a:latin typeface="微軟正黑體" panose="020B0604030504040204" pitchFamily="34" charset="-120"/>
                <a:ea typeface="微軟正黑體" panose="020B0604030504040204" pitchFamily="34" charset="-120"/>
              </a:rPr>
              <a:t>影印本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6" name="矩形 55"/>
          <p:cNvSpPr/>
          <p:nvPr/>
        </p:nvSpPr>
        <p:spPr>
          <a:xfrm>
            <a:off x="6660031" y="4705941"/>
            <a:ext cx="1743846" cy="193218"/>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zh-TW" sz="1050" b="1" dirty="0">
                <a:solidFill>
                  <a:srgbClr val="0000FF"/>
                </a:solidFill>
                <a:latin typeface="微軟正黑體" panose="020B0604030504040204" pitchFamily="34" charset="-120"/>
                <a:ea typeface="微軟正黑體" panose="020B0604030504040204" pitchFamily="34" charset="-120"/>
              </a:rPr>
              <a:t>黏</a:t>
            </a:r>
            <a:r>
              <a:rPr lang="zh-TW" altLang="en-US" sz="1050" b="1" dirty="0" smtClean="0">
                <a:solidFill>
                  <a:srgbClr val="0000FF"/>
                </a:solidFill>
                <a:latin typeface="微軟正黑體" panose="020B0604030504040204" pitchFamily="34" charset="-120"/>
                <a:ea typeface="微軟正黑體" panose="020B0604030504040204" pitchFamily="34" charset="-120"/>
              </a:rPr>
              <a:t>貼其他</a:t>
            </a:r>
            <a:r>
              <a:rPr lang="en-US" altLang="zh-TW" sz="1050" b="1" dirty="0" smtClean="0">
                <a:solidFill>
                  <a:srgbClr val="0000FF"/>
                </a:solidFill>
                <a:latin typeface="微軟正黑體" panose="020B0604030504040204" pitchFamily="34" charset="-120"/>
                <a:ea typeface="微軟正黑體" panose="020B0604030504040204" pitchFamily="34" charset="-120"/>
              </a:rPr>
              <a:t>(</a:t>
            </a:r>
            <a:r>
              <a:rPr lang="zh-TW" altLang="en-US" sz="1050" b="1" dirty="0" smtClean="0">
                <a:solidFill>
                  <a:srgbClr val="0000FF"/>
                </a:solidFill>
                <a:latin typeface="微軟正黑體" panose="020B0604030504040204" pitchFamily="34" charset="-120"/>
                <a:ea typeface="微軟正黑體" panose="020B0604030504040204" pitchFamily="34" charset="-120"/>
              </a:rPr>
              <a:t>得獎</a:t>
            </a:r>
            <a:r>
              <a:rPr lang="en-US" altLang="zh-TW" sz="1050" b="1" dirty="0" smtClean="0">
                <a:solidFill>
                  <a:srgbClr val="0000FF"/>
                </a:solidFill>
                <a:latin typeface="微軟正黑體" panose="020B0604030504040204" pitchFamily="34" charset="-120"/>
                <a:ea typeface="微軟正黑體" panose="020B0604030504040204" pitchFamily="34" charset="-120"/>
              </a:rPr>
              <a:t>)</a:t>
            </a:r>
            <a:r>
              <a:rPr lang="zh-TW" altLang="en-US" sz="1050" b="1" dirty="0" smtClean="0">
                <a:solidFill>
                  <a:srgbClr val="0000FF"/>
                </a:solidFill>
                <a:latin typeface="微軟正黑體" panose="020B0604030504040204" pitchFamily="34" charset="-120"/>
                <a:ea typeface="微軟正黑體" panose="020B0604030504040204" pitchFamily="34" charset="-120"/>
              </a:rPr>
              <a:t>證明影印本</a:t>
            </a:r>
            <a:endParaRPr lang="zh-TW" altLang="en-US" sz="1050" b="1" dirty="0">
              <a:solidFill>
                <a:srgbClr val="0000FF"/>
              </a:solidFill>
              <a:latin typeface="微軟正黑體" panose="020B0604030504040204" pitchFamily="34" charset="-120"/>
              <a:ea typeface="微軟正黑體" panose="020B0604030504040204" pitchFamily="34" charset="-120"/>
            </a:endParaRPr>
          </a:p>
        </p:txBody>
      </p:sp>
      <p:sp>
        <p:nvSpPr>
          <p:cNvPr id="57" name="矩形 56"/>
          <p:cNvSpPr/>
          <p:nvPr/>
        </p:nvSpPr>
        <p:spPr>
          <a:xfrm>
            <a:off x="6248399" y="1981445"/>
            <a:ext cx="2581275" cy="90463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dirty="0"/>
          </a:p>
        </p:txBody>
      </p:sp>
      <p:grpSp>
        <p:nvGrpSpPr>
          <p:cNvPr id="58" name="群組 57"/>
          <p:cNvGrpSpPr/>
          <p:nvPr/>
        </p:nvGrpSpPr>
        <p:grpSpPr>
          <a:xfrm>
            <a:off x="3183993" y="5722413"/>
            <a:ext cx="2674401" cy="956749"/>
            <a:chOff x="542057" y="3426143"/>
            <a:chExt cx="3819844" cy="1020881"/>
          </a:xfrm>
        </p:grpSpPr>
        <p:grpSp>
          <p:nvGrpSpPr>
            <p:cNvPr id="59" name="群組 58"/>
            <p:cNvGrpSpPr/>
            <p:nvPr/>
          </p:nvGrpSpPr>
          <p:grpSpPr>
            <a:xfrm>
              <a:off x="542057" y="3426143"/>
              <a:ext cx="3819844" cy="1020881"/>
              <a:chOff x="628650" y="4113343"/>
              <a:chExt cx="1579698" cy="961438"/>
            </a:xfrm>
          </p:grpSpPr>
          <p:grpSp>
            <p:nvGrpSpPr>
              <p:cNvPr id="61" name="Group 6"/>
              <p:cNvGrpSpPr/>
              <p:nvPr/>
            </p:nvGrpSpPr>
            <p:grpSpPr>
              <a:xfrm>
                <a:off x="628650" y="4194588"/>
                <a:ext cx="1579698" cy="880193"/>
                <a:chOff x="497608" y="4471245"/>
                <a:chExt cx="3024806" cy="978255"/>
              </a:xfrm>
              <a:effectLst/>
            </p:grpSpPr>
            <p:sp>
              <p:nvSpPr>
                <p:cNvPr id="63" name="Rectangle 4"/>
                <p:cNvSpPr/>
                <p:nvPr/>
              </p:nvSpPr>
              <p:spPr>
                <a:xfrm>
                  <a:off x="502124" y="4471245"/>
                  <a:ext cx="3020290" cy="914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4" name="Rectangle 5"/>
                <p:cNvSpPr/>
                <p:nvPr/>
              </p:nvSpPr>
              <p:spPr>
                <a:xfrm>
                  <a:off x="497608" y="5409293"/>
                  <a:ext cx="3020291" cy="4020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62" name="Rectangle 5"/>
              <p:cNvSpPr/>
              <p:nvPr/>
            </p:nvSpPr>
            <p:spPr>
              <a:xfrm>
                <a:off x="628650" y="4113343"/>
                <a:ext cx="1577340" cy="361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60" name="TextBox 25"/>
            <p:cNvSpPr txBox="1"/>
            <p:nvPr/>
          </p:nvSpPr>
          <p:spPr>
            <a:xfrm>
              <a:off x="650895" y="3541166"/>
              <a:ext cx="3584695" cy="788178"/>
            </a:xfrm>
            <a:prstGeom prst="rect">
              <a:avLst/>
            </a:prstGeom>
            <a:noFill/>
          </p:spPr>
          <p:txBody>
            <a:bodyPr wrap="square" lIns="0" rIns="0" rtlCol="0" anchor="ctr">
              <a:spAutoFit/>
            </a:bodyPr>
            <a:lstStyle/>
            <a:p>
              <a:pPr algn="just"/>
              <a:r>
                <a:rPr lang="zh-TW" altLang="zh-TW" sz="1400" b="1" dirty="0">
                  <a:latin typeface="微軟正黑體" panose="020B0604030504040204" pitchFamily="34" charset="-120"/>
                  <a:ea typeface="微軟正黑體" panose="020B0604030504040204" pitchFamily="34" charset="-120"/>
                </a:rPr>
                <a:t>若印出資料有誤，請直接於紙本上修改正確資料，並蓋上個人</a:t>
              </a:r>
              <a:r>
                <a:rPr lang="zh-TW" altLang="zh-TW" sz="1400" b="1" dirty="0" smtClean="0">
                  <a:latin typeface="微軟正黑體" panose="020B0604030504040204" pitchFamily="34" charset="-120"/>
                  <a:ea typeface="微軟正黑體" panose="020B0604030504040204" pitchFamily="34" charset="-120"/>
                </a:rPr>
                <a:t>印章。</a:t>
              </a:r>
              <a:endParaRPr lang="en-US" sz="1100" b="1" dirty="0">
                <a:latin typeface="微軟正黑體" panose="020B0604030504040204" pitchFamily="34" charset="-120"/>
                <a:ea typeface="微軟正黑體" panose="020B0604030504040204" pitchFamily="34" charset="-120"/>
              </a:endParaRPr>
            </a:p>
          </p:txBody>
        </p:sp>
      </p:grpSp>
      <p:sp>
        <p:nvSpPr>
          <p:cNvPr id="65" name="矩形 64"/>
          <p:cNvSpPr/>
          <p:nvPr/>
        </p:nvSpPr>
        <p:spPr>
          <a:xfrm>
            <a:off x="279124" y="2619213"/>
            <a:ext cx="2258723" cy="196621"/>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66" name="矩形 65"/>
          <p:cNvSpPr/>
          <p:nvPr/>
        </p:nvSpPr>
        <p:spPr>
          <a:xfrm>
            <a:off x="541052" y="2407712"/>
            <a:ext cx="1390018" cy="211501"/>
          </a:xfrm>
          <a:prstGeom prst="rect">
            <a:avLst/>
          </a:prstGeom>
          <a:solidFill>
            <a:schemeClr val="accent4">
              <a:lumMod val="20000"/>
              <a:lumOff val="8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050" b="1" dirty="0" smtClean="0">
                <a:solidFill>
                  <a:srgbClr val="0000FF"/>
                </a:solidFill>
                <a:latin typeface="微軟正黑體" panose="020B0604030504040204" pitchFamily="34" charset="-120"/>
                <a:ea typeface="微軟正黑體" panose="020B0604030504040204" pitchFamily="34" charset="-120"/>
              </a:rPr>
              <a:t>個人報名費</a:t>
            </a:r>
            <a:r>
              <a:rPr lang="zh-TW" altLang="en-US" sz="1050" b="1" dirty="0" smtClean="0">
                <a:solidFill>
                  <a:srgbClr val="C00000"/>
                </a:solidFill>
                <a:latin typeface="微軟正黑體" panose="020B0604030504040204" pitchFamily="34" charset="-120"/>
                <a:ea typeface="微軟正黑體" panose="020B0604030504040204" pitchFamily="34" charset="-120"/>
              </a:rPr>
              <a:t>繳費帳號</a:t>
            </a:r>
            <a:endParaRPr lang="zh-TW" altLang="en-US" sz="1050" b="1" dirty="0">
              <a:solidFill>
                <a:srgbClr val="C0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92599993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82</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88136" y="99076"/>
            <a:ext cx="4233077" cy="583027"/>
            <a:chOff x="2112716" y="2335487"/>
            <a:chExt cx="5644102" cy="777362"/>
          </a:xfrm>
        </p:grpSpPr>
        <p:sp>
          <p:nvSpPr>
            <p:cNvPr id="7" name="圆角矩形 16">
              <a:extLst>
                <a:ext uri="{FF2B5EF4-FFF2-40B4-BE49-F238E27FC236}">
                  <a16:creationId xmlns:a16="http://schemas.microsoft.com/office/drawing/2014/main" id="{3B2F4B55-FD50-42B1-926A-2FF632B44C86}"/>
                </a:ext>
              </a:extLst>
            </p:cNvPr>
            <p:cNvSpPr/>
            <p:nvPr/>
          </p:nvSpPr>
          <p:spPr>
            <a:xfrm rot="5400000" flipH="1">
              <a:off x="4804703" y="149563"/>
              <a:ext cx="688284" cy="5215947"/>
            </a:xfrm>
            <a:prstGeom prst="roundRect">
              <a:avLst/>
            </a:prstGeom>
            <a:solidFill>
              <a:srgbClr val="015A7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47BA3EFB-2046-4525-89FE-A40D8365DA32}"/>
                </a:ext>
              </a:extLst>
            </p:cNvPr>
            <p:cNvSpPr/>
            <p:nvPr/>
          </p:nvSpPr>
          <p:spPr>
            <a:xfrm>
              <a:off x="2956296" y="2415229"/>
              <a:ext cx="4650162"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02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個別報名系統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35">
              <a:extLst>
                <a:ext uri="{FF2B5EF4-FFF2-40B4-BE49-F238E27FC236}">
                  <a16:creationId xmlns:a16="http://schemas.microsoft.com/office/drawing/2014/main" id="{CEABB988-376F-4C9F-82F8-D7A8F5F254A6}"/>
                </a:ext>
              </a:extLst>
            </p:cNvPr>
            <p:cNvGrpSpPr/>
            <p:nvPr/>
          </p:nvGrpSpPr>
          <p:grpSpPr>
            <a:xfrm>
              <a:off x="2112716" y="2335487"/>
              <a:ext cx="767322" cy="767322"/>
              <a:chOff x="3552943" y="2498822"/>
              <a:chExt cx="398028" cy="398028"/>
            </a:xfrm>
          </p:grpSpPr>
          <p:sp>
            <p:nvSpPr>
              <p:cNvPr id="10" name="椭圆 36">
                <a:extLst>
                  <a:ext uri="{FF2B5EF4-FFF2-40B4-BE49-F238E27FC236}">
                    <a16:creationId xmlns:a16="http://schemas.microsoft.com/office/drawing/2014/main" id="{A00ADD6B-ED20-409B-88DB-6C903679A8E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37">
                <a:extLst>
                  <a:ext uri="{FF2B5EF4-FFF2-40B4-BE49-F238E27FC236}">
                    <a16:creationId xmlns:a16="http://schemas.microsoft.com/office/drawing/2014/main" id="{2A7EB4AF-9908-441B-8713-E28EBC4ACC10}"/>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193572E5-FFF0-4080-AEAA-794B8808275F}"/>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CAA5A571-901D-44FF-BB6A-D8576B427B9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1406095" y="1352369"/>
            <a:ext cx="1189621" cy="33322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信封封面</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15" name="標題 1"/>
          <p:cNvSpPr txBox="1">
            <a:spLocks/>
          </p:cNvSpPr>
          <p:nvPr/>
        </p:nvSpPr>
        <p:spPr>
          <a:xfrm>
            <a:off x="351655" y="738872"/>
            <a:ext cx="3298502" cy="52397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6</a:t>
            </a:r>
            <a:r>
              <a:rPr lang="zh-TW" altLang="en-US" sz="2800" b="1" dirty="0" smtClean="0">
                <a:solidFill>
                  <a:srgbClr val="0033CC"/>
                </a:solidFill>
                <a:latin typeface="微軟正黑體" panose="020B0604030504040204" pitchFamily="34" charset="-120"/>
                <a:ea typeface="微軟正黑體" panose="020B0604030504040204" pitchFamily="34" charset="-120"/>
              </a:rPr>
              <a:t>、</a:t>
            </a:r>
            <a:r>
              <a:rPr lang="zh-TW" altLang="zh-TW" sz="2800" b="1" dirty="0">
                <a:solidFill>
                  <a:srgbClr val="0000FF"/>
                </a:solidFill>
                <a:latin typeface="微軟正黑體" panose="020B0604030504040204" pitchFamily="34" charset="-120"/>
                <a:ea typeface="微軟正黑體" panose="020B0604030504040204" pitchFamily="34" charset="-120"/>
              </a:rPr>
              <a:t>黏</a:t>
            </a:r>
            <a:r>
              <a:rPr lang="zh-TW" altLang="en-US" sz="2800" b="1" dirty="0" smtClean="0">
                <a:solidFill>
                  <a:srgbClr val="0033CC"/>
                </a:solidFill>
                <a:latin typeface="微軟正黑體" panose="020B0604030504040204" pitchFamily="34" charset="-120"/>
                <a:ea typeface="微軟正黑體" panose="020B0604030504040204" pitchFamily="34" charset="-120"/>
              </a:rPr>
              <a:t>貼表件及寄出</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a:stretch>
            <a:fillRect/>
          </a:stretch>
        </p:blipFill>
        <p:spPr>
          <a:xfrm>
            <a:off x="326134" y="1824118"/>
            <a:ext cx="3522227" cy="4833506"/>
          </a:xfrm>
          <a:prstGeom prst="rect">
            <a:avLst/>
          </a:prstGeom>
          <a:ln w="19050">
            <a:solidFill>
              <a:srgbClr val="0000FF"/>
            </a:solidFill>
          </a:ln>
        </p:spPr>
      </p:pic>
      <p:grpSp>
        <p:nvGrpSpPr>
          <p:cNvPr id="16" name="群組 15"/>
          <p:cNvGrpSpPr/>
          <p:nvPr/>
        </p:nvGrpSpPr>
        <p:grpSpPr>
          <a:xfrm>
            <a:off x="4051416" y="1814947"/>
            <a:ext cx="4388391" cy="2605081"/>
            <a:chOff x="1301750" y="5381624"/>
            <a:chExt cx="9588500" cy="792163"/>
          </a:xfrm>
        </p:grpSpPr>
        <p:sp>
          <p:nvSpPr>
            <p:cNvPr id="17" name="矩形 16"/>
            <p:cNvSpPr/>
            <p:nvPr/>
          </p:nvSpPr>
          <p:spPr>
            <a:xfrm>
              <a:off x="1301750" y="5381624"/>
              <a:ext cx="9588500" cy="792163"/>
            </a:xfrm>
            <a:prstGeom prst="rect">
              <a:avLst/>
            </a:prstGeom>
            <a:solidFill>
              <a:srgbClr val="FEFAF8"/>
            </a:solid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8" name="矩形 3"/>
            <p:cNvSpPr>
              <a:spLocks noChangeArrowheads="1"/>
            </p:cNvSpPr>
            <p:nvPr/>
          </p:nvSpPr>
          <p:spPr bwMode="auto">
            <a:xfrm>
              <a:off x="1644849" y="5436102"/>
              <a:ext cx="9132160" cy="68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r>
                <a:rPr lang="zh-TW" altLang="zh-TW" sz="2000" b="1" dirty="0">
                  <a:solidFill>
                    <a:srgbClr val="C00000"/>
                  </a:solidFill>
                  <a:latin typeface="微軟正黑體" panose="020B0604030504040204" pitchFamily="34" charset="-120"/>
                  <a:ea typeface="微軟正黑體" panose="020B0604030504040204" pitchFamily="34" charset="-120"/>
                </a:rPr>
                <a:t>※提醒</a:t>
              </a:r>
              <a:r>
                <a:rPr lang="zh-TW" altLang="zh-TW" sz="2000" b="1" dirty="0" smtClean="0">
                  <a:solidFill>
                    <a:srgbClr val="C00000"/>
                  </a:solidFill>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報名學生勾稽檢核附件，將「</a:t>
              </a:r>
              <a:r>
                <a:rPr lang="en-US" altLang="zh-TW" sz="2000" b="1" dirty="0" smtClean="0">
                  <a:solidFill>
                    <a:srgbClr val="C00000"/>
                  </a:solidFill>
                  <a:latin typeface="微軟正黑體" panose="020B0604030504040204" pitchFamily="34" charset="-120"/>
                  <a:ea typeface="微軟正黑體" panose="020B0604030504040204" pitchFamily="34" charset="-120"/>
                </a:rPr>
                <a:t>111</a:t>
              </a:r>
              <a:r>
                <a:rPr lang="zh-TW" altLang="zh-TW" sz="2000" b="1" dirty="0" smtClean="0">
                  <a:latin typeface="微軟正黑體" panose="020B0604030504040204" pitchFamily="34" charset="-120"/>
                  <a:ea typeface="微軟正黑體" panose="020B0604030504040204" pitchFamily="34" charset="-120"/>
                </a:rPr>
                <a:t>學年</a:t>
              </a:r>
              <a:r>
                <a:rPr lang="zh-TW" altLang="zh-TW" sz="2000" b="1" dirty="0">
                  <a:latin typeface="微軟正黑體" panose="020B0604030504040204" pitchFamily="34" charset="-120"/>
                  <a:ea typeface="微軟正黑體" panose="020B0604030504040204" pitchFamily="34" charset="-120"/>
                </a:rPr>
                <a:t>度</a:t>
              </a:r>
              <a:r>
                <a:rPr lang="zh-TW" altLang="zh-TW" sz="2000" b="1" dirty="0">
                  <a:solidFill>
                    <a:srgbClr val="C00000"/>
                  </a:solidFill>
                  <a:latin typeface="微軟正黑體" panose="020B0604030504040204" pitchFamily="34" charset="-120"/>
                  <a:ea typeface="微軟正黑體" panose="020B0604030504040204" pitchFamily="34" charset="-120"/>
                </a:rPr>
                <a:t>五專優先免試</a:t>
              </a:r>
              <a:r>
                <a:rPr lang="zh-TW" altLang="zh-TW" sz="2000" b="1" dirty="0">
                  <a:latin typeface="微軟正黑體" panose="020B0604030504040204" pitchFamily="34" charset="-120"/>
                  <a:ea typeface="微軟正黑體" panose="020B0604030504040204" pitchFamily="34" charset="-120"/>
                </a:rPr>
                <a:t>入學</a:t>
              </a:r>
              <a:r>
                <a:rPr lang="zh-TW" altLang="zh-TW" sz="2000" b="1" u="sng" dirty="0">
                  <a:solidFill>
                    <a:srgbClr val="C00000"/>
                  </a:solidFill>
                  <a:latin typeface="微軟正黑體" panose="020B0604030504040204" pitchFamily="34" charset="-120"/>
                  <a:ea typeface="微軟正黑體" panose="020B0604030504040204" pitchFamily="34" charset="-120"/>
                </a:rPr>
                <a:t>報名表</a:t>
              </a:r>
              <a:r>
                <a:rPr lang="zh-TW" altLang="zh-TW" sz="2000" b="1" dirty="0">
                  <a:latin typeface="微軟正黑體" panose="020B0604030504040204" pitchFamily="34" charset="-120"/>
                  <a:ea typeface="微軟正黑體" panose="020B0604030504040204" pitchFamily="34" charset="-120"/>
                </a:rPr>
                <a:t>、</a:t>
              </a:r>
              <a:r>
                <a:rPr lang="zh-TW" altLang="zh-TW" sz="2000" b="1" u="sng" dirty="0">
                  <a:solidFill>
                    <a:srgbClr val="C00000"/>
                  </a:solidFill>
                  <a:latin typeface="微軟正黑體" panose="020B0604030504040204" pitchFamily="34" charset="-120"/>
                  <a:ea typeface="微軟正黑體" panose="020B0604030504040204" pitchFamily="34" charset="-120"/>
                </a:rPr>
                <a:t>相關證明文件黏貼表</a:t>
              </a:r>
              <a:r>
                <a:rPr lang="zh-TW" altLang="zh-TW" sz="2000" b="1" dirty="0">
                  <a:latin typeface="微軟正黑體" panose="020B0604030504040204" pitchFamily="34" charset="-120"/>
                  <a:ea typeface="微軟正黑體" panose="020B0604030504040204" pitchFamily="34" charset="-120"/>
                </a:rPr>
                <a:t>」裝入</a:t>
              </a:r>
              <a:r>
                <a:rPr lang="en-US" altLang="zh-TW" sz="2000" b="1" dirty="0">
                  <a:latin typeface="微軟正黑體" panose="020B0604030504040204" pitchFamily="34" charset="-120"/>
                  <a:ea typeface="微軟正黑體" panose="020B0604030504040204" pitchFamily="34" charset="-120"/>
                </a:rPr>
                <a:t>A4</a:t>
              </a:r>
              <a:r>
                <a:rPr lang="zh-TW" altLang="zh-TW" sz="2000" b="1" dirty="0">
                  <a:latin typeface="微軟正黑體" panose="020B0604030504040204" pitchFamily="34" charset="-120"/>
                  <a:ea typeface="微軟正黑體" panose="020B0604030504040204" pitchFamily="34" charset="-120"/>
                </a:rPr>
                <a:t>信封，信封封面黏貼於信封外，於</a:t>
              </a:r>
              <a:r>
                <a:rPr lang="en-US" altLang="zh-TW" sz="2000" b="1" u="sng" dirty="0" smtClean="0">
                  <a:solidFill>
                    <a:srgbClr val="C00000"/>
                  </a:solidFill>
                  <a:latin typeface="微軟正黑體" panose="020B0604030504040204" pitchFamily="34" charset="-120"/>
                  <a:ea typeface="微軟正黑體" panose="020B0604030504040204" pitchFamily="34" charset="-120"/>
                </a:rPr>
                <a:t>111</a:t>
              </a:r>
              <a:r>
                <a:rPr lang="zh-TW" altLang="zh-TW" sz="2000" b="1" u="sng" dirty="0" smtClean="0">
                  <a:solidFill>
                    <a:srgbClr val="C00000"/>
                  </a:solidFill>
                  <a:latin typeface="微軟正黑體" panose="020B0604030504040204" pitchFamily="34" charset="-120"/>
                  <a:ea typeface="微軟正黑體" panose="020B0604030504040204" pitchFamily="34" charset="-120"/>
                </a:rPr>
                <a:t>年</a:t>
              </a:r>
              <a:r>
                <a:rPr lang="en-US" altLang="zh-TW" sz="2000" b="1" u="sng" dirty="0">
                  <a:solidFill>
                    <a:srgbClr val="C00000"/>
                  </a:solidFill>
                  <a:latin typeface="微軟正黑體" panose="020B0604030504040204" pitchFamily="34" charset="-120"/>
                  <a:ea typeface="微軟正黑體" panose="020B0604030504040204" pitchFamily="34" charset="-120"/>
                </a:rPr>
                <a:t>5</a:t>
              </a:r>
              <a:r>
                <a:rPr lang="zh-TW" altLang="zh-TW" sz="2000" b="1" u="sng" dirty="0">
                  <a:solidFill>
                    <a:srgbClr val="C00000"/>
                  </a:solidFill>
                  <a:latin typeface="微軟正黑體" panose="020B0604030504040204" pitchFamily="34" charset="-120"/>
                  <a:ea typeface="微軟正黑體" panose="020B0604030504040204" pitchFamily="34" charset="-120"/>
                </a:rPr>
                <a:t>月</a:t>
              </a:r>
              <a:r>
                <a:rPr lang="en-US" altLang="zh-TW" sz="2000" b="1" u="sng" dirty="0" smtClean="0">
                  <a:solidFill>
                    <a:srgbClr val="C00000"/>
                  </a:solidFill>
                  <a:latin typeface="微軟正黑體" panose="020B0604030504040204" pitchFamily="34" charset="-120"/>
                  <a:ea typeface="微軟正黑體" panose="020B0604030504040204" pitchFamily="34" charset="-120"/>
                </a:rPr>
                <a:t>27</a:t>
              </a:r>
              <a:r>
                <a:rPr lang="zh-TW" altLang="zh-TW" sz="2000" b="1" u="sng" dirty="0" smtClean="0">
                  <a:solidFill>
                    <a:srgbClr val="C00000"/>
                  </a:solidFill>
                  <a:latin typeface="微軟正黑體" panose="020B0604030504040204" pitchFamily="34" charset="-120"/>
                  <a:ea typeface="微軟正黑體" panose="020B0604030504040204" pitchFamily="34" charset="-120"/>
                </a:rPr>
                <a:t>日</a:t>
              </a:r>
              <a:r>
                <a:rPr lang="en-US" altLang="zh-TW" sz="2000" b="1" u="sng" dirty="0">
                  <a:solidFill>
                    <a:srgbClr val="C00000"/>
                  </a:solidFill>
                  <a:latin typeface="微軟正黑體" panose="020B0604030504040204" pitchFamily="34" charset="-120"/>
                  <a:ea typeface="微軟正黑體" panose="020B0604030504040204" pitchFamily="34" charset="-120"/>
                </a:rPr>
                <a:t>(</a:t>
              </a:r>
              <a:r>
                <a:rPr lang="zh-TW" altLang="zh-TW" sz="2000" b="1" u="sng" dirty="0">
                  <a:solidFill>
                    <a:srgbClr val="C00000"/>
                  </a:solidFill>
                  <a:latin typeface="微軟正黑體" panose="020B0604030504040204" pitchFamily="34" charset="-120"/>
                  <a:ea typeface="微軟正黑體" panose="020B0604030504040204" pitchFamily="34" charset="-120"/>
                </a:rPr>
                <a:t>星期五</a:t>
              </a:r>
              <a:r>
                <a:rPr lang="en-US" altLang="zh-TW" sz="2000" b="1" u="sng" dirty="0">
                  <a:solidFill>
                    <a:srgbClr val="C00000"/>
                  </a:solidFill>
                  <a:latin typeface="微軟正黑體" panose="020B0604030504040204" pitchFamily="34" charset="-120"/>
                  <a:ea typeface="微軟正黑體" panose="020B0604030504040204" pitchFamily="34" charset="-120"/>
                </a:rPr>
                <a:t>)</a:t>
              </a:r>
              <a:r>
                <a:rPr lang="zh-TW" altLang="zh-TW" sz="2000" b="1" u="sng" dirty="0">
                  <a:solidFill>
                    <a:srgbClr val="C00000"/>
                  </a:solidFill>
                  <a:latin typeface="微軟正黑體" panose="020B0604030504040204" pitchFamily="34" charset="-120"/>
                  <a:ea typeface="微軟正黑體" panose="020B0604030504040204" pitchFamily="34" charset="-120"/>
                </a:rPr>
                <a:t>前</a:t>
              </a:r>
              <a:r>
                <a:rPr lang="en-US" altLang="zh-TW" sz="2000" b="1" u="sng" dirty="0">
                  <a:solidFill>
                    <a:srgbClr val="C00000"/>
                  </a:solidFill>
                  <a:latin typeface="微軟正黑體" panose="020B0604030504040204" pitchFamily="34" charset="-120"/>
                  <a:ea typeface="微軟正黑體" panose="020B0604030504040204" pitchFamily="34" charset="-120"/>
                </a:rPr>
                <a:t>(</a:t>
              </a:r>
              <a:r>
                <a:rPr lang="zh-TW" altLang="zh-TW" sz="2000" b="1" u="sng" dirty="0">
                  <a:solidFill>
                    <a:srgbClr val="C00000"/>
                  </a:solidFill>
                  <a:latin typeface="微軟正黑體" panose="020B0604030504040204" pitchFamily="34" charset="-120"/>
                  <a:ea typeface="微軟正黑體" panose="020B0604030504040204" pitchFamily="34" charset="-120"/>
                </a:rPr>
                <a:t>郵戳為憑</a:t>
              </a:r>
              <a:r>
                <a:rPr lang="en-US" altLang="zh-TW" sz="2000" b="1" u="sng" dirty="0">
                  <a:solidFill>
                    <a:srgbClr val="C00000"/>
                  </a:solidFill>
                  <a:latin typeface="微軟正黑體" panose="020B0604030504040204" pitchFamily="34" charset="-120"/>
                  <a:ea typeface="微軟正黑體" panose="020B0604030504040204" pitchFamily="34" charset="-120"/>
                </a:rPr>
                <a:t>)</a:t>
              </a:r>
              <a:r>
                <a:rPr lang="zh-TW" altLang="zh-TW" sz="2000" b="1" dirty="0">
                  <a:latin typeface="微軟正黑體" panose="020B0604030504040204" pitchFamily="34" charset="-120"/>
                  <a:ea typeface="微軟正黑體" panose="020B0604030504040204" pitchFamily="34" charset="-120"/>
                </a:rPr>
                <a:t>，以國內快捷或限時掛號方式寄至本</a:t>
              </a:r>
              <a:r>
                <a:rPr lang="zh-TW" altLang="zh-TW" sz="2000" b="1" dirty="0" smtClean="0">
                  <a:latin typeface="微軟正黑體" panose="020B0604030504040204" pitchFamily="34" charset="-120"/>
                  <a:ea typeface="微軟正黑體" panose="020B0604030504040204" pitchFamily="34" charset="-120"/>
                </a:rPr>
                <a:t>委員會</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grpSp>
      <p:grpSp>
        <p:nvGrpSpPr>
          <p:cNvPr id="19" name="群組 18"/>
          <p:cNvGrpSpPr/>
          <p:nvPr/>
        </p:nvGrpSpPr>
        <p:grpSpPr>
          <a:xfrm>
            <a:off x="1072118" y="3001696"/>
            <a:ext cx="455459" cy="181145"/>
            <a:chOff x="10520" y="-11672"/>
            <a:chExt cx="455888" cy="181417"/>
          </a:xfrm>
        </p:grpSpPr>
        <p:sp>
          <p:nvSpPr>
            <p:cNvPr id="20" name="Frame 17">
              <a:extLst>
                <a:ext uri="{FF2B5EF4-FFF2-40B4-BE49-F238E27FC236}">
                  <a16:creationId xmlns:a16="http://schemas.microsoft.com/office/drawing/2014/main" id="{1278BF84-DDF3-43F8-88E4-A0F28E4079EF}"/>
                </a:ext>
              </a:extLst>
            </p:cNvPr>
            <p:cNvSpPr/>
            <p:nvPr/>
          </p:nvSpPr>
          <p:spPr>
            <a:xfrm>
              <a:off x="286238" y="-11672"/>
              <a:ext cx="180170" cy="180271"/>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TW" altLang="en-US"/>
            </a:p>
          </p:txBody>
        </p:sp>
        <p:sp>
          <p:nvSpPr>
            <p:cNvPr id="21" name="Frame 17">
              <a:extLst>
                <a:ext uri="{FF2B5EF4-FFF2-40B4-BE49-F238E27FC236}">
                  <a16:creationId xmlns:a16="http://schemas.microsoft.com/office/drawing/2014/main" id="{1278BF84-DDF3-43F8-88E4-A0F28E4079EF}"/>
                </a:ext>
              </a:extLst>
            </p:cNvPr>
            <p:cNvSpPr/>
            <p:nvPr/>
          </p:nvSpPr>
          <p:spPr>
            <a:xfrm>
              <a:off x="10520" y="-10526"/>
              <a:ext cx="180170" cy="180271"/>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TW" altLang="en-US"/>
            </a:p>
          </p:txBody>
        </p:sp>
      </p:grpSp>
      <p:pic>
        <p:nvPicPr>
          <p:cNvPr id="22" name="图片 22">
            <a:extLst>
              <a:ext uri="{FF2B5EF4-FFF2-40B4-BE49-F238E27FC236}">
                <a16:creationId xmlns:a16="http://schemas.microsoft.com/office/drawing/2014/main" id="{8A7EE1F4-9CCE-4253-81EB-18404AA1542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167533" y="3810949"/>
            <a:ext cx="1976467" cy="1576468"/>
          </a:xfrm>
          <a:prstGeom prst="rect">
            <a:avLst/>
          </a:prstGeom>
        </p:spPr>
      </p:pic>
    </p:spTree>
    <p:extLst>
      <p:ext uri="{BB962C8B-B14F-4D97-AF65-F5344CB8AC3E}">
        <p14:creationId xmlns:p14="http://schemas.microsoft.com/office/powerpoint/2010/main" val="1833478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83</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flipH="1" rot="5400000">
              <a:off x="5103356" y="1279103"/>
              <a:ext cx="688284" cy="5215947"/>
            </a:xfrm>
            <a:prstGeom prst="roundRect">
              <a:avLst/>
            </a:prstGeom>
            <a:solidFill>
              <a:srgbClr val="F1744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03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國中學校查詢系統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42602" y="812013"/>
            <a:ext cx="2689581" cy="480046"/>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1</a:t>
            </a:r>
            <a:r>
              <a:rPr altLang="en-US" b="1" dirty="0" lang="zh-TW" smtClean="0" sz="2800">
                <a:solidFill>
                  <a:srgbClr val="0033CC"/>
                </a:solidFill>
                <a:latin charset="-120" panose="020B0604030504040204" pitchFamily="34" typeface="微軟正黑體"/>
                <a:ea charset="-120" panose="020B0604030504040204" pitchFamily="34" typeface="微軟正黑體"/>
              </a:rPr>
              <a:t>、系統登入</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內容版面配置區 2"/>
          <p:cNvSpPr>
            <a:spLocks noGrp="1"/>
          </p:cNvSpPr>
          <p:nvPr>
            <p:ph idx="1"/>
          </p:nvPr>
        </p:nvSpPr>
        <p:spPr>
          <a:xfrm>
            <a:off x="528568" y="1204484"/>
            <a:ext cx="7884635" cy="2225464"/>
          </a:xfrm>
        </p:spPr>
        <p:txBody>
          <a:bodyPr rtlCol="0">
            <a:noAutofit/>
          </a:bodyPr>
          <a:lstStyle/>
          <a:p>
            <a:pPr fontAlgn="auto" indent="0" marL="0">
              <a:lnSpc>
                <a:spcPct val="120000"/>
              </a:lnSpc>
              <a:spcAft>
                <a:spcPts val="0"/>
              </a:spcAft>
              <a:buNone/>
              <a:defRPr/>
            </a:pPr>
            <a:r>
              <a:rPr altLang="en-US" b="1" dirty="0" lang="zh-TW" smtClean="0" sz="2400">
                <a:solidFill>
                  <a:srgbClr val="0070C0"/>
                </a:solidFill>
                <a:latin charset="-120" panose="020B0604030504040204" pitchFamily="34" typeface="微軟正黑體"/>
                <a:ea charset="-120" panose="020B0604030504040204" pitchFamily="34" typeface="微軟正黑體"/>
              </a:rPr>
              <a:t>進入國中學校查詢系統</a:t>
            </a:r>
            <a:endParaRPr altLang="zh-TW" b="1" dirty="0" lang="en-US" smtClean="0" sz="2400">
              <a:solidFill>
                <a:srgbClr val="0070C0"/>
              </a:solidFill>
              <a:latin charset="-120" panose="020B0604030504040204" pitchFamily="34" typeface="微軟正黑體"/>
              <a:ea charset="-120" panose="020B0604030504040204" pitchFamily="34" typeface="微軟正黑體"/>
            </a:endParaRPr>
          </a:p>
          <a:p>
            <a:pPr fontAlgn="auto" indent="0" marL="355600">
              <a:lnSpc>
                <a:spcPct val="100000"/>
              </a:lnSpc>
              <a:spcBef>
                <a:spcPts val="600"/>
              </a:spcBef>
              <a:spcAft>
                <a:spcPts val="0"/>
              </a:spcAft>
              <a:buFont charset="0" panose="020B0604020202020204" pitchFamily="34" typeface="Arial"/>
              <a:buNone/>
              <a:defRPr/>
            </a:pPr>
            <a:r>
              <a:rPr altLang="en-US" b="1" dirty="0" lang="zh-TW" smtClean="0" sz="2400">
                <a:latin charset="-120" panose="020B0604030504040204" pitchFamily="34" typeface="微軟正黑體"/>
                <a:ea charset="-120" panose="020B0604030504040204" pitchFamily="34" typeface="微軟正黑體"/>
              </a:rPr>
              <a:t>登入</a:t>
            </a:r>
            <a:r>
              <a:rPr altLang="en-US" b="1" dirty="0" lang="zh-TW" smtClean="0" sz="24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400">
                <a:solidFill>
                  <a:srgbClr val="C00000"/>
                </a:solidFill>
                <a:latin charset="-120" panose="020B0604030504040204" pitchFamily="34" typeface="微軟正黑體"/>
                <a:ea charset="-120" panose="020B0604030504040204" pitchFamily="34" typeface="微軟正黑體"/>
              </a:rPr>
              <a:t>帳號為國中學校代碼</a:t>
            </a:r>
            <a:r>
              <a:rPr altLang="zh-TW" b="1" dirty="0" lang="en-US" smtClean="0" sz="2400">
                <a:solidFill>
                  <a:srgbClr val="C00000"/>
                </a:solidFill>
                <a:latin charset="-120" panose="020B0604030504040204" pitchFamily="34" typeface="微軟正黑體"/>
                <a:ea charset="-120" panose="020B0604030504040204" pitchFamily="34" typeface="微軟正黑體"/>
              </a:rPr>
              <a:t>(6</a:t>
            </a:r>
            <a:r>
              <a:rPr altLang="en-US" b="1" dirty="0" lang="zh-TW" smtClean="0" sz="2400">
                <a:solidFill>
                  <a:srgbClr val="C00000"/>
                </a:solidFill>
                <a:latin charset="-120" panose="020B0604030504040204" pitchFamily="34" typeface="微軟正黑體"/>
                <a:ea charset="-120" panose="020B0604030504040204" pitchFamily="34" typeface="微軟正黑體"/>
              </a:rPr>
              <a:t>位數</a:t>
            </a:r>
            <a:r>
              <a:rPr altLang="zh-TW" b="1" dirty="0" lang="en-US" smtClean="0" sz="2400">
                <a:solidFill>
                  <a:srgbClr val="C00000"/>
                </a:solidFill>
                <a:latin charset="-120" panose="020B0604030504040204" pitchFamily="34" typeface="微軟正黑體"/>
                <a:ea charset="-120" panose="020B0604030504040204" pitchFamily="34" typeface="微軟正黑體"/>
              </a:rPr>
              <a:t>)</a:t>
            </a:r>
          </a:p>
          <a:p>
            <a:pPr fontAlgn="auto" indent="0" marL="355600">
              <a:lnSpc>
                <a:spcPct val="100000"/>
              </a:lnSpc>
              <a:spcBef>
                <a:spcPts val="600"/>
              </a:spcBef>
              <a:spcAft>
                <a:spcPts val="0"/>
              </a:spcAft>
              <a:buFont charset="0" panose="020B0604020202020204" pitchFamily="34" typeface="Arial"/>
              <a:buNone/>
              <a:defRPr/>
            </a:pPr>
            <a:r>
              <a:rPr altLang="en-US" dirty="0" lang="zh-TW" sz="2400">
                <a:solidFill>
                  <a:srgbClr val="C00000"/>
                </a:solidFill>
                <a:latin charset="-120" panose="020B0604030504040204" pitchFamily="34" typeface="微軟正黑體"/>
                <a:ea charset="-120" panose="020B0604030504040204" pitchFamily="34" typeface="微軟正黑體"/>
              </a:rPr>
              <a:t>　</a:t>
            </a:r>
            <a:r>
              <a:rPr altLang="en-US" dirty="0" lang="zh-TW" smtClean="0" sz="2400">
                <a:solidFill>
                  <a:srgbClr val="C00000"/>
                </a:solidFill>
                <a:latin charset="-120" panose="020B0604030504040204" pitchFamily="34" typeface="微軟正黑體"/>
                <a:ea charset="-120" panose="020B0604030504040204" pitchFamily="34" typeface="微軟正黑體"/>
              </a:rPr>
              <a:t>　</a:t>
            </a:r>
            <a:r>
              <a:rPr altLang="en-US" b="1" dirty="0" lang="zh-TW" sz="24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400" u="sng">
                <a:solidFill>
                  <a:srgbClr val="C00000"/>
                </a:solidFill>
                <a:latin charset="-120" panose="020B0604030504040204" pitchFamily="34" typeface="微軟正黑體"/>
                <a:ea charset="-120" panose="020B0604030504040204" pitchFamily="34" typeface="微軟正黑體"/>
              </a:rPr>
              <a:t>密碼為國中</a:t>
            </a:r>
            <a:r>
              <a:rPr altLang="en-US" b="1" dirty="0" lang="zh-TW" sz="2400" u="sng">
                <a:solidFill>
                  <a:srgbClr val="C00000"/>
                </a:solidFill>
                <a:latin charset="-120" panose="020B0604030504040204" pitchFamily="34" typeface="微軟正黑體"/>
                <a:ea charset="-120" panose="020B0604030504040204" pitchFamily="34" typeface="微軟正黑體"/>
              </a:rPr>
              <a:t>學校</a:t>
            </a:r>
            <a:r>
              <a:rPr altLang="zh-TW" b="1" dirty="0" lang="zh-TW" sz="2400" u="sng">
                <a:solidFill>
                  <a:srgbClr val="C00000"/>
                </a:solidFill>
                <a:latin charset="-120" panose="020B0604030504040204" pitchFamily="34" typeface="微軟正黑體"/>
                <a:ea charset="-120" panose="020B0604030504040204" pitchFamily="34" typeface="微軟正黑體"/>
              </a:rPr>
              <a:t>自行設定</a:t>
            </a:r>
            <a:r>
              <a:rPr altLang="zh-TW" b="1" dirty="0" lang="zh-TW" smtClean="0" sz="2400" u="sng">
                <a:solidFill>
                  <a:srgbClr val="C00000"/>
                </a:solidFill>
                <a:latin charset="-120" panose="020B0604030504040204" pitchFamily="34" typeface="微軟正黑體"/>
                <a:ea charset="-120" panose="020B0604030504040204" pitchFamily="34" typeface="微軟正黑體"/>
              </a:rPr>
              <a:t>之密碼</a:t>
            </a:r>
            <a:r>
              <a:rPr altLang="en-US" b="1" dirty="0" lang="zh-TW" smtClean="0" sz="2400" u="sng">
                <a:solidFill>
                  <a:srgbClr val="C00000"/>
                </a:solidFill>
                <a:latin charset="-120" panose="020B0604030504040204" pitchFamily="34" typeface="微軟正黑體"/>
                <a:ea charset="-120" panose="020B0604030504040204" pitchFamily="34" typeface="微軟正黑體"/>
              </a:rPr>
              <a:t>，</a:t>
            </a:r>
            <a:r>
              <a:rPr altLang="zh-TW" b="1" dirty="0" lang="zh-TW" smtClean="0" sz="2400" u="sng">
                <a:solidFill>
                  <a:srgbClr val="C00000"/>
                </a:solidFill>
                <a:latin charset="-120" panose="020B0604030504040204" pitchFamily="34" typeface="微軟正黑體"/>
                <a:ea charset="-120" panose="020B0604030504040204" pitchFamily="34" typeface="微軟正黑體"/>
              </a:rPr>
              <a:t>同</a:t>
            </a:r>
            <a:r>
              <a:rPr altLang="zh-TW" b="1" dirty="0" lang="zh-TW" sz="2400" u="sng">
                <a:solidFill>
                  <a:srgbClr val="C00000"/>
                </a:solidFill>
                <a:latin charset="-120" panose="020B0604030504040204" pitchFamily="34" typeface="微軟正黑體"/>
                <a:ea charset="-120" panose="020B0604030504040204" pitchFamily="34" typeface="微軟正黑體"/>
              </a:rPr>
              <a:t>會議報名</a:t>
            </a:r>
            <a:r>
              <a:rPr altLang="zh-TW" b="1" dirty="0" lang="zh-TW" smtClean="0" sz="2400" u="sng">
                <a:solidFill>
                  <a:srgbClr val="C00000"/>
                </a:solidFill>
                <a:latin charset="-120" panose="020B0604030504040204" pitchFamily="34" typeface="微軟正黑體"/>
                <a:ea charset="-120" panose="020B0604030504040204" pitchFamily="34" typeface="微軟正黑體"/>
              </a:rPr>
              <a:t>、</a:t>
            </a:r>
            <a:endParaRPr altLang="zh-TW" b="1" dirty="0" lang="en-US" sz="2400" u="sng">
              <a:solidFill>
                <a:srgbClr val="C00000"/>
              </a:solidFill>
              <a:latin charset="-120" panose="020B0604030504040204" pitchFamily="34" typeface="微軟正黑體"/>
              <a:ea charset="-120" panose="020B0604030504040204" pitchFamily="34" typeface="微軟正黑體"/>
            </a:endParaRPr>
          </a:p>
          <a:p>
            <a:pPr fontAlgn="auto" indent="0" marL="355600">
              <a:lnSpc>
                <a:spcPct val="100000"/>
              </a:lnSpc>
              <a:spcBef>
                <a:spcPts val="600"/>
              </a:spcBef>
              <a:spcAft>
                <a:spcPts val="0"/>
              </a:spcAft>
              <a:buFont charset="0" panose="020B0604020202020204" pitchFamily="34" typeface="Arial"/>
              <a:buNone/>
              <a:defRPr/>
            </a:pPr>
            <a:r>
              <a:rPr altLang="zh-TW" b="1" dirty="0" lang="en-US" smtClean="0" sz="2400">
                <a:solidFill>
                  <a:srgbClr val="C00000"/>
                </a:solidFill>
                <a:latin charset="-120" panose="020B0604030504040204" pitchFamily="34" typeface="微軟正黑體"/>
                <a:ea charset="-120" panose="020B0604030504040204" pitchFamily="34" typeface="微軟正黑體"/>
              </a:rPr>
              <a:t>        </a:t>
            </a:r>
            <a:r>
              <a:rPr altLang="zh-TW" b="1" dirty="0" lang="en-US" smtClean="0" sz="2000">
                <a:solidFill>
                  <a:srgbClr val="C00000"/>
                </a:solidFill>
                <a:latin charset="-120" panose="020B0604030504040204" pitchFamily="34" typeface="微軟正黑體"/>
                <a:ea charset="-120" panose="020B0604030504040204" pitchFamily="34" typeface="微軟正黑體"/>
              </a:rPr>
              <a:t> </a:t>
            </a:r>
            <a:r>
              <a:rPr altLang="zh-TW" b="1" dirty="0" lang="en-US" smtClean="0" sz="2400">
                <a:solidFill>
                  <a:srgbClr val="C00000"/>
                </a:solidFill>
                <a:latin charset="-120" panose="020B0604030504040204" pitchFamily="34" typeface="微軟正黑體"/>
                <a:ea charset="-120" panose="020B0604030504040204" pitchFamily="34" typeface="微軟正黑體"/>
              </a:rPr>
              <a:t> </a:t>
            </a:r>
            <a:r>
              <a:rPr altLang="zh-TW" b="1" dirty="0" lang="en-US" smtClean="0" sz="2000">
                <a:solidFill>
                  <a:srgbClr val="C00000"/>
                </a:solidFill>
                <a:latin charset="-120" panose="020B0604030504040204" pitchFamily="34" typeface="微軟正黑體"/>
                <a:ea charset="-120" panose="020B0604030504040204" pitchFamily="34" typeface="微軟正黑體"/>
              </a:rPr>
              <a:t>  </a:t>
            </a:r>
            <a:r>
              <a:rPr altLang="zh-TW" b="1" dirty="0" lang="zh-TW" smtClean="0" sz="2400" u="sng">
                <a:solidFill>
                  <a:srgbClr val="C00000"/>
                </a:solidFill>
                <a:latin charset="-120" panose="020B0604030504040204" pitchFamily="34" typeface="微軟正黑體"/>
                <a:ea charset="-120" panose="020B0604030504040204" pitchFamily="34" typeface="微軟正黑體"/>
              </a:rPr>
              <a:t>簡章購買系</a:t>
            </a:r>
            <a:r>
              <a:rPr altLang="en-US" b="1" dirty="0" lang="zh-TW" smtClean="0" sz="2400" u="sng">
                <a:solidFill>
                  <a:srgbClr val="C00000"/>
                </a:solidFill>
                <a:latin charset="-120" panose="020B0604030504040204" pitchFamily="34" typeface="微軟正黑體"/>
                <a:ea charset="-120" panose="020B0604030504040204" pitchFamily="34" typeface="微軟正黑體"/>
              </a:rPr>
              <a:t>統</a:t>
            </a:r>
            <a:endParaRPr altLang="zh-TW" b="1" dirty="0" lang="en-US" smtClean="0" sz="2400" u="sng">
              <a:solidFill>
                <a:srgbClr val="C00000"/>
              </a:solidFill>
              <a:latin charset="-120" panose="020B0604030504040204" pitchFamily="34" typeface="微軟正黑體"/>
              <a:ea charset="-120" panose="020B0604030504040204" pitchFamily="34" typeface="微軟正黑體"/>
            </a:endParaRPr>
          </a:p>
          <a:p>
            <a:pPr fontAlgn="auto" indent="0" marL="355600">
              <a:lnSpc>
                <a:spcPct val="100000"/>
              </a:lnSpc>
              <a:spcBef>
                <a:spcPts val="600"/>
              </a:spcBef>
              <a:spcAft>
                <a:spcPts val="0"/>
              </a:spcAft>
              <a:buFont charset="0" panose="020B0604020202020204" pitchFamily="34" typeface="Arial"/>
              <a:buNone/>
              <a:defRPr/>
            </a:pPr>
            <a:r>
              <a:rPr altLang="en-US" dirty="0" lang="zh-TW" sz="2400">
                <a:solidFill>
                  <a:srgbClr val="C00000"/>
                </a:solidFill>
                <a:latin charset="-120" panose="020B0604030504040204" pitchFamily="34" typeface="微軟正黑體"/>
                <a:ea charset="-120" panose="020B0604030504040204" pitchFamily="34" typeface="微軟正黑體"/>
              </a:rPr>
              <a:t>　</a:t>
            </a:r>
            <a:r>
              <a:rPr altLang="en-US" dirty="0" lang="zh-TW" smtClean="0" sz="2400">
                <a:solidFill>
                  <a:srgbClr val="C00000"/>
                </a:solidFill>
                <a:latin charset="-120" panose="020B0604030504040204" pitchFamily="34" typeface="微軟正黑體"/>
                <a:ea charset="-120" panose="020B0604030504040204" pitchFamily="34" typeface="微軟正黑體"/>
              </a:rPr>
              <a:t>　</a:t>
            </a:r>
            <a:r>
              <a:rPr altLang="en-US" b="1" dirty="0" lang="zh-TW" sz="24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2400">
                <a:solidFill>
                  <a:srgbClr val="C00000"/>
                </a:solidFill>
                <a:latin charset="-120" panose="020B0604030504040204" pitchFamily="34" typeface="微軟正黑體"/>
                <a:ea charset="-120" panose="020B0604030504040204" pitchFamily="34" typeface="微軟正黑體"/>
              </a:rPr>
              <a:t>驗證碼</a:t>
            </a:r>
            <a:endParaRPr altLang="zh-TW" b="1" dirty="0" lang="en-US" smtClean="0" sz="2400">
              <a:solidFill>
                <a:srgbClr val="C00000"/>
              </a:solidFill>
              <a:latin charset="-120" panose="020B0604030504040204" pitchFamily="34" typeface="微軟正黑體"/>
              <a:ea charset="-120" panose="020B0604030504040204" pitchFamily="34" typeface="微軟正黑體"/>
            </a:endParaRPr>
          </a:p>
        </p:txBody>
      </p:sp>
      <p:pic>
        <p:nvPicPr>
          <p:cNvPr id="21" name="圖片 20"/>
          <p:cNvPicPr/>
          <p:nvPr/>
        </p:nvPicPr>
        <p:blipFill rotWithShape="1">
          <a:blip r:embed="rId2"/>
          <a:srcRect b="43" r="-18"/>
          <a:stretch/>
        </p:blipFill>
        <p:spPr>
          <a:xfrm>
            <a:off x="1442470" y="3471469"/>
            <a:ext cx="6606728" cy="3267703"/>
          </a:xfrm>
          <a:prstGeom prst="rect">
            <a:avLst/>
          </a:prstGeom>
          <a:ln w="19050">
            <a:solidFill>
              <a:srgbClr val="0000FF"/>
            </a:solidFill>
          </a:ln>
        </p:spPr>
      </p:pic>
      <p:sp>
        <p:nvSpPr>
          <p:cNvPr id="22" name="矩形 21"/>
          <p:cNvSpPr/>
          <p:nvPr/>
        </p:nvSpPr>
        <p:spPr>
          <a:xfrm>
            <a:off x="2624866" y="5182491"/>
            <a:ext cx="4313816" cy="141194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267204602"/>
      </p:ext>
    </p:extLst>
  </p:cSld>
  <p:clrMapOvr>
    <a:masterClrMapping/>
  </p:clrMapOvr>
  <p:timing>
    <p:tnLst>
      <p:par>
        <p:cTn dur="indefinite" id="1" nodeType="tmRoot" restart="never"/>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84</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2" y="859803"/>
            <a:ext cx="796442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、列印繳費證明單</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3384399" y="1014156"/>
            <a:ext cx="4717496"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111/5/31(</a:t>
            </a:r>
            <a:r>
              <a:rPr lang="zh-TW" altLang="en-US" b="1" dirty="0" smtClean="0">
                <a:solidFill>
                  <a:srgbClr val="C00000"/>
                </a:solidFill>
                <a:latin typeface="微軟正黑體" panose="020B0604030504040204" pitchFamily="34" charset="-120"/>
                <a:ea typeface="微軟正黑體" panose="020B0604030504040204" pitchFamily="34" charset="-120"/>
              </a:rPr>
              <a:t>二</a:t>
            </a:r>
            <a:r>
              <a:rPr lang="en-US" altLang="zh-TW" b="1" dirty="0" smtClean="0">
                <a:solidFill>
                  <a:srgbClr val="C00000"/>
                </a:solidFill>
                <a:latin typeface="微軟正黑體" panose="020B0604030504040204" pitchFamily="34" charset="-120"/>
                <a:ea typeface="微軟正黑體" panose="020B0604030504040204" pitchFamily="34" charset="-120"/>
              </a:rPr>
              <a:t>) 12:00~</a:t>
            </a:r>
            <a:r>
              <a:rPr lang="zh-TW" altLang="en-US" b="1" dirty="0" smtClean="0">
                <a:solidFill>
                  <a:srgbClr val="C00000"/>
                </a:solidFill>
                <a:latin typeface="微軟正黑體" panose="020B0604030504040204" pitchFamily="34" charset="-120"/>
                <a:ea typeface="微軟正黑體" panose="020B0604030504040204" pitchFamily="34" charset="-120"/>
              </a:rPr>
              <a:t> </a:t>
            </a:r>
            <a:r>
              <a:rPr lang="en-US" altLang="zh-TW" b="1" dirty="0" smtClean="0">
                <a:solidFill>
                  <a:srgbClr val="C00000"/>
                </a:solidFill>
                <a:latin typeface="微軟正黑體" panose="020B0604030504040204" pitchFamily="34" charset="-120"/>
                <a:ea typeface="微軟正黑體" panose="020B0604030504040204" pitchFamily="34" charset="-120"/>
              </a:rPr>
              <a:t>111/8/1</a:t>
            </a:r>
            <a:r>
              <a:rPr lang="en-US" altLang="zh-TW" b="1" dirty="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一</a:t>
            </a:r>
            <a:r>
              <a:rPr lang="en-US" altLang="zh-TW" b="1" dirty="0" smtClean="0">
                <a:solidFill>
                  <a:srgbClr val="C00000"/>
                </a:solidFill>
                <a:latin typeface="微軟正黑體" panose="020B0604030504040204" pitchFamily="34" charset="-120"/>
                <a:ea typeface="微軟正黑體" panose="020B0604030504040204" pitchFamily="34" charset="-120"/>
              </a:rPr>
              <a:t>) 17:00</a:t>
            </a:r>
            <a:r>
              <a:rPr lang="zh-TW" altLang="en-US" b="1" dirty="0">
                <a:solidFill>
                  <a:srgbClr val="C00000"/>
                </a:solidFill>
                <a:latin typeface="微軟正黑體" panose="020B0604030504040204" pitchFamily="34" charset="-120"/>
                <a:ea typeface="微軟正黑體" panose="020B0604030504040204" pitchFamily="34" charset="-120"/>
              </a:rPr>
              <a:t>止</a:t>
            </a:r>
            <a:r>
              <a:rPr lang="en-US" altLang="zh-TW" b="1" dirty="0">
                <a:solidFill>
                  <a:srgbClr val="C00000"/>
                </a:solidFill>
                <a:latin typeface="微軟正黑體" panose="020B0604030504040204" pitchFamily="34" charset="-120"/>
                <a:ea typeface="微軟正黑體" panose="020B0604030504040204" pitchFamily="34" charset="-120"/>
              </a:rPr>
              <a:t> </a:t>
            </a:r>
          </a:p>
        </p:txBody>
      </p:sp>
      <p:pic>
        <p:nvPicPr>
          <p:cNvPr id="4" name="圖片 3"/>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418955" y="1625281"/>
            <a:ext cx="5010883" cy="2861877"/>
          </a:xfrm>
          <a:prstGeom prst="rect">
            <a:avLst/>
          </a:prstGeom>
          <a:ln w="19050">
            <a:solidFill>
              <a:srgbClr val="0000FF"/>
            </a:solidFill>
          </a:ln>
        </p:spPr>
      </p:pic>
      <p:sp>
        <p:nvSpPr>
          <p:cNvPr id="16" name="向右箭號 15"/>
          <p:cNvSpPr/>
          <p:nvPr/>
        </p:nvSpPr>
        <p:spPr bwMode="auto">
          <a:xfrm>
            <a:off x="4368625" y="3871741"/>
            <a:ext cx="434157" cy="21841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7" name="矩形 16"/>
          <p:cNvSpPr/>
          <p:nvPr/>
        </p:nvSpPr>
        <p:spPr>
          <a:xfrm>
            <a:off x="3699625" y="3871741"/>
            <a:ext cx="669000" cy="23834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pic>
        <p:nvPicPr>
          <p:cNvPr id="19" name="圖片 18"/>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802782" y="2719869"/>
            <a:ext cx="4184333" cy="3605033"/>
          </a:xfrm>
          <a:prstGeom prst="rect">
            <a:avLst/>
          </a:prstGeom>
          <a:ln w="19050">
            <a:solidFill>
              <a:srgbClr val="0000FF"/>
            </a:solidFill>
          </a:ln>
        </p:spPr>
      </p:pic>
      <p:cxnSp>
        <p:nvCxnSpPr>
          <p:cNvPr id="3" name="直線接點 2"/>
          <p:cNvCxnSpPr/>
          <p:nvPr/>
        </p:nvCxnSpPr>
        <p:spPr>
          <a:xfrm>
            <a:off x="536223" y="2929467"/>
            <a:ext cx="3240000" cy="0"/>
          </a:xfrm>
          <a:prstGeom prst="line">
            <a:avLst/>
          </a:prstGeom>
          <a:ln w="19050">
            <a:solidFill>
              <a:srgbClr val="B5372D"/>
            </a:solidFill>
          </a:ln>
        </p:spPr>
        <p:style>
          <a:lnRef idx="1">
            <a:schemeClr val="accent1"/>
          </a:lnRef>
          <a:fillRef idx="0">
            <a:schemeClr val="accent1"/>
          </a:fillRef>
          <a:effectRef idx="0">
            <a:schemeClr val="accent1"/>
          </a:effectRef>
          <a:fontRef idx="minor">
            <a:schemeClr val="tx1"/>
          </a:fontRef>
        </p:style>
      </p:cxnSp>
      <p:sp>
        <p:nvSpPr>
          <p:cNvPr id="20" name="矩形 19"/>
          <p:cNvSpPr/>
          <p:nvPr/>
        </p:nvSpPr>
        <p:spPr>
          <a:xfrm>
            <a:off x="536222" y="2765777"/>
            <a:ext cx="536221" cy="135997"/>
          </a:xfrm>
          <a:prstGeom prst="rect">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34037511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85</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2" y="781978"/>
            <a:ext cx="8348244"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3</a:t>
            </a:r>
            <a:r>
              <a:rPr lang="zh-TW" altLang="en-US" sz="2800" b="1" dirty="0" smtClean="0">
                <a:solidFill>
                  <a:srgbClr val="0033CC"/>
                </a:solidFill>
                <a:latin typeface="微軟正黑體" panose="020B0604030504040204" pitchFamily="34" charset="-120"/>
                <a:ea typeface="微軟正黑體" panose="020B0604030504040204" pitchFamily="34" charset="-120"/>
              </a:rPr>
              <a:t>、收件狀態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2775770" y="928871"/>
            <a:ext cx="5815076"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111/5/31</a:t>
            </a:r>
            <a:r>
              <a:rPr lang="zh-TW" altLang="en-US" b="1" dirty="0" smtClean="0">
                <a:solidFill>
                  <a:srgbClr val="C00000"/>
                </a:solidFill>
                <a:latin typeface="微軟正黑體" panose="020B0604030504040204" pitchFamily="34" charset="-120"/>
                <a:ea typeface="微軟正黑體" panose="020B0604030504040204" pitchFamily="34" charset="-120"/>
              </a:rPr>
              <a:t>（二）</a:t>
            </a:r>
            <a:r>
              <a:rPr lang="en-US" altLang="zh-TW" b="1" dirty="0" smtClean="0">
                <a:solidFill>
                  <a:srgbClr val="C00000"/>
                </a:solidFill>
                <a:latin typeface="微軟正黑體" panose="020B0604030504040204" pitchFamily="34" charset="-120"/>
                <a:ea typeface="微軟正黑體" panose="020B0604030504040204" pitchFamily="34" charset="-120"/>
              </a:rPr>
              <a:t>12:00</a:t>
            </a:r>
            <a:r>
              <a:rPr lang="zh-TW" altLang="en-US" b="1" dirty="0" smtClean="0">
                <a:solidFill>
                  <a:srgbClr val="C00000"/>
                </a:solidFill>
                <a:latin typeface="微軟正黑體" panose="020B0604030504040204" pitchFamily="34" charset="-120"/>
                <a:ea typeface="微軟正黑體" panose="020B0604030504040204" pitchFamily="34" charset="-120"/>
              </a:rPr>
              <a:t>起　開放查詢是否完成報名手續</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6" name="Rectangle 16"/>
          <p:cNvSpPr>
            <a:spLocks noChangeArrowheads="1"/>
          </p:cNvSpPr>
          <p:nvPr/>
        </p:nvSpPr>
        <p:spPr bwMode="auto">
          <a:xfrm>
            <a:off x="995978" y="1445095"/>
            <a:ext cx="4580733" cy="923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34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免試生之姓名為全名顯示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400"/>
              </a:lnSpc>
              <a:buFont typeface="Wingdings" panose="05000000000000000000" pitchFamily="2" charset="2"/>
              <a:buChar char="Ø"/>
            </a:pPr>
            <a:r>
              <a:rPr lang="zh-TW" altLang="en-US" b="1" dirty="0">
                <a:latin typeface="微軟正黑體" panose="020B0604030504040204" pitchFamily="34" charset="-120"/>
                <a:ea typeface="微軟正黑體" panose="020B0604030504040204" pitchFamily="34" charset="-120"/>
                <a:cs typeface="Times New Roman" panose="02020603050405020304" pitchFamily="18" charset="0"/>
              </a:rPr>
              <a:t>狀態：已收件－本委員會收到報名資料</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3" name="圖片 2"/>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892075" y="2603612"/>
            <a:ext cx="7157123" cy="3698153"/>
          </a:xfrm>
          <a:prstGeom prst="rect">
            <a:avLst/>
          </a:prstGeom>
          <a:ln w="19050">
            <a:solidFill>
              <a:srgbClr val="0000FF"/>
            </a:solidFill>
          </a:ln>
        </p:spPr>
      </p:pic>
      <p:sp>
        <p:nvSpPr>
          <p:cNvPr id="17" name="矩形 16"/>
          <p:cNvSpPr/>
          <p:nvPr/>
        </p:nvSpPr>
        <p:spPr>
          <a:xfrm>
            <a:off x="4773706" y="3459793"/>
            <a:ext cx="350278" cy="26485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6114116" y="3860708"/>
            <a:ext cx="588963" cy="244105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a:xfrm>
            <a:off x="1821796" y="2603612"/>
            <a:ext cx="588962" cy="2794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14669017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2" y="669905"/>
            <a:ext cx="811682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zh-TW" altLang="en-US" sz="2800" b="1" dirty="0" smtClean="0">
                <a:solidFill>
                  <a:srgbClr val="0033CC"/>
                </a:solidFill>
                <a:latin typeface="微軟正黑體" panose="020B0604030504040204" pitchFamily="34" charset="-120"/>
                <a:ea typeface="微軟正黑體" panose="020B0604030504040204" pitchFamily="34" charset="-120"/>
              </a:rPr>
              <a:t>４、審查狀態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3206959" y="806050"/>
            <a:ext cx="4616241"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111/5/31</a:t>
            </a:r>
            <a:r>
              <a:rPr lang="zh-TW" altLang="en-US" b="1" dirty="0" smtClean="0">
                <a:solidFill>
                  <a:srgbClr val="C00000"/>
                </a:solidFill>
                <a:latin typeface="微軟正黑體" panose="020B0604030504040204" pitchFamily="34" charset="-120"/>
                <a:ea typeface="微軟正黑體" panose="020B0604030504040204" pitchFamily="34" charset="-120"/>
              </a:rPr>
              <a:t>（二）</a:t>
            </a:r>
            <a:r>
              <a:rPr lang="en-US" altLang="zh-TW" b="1" dirty="0" smtClean="0">
                <a:solidFill>
                  <a:srgbClr val="C00000"/>
                </a:solidFill>
                <a:latin typeface="微軟正黑體" panose="020B0604030504040204" pitchFamily="34" charset="-120"/>
                <a:ea typeface="微軟正黑體" panose="020B0604030504040204" pitchFamily="34" charset="-120"/>
              </a:rPr>
              <a:t>12:00</a:t>
            </a:r>
            <a:r>
              <a:rPr lang="zh-TW" altLang="en-US" b="1" dirty="0" smtClean="0">
                <a:solidFill>
                  <a:srgbClr val="C00000"/>
                </a:solidFill>
                <a:latin typeface="微軟正黑體" panose="020B0604030504040204" pitchFamily="34" charset="-120"/>
                <a:ea typeface="微軟正黑體" panose="020B0604030504040204" pitchFamily="34" charset="-120"/>
              </a:rPr>
              <a:t>起　查詢審查狀態</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6" name="Rectangle 16"/>
          <p:cNvSpPr>
            <a:spLocks noChangeArrowheads="1"/>
          </p:cNvSpPr>
          <p:nvPr/>
        </p:nvSpPr>
        <p:spPr bwMode="auto">
          <a:xfrm>
            <a:off x="1292541" y="1316839"/>
            <a:ext cx="5571104" cy="923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34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免試生之姓名為全名顯示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4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狀態：審查中、審查通過、審查不通過</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註明原因</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3" name="圖片 2"/>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907199" y="2445383"/>
            <a:ext cx="7223307" cy="3942660"/>
          </a:xfrm>
          <a:prstGeom prst="rect">
            <a:avLst/>
          </a:prstGeom>
          <a:ln w="19050">
            <a:solidFill>
              <a:srgbClr val="0000FF"/>
            </a:solidFill>
          </a:ln>
        </p:spPr>
      </p:pic>
      <p:sp>
        <p:nvSpPr>
          <p:cNvPr id="17" name="矩形 16"/>
          <p:cNvSpPr/>
          <p:nvPr/>
        </p:nvSpPr>
        <p:spPr>
          <a:xfrm>
            <a:off x="2280116" y="2458831"/>
            <a:ext cx="588962" cy="2794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5188042" y="3381912"/>
            <a:ext cx="432829" cy="27781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a:xfrm>
            <a:off x="4956457" y="3794752"/>
            <a:ext cx="2035175" cy="256570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89621459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圖片 23"/>
          <p:cNvPicPr>
            <a:picLocks noChangeAspect="1"/>
          </p:cNvPicPr>
          <p:nvPr/>
        </p:nvPicPr>
        <p:blipFill>
          <a:blip r:embed="rId2"/>
          <a:stretch>
            <a:fillRect/>
          </a:stretch>
        </p:blipFill>
        <p:spPr>
          <a:xfrm>
            <a:off x="5261391" y="2139125"/>
            <a:ext cx="3577809" cy="4377974"/>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1" y="752494"/>
            <a:ext cx="7055665"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、志願序狀態</a:t>
            </a:r>
            <a:r>
              <a:rPr lang="en-US" altLang="zh-TW" sz="2800" b="1" dirty="0" smtClean="0">
                <a:solidFill>
                  <a:srgbClr val="0033CC"/>
                </a:solidFill>
                <a:latin typeface="微軟正黑體" panose="020B0604030504040204" pitchFamily="34" charset="-120"/>
                <a:ea typeface="微軟正黑體" panose="020B0604030504040204" pitchFamily="34" charset="-120"/>
              </a:rPr>
              <a:t>-</a:t>
            </a:r>
            <a:r>
              <a:rPr lang="zh-TW" altLang="en-US" sz="2800" b="1" dirty="0" smtClean="0">
                <a:solidFill>
                  <a:srgbClr val="0033CC"/>
                </a:solidFill>
                <a:latin typeface="微軟正黑體" panose="020B0604030504040204" pitchFamily="34" charset="-120"/>
                <a:ea typeface="微軟正黑體" panose="020B0604030504040204" pitchFamily="34" charset="-120"/>
              </a:rPr>
              <a:t>暫存就讀志願表列印</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5889766" y="200058"/>
            <a:ext cx="3054513" cy="646331"/>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111/6/9</a:t>
            </a:r>
            <a:r>
              <a:rPr lang="zh-TW" altLang="en-US" b="1" dirty="0" smtClean="0">
                <a:solidFill>
                  <a:srgbClr val="C00000"/>
                </a:solidFill>
                <a:latin typeface="微軟正黑體" panose="020B0604030504040204" pitchFamily="34" charset="-120"/>
                <a:ea typeface="微軟正黑體" panose="020B0604030504040204" pitchFamily="34" charset="-120"/>
              </a:rPr>
              <a:t>（四）</a:t>
            </a:r>
            <a:r>
              <a:rPr lang="en-US" altLang="zh-TW" b="1" dirty="0" smtClean="0">
                <a:solidFill>
                  <a:srgbClr val="C00000"/>
                </a:solidFill>
                <a:latin typeface="微軟正黑體" panose="020B0604030504040204" pitchFamily="34" charset="-120"/>
                <a:ea typeface="微軟正黑體" panose="020B0604030504040204" pitchFamily="34" charset="-120"/>
              </a:rPr>
              <a:t>10:00</a:t>
            </a:r>
            <a:r>
              <a:rPr lang="zh-TW" altLang="en-US" b="1" dirty="0" smtClean="0">
                <a:solidFill>
                  <a:srgbClr val="C00000"/>
                </a:solidFill>
                <a:latin typeface="微軟正黑體" panose="020B0604030504040204" pitchFamily="34" charset="-120"/>
                <a:ea typeface="微軟正黑體" panose="020B0604030504040204" pitchFamily="34" charset="-120"/>
              </a:rPr>
              <a:t>起　</a:t>
            </a:r>
            <a:endParaRPr lang="en-US" altLang="zh-TW" b="1" dirty="0" smtClean="0">
              <a:solidFill>
                <a:srgbClr val="C00000"/>
              </a:solidFill>
              <a:latin typeface="微軟正黑體" panose="020B0604030504040204" pitchFamily="34" charset="-120"/>
              <a:ea typeface="微軟正黑體" panose="020B0604030504040204" pitchFamily="34" charset="-120"/>
            </a:endParaRPr>
          </a:p>
          <a:p>
            <a:pPr>
              <a:spcBef>
                <a:spcPct val="0"/>
              </a:spcBef>
            </a:pPr>
            <a:r>
              <a:rPr lang="zh-TW" altLang="en-US" b="1" dirty="0" smtClean="0">
                <a:solidFill>
                  <a:srgbClr val="C00000"/>
                </a:solidFill>
                <a:latin typeface="微軟正黑體" panose="020B0604030504040204" pitchFamily="34" charset="-120"/>
                <a:ea typeface="微軟正黑體" panose="020B0604030504040204" pitchFamily="34" charset="-120"/>
              </a:rPr>
              <a:t>查詢免試生志願序送出狀態</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6" name="Rectangle 16"/>
          <p:cNvSpPr>
            <a:spLocks noChangeArrowheads="1"/>
          </p:cNvSpPr>
          <p:nvPr/>
        </p:nvSpPr>
        <p:spPr bwMode="auto">
          <a:xfrm>
            <a:off x="632179" y="1312048"/>
            <a:ext cx="4239634" cy="1590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狀態：未確定送出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顯示免試生選填志願數</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列印學生暫存就讀志願表</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pdf</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檔</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a:lnSpc>
                <a:spcPts val="3000"/>
              </a:lnSpc>
            </a:pP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    (</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供國中承辦教師可協助學生列印檢核</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8278" y="2977739"/>
            <a:ext cx="4601738" cy="2521729"/>
          </a:xfrm>
          <a:prstGeom prst="rect">
            <a:avLst/>
          </a:prstGeom>
          <a:ln w="19050">
            <a:solidFill>
              <a:srgbClr val="0000FF"/>
            </a:solidFill>
          </a:ln>
        </p:spPr>
      </p:pic>
      <p:pic>
        <p:nvPicPr>
          <p:cNvPr id="4" name="圖片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51388" y="937386"/>
            <a:ext cx="1092256" cy="742988"/>
          </a:xfrm>
          <a:prstGeom prst="rect">
            <a:avLst/>
          </a:prstGeom>
          <a:ln w="19050">
            <a:solidFill>
              <a:schemeClr val="accent6"/>
            </a:solidFill>
          </a:ln>
        </p:spPr>
      </p:pic>
      <p:sp>
        <p:nvSpPr>
          <p:cNvPr id="17" name="矩形 16"/>
          <p:cNvSpPr/>
          <p:nvPr/>
        </p:nvSpPr>
        <p:spPr>
          <a:xfrm>
            <a:off x="6298959" y="1281288"/>
            <a:ext cx="948507" cy="16933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5723466" y="2251982"/>
            <a:ext cx="2765778" cy="28237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a:xfrm>
            <a:off x="5039945" y="1722878"/>
            <a:ext cx="3889868" cy="378372"/>
          </a:xfrm>
          <a:prstGeom prst="rect">
            <a:avLst/>
          </a:prstGeom>
          <a:solidFill>
            <a:srgbClr val="FFFF8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提醒學生尚未完成網路選填登記志願</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20" name="矩形 19"/>
          <p:cNvSpPr/>
          <p:nvPr/>
        </p:nvSpPr>
        <p:spPr>
          <a:xfrm>
            <a:off x="511637" y="4650870"/>
            <a:ext cx="741432" cy="77908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矩形 20"/>
          <p:cNvSpPr/>
          <p:nvPr/>
        </p:nvSpPr>
        <p:spPr>
          <a:xfrm>
            <a:off x="2613377" y="4175017"/>
            <a:ext cx="254001" cy="21636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2" name="向右箭號 21"/>
          <p:cNvSpPr/>
          <p:nvPr/>
        </p:nvSpPr>
        <p:spPr bwMode="auto">
          <a:xfrm>
            <a:off x="2867378" y="4175017"/>
            <a:ext cx="2360841" cy="19942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3" name="矩形 22"/>
          <p:cNvSpPr/>
          <p:nvPr/>
        </p:nvSpPr>
        <p:spPr>
          <a:xfrm>
            <a:off x="1754886" y="3025421"/>
            <a:ext cx="412581" cy="20909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3044938728"/>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群組 4"/>
          <p:cNvGrpSpPr>
            <a:grpSpLocks noChangeAspect="1"/>
          </p:cNvGrpSpPr>
          <p:nvPr/>
        </p:nvGrpSpPr>
        <p:grpSpPr>
          <a:xfrm>
            <a:off x="97840" y="82862"/>
            <a:ext cx="4233077" cy="594044"/>
            <a:chOff x="2411369" y="3465027"/>
            <a:chExt cx="5644102" cy="792051"/>
          </a:xfrm>
        </p:grpSpPr>
        <p:sp>
          <p:nvSpPr>
            <p:cNvPr id="6"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7" name="矩形 6">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8"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9"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0"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1"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2"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3" name="標題 1"/>
          <p:cNvSpPr txBox="1">
            <a:spLocks/>
          </p:cNvSpPr>
          <p:nvPr/>
        </p:nvSpPr>
        <p:spPr>
          <a:xfrm>
            <a:off x="242602" y="752494"/>
            <a:ext cx="3245068"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5</a:t>
            </a:r>
            <a:r>
              <a:rPr lang="zh-TW" altLang="en-US" sz="2800" b="1" dirty="0" smtClean="0">
                <a:solidFill>
                  <a:srgbClr val="0033CC"/>
                </a:solidFill>
                <a:latin typeface="微軟正黑體" panose="020B0604030504040204" pitchFamily="34" charset="-120"/>
                <a:ea typeface="微軟正黑體" panose="020B0604030504040204" pitchFamily="34" charset="-120"/>
              </a:rPr>
              <a:t>、志願序送出狀態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4" name="矩形 13"/>
          <p:cNvSpPr/>
          <p:nvPr/>
        </p:nvSpPr>
        <p:spPr>
          <a:xfrm>
            <a:off x="3487670" y="877632"/>
            <a:ext cx="5590228"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111/6/9</a:t>
            </a:r>
            <a:r>
              <a:rPr lang="zh-TW" altLang="en-US" b="1" dirty="0" smtClean="0">
                <a:solidFill>
                  <a:srgbClr val="C00000"/>
                </a:solidFill>
                <a:latin typeface="微軟正黑體" panose="020B0604030504040204" pitchFamily="34" charset="-120"/>
                <a:ea typeface="微軟正黑體" panose="020B0604030504040204" pitchFamily="34" charset="-120"/>
              </a:rPr>
              <a:t>（四）</a:t>
            </a:r>
            <a:r>
              <a:rPr lang="en-US" altLang="zh-TW" b="1" dirty="0" smtClean="0">
                <a:solidFill>
                  <a:srgbClr val="C00000"/>
                </a:solidFill>
                <a:latin typeface="微軟正黑體" panose="020B0604030504040204" pitchFamily="34" charset="-120"/>
                <a:ea typeface="微軟正黑體" panose="020B0604030504040204" pitchFamily="34" charset="-120"/>
              </a:rPr>
              <a:t>10:00</a:t>
            </a:r>
            <a:r>
              <a:rPr lang="zh-TW" altLang="en-US" b="1" dirty="0" smtClean="0">
                <a:solidFill>
                  <a:srgbClr val="C00000"/>
                </a:solidFill>
                <a:latin typeface="微軟正黑體" panose="020B0604030504040204" pitchFamily="34" charset="-120"/>
                <a:ea typeface="微軟正黑體" panose="020B0604030504040204" pitchFamily="34" charset="-120"/>
              </a:rPr>
              <a:t>起　查詢免試生志願序送出狀態</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5" name="Rectangle 16"/>
          <p:cNvSpPr>
            <a:spLocks noChangeArrowheads="1"/>
          </p:cNvSpPr>
          <p:nvPr/>
        </p:nvSpPr>
        <p:spPr bwMode="auto">
          <a:xfrm>
            <a:off x="759132" y="1290402"/>
            <a:ext cx="7290066" cy="1450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28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狀態：確定送出、未確定送出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28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顯示免試生選填志願數</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28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匯出志願序送出狀態</a:t>
            </a:r>
            <a:r>
              <a:rPr lang="en-US" altLang="zh-TW" b="1" dirty="0">
                <a:latin typeface="微軟正黑體" panose="020B0604030504040204" pitchFamily="34" charset="-120"/>
                <a:ea typeface="微軟正黑體" panose="020B0604030504040204" pitchFamily="34" charset="-120"/>
                <a:cs typeface="Times New Roman" panose="02020603050405020304" pitchFamily="18" charset="0"/>
              </a:rPr>
              <a:t>excel</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檔</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28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匯出全部學生志願表</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pdf</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檔</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供國中承辦教師可協助學生列印志願表</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6"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88</a:t>
            </a:fld>
            <a:endParaRPr lang="zh-TW" altLang="en-US" sz="1500" b="1" dirty="0">
              <a:latin typeface="Arial" panose="020B0604020202020204" pitchFamily="34" charset="0"/>
              <a:cs typeface="Arial" panose="020B0604020202020204" pitchFamily="34" charset="0"/>
            </a:endParaRPr>
          </a:p>
        </p:txBody>
      </p:sp>
      <p:pic>
        <p:nvPicPr>
          <p:cNvPr id="18" name="圖片 17"/>
          <p:cNvPicPr>
            <a:picLocks noChangeAspect="1"/>
          </p:cNvPicPr>
          <p:nvPr/>
        </p:nvPicPr>
        <p:blipFill rotWithShape="1">
          <a:blip r:embed="rId2" cstate="screen">
            <a:extLst>
              <a:ext uri="{28A0092B-C50C-407E-A947-70E740481C1C}">
                <a14:useLocalDpi xmlns:a14="http://schemas.microsoft.com/office/drawing/2010/main" val="0"/>
              </a:ext>
            </a:extLst>
          </a:blip>
          <a:srcRect r="12228"/>
          <a:stretch/>
        </p:blipFill>
        <p:spPr>
          <a:xfrm>
            <a:off x="524809" y="2918374"/>
            <a:ext cx="3928643" cy="3533046"/>
          </a:xfrm>
          <a:prstGeom prst="rect">
            <a:avLst/>
          </a:prstGeom>
          <a:ln w="19050">
            <a:solidFill>
              <a:srgbClr val="0000FF"/>
            </a:solidFill>
          </a:ln>
        </p:spPr>
      </p:pic>
      <p:sp>
        <p:nvSpPr>
          <p:cNvPr id="19" name="矩形 18"/>
          <p:cNvSpPr/>
          <p:nvPr/>
        </p:nvSpPr>
        <p:spPr>
          <a:xfrm>
            <a:off x="1811315" y="2946411"/>
            <a:ext cx="378715" cy="19683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3149585" y="4577644"/>
            <a:ext cx="1207911" cy="182879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矩形 20"/>
          <p:cNvSpPr/>
          <p:nvPr/>
        </p:nvSpPr>
        <p:spPr>
          <a:xfrm>
            <a:off x="2387049" y="3698073"/>
            <a:ext cx="762536" cy="38850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2" name="向右箭號 21"/>
          <p:cNvSpPr/>
          <p:nvPr/>
        </p:nvSpPr>
        <p:spPr bwMode="auto">
          <a:xfrm>
            <a:off x="3149584" y="3747863"/>
            <a:ext cx="1752615" cy="288924"/>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pic>
        <p:nvPicPr>
          <p:cNvPr id="25" name="圖片 24"/>
          <p:cNvPicPr>
            <a:picLocks noChangeAspect="1"/>
          </p:cNvPicPr>
          <p:nvPr/>
        </p:nvPicPr>
        <p:blipFill>
          <a:blip r:embed="rId3"/>
          <a:stretch>
            <a:fillRect/>
          </a:stretch>
        </p:blipFill>
        <p:spPr>
          <a:xfrm>
            <a:off x="4902200" y="2778961"/>
            <a:ext cx="3282244" cy="1900283"/>
          </a:xfrm>
          <a:prstGeom prst="rect">
            <a:avLst/>
          </a:prstGeom>
          <a:ln w="19050">
            <a:solidFill>
              <a:srgbClr val="0000FF"/>
            </a:solidFill>
          </a:ln>
        </p:spPr>
      </p:pic>
      <p:cxnSp>
        <p:nvCxnSpPr>
          <p:cNvPr id="28" name="直線接點 27"/>
          <p:cNvCxnSpPr/>
          <p:nvPr/>
        </p:nvCxnSpPr>
        <p:spPr>
          <a:xfrm>
            <a:off x="6399608" y="3832577"/>
            <a:ext cx="1224000" cy="0"/>
          </a:xfrm>
          <a:prstGeom prst="line">
            <a:avLst/>
          </a:prstGeom>
          <a:ln w="19050">
            <a:solidFill>
              <a:srgbClr val="C00000"/>
            </a:solidFill>
            <a:headEnd type="oval" w="med" len="med"/>
            <a:tailEnd type="oval" w="med" len="med"/>
          </a:ln>
        </p:spPr>
        <p:style>
          <a:lnRef idx="1">
            <a:schemeClr val="accent6"/>
          </a:lnRef>
          <a:fillRef idx="0">
            <a:schemeClr val="accent6"/>
          </a:fillRef>
          <a:effectRef idx="0">
            <a:schemeClr val="accent6"/>
          </a:effectRef>
          <a:fontRef idx="minor">
            <a:schemeClr val="tx1"/>
          </a:fontRef>
        </p:style>
      </p:cxnSp>
      <p:cxnSp>
        <p:nvCxnSpPr>
          <p:cNvPr id="29" name="直線接點 28"/>
          <p:cNvCxnSpPr/>
          <p:nvPr/>
        </p:nvCxnSpPr>
        <p:spPr>
          <a:xfrm>
            <a:off x="6405252" y="4295422"/>
            <a:ext cx="1224000" cy="0"/>
          </a:xfrm>
          <a:prstGeom prst="line">
            <a:avLst/>
          </a:prstGeom>
          <a:ln w="19050">
            <a:solidFill>
              <a:schemeClr val="accent6">
                <a:lumMod val="75000"/>
              </a:schemeClr>
            </a:solidFill>
            <a:headEnd type="diamond" w="med" len="med"/>
            <a:tailEnd type="diamond" w="med" len="med"/>
          </a:ln>
        </p:spPr>
        <p:style>
          <a:lnRef idx="1">
            <a:schemeClr val="accent6"/>
          </a:lnRef>
          <a:fillRef idx="0">
            <a:schemeClr val="accent6"/>
          </a:fillRef>
          <a:effectRef idx="0">
            <a:schemeClr val="accent6"/>
          </a:effectRef>
          <a:fontRef idx="minor">
            <a:schemeClr val="tx1"/>
          </a:fontRef>
        </p:style>
      </p:cxnSp>
      <p:pic>
        <p:nvPicPr>
          <p:cNvPr id="2" name="圖片 1"/>
          <p:cNvPicPr>
            <a:picLocks noChangeAspect="1"/>
          </p:cNvPicPr>
          <p:nvPr/>
        </p:nvPicPr>
        <p:blipFill>
          <a:blip r:embed="rId4"/>
          <a:stretch>
            <a:fillRect/>
          </a:stretch>
        </p:blipFill>
        <p:spPr>
          <a:xfrm>
            <a:off x="5640240" y="4480342"/>
            <a:ext cx="2042106" cy="2234350"/>
          </a:xfrm>
          <a:prstGeom prst="rect">
            <a:avLst/>
          </a:prstGeom>
          <a:ln w="19050">
            <a:solidFill>
              <a:srgbClr val="0000FF"/>
            </a:solidFill>
          </a:ln>
        </p:spPr>
      </p:pic>
    </p:spTree>
    <p:extLst>
      <p:ext uri="{BB962C8B-B14F-4D97-AF65-F5344CB8AC3E}">
        <p14:creationId xmlns:p14="http://schemas.microsoft.com/office/powerpoint/2010/main" val="1172022880"/>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89</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2" y="800782"/>
            <a:ext cx="8201487"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6</a:t>
            </a:r>
            <a:r>
              <a:rPr lang="zh-TW" altLang="en-US" sz="2800" b="1" dirty="0" smtClean="0">
                <a:solidFill>
                  <a:srgbClr val="0033CC"/>
                </a:solidFill>
                <a:latin typeface="微軟正黑體" panose="020B0604030504040204" pitchFamily="34" charset="-120"/>
                <a:ea typeface="微軟正黑體" panose="020B0604030504040204" pitchFamily="34" charset="-120"/>
              </a:rPr>
              <a:t>、錄取狀態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2541737" y="966084"/>
            <a:ext cx="5473374"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111/6/16</a:t>
            </a:r>
            <a:r>
              <a:rPr lang="zh-TW" altLang="en-US" b="1" dirty="0" smtClean="0">
                <a:solidFill>
                  <a:srgbClr val="C00000"/>
                </a:solidFill>
                <a:latin typeface="微軟正黑體" panose="020B0604030504040204" pitchFamily="34" charset="-120"/>
                <a:ea typeface="微軟正黑體" panose="020B0604030504040204" pitchFamily="34" charset="-120"/>
              </a:rPr>
              <a:t>（四）</a:t>
            </a:r>
            <a:r>
              <a:rPr lang="en-US" altLang="zh-TW" b="1" dirty="0" smtClean="0">
                <a:solidFill>
                  <a:srgbClr val="C00000"/>
                </a:solidFill>
                <a:latin typeface="微軟正黑體" panose="020B0604030504040204" pitchFamily="34" charset="-120"/>
                <a:ea typeface="微軟正黑體" panose="020B0604030504040204" pitchFamily="34" charset="-120"/>
              </a:rPr>
              <a:t>9:00</a:t>
            </a:r>
            <a:r>
              <a:rPr lang="zh-TW" altLang="en-US" b="1" dirty="0" smtClean="0">
                <a:solidFill>
                  <a:srgbClr val="C00000"/>
                </a:solidFill>
                <a:latin typeface="微軟正黑體" panose="020B0604030504040204" pitchFamily="34" charset="-120"/>
                <a:ea typeface="微軟正黑體" panose="020B0604030504040204" pitchFamily="34" charset="-120"/>
              </a:rPr>
              <a:t>起至 </a:t>
            </a:r>
            <a:r>
              <a:rPr lang="en-US" altLang="zh-TW" b="1" dirty="0" smtClean="0">
                <a:solidFill>
                  <a:srgbClr val="C00000"/>
                </a:solidFill>
                <a:latin typeface="微軟正黑體" panose="020B0604030504040204" pitchFamily="34" charset="-120"/>
                <a:ea typeface="微軟正黑體" panose="020B0604030504040204" pitchFamily="34" charset="-120"/>
              </a:rPr>
              <a:t>111/7/9</a:t>
            </a:r>
            <a:r>
              <a:rPr lang="zh-TW" altLang="en-US" b="1" dirty="0" smtClean="0">
                <a:solidFill>
                  <a:srgbClr val="C00000"/>
                </a:solidFill>
                <a:latin typeface="微軟正黑體" panose="020B0604030504040204" pitchFamily="34" charset="-120"/>
                <a:ea typeface="微軟正黑體" panose="020B0604030504040204" pitchFamily="34" charset="-120"/>
              </a:rPr>
              <a:t> </a:t>
            </a:r>
            <a:r>
              <a:rPr lang="zh-TW" altLang="en-US" b="1" dirty="0">
                <a:solidFill>
                  <a:srgbClr val="C00000"/>
                </a:solidFill>
                <a:latin typeface="微軟正黑體" panose="020B0604030504040204" pitchFamily="34" charset="-120"/>
                <a:ea typeface="微軟正黑體" panose="020B0604030504040204" pitchFamily="34" charset="-120"/>
              </a:rPr>
              <a:t>（</a:t>
            </a:r>
            <a:r>
              <a:rPr lang="zh-TW" altLang="en-US" b="1" dirty="0" smtClean="0">
                <a:solidFill>
                  <a:srgbClr val="C00000"/>
                </a:solidFill>
                <a:latin typeface="微軟正黑體" panose="020B0604030504040204" pitchFamily="34" charset="-120"/>
                <a:ea typeface="微軟正黑體" panose="020B0604030504040204" pitchFamily="34" charset="-120"/>
              </a:rPr>
              <a:t>五</a:t>
            </a:r>
            <a:r>
              <a:rPr lang="zh-TW" altLang="en-US" b="1" dirty="0">
                <a:solidFill>
                  <a:srgbClr val="C00000"/>
                </a:solidFill>
                <a:latin typeface="微軟正黑體" panose="020B0604030504040204" pitchFamily="34" charset="-120"/>
                <a:ea typeface="微軟正黑體" panose="020B0604030504040204" pitchFamily="34" charset="-120"/>
              </a:rPr>
              <a:t>） </a:t>
            </a:r>
            <a:r>
              <a:rPr lang="en-US" altLang="zh-TW" b="1" dirty="0" smtClean="0">
                <a:solidFill>
                  <a:srgbClr val="C00000"/>
                </a:solidFill>
                <a:latin typeface="微軟正黑體" panose="020B0604030504040204" pitchFamily="34" charset="-120"/>
                <a:ea typeface="微軟正黑體" panose="020B0604030504040204" pitchFamily="34" charset="-120"/>
              </a:rPr>
              <a:t>17:00</a:t>
            </a:r>
            <a:r>
              <a:rPr lang="zh-TW" altLang="en-US" b="1" dirty="0" smtClean="0">
                <a:solidFill>
                  <a:srgbClr val="C00000"/>
                </a:solidFill>
                <a:latin typeface="微軟正黑體" panose="020B0604030504040204" pitchFamily="34" charset="-120"/>
                <a:ea typeface="微軟正黑體" panose="020B0604030504040204" pitchFamily="34" charset="-120"/>
              </a:rPr>
              <a:t>止</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6" name="Rectangle 16"/>
          <p:cNvSpPr>
            <a:spLocks noChangeArrowheads="1"/>
          </p:cNvSpPr>
          <p:nvPr/>
        </p:nvSpPr>
        <p:spPr bwMode="auto">
          <a:xfrm>
            <a:off x="995979" y="1437775"/>
            <a:ext cx="3632466" cy="116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免試生之姓名為全名顯示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狀態：錄取校科</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組</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、未錄取</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0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匯出錄取狀態</a:t>
            </a:r>
            <a:r>
              <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rPr>
              <a:t>excel</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檔</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2" name="圖片 1"/>
          <p:cNvPicPr>
            <a:picLocks noChangeAspect="1"/>
          </p:cNvPicPr>
          <p:nvPr/>
        </p:nvPicPr>
        <p:blipFill>
          <a:blip r:embed="rId2"/>
          <a:stretch>
            <a:fillRect/>
          </a:stretch>
        </p:blipFill>
        <p:spPr>
          <a:xfrm>
            <a:off x="5155187" y="2924628"/>
            <a:ext cx="3730621" cy="3350795"/>
          </a:xfrm>
          <a:prstGeom prst="rect">
            <a:avLst/>
          </a:prstGeom>
          <a:ln w="19050">
            <a:solidFill>
              <a:srgbClr val="0000FF"/>
            </a:solidFill>
          </a:ln>
        </p:spPr>
      </p:pic>
      <p:pic>
        <p:nvPicPr>
          <p:cNvPr id="3" name="圖片 2"/>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227635" y="2924628"/>
            <a:ext cx="4655264" cy="3357778"/>
          </a:xfrm>
          <a:prstGeom prst="rect">
            <a:avLst/>
          </a:prstGeom>
          <a:ln w="19050">
            <a:solidFill>
              <a:srgbClr val="0000FF"/>
            </a:solidFill>
          </a:ln>
        </p:spPr>
      </p:pic>
      <p:sp>
        <p:nvSpPr>
          <p:cNvPr id="17" name="矩形 16"/>
          <p:cNvSpPr/>
          <p:nvPr/>
        </p:nvSpPr>
        <p:spPr>
          <a:xfrm>
            <a:off x="2027119" y="2943175"/>
            <a:ext cx="295167" cy="14836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2246274" y="3462538"/>
            <a:ext cx="605784" cy="18780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向右箭號 18"/>
          <p:cNvSpPr/>
          <p:nvPr/>
        </p:nvSpPr>
        <p:spPr bwMode="auto">
          <a:xfrm>
            <a:off x="2864974" y="3462537"/>
            <a:ext cx="2249323" cy="20855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0" name="矩形 19"/>
          <p:cNvSpPr/>
          <p:nvPr/>
        </p:nvSpPr>
        <p:spPr>
          <a:xfrm>
            <a:off x="2755100" y="3911738"/>
            <a:ext cx="2027357" cy="233666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375745359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直線接點 49"/>
          <p:cNvCxnSpPr/>
          <p:nvPr/>
        </p:nvCxnSpPr>
        <p:spPr>
          <a:xfrm flipH="1">
            <a:off x="6306984" y="4624066"/>
            <a:ext cx="0" cy="180000"/>
          </a:xfrm>
          <a:prstGeom prst="line">
            <a:avLst/>
          </a:prstGeom>
        </p:spPr>
        <p:style>
          <a:lnRef idx="1">
            <a:schemeClr val="accent1"/>
          </a:lnRef>
          <a:fillRef idx="0">
            <a:schemeClr val="accent1"/>
          </a:fillRef>
          <a:effectRef idx="0">
            <a:schemeClr val="accent1"/>
          </a:effectRef>
          <a:fontRef idx="minor">
            <a:schemeClr val="tx1"/>
          </a:fontRef>
        </p:style>
      </p:cxnSp>
      <p:sp>
        <p:nvSpPr>
          <p:cNvPr id="90" name="矩形 89"/>
          <p:cNvSpPr/>
          <p:nvPr/>
        </p:nvSpPr>
        <p:spPr>
          <a:xfrm>
            <a:off x="1840963" y="4430895"/>
            <a:ext cx="6571060" cy="2080421"/>
          </a:xfrm>
          <a:prstGeom prst="rect">
            <a:avLst/>
          </a:prstGeom>
          <a:noFill/>
          <a:ln w="28575">
            <a:prstDash val="sysDash"/>
          </a:ln>
        </p:spPr>
        <p:style>
          <a:lnRef idx="2">
            <a:schemeClr val="accent4"/>
          </a:lnRef>
          <a:fillRef idx="1">
            <a:schemeClr val="lt1"/>
          </a:fillRef>
          <a:effectRef idx="0">
            <a:schemeClr val="accent4"/>
          </a:effectRef>
          <a:fontRef idx="minor">
            <a:schemeClr val="dk1"/>
          </a:fontRef>
        </p:style>
        <p:txBody>
          <a:bodyPr anchor="ctr"/>
          <a:lstStyle/>
          <a:p>
            <a:pPr algn="ctr" eaLnBrk="1" fontAlgn="auto" hangingPunct="1">
              <a:spcBef>
                <a:spcPts val="0"/>
              </a:spcBef>
              <a:spcAft>
                <a:spcPts val="0"/>
              </a:spcAft>
              <a:defRPr/>
            </a:pPr>
            <a:endParaRPr lang="zh-TW" altLang="en-US"/>
          </a:p>
        </p:txBody>
      </p:sp>
      <p:grpSp>
        <p:nvGrpSpPr>
          <p:cNvPr id="27652" name="群組 85"/>
          <p:cNvGrpSpPr>
            <a:grpSpLocks/>
          </p:cNvGrpSpPr>
          <p:nvPr/>
        </p:nvGrpSpPr>
        <p:grpSpPr bwMode="auto">
          <a:xfrm>
            <a:off x="237891" y="2069293"/>
            <a:ext cx="8632031" cy="3885012"/>
            <a:chOff x="175678" y="1649132"/>
            <a:chExt cx="11510128" cy="5179141"/>
          </a:xfrm>
        </p:grpSpPr>
        <p:grpSp>
          <p:nvGrpSpPr>
            <p:cNvPr id="27671" name="群組 65"/>
            <p:cNvGrpSpPr>
              <a:grpSpLocks/>
            </p:cNvGrpSpPr>
            <p:nvPr/>
          </p:nvGrpSpPr>
          <p:grpSpPr bwMode="auto">
            <a:xfrm>
              <a:off x="2461828" y="1649132"/>
              <a:ext cx="8429534" cy="5179141"/>
              <a:chOff x="2030184" y="2009377"/>
              <a:chExt cx="8429534" cy="5179141"/>
            </a:xfrm>
          </p:grpSpPr>
          <p:sp>
            <p:nvSpPr>
              <p:cNvPr id="4" name="矩形 3"/>
              <p:cNvSpPr/>
              <p:nvPr/>
            </p:nvSpPr>
            <p:spPr>
              <a:xfrm>
                <a:off x="2030184" y="2009377"/>
                <a:ext cx="2260748" cy="888848"/>
              </a:xfrm>
              <a:prstGeom prst="rect">
                <a:avLst/>
              </a:prstGeom>
              <a:ln w="28575"/>
            </p:spPr>
            <p:style>
              <a:lnRef idx="2">
                <a:schemeClr val="accent5"/>
              </a:lnRef>
              <a:fillRef idx="1">
                <a:schemeClr val="lt1"/>
              </a:fillRef>
              <a:effectRef idx="0">
                <a:schemeClr val="accent5"/>
              </a:effectRef>
              <a:fontRef idx="minor">
                <a:schemeClr val="dk1"/>
              </a:fontRef>
            </p:style>
            <p:txBody>
              <a:bodyPr anchor="ctr"/>
              <a:lstStyle/>
              <a:p>
                <a:pPr algn="ctr" eaLnBrk="1" fontAlgn="auto" hangingPunct="1">
                  <a:spcBef>
                    <a:spcPts val="0"/>
                  </a:spcBef>
                  <a:spcAft>
                    <a:spcPts val="0"/>
                  </a:spcAft>
                  <a:defRPr/>
                </a:pPr>
                <a:r>
                  <a:rPr lang="zh-TW" altLang="en-US" sz="1600" b="1" dirty="0">
                    <a:solidFill>
                      <a:srgbClr val="C00000"/>
                    </a:solidFill>
                    <a:latin typeface="Calibri Light" panose="020F0302020204030204" pitchFamily="34" charset="0"/>
                    <a:ea typeface="微軟正黑體" panose="020B0604030504040204" pitchFamily="34" charset="-120"/>
                  </a:rPr>
                  <a:t>❶</a:t>
                </a:r>
                <a:r>
                  <a:rPr lang="zh-TW" altLang="en-US" sz="1600" b="1" dirty="0">
                    <a:solidFill>
                      <a:srgbClr val="7030A0"/>
                    </a:solidFill>
                    <a:latin typeface="微軟正黑體" panose="020B0604030504040204" pitchFamily="34" charset="-120"/>
                    <a:ea typeface="微軟正黑體" panose="020B0604030504040204" pitchFamily="34" charset="-120"/>
                  </a:rPr>
                  <a:t>國民中學</a:t>
                </a:r>
                <a:endParaRPr lang="en-US" altLang="zh-TW" sz="1600" b="1" dirty="0">
                  <a:solidFill>
                    <a:srgbClr val="7030A0"/>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0"/>
                  </a:spcAft>
                  <a:defRPr/>
                </a:pPr>
                <a:r>
                  <a:rPr lang="zh-TW" altLang="en-US" sz="2400" b="1" dirty="0">
                    <a:solidFill>
                      <a:srgbClr val="C00000"/>
                    </a:solidFill>
                    <a:latin typeface="微軟正黑體" panose="020B0604030504040204" pitchFamily="34" charset="-120"/>
                    <a:ea typeface="微軟正黑體" panose="020B0604030504040204" pitchFamily="34" charset="-120"/>
                  </a:rPr>
                  <a:t>應屆</a:t>
                </a:r>
                <a:r>
                  <a:rPr lang="zh-TW" altLang="en-US" sz="1600" b="1" dirty="0">
                    <a:solidFill>
                      <a:srgbClr val="7030A0"/>
                    </a:solidFill>
                    <a:latin typeface="微軟正黑體" panose="020B0604030504040204" pitchFamily="34" charset="-120"/>
                    <a:ea typeface="微軟正黑體" panose="020B0604030504040204" pitchFamily="34" charset="-120"/>
                  </a:rPr>
                  <a:t>畢業生</a:t>
                </a:r>
              </a:p>
            </p:txBody>
          </p:sp>
          <p:sp>
            <p:nvSpPr>
              <p:cNvPr id="5" name="矩形 4"/>
              <p:cNvSpPr/>
              <p:nvPr/>
            </p:nvSpPr>
            <p:spPr>
              <a:xfrm>
                <a:off x="7094640" y="2009377"/>
                <a:ext cx="2387756" cy="888848"/>
              </a:xfrm>
              <a:prstGeom prst="rect">
                <a:avLst/>
              </a:prstGeom>
              <a:solidFill>
                <a:schemeClr val="accent6">
                  <a:lumMod val="20000"/>
                  <a:lumOff val="80000"/>
                </a:schemeClr>
              </a:solidFill>
              <a:ln w="28575"/>
            </p:spPr>
            <p:style>
              <a:lnRef idx="2">
                <a:schemeClr val="accent5"/>
              </a:lnRef>
              <a:fillRef idx="1">
                <a:schemeClr val="lt1"/>
              </a:fillRef>
              <a:effectRef idx="0">
                <a:schemeClr val="accent5"/>
              </a:effectRef>
              <a:fontRef idx="minor">
                <a:schemeClr val="dk1"/>
              </a:fontRef>
            </p:style>
            <p:txBody>
              <a:bodyPr anchor="ctr"/>
              <a:lstStyle/>
              <a:p>
                <a:pPr algn="ctr" eaLnBrk="1" fontAlgn="auto" hangingPunct="1">
                  <a:spcBef>
                    <a:spcPts val="0"/>
                  </a:spcBef>
                  <a:spcAft>
                    <a:spcPts val="0"/>
                  </a:spcAft>
                  <a:defRPr/>
                </a:pPr>
                <a:r>
                  <a:rPr lang="zh-TW" altLang="en-US" sz="1600" b="1" dirty="0">
                    <a:solidFill>
                      <a:srgbClr val="C00000"/>
                    </a:solidFill>
                    <a:latin typeface="Calibri Light" panose="020F0302020204030204" pitchFamily="34" charset="0"/>
                    <a:ea typeface="微軟正黑體" panose="020B0604030504040204" pitchFamily="34" charset="-120"/>
                  </a:rPr>
                  <a:t>❸</a:t>
                </a:r>
                <a:r>
                  <a:rPr lang="zh-TW" altLang="en-US" sz="1600" b="1" dirty="0">
                    <a:solidFill>
                      <a:srgbClr val="7030A0"/>
                    </a:solidFill>
                    <a:latin typeface="Calibri Light" panose="020F0302020204030204" pitchFamily="34" charset="0"/>
                    <a:ea typeface="微軟正黑體" panose="020B0604030504040204" pitchFamily="34" charset="-120"/>
                  </a:rPr>
                  <a:t>同等學力者</a:t>
                </a:r>
              </a:p>
            </p:txBody>
          </p:sp>
          <p:sp>
            <p:nvSpPr>
              <p:cNvPr id="9" name="矩形 8"/>
              <p:cNvSpPr/>
              <p:nvPr/>
            </p:nvSpPr>
            <p:spPr>
              <a:xfrm>
                <a:off x="4562411" y="2009377"/>
                <a:ext cx="2260748" cy="888848"/>
              </a:xfrm>
              <a:prstGeom prst="rect">
                <a:avLst/>
              </a:prstGeom>
              <a:solidFill>
                <a:schemeClr val="accent6">
                  <a:lumMod val="20000"/>
                  <a:lumOff val="80000"/>
                </a:schemeClr>
              </a:solidFill>
              <a:ln w="28575"/>
            </p:spPr>
            <p:style>
              <a:lnRef idx="2">
                <a:schemeClr val="accent5"/>
              </a:lnRef>
              <a:fillRef idx="1">
                <a:schemeClr val="lt1"/>
              </a:fillRef>
              <a:effectRef idx="0">
                <a:schemeClr val="accent5"/>
              </a:effectRef>
              <a:fontRef idx="minor">
                <a:schemeClr val="dk1"/>
              </a:fontRef>
            </p:style>
            <p:txBody>
              <a:bodyPr anchor="ctr"/>
              <a:lstStyle/>
              <a:p>
                <a:pPr algn="ctr" eaLnBrk="1" fontAlgn="auto" hangingPunct="1">
                  <a:spcBef>
                    <a:spcPts val="0"/>
                  </a:spcBef>
                  <a:spcAft>
                    <a:spcPts val="0"/>
                  </a:spcAft>
                  <a:defRPr/>
                </a:pPr>
                <a:r>
                  <a:rPr lang="zh-TW" altLang="en-US" sz="1600" b="1" dirty="0">
                    <a:solidFill>
                      <a:srgbClr val="C00000"/>
                    </a:solidFill>
                    <a:latin typeface="Calibri Light" panose="020F0302020204030204" pitchFamily="34" charset="0"/>
                    <a:ea typeface="微軟正黑體" panose="020B0604030504040204" pitchFamily="34" charset="-120"/>
                  </a:rPr>
                  <a:t>❷</a:t>
                </a:r>
                <a:r>
                  <a:rPr lang="zh-TW" altLang="en-US" sz="1600" b="1" dirty="0">
                    <a:solidFill>
                      <a:srgbClr val="7030A0"/>
                    </a:solidFill>
                    <a:latin typeface="Calibri Light" panose="020F0302020204030204" pitchFamily="34" charset="0"/>
                    <a:ea typeface="微軟正黑體" panose="020B0604030504040204" pitchFamily="34" charset="-120"/>
                  </a:rPr>
                  <a:t>國民中學</a:t>
                </a:r>
                <a:r>
                  <a:rPr lang="en-US" altLang="zh-TW" sz="1600" b="1" dirty="0">
                    <a:solidFill>
                      <a:srgbClr val="C00000"/>
                    </a:solidFill>
                    <a:latin typeface="Calibri Light" panose="020F0302020204030204" pitchFamily="34" charset="0"/>
                    <a:ea typeface="微軟正黑體" panose="020B0604030504040204" pitchFamily="34" charset="-120"/>
                  </a:rPr>
                  <a:t/>
                </a:r>
                <a:br>
                  <a:rPr lang="en-US" altLang="zh-TW" sz="1600" b="1" dirty="0">
                    <a:solidFill>
                      <a:srgbClr val="C00000"/>
                    </a:solidFill>
                    <a:latin typeface="Calibri Light" panose="020F0302020204030204" pitchFamily="34" charset="0"/>
                    <a:ea typeface="微軟正黑體" panose="020B0604030504040204" pitchFamily="34" charset="-120"/>
                  </a:rPr>
                </a:br>
                <a:r>
                  <a:rPr lang="zh-TW" altLang="en-US" sz="2200" b="1" dirty="0">
                    <a:solidFill>
                      <a:srgbClr val="C00000"/>
                    </a:solidFill>
                    <a:latin typeface="Calibri Light" panose="020F0302020204030204" pitchFamily="34" charset="0"/>
                    <a:ea typeface="微軟正黑體" panose="020B0604030504040204" pitchFamily="34" charset="-120"/>
                  </a:rPr>
                  <a:t>非應屆</a:t>
                </a:r>
                <a:r>
                  <a:rPr lang="zh-TW" altLang="en-US" sz="1600" b="1" dirty="0">
                    <a:solidFill>
                      <a:srgbClr val="7030A0"/>
                    </a:solidFill>
                    <a:latin typeface="Calibri Light" panose="020F0302020204030204" pitchFamily="34" charset="0"/>
                    <a:ea typeface="微軟正黑體" panose="020B0604030504040204" pitchFamily="34" charset="-120"/>
                  </a:rPr>
                  <a:t>畢業生</a:t>
                </a:r>
                <a:endParaRPr lang="en-US" altLang="zh-TW" sz="1600" b="1" dirty="0">
                  <a:solidFill>
                    <a:srgbClr val="7030A0"/>
                  </a:solidFill>
                  <a:latin typeface="Calibri Light" panose="020F0302020204030204" pitchFamily="34" charset="0"/>
                  <a:ea typeface="微軟正黑體" panose="020B0604030504040204" pitchFamily="34" charset="-120"/>
                </a:endParaRPr>
              </a:p>
            </p:txBody>
          </p:sp>
          <p:sp>
            <p:nvSpPr>
              <p:cNvPr id="19" name="矩形 18"/>
              <p:cNvSpPr/>
              <p:nvPr/>
            </p:nvSpPr>
            <p:spPr>
              <a:xfrm>
                <a:off x="2030184" y="3483912"/>
                <a:ext cx="2692576" cy="1165341"/>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b="1" dirty="0">
                    <a:solidFill>
                      <a:srgbClr val="0033CC"/>
                    </a:solidFill>
                    <a:latin typeface="微軟正黑體" panose="020B0604030504040204" pitchFamily="34" charset="-120"/>
                    <a:ea typeface="微軟正黑體" panose="020B0604030504040204" pitchFamily="34" charset="-120"/>
                  </a:rPr>
                  <a:t>一般生及</a:t>
                </a:r>
                <a:r>
                  <a:rPr lang="en-US" altLang="zh-TW" b="1" dirty="0">
                    <a:solidFill>
                      <a:srgbClr val="0033CC"/>
                    </a:solidFill>
                    <a:latin typeface="微軟正黑體" panose="020B0604030504040204" pitchFamily="34" charset="-120"/>
                    <a:ea typeface="微軟正黑體" panose="020B0604030504040204" pitchFamily="34" charset="-120"/>
                  </a:rPr>
                  <a:t/>
                </a:r>
                <a:br>
                  <a:rPr lang="en-US" altLang="zh-TW" b="1" dirty="0">
                    <a:solidFill>
                      <a:srgbClr val="0033CC"/>
                    </a:solidFill>
                    <a:latin typeface="微軟正黑體" panose="020B0604030504040204" pitchFamily="34" charset="-120"/>
                    <a:ea typeface="微軟正黑體" panose="020B0604030504040204" pitchFamily="34" charset="-120"/>
                  </a:rPr>
                </a:br>
                <a:r>
                  <a:rPr lang="zh-TW" altLang="en-US" b="1" dirty="0">
                    <a:solidFill>
                      <a:srgbClr val="0033CC"/>
                    </a:solidFill>
                    <a:latin typeface="微軟正黑體" panose="020B0604030504040204" pitchFamily="34" charset="-120"/>
                    <a:ea typeface="微軟正黑體" panose="020B0604030504040204" pitchFamily="34" charset="-120"/>
                  </a:rPr>
                  <a:t>大陸長期探親子女</a:t>
                </a:r>
                <a:endParaRPr lang="en-US" altLang="zh-TW" b="1" dirty="0">
                  <a:solidFill>
                    <a:srgbClr val="0033CC"/>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0"/>
                  </a:spcAft>
                  <a:defRPr/>
                </a:pPr>
                <a:r>
                  <a:rPr lang="zh-TW" altLang="en-US" b="1" dirty="0">
                    <a:solidFill>
                      <a:schemeClr val="tx1"/>
                    </a:solidFill>
                    <a:latin typeface="微軟正黑體" panose="020B0604030504040204" pitchFamily="34" charset="-120"/>
                    <a:ea typeface="微軟正黑體" panose="020B0604030504040204" pitchFamily="34" charset="-120"/>
                  </a:rPr>
                  <a:t>（白色報名表）</a:t>
                </a:r>
              </a:p>
            </p:txBody>
          </p:sp>
          <p:grpSp>
            <p:nvGrpSpPr>
              <p:cNvPr id="27679" name="群組 56"/>
              <p:cNvGrpSpPr>
                <a:grpSpLocks/>
              </p:cNvGrpSpPr>
              <p:nvPr/>
            </p:nvGrpSpPr>
            <p:grpSpPr bwMode="auto">
              <a:xfrm>
                <a:off x="5232399" y="5439441"/>
                <a:ext cx="5227319" cy="1749077"/>
                <a:chOff x="5232399" y="5439441"/>
                <a:chExt cx="5227319" cy="1749077"/>
              </a:xfrm>
            </p:grpSpPr>
            <p:grpSp>
              <p:nvGrpSpPr>
                <p:cNvPr id="18" name="群組 17"/>
                <p:cNvGrpSpPr/>
                <p:nvPr/>
              </p:nvGrpSpPr>
              <p:grpSpPr>
                <a:xfrm>
                  <a:off x="5232399" y="5656700"/>
                  <a:ext cx="5227319" cy="1531818"/>
                  <a:chOff x="5918199" y="5410217"/>
                  <a:chExt cx="5227319" cy="1714500"/>
                </a:xfrm>
                <a:noFill/>
              </p:grpSpPr>
              <p:sp>
                <p:nvSpPr>
                  <p:cNvPr id="11" name="矩形 10"/>
                  <p:cNvSpPr/>
                  <p:nvPr/>
                </p:nvSpPr>
                <p:spPr>
                  <a:xfrm>
                    <a:off x="5918199"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原住民生</a:t>
                    </a:r>
                  </a:p>
                </p:txBody>
              </p:sp>
              <p:sp>
                <p:nvSpPr>
                  <p:cNvPr id="12" name="矩形 11"/>
                  <p:cNvSpPr/>
                  <p:nvPr/>
                </p:nvSpPr>
                <p:spPr>
                  <a:xfrm>
                    <a:off x="7482839"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0" rIns="0" bIns="0" anchor="ctr"/>
                  <a:lstStyle/>
                  <a:p>
                    <a:pPr eaLnBrk="1" fontAlgn="auto" hangingPunct="1">
                      <a:spcBef>
                        <a:spcPts val="0"/>
                      </a:spcBef>
                      <a:spcAft>
                        <a:spcPts val="0"/>
                      </a:spcAft>
                      <a:defRPr/>
                    </a:pPr>
                    <a:r>
                      <a:rPr lang="zh-TW" altLang="en-US" sz="1300" b="1" dirty="0">
                        <a:solidFill>
                          <a:srgbClr val="005392"/>
                        </a:solidFill>
                        <a:latin typeface="微軟正黑體" panose="020B0604030504040204" pitchFamily="34" charset="-120"/>
                        <a:ea typeface="微軟正黑體" panose="020B0604030504040204" pitchFamily="34" charset="-120"/>
                      </a:rPr>
                      <a:t>政府派外人員    子女</a:t>
                    </a:r>
                  </a:p>
                </p:txBody>
              </p:sp>
              <p:sp>
                <p:nvSpPr>
                  <p:cNvPr id="13" name="矩形 12"/>
                  <p:cNvSpPr/>
                  <p:nvPr/>
                </p:nvSpPr>
                <p:spPr>
                  <a:xfrm>
                    <a:off x="8247381"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0" rIns="0" bIns="0" anchor="ctr"/>
                  <a:lstStyle/>
                  <a:p>
                    <a:pPr algn="ctr" eaLnBrk="1" fontAlgn="auto" hangingPunct="1">
                      <a:spcBef>
                        <a:spcPts val="0"/>
                      </a:spcBef>
                      <a:spcAft>
                        <a:spcPts val="0"/>
                      </a:spcAft>
                      <a:defRPr/>
                    </a:pPr>
                    <a:r>
                      <a:rPr lang="zh-TW" altLang="en-US" sz="1300" b="1" dirty="0">
                        <a:solidFill>
                          <a:srgbClr val="005392"/>
                        </a:solidFill>
                        <a:latin typeface="微軟正黑體" panose="020B0604030504040204" pitchFamily="34" charset="-120"/>
                        <a:ea typeface="微軟正黑體" panose="020B0604030504040204" pitchFamily="34" charset="-120"/>
                      </a:rPr>
                      <a:t>境外科技人才子女</a:t>
                    </a:r>
                  </a:p>
                </p:txBody>
              </p:sp>
              <p:sp>
                <p:nvSpPr>
                  <p:cNvPr id="14" name="矩形 13"/>
                  <p:cNvSpPr/>
                  <p:nvPr/>
                </p:nvSpPr>
                <p:spPr>
                  <a:xfrm>
                    <a:off x="6700519"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身障生</a:t>
                    </a:r>
                  </a:p>
                </p:txBody>
              </p:sp>
              <p:sp>
                <p:nvSpPr>
                  <p:cNvPr id="16" name="矩形 15"/>
                  <p:cNvSpPr/>
                  <p:nvPr/>
                </p:nvSpPr>
                <p:spPr>
                  <a:xfrm>
                    <a:off x="9829799"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僑</a:t>
                    </a:r>
                    <a:endParaRPr lang="en-US" altLang="zh-TW" sz="1500" b="1" dirty="0">
                      <a:solidFill>
                        <a:srgbClr val="005392"/>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0"/>
                      </a:spcAft>
                      <a:defRPr/>
                    </a:pPr>
                    <a:endParaRPr lang="en-US" altLang="zh-TW" sz="1500" b="1" dirty="0">
                      <a:solidFill>
                        <a:srgbClr val="005392"/>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生</a:t>
                    </a:r>
                  </a:p>
                </p:txBody>
              </p:sp>
              <p:sp>
                <p:nvSpPr>
                  <p:cNvPr id="17" name="矩形 16"/>
                  <p:cNvSpPr/>
                  <p:nvPr/>
                </p:nvSpPr>
                <p:spPr>
                  <a:xfrm>
                    <a:off x="10612119"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退伍軍人</a:t>
                    </a:r>
                  </a:p>
                </p:txBody>
              </p:sp>
              <p:sp>
                <p:nvSpPr>
                  <p:cNvPr id="15" name="矩形 14"/>
                  <p:cNvSpPr/>
                  <p:nvPr/>
                </p:nvSpPr>
                <p:spPr>
                  <a:xfrm>
                    <a:off x="9047480" y="5410217"/>
                    <a:ext cx="533399" cy="1714500"/>
                  </a:xfrm>
                  <a:prstGeom prst="rect">
                    <a:avLst/>
                  </a:prstGeom>
                  <a:solidFill>
                    <a:srgbClr val="FFFFE1"/>
                  </a:solidFill>
                  <a:ln>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1500" b="1" dirty="0">
                        <a:solidFill>
                          <a:srgbClr val="005392"/>
                        </a:solidFill>
                        <a:latin typeface="微軟正黑體" panose="020B0604030504040204" pitchFamily="34" charset="-120"/>
                        <a:ea typeface="微軟正黑體" panose="020B0604030504040204" pitchFamily="34" charset="-120"/>
                      </a:rPr>
                      <a:t>蒙藏生</a:t>
                    </a:r>
                  </a:p>
                </p:txBody>
              </p:sp>
            </p:grpSp>
            <p:grpSp>
              <p:nvGrpSpPr>
                <p:cNvPr id="27685" name="群組 55"/>
                <p:cNvGrpSpPr>
                  <a:grpSpLocks/>
                </p:cNvGrpSpPr>
                <p:nvPr/>
              </p:nvGrpSpPr>
              <p:grpSpPr bwMode="auto">
                <a:xfrm>
                  <a:off x="5499100" y="5439441"/>
                  <a:ext cx="4693919" cy="217400"/>
                  <a:chOff x="5499100" y="5439441"/>
                  <a:chExt cx="4693919" cy="217400"/>
                </a:xfrm>
              </p:grpSpPr>
              <p:cxnSp>
                <p:nvCxnSpPr>
                  <p:cNvPr id="54" name="直線接點 53"/>
                  <p:cNvCxnSpPr>
                    <a:endCxn id="15" idx="0"/>
                  </p:cNvCxnSpPr>
                  <p:nvPr/>
                </p:nvCxnSpPr>
                <p:spPr>
                  <a:xfrm>
                    <a:off x="8628265" y="5442566"/>
                    <a:ext cx="0" cy="214274"/>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肘形接點 22"/>
                  <p:cNvCxnSpPr>
                    <a:endCxn id="11" idx="0"/>
                  </p:cNvCxnSpPr>
                  <p:nvPr/>
                </p:nvCxnSpPr>
                <p:spPr>
                  <a:xfrm rot="10800000" flipV="1">
                    <a:off x="5499100" y="5439441"/>
                    <a:ext cx="2441241" cy="217258"/>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25" name="肘形接點 24"/>
                  <p:cNvCxnSpPr>
                    <a:endCxn id="17" idx="0"/>
                  </p:cNvCxnSpPr>
                  <p:nvPr/>
                </p:nvCxnSpPr>
                <p:spPr>
                  <a:xfrm>
                    <a:off x="7828279" y="5439582"/>
                    <a:ext cx="2364740" cy="217118"/>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51" name="直線接點 50"/>
                  <p:cNvCxnSpPr>
                    <a:endCxn id="14" idx="0"/>
                  </p:cNvCxnSpPr>
                  <p:nvPr/>
                </p:nvCxnSpPr>
                <p:spPr>
                  <a:xfrm flipH="1">
                    <a:off x="6281785" y="5442563"/>
                    <a:ext cx="0" cy="214277"/>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直線接點 51"/>
                  <p:cNvCxnSpPr>
                    <a:endCxn id="12" idx="0"/>
                  </p:cNvCxnSpPr>
                  <p:nvPr/>
                </p:nvCxnSpPr>
                <p:spPr>
                  <a:xfrm flipH="1">
                    <a:off x="7064473" y="5444152"/>
                    <a:ext cx="0" cy="212689"/>
                  </a:xfrm>
                  <a:prstGeom prst="line">
                    <a:avLst/>
                  </a:prstGeom>
                </p:spPr>
                <p:style>
                  <a:lnRef idx="1">
                    <a:schemeClr val="accent1"/>
                  </a:lnRef>
                  <a:fillRef idx="0">
                    <a:schemeClr val="accent1"/>
                  </a:fillRef>
                  <a:effectRef idx="0">
                    <a:schemeClr val="accent1"/>
                  </a:effectRef>
                  <a:fontRef idx="minor">
                    <a:schemeClr val="tx1"/>
                  </a:fontRef>
                </p:style>
              </p:cxnSp>
              <p:cxnSp>
                <p:nvCxnSpPr>
                  <p:cNvPr id="55" name="直線接點 54"/>
                  <p:cNvCxnSpPr>
                    <a:endCxn id="16" idx="0"/>
                  </p:cNvCxnSpPr>
                  <p:nvPr/>
                </p:nvCxnSpPr>
                <p:spPr>
                  <a:xfrm>
                    <a:off x="9410954" y="5442563"/>
                    <a:ext cx="0" cy="214277"/>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27680" name="群組 64"/>
              <p:cNvGrpSpPr>
                <a:grpSpLocks/>
              </p:cNvGrpSpPr>
              <p:nvPr/>
            </p:nvGrpSpPr>
            <p:grpSpPr bwMode="auto">
              <a:xfrm>
                <a:off x="3161033" y="2898376"/>
                <a:ext cx="5126984" cy="796001"/>
                <a:chOff x="3161033" y="2898376"/>
                <a:chExt cx="5126984" cy="796001"/>
              </a:xfrm>
            </p:grpSpPr>
            <p:cxnSp>
              <p:nvCxnSpPr>
                <p:cNvPr id="27" name="肘形接點 26"/>
                <p:cNvCxnSpPr>
                  <a:stCxn id="9" idx="2"/>
                </p:cNvCxnSpPr>
                <p:nvPr/>
              </p:nvCxnSpPr>
              <p:spPr>
                <a:xfrm rot="16200000" flipH="1">
                  <a:off x="6341416" y="2249595"/>
                  <a:ext cx="796789" cy="2094050"/>
                </a:xfrm>
                <a:prstGeom prst="bentConnector3">
                  <a:avLst>
                    <a:gd name="adj1" fmla="val 56490"/>
                  </a:avLst>
                </a:prstGeom>
              </p:spPr>
              <p:style>
                <a:lnRef idx="1">
                  <a:schemeClr val="accent1"/>
                </a:lnRef>
                <a:fillRef idx="0">
                  <a:schemeClr val="accent1"/>
                </a:fillRef>
                <a:effectRef idx="0">
                  <a:schemeClr val="accent1"/>
                </a:effectRef>
                <a:fontRef idx="minor">
                  <a:schemeClr val="tx1"/>
                </a:fontRef>
              </p:style>
            </p:cxnSp>
            <p:cxnSp>
              <p:nvCxnSpPr>
                <p:cNvPr id="35" name="肘形接點 34"/>
                <p:cNvCxnSpPr>
                  <a:stCxn id="4" idx="2"/>
                </p:cNvCxnSpPr>
                <p:nvPr/>
              </p:nvCxnSpPr>
              <p:spPr>
                <a:xfrm rot="16200000" flipH="1">
                  <a:off x="4313188" y="1745595"/>
                  <a:ext cx="250782" cy="2556042"/>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37" name="肘形接點 36"/>
                <p:cNvCxnSpPr>
                  <a:stCxn id="5" idx="2"/>
                </p:cNvCxnSpPr>
                <p:nvPr/>
              </p:nvCxnSpPr>
              <p:spPr>
                <a:xfrm rot="5400000">
                  <a:off x="6865261" y="1725750"/>
                  <a:ext cx="250782" cy="2595733"/>
                </a:xfrm>
                <a:prstGeom prst="bentConnector2">
                  <a:avLst/>
                </a:prstGeom>
              </p:spPr>
              <p:style>
                <a:lnRef idx="1">
                  <a:schemeClr val="accent1"/>
                </a:lnRef>
                <a:fillRef idx="0">
                  <a:schemeClr val="accent1"/>
                </a:fillRef>
                <a:effectRef idx="0">
                  <a:schemeClr val="accent1"/>
                </a:effectRef>
                <a:fontRef idx="minor">
                  <a:schemeClr val="tx1"/>
                </a:fontRef>
              </p:style>
            </p:cxnSp>
          </p:grpSp>
        </p:grpSp>
        <p:cxnSp>
          <p:nvCxnSpPr>
            <p:cNvPr id="77" name="直線接點 76"/>
            <p:cNvCxnSpPr/>
            <p:nvPr/>
          </p:nvCxnSpPr>
          <p:spPr>
            <a:xfrm flipV="1">
              <a:off x="175678" y="2891932"/>
              <a:ext cx="11510128" cy="20634"/>
            </a:xfrm>
            <a:prstGeom prst="line">
              <a:avLst/>
            </a:prstGeom>
            <a:ln w="19050">
              <a:prstDash val="dash"/>
            </a:ln>
          </p:spPr>
          <p:style>
            <a:lnRef idx="1">
              <a:schemeClr val="accent2"/>
            </a:lnRef>
            <a:fillRef idx="0">
              <a:schemeClr val="accent2"/>
            </a:fillRef>
            <a:effectRef idx="0">
              <a:schemeClr val="accent2"/>
            </a:effectRef>
            <a:fontRef idx="minor">
              <a:schemeClr val="tx1"/>
            </a:fontRef>
          </p:style>
        </p:cxnSp>
        <p:sp>
          <p:nvSpPr>
            <p:cNvPr id="80" name="文字方塊 79"/>
            <p:cNvSpPr txBox="1"/>
            <p:nvPr/>
          </p:nvSpPr>
          <p:spPr>
            <a:xfrm>
              <a:off x="182028" y="1844361"/>
              <a:ext cx="1887820" cy="615448"/>
            </a:xfrm>
            <a:prstGeom prst="rect">
              <a:avLst/>
            </a:prstGeom>
            <a:noFill/>
          </p:spPr>
          <p:txBody>
            <a:bodyPr wrap="none">
              <a:spAutoFit/>
            </a:bodyPr>
            <a:lstStyle/>
            <a:p>
              <a:pPr eaLnBrk="1" fontAlgn="auto" hangingPunct="1">
                <a:spcBef>
                  <a:spcPts val="0"/>
                </a:spcBef>
                <a:spcAft>
                  <a:spcPts val="0"/>
                </a:spcAft>
                <a:defRPr/>
              </a:pPr>
              <a:r>
                <a:rPr lang="zh-TW" altLang="en-US" sz="2400" b="1" dirty="0">
                  <a:solidFill>
                    <a:srgbClr val="2F5597"/>
                  </a:solidFill>
                  <a:latin typeface="微軟正黑體" panose="020B0604030504040204" pitchFamily="34" charset="-120"/>
                  <a:ea typeface="微軟正黑體" panose="020B0604030504040204" pitchFamily="34" charset="-120"/>
                </a:rPr>
                <a:t>報名資格</a:t>
              </a:r>
            </a:p>
          </p:txBody>
        </p:sp>
        <p:sp>
          <p:nvSpPr>
            <p:cNvPr id="81" name="文字方塊 80"/>
            <p:cNvSpPr txBox="1"/>
            <p:nvPr/>
          </p:nvSpPr>
          <p:spPr>
            <a:xfrm>
              <a:off x="182028" y="4418846"/>
              <a:ext cx="1887820" cy="615448"/>
            </a:xfrm>
            <a:prstGeom prst="rect">
              <a:avLst/>
            </a:prstGeom>
            <a:noFill/>
          </p:spPr>
          <p:txBody>
            <a:bodyPr wrap="none">
              <a:spAutoFit/>
            </a:bodyPr>
            <a:lstStyle/>
            <a:p>
              <a:pPr eaLnBrk="1" fontAlgn="auto" hangingPunct="1">
                <a:spcBef>
                  <a:spcPts val="0"/>
                </a:spcBef>
                <a:spcAft>
                  <a:spcPts val="0"/>
                </a:spcAft>
                <a:defRPr/>
              </a:pPr>
              <a:r>
                <a:rPr lang="zh-TW" altLang="en-US" sz="2400" b="1" dirty="0">
                  <a:solidFill>
                    <a:srgbClr val="2F5597"/>
                  </a:solidFill>
                  <a:latin typeface="微軟正黑體" panose="020B0604030504040204" pitchFamily="34" charset="-120"/>
                  <a:ea typeface="微軟正黑體" panose="020B0604030504040204" pitchFamily="34" charset="-120"/>
                </a:rPr>
                <a:t>報名身分</a:t>
              </a:r>
            </a:p>
          </p:txBody>
        </p:sp>
      </p:grpSp>
      <p:sp>
        <p:nvSpPr>
          <p:cNvPr id="87" name="矩形 86"/>
          <p:cNvSpPr/>
          <p:nvPr/>
        </p:nvSpPr>
        <p:spPr>
          <a:xfrm>
            <a:off x="749018" y="1202103"/>
            <a:ext cx="7301999" cy="461665"/>
          </a:xfrm>
          <a:prstGeom prst="rect">
            <a:avLst/>
          </a:prstGeom>
        </p:spPr>
        <p:txBody>
          <a:bodyPr wrap="none">
            <a:spAutoFit/>
          </a:bodyPr>
          <a:lstStyle/>
          <a:p>
            <a:pPr marL="342892" indent="-342892" eaLnBrk="1" fontAlgn="auto" hangingPunct="1">
              <a:spcBef>
                <a:spcPts val="0"/>
              </a:spcBef>
              <a:spcAft>
                <a:spcPts val="0"/>
              </a:spcAft>
              <a:buFont typeface="Wingdings" panose="05000000000000000000" pitchFamily="2" charset="2"/>
              <a:buChar char="l"/>
              <a:defRPr/>
            </a:pPr>
            <a:r>
              <a:rPr lang="zh-TW" altLang="en-US" sz="2400" b="1" dirty="0">
                <a:solidFill>
                  <a:srgbClr val="C00000"/>
                </a:solidFill>
                <a:latin typeface="微軟正黑體" panose="020B0604030504040204" pitchFamily="34" charset="-120"/>
                <a:ea typeface="微軟正黑體" panose="020B0604030504040204" pitchFamily="34" charset="-120"/>
              </a:rPr>
              <a:t>國中</a:t>
            </a:r>
            <a:r>
              <a:rPr lang="zh-TW" altLang="en-US" sz="2400" b="1" u="sng" dirty="0">
                <a:solidFill>
                  <a:srgbClr val="C00000"/>
                </a:solidFill>
                <a:latin typeface="微軟正黑體" panose="020B0604030504040204" pitchFamily="34" charset="-120"/>
                <a:ea typeface="微軟正黑體" panose="020B0604030504040204" pitchFamily="34" charset="-120"/>
              </a:rPr>
              <a:t>應屆</a:t>
            </a:r>
            <a:r>
              <a:rPr lang="zh-TW" altLang="en-US" sz="2400" b="1" dirty="0" smtClean="0">
                <a:solidFill>
                  <a:srgbClr val="C00000"/>
                </a:solidFill>
                <a:latin typeface="微軟正黑體" panose="020B0604030504040204" pitchFamily="34" charset="-120"/>
                <a:ea typeface="微軟正黑體" panose="020B0604030504040204" pitchFamily="34" charset="-120"/>
              </a:rPr>
              <a:t>畢業生</a:t>
            </a:r>
            <a:r>
              <a:rPr lang="en-US" altLang="zh-TW" sz="2400" b="1" dirty="0" smtClean="0">
                <a:solidFill>
                  <a:srgbClr val="C00000"/>
                </a:solidFill>
                <a:latin typeface="微軟正黑體" panose="020B0604030504040204" pitchFamily="34" charset="-120"/>
                <a:ea typeface="微軟正黑體" panose="020B0604030504040204" pitchFamily="34" charset="-120"/>
              </a:rPr>
              <a:t>-</a:t>
            </a:r>
            <a:r>
              <a:rPr lang="zh-TW" altLang="en-US" sz="2400" b="1" dirty="0" smtClean="0">
                <a:solidFill>
                  <a:srgbClr val="C00000"/>
                </a:solidFill>
                <a:latin typeface="微軟正黑體" panose="020B0604030504040204" pitchFamily="34" charset="-120"/>
                <a:ea typeface="微軟正黑體" panose="020B0604030504040204" pitchFamily="34" charset="-120"/>
              </a:rPr>
              <a:t>參加</a:t>
            </a:r>
            <a:r>
              <a:rPr lang="zh-TW" altLang="en-US" sz="2400" b="1" dirty="0">
                <a:solidFill>
                  <a:srgbClr val="C00000"/>
                </a:solidFill>
                <a:latin typeface="微軟正黑體" panose="020B0604030504040204" pitchFamily="34" charset="-120"/>
                <a:ea typeface="微軟正黑體" panose="020B0604030504040204" pitchFamily="34" charset="-120"/>
              </a:rPr>
              <a:t>原就讀</a:t>
            </a:r>
            <a:r>
              <a:rPr lang="zh-TW" altLang="en-US" sz="2400" b="1" u="sng" dirty="0">
                <a:solidFill>
                  <a:srgbClr val="C00000"/>
                </a:solidFill>
                <a:latin typeface="微軟正黑體" panose="020B0604030504040204" pitchFamily="34" charset="-120"/>
                <a:ea typeface="微軟正黑體" panose="020B0604030504040204" pitchFamily="34" charset="-120"/>
              </a:rPr>
              <a:t>國中集體報名</a:t>
            </a:r>
            <a:r>
              <a:rPr lang="zh-TW" altLang="en-US" sz="2400" b="1" dirty="0">
                <a:solidFill>
                  <a:srgbClr val="C00000"/>
                </a:solidFill>
                <a:latin typeface="微軟正黑體" panose="020B0604030504040204" pitchFamily="34" charset="-120"/>
                <a:ea typeface="微軟正黑體" panose="020B0604030504040204" pitchFamily="34" charset="-120"/>
              </a:rPr>
              <a:t>為原則</a:t>
            </a:r>
          </a:p>
        </p:txBody>
      </p:sp>
      <p:grpSp>
        <p:nvGrpSpPr>
          <p:cNvPr id="27654" name="群組 90"/>
          <p:cNvGrpSpPr>
            <a:grpSpLocks/>
          </p:cNvGrpSpPr>
          <p:nvPr/>
        </p:nvGrpSpPr>
        <p:grpSpPr bwMode="auto">
          <a:xfrm>
            <a:off x="2051954" y="4688301"/>
            <a:ext cx="2301941" cy="1246495"/>
            <a:chOff x="2506377" y="5175592"/>
            <a:chExt cx="3050548" cy="1661321"/>
          </a:xfrm>
        </p:grpSpPr>
        <p:sp>
          <p:nvSpPr>
            <p:cNvPr id="88" name="矩形 87"/>
            <p:cNvSpPr/>
            <p:nvPr/>
          </p:nvSpPr>
          <p:spPr>
            <a:xfrm>
              <a:off x="2506377" y="5175592"/>
              <a:ext cx="2491385" cy="1661321"/>
            </a:xfrm>
            <a:prstGeom prst="rect">
              <a:avLst/>
            </a:prstGeom>
            <a:solidFill>
              <a:srgbClr val="FDF0E7"/>
            </a:solidFill>
            <a:ln w="34925">
              <a:solidFill>
                <a:srgbClr val="FFC000"/>
              </a:solidFill>
              <a:prstDash val="solid"/>
            </a:ln>
          </p:spPr>
          <p:txBody>
            <a:bodyPr>
              <a:spAutoFit/>
            </a:bodyPr>
            <a:lstStyle/>
            <a:p>
              <a:pPr eaLnBrk="1" fontAlgn="auto" hangingPunct="1">
                <a:lnSpc>
                  <a:spcPts val="1800"/>
                </a:lnSpc>
                <a:spcBef>
                  <a:spcPts val="450"/>
                </a:spcBef>
                <a:spcAft>
                  <a:spcPts val="450"/>
                </a:spcAft>
                <a:defRPr/>
              </a:pPr>
              <a:r>
                <a:rPr lang="zh-TW" altLang="en-US" sz="1600" b="1" dirty="0">
                  <a:solidFill>
                    <a:srgbClr val="C00000"/>
                  </a:solidFill>
                  <a:latin typeface="微軟正黑體" panose="020B0604030504040204" pitchFamily="34" charset="-120"/>
                  <a:ea typeface="微軟正黑體" panose="020B0604030504040204" pitchFamily="34" charset="-120"/>
                </a:rPr>
                <a:t>★具多重特種身分之免試生，應選定一種特種身分報名，且報名後不得更換報名身分</a:t>
              </a:r>
            </a:p>
          </p:txBody>
        </p:sp>
        <p:sp>
          <p:nvSpPr>
            <p:cNvPr id="89" name="向右箭號 88"/>
            <p:cNvSpPr/>
            <p:nvPr/>
          </p:nvSpPr>
          <p:spPr>
            <a:xfrm>
              <a:off x="5013540" y="5792344"/>
              <a:ext cx="543385" cy="256042"/>
            </a:xfrm>
            <a:prstGeom prst="rightArrow">
              <a:avLst/>
            </a:prstGeom>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zh-TW" altLang="en-US"/>
            </a:p>
          </p:txBody>
        </p:sp>
      </p:grpSp>
      <p:sp>
        <p:nvSpPr>
          <p:cNvPr id="92" name="矩形 91"/>
          <p:cNvSpPr/>
          <p:nvPr/>
        </p:nvSpPr>
        <p:spPr>
          <a:xfrm>
            <a:off x="7512313" y="3161456"/>
            <a:ext cx="1355055" cy="892552"/>
          </a:xfrm>
          <a:prstGeom prst="rect">
            <a:avLst/>
          </a:prstGeom>
          <a:solidFill>
            <a:srgbClr val="FDF0E7"/>
          </a:solidFill>
          <a:ln w="31750">
            <a:solidFill>
              <a:srgbClr val="FFC000"/>
            </a:solidFill>
          </a:ln>
        </p:spPr>
        <p:txBody>
          <a:bodyPr wrap="square">
            <a:spAutoFit/>
          </a:bodyPr>
          <a:lstStyle/>
          <a:p>
            <a:pPr eaLnBrk="1" fontAlgn="auto" hangingPunct="1">
              <a:spcBef>
                <a:spcPts val="0"/>
              </a:spcBef>
              <a:spcAft>
                <a:spcPts val="0"/>
              </a:spcAft>
              <a:defRPr/>
            </a:pPr>
            <a:r>
              <a:rPr lang="zh-TW" altLang="en-US" sz="1300" b="1" dirty="0">
                <a:solidFill>
                  <a:srgbClr val="C00000"/>
                </a:solidFill>
                <a:latin typeface="微軟正黑體" panose="020B0604030504040204" pitchFamily="34" charset="-120"/>
                <a:ea typeface="微軟正黑體" panose="020B0604030504040204" pitchFamily="34" charset="-120"/>
              </a:rPr>
              <a:t>★若經本會</a:t>
            </a:r>
            <a:r>
              <a:rPr lang="zh-TW" altLang="en-US" sz="1300" b="1" dirty="0" smtClean="0">
                <a:solidFill>
                  <a:srgbClr val="C00000"/>
                </a:solidFill>
                <a:latin typeface="微軟正黑體" panose="020B0604030504040204" pitchFamily="34" charset="-120"/>
                <a:ea typeface="微軟正黑體" panose="020B0604030504040204" pitchFamily="34" charset="-120"/>
              </a:rPr>
              <a:t>審查</a:t>
            </a:r>
            <a:endParaRPr lang="en-US" altLang="zh-TW" sz="1300" b="1" dirty="0" smtClean="0">
              <a:solidFill>
                <a:srgbClr val="C00000"/>
              </a:solidFill>
              <a:latin typeface="微軟正黑體" panose="020B0604030504040204" pitchFamily="34" charset="-120"/>
              <a:ea typeface="微軟正黑體" panose="020B0604030504040204" pitchFamily="34" charset="-120"/>
            </a:endParaRPr>
          </a:p>
          <a:p>
            <a:pPr eaLnBrk="1" fontAlgn="auto" hangingPunct="1">
              <a:spcBef>
                <a:spcPts val="0"/>
              </a:spcBef>
              <a:spcAft>
                <a:spcPts val="0"/>
              </a:spcAft>
              <a:defRPr/>
            </a:pPr>
            <a:r>
              <a:rPr lang="en-US" altLang="zh-TW" sz="1300" b="1" dirty="0">
                <a:solidFill>
                  <a:srgbClr val="C00000"/>
                </a:solidFill>
                <a:latin typeface="微軟正黑體" panose="020B0604030504040204" pitchFamily="34" charset="-120"/>
                <a:ea typeface="微軟正黑體" panose="020B0604030504040204" pitchFamily="34" charset="-120"/>
              </a:rPr>
              <a:t> </a:t>
            </a:r>
            <a:r>
              <a:rPr lang="en-US" altLang="zh-TW" sz="1300" b="1" dirty="0" smtClean="0">
                <a:solidFill>
                  <a:srgbClr val="C00000"/>
                </a:solidFill>
                <a:latin typeface="微軟正黑體" panose="020B0604030504040204" pitchFamily="34" charset="-120"/>
                <a:ea typeface="微軟正黑體" panose="020B0604030504040204" pitchFamily="34" charset="-120"/>
              </a:rPr>
              <a:t>  </a:t>
            </a:r>
            <a:r>
              <a:rPr lang="zh-TW" altLang="en-US" sz="1300" b="1" dirty="0" smtClean="0">
                <a:solidFill>
                  <a:srgbClr val="C00000"/>
                </a:solidFill>
                <a:latin typeface="微軟正黑體" panose="020B0604030504040204" pitchFamily="34" charset="-120"/>
                <a:ea typeface="微軟正黑體" panose="020B0604030504040204" pitchFamily="34" charset="-120"/>
              </a:rPr>
              <a:t>不符特種身分</a:t>
            </a:r>
            <a:endParaRPr lang="en-US" altLang="zh-TW" sz="1300" b="1" dirty="0" smtClean="0">
              <a:solidFill>
                <a:srgbClr val="C00000"/>
              </a:solidFill>
              <a:latin typeface="微軟正黑體" panose="020B0604030504040204" pitchFamily="34" charset="-120"/>
              <a:ea typeface="微軟正黑體" panose="020B0604030504040204" pitchFamily="34" charset="-120"/>
            </a:endParaRPr>
          </a:p>
          <a:p>
            <a:pPr eaLnBrk="1" fontAlgn="auto" hangingPunct="1">
              <a:spcBef>
                <a:spcPts val="0"/>
              </a:spcBef>
              <a:spcAft>
                <a:spcPts val="0"/>
              </a:spcAft>
              <a:defRPr/>
            </a:pPr>
            <a:r>
              <a:rPr lang="en-US" altLang="zh-TW" sz="1300" b="1" dirty="0">
                <a:solidFill>
                  <a:srgbClr val="C00000"/>
                </a:solidFill>
                <a:latin typeface="微軟正黑體" panose="020B0604030504040204" pitchFamily="34" charset="-120"/>
                <a:ea typeface="微軟正黑體" panose="020B0604030504040204" pitchFamily="34" charset="-120"/>
              </a:rPr>
              <a:t> </a:t>
            </a:r>
            <a:r>
              <a:rPr lang="en-US" altLang="zh-TW" sz="1300" b="1" dirty="0" smtClean="0">
                <a:solidFill>
                  <a:srgbClr val="C00000"/>
                </a:solidFill>
                <a:latin typeface="微軟正黑體" panose="020B0604030504040204" pitchFamily="34" charset="-120"/>
                <a:ea typeface="微軟正黑體" panose="020B0604030504040204" pitchFamily="34" charset="-120"/>
              </a:rPr>
              <a:t>  </a:t>
            </a:r>
            <a:r>
              <a:rPr lang="zh-TW" altLang="en-US" sz="1300" b="1" dirty="0" smtClean="0">
                <a:solidFill>
                  <a:srgbClr val="C00000"/>
                </a:solidFill>
                <a:latin typeface="微軟正黑體" panose="020B0604030504040204" pitchFamily="34" charset="-120"/>
                <a:ea typeface="微軟正黑體" panose="020B0604030504040204" pitchFamily="34" charset="-120"/>
              </a:rPr>
              <a:t>生</a:t>
            </a:r>
            <a:r>
              <a:rPr lang="zh-TW" altLang="en-US" sz="1300" b="1" dirty="0">
                <a:solidFill>
                  <a:srgbClr val="C00000"/>
                </a:solidFill>
                <a:latin typeface="微軟正黑體" panose="020B0604030504040204" pitchFamily="34" charset="-120"/>
                <a:ea typeface="微軟正黑體" panose="020B0604030504040204" pitchFamily="34" charset="-120"/>
              </a:rPr>
              <a:t>資格</a:t>
            </a:r>
            <a:r>
              <a:rPr lang="zh-TW" altLang="en-US" sz="1300" b="1" dirty="0" smtClean="0">
                <a:solidFill>
                  <a:srgbClr val="C00000"/>
                </a:solidFill>
                <a:latin typeface="微軟正黑體" panose="020B0604030504040204" pitchFamily="34" charset="-120"/>
                <a:ea typeface="微軟正黑體" panose="020B0604030504040204" pitchFamily="34" charset="-120"/>
              </a:rPr>
              <a:t>，將改</a:t>
            </a:r>
            <a:endParaRPr lang="en-US" altLang="zh-TW" sz="1300" b="1" dirty="0" smtClean="0">
              <a:solidFill>
                <a:srgbClr val="C00000"/>
              </a:solidFill>
              <a:latin typeface="微軟正黑體" panose="020B0604030504040204" pitchFamily="34" charset="-120"/>
              <a:ea typeface="微軟正黑體" panose="020B0604030504040204" pitchFamily="34" charset="-120"/>
            </a:endParaRPr>
          </a:p>
          <a:p>
            <a:pPr eaLnBrk="1" fontAlgn="auto" hangingPunct="1">
              <a:spcBef>
                <a:spcPts val="0"/>
              </a:spcBef>
              <a:spcAft>
                <a:spcPts val="0"/>
              </a:spcAft>
              <a:defRPr/>
            </a:pPr>
            <a:r>
              <a:rPr lang="en-US" altLang="zh-TW" sz="1300" b="1" dirty="0">
                <a:solidFill>
                  <a:srgbClr val="C00000"/>
                </a:solidFill>
                <a:latin typeface="微軟正黑體" panose="020B0604030504040204" pitchFamily="34" charset="-120"/>
                <a:ea typeface="微軟正黑體" panose="020B0604030504040204" pitchFamily="34" charset="-120"/>
              </a:rPr>
              <a:t> </a:t>
            </a:r>
            <a:r>
              <a:rPr lang="en-US" altLang="zh-TW" sz="1300" b="1" dirty="0" smtClean="0">
                <a:solidFill>
                  <a:srgbClr val="C00000"/>
                </a:solidFill>
                <a:latin typeface="微軟正黑體" panose="020B0604030504040204" pitchFamily="34" charset="-120"/>
                <a:ea typeface="微軟正黑體" panose="020B0604030504040204" pitchFamily="34" charset="-120"/>
              </a:rPr>
              <a:t>  </a:t>
            </a:r>
            <a:r>
              <a:rPr lang="zh-TW" altLang="en-US" sz="1300" b="1" dirty="0" smtClean="0">
                <a:solidFill>
                  <a:srgbClr val="C00000"/>
                </a:solidFill>
                <a:latin typeface="微軟正黑體" panose="020B0604030504040204" pitchFamily="34" charset="-120"/>
                <a:ea typeface="微軟正黑體" panose="020B0604030504040204" pitchFamily="34" charset="-120"/>
              </a:rPr>
              <a:t>為</a:t>
            </a:r>
            <a:r>
              <a:rPr lang="zh-TW" altLang="en-US" sz="1300" b="1" u="sng" dirty="0">
                <a:solidFill>
                  <a:srgbClr val="C00000"/>
                </a:solidFill>
                <a:latin typeface="微軟正黑體" panose="020B0604030504040204" pitchFamily="34" charset="-120"/>
                <a:ea typeface="微軟正黑體" panose="020B0604030504040204" pitchFamily="34" charset="-120"/>
              </a:rPr>
              <a:t>一般生</a:t>
            </a:r>
            <a:r>
              <a:rPr lang="zh-TW" altLang="en-US" sz="1300" b="1" dirty="0">
                <a:solidFill>
                  <a:srgbClr val="C00000"/>
                </a:solidFill>
                <a:latin typeface="微軟正黑體" panose="020B0604030504040204" pitchFamily="34" charset="-120"/>
                <a:ea typeface="微軟正黑體" panose="020B0604030504040204" pitchFamily="34" charset="-120"/>
              </a:rPr>
              <a:t>身分</a:t>
            </a:r>
          </a:p>
        </p:txBody>
      </p:sp>
      <p:sp>
        <p:nvSpPr>
          <p:cNvPr id="108" name="向右箭號 107"/>
          <p:cNvSpPr/>
          <p:nvPr/>
        </p:nvSpPr>
        <p:spPr>
          <a:xfrm flipH="1">
            <a:off x="7128798" y="3398389"/>
            <a:ext cx="401240" cy="209550"/>
          </a:xfrm>
          <a:prstGeom prst="rightArrow">
            <a:avLst/>
          </a:prstGeom>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7657" name="文字方塊 118"/>
          <p:cNvSpPr txBox="1">
            <a:spLocks noChangeArrowheads="1"/>
          </p:cNvSpPr>
          <p:nvPr/>
        </p:nvSpPr>
        <p:spPr bwMode="auto">
          <a:xfrm>
            <a:off x="4432952" y="3642467"/>
            <a:ext cx="4154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b="1">
                <a:latin typeface="微軟正黑體" panose="020B0604030504040204" pitchFamily="34" charset="-120"/>
                <a:ea typeface="微軟正黑體" panose="020B0604030504040204" pitchFamily="34" charset="-120"/>
              </a:rPr>
              <a:t>否</a:t>
            </a:r>
          </a:p>
        </p:txBody>
      </p:sp>
      <p:sp>
        <p:nvSpPr>
          <p:cNvPr id="27658" name="文字方塊 119"/>
          <p:cNvSpPr txBox="1">
            <a:spLocks noChangeArrowheads="1"/>
          </p:cNvSpPr>
          <p:nvPr/>
        </p:nvSpPr>
        <p:spPr bwMode="auto">
          <a:xfrm>
            <a:off x="5826630" y="4038619"/>
            <a:ext cx="4154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r>
              <a:rPr lang="zh-TW" altLang="en-US" b="1" dirty="0">
                <a:latin typeface="微軟正黑體" panose="020B0604030504040204" pitchFamily="34" charset="-120"/>
                <a:ea typeface="微軟正黑體" panose="020B0604030504040204" pitchFamily="34" charset="-120"/>
              </a:rPr>
              <a:t>是</a:t>
            </a:r>
          </a:p>
        </p:txBody>
      </p:sp>
      <p:sp>
        <p:nvSpPr>
          <p:cNvPr id="121" name="向右箭號 120"/>
          <p:cNvSpPr/>
          <p:nvPr/>
        </p:nvSpPr>
        <p:spPr>
          <a:xfrm flipH="1">
            <a:off x="3971690" y="3448396"/>
            <a:ext cx="1286363" cy="171450"/>
          </a:xfrm>
          <a:prstGeom prst="rightArrow">
            <a:avLst/>
          </a:prstGeom>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22" name="向右箭號 121"/>
          <p:cNvSpPr/>
          <p:nvPr/>
        </p:nvSpPr>
        <p:spPr>
          <a:xfrm rot="16200000" flipH="1">
            <a:off x="5957980" y="4221687"/>
            <a:ext cx="696230" cy="178355"/>
          </a:xfrm>
          <a:prstGeom prst="rightArrow">
            <a:avLst/>
          </a:prstGeom>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23" name="矩形 122"/>
          <p:cNvSpPr/>
          <p:nvPr/>
        </p:nvSpPr>
        <p:spPr>
          <a:xfrm>
            <a:off x="5105166" y="3197613"/>
            <a:ext cx="2012156" cy="773432"/>
          </a:xfrm>
          <a:prstGeom prst="rect">
            <a:avLst/>
          </a:prstGeom>
          <a:solidFill>
            <a:srgbClr val="FFFFE1"/>
          </a:solidFill>
          <a:ln>
            <a:solidFill>
              <a:schemeClr val="bg2">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zh-TW" altLang="en-US" sz="2000" b="1" dirty="0">
                <a:solidFill>
                  <a:srgbClr val="0033CC"/>
                </a:solidFill>
                <a:latin typeface="微軟正黑體" panose="020B0604030504040204" pitchFamily="34" charset="-120"/>
                <a:ea typeface="微軟正黑體" panose="020B0604030504040204" pitchFamily="34" charset="-120"/>
              </a:rPr>
              <a:t>特種身分生</a:t>
            </a:r>
            <a:endParaRPr lang="en-US" altLang="zh-TW" sz="2000" b="1" dirty="0">
              <a:solidFill>
                <a:srgbClr val="0033CC"/>
              </a:solidFill>
              <a:latin typeface="微軟正黑體" panose="020B0604030504040204" pitchFamily="34" charset="-120"/>
              <a:ea typeface="微軟正黑體" panose="020B0604030504040204" pitchFamily="34" charset="-120"/>
            </a:endParaRPr>
          </a:p>
          <a:p>
            <a:pPr algn="ctr" eaLnBrk="1" fontAlgn="auto" hangingPunct="1">
              <a:spcBef>
                <a:spcPts val="0"/>
              </a:spcBef>
              <a:spcAft>
                <a:spcPts val="0"/>
              </a:spcAft>
              <a:defRPr/>
            </a:pPr>
            <a:r>
              <a:rPr lang="zh-TW" altLang="en-US" sz="2000" b="1" dirty="0">
                <a:solidFill>
                  <a:srgbClr val="C09200"/>
                </a:solidFill>
                <a:latin typeface="微軟正黑體" panose="020B0604030504040204" pitchFamily="34" charset="-120"/>
                <a:ea typeface="微軟正黑體" panose="020B0604030504040204" pitchFamily="34" charset="-120"/>
              </a:rPr>
              <a:t>（黃色報名表）</a:t>
            </a:r>
          </a:p>
        </p:txBody>
      </p:sp>
      <p:pic>
        <p:nvPicPr>
          <p:cNvPr id="27662" name="Picture 7" descr="http://www.jituwang.com/uploads/allimg/120211/6380-12021120303768.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98339" y="917098"/>
            <a:ext cx="808678" cy="1256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8" name="肘形接點 57"/>
          <p:cNvCxnSpPr>
            <a:stCxn id="9" idx="2"/>
            <a:endCxn id="19" idx="0"/>
          </p:cNvCxnSpPr>
          <p:nvPr/>
        </p:nvCxnSpPr>
        <p:spPr>
          <a:xfrm rot="5400000">
            <a:off x="3610933" y="2087151"/>
            <a:ext cx="439339" cy="1737121"/>
          </a:xfrm>
          <a:prstGeom prst="bentConnector3">
            <a:avLst>
              <a:gd name="adj1" fmla="val 76868"/>
            </a:avLst>
          </a:prstGeom>
        </p:spPr>
        <p:style>
          <a:lnRef idx="1">
            <a:schemeClr val="accent1"/>
          </a:lnRef>
          <a:fillRef idx="0">
            <a:schemeClr val="accent1"/>
          </a:fillRef>
          <a:effectRef idx="0">
            <a:schemeClr val="accent1"/>
          </a:effectRef>
          <a:fontRef idx="minor">
            <a:schemeClr val="tx1"/>
          </a:fontRef>
        </p:style>
      </p:cxnSp>
      <p:cxnSp>
        <p:nvCxnSpPr>
          <p:cNvPr id="56" name="直接连接符 42">
            <a:extLst>
              <a:ext uri="{FF2B5EF4-FFF2-40B4-BE49-F238E27FC236}">
                <a16:creationId xmlns:a16="http://schemas.microsoft.com/office/drawing/2014/main" id="{2F665846-9C60-44C9-9595-9EC7F9322141}"/>
              </a:ext>
            </a:extLst>
          </p:cNvPr>
          <p:cNvCxnSpPr>
            <a:cxnSpLocks/>
          </p:cNvCxnSpPr>
          <p:nvPr/>
        </p:nvCxnSpPr>
        <p:spPr>
          <a:xfrm>
            <a:off x="298339" y="797406"/>
            <a:ext cx="7200000"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7" name="Freeform 6">
            <a:extLst>
              <a:ext uri="{FF2B5EF4-FFF2-40B4-BE49-F238E27FC236}">
                <a16:creationId xmlns:a16="http://schemas.microsoft.com/office/drawing/2014/main" id="{71AA52EC-7DB1-4E87-8C0D-FAA1C5227515}"/>
              </a:ext>
            </a:extLst>
          </p:cNvPr>
          <p:cNvSpPr>
            <a:spLocks noEditPoints="1"/>
          </p:cNvSpPr>
          <p:nvPr/>
        </p:nvSpPr>
        <p:spPr bwMode="auto">
          <a:xfrm>
            <a:off x="7508273" y="304061"/>
            <a:ext cx="477985" cy="493818"/>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03693" tIns="51846" rIns="103693" bIns="51846" numCol="1" anchor="t" anchorCtr="0" compatLnSpc="1">
            <a:prstTxWarp prst="textNoShape">
              <a:avLst/>
            </a:prstTxWarp>
          </a:bodyPr>
          <a:lstStyle/>
          <a:p>
            <a:endParaRPr lang="zh-CN" altLang="en-US"/>
          </a:p>
        </p:txBody>
      </p:sp>
      <p:sp>
        <p:nvSpPr>
          <p:cNvPr id="59" name="標題 1"/>
          <p:cNvSpPr txBox="1">
            <a:spLocks/>
          </p:cNvSpPr>
          <p:nvPr/>
        </p:nvSpPr>
        <p:spPr bwMode="auto">
          <a:xfrm>
            <a:off x="250752" y="361293"/>
            <a:ext cx="6945209" cy="442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eaLnBrk="1" hangingPunct="1">
              <a:lnSpc>
                <a:spcPct val="90000"/>
              </a:lnSpc>
            </a:pPr>
            <a:r>
              <a:rPr lang="zh-TW" altLang="en-US" sz="3000" b="1" dirty="0" smtClean="0">
                <a:solidFill>
                  <a:srgbClr val="002060"/>
                </a:solidFill>
                <a:latin typeface="微軟正黑體" panose="020B0604030504040204" pitchFamily="34" charset="-120"/>
                <a:ea typeface="微軟正黑體" panose="020B0604030504040204" pitchFamily="34" charset="-120"/>
              </a:rPr>
              <a:t>伍、報名作業 </a:t>
            </a:r>
            <a:r>
              <a:rPr lang="en-US" altLang="zh-TW" sz="3000" b="1" dirty="0" smtClean="0">
                <a:solidFill>
                  <a:srgbClr val="002060"/>
                </a:solidFill>
                <a:latin typeface="微軟正黑體" panose="020B0604030504040204" pitchFamily="34" charset="-120"/>
                <a:ea typeface="微軟正黑體" panose="020B0604030504040204" pitchFamily="34" charset="-120"/>
              </a:rPr>
              <a:t>- </a:t>
            </a:r>
            <a:r>
              <a:rPr lang="zh-TW" altLang="en-US" sz="2800" b="1" dirty="0" smtClean="0">
                <a:solidFill>
                  <a:srgbClr val="002060"/>
                </a:solidFill>
                <a:latin typeface="微軟正黑體" panose="020B0604030504040204" pitchFamily="34" charset="-120"/>
                <a:ea typeface="微軟正黑體" panose="020B0604030504040204" pitchFamily="34" charset="-120"/>
              </a:rPr>
              <a:t>報名資格（</a:t>
            </a:r>
            <a:r>
              <a:rPr lang="en-US" altLang="zh-TW" sz="2800" b="1" dirty="0" smtClean="0">
                <a:solidFill>
                  <a:srgbClr val="002060"/>
                </a:solidFill>
                <a:latin typeface="微軟正黑體" panose="020B0604030504040204" pitchFamily="34" charset="-120"/>
                <a:ea typeface="微軟正黑體" panose="020B0604030504040204" pitchFamily="34" charset="-120"/>
              </a:rPr>
              <a:t>1/13</a:t>
            </a:r>
            <a:r>
              <a:rPr lang="zh-TW" altLang="en-US" sz="2800" b="1" dirty="0" smtClean="0">
                <a:solidFill>
                  <a:srgbClr val="002060"/>
                </a:solidFill>
                <a:latin typeface="微軟正黑體" panose="020B0604030504040204" pitchFamily="34" charset="-120"/>
                <a:ea typeface="微軟正黑體" panose="020B0604030504040204" pitchFamily="34" charset="-120"/>
              </a:rPr>
              <a:t>）</a:t>
            </a:r>
            <a:endParaRPr lang="zh-TW" altLang="en-US" sz="2800" dirty="0">
              <a:solidFill>
                <a:srgbClr val="002060"/>
              </a:solidFill>
              <a:latin typeface="微軟正黑體" panose="020B0604030504040204" pitchFamily="34" charset="-120"/>
              <a:ea typeface="微軟正黑體" panose="020B0604030504040204" pitchFamily="34" charset="-120"/>
            </a:endParaRPr>
          </a:p>
        </p:txBody>
      </p:sp>
      <p:sp>
        <p:nvSpPr>
          <p:cNvPr id="70" name="投影片編號版面配置區 4"/>
          <p:cNvSpPr>
            <a:spLocks noGrp="1"/>
          </p:cNvSpPr>
          <p:nvPr>
            <p:ph type="sldNum" sz="quarter" idx="4294967295"/>
          </p:nvPr>
        </p:nvSpPr>
        <p:spPr bwMode="auto">
          <a:xfrm>
            <a:off x="7020498" y="6515790"/>
            <a:ext cx="2057400" cy="274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ea typeface="新細明體" panose="02020500000000000000" pitchFamily="18" charset="-120"/>
              </a:defRPr>
            </a:lvl1pPr>
            <a:lvl2pPr marL="557199" indent="-214308">
              <a:defRPr>
                <a:solidFill>
                  <a:schemeClr val="tx1"/>
                </a:solidFill>
                <a:latin typeface="Calibri" panose="020F0502020204030204" pitchFamily="34" charset="0"/>
                <a:ea typeface="新細明體" panose="02020500000000000000" pitchFamily="18" charset="-120"/>
              </a:defRPr>
            </a:lvl2pPr>
            <a:lvl3pPr marL="857228" indent="-171446">
              <a:defRPr>
                <a:solidFill>
                  <a:schemeClr val="tx1"/>
                </a:solidFill>
                <a:latin typeface="Calibri" panose="020F0502020204030204" pitchFamily="34" charset="0"/>
                <a:ea typeface="新細明體" panose="02020500000000000000" pitchFamily="18" charset="-120"/>
              </a:defRPr>
            </a:lvl3pPr>
            <a:lvl4pPr marL="1200120" indent="-171446">
              <a:defRPr>
                <a:solidFill>
                  <a:schemeClr val="tx1"/>
                </a:solidFill>
                <a:latin typeface="Calibri" panose="020F0502020204030204" pitchFamily="34" charset="0"/>
                <a:ea typeface="新細明體" panose="02020500000000000000" pitchFamily="18" charset="-120"/>
              </a:defRPr>
            </a:lvl4pPr>
            <a:lvl5pPr marL="1543012" indent="-171446">
              <a:defRPr>
                <a:solidFill>
                  <a:schemeClr val="tx1"/>
                </a:solidFill>
                <a:latin typeface="Calibri" panose="020F0502020204030204" pitchFamily="34" charset="0"/>
                <a:ea typeface="新細明體" panose="02020500000000000000" pitchFamily="18" charset="-120"/>
              </a:defRPr>
            </a:lvl5pPr>
            <a:lvl6pPr marL="1885903"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228795"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2571686"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2914577" indent="-171446"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fontAlgn="base">
              <a:spcBef>
                <a:spcPct val="0"/>
              </a:spcBef>
              <a:spcAft>
                <a:spcPct val="0"/>
              </a:spcAft>
            </a:pPr>
            <a:fld id="{0BC16F49-14F1-4F20-9C56-7C98539F8DBD}" type="slidenum">
              <a:rPr lang="zh-TW" altLang="en-US" sz="1500" b="1">
                <a:latin typeface="Arial" panose="020B0604020202020204" pitchFamily="34" charset="0"/>
                <a:cs typeface="Arial" panose="020B0604020202020204" pitchFamily="34" charset="0"/>
              </a:rPr>
              <a:pPr fontAlgn="base">
                <a:spcBef>
                  <a:spcPct val="0"/>
                </a:spcBef>
                <a:spcAft>
                  <a:spcPct val="0"/>
                </a:spcAft>
              </a:pPr>
              <a:t>9</a:t>
            </a:fld>
            <a:endParaRPr lang="zh-TW" altLang="en-US" sz="1500" b="1" dirty="0">
              <a:latin typeface="Arial" panose="020B0604020202020204" pitchFamily="34" charset="0"/>
              <a:cs typeface="Arial" panose="020B0604020202020204" pitchFamily="34" charset="0"/>
            </a:endParaRPr>
          </a:p>
        </p:txBody>
      </p:sp>
      <p:sp>
        <p:nvSpPr>
          <p:cNvPr id="53" name="圆角矩形 44"/>
          <p:cNvSpPr/>
          <p:nvPr/>
        </p:nvSpPr>
        <p:spPr>
          <a:xfrm>
            <a:off x="4993553" y="6114205"/>
            <a:ext cx="3304563" cy="320710"/>
          </a:xfrm>
          <a:prstGeom prst="roundRect">
            <a:avLst>
              <a:gd name="adj" fmla="val 50000"/>
            </a:avLst>
          </a:prstGeom>
          <a:solidFill>
            <a:srgbClr val="009999"/>
          </a:solidFill>
          <a:ln w="19050" cap="flat" cmpd="sng" algn="ctr">
            <a:noFill/>
            <a:prstDash val="solid"/>
            <a:miter lim="800000"/>
          </a:ln>
          <a:effectLst/>
        </p:spPr>
        <p:txBody>
          <a:bodyPr anchor="ctr"/>
          <a:lstStyle/>
          <a:p>
            <a:pPr algn="ctr" defTabSz="685800">
              <a:defRPr/>
            </a:pPr>
            <a:r>
              <a:rPr lang="zh-TW" altLang="en-US" sz="1400" b="1" kern="0" dirty="0" smtClean="0">
                <a:solidFill>
                  <a:srgbClr val="FFFF00"/>
                </a:solidFill>
                <a:latin typeface="Arial"/>
                <a:ea typeface="微软雅黑"/>
                <a:cs typeface="+mn-ea"/>
                <a:sym typeface="+mn-lt"/>
              </a:rPr>
              <a:t>檢附身分證明文件影印本</a:t>
            </a:r>
            <a:r>
              <a:rPr lang="en-US" altLang="zh-TW" sz="1400" b="1" kern="0" dirty="0" smtClean="0">
                <a:solidFill>
                  <a:srgbClr val="FFFF00"/>
                </a:solidFill>
                <a:latin typeface="Arial"/>
                <a:ea typeface="微软雅黑"/>
                <a:cs typeface="+mn-ea"/>
                <a:sym typeface="+mn-lt"/>
              </a:rPr>
              <a:t>(</a:t>
            </a:r>
            <a:r>
              <a:rPr lang="zh-TW" altLang="en-US" sz="1400" b="1" kern="0" dirty="0" smtClean="0">
                <a:solidFill>
                  <a:srgbClr val="FFFF00"/>
                </a:solidFill>
                <a:latin typeface="Arial"/>
                <a:ea typeface="微软雅黑"/>
                <a:cs typeface="+mn-ea"/>
                <a:sym typeface="+mn-lt"/>
              </a:rPr>
              <a:t>詳閱簡章</a:t>
            </a:r>
            <a:r>
              <a:rPr lang="en-US" altLang="zh-TW" sz="1400" b="1" kern="0" dirty="0" smtClean="0">
                <a:solidFill>
                  <a:srgbClr val="FFFF00"/>
                </a:solidFill>
                <a:latin typeface="Arial"/>
                <a:ea typeface="微软雅黑"/>
                <a:cs typeface="+mn-ea"/>
                <a:sym typeface="+mn-lt"/>
              </a:rPr>
              <a:t>)</a:t>
            </a:r>
            <a:endParaRPr lang="zh-CN" altLang="en-US" sz="1400" b="1" kern="0" dirty="0" smtClean="0">
              <a:solidFill>
                <a:srgbClr val="FFFF00"/>
              </a:solidFill>
              <a:latin typeface="Arial"/>
              <a:ea typeface="微软雅黑"/>
              <a:cs typeface="+mn-ea"/>
              <a:sym typeface="+mn-lt"/>
            </a:endParaRPr>
          </a:p>
        </p:txBody>
      </p:sp>
      <p:cxnSp>
        <p:nvCxnSpPr>
          <p:cNvPr id="60" name="直線接點 59"/>
          <p:cNvCxnSpPr/>
          <p:nvPr/>
        </p:nvCxnSpPr>
        <p:spPr bwMode="auto">
          <a:xfrm flipV="1">
            <a:off x="6874126" y="5969838"/>
            <a:ext cx="0" cy="160733"/>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肘形接點 60"/>
          <p:cNvCxnSpPr>
            <a:endCxn id="14" idx="2"/>
          </p:cNvCxnSpPr>
          <p:nvPr/>
        </p:nvCxnSpPr>
        <p:spPr bwMode="auto">
          <a:xfrm rot="10800000">
            <a:off x="5140610" y="5954306"/>
            <a:ext cx="1217609" cy="176161"/>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62" name="肘形接點 61"/>
          <p:cNvCxnSpPr/>
          <p:nvPr/>
        </p:nvCxnSpPr>
        <p:spPr bwMode="auto">
          <a:xfrm flipV="1">
            <a:off x="6274176" y="5967600"/>
            <a:ext cx="1773439" cy="162866"/>
          </a:xfrm>
          <a:prstGeom prst="bentConnector2">
            <a:avLst/>
          </a:prstGeom>
        </p:spPr>
        <p:style>
          <a:lnRef idx="1">
            <a:schemeClr val="accent1"/>
          </a:lnRef>
          <a:fillRef idx="0">
            <a:schemeClr val="accent1"/>
          </a:fillRef>
          <a:effectRef idx="0">
            <a:schemeClr val="accent1"/>
          </a:effectRef>
          <a:fontRef idx="minor">
            <a:schemeClr val="tx1"/>
          </a:fontRef>
        </p:style>
      </p:cxnSp>
      <p:cxnSp>
        <p:nvCxnSpPr>
          <p:cNvPr id="63" name="直線接點 62"/>
          <p:cNvCxnSpPr/>
          <p:nvPr/>
        </p:nvCxnSpPr>
        <p:spPr bwMode="auto">
          <a:xfrm flipH="1" flipV="1">
            <a:off x="6307081" y="5969836"/>
            <a:ext cx="0" cy="160735"/>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直線接點 63"/>
          <p:cNvCxnSpPr/>
          <p:nvPr/>
        </p:nvCxnSpPr>
        <p:spPr bwMode="auto">
          <a:xfrm flipH="1" flipV="1">
            <a:off x="5701359" y="5971028"/>
            <a:ext cx="0" cy="159544"/>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直線接點 64"/>
          <p:cNvCxnSpPr/>
          <p:nvPr/>
        </p:nvCxnSpPr>
        <p:spPr bwMode="auto">
          <a:xfrm flipV="1">
            <a:off x="7461105" y="5969836"/>
            <a:ext cx="0" cy="160735"/>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1000" fill="hold"/>
                                        <p:tgtEl>
                                          <p:spTgt spid="53"/>
                                        </p:tgtEl>
                                        <p:attrNameLst>
                                          <p:attrName>ppt_x</p:attrName>
                                        </p:attrNameLst>
                                      </p:cBhvr>
                                      <p:tavLst>
                                        <p:tav tm="0">
                                          <p:val>
                                            <p:strVal val="1+#ppt_w/2"/>
                                          </p:val>
                                        </p:tav>
                                        <p:tav tm="100000">
                                          <p:val>
                                            <p:strVal val="#ppt_x"/>
                                          </p:val>
                                        </p:tav>
                                      </p:tavLst>
                                    </p:anim>
                                    <p:anim calcmode="lin" valueType="num">
                                      <p:cBhvr additive="base">
                                        <p:cTn id="8" dur="1000" fill="hold"/>
                                        <p:tgtEl>
                                          <p:spTgt spid="53"/>
                                        </p:tgtEl>
                                        <p:attrNameLst>
                                          <p:attrName>ppt_y</p:attrName>
                                        </p:attrNameLst>
                                      </p:cBhvr>
                                      <p:tavLst>
                                        <p:tav tm="0">
                                          <p:val>
                                            <p:strVal val="#ppt_y"/>
                                          </p:val>
                                        </p:tav>
                                        <p:tav tm="100000">
                                          <p:val>
                                            <p:strVal val="#ppt_y"/>
                                          </p:val>
                                        </p:tav>
                                      </p:tavLst>
                                    </p:anim>
                                  </p:childTnLst>
                                </p:cTn>
                              </p:par>
                              <p:par>
                                <p:cTn id="9" presetID="10" presetClass="entr" presetSubtype="0" fill="hold" grpId="1" nodeType="with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Lst>
  </p:timing>
</p:sld>
</file>

<file path=ppt/slides/slide90.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90</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flipH="1" rot="5400000">
              <a:off x="5103356" y="1279103"/>
              <a:ext cx="688284" cy="5215947"/>
            </a:xfrm>
            <a:prstGeom prst="roundRect">
              <a:avLst/>
            </a:prstGeom>
            <a:solidFill>
              <a:srgbClr val="F17445"/>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03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國中學校查詢系統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242602" y="840409"/>
            <a:ext cx="7795087"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7</a:t>
            </a:r>
            <a:r>
              <a:rPr altLang="en-US" b="1" dirty="0" lang="zh-TW" smtClean="0" sz="2800">
                <a:solidFill>
                  <a:srgbClr val="0033CC"/>
                </a:solidFill>
                <a:latin charset="-120" panose="020B0604030504040204" pitchFamily="34" typeface="微軟正黑體"/>
                <a:ea charset="-120" panose="020B0604030504040204" pitchFamily="34" typeface="微軟正黑體"/>
              </a:rPr>
              <a:t>、報到狀態</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矩形 14"/>
          <p:cNvSpPr/>
          <p:nvPr/>
        </p:nvSpPr>
        <p:spPr>
          <a:xfrm>
            <a:off x="2541737" y="984998"/>
            <a:ext cx="5495952" cy="369332"/>
          </a:xfrm>
          <a:prstGeom prst="rect">
            <a:avLst/>
          </a:prstGeom>
        </p:spPr>
        <p:txBody>
          <a:bodyPr wrap="square">
            <a:spAutoFit/>
          </a:bodyPr>
          <a:lstStyle/>
          <a:p>
            <a:pPr>
              <a:spcBef>
                <a:spcPct val="0"/>
              </a:spcBef>
            </a:pPr>
            <a:r>
              <a:rPr altLang="zh-TW" b="1" dirty="0" lang="en-US" smtClean="0">
                <a:solidFill>
                  <a:srgbClr val="C00000"/>
                </a:solidFill>
                <a:latin charset="-120" panose="020B0604030504040204" pitchFamily="34" typeface="微軟正黑體"/>
                <a:ea charset="-120" panose="020B0604030504040204" pitchFamily="34" typeface="微軟正黑體"/>
              </a:rPr>
              <a:t>111/6/16</a:t>
            </a:r>
            <a:r>
              <a:rPr altLang="en-US" b="1" dirty="0" lang="zh-TW" smtClean="0">
                <a:solidFill>
                  <a:srgbClr val="C00000"/>
                </a:solidFill>
                <a:latin charset="-120" panose="020B0604030504040204" pitchFamily="34" typeface="微軟正黑體"/>
                <a:ea charset="-120" panose="020B0604030504040204" pitchFamily="34" typeface="微軟正黑體"/>
              </a:rPr>
              <a:t>（四）</a:t>
            </a:r>
            <a:r>
              <a:rPr altLang="zh-TW" b="1" dirty="0" lang="en-US" smtClean="0">
                <a:solidFill>
                  <a:srgbClr val="C00000"/>
                </a:solidFill>
                <a:latin charset="-120" panose="020B0604030504040204" pitchFamily="34" typeface="微軟正黑體"/>
                <a:ea charset="-120" panose="020B0604030504040204" pitchFamily="34" typeface="微軟正黑體"/>
              </a:rPr>
              <a:t>9:00</a:t>
            </a:r>
            <a:r>
              <a:rPr altLang="en-US" b="1" dirty="0" lang="zh-TW" smtClean="0">
                <a:solidFill>
                  <a:srgbClr val="C00000"/>
                </a:solidFill>
                <a:latin charset="-120" panose="020B0604030504040204" pitchFamily="34" typeface="微軟正黑體"/>
                <a:ea charset="-120" panose="020B0604030504040204" pitchFamily="34" typeface="微軟正黑體"/>
              </a:rPr>
              <a:t>起至 </a:t>
            </a:r>
            <a:r>
              <a:rPr altLang="zh-TW" b="1" dirty="0" lang="en-US" smtClean="0">
                <a:solidFill>
                  <a:srgbClr val="C00000"/>
                </a:solidFill>
                <a:latin charset="-120" panose="020B0604030504040204" pitchFamily="34" typeface="微軟正黑體"/>
                <a:ea charset="-120" panose="020B0604030504040204" pitchFamily="34" typeface="微軟正黑體"/>
              </a:rPr>
              <a:t>111/7/9</a:t>
            </a:r>
            <a:r>
              <a:rPr altLang="en-US" b="1" dirty="0" lang="zh-TW" smtClean="0">
                <a:solidFill>
                  <a:srgbClr val="C00000"/>
                </a:solidFill>
                <a:latin charset="-120" panose="020B0604030504040204" pitchFamily="34" typeface="微軟正黑體"/>
                <a:ea charset="-120" panose="020B0604030504040204" pitchFamily="34" typeface="微軟正黑體"/>
              </a:rPr>
              <a:t> </a:t>
            </a:r>
            <a:r>
              <a:rPr altLang="en-US" b="1" dirty="0" lang="zh-TW">
                <a:solidFill>
                  <a:srgbClr val="C00000"/>
                </a:solidFill>
                <a:latin charset="-120" panose="020B0604030504040204" pitchFamily="34" typeface="微軟正黑體"/>
                <a:ea charset="-120" panose="020B0604030504040204" pitchFamily="34" typeface="微軟正黑體"/>
              </a:rPr>
              <a:t>（</a:t>
            </a:r>
            <a:r>
              <a:rPr altLang="en-US" b="1" dirty="0" lang="zh-TW" smtClean="0">
                <a:solidFill>
                  <a:srgbClr val="C00000"/>
                </a:solidFill>
                <a:latin charset="-120" panose="020B0604030504040204" pitchFamily="34" typeface="微軟正黑體"/>
                <a:ea charset="-120" panose="020B0604030504040204" pitchFamily="34" typeface="微軟正黑體"/>
              </a:rPr>
              <a:t>五</a:t>
            </a:r>
            <a:r>
              <a:rPr altLang="en-US" b="1" dirty="0" lang="zh-TW">
                <a:solidFill>
                  <a:srgbClr val="C00000"/>
                </a:solidFill>
                <a:latin charset="-120" panose="020B0604030504040204" pitchFamily="34" typeface="微軟正黑體"/>
                <a:ea charset="-120" panose="020B0604030504040204" pitchFamily="34" typeface="微軟正黑體"/>
              </a:rPr>
              <a:t>） </a:t>
            </a:r>
            <a:r>
              <a:rPr altLang="zh-TW" b="1" dirty="0" lang="en-US" smtClean="0">
                <a:solidFill>
                  <a:srgbClr val="C00000"/>
                </a:solidFill>
                <a:latin charset="-120" panose="020B0604030504040204" pitchFamily="34" typeface="微軟正黑體"/>
                <a:ea charset="-120" panose="020B0604030504040204" pitchFamily="34" typeface="微軟正黑體"/>
              </a:rPr>
              <a:t>17:00</a:t>
            </a:r>
            <a:r>
              <a:rPr altLang="en-US" b="1" dirty="0" lang="zh-TW" smtClean="0">
                <a:solidFill>
                  <a:srgbClr val="C00000"/>
                </a:solidFill>
                <a:latin charset="-120" panose="020B0604030504040204" pitchFamily="34" typeface="微軟正黑體"/>
                <a:ea charset="-120" panose="020B0604030504040204" pitchFamily="34" typeface="微軟正黑體"/>
              </a:rPr>
              <a:t>止</a:t>
            </a:r>
            <a:endParaRPr altLang="zh-TW" b="1" dirty="0" lang="en-US">
              <a:solidFill>
                <a:srgbClr val="C00000"/>
              </a:solidFill>
              <a:latin charset="-120" panose="020B0604030504040204" pitchFamily="34" typeface="微軟正黑體"/>
              <a:ea charset="-120" panose="020B0604030504040204" pitchFamily="34" typeface="微軟正黑體"/>
            </a:endParaRPr>
          </a:p>
        </p:txBody>
      </p:sp>
      <p:sp>
        <p:nvSpPr>
          <p:cNvPr id="16" name="Rectangle 16"/>
          <p:cNvSpPr>
            <a:spLocks noChangeArrowheads="1"/>
          </p:cNvSpPr>
          <p:nvPr/>
        </p:nvSpPr>
        <p:spPr bwMode="auto">
          <a:xfrm>
            <a:off x="945180" y="1539415"/>
            <a:ext cx="5608022" cy="1162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indent="-342900" marL="342900">
              <a:lnSpc>
                <a:spcPts val="3000"/>
              </a:lnSpc>
              <a:buFont charset="2" panose="05000000000000000000" pitchFamily="2" typeface="Wingdings"/>
              <a:buChar char="Ø"/>
            </a:pP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免試生之姓名為全名顯示</a:t>
            </a:r>
            <a:endParaRPr altLang="zh-TW" b="1" dirty="0" lang="en-US" smtClean="0">
              <a:latin charset="-120" panose="020B0604030504040204" pitchFamily="34" typeface="微軟正黑體"/>
              <a:ea charset="-120" panose="020B0604030504040204" pitchFamily="34" typeface="微軟正黑體"/>
              <a:cs charset="0" panose="02020603050405020304" pitchFamily="18" typeface="Times New Roman"/>
            </a:endParaRPr>
          </a:p>
          <a:p>
            <a:pPr indent="-342900" marL="342900">
              <a:lnSpc>
                <a:spcPts val="3000"/>
              </a:lnSpc>
              <a:buFont charset="2" panose="05000000000000000000" pitchFamily="2" typeface="Wingdings"/>
              <a:buChar char="Ø"/>
            </a:pP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狀態：錄取校科</a:t>
            </a:r>
            <a:r>
              <a:rPr altLang="zh-TW" b="1" dirty="0" lang="en-US" smtClean="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組</a:t>
            </a:r>
            <a:r>
              <a:rPr altLang="zh-TW" b="1" dirty="0" lang="en-US" smtClean="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、報到、未報到、報到後放棄</a:t>
            </a:r>
            <a:endParaRPr altLang="zh-TW" b="1" dirty="0" lang="en-US" smtClean="0">
              <a:latin charset="-120" panose="020B0604030504040204" pitchFamily="34" typeface="微軟正黑體"/>
              <a:ea charset="-120" panose="020B0604030504040204" pitchFamily="34" typeface="微軟正黑體"/>
              <a:cs charset="0" panose="02020603050405020304" pitchFamily="18" typeface="Times New Roman"/>
            </a:endParaRPr>
          </a:p>
          <a:p>
            <a:pPr indent="-342900" marL="342900">
              <a:lnSpc>
                <a:spcPts val="3000"/>
              </a:lnSpc>
              <a:buFont charset="2" panose="05000000000000000000" pitchFamily="2" typeface="Wingdings"/>
              <a:buChar char="Ø"/>
            </a:pP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匯出報到狀態</a:t>
            </a:r>
            <a:r>
              <a:rPr altLang="zh-TW" b="1" dirty="0" lang="en-US" smtClean="0">
                <a:latin charset="-120" panose="020B0604030504040204" pitchFamily="34" typeface="微軟正黑體"/>
                <a:ea charset="-120" panose="020B0604030504040204" pitchFamily="34" typeface="微軟正黑體"/>
                <a:cs charset="0" panose="02020603050405020304" pitchFamily="18" typeface="Times New Roman"/>
              </a:rPr>
              <a:t>excel</a:t>
            </a:r>
            <a:r>
              <a:rPr altLang="en-US" b="1" dirty="0" lang="zh-TW" smtClean="0">
                <a:latin charset="-120" panose="020B0604030504040204" pitchFamily="34" typeface="微軟正黑體"/>
                <a:ea charset="-120" panose="020B0604030504040204" pitchFamily="34" typeface="微軟正黑體"/>
                <a:cs charset="0" panose="02020603050405020304" pitchFamily="18" typeface="Times New Roman"/>
              </a:rPr>
              <a:t>檔</a:t>
            </a:r>
            <a:endParaRPr altLang="zh-TW" b="1" dirty="0" lang="zh-TW">
              <a:latin charset="-120" panose="020B0604030504040204" pitchFamily="34" typeface="微軟正黑體"/>
              <a:ea charset="-120" panose="020B0604030504040204" pitchFamily="34" typeface="微軟正黑體"/>
              <a:cs charset="0" panose="02020603050405020304" pitchFamily="18" typeface="Times New Roman"/>
            </a:endParaRPr>
          </a:p>
        </p:txBody>
      </p:sp>
      <p:pic>
        <p:nvPicPr>
          <p:cNvPr id="2" name="圖片 1"/>
          <p:cNvPicPr>
            <a:picLocks noChangeAspect="1"/>
          </p:cNvPicPr>
          <p:nvPr/>
        </p:nvPicPr>
        <p:blipFill>
          <a:blip r:embed="rId2"/>
          <a:stretch>
            <a:fillRect/>
          </a:stretch>
        </p:blipFill>
        <p:spPr>
          <a:xfrm>
            <a:off x="4774614" y="3012103"/>
            <a:ext cx="4201563" cy="3337897"/>
          </a:xfrm>
          <a:prstGeom prst="rect">
            <a:avLst/>
          </a:prstGeom>
          <a:ln w="19050">
            <a:solidFill>
              <a:srgbClr val="0000FF"/>
            </a:solidFill>
          </a:ln>
        </p:spPr>
      </p:pic>
      <p:pic>
        <p:nvPicPr>
          <p:cNvPr id="3" name="圖片 2"/>
          <p:cNvPicPr>
            <a:picLocks noChangeAspect="1"/>
          </p:cNvPicPr>
          <p:nvPr/>
        </p:nvPicPr>
        <p:blipFill rotWithShape="1">
          <a:blip cstate="screen" r:embed="rId3">
            <a:extLst>
              <a:ext uri="{28A0092B-C50C-407E-A947-70E740481C1C}">
                <a14:useLocalDpi xmlns:a14="http://schemas.microsoft.com/office/drawing/2010/main" val="0"/>
              </a:ext>
            </a:extLst>
          </a:blip>
          <a:srcRect r="-4"/>
          <a:stretch/>
        </p:blipFill>
        <p:spPr>
          <a:xfrm>
            <a:off x="242603" y="3012103"/>
            <a:ext cx="4293112" cy="3337897"/>
          </a:xfrm>
          <a:prstGeom prst="rect">
            <a:avLst/>
          </a:prstGeom>
          <a:ln w="19050">
            <a:solidFill>
              <a:srgbClr val="0000FF"/>
            </a:solidFill>
          </a:ln>
        </p:spPr>
      </p:pic>
      <p:sp>
        <p:nvSpPr>
          <p:cNvPr id="17" name="矩形 16"/>
          <p:cNvSpPr/>
          <p:nvPr/>
        </p:nvSpPr>
        <p:spPr>
          <a:xfrm>
            <a:off x="2373087" y="3055645"/>
            <a:ext cx="297544" cy="202809"/>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8" name="矩形 17"/>
          <p:cNvSpPr/>
          <p:nvPr/>
        </p:nvSpPr>
        <p:spPr>
          <a:xfrm>
            <a:off x="2246274" y="3832651"/>
            <a:ext cx="605784" cy="23860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9" name="向右箭號 18"/>
          <p:cNvSpPr/>
          <p:nvPr/>
        </p:nvSpPr>
        <p:spPr bwMode="auto">
          <a:xfrm>
            <a:off x="2864975" y="3832651"/>
            <a:ext cx="1909640" cy="237589"/>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0" name="矩形 19"/>
          <p:cNvSpPr/>
          <p:nvPr/>
        </p:nvSpPr>
        <p:spPr>
          <a:xfrm>
            <a:off x="2300514" y="4491643"/>
            <a:ext cx="2198913" cy="180029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168815580"/>
      </p:ext>
    </p:extLst>
  </p:cSld>
  <p:clrMapOvr>
    <a:masterClrMapping/>
  </p:clrMapOvr>
  <p:timing>
    <p:tnLst>
      <p:par>
        <p:cTn dur="indefinite" id="1" nodeType="tmRoot" restart="never"/>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91</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7840" y="82862"/>
            <a:ext cx="4233077" cy="594044"/>
            <a:chOff x="2411369" y="3465027"/>
            <a:chExt cx="5644102" cy="792051"/>
          </a:xfrm>
        </p:grpSpPr>
        <p:sp>
          <p:nvSpPr>
            <p:cNvPr id="7" name="圆角矩形 16">
              <a:extLst>
                <a:ext uri="{FF2B5EF4-FFF2-40B4-BE49-F238E27FC236}">
                  <a16:creationId xmlns:a16="http://schemas.microsoft.com/office/drawing/2014/main" id="{91853778-FB28-4BCA-993F-863408D4249B}"/>
                </a:ext>
              </a:extLst>
            </p:cNvPr>
            <p:cNvSpPr/>
            <p:nvPr/>
          </p:nvSpPr>
          <p:spPr>
            <a:xfrm rot="5400000" flipH="1">
              <a:off x="5103356" y="1279103"/>
              <a:ext cx="688284" cy="5215947"/>
            </a:xfrm>
            <a:prstGeom prst="roundRect">
              <a:avLst/>
            </a:prstGeom>
            <a:solidFill>
              <a:srgbClr val="F17445"/>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66B2DDF-26FC-47A6-975A-9049B47BA107}"/>
                </a:ext>
              </a:extLst>
            </p:cNvPr>
            <p:cNvSpPr/>
            <p:nvPr/>
          </p:nvSpPr>
          <p:spPr>
            <a:xfrm>
              <a:off x="3284326" y="3559458"/>
              <a:ext cx="4771145"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03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國中學校查詢系統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2">
              <a:extLst>
                <a:ext uri="{FF2B5EF4-FFF2-40B4-BE49-F238E27FC236}">
                  <a16:creationId xmlns:a16="http://schemas.microsoft.com/office/drawing/2014/main" id="{B53935B7-3CB4-4E9A-B689-BA32E87E3CDB}"/>
                </a:ext>
              </a:extLst>
            </p:cNvPr>
            <p:cNvGrpSpPr/>
            <p:nvPr/>
          </p:nvGrpSpPr>
          <p:grpSpPr>
            <a:xfrm>
              <a:off x="2411369" y="3465027"/>
              <a:ext cx="767322" cy="767322"/>
              <a:chOff x="3552943" y="2498822"/>
              <a:chExt cx="398028" cy="398028"/>
            </a:xfrm>
          </p:grpSpPr>
          <p:sp>
            <p:nvSpPr>
              <p:cNvPr id="10" name="椭圆 43">
                <a:extLst>
                  <a:ext uri="{FF2B5EF4-FFF2-40B4-BE49-F238E27FC236}">
                    <a16:creationId xmlns:a16="http://schemas.microsoft.com/office/drawing/2014/main" id="{7288F221-B8E1-4849-99A0-F7044F0B2746}"/>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44">
                <a:extLst>
                  <a:ext uri="{FF2B5EF4-FFF2-40B4-BE49-F238E27FC236}">
                    <a16:creationId xmlns:a16="http://schemas.microsoft.com/office/drawing/2014/main" id="{2B7799AF-6B5F-42FD-8F81-6808AFFE5E4B}"/>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9F48E7E-73FD-4C10-BDF6-E4927BA9450E}"/>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BA1F0658-485A-43E9-88C3-FC6543E48351}"/>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42602" y="738040"/>
            <a:ext cx="3731087"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8</a:t>
            </a:r>
            <a:r>
              <a:rPr lang="zh-TW" altLang="en-US" sz="2800" b="1" dirty="0" smtClean="0">
                <a:solidFill>
                  <a:srgbClr val="0033CC"/>
                </a:solidFill>
                <a:latin typeface="微軟正黑體" panose="020B0604030504040204" pitchFamily="34" charset="-120"/>
                <a:ea typeface="微軟正黑體" panose="020B0604030504040204" pitchFamily="34" charset="-120"/>
              </a:rPr>
              <a:t>、個別網路報名狀態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2"/>
          <p:cNvSpPr>
            <a:spLocks noChangeArrowheads="1"/>
          </p:cNvSpPr>
          <p:nvPr/>
        </p:nvSpPr>
        <p:spPr bwMode="auto">
          <a:xfrm>
            <a:off x="1021314" y="1451217"/>
            <a:ext cx="6463219" cy="646331"/>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b="1" dirty="0" smtClean="0">
                <a:solidFill>
                  <a:srgbClr val="C00000"/>
                </a:solidFill>
                <a:latin typeface="微軟正黑體" panose="020B0604030504040204" pitchFamily="34" charset="-120"/>
                <a:ea typeface="微軟正黑體" panose="020B0604030504040204" pitchFamily="34" charset="-120"/>
              </a:rPr>
              <a:t>國中承辦教師可查詢「個別網路報名」免試生之</a:t>
            </a:r>
            <a:endParaRPr lang="en-US" altLang="zh-TW" b="1" dirty="0" smtClean="0">
              <a:solidFill>
                <a:srgbClr val="C00000"/>
              </a:solidFill>
              <a:latin typeface="微軟正黑體" panose="020B0604030504040204" pitchFamily="34" charset="-120"/>
              <a:ea typeface="微軟正黑體" panose="020B0604030504040204" pitchFamily="34" charset="-120"/>
            </a:endParaRPr>
          </a:p>
          <a:p>
            <a:pPr algn="just">
              <a:defRPr/>
            </a:pP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收件</a:t>
            </a: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狀態</a:t>
            </a:r>
            <a:r>
              <a:rPr lang="zh-TW" altLang="en-US"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審查</a:t>
            </a: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狀態</a:t>
            </a:r>
            <a:r>
              <a:rPr lang="zh-TW" altLang="en-US"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志願序送出</a:t>
            </a: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狀態</a:t>
            </a:r>
            <a:r>
              <a:rPr lang="zh-TW" altLang="en-US"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錄取</a:t>
            </a: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狀態</a:t>
            </a:r>
            <a:r>
              <a:rPr lang="zh-TW" altLang="en-US"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報到</a:t>
            </a:r>
            <a:r>
              <a:rPr lang="zh-TW" altLang="en-US" b="1" dirty="0" smtClean="0">
                <a:latin typeface="微軟正黑體" panose="020B0604030504040204" pitchFamily="34" charset="-120"/>
                <a:ea typeface="微軟正黑體" panose="020B0604030504040204" pitchFamily="34" charset="-120"/>
                <a:sym typeface="Wingdings" panose="05000000000000000000" pitchFamily="2" charset="2"/>
              </a:rPr>
              <a:t>狀態</a:t>
            </a:r>
            <a:endParaRPr lang="zh-TW" altLang="en-US" b="1" u="sng"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392060" y="2472867"/>
            <a:ext cx="8398933" cy="2872339"/>
          </a:xfrm>
          <a:prstGeom prst="rect">
            <a:avLst/>
          </a:prstGeom>
          <a:ln w="19050">
            <a:solidFill>
              <a:srgbClr val="0000FF"/>
            </a:solidFill>
          </a:ln>
        </p:spPr>
      </p:pic>
      <p:sp>
        <p:nvSpPr>
          <p:cNvPr id="16" name="矩形 15"/>
          <p:cNvSpPr/>
          <p:nvPr/>
        </p:nvSpPr>
        <p:spPr>
          <a:xfrm>
            <a:off x="4851115" y="2478088"/>
            <a:ext cx="1119380" cy="136104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4008188406"/>
      </p:ext>
    </p:extLst>
  </p:cSld>
  <p:clrMapOvr>
    <a:masterClrMapping/>
  </p:clrMapOvr>
  <p:timing>
    <p:tnLst>
      <p:par>
        <p:cTn id="1" dur="indefinite" restart="never" nodeType="tmRoot"/>
      </p:par>
    </p:tnLst>
  </p:timing>
</p:sld>
</file>

<file path=ppt/slides/slide92.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pic>
        <p:nvPicPr>
          <p:cNvPr id="18" name="圖片 17"/>
          <p:cNvPicPr>
            <a:picLocks noChangeAspect="1"/>
          </p:cNvPicPr>
          <p:nvPr/>
        </p:nvPicPr>
        <p:blipFill>
          <a:blip r:embed="rId2"/>
          <a:stretch>
            <a:fillRect/>
          </a:stretch>
        </p:blipFill>
        <p:spPr>
          <a:xfrm>
            <a:off x="218044" y="1248265"/>
            <a:ext cx="4545749" cy="4998584"/>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92</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6642" y="98796"/>
            <a:ext cx="4233077" cy="583026"/>
            <a:chOff x="2112716" y="4604688"/>
            <a:chExt cx="5644102" cy="777362"/>
          </a:xfrm>
        </p:grpSpPr>
        <p:sp>
          <p:nvSpPr>
            <p:cNvPr id="7" name="圆角矩形 16">
              <a:extLst>
                <a:ext uri="{FF2B5EF4-FFF2-40B4-BE49-F238E27FC236}">
                  <a16:creationId xmlns:a16="http://schemas.microsoft.com/office/drawing/2014/main" id="{A31E2496-3927-4C88-858C-7170E0A78AE5}"/>
                </a:ext>
              </a:extLst>
            </p:cNvPr>
            <p:cNvSpPr/>
            <p:nvPr/>
          </p:nvSpPr>
          <p:spPr>
            <a:xfrm flipH="1" rot="5400000">
              <a:off x="4804703" y="2418765"/>
              <a:ext cx="688284" cy="5215947"/>
            </a:xfrm>
            <a:prstGeom prst="roundRect">
              <a:avLst/>
            </a:prstGeom>
            <a:solidFill>
              <a:srgbClr val="E94744"/>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08EB8C32-4FB1-4D7D-9A23-68BCCDCBB4AE}"/>
                </a:ext>
              </a:extLst>
            </p:cNvPr>
            <p:cNvSpPr/>
            <p:nvPr/>
          </p:nvSpPr>
          <p:spPr>
            <a:xfrm>
              <a:off x="2985675" y="4684431"/>
              <a:ext cx="4638821" cy="697619"/>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04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免試生查詢系統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49">
              <a:extLst>
                <a:ext uri="{FF2B5EF4-FFF2-40B4-BE49-F238E27FC236}">
                  <a16:creationId xmlns:a16="http://schemas.microsoft.com/office/drawing/2014/main" id="{F59063E8-7279-4A1D-BB15-30875B9D204E}"/>
                </a:ext>
              </a:extLst>
            </p:cNvPr>
            <p:cNvGrpSpPr/>
            <p:nvPr/>
          </p:nvGrpSpPr>
          <p:grpSpPr>
            <a:xfrm>
              <a:off x="2112716" y="4604688"/>
              <a:ext cx="767322" cy="767322"/>
              <a:chOff x="3552943" y="2498822"/>
              <a:chExt cx="398028" cy="398028"/>
            </a:xfrm>
          </p:grpSpPr>
          <p:sp>
            <p:nvSpPr>
              <p:cNvPr id="10" name="椭圆 50">
                <a:extLst>
                  <a:ext uri="{FF2B5EF4-FFF2-40B4-BE49-F238E27FC236}">
                    <a16:creationId xmlns:a16="http://schemas.microsoft.com/office/drawing/2014/main" id="{FF6E5DF7-EE02-43C4-87DC-54DDE5781390}"/>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51">
                <a:extLst>
                  <a:ext uri="{FF2B5EF4-FFF2-40B4-BE49-F238E27FC236}">
                    <a16:creationId xmlns:a16="http://schemas.microsoft.com/office/drawing/2014/main" id="{BDA09FF3-B22C-43E6-97E6-A01DADC40EC1}"/>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CEE1ECC1-6D00-4151-989C-BFBFB277F6C0}"/>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7592E82-B3AF-4990-9F4E-C229C36FECBC}"/>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標題 1"/>
          <p:cNvSpPr txBox="1">
            <a:spLocks/>
          </p:cNvSpPr>
          <p:nvPr/>
        </p:nvSpPr>
        <p:spPr>
          <a:xfrm>
            <a:off x="4886682" y="422190"/>
            <a:ext cx="2248408" cy="574649"/>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1</a:t>
            </a:r>
            <a:r>
              <a:rPr altLang="en-US" b="1" dirty="0" lang="zh-TW" smtClean="0" sz="2800">
                <a:solidFill>
                  <a:srgbClr val="0033CC"/>
                </a:solidFill>
                <a:latin charset="-120" panose="020B0604030504040204" pitchFamily="34" typeface="微軟正黑體"/>
                <a:ea charset="-120" panose="020B0604030504040204" pitchFamily="34" typeface="微軟正黑體"/>
              </a:rPr>
              <a:t>、系統登入</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5" name="內容版面配置區 2"/>
          <p:cNvSpPr>
            <a:spLocks noGrp="1"/>
          </p:cNvSpPr>
          <p:nvPr>
            <p:ph idx="1"/>
          </p:nvPr>
        </p:nvSpPr>
        <p:spPr>
          <a:xfrm>
            <a:off x="4886682" y="982656"/>
            <a:ext cx="4175603" cy="1898992"/>
          </a:xfrm>
        </p:spPr>
        <p:txBody>
          <a:bodyPr rtlCol="0">
            <a:noAutofit/>
          </a:bodyPr>
          <a:lstStyle/>
          <a:p>
            <a:pPr fontAlgn="auto" indent="0" marL="0">
              <a:lnSpc>
                <a:spcPct val="120000"/>
              </a:lnSpc>
              <a:spcAft>
                <a:spcPts val="0"/>
              </a:spcAft>
              <a:buNone/>
              <a:defRPr/>
            </a:pPr>
            <a:r>
              <a:rPr altLang="en-US" b="1" dirty="0" lang="zh-TW" smtClean="0" sz="2000">
                <a:solidFill>
                  <a:srgbClr val="0070C0"/>
                </a:solidFill>
                <a:latin charset="-120" panose="020B0604030504040204" pitchFamily="34" typeface="微軟正黑體"/>
                <a:ea charset="-120" panose="020B0604030504040204" pitchFamily="34" typeface="微軟正黑體"/>
              </a:rPr>
              <a:t>進入免試生查詢系統</a:t>
            </a:r>
            <a:endParaRPr altLang="zh-TW" b="1" dirty="0" lang="en-US" sz="2000">
              <a:solidFill>
                <a:srgbClr val="0070C0"/>
              </a:solidFill>
              <a:latin charset="-120" panose="020B0604030504040204" pitchFamily="34" typeface="微軟正黑體"/>
              <a:ea charset="-120" panose="020B0604030504040204" pitchFamily="34" typeface="微軟正黑體"/>
            </a:endParaRPr>
          </a:p>
          <a:p>
            <a:pPr fontAlgn="auto" indent="0" marL="355600">
              <a:lnSpc>
                <a:spcPct val="100000"/>
              </a:lnSpc>
              <a:spcBef>
                <a:spcPts val="600"/>
              </a:spcBef>
              <a:spcAft>
                <a:spcPts val="0"/>
              </a:spcAft>
              <a:buFont charset="0" panose="020B0604020202020204" pitchFamily="34" typeface="Arial"/>
              <a:buNone/>
              <a:defRPr/>
            </a:pPr>
            <a:r>
              <a:rPr altLang="en-US" b="1" dirty="0" lang="zh-TW" smtClean="0" sz="1800">
                <a:latin charset="-120" panose="020B0604030504040204" pitchFamily="34" typeface="微軟正黑體"/>
                <a:ea charset="-120" panose="020B0604030504040204" pitchFamily="34" typeface="微軟正黑體"/>
              </a:rPr>
              <a:t>登入</a:t>
            </a:r>
            <a:r>
              <a:rPr altLang="en-US" b="1" dirty="0" lang="zh-TW" smtClean="0" sz="18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1800">
                <a:solidFill>
                  <a:srgbClr val="C00000"/>
                </a:solidFill>
                <a:latin charset="-120" panose="020B0604030504040204" pitchFamily="34" typeface="微軟正黑體"/>
                <a:ea charset="-120" panose="020B0604030504040204" pitchFamily="34" typeface="微軟正黑體"/>
              </a:rPr>
              <a:t>輸入身分證字號</a:t>
            </a:r>
            <a:r>
              <a:rPr altLang="zh-TW" b="1" dirty="0" lang="en-US" smtClean="0" sz="1800">
                <a:solidFill>
                  <a:srgbClr val="C00000"/>
                </a:solidFill>
                <a:latin charset="-120" panose="020B0604030504040204" pitchFamily="34" typeface="微軟正黑體"/>
                <a:ea charset="-120" panose="020B0604030504040204" pitchFamily="34" typeface="微軟正黑體"/>
              </a:rPr>
              <a:t>(</a:t>
            </a:r>
            <a:r>
              <a:rPr altLang="en-US" b="1" dirty="0" lang="zh-TW" smtClean="0" sz="1800">
                <a:solidFill>
                  <a:srgbClr val="C00000"/>
                </a:solidFill>
                <a:latin charset="-120" panose="020B0604030504040204" pitchFamily="34" typeface="微軟正黑體"/>
                <a:ea charset="-120" panose="020B0604030504040204" pitchFamily="34" typeface="微軟正黑體"/>
              </a:rPr>
              <a:t>居留證號或</a:t>
            </a:r>
            <a:endParaRPr altLang="zh-TW" b="1" dirty="0" lang="en-US" smtClean="0" sz="1800">
              <a:solidFill>
                <a:srgbClr val="C00000"/>
              </a:solidFill>
              <a:latin charset="-120" panose="020B0604030504040204" pitchFamily="34" typeface="微軟正黑體"/>
              <a:ea charset="-120" panose="020B0604030504040204" pitchFamily="34" typeface="微軟正黑體"/>
            </a:endParaRPr>
          </a:p>
          <a:p>
            <a:pPr fontAlgn="auto" indent="0" marL="355600">
              <a:lnSpc>
                <a:spcPct val="100000"/>
              </a:lnSpc>
              <a:spcBef>
                <a:spcPts val="600"/>
              </a:spcBef>
              <a:spcAft>
                <a:spcPts val="0"/>
              </a:spcAft>
              <a:buFont charset="0" panose="020B0604020202020204" pitchFamily="34" typeface="Arial"/>
              <a:buNone/>
              <a:defRPr/>
            </a:pPr>
            <a:r>
              <a:rPr altLang="zh-TW" b="1" dirty="0" lang="en-US" sz="1800">
                <a:solidFill>
                  <a:srgbClr val="C00000"/>
                </a:solidFill>
                <a:latin charset="-120" panose="020B0604030504040204" pitchFamily="34" typeface="微軟正黑體"/>
                <a:ea charset="-120" panose="020B0604030504040204" pitchFamily="34" typeface="微軟正黑體"/>
              </a:rPr>
              <a:t> </a:t>
            </a:r>
            <a:r>
              <a:rPr altLang="zh-TW" b="1" dirty="0" lang="en-US" smtClean="0" sz="1800">
                <a:solidFill>
                  <a:srgbClr val="C00000"/>
                </a:solidFill>
                <a:latin charset="-120" panose="020B0604030504040204" pitchFamily="34" typeface="微軟正黑體"/>
                <a:ea charset="-120" panose="020B0604030504040204" pitchFamily="34" typeface="微軟正黑體"/>
              </a:rPr>
              <a:t>          </a:t>
            </a:r>
            <a:r>
              <a:rPr altLang="en-US" b="1" dirty="0" lang="zh-TW" smtClean="0" sz="1800">
                <a:solidFill>
                  <a:srgbClr val="C00000"/>
                </a:solidFill>
                <a:latin charset="-120" panose="020B0604030504040204" pitchFamily="34" typeface="微軟正黑體"/>
                <a:ea charset="-120" panose="020B0604030504040204" pitchFamily="34" typeface="微軟正黑體"/>
              </a:rPr>
              <a:t>入出境許可證統一證號</a:t>
            </a:r>
            <a:r>
              <a:rPr altLang="zh-TW" b="1" dirty="0" lang="en-US" smtClean="0" sz="1800">
                <a:solidFill>
                  <a:srgbClr val="C00000"/>
                </a:solidFill>
                <a:latin charset="-120" panose="020B0604030504040204" pitchFamily="34" typeface="微軟正黑體"/>
                <a:ea charset="-120" panose="020B0604030504040204" pitchFamily="34" typeface="微軟正黑體"/>
              </a:rPr>
              <a:t>)</a:t>
            </a:r>
          </a:p>
          <a:p>
            <a:pPr fontAlgn="auto" indent="0" marL="355600">
              <a:lnSpc>
                <a:spcPct val="100000"/>
              </a:lnSpc>
              <a:spcBef>
                <a:spcPts val="600"/>
              </a:spcBef>
              <a:spcAft>
                <a:spcPts val="0"/>
              </a:spcAft>
              <a:buFont charset="0" panose="020B0604020202020204" pitchFamily="34" typeface="Arial"/>
              <a:buNone/>
              <a:defRPr/>
            </a:pPr>
            <a:r>
              <a:rPr altLang="en-US" dirty="0" lang="zh-TW" smtClean="0" sz="1800">
                <a:solidFill>
                  <a:srgbClr val="C00000"/>
                </a:solidFill>
                <a:latin charset="-120" panose="020B0604030504040204" pitchFamily="34" typeface="微軟正黑體"/>
                <a:ea charset="-120" panose="020B0604030504040204" pitchFamily="34" typeface="微軟正黑體"/>
              </a:rPr>
              <a:t>　　</a:t>
            </a:r>
            <a:r>
              <a:rPr altLang="en-US" b="1" dirty="0" lang="zh-TW" smtClean="0" sz="18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1800">
                <a:solidFill>
                  <a:srgbClr val="C00000"/>
                </a:solidFill>
                <a:latin charset="-120" panose="020B0604030504040204" pitchFamily="34" typeface="微軟正黑體"/>
                <a:ea charset="-120" panose="020B0604030504040204" pitchFamily="34" typeface="微軟正黑體"/>
                <a:sym charset="2" panose="05000000000000000000" pitchFamily="2" typeface="Wingdings"/>
              </a:rPr>
              <a:t>輸入出生年月日</a:t>
            </a:r>
            <a:r>
              <a:rPr altLang="zh-TW" b="1" dirty="0" lang="en-US" smtClean="0" sz="1800">
                <a:solidFill>
                  <a:srgbClr val="C00000"/>
                </a:solidFill>
                <a:latin charset="-120" panose="020B0604030504040204" pitchFamily="34" typeface="微軟正黑體"/>
                <a:ea charset="-120" panose="020B0604030504040204" pitchFamily="34" typeface="微軟正黑體"/>
                <a:sym charset="2" panose="05000000000000000000" pitchFamily="2" typeface="Wingdings"/>
              </a:rPr>
              <a:t>(6</a:t>
            </a:r>
            <a:r>
              <a:rPr altLang="en-US" b="1" dirty="0" lang="zh-TW" smtClean="0" sz="1800">
                <a:solidFill>
                  <a:srgbClr val="C00000"/>
                </a:solidFill>
                <a:latin charset="-120" panose="020B0604030504040204" pitchFamily="34" typeface="微軟正黑體"/>
                <a:ea charset="-120" panose="020B0604030504040204" pitchFamily="34" typeface="微軟正黑體"/>
                <a:sym charset="2" panose="05000000000000000000" pitchFamily="2" typeface="Wingdings"/>
              </a:rPr>
              <a:t>碼</a:t>
            </a:r>
            <a:r>
              <a:rPr altLang="zh-TW" b="1" dirty="0" lang="en-US" smtClean="0" sz="1800">
                <a:solidFill>
                  <a:srgbClr val="C00000"/>
                </a:solidFill>
                <a:latin charset="-120" panose="020B0604030504040204" pitchFamily="34" typeface="微軟正黑體"/>
                <a:ea charset="-120" panose="020B0604030504040204" pitchFamily="34" typeface="微軟正黑體"/>
                <a:sym charset="2" panose="05000000000000000000" pitchFamily="2" typeface="Wingdings"/>
              </a:rPr>
              <a:t>)</a:t>
            </a:r>
          </a:p>
          <a:p>
            <a:pPr fontAlgn="auto" indent="0" marL="355600">
              <a:lnSpc>
                <a:spcPct val="100000"/>
              </a:lnSpc>
              <a:spcBef>
                <a:spcPts val="600"/>
              </a:spcBef>
              <a:spcAft>
                <a:spcPts val="0"/>
              </a:spcAft>
              <a:buFont charset="0" panose="020B0604020202020204" pitchFamily="34" typeface="Arial"/>
              <a:buNone/>
              <a:defRPr/>
            </a:pPr>
            <a:r>
              <a:rPr altLang="en-US" dirty="0" lang="zh-TW" sz="1800">
                <a:solidFill>
                  <a:srgbClr val="C00000"/>
                </a:solidFill>
                <a:latin charset="-120" panose="020B0604030504040204" pitchFamily="34" typeface="微軟正黑體"/>
                <a:ea charset="-120" panose="020B0604030504040204" pitchFamily="34" typeface="微軟正黑體"/>
              </a:rPr>
              <a:t>　</a:t>
            </a:r>
            <a:r>
              <a:rPr altLang="en-US" dirty="0" lang="zh-TW" smtClean="0" sz="1800">
                <a:solidFill>
                  <a:srgbClr val="C00000"/>
                </a:solidFill>
                <a:latin charset="-120" panose="020B0604030504040204" pitchFamily="34" typeface="微軟正黑體"/>
                <a:ea charset="-120" panose="020B0604030504040204" pitchFamily="34" typeface="微軟正黑體"/>
              </a:rPr>
              <a:t>　</a:t>
            </a:r>
            <a:r>
              <a:rPr altLang="en-US" b="1" dirty="0" lang="zh-TW" sz="1800">
                <a:latin charset="-120" panose="020B0604030504040204" pitchFamily="34" typeface="微軟正黑體"/>
                <a:ea charset="-120" panose="020B0604030504040204" pitchFamily="34" typeface="微軟正黑體"/>
                <a:sym charset="2" panose="05000000000000000000" pitchFamily="2" typeface="Wingdings"/>
              </a:rPr>
              <a:t></a:t>
            </a:r>
            <a:r>
              <a:rPr altLang="en-US" b="1" dirty="0" lang="zh-TW" smtClean="0" sz="1800">
                <a:solidFill>
                  <a:srgbClr val="C00000"/>
                </a:solidFill>
                <a:latin charset="-120" panose="020B0604030504040204" pitchFamily="34" typeface="微軟正黑體"/>
                <a:ea charset="-120" panose="020B0604030504040204" pitchFamily="34" typeface="微軟正黑體"/>
              </a:rPr>
              <a:t>驗證碼</a:t>
            </a:r>
            <a:endParaRPr altLang="zh-TW" b="1" dirty="0" lang="en-US" smtClean="0" sz="1800">
              <a:solidFill>
                <a:srgbClr val="C00000"/>
              </a:solidFill>
              <a:latin charset="-120" panose="020B0604030504040204" pitchFamily="34" typeface="微軟正黑體"/>
              <a:ea charset="-120" panose="020B0604030504040204" pitchFamily="34" typeface="微軟正黑體"/>
            </a:endParaRPr>
          </a:p>
        </p:txBody>
      </p:sp>
      <p:sp>
        <p:nvSpPr>
          <p:cNvPr id="19" name="矩形 18"/>
          <p:cNvSpPr/>
          <p:nvPr/>
        </p:nvSpPr>
        <p:spPr>
          <a:xfrm>
            <a:off x="4329720" y="1754566"/>
            <a:ext cx="434073" cy="18181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0" name="矩形 19"/>
          <p:cNvSpPr/>
          <p:nvPr/>
        </p:nvSpPr>
        <p:spPr>
          <a:xfrm>
            <a:off x="1476260" y="2718392"/>
            <a:ext cx="897479" cy="45854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1" name="矩形 20"/>
          <p:cNvSpPr/>
          <p:nvPr/>
        </p:nvSpPr>
        <p:spPr>
          <a:xfrm>
            <a:off x="241404" y="5472729"/>
            <a:ext cx="1124688" cy="20989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17" name="矩形 16"/>
          <p:cNvSpPr/>
          <p:nvPr/>
        </p:nvSpPr>
        <p:spPr>
          <a:xfrm>
            <a:off x="2022500" y="3035259"/>
            <a:ext cx="1608346" cy="616104"/>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sz="1600">
                <a:solidFill>
                  <a:schemeClr val="tx1"/>
                </a:solidFill>
                <a:latin charset="-120" panose="020B0604030504040204" pitchFamily="34" typeface="微軟正黑體"/>
                <a:ea charset="-120" panose="020B0604030504040204" pitchFamily="34" typeface="微軟正黑體"/>
              </a:rPr>
              <a:t>五專優免</a:t>
            </a:r>
            <a:endParaRPr altLang="zh-TW" b="1" dirty="0" lang="en-US" smtClean="0" sz="1600">
              <a:solidFill>
                <a:schemeClr val="tx1"/>
              </a:solidFill>
              <a:latin charset="-120" panose="020B0604030504040204" pitchFamily="34" typeface="微軟正黑體"/>
              <a:ea charset="-120" panose="020B0604030504040204" pitchFamily="34" typeface="微軟正黑體"/>
            </a:endParaRPr>
          </a:p>
          <a:p>
            <a:pPr algn="ctr"/>
            <a:r>
              <a:rPr altLang="en-US" b="1" dirty="0" lang="zh-TW" smtClean="0" sz="1600">
                <a:solidFill>
                  <a:schemeClr val="tx1"/>
                </a:solidFill>
                <a:latin charset="-120" panose="020B0604030504040204" pitchFamily="34" typeface="微軟正黑體"/>
                <a:ea charset="-120" panose="020B0604030504040204" pitchFamily="34" typeface="微軟正黑體"/>
              </a:rPr>
              <a:t>免試生查詢系統</a:t>
            </a:r>
            <a:endParaRPr altLang="en-US" b="1" dirty="0" lang="zh-TW" sz="1600">
              <a:solidFill>
                <a:schemeClr val="tx1"/>
              </a:solidFill>
              <a:latin charset="-120" panose="020B0604030504040204" pitchFamily="34" typeface="微軟正黑體"/>
              <a:ea charset="-120" panose="020B0604030504040204" pitchFamily="34" typeface="微軟正黑體"/>
            </a:endParaRPr>
          </a:p>
        </p:txBody>
      </p:sp>
      <p:sp>
        <p:nvSpPr>
          <p:cNvPr id="16" name="矩形 15"/>
          <p:cNvSpPr/>
          <p:nvPr/>
        </p:nvSpPr>
        <p:spPr>
          <a:xfrm>
            <a:off x="1155528" y="5438357"/>
            <a:ext cx="1671145" cy="378372"/>
          </a:xfrm>
          <a:prstGeom prst="rect">
            <a:avLst/>
          </a:prstGeom>
          <a:solidFill>
            <a:srgbClr val="FBCEC5"/>
          </a:solidFill>
          <a:ln>
            <a:noFill/>
          </a:ln>
          <a:effectLst>
            <a:outerShdw algn="ctr" blurRad="57785" dir="3180000" dist="33020">
              <a:srgbClr val="000000">
                <a:alpha val="30000"/>
              </a:srgbClr>
            </a:outerShdw>
          </a:effectLst>
          <a:scene3d>
            <a:camera prst="orthographicFront">
              <a:rot lat="0" lon="0" rev="0"/>
            </a:camera>
            <a:lightRig dir="t" rig="brightRoom">
              <a:rot lat="0" lon="0" rev="600000"/>
            </a:lightRig>
          </a:scene3d>
          <a:sp3d prstMaterial="metal">
            <a:bevelT h="57150" prst="angle" w="38100"/>
          </a:sp3d>
        </p:spPr>
        <p:style>
          <a:lnRef idx="3">
            <a:schemeClr val="lt1"/>
          </a:lnRef>
          <a:fillRef idx="1">
            <a:schemeClr val="accent2"/>
          </a:fillRef>
          <a:effectRef idx="1">
            <a:schemeClr val="accent2"/>
          </a:effectRef>
          <a:fontRef idx="minor">
            <a:schemeClr val="lt1"/>
          </a:fontRef>
        </p:style>
        <p:txBody>
          <a:bodyPr anchor="ctr" rtlCol="0"/>
          <a:lstStyle/>
          <a:p>
            <a:pPr algn="ctr"/>
            <a:r>
              <a:rPr altLang="en-US" b="1" dirty="0" lang="zh-TW" smtClean="0">
                <a:solidFill>
                  <a:schemeClr val="tx1"/>
                </a:solidFill>
                <a:latin charset="-120" panose="020B0604030504040204" pitchFamily="34" typeface="微軟正黑體"/>
                <a:ea charset="-120" panose="020B0604030504040204" pitchFamily="34" typeface="微軟正黑體"/>
              </a:rPr>
              <a:t>考生作業系統</a:t>
            </a:r>
            <a:endParaRPr altLang="en-US" b="1" dirty="0" lang="zh-TW">
              <a:solidFill>
                <a:schemeClr val="tx1"/>
              </a:solidFill>
              <a:latin charset="-120" panose="020B0604030504040204" pitchFamily="34" typeface="微軟正黑體"/>
              <a:ea charset="-120" panose="020B0604030504040204" pitchFamily="34" typeface="微軟正黑體"/>
            </a:endParaRPr>
          </a:p>
        </p:txBody>
      </p:sp>
      <p:pic>
        <p:nvPicPr>
          <p:cNvPr id="22" name="圖片 21"/>
          <p:cNvPicPr/>
          <p:nvPr/>
        </p:nvPicPr>
        <p:blipFill rotWithShape="1">
          <a:blip r:embed="rId3"/>
          <a:srcRect b="-10" r="-10"/>
          <a:stretch/>
        </p:blipFill>
        <p:spPr>
          <a:xfrm>
            <a:off x="4962279" y="3035259"/>
            <a:ext cx="4024411" cy="2695420"/>
          </a:xfrm>
          <a:prstGeom prst="rect">
            <a:avLst/>
          </a:prstGeom>
          <a:ln w="19050">
            <a:solidFill>
              <a:srgbClr val="0000FF"/>
            </a:solidFill>
          </a:ln>
        </p:spPr>
      </p:pic>
      <p:sp>
        <p:nvSpPr>
          <p:cNvPr id="23" name="矩形 22"/>
          <p:cNvSpPr/>
          <p:nvPr/>
        </p:nvSpPr>
        <p:spPr>
          <a:xfrm>
            <a:off x="6766559" y="4356847"/>
            <a:ext cx="763793" cy="9251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5" name="向右箭號 24"/>
          <p:cNvSpPr/>
          <p:nvPr/>
        </p:nvSpPr>
        <p:spPr bwMode="auto">
          <a:xfrm flipH="1">
            <a:off x="7192296" y="5346157"/>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sz="1400"/>
          </a:p>
        </p:txBody>
      </p:sp>
    </p:spTree>
    <p:extLst>
      <p:ext uri="{BB962C8B-B14F-4D97-AF65-F5344CB8AC3E}">
        <p14:creationId xmlns:p14="http://schemas.microsoft.com/office/powerpoint/2010/main" val="1320299175"/>
      </p:ext>
    </p:extLst>
  </p:cSld>
  <p:clrMapOvr>
    <a:masterClrMapping/>
  </p:clrMapOvr>
  <p:timing>
    <p:tnLst>
      <p:par>
        <p:cTn dur="indefinite" id="1" nodeType="tmRoot" restart="never"/>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93</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6642" y="98796"/>
            <a:ext cx="4233077" cy="583026"/>
            <a:chOff x="2112716" y="4604688"/>
            <a:chExt cx="5644102" cy="777362"/>
          </a:xfrm>
        </p:grpSpPr>
        <p:sp>
          <p:nvSpPr>
            <p:cNvPr id="7" name="圆角矩形 16">
              <a:extLst>
                <a:ext uri="{FF2B5EF4-FFF2-40B4-BE49-F238E27FC236}">
                  <a16:creationId xmlns:a16="http://schemas.microsoft.com/office/drawing/2014/main" id="{A31E2496-3927-4C88-858C-7170E0A78AE5}"/>
                </a:ext>
              </a:extLst>
            </p:cNvPr>
            <p:cNvSpPr/>
            <p:nvPr/>
          </p:nvSpPr>
          <p:spPr>
            <a:xfrm rot="5400000" flipH="1">
              <a:off x="4804703" y="2418765"/>
              <a:ext cx="688284" cy="5215947"/>
            </a:xfrm>
            <a:prstGeom prst="roundRect">
              <a:avLst/>
            </a:prstGeom>
            <a:solidFill>
              <a:srgbClr val="E94744"/>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08EB8C32-4FB1-4D7D-9A23-68BCCDCBB4AE}"/>
                </a:ext>
              </a:extLst>
            </p:cNvPr>
            <p:cNvSpPr/>
            <p:nvPr/>
          </p:nvSpPr>
          <p:spPr>
            <a:xfrm>
              <a:off x="2985675" y="4684431"/>
              <a:ext cx="4638821" cy="697619"/>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04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免試生查詢系統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9">
              <a:extLst>
                <a:ext uri="{FF2B5EF4-FFF2-40B4-BE49-F238E27FC236}">
                  <a16:creationId xmlns:a16="http://schemas.microsoft.com/office/drawing/2014/main" id="{F59063E8-7279-4A1D-BB15-30875B9D204E}"/>
                </a:ext>
              </a:extLst>
            </p:cNvPr>
            <p:cNvGrpSpPr/>
            <p:nvPr/>
          </p:nvGrpSpPr>
          <p:grpSpPr>
            <a:xfrm>
              <a:off x="2112716" y="4604688"/>
              <a:ext cx="767322" cy="767322"/>
              <a:chOff x="3552943" y="2498822"/>
              <a:chExt cx="398028" cy="398028"/>
            </a:xfrm>
          </p:grpSpPr>
          <p:sp>
            <p:nvSpPr>
              <p:cNvPr id="10" name="椭圆 50">
                <a:extLst>
                  <a:ext uri="{FF2B5EF4-FFF2-40B4-BE49-F238E27FC236}">
                    <a16:creationId xmlns:a16="http://schemas.microsoft.com/office/drawing/2014/main" id="{FF6E5DF7-EE02-43C4-87DC-54DDE5781390}"/>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1">
                <a:extLst>
                  <a:ext uri="{FF2B5EF4-FFF2-40B4-BE49-F238E27FC236}">
                    <a16:creationId xmlns:a16="http://schemas.microsoft.com/office/drawing/2014/main" id="{BDA09FF3-B22C-43E6-97E6-A01DADC40EC1}"/>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CEE1ECC1-6D00-4151-989C-BFBFB277F6C0}"/>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C7592E82-B3AF-4990-9F4E-C229C36FECBC}"/>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3260839" y="892320"/>
            <a:ext cx="5600938"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111/5/31</a:t>
            </a:r>
            <a:r>
              <a:rPr lang="zh-TW" altLang="en-US" b="1" dirty="0" smtClean="0">
                <a:solidFill>
                  <a:srgbClr val="C00000"/>
                </a:solidFill>
                <a:latin typeface="微軟正黑體" panose="020B0604030504040204" pitchFamily="34" charset="-120"/>
                <a:ea typeface="微軟正黑體" panose="020B0604030504040204" pitchFamily="34" charset="-120"/>
              </a:rPr>
              <a:t>（二）</a:t>
            </a:r>
            <a:r>
              <a:rPr lang="en-US" altLang="zh-TW" b="1" dirty="0" smtClean="0">
                <a:solidFill>
                  <a:srgbClr val="C00000"/>
                </a:solidFill>
                <a:latin typeface="微軟正黑體" panose="020B0604030504040204" pitchFamily="34" charset="-120"/>
                <a:ea typeface="微軟正黑體" panose="020B0604030504040204" pitchFamily="34" charset="-120"/>
              </a:rPr>
              <a:t>12:00</a:t>
            </a:r>
            <a:r>
              <a:rPr lang="zh-TW" altLang="en-US" b="1" dirty="0" smtClean="0">
                <a:solidFill>
                  <a:srgbClr val="C00000"/>
                </a:solidFill>
                <a:latin typeface="微軟正黑體" panose="020B0604030504040204" pitchFamily="34" charset="-120"/>
                <a:ea typeface="微軟正黑體" panose="020B0604030504040204" pitchFamily="34" charset="-120"/>
              </a:rPr>
              <a:t>起至 </a:t>
            </a:r>
            <a:r>
              <a:rPr lang="en-US" altLang="zh-TW" b="1" dirty="0" smtClean="0">
                <a:solidFill>
                  <a:srgbClr val="C00000"/>
                </a:solidFill>
                <a:latin typeface="微軟正黑體" panose="020B0604030504040204" pitchFamily="34" charset="-120"/>
                <a:ea typeface="微軟正黑體" panose="020B0604030504040204" pitchFamily="34" charset="-120"/>
              </a:rPr>
              <a:t>111/6/2</a:t>
            </a:r>
            <a:r>
              <a:rPr lang="zh-TW" altLang="en-US" b="1" dirty="0" smtClean="0">
                <a:solidFill>
                  <a:srgbClr val="C00000"/>
                </a:solidFill>
                <a:latin typeface="微軟正黑體" panose="020B0604030504040204" pitchFamily="34" charset="-120"/>
                <a:ea typeface="微軟正黑體" panose="020B0604030504040204" pitchFamily="34" charset="-120"/>
              </a:rPr>
              <a:t>（四）</a:t>
            </a:r>
            <a:r>
              <a:rPr lang="en-US" altLang="zh-TW" b="1" dirty="0" smtClean="0">
                <a:solidFill>
                  <a:srgbClr val="C00000"/>
                </a:solidFill>
                <a:latin typeface="微軟正黑體" panose="020B0604030504040204" pitchFamily="34" charset="-120"/>
                <a:ea typeface="微軟正黑體" panose="020B0604030504040204" pitchFamily="34" charset="-120"/>
              </a:rPr>
              <a:t>17:00</a:t>
            </a:r>
            <a:r>
              <a:rPr lang="zh-TW" altLang="en-US" b="1" dirty="0" smtClean="0">
                <a:solidFill>
                  <a:srgbClr val="C00000"/>
                </a:solidFill>
                <a:latin typeface="微軟正黑體" panose="020B0604030504040204" pitchFamily="34" charset="-120"/>
                <a:ea typeface="微軟正黑體" panose="020B0604030504040204" pitchFamily="34" charset="-120"/>
              </a:rPr>
              <a:t>止</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5" name="Rectangle 16"/>
          <p:cNvSpPr>
            <a:spLocks noChangeArrowheads="1"/>
          </p:cNvSpPr>
          <p:nvPr/>
        </p:nvSpPr>
        <p:spPr bwMode="auto">
          <a:xfrm>
            <a:off x="1020759" y="1413515"/>
            <a:ext cx="3099685" cy="923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lnSpc>
                <a:spcPts val="3400"/>
              </a:lnSpc>
              <a:buFont typeface="Wingdings" panose="05000000000000000000" pitchFamily="2" charset="2"/>
              <a:buChar char="Ø"/>
            </a:pP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免試生之姓名為全名顯示</a:t>
            </a:r>
            <a:endParaRPr lang="en-US" altLang="zh-TW"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lnSpc>
                <a:spcPts val="3400"/>
              </a:lnSpc>
              <a:buFont typeface="Wingdings" panose="05000000000000000000" pitchFamily="2" charset="2"/>
              <a:buChar char="Ø"/>
            </a:pPr>
            <a:r>
              <a:rPr lang="zh-TW" altLang="en-US" b="1" dirty="0">
                <a:latin typeface="微軟正黑體" panose="020B0604030504040204" pitchFamily="34" charset="-120"/>
                <a:ea typeface="微軟正黑體" panose="020B0604030504040204" pitchFamily="34" charset="-120"/>
                <a:cs typeface="Times New Roman" panose="02020603050405020304" pitchFamily="18" charset="0"/>
              </a:rPr>
              <a:t>狀態：已</a:t>
            </a:r>
            <a:r>
              <a:rPr lang="zh-TW" altLang="en-US" b="1" dirty="0" smtClean="0">
                <a:latin typeface="微軟正黑體" panose="020B0604030504040204" pitchFamily="34" charset="-120"/>
                <a:ea typeface="微軟正黑體" panose="020B0604030504040204" pitchFamily="34" charset="-120"/>
                <a:cs typeface="Times New Roman" panose="02020603050405020304" pitchFamily="18" charset="0"/>
              </a:rPr>
              <a:t>收件或未收件</a:t>
            </a:r>
            <a:endParaRPr lang="zh-TW" altLang="zh-TW"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sp>
        <p:nvSpPr>
          <p:cNvPr id="16" name="標題 1"/>
          <p:cNvSpPr txBox="1">
            <a:spLocks/>
          </p:cNvSpPr>
          <p:nvPr/>
        </p:nvSpPr>
        <p:spPr>
          <a:xfrm>
            <a:off x="241404" y="740456"/>
            <a:ext cx="10515600"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、查詢收件狀態</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27370" y="2584525"/>
            <a:ext cx="8123241" cy="3561926"/>
          </a:xfrm>
          <a:prstGeom prst="rect">
            <a:avLst/>
          </a:prstGeom>
          <a:ln w="19050">
            <a:solidFill>
              <a:srgbClr val="0000FF"/>
            </a:solidFill>
          </a:ln>
        </p:spPr>
      </p:pic>
      <p:sp>
        <p:nvSpPr>
          <p:cNvPr id="17" name="矩形 16"/>
          <p:cNvSpPr/>
          <p:nvPr/>
        </p:nvSpPr>
        <p:spPr>
          <a:xfrm>
            <a:off x="761995" y="3783013"/>
            <a:ext cx="804587" cy="341312"/>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8" name="矩形 17"/>
          <p:cNvSpPr/>
          <p:nvPr/>
        </p:nvSpPr>
        <p:spPr>
          <a:xfrm>
            <a:off x="3364556" y="5069542"/>
            <a:ext cx="2529441" cy="381931"/>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Tree>
    <p:extLst>
      <p:ext uri="{BB962C8B-B14F-4D97-AF65-F5344CB8AC3E}">
        <p14:creationId xmlns:p14="http://schemas.microsoft.com/office/powerpoint/2010/main" val="2150941048"/>
      </p:ext>
    </p:extLst>
  </p:cSld>
  <p:clrMapOvr>
    <a:masterClrMapping/>
  </p:clrMapOvr>
  <p:timing>
    <p:tnLst>
      <p:par>
        <p:cTn id="1" dur="indefinite" restart="never" nodeType="tmRoot"/>
      </p:par>
    </p:tnLst>
  </p:timing>
</p:sld>
</file>

<file path=ppt/slides/slide94.xml><?xml version="1.0" encoding="utf-8"?>
<p:sld xmlns:p="http://schemas.openxmlformats.org/presentationml/2006/main" xmlns:a="http://schemas.openxmlformats.org/drawingml/2006/main" xmlns:r="http://schemas.openxmlformats.org/officeDocument/2006/relationships">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0" bIns="45720" compatLnSpc="1" lIns="91440" numCol="1" rIns="91440" rtlCol="0" tIns="45720" vert="horz" wrap="square">
            <a:prstTxWarp prst="textNoShape">
              <a:avLst/>
            </a:prstTxWarp>
          </a:bodyPr>
          <a:lstStyle>
            <a:defPPr>
              <a:defRPr lang="en-US"/>
            </a:defPPr>
            <a:lvl1pPr algn="r" defTabSz="457200" eaLnBrk="1" hangingPunct="1" latinLnBrk="0" marL="0" rtl="0">
              <a:defRPr kern="1200" sz="1200">
                <a:solidFill>
                  <a:schemeClr val="tx1"/>
                </a:solidFill>
                <a:latin charset="0" panose="020F0502020204030204" pitchFamily="34" typeface="Calibri"/>
                <a:ea charset="-120" panose="02020500000000000000" pitchFamily="18" typeface="新細明體"/>
                <a:cs typeface="+mn-cs"/>
              </a:defRPr>
            </a:lvl1pPr>
            <a:lvl2pPr algn="l" defTabSz="457200" eaLnBrk="1" hangingPunct="1" indent="-214308" latinLnBrk="0" marL="557199" rtl="0">
              <a:defRPr kern="1200" sz="1800">
                <a:solidFill>
                  <a:schemeClr val="tx1"/>
                </a:solidFill>
                <a:latin charset="0" panose="020F0502020204030204" pitchFamily="34" typeface="Calibri"/>
                <a:ea charset="-120" panose="02020500000000000000" pitchFamily="18" typeface="新細明體"/>
                <a:cs typeface="+mn-cs"/>
              </a:defRPr>
            </a:lvl2pPr>
            <a:lvl3pPr algn="l" defTabSz="457200" eaLnBrk="1" hangingPunct="1" indent="-171446" latinLnBrk="0" marL="857228" rtl="0">
              <a:defRPr kern="1200" sz="1800">
                <a:solidFill>
                  <a:schemeClr val="tx1"/>
                </a:solidFill>
                <a:latin charset="0" panose="020F0502020204030204" pitchFamily="34" typeface="Calibri"/>
                <a:ea charset="-120" panose="02020500000000000000" pitchFamily="18" typeface="新細明體"/>
                <a:cs typeface="+mn-cs"/>
              </a:defRPr>
            </a:lvl3pPr>
            <a:lvl4pPr algn="l" defTabSz="457200" eaLnBrk="1" hangingPunct="1" indent="-171446" latinLnBrk="0" marL="1200120" rtl="0">
              <a:defRPr kern="1200" sz="1800">
                <a:solidFill>
                  <a:schemeClr val="tx1"/>
                </a:solidFill>
                <a:latin charset="0" panose="020F0502020204030204" pitchFamily="34" typeface="Calibri"/>
                <a:ea charset="-120" panose="02020500000000000000" pitchFamily="18" typeface="新細明體"/>
                <a:cs typeface="+mn-cs"/>
              </a:defRPr>
            </a:lvl4pPr>
            <a:lvl5pPr algn="l" defTabSz="457200" eaLnBrk="1" hangingPunct="1" indent="-171446" latinLnBrk="0" marL="1543012" rtl="0">
              <a:defRPr kern="1200" sz="1800">
                <a:solidFill>
                  <a:schemeClr val="tx1"/>
                </a:solidFill>
                <a:latin charset="0" panose="020F0502020204030204" pitchFamily="34" typeface="Calibri"/>
                <a:ea charset="-120" panose="02020500000000000000" pitchFamily="18" typeface="新細明體"/>
                <a:cs typeface="+mn-cs"/>
              </a:defRPr>
            </a:lvl5pPr>
            <a:lvl6pPr algn="l" defTabSz="457200" eaLnBrk="1" fontAlgn="base" hangingPunct="1" indent="-171446" latinLnBrk="0" marL="1885903"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6pPr>
            <a:lvl7pPr algn="l" defTabSz="457200" eaLnBrk="1" fontAlgn="base" hangingPunct="1" indent="-171446" latinLnBrk="0" marL="2228795"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7pPr>
            <a:lvl8pPr algn="l" defTabSz="457200" eaLnBrk="1" fontAlgn="base" hangingPunct="1" indent="-171446" latinLnBrk="0" marL="2571686"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8pPr>
            <a:lvl9pPr algn="l" defTabSz="457200" eaLnBrk="1" fontAlgn="base" hangingPunct="1" indent="-171446" latinLnBrk="0" marL="2914577" rtl="0">
              <a:spcBef>
                <a:spcPct val="0"/>
              </a:spcBef>
              <a:spcAft>
                <a:spcPct val="0"/>
              </a:spcAft>
              <a:defRPr kern="1200" sz="1800">
                <a:solidFill>
                  <a:schemeClr val="tx1"/>
                </a:solidFill>
                <a:latin charset="0" panose="020F0502020204030204" pitchFamily="34" typeface="Calibri"/>
                <a:ea charset="-120" panose="02020500000000000000" pitchFamily="18" typeface="新細明體"/>
                <a:cs typeface="+mn-cs"/>
              </a:defRPr>
            </a:lvl9pPr>
          </a:lstStyle>
          <a:p>
            <a:pPr fontAlgn="base">
              <a:spcBef>
                <a:spcPct val="0"/>
              </a:spcBef>
              <a:spcAft>
                <a:spcPct val="0"/>
              </a:spcAft>
            </a:pPr>
            <a:fld id="{0BC16F49-14F1-4F20-9C56-7C98539F8DBD}" type="slidenum">
              <a:rPr altLang="en-US" b="1" lang="zh-TW" smtClean="0" sz="1500">
                <a:latin charset="0" panose="020B0604020202020204" pitchFamily="34" typeface="Arial"/>
                <a:cs charset="0" panose="020B0604020202020204" pitchFamily="34" typeface="Arial"/>
              </a:rPr>
              <a:pPr fontAlgn="base">
                <a:spcBef>
                  <a:spcPct val="0"/>
                </a:spcBef>
                <a:spcAft>
                  <a:spcPct val="0"/>
                </a:spcAft>
              </a:pPr>
              <a:t>94</a:t>
            </a:fld>
            <a:endParaRPr altLang="en-US" b="1" dirty="0" lang="zh-TW" sz="1500">
              <a:latin charset="0" panose="020B0604020202020204" pitchFamily="34" typeface="Arial"/>
              <a:cs charset="0" panose="020B0604020202020204" pitchFamily="34" typeface="Arial"/>
            </a:endParaRPr>
          </a:p>
        </p:txBody>
      </p:sp>
      <p:grpSp>
        <p:nvGrpSpPr>
          <p:cNvPr id="6" name="群組 5"/>
          <p:cNvGrpSpPr>
            <a:grpSpLocks noChangeAspect="1"/>
          </p:cNvGrpSpPr>
          <p:nvPr/>
        </p:nvGrpSpPr>
        <p:grpSpPr>
          <a:xfrm>
            <a:off x="96642" y="98796"/>
            <a:ext cx="4233077" cy="583026"/>
            <a:chOff x="2112716" y="4604688"/>
            <a:chExt cx="5644102" cy="777362"/>
          </a:xfrm>
        </p:grpSpPr>
        <p:sp>
          <p:nvSpPr>
            <p:cNvPr id="7" name="圆角矩形 16">
              <a:extLst>
                <a:ext uri="{FF2B5EF4-FFF2-40B4-BE49-F238E27FC236}">
                  <a16:creationId xmlns:a16="http://schemas.microsoft.com/office/drawing/2014/main" id="{A31E2496-3927-4C88-858C-7170E0A78AE5}"/>
                </a:ext>
              </a:extLst>
            </p:cNvPr>
            <p:cNvSpPr/>
            <p:nvPr/>
          </p:nvSpPr>
          <p:spPr>
            <a:xfrm flipH="1" rot="5400000">
              <a:off x="4804703" y="2418765"/>
              <a:ext cx="688284" cy="5215947"/>
            </a:xfrm>
            <a:prstGeom prst="roundRect">
              <a:avLst/>
            </a:prstGeom>
            <a:solidFill>
              <a:srgbClr val="E94744"/>
            </a:solidFill>
            <a:ln algn="ctr" cap="flat" cmpd="sng" w="63500">
              <a:gradFill flip="none" rotWithShape="1">
                <a:gsLst>
                  <a:gs pos="0">
                    <a:sysClr lastClr="FFFFFF" val="window">
                      <a:lumMod val="85000"/>
                    </a:sysClr>
                  </a:gs>
                  <a:gs pos="100000">
                    <a:sysClr lastClr="FFFFFF" val="window"/>
                  </a:gs>
                </a:gsLst>
                <a:lin ang="18900000" scaled="1"/>
                <a:tileRect/>
              </a:gradFill>
              <a:prstDash val="solid"/>
              <a:miter lim="800000"/>
            </a:ln>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8" name="矩形 7">
              <a:extLst>
                <a:ext uri="{FF2B5EF4-FFF2-40B4-BE49-F238E27FC236}">
                  <a16:creationId xmlns:a16="http://schemas.microsoft.com/office/drawing/2014/main" id="{08EB8C32-4FB1-4D7D-9A23-68BCCDCBB4AE}"/>
                </a:ext>
              </a:extLst>
            </p:cNvPr>
            <p:cNvSpPr/>
            <p:nvPr/>
          </p:nvSpPr>
          <p:spPr>
            <a:xfrm>
              <a:off x="2985675" y="4684431"/>
              <a:ext cx="4638821" cy="697619"/>
            </a:xfrm>
            <a:prstGeom prst="rect">
              <a:avLst/>
            </a:prstGeom>
          </p:spPr>
          <p:txBody>
            <a:bodyPr wrap="square">
              <a:spAutoFit/>
            </a:bodyPr>
            <a:lstStyle/>
            <a:p>
              <a:pPr defTabSz="1219200" eaLnBrk="1" fontAlgn="auto" hangingPunct="1" indent="0" latinLnBrk="0" lvl="0" marL="0" marR="0">
                <a:lnSpc>
                  <a:spcPct val="100000"/>
                </a:lnSpc>
                <a:spcBef>
                  <a:spcPts val="0"/>
                </a:spcBef>
                <a:spcAft>
                  <a:spcPts val="0"/>
                </a:spcAft>
                <a:buClrTx/>
                <a:buSzTx/>
                <a:buFontTx/>
                <a:buNone/>
                <a:tabLst/>
                <a:defRPr/>
              </a:pPr>
              <a:r>
                <a:rPr altLang="zh-CN" b="1" baseline="0" cap="none" dirty="0" i="0" kern="0" kumimoji="0" lang="en-US" noProof="0" normalizeH="0" smtClean="0" spc="0" strike="noStrike" sz="2800" u="none">
                  <a:ln>
                    <a:noFill/>
                  </a:ln>
                  <a:solidFill>
                    <a:prstClr val="white"/>
                  </a:solidFill>
                  <a:effectLst/>
                  <a:uLnTx/>
                  <a:uFillTx/>
                  <a:cs typeface="+mn-ea"/>
                  <a:sym typeface="+mn-lt"/>
                </a:rPr>
                <a:t>04 </a:t>
              </a:r>
              <a:r>
                <a:rPr altLang="en-US" b="1" baseline="0" cap="none" dirty="0" i="0" kern="0" kumimoji="0" lang="zh-TW"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rPr>
                <a:t>免試生查詢系統</a:t>
              </a:r>
              <a:endParaRPr altLang="en-US" b="1" baseline="0" cap="none" dirty="0" i="0" kern="0" kumimoji="0" lang="zh-CN" noProof="0" normalizeH="0" smtClean="0" spc="0" strike="noStrike" sz="2800" u="none">
                <a:ln>
                  <a:noFill/>
                </a:ln>
                <a:solidFill>
                  <a:prstClr val="white"/>
                </a:solidFill>
                <a:effectLst/>
                <a:uLnTx/>
                <a:uFillTx/>
                <a:latin charset="-120" panose="020B0604030504040204" pitchFamily="34" typeface="微軟正黑體"/>
                <a:ea charset="-120" panose="020B0604030504040204" pitchFamily="34" typeface="微軟正黑體"/>
                <a:cs typeface="+mn-ea"/>
                <a:sym typeface="+mn-lt"/>
              </a:endParaRPr>
            </a:p>
          </p:txBody>
        </p:sp>
        <p:grpSp>
          <p:nvGrpSpPr>
            <p:cNvPr id="9" name="组合 49">
              <a:extLst>
                <a:ext uri="{FF2B5EF4-FFF2-40B4-BE49-F238E27FC236}">
                  <a16:creationId xmlns:a16="http://schemas.microsoft.com/office/drawing/2014/main" id="{F59063E8-7279-4A1D-BB15-30875B9D204E}"/>
                </a:ext>
              </a:extLst>
            </p:cNvPr>
            <p:cNvGrpSpPr/>
            <p:nvPr/>
          </p:nvGrpSpPr>
          <p:grpSpPr>
            <a:xfrm>
              <a:off x="2112716" y="4604688"/>
              <a:ext cx="767322" cy="767322"/>
              <a:chOff x="3552943" y="2498822"/>
              <a:chExt cx="398028" cy="398028"/>
            </a:xfrm>
          </p:grpSpPr>
          <p:sp>
            <p:nvSpPr>
              <p:cNvPr id="10" name="椭圆 50">
                <a:extLst>
                  <a:ext uri="{FF2B5EF4-FFF2-40B4-BE49-F238E27FC236}">
                    <a16:creationId xmlns:a16="http://schemas.microsoft.com/office/drawing/2014/main" id="{FF6E5DF7-EE02-43C4-87DC-54DDE5781390}"/>
                  </a:ext>
                </a:extLst>
              </p:cNvPr>
              <p:cNvSpPr/>
              <p:nvPr/>
            </p:nvSpPr>
            <p:spPr>
              <a:xfrm>
                <a:off x="3552943" y="2498822"/>
                <a:ext cx="398028" cy="398028"/>
              </a:xfrm>
              <a:prstGeom prst="ellipse">
                <a:avLst/>
              </a:prstGeom>
              <a:gradFill flip="none" rotWithShape="1">
                <a:gsLst>
                  <a:gs pos="0">
                    <a:sysClr lastClr="FFFFFF" val="window"/>
                  </a:gs>
                  <a:gs pos="100000">
                    <a:sysClr lastClr="FFFFFF" val="window">
                      <a:lumMod val="85000"/>
                    </a:sysClr>
                  </a:gs>
                </a:gsLst>
                <a:lin ang="18900000" scaled="1"/>
                <a:tileRect/>
              </a:gradFill>
              <a:ln algn="ctr" cap="flat" cmpd="sng" w="38100">
                <a:gradFill flip="none" rotWithShape="1">
                  <a:gsLst>
                    <a:gs pos="0">
                      <a:sysClr lastClr="FFFFFF" val="window">
                        <a:lumMod val="85000"/>
                      </a:sysClr>
                    </a:gs>
                    <a:gs pos="100000">
                      <a:sysClr lastClr="FFFFFF" val="window"/>
                    </a:gs>
                  </a:gsLst>
                  <a:lin ang="18900000" scaled="1"/>
                  <a:tileRect/>
                </a:gradFill>
                <a:prstDash val="solid"/>
                <a:miter lim="800000"/>
              </a:ln>
              <a:effectLst>
                <a:outerShdw algn="tr" blurRad="444500" dir="8100000" dist="190500" rotWithShape="0">
                  <a:prstClr val="black">
                    <a:alpha val="40000"/>
                  </a:prstClr>
                </a:outerShdw>
              </a:effectLst>
            </p:spPr>
            <p:txBody>
              <a:bodyPr anchor="ctr" rtlCol="0"/>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grpSp>
            <p:nvGrpSpPr>
              <p:cNvPr id="11" name="组合 51">
                <a:extLst>
                  <a:ext uri="{FF2B5EF4-FFF2-40B4-BE49-F238E27FC236}">
                    <a16:creationId xmlns:a16="http://schemas.microsoft.com/office/drawing/2014/main" id="{BDA09FF3-B22C-43E6-97E6-A01DADC40EC1}"/>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CEE1ECC1-6D00-4151-989C-BFBFB277F6C0}"/>
                    </a:ext>
                  </a:extLst>
                </p:cNvPr>
                <p:cNvSpPr/>
                <p:nvPr/>
              </p:nvSpPr>
              <p:spPr bwMode="auto">
                <a:xfrm>
                  <a:off x="4720975" y="3001023"/>
                  <a:ext cx="78877" cy="276289"/>
                </a:xfrm>
                <a:custGeom>
                  <a:avLst/>
                  <a:gdLst>
                    <a:gd fmla="*/ 178 w 358" name="T0"/>
                    <a:gd fmla="*/ 1254 h 1254" name="T1"/>
                    <a:gd fmla="*/ 143 w 358" name="T2"/>
                    <a:gd fmla="*/ 1252 h 1254" name="T3"/>
                    <a:gd fmla="*/ 108 w 358" name="T4"/>
                    <a:gd fmla="*/ 1241 h 1254" name="T5"/>
                    <a:gd fmla="*/ 78 w 358" name="T6"/>
                    <a:gd fmla="*/ 1224 h 1254" name="T7"/>
                    <a:gd fmla="*/ 51 w 358" name="T8"/>
                    <a:gd fmla="*/ 1203 h 1254" name="T9"/>
                    <a:gd fmla="*/ 30 w 358" name="T10"/>
                    <a:gd fmla="*/ 1176 h 1254" name="T11"/>
                    <a:gd fmla="*/ 13 w 358" name="T12"/>
                    <a:gd fmla="*/ 1146 h 1254" name="T13"/>
                    <a:gd fmla="*/ 2 w 358" name="T14"/>
                    <a:gd fmla="*/ 1111 h 1254" name="T15"/>
                    <a:gd fmla="*/ 0 w 358" name="T16"/>
                    <a:gd fmla="*/ 1076 h 1254" name="T17"/>
                    <a:gd fmla="*/ 0 w 358" name="T18"/>
                    <a:gd fmla="*/ 178 h 1254" name="T19"/>
                    <a:gd fmla="*/ 2 w 358" name="T20"/>
                    <a:gd fmla="*/ 142 h 1254" name="T21"/>
                    <a:gd fmla="*/ 13 w 358" name="T22"/>
                    <a:gd fmla="*/ 108 h 1254" name="T23"/>
                    <a:gd fmla="*/ 30 w 358" name="T24"/>
                    <a:gd fmla="*/ 78 h 1254" name="T25"/>
                    <a:gd fmla="*/ 51 w 358" name="T26"/>
                    <a:gd fmla="*/ 51 h 1254" name="T27"/>
                    <a:gd fmla="*/ 78 w 358" name="T28"/>
                    <a:gd fmla="*/ 30 h 1254" name="T29"/>
                    <a:gd fmla="*/ 108 w 358" name="T30"/>
                    <a:gd fmla="*/ 13 h 1254" name="T31"/>
                    <a:gd fmla="*/ 143 w 358" name="T32"/>
                    <a:gd fmla="*/ 2 h 1254" name="T33"/>
                    <a:gd fmla="*/ 178 w 358" name="T34"/>
                    <a:gd fmla="*/ 0 h 1254" name="T35"/>
                    <a:gd fmla="*/ 197 w 358" name="T36"/>
                    <a:gd fmla="*/ 0 h 1254" name="T37"/>
                    <a:gd fmla="*/ 231 w 358" name="T38"/>
                    <a:gd fmla="*/ 7 h 1254" name="T39"/>
                    <a:gd fmla="*/ 264 w 358" name="T40"/>
                    <a:gd fmla="*/ 21 h 1254" name="T41"/>
                    <a:gd fmla="*/ 292 w 358" name="T42"/>
                    <a:gd fmla="*/ 41 h 1254" name="T43"/>
                    <a:gd fmla="*/ 317 w 358" name="T44"/>
                    <a:gd fmla="*/ 64 h 1254" name="T45"/>
                    <a:gd fmla="*/ 336 w 358" name="T46"/>
                    <a:gd fmla="*/ 93 h 1254" name="T47"/>
                    <a:gd fmla="*/ 350 w 358" name="T48"/>
                    <a:gd fmla="*/ 125 h 1254" name="T49"/>
                    <a:gd fmla="*/ 357 w 358" name="T50"/>
                    <a:gd fmla="*/ 160 h 1254" name="T51"/>
                    <a:gd fmla="*/ 358 w 358" name="T52"/>
                    <a:gd fmla="*/ 1076 h 1254" name="T53"/>
                    <a:gd fmla="*/ 357 w 358" name="T54"/>
                    <a:gd fmla="*/ 1094 h 1254" name="T55"/>
                    <a:gd fmla="*/ 350 w 358" name="T56"/>
                    <a:gd fmla="*/ 1129 h 1254" name="T57"/>
                    <a:gd fmla="*/ 336 w 358" name="T58"/>
                    <a:gd fmla="*/ 1160 h 1254" name="T59"/>
                    <a:gd fmla="*/ 317 w 358" name="T60"/>
                    <a:gd fmla="*/ 1190 h 1254" name="T61"/>
                    <a:gd fmla="*/ 292 w 358" name="T62"/>
                    <a:gd fmla="*/ 1213 h 1254" name="T63"/>
                    <a:gd fmla="*/ 264 w 358" name="T64"/>
                    <a:gd fmla="*/ 1233 h 1254" name="T65"/>
                    <a:gd fmla="*/ 231 w 358" name="T66"/>
                    <a:gd fmla="*/ 1247 h 1254" name="T67"/>
                    <a:gd fmla="*/ 197 w 358" name="T68"/>
                    <a:gd fmla="*/ 1254 h 1254" name="T69"/>
                    <a:gd fmla="*/ 178 w 358" name="T70"/>
                    <a:gd fmla="*/ 1254 h 1254" name="T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54" w="358">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i="0" kern="0" kumimoji="0" lang="zh-CN" noProof="0" normalizeH="0" smtClean="0" spc="0" strike="noStrike" sz="1800" u="none">
                    <a:ln>
                      <a:noFill/>
                    </a:ln>
                    <a:solidFill>
                      <a:prstClr val="white"/>
                    </a:solidFill>
                    <a:effectLst/>
                    <a:uLnTx/>
                    <a:uFillTx/>
                    <a:latin panose="020F0502020204030204" typeface="Calibri"/>
                    <a:cs typeface="+mn-ea"/>
                    <a:sym typeface="+mn-lt"/>
                  </a:endParaRPr>
                </a:p>
              </p:txBody>
            </p:sp>
            <p:sp>
              <p:nvSpPr>
                <p:cNvPr id="13" name="Freeform 7">
                  <a:extLst>
                    <a:ext uri="{FF2B5EF4-FFF2-40B4-BE49-F238E27FC236}">
                      <a16:creationId xmlns:a16="http://schemas.microsoft.com/office/drawing/2014/main" id="{C7592E82-B3AF-4990-9F4E-C229C36FECBC}"/>
                    </a:ext>
                  </a:extLst>
                </p:cNvPr>
                <p:cNvSpPr/>
                <p:nvPr/>
              </p:nvSpPr>
              <p:spPr bwMode="auto">
                <a:xfrm>
                  <a:off x="4528189" y="3065351"/>
                  <a:ext cx="464228" cy="417957"/>
                </a:xfrm>
                <a:custGeom>
                  <a:avLst/>
                  <a:gdLst>
                    <a:gd fmla="*/ 893 w 2107" name="T0"/>
                    <a:gd fmla="*/ 1886 h 1897" name="T1"/>
                    <a:gd fmla="*/ 643 w 2107" name="T2"/>
                    <a:gd fmla="*/ 1815 h 1897" name="T3"/>
                    <a:gd fmla="*/ 423 w 2107" name="T4"/>
                    <a:gd fmla="*/ 1688 h 1897" name="T5"/>
                    <a:gd fmla="*/ 241 w 2107" name="T6"/>
                    <a:gd fmla="*/ 1514 h 1897" name="T7"/>
                    <a:gd fmla="*/ 103 w 2107" name="T8"/>
                    <a:gd fmla="*/ 1300 h 1897" name="T9"/>
                    <a:gd fmla="*/ 21 w 2107" name="T10"/>
                    <a:gd fmla="*/ 1056 h 1897" name="T11"/>
                    <a:gd fmla="*/ 0 w 2107" name="T12"/>
                    <a:gd fmla="*/ 844 h 1897" name="T13"/>
                    <a:gd fmla="*/ 25 w 2107" name="T14"/>
                    <a:gd fmla="*/ 615 h 1897" name="T15"/>
                    <a:gd fmla="*/ 123 w 2107" name="T16"/>
                    <a:gd fmla="*/ 349 h 1897" name="T17"/>
                    <a:gd fmla="*/ 291 w 2107" name="T18"/>
                    <a:gd fmla="*/ 117 h 1897" name="T19"/>
                    <a:gd fmla="*/ 388 w 2107" name="T20"/>
                    <a:gd fmla="*/ 27 h 1897" name="T21"/>
                    <a:gd fmla="*/ 459 w 2107" name="T22"/>
                    <a:gd fmla="*/ 2 h 1897" name="T23"/>
                    <a:gd fmla="*/ 533 w 2107" name="T24"/>
                    <a:gd fmla="*/ 11 h 1897" name="T25"/>
                    <a:gd fmla="*/ 597 w 2107" name="T26"/>
                    <a:gd fmla="*/ 56 h 1897" name="T27"/>
                    <a:gd fmla="*/ 626 w 2107" name="T28"/>
                    <a:gd fmla="*/ 110 h 1897" name="T29"/>
                    <a:gd fmla="*/ 631 w 2107" name="T30"/>
                    <a:gd fmla="*/ 186 h 1897" name="T31"/>
                    <a:gd fmla="*/ 599 w 2107" name="T32"/>
                    <a:gd fmla="*/ 255 h 1897" name="T33"/>
                    <a:gd fmla="*/ 517 w 2107" name="T34"/>
                    <a:gd fmla="*/ 334 h 1897" name="T35"/>
                    <a:gd fmla="*/ 401 w 2107" name="T36"/>
                    <a:gd fmla="*/ 496 h 1897" name="T37"/>
                    <a:gd fmla="*/ 331 w 2107" name="T38"/>
                    <a:gd fmla="*/ 682 h 1897" name="T39"/>
                    <a:gd fmla="*/ 314 w 2107" name="T40"/>
                    <a:gd fmla="*/ 844 h 1897" name="T41"/>
                    <a:gd fmla="*/ 337 w 2107" name="T42"/>
                    <a:gd fmla="*/ 1028 h 1897" name="T43"/>
                    <a:gd fmla="*/ 404 w 2107" name="T44"/>
                    <a:gd fmla="*/ 1196 h 1897" name="T45"/>
                    <a:gd fmla="*/ 506 w 2107" name="T46"/>
                    <a:gd fmla="*/ 1341 h 1897" name="T47"/>
                    <a:gd fmla="*/ 641 w 2107" name="T48"/>
                    <a:gd fmla="*/ 1457 h 1897" name="T49"/>
                    <a:gd fmla="*/ 799 w 2107" name="T50"/>
                    <a:gd fmla="*/ 1539 h 1897" name="T51"/>
                    <a:gd fmla="*/ 978 w 2107" name="T52"/>
                    <a:gd fmla="*/ 1580 h 1897" name="T53"/>
                    <a:gd fmla="*/ 1129 w 2107" name="T54"/>
                    <a:gd fmla="*/ 1580 h 1897" name="T55"/>
                    <a:gd fmla="*/ 1308 w 2107" name="T56"/>
                    <a:gd fmla="*/ 1539 h 1897" name="T57"/>
                    <a:gd fmla="*/ 1466 w 2107" name="T58"/>
                    <a:gd fmla="*/ 1457 h 1897" name="T59"/>
                    <a:gd fmla="*/ 1601 w 2107" name="T60"/>
                    <a:gd fmla="*/ 1341 h 1897" name="T61"/>
                    <a:gd fmla="*/ 1705 w 2107" name="T62"/>
                    <a:gd fmla="*/ 1196 h 1897" name="T63"/>
                    <a:gd fmla="*/ 1771 w 2107" name="T64"/>
                    <a:gd fmla="*/ 1028 h 1897" name="T65"/>
                    <a:gd fmla="*/ 1793 w 2107" name="T66"/>
                    <a:gd fmla="*/ 844 h 1897" name="T67"/>
                    <a:gd fmla="*/ 1776 w 2107" name="T68"/>
                    <a:gd fmla="*/ 682 h 1897" name="T69"/>
                    <a:gd fmla="*/ 1707 w 2107" name="T70"/>
                    <a:gd fmla="*/ 496 h 1897" name="T71"/>
                    <a:gd fmla="*/ 1589 w 2107" name="T72"/>
                    <a:gd fmla="*/ 334 h 1897" name="T73"/>
                    <a:gd fmla="*/ 1507 w 2107" name="T74"/>
                    <a:gd fmla="*/ 255 h 1897" name="T75"/>
                    <a:gd fmla="*/ 1477 w 2107" name="T76"/>
                    <a:gd fmla="*/ 186 h 1897" name="T77"/>
                    <a:gd fmla="*/ 1481 w 2107" name="T78"/>
                    <a:gd fmla="*/ 110 h 1897" name="T79"/>
                    <a:gd fmla="*/ 1511 w 2107" name="T80"/>
                    <a:gd fmla="*/ 56 h 1897" name="T81"/>
                    <a:gd fmla="*/ 1574 w 2107" name="T82"/>
                    <a:gd fmla="*/ 11 h 1897" name="T83"/>
                    <a:gd fmla="*/ 1648 w 2107" name="T84"/>
                    <a:gd fmla="*/ 2 h 1897" name="T85"/>
                    <a:gd fmla="*/ 1719 w 2107" name="T86"/>
                    <a:gd fmla="*/ 27 h 1897" name="T87"/>
                    <a:gd fmla="*/ 1817 w 2107" name="T88"/>
                    <a:gd fmla="*/ 117 h 1897" name="T89"/>
                    <a:gd fmla="*/ 1984 w 2107" name="T90"/>
                    <a:gd fmla="*/ 349 h 1897" name="T91"/>
                    <a:gd fmla="*/ 2082 w 2107" name="T92"/>
                    <a:gd fmla="*/ 615 h 1897" name="T93"/>
                    <a:gd fmla="*/ 2107 w 2107" name="T94"/>
                    <a:gd fmla="*/ 844 h 1897" name="T95"/>
                    <a:gd fmla="*/ 2086 w 2107" name="T96"/>
                    <a:gd fmla="*/ 1056 h 1897" name="T97"/>
                    <a:gd fmla="*/ 2004 w 2107" name="T98"/>
                    <a:gd fmla="*/ 1300 h 1897" name="T99"/>
                    <a:gd fmla="*/ 1866 w 2107" name="T100"/>
                    <a:gd fmla="*/ 1514 h 1897" name="T101"/>
                    <a:gd fmla="*/ 1683 w 2107" name="T102"/>
                    <a:gd fmla="*/ 1688 h 1897" name="T103"/>
                    <a:gd fmla="*/ 1464 w 2107" name="T104"/>
                    <a:gd fmla="*/ 1815 h 1897" name="T105"/>
                    <a:gd fmla="*/ 1214 w 2107" name="T106"/>
                    <a:gd fmla="*/ 1886 h 1897" name="T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97" w="210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algn="ctr" cap="flat" cmpd="sng" w="19050">
                  <a:noFill/>
                  <a:prstDash val="solid"/>
                  <a:miter lim="800000"/>
                </a:ln>
                <a:effectLst>
                  <a:innerShdw blurRad="38100" dir="13500000" dist="12700">
                    <a:prstClr val="black">
                      <a:alpha val="30000"/>
                    </a:prstClr>
                  </a:innerShdw>
                </a:effectLst>
              </p:spPr>
              <p:txBody>
                <a:bodyPr anchor="ctr"/>
                <a:lstStyle/>
                <a:p>
                  <a:pPr algn="ctr" defTabSz="914400" eaLnBrk="1" fontAlgn="auto" hangingPunct="1" indent="0" latinLnBrk="0" lvl="0" marL="0" marR="0">
                    <a:lnSpc>
                      <a:spcPct val="100000"/>
                    </a:lnSpc>
                    <a:spcBef>
                      <a:spcPts val="0"/>
                    </a:spcBef>
                    <a:spcAft>
                      <a:spcPts val="0"/>
                    </a:spcAft>
                    <a:buClrTx/>
                    <a:buSzTx/>
                    <a:buFontTx/>
                    <a:buNone/>
                    <a:tabLst/>
                    <a:defRPr/>
                  </a:pPr>
                  <a:endParaRPr altLang="en-US" b="0" baseline="0" cap="none" dirty="0" i="0" kern="0" kumimoji="0" lang="zh-CN" noProof="0" normalizeH="0" smtClean="0" spc="0" strike="noStrike" sz="1800" u="none">
                    <a:ln>
                      <a:noFill/>
                    </a:ln>
                    <a:solidFill>
                      <a:srgbClr val="015A75"/>
                    </a:solidFill>
                    <a:effectLst/>
                    <a:uLnTx/>
                    <a:uFillTx/>
                    <a:latin panose="020F0502020204030204" typeface="Calibri"/>
                    <a:cs typeface="+mn-ea"/>
                    <a:sym typeface="+mn-lt"/>
                  </a:endParaRPr>
                </a:p>
              </p:txBody>
            </p:sp>
          </p:grpSp>
        </p:grpSp>
      </p:grpSp>
      <p:sp>
        <p:nvSpPr>
          <p:cNvPr id="14" name="矩形 13"/>
          <p:cNvSpPr/>
          <p:nvPr/>
        </p:nvSpPr>
        <p:spPr>
          <a:xfrm>
            <a:off x="2331464" y="858958"/>
            <a:ext cx="6686669" cy="369332"/>
          </a:xfrm>
          <a:prstGeom prst="rect">
            <a:avLst/>
          </a:prstGeom>
        </p:spPr>
        <p:txBody>
          <a:bodyPr wrap="square">
            <a:spAutoFit/>
          </a:bodyPr>
          <a:lstStyle/>
          <a:p>
            <a:pPr>
              <a:spcBef>
                <a:spcPct val="0"/>
              </a:spcBef>
            </a:pPr>
            <a:r>
              <a:rPr altLang="zh-TW" b="1" dirty="0" lang="en-US" smtClean="0">
                <a:solidFill>
                  <a:srgbClr val="C00000"/>
                </a:solidFill>
                <a:latin charset="-120" panose="020B0604030504040204" pitchFamily="34" typeface="微軟正黑體"/>
                <a:ea charset="-120" panose="020B0604030504040204" pitchFamily="34" typeface="微軟正黑體"/>
              </a:rPr>
              <a:t>111/6/7</a:t>
            </a:r>
            <a:r>
              <a:rPr altLang="en-US" b="1" dirty="0" lang="zh-TW" smtClean="0">
                <a:solidFill>
                  <a:srgbClr val="C00000"/>
                </a:solidFill>
                <a:latin charset="-120" panose="020B0604030504040204" pitchFamily="34" typeface="微軟正黑體"/>
                <a:ea charset="-120" panose="020B0604030504040204" pitchFamily="34" typeface="微軟正黑體"/>
              </a:rPr>
              <a:t>（二）</a:t>
            </a:r>
            <a:r>
              <a:rPr altLang="zh-TW" b="1" dirty="0" lang="en-US" smtClean="0">
                <a:solidFill>
                  <a:srgbClr val="C00000"/>
                </a:solidFill>
                <a:latin charset="-120" panose="020B0604030504040204" pitchFamily="34" typeface="微軟正黑體"/>
                <a:ea charset="-120" panose="020B0604030504040204" pitchFamily="34" typeface="微軟正黑體"/>
              </a:rPr>
              <a:t>10:00</a:t>
            </a:r>
            <a:r>
              <a:rPr altLang="en-US" b="1" dirty="0" lang="zh-TW">
                <a:solidFill>
                  <a:srgbClr val="C00000"/>
                </a:solidFill>
                <a:latin charset="-120" panose="020B0604030504040204" pitchFamily="34" typeface="微軟正黑體"/>
                <a:ea charset="-120" panose="020B0604030504040204" pitchFamily="34" typeface="微軟正黑體"/>
              </a:rPr>
              <a:t>成績查詢 </a:t>
            </a:r>
            <a:r>
              <a:rPr altLang="zh-TW" b="1" dirty="0" lang="en-US" smtClean="0">
                <a:solidFill>
                  <a:srgbClr val="C00000"/>
                </a:solidFill>
                <a:latin charset="-120" panose="020B0604030504040204" pitchFamily="34" typeface="微軟正黑體"/>
                <a:ea charset="-120" panose="020B0604030504040204" pitchFamily="34" typeface="微軟正黑體"/>
              </a:rPr>
              <a:t>(</a:t>
            </a:r>
            <a:r>
              <a:rPr altLang="en-US" b="1" dirty="0" lang="zh-TW" smtClean="0">
                <a:solidFill>
                  <a:srgbClr val="C00000"/>
                </a:solidFill>
                <a:latin charset="-120" panose="020B0604030504040204" pitchFamily="34" typeface="微軟正黑體"/>
                <a:ea charset="-120" panose="020B0604030504040204" pitchFamily="34" typeface="微軟正黑體"/>
              </a:rPr>
              <a:t>不含</a:t>
            </a:r>
            <a:r>
              <a:rPr altLang="en-US" b="1" dirty="0" lang="zh-TW" smtClean="0">
                <a:latin charset="-120" panose="020B0604030504040204" pitchFamily="34" typeface="微軟正黑體"/>
                <a:ea charset="-120" panose="020B0604030504040204" pitchFamily="34" typeface="微軟正黑體"/>
              </a:rPr>
              <a:t>國中教育會考及志願序積分</a:t>
            </a:r>
            <a:r>
              <a:rPr altLang="zh-TW" b="1" dirty="0" lang="en-US" smtClean="0">
                <a:solidFill>
                  <a:srgbClr val="C00000"/>
                </a:solidFill>
                <a:latin charset="-120" panose="020B0604030504040204" pitchFamily="34" typeface="微軟正黑體"/>
                <a:ea charset="-120" panose="020B0604030504040204" pitchFamily="34" typeface="微軟正黑體"/>
              </a:rPr>
              <a:t>)</a:t>
            </a:r>
            <a:endParaRPr altLang="zh-TW" b="1" dirty="0" lang="en-US">
              <a:solidFill>
                <a:srgbClr val="C00000"/>
              </a:solidFill>
              <a:latin charset="-120" panose="020B0604030504040204" pitchFamily="34" typeface="微軟正黑體"/>
              <a:ea charset="-120" panose="020B0604030504040204" pitchFamily="34" typeface="微軟正黑體"/>
            </a:endParaRPr>
          </a:p>
        </p:txBody>
      </p:sp>
      <p:sp>
        <p:nvSpPr>
          <p:cNvPr id="15" name="標題 1"/>
          <p:cNvSpPr txBox="1">
            <a:spLocks/>
          </p:cNvSpPr>
          <p:nvPr/>
        </p:nvSpPr>
        <p:spPr>
          <a:xfrm>
            <a:off x="241404" y="718080"/>
            <a:ext cx="2321174" cy="730250"/>
          </a:xfrm>
          <a:prstGeom prst="rect">
            <a:avLst/>
          </a:prstGeom>
        </p:spPr>
        <p:txBody>
          <a:bodyPr anchor="ctr" bIns="45720" lIns="91440" rIns="91440" rtlCol="0" tIns="45720" vert="horz">
            <a:normAutofit/>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r>
              <a:rPr altLang="zh-TW" b="1" dirty="0" lang="en-US" smtClean="0" sz="2800">
                <a:solidFill>
                  <a:srgbClr val="0033CC"/>
                </a:solidFill>
                <a:latin charset="-120" panose="020B0604030504040204" pitchFamily="34" typeface="微軟正黑體"/>
                <a:ea charset="-120" panose="020B0604030504040204" pitchFamily="34" typeface="微軟正黑體"/>
              </a:rPr>
              <a:t>3</a:t>
            </a:r>
            <a:r>
              <a:rPr altLang="en-US" b="1" dirty="0" lang="zh-TW" smtClean="0" sz="2800">
                <a:solidFill>
                  <a:srgbClr val="0033CC"/>
                </a:solidFill>
                <a:latin charset="-120" panose="020B0604030504040204" pitchFamily="34" typeface="微軟正黑體"/>
                <a:ea charset="-120" panose="020B0604030504040204" pitchFamily="34" typeface="微軟正黑體"/>
              </a:rPr>
              <a:t>、成績查詢</a:t>
            </a:r>
            <a:endParaRPr altLang="en-US" b="1" dirty="0" lang="zh-TW" sz="2800">
              <a:solidFill>
                <a:srgbClr val="0033CC"/>
              </a:solidFill>
              <a:latin charset="-120" panose="020B0604030504040204" pitchFamily="34" typeface="微軟正黑體"/>
              <a:ea charset="-120" panose="020B0604030504040204" pitchFamily="34" typeface="微軟正黑體"/>
            </a:endParaRPr>
          </a:p>
        </p:txBody>
      </p:sp>
      <p:sp>
        <p:nvSpPr>
          <p:cNvPr id="16" name="矩形 15"/>
          <p:cNvSpPr/>
          <p:nvPr/>
        </p:nvSpPr>
        <p:spPr>
          <a:xfrm>
            <a:off x="1546379" y="1362148"/>
            <a:ext cx="7313900" cy="369332"/>
          </a:xfrm>
          <a:prstGeom prst="rect">
            <a:avLst/>
          </a:prstGeom>
        </p:spPr>
        <p:txBody>
          <a:bodyPr wrap="square">
            <a:spAutoFit/>
          </a:bodyPr>
          <a:lstStyle/>
          <a:p>
            <a:pPr>
              <a:spcBef>
                <a:spcPct val="0"/>
              </a:spcBef>
            </a:pPr>
            <a:r>
              <a:rPr altLang="zh-TW" b="1" dirty="0" lang="en-US" smtClean="0">
                <a:solidFill>
                  <a:srgbClr val="C00000"/>
                </a:solidFill>
                <a:latin charset="-120" panose="020B0604030504040204" pitchFamily="34" typeface="微軟正黑體"/>
                <a:ea charset="-120" panose="020B0604030504040204" pitchFamily="34" typeface="微軟正黑體"/>
              </a:rPr>
              <a:t>111/6/10</a:t>
            </a:r>
            <a:r>
              <a:rPr altLang="en-US" b="1" dirty="0" lang="zh-TW" smtClean="0">
                <a:solidFill>
                  <a:srgbClr val="C00000"/>
                </a:solidFill>
                <a:latin charset="-120" panose="020B0604030504040204" pitchFamily="34" typeface="微軟正黑體"/>
                <a:ea charset="-120" panose="020B0604030504040204" pitchFamily="34" typeface="微軟正黑體"/>
              </a:rPr>
              <a:t>（五）</a:t>
            </a:r>
            <a:r>
              <a:rPr altLang="zh-TW" b="1" dirty="0" lang="en-US" smtClean="0">
                <a:solidFill>
                  <a:srgbClr val="C00000"/>
                </a:solidFill>
                <a:latin charset="-120" panose="020B0604030504040204" pitchFamily="34" typeface="微軟正黑體"/>
                <a:ea charset="-120" panose="020B0604030504040204" pitchFamily="34" typeface="微軟正黑體"/>
              </a:rPr>
              <a:t>15:00</a:t>
            </a:r>
            <a:r>
              <a:rPr altLang="en-US" b="1" dirty="0" lang="zh-TW" smtClean="0">
                <a:solidFill>
                  <a:srgbClr val="C00000"/>
                </a:solidFill>
                <a:latin charset="-120" panose="020B0604030504040204" pitchFamily="34" typeface="微軟正黑體"/>
                <a:ea charset="-120" panose="020B0604030504040204" pitchFamily="34" typeface="微軟正黑體"/>
              </a:rPr>
              <a:t>成績查詢 </a:t>
            </a:r>
            <a:r>
              <a:rPr altLang="zh-TW" b="1" dirty="0" lang="en-US" smtClean="0">
                <a:solidFill>
                  <a:srgbClr val="C00000"/>
                </a:solidFill>
                <a:latin charset="-120" panose="020B0604030504040204" pitchFamily="34" typeface="微軟正黑體"/>
                <a:ea charset="-120" panose="020B0604030504040204" pitchFamily="34" typeface="微軟正黑體"/>
              </a:rPr>
              <a:t>(</a:t>
            </a:r>
            <a:r>
              <a:rPr altLang="en-US" b="1" dirty="0" lang="zh-TW" smtClean="0">
                <a:solidFill>
                  <a:srgbClr val="C00000"/>
                </a:solidFill>
                <a:latin charset="-120" panose="020B0604030504040204" pitchFamily="34" typeface="微軟正黑體"/>
                <a:ea charset="-120" panose="020B0604030504040204" pitchFamily="34" typeface="微軟正黑體"/>
              </a:rPr>
              <a:t>含</a:t>
            </a:r>
            <a:r>
              <a:rPr altLang="en-US" b="1" dirty="0" lang="zh-TW" smtClean="0">
                <a:latin charset="-120" panose="020B0604030504040204" pitchFamily="34" typeface="微軟正黑體"/>
                <a:ea charset="-120" panose="020B0604030504040204" pitchFamily="34" typeface="微軟正黑體"/>
              </a:rPr>
              <a:t>國中教育會考，</a:t>
            </a:r>
            <a:r>
              <a:rPr altLang="en-US" b="1" dirty="0" lang="zh-TW" smtClean="0">
                <a:solidFill>
                  <a:srgbClr val="C00000"/>
                </a:solidFill>
                <a:latin charset="-120" panose="020B0604030504040204" pitchFamily="34" typeface="微軟正黑體"/>
                <a:ea charset="-120" panose="020B0604030504040204" pitchFamily="34" typeface="微軟正黑體"/>
              </a:rPr>
              <a:t>但不含</a:t>
            </a:r>
            <a:r>
              <a:rPr altLang="en-US" b="1" dirty="0" lang="zh-TW" smtClean="0">
                <a:latin charset="-120" panose="020B0604030504040204" pitchFamily="34" typeface="微軟正黑體"/>
                <a:ea charset="-120" panose="020B0604030504040204" pitchFamily="34" typeface="微軟正黑體"/>
              </a:rPr>
              <a:t>志願序積分</a:t>
            </a:r>
            <a:r>
              <a:rPr altLang="zh-TW" b="1" dirty="0" lang="en-US" smtClean="0">
                <a:solidFill>
                  <a:srgbClr val="C00000"/>
                </a:solidFill>
                <a:latin charset="-120" panose="020B0604030504040204" pitchFamily="34" typeface="微軟正黑體"/>
                <a:ea charset="-120" panose="020B0604030504040204" pitchFamily="34" typeface="微軟正黑體"/>
              </a:rPr>
              <a:t>)</a:t>
            </a:r>
            <a:endParaRPr altLang="zh-TW" b="1" dirty="0" lang="en-US">
              <a:solidFill>
                <a:srgbClr val="C00000"/>
              </a:solidFill>
              <a:latin charset="-120" panose="020B0604030504040204" pitchFamily="34" typeface="微軟正黑體"/>
              <a:ea charset="-120" panose="020B0604030504040204" pitchFamily="34" typeface="微軟正黑體"/>
            </a:endParaRPr>
          </a:p>
        </p:txBody>
      </p:sp>
      <p:sp>
        <p:nvSpPr>
          <p:cNvPr id="17" name="Rectangle 16"/>
          <p:cNvSpPr>
            <a:spLocks noChangeArrowheads="1"/>
          </p:cNvSpPr>
          <p:nvPr/>
        </p:nvSpPr>
        <p:spPr bwMode="auto">
          <a:xfrm>
            <a:off x="96642" y="1723950"/>
            <a:ext cx="4728746" cy="543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algn="just"/>
            <a:r>
              <a:rPr altLang="en-US" b="1" dirty="0" lang="zh-TW" smtClean="0" sz="1600">
                <a:latin charset="-120" panose="020B0604030504040204" pitchFamily="34" typeface="微軟正黑體"/>
                <a:ea charset="-120" panose="020B0604030504040204" pitchFamily="34" typeface="微軟正黑體"/>
                <a:cs charset="0" panose="02020603050405020304" pitchFamily="18" typeface="Times New Roman"/>
              </a:rPr>
              <a:t>審查狀態</a:t>
            </a:r>
            <a:r>
              <a:rPr altLang="zh-TW" b="1" dirty="0" lang="en-US" smtClean="0" sz="16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sz="16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通過</a:t>
            </a:r>
            <a:r>
              <a:rPr altLang="zh-TW" b="1" dirty="0" lang="en-US" smtClean="0" sz="16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sz="1600" u="sng">
                <a:latin charset="-120" panose="020B0604030504040204" pitchFamily="34" typeface="微軟正黑體"/>
                <a:ea charset="-120" panose="020B0604030504040204" pitchFamily="34" typeface="微軟正黑體"/>
                <a:cs charset="0" panose="02020603050405020304" pitchFamily="18" typeface="Times New Roman"/>
              </a:rPr>
              <a:t>可查詢成績</a:t>
            </a:r>
            <a:r>
              <a:rPr altLang="en-US" b="1" dirty="0" lang="zh-TW" smtClean="0" sz="1600">
                <a:latin charset="-120" panose="020B0604030504040204" pitchFamily="34" typeface="微軟正黑體"/>
                <a:ea charset="-120" panose="020B0604030504040204" pitchFamily="34" typeface="微軟正黑體"/>
                <a:cs charset="0" panose="02020603050405020304" pitchFamily="18" typeface="Times New Roman"/>
              </a:rPr>
              <a:t>且</a:t>
            </a:r>
            <a:r>
              <a:rPr altLang="en-US" b="1" dirty="0" lang="zh-TW" smtClean="0" sz="1600" u="sng">
                <a:latin charset="-120" panose="020B0604030504040204" pitchFamily="34" typeface="微軟正黑體"/>
                <a:ea charset="-120" panose="020B0604030504040204" pitchFamily="34" typeface="微軟正黑體"/>
                <a:cs charset="0" panose="02020603050405020304" pitchFamily="18" typeface="Times New Roman"/>
              </a:rPr>
              <a:t>可列印</a:t>
            </a:r>
            <a:endParaRPr altLang="zh-TW" b="1" dirty="0" lang="en-US" sz="1600">
              <a:latin charset="-120" panose="020B0604030504040204" pitchFamily="34" typeface="微軟正黑體"/>
              <a:ea charset="-120" panose="020B0604030504040204" pitchFamily="34" typeface="微軟正黑體"/>
              <a:cs charset="0" panose="02020603050405020304" pitchFamily="18" typeface="Times New Roman"/>
            </a:endParaRPr>
          </a:p>
          <a:p>
            <a:pPr algn="just"/>
            <a:r>
              <a:rPr altLang="en-US" b="1" dirty="0" lang="zh-TW" smtClean="0" sz="1600">
                <a:latin charset="-120" panose="020B0604030504040204" pitchFamily="34" typeface="微軟正黑體"/>
                <a:ea charset="-120" panose="020B0604030504040204" pitchFamily="34" typeface="微軟正黑體"/>
                <a:cs charset="0" panose="02020603050405020304" pitchFamily="18" typeface="Times New Roman"/>
              </a:rPr>
              <a:t>不含國中教育會考及含國中教育會考成績單</a:t>
            </a:r>
            <a:endParaRPr altLang="zh-TW" b="1" dirty="0" lang="zh-TW" sz="1600">
              <a:latin charset="-120" panose="020B0604030504040204" pitchFamily="34" typeface="微軟正黑體"/>
              <a:ea charset="-120" panose="020B0604030504040204" pitchFamily="34" typeface="微軟正黑體"/>
              <a:cs charset="0" panose="02020603050405020304" pitchFamily="18" typeface="Times New Roman"/>
            </a:endParaRPr>
          </a:p>
        </p:txBody>
      </p:sp>
      <p:sp>
        <p:nvSpPr>
          <p:cNvPr id="18" name="Rectangle 16"/>
          <p:cNvSpPr>
            <a:spLocks noChangeArrowheads="1"/>
          </p:cNvSpPr>
          <p:nvPr/>
        </p:nvSpPr>
        <p:spPr bwMode="auto">
          <a:xfrm>
            <a:off x="5180714" y="1723950"/>
            <a:ext cx="3679565" cy="5437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algn="ctr" dir="2700000" dist="35921" rotWithShape="0">
                    <a:schemeClr val="bg2"/>
                  </a:outerShdw>
                </a:effectLst>
              </a14:hiddenEffects>
            </a:ext>
          </a:extLst>
        </p:spPr>
        <p:txBody>
          <a:bodyPr anchor="ctr" bIns="25392" tIns="25392" wrap="square">
            <a:spAutoFit/>
          </a:bodyPr>
          <a:lstStyle>
            <a:lvl1pPr>
              <a:tabLst>
                <a:tab algn="l" pos="561975"/>
              </a:tabLst>
              <a:defRPr>
                <a:solidFill>
                  <a:schemeClr val="tx1"/>
                </a:solidFill>
                <a:latin charset="0" panose="020F0502020204030204" pitchFamily="34" typeface="Calibri"/>
                <a:ea charset="-120" panose="02020500000000000000" pitchFamily="18" typeface="新細明體"/>
              </a:defRPr>
            </a:lvl1pPr>
            <a:lvl2pPr indent="-285750" marL="742950">
              <a:tabLst>
                <a:tab algn="l" pos="561975"/>
              </a:tabLst>
              <a:defRPr>
                <a:solidFill>
                  <a:schemeClr val="tx1"/>
                </a:solidFill>
                <a:latin charset="0" panose="020F0502020204030204" pitchFamily="34" typeface="Calibri"/>
                <a:ea charset="-120" panose="02020500000000000000" pitchFamily="18" typeface="新細明體"/>
              </a:defRPr>
            </a:lvl2pPr>
            <a:lvl3pPr indent="-228600" marL="1143000">
              <a:tabLst>
                <a:tab algn="l" pos="561975"/>
              </a:tabLst>
              <a:defRPr>
                <a:solidFill>
                  <a:schemeClr val="tx1"/>
                </a:solidFill>
                <a:latin charset="0" panose="020F0502020204030204" pitchFamily="34" typeface="Calibri"/>
                <a:ea charset="-120" panose="02020500000000000000" pitchFamily="18" typeface="新細明體"/>
              </a:defRPr>
            </a:lvl3pPr>
            <a:lvl4pPr indent="-228600" marL="1600200">
              <a:tabLst>
                <a:tab algn="l" pos="561975"/>
              </a:tabLst>
              <a:defRPr>
                <a:solidFill>
                  <a:schemeClr val="tx1"/>
                </a:solidFill>
                <a:latin charset="0" panose="020F0502020204030204" pitchFamily="34" typeface="Calibri"/>
                <a:ea charset="-120" panose="02020500000000000000" pitchFamily="18" typeface="新細明體"/>
              </a:defRPr>
            </a:lvl4pPr>
            <a:lvl5pPr indent="-228600" marL="2057400">
              <a:tabLst>
                <a:tab algn="l" pos="561975"/>
              </a:tabLst>
              <a:defRPr>
                <a:solidFill>
                  <a:schemeClr val="tx1"/>
                </a:solidFill>
                <a:latin charset="0" panose="020F0502020204030204" pitchFamily="34" typeface="Calibri"/>
                <a:ea charset="-120" panose="02020500000000000000" pitchFamily="18" typeface="新細明體"/>
              </a:defRPr>
            </a:lvl5pPr>
            <a:lvl6pPr fontAlgn="base" indent="-228600" marL="25146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6pPr>
            <a:lvl7pPr fontAlgn="base" indent="-228600" marL="29718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7pPr>
            <a:lvl8pPr fontAlgn="base" indent="-228600" marL="34290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8pPr>
            <a:lvl9pPr fontAlgn="base" indent="-228600" marL="3886200">
              <a:spcBef>
                <a:spcPct val="0"/>
              </a:spcBef>
              <a:spcAft>
                <a:spcPct val="0"/>
              </a:spcAft>
              <a:tabLst>
                <a:tab algn="l" pos="561975"/>
              </a:tabLst>
              <a:defRPr>
                <a:solidFill>
                  <a:schemeClr val="tx1"/>
                </a:solidFill>
                <a:latin charset="0" panose="020F0502020204030204" pitchFamily="34" typeface="Calibri"/>
                <a:ea charset="-120" panose="02020500000000000000" pitchFamily="18" typeface="新細明體"/>
              </a:defRPr>
            </a:lvl9pPr>
          </a:lstStyle>
          <a:p>
            <a:pPr algn="just"/>
            <a:r>
              <a:rPr altLang="en-US" b="1" dirty="0" lang="zh-TW" smtClean="0" sz="1600">
                <a:latin charset="-120" panose="020B0604030504040204" pitchFamily="34" typeface="微軟正黑體"/>
                <a:ea charset="-120" panose="020B0604030504040204" pitchFamily="34" typeface="微軟正黑體"/>
                <a:cs charset="0" panose="02020603050405020304" pitchFamily="18" typeface="Times New Roman"/>
              </a:rPr>
              <a:t>審查狀態</a:t>
            </a:r>
            <a:r>
              <a:rPr altLang="zh-TW" b="1" dirty="0" lang="en-US" smtClean="0" sz="1600">
                <a:latin charset="-120" panose="020B0604030504040204" pitchFamily="34" typeface="微軟正黑體"/>
                <a:ea charset="-120" panose="020B0604030504040204" pitchFamily="34" typeface="微軟正黑體"/>
                <a:cs charset="0" panose="02020603050405020304" pitchFamily="18" typeface="Times New Roman"/>
              </a:rPr>
              <a:t>【</a:t>
            </a:r>
            <a:r>
              <a:rPr altLang="en-US" b="1" dirty="0" lang="zh-TW" smtClean="0" sz="1600">
                <a:solidFill>
                  <a:srgbClr val="C00000"/>
                </a:solidFill>
                <a:latin charset="-120" panose="020B0604030504040204" pitchFamily="34" typeface="微軟正黑體"/>
                <a:ea charset="-120" panose="020B0604030504040204" pitchFamily="34" typeface="微軟正黑體"/>
                <a:cs charset="0" panose="02020603050405020304" pitchFamily="18" typeface="Times New Roman"/>
              </a:rPr>
              <a:t>不通過</a:t>
            </a:r>
            <a:r>
              <a:rPr altLang="zh-TW" b="1" dirty="0" lang="en-US" smtClean="0" sz="1600">
                <a:latin charset="-120" panose="020B0604030504040204" pitchFamily="34" typeface="微軟正黑體"/>
                <a:ea charset="-120" panose="020B0604030504040204" pitchFamily="34" typeface="微軟正黑體"/>
                <a:cs charset="0" panose="02020603050405020304" pitchFamily="18" typeface="Times New Roman"/>
              </a:rPr>
              <a:t>】</a:t>
            </a:r>
          </a:p>
          <a:p>
            <a:pPr algn="just"/>
            <a:r>
              <a:rPr altLang="en-US" b="1" dirty="0" lang="zh-TW" smtClean="0" sz="1600">
                <a:latin charset="-120" panose="020B0604030504040204" pitchFamily="34" typeface="微軟正黑體"/>
                <a:ea charset="-120" panose="020B0604030504040204" pitchFamily="34" typeface="微軟正黑體"/>
                <a:cs charset="0" panose="02020603050405020304" pitchFamily="18" typeface="Times New Roman"/>
              </a:rPr>
              <a:t>系統不產出成績單，顯示不通過之原因</a:t>
            </a:r>
            <a:endParaRPr altLang="zh-TW" b="1" dirty="0" lang="zh-TW" sz="1600">
              <a:latin charset="-120" panose="020B0604030504040204" pitchFamily="34" typeface="微軟正黑體"/>
              <a:ea charset="-120" panose="020B0604030504040204" pitchFamily="34" typeface="微軟正黑體"/>
              <a:cs charset="0" panose="02020603050405020304" pitchFamily="18" typeface="Times New Roman"/>
            </a:endParaRPr>
          </a:p>
        </p:txBody>
      </p:sp>
      <p:pic>
        <p:nvPicPr>
          <p:cNvPr id="19" name="圖片 18"/>
          <p:cNvPicPr>
            <a:picLocks noChangeAspect="1"/>
          </p:cNvPicPr>
          <p:nvPr/>
        </p:nvPicPr>
        <p:blipFill rotWithShape="1">
          <a:blip cstate="screen" r:embed="rId2">
            <a:extLst>
              <a:ext uri="{28A0092B-C50C-407E-A947-70E740481C1C}">
                <a14:useLocalDpi xmlns:a14="http://schemas.microsoft.com/office/drawing/2010/main" val="0"/>
              </a:ext>
            </a:extLst>
          </a:blip>
          <a:srcRect b="-2"/>
          <a:stretch/>
        </p:blipFill>
        <p:spPr>
          <a:xfrm>
            <a:off x="4920792" y="2597082"/>
            <a:ext cx="3939487" cy="1381540"/>
          </a:xfrm>
          <a:prstGeom prst="rect">
            <a:avLst/>
          </a:prstGeom>
          <a:ln w="19050">
            <a:solidFill>
              <a:srgbClr val="0033CC"/>
            </a:solidFill>
          </a:ln>
        </p:spPr>
      </p:pic>
      <p:pic>
        <p:nvPicPr>
          <p:cNvPr id="20" name="圖片 19"/>
          <p:cNvPicPr>
            <a:picLocks noChangeAspect="1"/>
          </p:cNvPicPr>
          <p:nvPr/>
        </p:nvPicPr>
        <p:blipFill rotWithShape="1">
          <a:blip cstate="screen" r:embed="rId3">
            <a:extLst>
              <a:ext uri="{28A0092B-C50C-407E-A947-70E740481C1C}">
                <a14:useLocalDpi xmlns:a14="http://schemas.microsoft.com/office/drawing/2010/main" val="0"/>
              </a:ext>
            </a:extLst>
          </a:blip>
          <a:srcRect b="119"/>
          <a:stretch/>
        </p:blipFill>
        <p:spPr>
          <a:xfrm>
            <a:off x="4920792" y="4211439"/>
            <a:ext cx="3938400" cy="1492309"/>
          </a:xfrm>
          <a:prstGeom prst="rect">
            <a:avLst/>
          </a:prstGeom>
          <a:ln w="19050">
            <a:solidFill>
              <a:srgbClr val="0033CC"/>
            </a:solidFill>
          </a:ln>
        </p:spPr>
      </p:pic>
      <p:sp>
        <p:nvSpPr>
          <p:cNvPr id="21" name="矩形 20"/>
          <p:cNvSpPr/>
          <p:nvPr/>
        </p:nvSpPr>
        <p:spPr>
          <a:xfrm>
            <a:off x="5327369" y="2641652"/>
            <a:ext cx="324000" cy="214667"/>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2" name="矩形 21"/>
          <p:cNvSpPr/>
          <p:nvPr/>
        </p:nvSpPr>
        <p:spPr>
          <a:xfrm>
            <a:off x="5391351" y="4243007"/>
            <a:ext cx="324000" cy="2160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pic>
        <p:nvPicPr>
          <p:cNvPr id="3" name="圖片 2"/>
          <p:cNvPicPr>
            <a:picLocks noChangeAspect="1"/>
          </p:cNvPicPr>
          <p:nvPr/>
        </p:nvPicPr>
        <p:blipFill>
          <a:blip cstate="screen" r:embed="rId4">
            <a:extLst>
              <a:ext uri="{28A0092B-C50C-407E-A947-70E740481C1C}">
                <a14:useLocalDpi xmlns:a14="http://schemas.microsoft.com/office/drawing/2010/main" val="0"/>
              </a:ext>
            </a:extLst>
          </a:blip>
          <a:stretch>
            <a:fillRect/>
          </a:stretch>
        </p:blipFill>
        <p:spPr>
          <a:xfrm>
            <a:off x="606399" y="2452339"/>
            <a:ext cx="3709231" cy="4063451"/>
          </a:xfrm>
          <a:prstGeom prst="rect">
            <a:avLst/>
          </a:prstGeom>
          <a:ln w="19050">
            <a:solidFill>
              <a:srgbClr val="0000FF"/>
            </a:solidFill>
          </a:ln>
        </p:spPr>
      </p:pic>
      <p:sp>
        <p:nvSpPr>
          <p:cNvPr id="23" name="矩形 22"/>
          <p:cNvSpPr/>
          <p:nvPr/>
        </p:nvSpPr>
        <p:spPr>
          <a:xfrm>
            <a:off x="1047017" y="2452339"/>
            <a:ext cx="291926" cy="90953"/>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4" name="矩形 23"/>
          <p:cNvSpPr/>
          <p:nvPr/>
        </p:nvSpPr>
        <p:spPr>
          <a:xfrm>
            <a:off x="1941680" y="3458817"/>
            <a:ext cx="1216755" cy="159026"/>
          </a:xfrm>
          <a:prstGeom prst="rect">
            <a:avLst/>
          </a:prstGeom>
          <a:noFill/>
          <a:ln w="28575">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
        <p:nvSpPr>
          <p:cNvPr id="25" name="矩形 24"/>
          <p:cNvSpPr/>
          <p:nvPr/>
        </p:nvSpPr>
        <p:spPr>
          <a:xfrm>
            <a:off x="2058741" y="5057912"/>
            <a:ext cx="1294059" cy="163443"/>
          </a:xfrm>
          <a:prstGeom prst="rect">
            <a:avLst/>
          </a:prstGeom>
          <a:noFill/>
          <a:ln w="28575">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altLang="en-US" lang="zh-TW"/>
          </a:p>
        </p:txBody>
      </p:sp>
    </p:spTree>
    <p:extLst>
      <p:ext uri="{BB962C8B-B14F-4D97-AF65-F5344CB8AC3E}">
        <p14:creationId xmlns:p14="http://schemas.microsoft.com/office/powerpoint/2010/main" val="858496071"/>
      </p:ext>
    </p:extLst>
  </p:cSld>
  <p:clrMapOvr>
    <a:masterClrMapping/>
  </p:clrMapOvr>
  <p:timing>
    <p:tnLst>
      <p:par>
        <p:cTn dur="indefinite" id="1" nodeType="tmRoot" restart="never"/>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95</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6642" y="98796"/>
            <a:ext cx="4233077" cy="583026"/>
            <a:chOff x="2112716" y="4604688"/>
            <a:chExt cx="5644102" cy="777362"/>
          </a:xfrm>
        </p:grpSpPr>
        <p:sp>
          <p:nvSpPr>
            <p:cNvPr id="7" name="圆角矩形 16">
              <a:extLst>
                <a:ext uri="{FF2B5EF4-FFF2-40B4-BE49-F238E27FC236}">
                  <a16:creationId xmlns:a16="http://schemas.microsoft.com/office/drawing/2014/main" id="{A31E2496-3927-4C88-858C-7170E0A78AE5}"/>
                </a:ext>
              </a:extLst>
            </p:cNvPr>
            <p:cNvSpPr/>
            <p:nvPr/>
          </p:nvSpPr>
          <p:spPr>
            <a:xfrm rot="5400000" flipH="1">
              <a:off x="4804703" y="2418765"/>
              <a:ext cx="688284" cy="5215947"/>
            </a:xfrm>
            <a:prstGeom prst="roundRect">
              <a:avLst/>
            </a:prstGeom>
            <a:solidFill>
              <a:srgbClr val="E94744"/>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08EB8C32-4FB1-4D7D-9A23-68BCCDCBB4AE}"/>
                </a:ext>
              </a:extLst>
            </p:cNvPr>
            <p:cNvSpPr/>
            <p:nvPr/>
          </p:nvSpPr>
          <p:spPr>
            <a:xfrm>
              <a:off x="2985675" y="4684431"/>
              <a:ext cx="4638821" cy="697619"/>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04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免試生查詢系統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49">
              <a:extLst>
                <a:ext uri="{FF2B5EF4-FFF2-40B4-BE49-F238E27FC236}">
                  <a16:creationId xmlns:a16="http://schemas.microsoft.com/office/drawing/2014/main" id="{F59063E8-7279-4A1D-BB15-30875B9D204E}"/>
                </a:ext>
              </a:extLst>
            </p:cNvPr>
            <p:cNvGrpSpPr/>
            <p:nvPr/>
          </p:nvGrpSpPr>
          <p:grpSpPr>
            <a:xfrm>
              <a:off x="2112716" y="4604688"/>
              <a:ext cx="767322" cy="767322"/>
              <a:chOff x="3552943" y="2498822"/>
              <a:chExt cx="398028" cy="398028"/>
            </a:xfrm>
          </p:grpSpPr>
          <p:sp>
            <p:nvSpPr>
              <p:cNvPr id="10" name="椭圆 50">
                <a:extLst>
                  <a:ext uri="{FF2B5EF4-FFF2-40B4-BE49-F238E27FC236}">
                    <a16:creationId xmlns:a16="http://schemas.microsoft.com/office/drawing/2014/main" id="{FF6E5DF7-EE02-43C4-87DC-54DDE5781390}"/>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1">
                <a:extLst>
                  <a:ext uri="{FF2B5EF4-FFF2-40B4-BE49-F238E27FC236}">
                    <a16:creationId xmlns:a16="http://schemas.microsoft.com/office/drawing/2014/main" id="{BDA09FF3-B22C-43E6-97E6-A01DADC40EC1}"/>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CEE1ECC1-6D00-4151-989C-BFBFB277F6C0}"/>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C7592E82-B3AF-4990-9F4E-C229C36FECBC}"/>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3457290" y="955643"/>
            <a:ext cx="3226562" cy="369332"/>
          </a:xfrm>
          <a:prstGeom prst="rect">
            <a:avLst/>
          </a:prstGeom>
        </p:spPr>
        <p:txBody>
          <a:bodyPr wrap="square">
            <a:spAutoFit/>
          </a:bodyPr>
          <a:lstStyle/>
          <a:p>
            <a:pPr>
              <a:spcBef>
                <a:spcPct val="0"/>
              </a:spcBef>
            </a:pPr>
            <a:r>
              <a:rPr lang="en-US" altLang="zh-TW" b="1" dirty="0" smtClean="0">
                <a:solidFill>
                  <a:srgbClr val="C00000"/>
                </a:solidFill>
                <a:latin typeface="微軟正黑體" panose="020B0604030504040204" pitchFamily="34" charset="-120"/>
                <a:ea typeface="微軟正黑體" panose="020B0604030504040204" pitchFamily="34" charset="-120"/>
              </a:rPr>
              <a:t>111/6/16</a:t>
            </a:r>
            <a:r>
              <a:rPr lang="zh-TW" altLang="en-US" b="1" dirty="0" smtClean="0">
                <a:solidFill>
                  <a:srgbClr val="C00000"/>
                </a:solidFill>
                <a:latin typeface="微軟正黑體" panose="020B0604030504040204" pitchFamily="34" charset="-120"/>
                <a:ea typeface="微軟正黑體" panose="020B0604030504040204" pitchFamily="34" charset="-120"/>
              </a:rPr>
              <a:t>（四）</a:t>
            </a:r>
            <a:r>
              <a:rPr lang="en-US" altLang="zh-TW" b="1" dirty="0" smtClean="0">
                <a:solidFill>
                  <a:srgbClr val="C00000"/>
                </a:solidFill>
                <a:latin typeface="微軟正黑體" panose="020B0604030504040204" pitchFamily="34" charset="-120"/>
                <a:ea typeface="微軟正黑體" panose="020B0604030504040204" pitchFamily="34" charset="-120"/>
              </a:rPr>
              <a:t>9:00</a:t>
            </a:r>
            <a:r>
              <a:rPr lang="zh-TW" altLang="en-US" b="1" dirty="0" smtClean="0">
                <a:solidFill>
                  <a:srgbClr val="C00000"/>
                </a:solidFill>
                <a:latin typeface="微軟正黑體" panose="020B0604030504040204" pitchFamily="34" charset="-120"/>
                <a:ea typeface="微軟正黑體" panose="020B0604030504040204" pitchFamily="34" charset="-120"/>
              </a:rPr>
              <a:t>起</a:t>
            </a:r>
            <a:endParaRPr lang="en-US" altLang="zh-TW" b="1" dirty="0">
              <a:solidFill>
                <a:srgbClr val="C00000"/>
              </a:solidFill>
              <a:latin typeface="微軟正黑體" panose="020B0604030504040204" pitchFamily="34" charset="-120"/>
              <a:ea typeface="微軟正黑體" panose="020B0604030504040204" pitchFamily="34" charset="-120"/>
            </a:endParaRPr>
          </a:p>
        </p:txBody>
      </p:sp>
      <p:sp>
        <p:nvSpPr>
          <p:cNvPr id="15" name="標題 1"/>
          <p:cNvSpPr txBox="1">
            <a:spLocks/>
          </p:cNvSpPr>
          <p:nvPr/>
        </p:nvSpPr>
        <p:spPr>
          <a:xfrm>
            <a:off x="241404" y="775184"/>
            <a:ext cx="2942063"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4</a:t>
            </a:r>
            <a:r>
              <a:rPr lang="zh-TW" altLang="en-US" sz="2800" b="1" dirty="0" smtClean="0">
                <a:solidFill>
                  <a:srgbClr val="0033CC"/>
                </a:solidFill>
                <a:latin typeface="微軟正黑體" panose="020B0604030504040204" pitchFamily="34" charset="-120"/>
                <a:ea typeface="微軟正黑體" panose="020B0604030504040204" pitchFamily="34" charset="-120"/>
              </a:rPr>
              <a:t>、分發結果查詢</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6" name="Rectangle 16"/>
          <p:cNvSpPr>
            <a:spLocks noChangeArrowheads="1"/>
          </p:cNvSpPr>
          <p:nvPr/>
        </p:nvSpPr>
        <p:spPr bwMode="auto">
          <a:xfrm>
            <a:off x="241404" y="1387890"/>
            <a:ext cx="6856403" cy="820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buFont typeface="Wingdings" panose="05000000000000000000" pitchFamily="2" charset="2"/>
              <a:buChar char="Ø"/>
            </a:pP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分發結果：錄取之校科</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組</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、未錄取之原因</a:t>
            </a:r>
            <a:endPar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buFont typeface="Wingdings" panose="05000000000000000000" pitchFamily="2" charset="2"/>
              <a:buChar char="Ø"/>
            </a:pP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若錄取第</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1</a:t>
            </a: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志願序，其第</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2</a:t>
            </a: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志願序以後僅顯示志願序</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a:t>
            </a: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反灰</a:t>
            </a:r>
            <a:r>
              <a:rPr lang="en-US" altLang="zh-TW" sz="1600" b="1" dirty="0" smtClean="0">
                <a:latin typeface="微軟正黑體" panose="020B0604030504040204" pitchFamily="34" charset="-120"/>
                <a:ea typeface="微軟正黑體" panose="020B0604030504040204" pitchFamily="34" charset="-120"/>
                <a:cs typeface="Times New Roman" panose="02020603050405020304" pitchFamily="18" charset="0"/>
              </a:rPr>
              <a:t>)</a:t>
            </a:r>
          </a:p>
          <a:p>
            <a:pPr marL="342900" indent="-342900">
              <a:buFont typeface="Wingdings" panose="05000000000000000000" pitchFamily="2" charset="2"/>
              <a:buChar char="Ø"/>
            </a:pPr>
            <a:r>
              <a:rPr lang="zh-TW" altLang="en-US" sz="1600" b="1" dirty="0" smtClean="0">
                <a:latin typeface="微軟正黑體" panose="020B0604030504040204" pitchFamily="34" charset="-120"/>
                <a:ea typeface="微軟正黑體" panose="020B0604030504040204" pitchFamily="34" charset="-120"/>
                <a:cs typeface="Times New Roman" panose="02020603050405020304" pitchFamily="18" charset="0"/>
              </a:rPr>
              <a:t>若未錄取，分發結果顯示「未錄取，未達錄取標準」</a:t>
            </a:r>
            <a:endParaRPr lang="zh-TW" altLang="zh-TW" sz="1600" b="1" dirty="0">
              <a:latin typeface="微軟正黑體" panose="020B0604030504040204" pitchFamily="34" charset="-120"/>
              <a:ea typeface="微軟正黑體" panose="020B0604030504040204" pitchFamily="34" charset="-120"/>
              <a:cs typeface="Times New Roman" panose="02020603050405020304" pitchFamily="18" charset="0"/>
            </a:endParaRPr>
          </a:p>
        </p:txBody>
      </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384387" y="2472823"/>
            <a:ext cx="4003321" cy="3572387"/>
          </a:xfrm>
          <a:prstGeom prst="rect">
            <a:avLst/>
          </a:prstGeom>
          <a:ln w="19050">
            <a:solidFill>
              <a:srgbClr val="0000FF"/>
            </a:solidFill>
          </a:ln>
        </p:spPr>
      </p:pic>
      <p:sp>
        <p:nvSpPr>
          <p:cNvPr id="18" name="矩形 17"/>
          <p:cNvSpPr/>
          <p:nvPr/>
        </p:nvSpPr>
        <p:spPr>
          <a:xfrm>
            <a:off x="1177423" y="2469751"/>
            <a:ext cx="373823" cy="12442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9" name="矩形 18"/>
          <p:cNvSpPr/>
          <p:nvPr/>
        </p:nvSpPr>
        <p:spPr>
          <a:xfrm>
            <a:off x="466928" y="3801247"/>
            <a:ext cx="3832698" cy="27788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pic>
        <p:nvPicPr>
          <p:cNvPr id="3" name="圖片 2"/>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605497" y="2472823"/>
            <a:ext cx="4303404" cy="2091561"/>
          </a:xfrm>
          <a:prstGeom prst="rect">
            <a:avLst/>
          </a:prstGeom>
          <a:ln w="19050">
            <a:solidFill>
              <a:srgbClr val="0000FF"/>
            </a:solidFill>
          </a:ln>
        </p:spPr>
      </p:pic>
      <p:sp>
        <p:nvSpPr>
          <p:cNvPr id="20" name="矩形 19"/>
          <p:cNvSpPr/>
          <p:nvPr/>
        </p:nvSpPr>
        <p:spPr>
          <a:xfrm>
            <a:off x="5467321" y="2476367"/>
            <a:ext cx="373823" cy="124423"/>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矩形 20"/>
          <p:cNvSpPr/>
          <p:nvPr/>
        </p:nvSpPr>
        <p:spPr>
          <a:xfrm>
            <a:off x="4695217" y="3904034"/>
            <a:ext cx="4114793" cy="564204"/>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2" name="文字方塊 7"/>
          <p:cNvSpPr txBox="1">
            <a:spLocks noChangeArrowheads="1"/>
          </p:cNvSpPr>
          <p:nvPr/>
        </p:nvSpPr>
        <p:spPr bwMode="auto">
          <a:xfrm>
            <a:off x="4517813" y="5052020"/>
            <a:ext cx="4292197"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714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marL="0" algn="just">
              <a:lnSpc>
                <a:spcPct val="100000"/>
              </a:lnSpc>
              <a:spcBef>
                <a:spcPts val="0"/>
              </a:spcBef>
              <a:spcAft>
                <a:spcPts val="600"/>
              </a:spcAft>
              <a:buClr>
                <a:schemeClr val="accent2"/>
              </a:buClr>
              <a:buNone/>
            </a:pPr>
            <a:r>
              <a:rPr lang="zh-TW" altLang="en-US" sz="2000" b="1" dirty="0">
                <a:solidFill>
                  <a:srgbClr val="0033CC"/>
                </a:solidFill>
                <a:latin typeface="微軟正黑體" panose="020B0604030504040204" pitchFamily="34" charset="-120"/>
                <a:ea typeface="微軟正黑體" panose="020B0604030504040204" pitchFamily="34" charset="-120"/>
                <a:cs typeface="+mj-cs"/>
              </a:rPr>
              <a:t>錄取生請務必</a:t>
            </a:r>
            <a:r>
              <a:rPr lang="zh-TW" altLang="en-US" sz="2000" b="1" dirty="0" smtClean="0">
                <a:solidFill>
                  <a:srgbClr val="0033CC"/>
                </a:solidFill>
                <a:latin typeface="微軟正黑體" panose="020B0604030504040204" pitchFamily="34" charset="-120"/>
                <a:ea typeface="微軟正黑體" panose="020B0604030504040204" pitchFamily="34" charset="-120"/>
                <a:cs typeface="+mj-cs"/>
              </a:rPr>
              <a:t>詳閱所</a:t>
            </a:r>
            <a:r>
              <a:rPr lang="zh-TW" altLang="en-US" sz="2000" b="1" dirty="0">
                <a:solidFill>
                  <a:srgbClr val="0033CC"/>
                </a:solidFill>
                <a:latin typeface="微軟正黑體" panose="020B0604030504040204" pitchFamily="34" charset="-120"/>
                <a:ea typeface="微軟正黑體" panose="020B0604030504040204" pitchFamily="34" charset="-120"/>
                <a:cs typeface="+mj-cs"/>
              </a:rPr>
              <a:t>錄取招生學校「錄取生報到相關資訊」之規定，或向所錄取學校查詢</a:t>
            </a:r>
            <a:r>
              <a:rPr lang="zh-TW" altLang="en-US" sz="2000" b="1" u="sng" dirty="0">
                <a:solidFill>
                  <a:srgbClr val="0033CC"/>
                </a:solidFill>
                <a:latin typeface="微軟正黑體" panose="020B0604030504040204" pitchFamily="34" charset="-120"/>
                <a:ea typeface="微軟正黑體" panose="020B0604030504040204" pitchFamily="34" charset="-120"/>
                <a:cs typeface="+mj-cs"/>
              </a:rPr>
              <a:t>辦理報到手續</a:t>
            </a:r>
            <a:r>
              <a:rPr lang="zh-TW" altLang="en-US" sz="2000" b="1" dirty="0">
                <a:solidFill>
                  <a:srgbClr val="0033CC"/>
                </a:solidFill>
                <a:latin typeface="微軟正黑體" panose="020B0604030504040204" pitchFamily="34" charset="-120"/>
                <a:ea typeface="微軟正黑體" panose="020B0604030504040204" pitchFamily="34" charset="-120"/>
                <a:cs typeface="+mj-cs"/>
              </a:rPr>
              <a:t>，</a:t>
            </a:r>
            <a:r>
              <a:rPr lang="zh-TW" altLang="en-US" sz="2000" b="1" dirty="0">
                <a:solidFill>
                  <a:srgbClr val="C00000"/>
                </a:solidFill>
                <a:latin typeface="微軟正黑體" panose="020B0604030504040204" pitchFamily="34" charset="-120"/>
                <a:ea typeface="微軟正黑體" panose="020B0604030504040204" pitchFamily="34" charset="-120"/>
              </a:rPr>
              <a:t>逾期未完成報到手續者，取消錄取資格，錄取生不得</a:t>
            </a:r>
            <a:r>
              <a:rPr lang="zh-TW" altLang="en-US" sz="2000" b="1" dirty="0" smtClean="0">
                <a:solidFill>
                  <a:srgbClr val="C00000"/>
                </a:solidFill>
                <a:latin typeface="微軟正黑體" panose="020B0604030504040204" pitchFamily="34" charset="-120"/>
                <a:ea typeface="微軟正黑體" panose="020B0604030504040204" pitchFamily="34" charset="-120"/>
              </a:rPr>
              <a:t>異議</a:t>
            </a:r>
            <a:r>
              <a:rPr lang="zh-TW" altLang="en-US" sz="2000" b="1" dirty="0" smtClean="0">
                <a:solidFill>
                  <a:srgbClr val="0070C0"/>
                </a:solidFill>
                <a:latin typeface="微軟正黑體" panose="020B0604030504040204" pitchFamily="34" charset="-120"/>
                <a:ea typeface="微軟正黑體" panose="020B0604030504040204" pitchFamily="34" charset="-120"/>
              </a:rPr>
              <a:t>。</a:t>
            </a:r>
            <a:endParaRPr lang="zh-TW" altLang="en-US" sz="2000" b="1" dirty="0">
              <a:solidFill>
                <a:srgbClr val="C0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383315926"/>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96</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矩形 13"/>
          <p:cNvSpPr/>
          <p:nvPr/>
        </p:nvSpPr>
        <p:spPr>
          <a:xfrm>
            <a:off x="670705" y="741800"/>
            <a:ext cx="7564539" cy="769441"/>
          </a:xfrm>
          <a:prstGeom prst="rect">
            <a:avLst/>
          </a:prstGeom>
        </p:spPr>
        <p:txBody>
          <a:bodyPr wrap="square">
            <a:spAutoFit/>
          </a:bodyPr>
          <a:lstStyle/>
          <a:p>
            <a:pPr algn="just">
              <a:spcBef>
                <a:spcPct val="0"/>
              </a:spcBef>
            </a:pPr>
            <a:r>
              <a:rPr lang="en-US" altLang="zh-TW" sz="2200" b="1" dirty="0" smtClean="0">
                <a:latin typeface="微軟正黑體" panose="020B0604030504040204" pitchFamily="34" charset="-120"/>
                <a:ea typeface="微軟正黑體" panose="020B0604030504040204" pitchFamily="34" charset="-120"/>
              </a:rPr>
              <a:t>【</a:t>
            </a:r>
            <a:r>
              <a:rPr lang="zh-TW" altLang="en-US" sz="2200" b="1" dirty="0" smtClean="0">
                <a:latin typeface="微軟正黑體" panose="020B0604030504040204" pitchFamily="34" charset="-120"/>
                <a:ea typeface="微軟正黑體" panose="020B0604030504040204" pitchFamily="34" charset="-120"/>
              </a:rPr>
              <a:t>練習版</a:t>
            </a:r>
            <a:r>
              <a:rPr lang="en-US" altLang="zh-TW" sz="2200" b="1" dirty="0" smtClean="0">
                <a:latin typeface="微軟正黑體" panose="020B0604030504040204" pitchFamily="34" charset="-120"/>
                <a:ea typeface="微軟正黑體" panose="020B0604030504040204" pitchFamily="34" charset="-120"/>
              </a:rPr>
              <a:t>】111/5/31(</a:t>
            </a:r>
            <a:r>
              <a:rPr lang="zh-TW" altLang="en-US" sz="2200" b="1" dirty="0" smtClean="0">
                <a:latin typeface="微軟正黑體" panose="020B0604030504040204" pitchFamily="34" charset="-120"/>
                <a:ea typeface="微軟正黑體" panose="020B0604030504040204" pitchFamily="34" charset="-120"/>
              </a:rPr>
              <a:t>二</a:t>
            </a:r>
            <a:r>
              <a:rPr lang="en-US" altLang="zh-TW" sz="2200" b="1" dirty="0" smtClean="0">
                <a:latin typeface="微軟正黑體" panose="020B0604030504040204" pitchFamily="34" charset="-120"/>
                <a:ea typeface="微軟正黑體" panose="020B0604030504040204" pitchFamily="34" charset="-120"/>
              </a:rPr>
              <a:t>) 10:00 </a:t>
            </a:r>
            <a:r>
              <a:rPr lang="zh-TW" altLang="en-US" sz="2200" b="1" dirty="0" smtClean="0">
                <a:latin typeface="微軟正黑體" panose="020B0604030504040204" pitchFamily="34" charset="-120"/>
                <a:ea typeface="微軟正黑體" panose="020B0604030504040204" pitchFamily="34" charset="-120"/>
              </a:rPr>
              <a:t>起至 </a:t>
            </a:r>
            <a:r>
              <a:rPr lang="en-US" altLang="zh-TW" sz="2200" b="1" dirty="0" smtClean="0">
                <a:latin typeface="微軟正黑體" panose="020B0604030504040204" pitchFamily="34" charset="-120"/>
                <a:ea typeface="微軟正黑體" panose="020B0604030504040204" pitchFamily="34" charset="-120"/>
              </a:rPr>
              <a:t>6/07(</a:t>
            </a:r>
            <a:r>
              <a:rPr lang="zh-TW" altLang="en-US" sz="2200" b="1" dirty="0" smtClean="0">
                <a:latin typeface="微軟正黑體" panose="020B0604030504040204" pitchFamily="34" charset="-120"/>
                <a:ea typeface="微軟正黑體" panose="020B0604030504040204" pitchFamily="34" charset="-120"/>
              </a:rPr>
              <a:t>二</a:t>
            </a:r>
            <a:r>
              <a:rPr lang="en-US" altLang="zh-TW" sz="2200" b="1" dirty="0" smtClean="0">
                <a:latin typeface="微軟正黑體" panose="020B0604030504040204" pitchFamily="34" charset="-120"/>
                <a:ea typeface="微軟正黑體" panose="020B0604030504040204" pitchFamily="34" charset="-120"/>
              </a:rPr>
              <a:t>) 17:00</a:t>
            </a:r>
            <a:r>
              <a:rPr lang="zh-TW" altLang="en-US" sz="2200" b="1" dirty="0" smtClean="0">
                <a:latin typeface="微軟正黑體" panose="020B0604030504040204" pitchFamily="34" charset="-120"/>
                <a:ea typeface="微軟正黑體" panose="020B0604030504040204" pitchFamily="34" charset="-120"/>
              </a:rPr>
              <a:t>止</a:t>
            </a:r>
            <a:endParaRPr lang="en-US" altLang="zh-TW" sz="2200" b="1" dirty="0" smtClean="0">
              <a:latin typeface="微軟正黑體" panose="020B0604030504040204" pitchFamily="34" charset="-120"/>
              <a:ea typeface="微軟正黑體" panose="020B0604030504040204" pitchFamily="34" charset="-120"/>
            </a:endParaRPr>
          </a:p>
          <a:p>
            <a:pPr algn="just">
              <a:spcBef>
                <a:spcPct val="0"/>
              </a:spcBef>
            </a:pPr>
            <a:r>
              <a:rPr lang="en-US" altLang="zh-TW" sz="2200" b="1" dirty="0" smtClean="0">
                <a:solidFill>
                  <a:srgbClr val="C00000"/>
                </a:solidFill>
                <a:latin typeface="微軟正黑體" panose="020B0604030504040204" pitchFamily="34" charset="-120"/>
                <a:ea typeface="微軟正黑體" panose="020B0604030504040204" pitchFamily="34" charset="-120"/>
              </a:rPr>
              <a:t>【</a:t>
            </a:r>
            <a:r>
              <a:rPr lang="zh-TW" altLang="en-US" sz="2200" b="1" dirty="0" smtClean="0">
                <a:solidFill>
                  <a:srgbClr val="C00000"/>
                </a:solidFill>
                <a:latin typeface="微軟正黑體" panose="020B0604030504040204" pitchFamily="34" charset="-120"/>
                <a:ea typeface="微軟正黑體" panose="020B0604030504040204" pitchFamily="34" charset="-120"/>
              </a:rPr>
              <a:t>正式選填</a:t>
            </a:r>
            <a:r>
              <a:rPr lang="en-US" altLang="zh-TW" sz="2200" b="1" dirty="0" smtClean="0">
                <a:solidFill>
                  <a:srgbClr val="C00000"/>
                </a:solidFill>
                <a:latin typeface="微軟正黑體" panose="020B0604030504040204" pitchFamily="34" charset="-120"/>
                <a:ea typeface="微軟正黑體" panose="020B0604030504040204" pitchFamily="34" charset="-120"/>
              </a:rPr>
              <a:t>】111/6/09(</a:t>
            </a:r>
            <a:r>
              <a:rPr lang="zh-TW" altLang="en-US" sz="2200" b="1" dirty="0" smtClean="0">
                <a:solidFill>
                  <a:srgbClr val="C00000"/>
                </a:solidFill>
                <a:latin typeface="微軟正黑體" panose="020B0604030504040204" pitchFamily="34" charset="-120"/>
                <a:ea typeface="微軟正黑體" panose="020B0604030504040204" pitchFamily="34" charset="-120"/>
              </a:rPr>
              <a:t>四</a:t>
            </a:r>
            <a:r>
              <a:rPr lang="en-US" altLang="zh-TW" sz="2200" b="1" dirty="0" smtClean="0">
                <a:solidFill>
                  <a:srgbClr val="C00000"/>
                </a:solidFill>
                <a:latin typeface="微軟正黑體" panose="020B0604030504040204" pitchFamily="34" charset="-120"/>
                <a:ea typeface="微軟正黑體" panose="020B0604030504040204" pitchFamily="34" charset="-120"/>
              </a:rPr>
              <a:t>)</a:t>
            </a:r>
            <a:r>
              <a:rPr lang="en-US" altLang="zh-TW" sz="2200" dirty="0">
                <a:solidFill>
                  <a:srgbClr val="C00000"/>
                </a:solidFill>
                <a:latin typeface="微軟正黑體" panose="020B0604030504040204" pitchFamily="34" charset="-120"/>
                <a:ea typeface="微軟正黑體" panose="020B0604030504040204" pitchFamily="34" charset="-120"/>
              </a:rPr>
              <a:t> </a:t>
            </a:r>
            <a:r>
              <a:rPr lang="en-US" altLang="zh-TW" sz="2200" b="1" dirty="0" smtClean="0">
                <a:solidFill>
                  <a:srgbClr val="C00000"/>
                </a:solidFill>
                <a:latin typeface="微軟正黑體" panose="020B0604030504040204" pitchFamily="34" charset="-120"/>
                <a:ea typeface="微軟正黑體" panose="020B0604030504040204" pitchFamily="34" charset="-120"/>
              </a:rPr>
              <a:t>10:00 </a:t>
            </a:r>
            <a:r>
              <a:rPr lang="zh-TW" altLang="en-US" sz="2200" b="1" dirty="0" smtClean="0">
                <a:solidFill>
                  <a:srgbClr val="C00000"/>
                </a:solidFill>
                <a:latin typeface="微軟正黑體" panose="020B0604030504040204" pitchFamily="34" charset="-120"/>
                <a:ea typeface="微軟正黑體" panose="020B0604030504040204" pitchFamily="34" charset="-120"/>
              </a:rPr>
              <a:t>起</a:t>
            </a:r>
            <a:r>
              <a:rPr lang="zh-TW" altLang="en-US" sz="2200" b="1" dirty="0">
                <a:solidFill>
                  <a:srgbClr val="C00000"/>
                </a:solidFill>
                <a:latin typeface="微軟正黑體" panose="020B0604030504040204" pitchFamily="34" charset="-120"/>
                <a:ea typeface="微軟正黑體" panose="020B0604030504040204" pitchFamily="34" charset="-120"/>
              </a:rPr>
              <a:t>至 </a:t>
            </a:r>
            <a:r>
              <a:rPr lang="en-US" altLang="zh-TW" sz="2200" b="1" dirty="0" smtClean="0">
                <a:solidFill>
                  <a:srgbClr val="C00000"/>
                </a:solidFill>
                <a:latin typeface="微軟正黑體" panose="020B0604030504040204" pitchFamily="34" charset="-120"/>
                <a:ea typeface="微軟正黑體" panose="020B0604030504040204" pitchFamily="34" charset="-120"/>
              </a:rPr>
              <a:t>6/14(</a:t>
            </a:r>
            <a:r>
              <a:rPr lang="zh-TW" altLang="en-US" sz="2200" b="1" dirty="0" smtClean="0">
                <a:solidFill>
                  <a:srgbClr val="C00000"/>
                </a:solidFill>
                <a:latin typeface="微軟正黑體" panose="020B0604030504040204" pitchFamily="34" charset="-120"/>
                <a:ea typeface="微軟正黑體" panose="020B0604030504040204" pitchFamily="34" charset="-120"/>
              </a:rPr>
              <a:t>二</a:t>
            </a:r>
            <a:r>
              <a:rPr lang="en-US" altLang="zh-TW" sz="2200" b="1" dirty="0" smtClean="0">
                <a:solidFill>
                  <a:srgbClr val="C00000"/>
                </a:solidFill>
                <a:latin typeface="微軟正黑體" panose="020B0604030504040204" pitchFamily="34" charset="-120"/>
                <a:ea typeface="微軟正黑體" panose="020B0604030504040204" pitchFamily="34" charset="-120"/>
              </a:rPr>
              <a:t>) 17:00</a:t>
            </a:r>
            <a:r>
              <a:rPr lang="zh-TW" altLang="en-US" sz="2200" b="1" dirty="0" smtClean="0">
                <a:solidFill>
                  <a:srgbClr val="C00000"/>
                </a:solidFill>
                <a:latin typeface="微軟正黑體" panose="020B0604030504040204" pitchFamily="34" charset="-120"/>
                <a:ea typeface="微軟正黑體" panose="020B0604030504040204" pitchFamily="34" charset="-120"/>
              </a:rPr>
              <a:t>止</a:t>
            </a:r>
            <a:endParaRPr lang="en-US" altLang="zh-TW" sz="2200" b="1" dirty="0">
              <a:solidFill>
                <a:srgbClr val="C00000"/>
              </a:solidFill>
              <a:latin typeface="微軟正黑體" panose="020B0604030504040204" pitchFamily="34" charset="-120"/>
              <a:ea typeface="微軟正黑體" panose="020B0604030504040204" pitchFamily="34" charset="-120"/>
            </a:endParaRPr>
          </a:p>
        </p:txBody>
      </p:sp>
      <p:pic>
        <p:nvPicPr>
          <p:cNvPr id="15" name="圖片 14"/>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575981" y="2029521"/>
            <a:ext cx="2599962" cy="4626787"/>
          </a:xfrm>
          <a:prstGeom prst="rect">
            <a:avLst/>
          </a:prstGeom>
        </p:spPr>
      </p:pic>
      <p:pic>
        <p:nvPicPr>
          <p:cNvPr id="18" name="圖片 17"/>
          <p:cNvPicPr>
            <a:picLocks noChangeAspect="1"/>
          </p:cNvPicPr>
          <p:nvPr/>
        </p:nvPicPr>
        <p:blipFill>
          <a:blip r:embed="rId3"/>
          <a:stretch>
            <a:fillRect/>
          </a:stretch>
        </p:blipFill>
        <p:spPr>
          <a:xfrm>
            <a:off x="4105856" y="1780441"/>
            <a:ext cx="4246797" cy="3876303"/>
          </a:xfrm>
          <a:prstGeom prst="rect">
            <a:avLst/>
          </a:prstGeom>
          <a:ln w="28575">
            <a:solidFill>
              <a:srgbClr val="0000FF"/>
            </a:solidFill>
          </a:ln>
        </p:spPr>
      </p:pic>
      <p:sp>
        <p:nvSpPr>
          <p:cNvPr id="20" name="矩形 19"/>
          <p:cNvSpPr/>
          <p:nvPr/>
        </p:nvSpPr>
        <p:spPr>
          <a:xfrm>
            <a:off x="5224642" y="3632624"/>
            <a:ext cx="897479" cy="1620093"/>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21" name="矩形 20"/>
          <p:cNvSpPr/>
          <p:nvPr/>
        </p:nvSpPr>
        <p:spPr>
          <a:xfrm>
            <a:off x="4099954" y="5040489"/>
            <a:ext cx="742979" cy="193155"/>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16" name="矩形 15"/>
          <p:cNvSpPr/>
          <p:nvPr/>
        </p:nvSpPr>
        <p:spPr>
          <a:xfrm>
            <a:off x="4793289" y="5025232"/>
            <a:ext cx="1528489"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sz="1700" b="1" dirty="0" smtClean="0">
                <a:solidFill>
                  <a:schemeClr val="tx1"/>
                </a:solidFill>
                <a:latin typeface="微軟正黑體" panose="020B0604030504040204" pitchFamily="34" charset="-120"/>
                <a:ea typeface="微軟正黑體" panose="020B0604030504040204" pitchFamily="34" charset="-120"/>
              </a:rPr>
              <a:t>考生作業系統</a:t>
            </a:r>
            <a:endParaRPr lang="zh-TW" altLang="en-US" sz="1700" b="1" dirty="0">
              <a:solidFill>
                <a:schemeClr val="tx1"/>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7020498" y="4134618"/>
            <a:ext cx="1925198" cy="616104"/>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五專優免網路選填登記志願系統</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pic>
        <p:nvPicPr>
          <p:cNvPr id="23" name="图片 22">
            <a:extLst>
              <a:ext uri="{FF2B5EF4-FFF2-40B4-BE49-F238E27FC236}">
                <a16:creationId xmlns:a16="http://schemas.microsoft.com/office/drawing/2014/main" id="{8A7EE1F4-9CCE-4253-81EB-18404AA1542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393" y="1459571"/>
            <a:ext cx="1976467" cy="1576468"/>
          </a:xfrm>
          <a:prstGeom prst="rect">
            <a:avLst/>
          </a:prstGeom>
        </p:spPr>
      </p:pic>
      <p:pic>
        <p:nvPicPr>
          <p:cNvPr id="24" name="圖片 23"/>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1463639" y="1556361"/>
            <a:ext cx="1222427" cy="1222427"/>
          </a:xfrm>
          <a:prstGeom prst="rect">
            <a:avLst/>
          </a:prstGeom>
        </p:spPr>
      </p:pic>
      <p:sp>
        <p:nvSpPr>
          <p:cNvPr id="25" name="文字方塊 24"/>
          <p:cNvSpPr txBox="1"/>
          <p:nvPr/>
        </p:nvSpPr>
        <p:spPr>
          <a:xfrm>
            <a:off x="2431102" y="5808693"/>
            <a:ext cx="6572697" cy="338554"/>
          </a:xfrm>
          <a:prstGeom prst="rect">
            <a:avLst/>
          </a:prstGeom>
          <a:noFill/>
        </p:spPr>
        <p:txBody>
          <a:bodyPr wrap="none" rtlCol="0">
            <a:spAutoFit/>
          </a:bodyPr>
          <a:lstStyle/>
          <a:p>
            <a:r>
              <a:rPr lang="en-US" altLang="zh-TW" sz="1600" dirty="0" smtClean="0">
                <a:solidFill>
                  <a:srgbClr val="C00000"/>
                </a:solidFill>
                <a:latin typeface="Times New Roman" panose="02020603050405020304" pitchFamily="18" charset="0"/>
                <a:ea typeface="Verdana" panose="020B0604030504040204" pitchFamily="34" charset="0"/>
                <a:cs typeface="Times New Roman" panose="02020603050405020304" pitchFamily="18" charset="0"/>
              </a:rPr>
              <a:t>https</a:t>
            </a:r>
            <a:r>
              <a:rPr lang="en-US" altLang="zh-TW" sz="1600" dirty="0">
                <a:solidFill>
                  <a:srgbClr val="C00000"/>
                </a:solidFill>
                <a:latin typeface="Times New Roman" panose="02020603050405020304" pitchFamily="18" charset="0"/>
                <a:ea typeface="Verdana" panose="020B0604030504040204" pitchFamily="34" charset="0"/>
                <a:cs typeface="Times New Roman" panose="02020603050405020304" pitchFamily="18" charset="0"/>
              </a:rPr>
              <a:t>://www.jctv.ntut.edu.tw/u5/contents.php?academicYear=111&amp;subId=265</a:t>
            </a:r>
            <a:endParaRPr lang="zh-TW" altLang="en-US" sz="1600" dirty="0">
              <a:solidFill>
                <a:srgbClr val="C00000"/>
              </a:solidFill>
              <a:latin typeface="Times New Roman" panose="02020603050405020304" pitchFamily="18" charset="0"/>
              <a:ea typeface="微軟正黑體" pitchFamily="34" charset="-120"/>
              <a:cs typeface="Times New Roman" panose="02020603050405020304" pitchFamily="18" charset="0"/>
            </a:endParaRPr>
          </a:p>
        </p:txBody>
      </p:sp>
      <p:sp>
        <p:nvSpPr>
          <p:cNvPr id="22" name="矩形 2"/>
          <p:cNvSpPr>
            <a:spLocks noChangeArrowheads="1"/>
          </p:cNvSpPr>
          <p:nvPr/>
        </p:nvSpPr>
        <p:spPr bwMode="auto">
          <a:xfrm>
            <a:off x="416330" y="6256198"/>
            <a:ext cx="8145403" cy="400110"/>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2000" b="1" dirty="0" smtClean="0">
                <a:latin typeface="微軟正黑體" panose="020B0604030504040204" pitchFamily="34" charset="-120"/>
                <a:ea typeface="微軟正黑體" panose="020B0604030504040204" pitchFamily="34" charset="-120"/>
              </a:rPr>
              <a:t>登入系統前，請先下載</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系統操作手冊</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詳讀手冊資訊及選填志願流程</a:t>
            </a:r>
            <a:endParaRPr lang="en-US" altLang="zh-TW" sz="2000"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31538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97</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5" name="文字方塊 14"/>
          <p:cNvSpPr txBox="1"/>
          <p:nvPr/>
        </p:nvSpPr>
        <p:spPr>
          <a:xfrm>
            <a:off x="1130953" y="1125552"/>
            <a:ext cx="4493538" cy="523220"/>
          </a:xfrm>
          <a:prstGeom prst="rect">
            <a:avLst/>
          </a:prstGeom>
          <a:noFill/>
        </p:spPr>
        <p:txBody>
          <a:bodyPr wrap="none" rtlCol="0">
            <a:spAutoFit/>
          </a:bodyPr>
          <a:lstStyle/>
          <a:p>
            <a:r>
              <a:rPr lang="zh-TW" altLang="en-US" sz="2800" b="1" dirty="0" smtClean="0">
                <a:solidFill>
                  <a:srgbClr val="0000CC"/>
                </a:solidFill>
                <a:latin typeface="微軟正黑體" pitchFamily="34" charset="-120"/>
                <a:ea typeface="微軟正黑體" pitchFamily="34" charset="-120"/>
              </a:rPr>
              <a:t>選填登記志願注意事項提醒</a:t>
            </a:r>
            <a:endParaRPr lang="en-US" altLang="zh-TW" sz="2800" b="1" dirty="0">
              <a:solidFill>
                <a:srgbClr val="0000CC"/>
              </a:solidFill>
              <a:latin typeface="微軟正黑體" pitchFamily="34" charset="-120"/>
              <a:ea typeface="微軟正黑體" pitchFamily="34" charset="-120"/>
            </a:endParaRPr>
          </a:p>
        </p:txBody>
      </p:sp>
      <p:sp>
        <p:nvSpPr>
          <p:cNvPr id="16" name="Freeform 20"/>
          <p:cNvSpPr>
            <a:spLocks noEditPoints="1"/>
          </p:cNvSpPr>
          <p:nvPr/>
        </p:nvSpPr>
        <p:spPr bwMode="auto">
          <a:xfrm>
            <a:off x="416330" y="974820"/>
            <a:ext cx="812427" cy="648887"/>
          </a:xfrm>
          <a:custGeom>
            <a:avLst/>
            <a:gdLst>
              <a:gd name="T0" fmla="*/ 575 w 745"/>
              <a:gd name="T1" fmla="*/ 570 h 594"/>
              <a:gd name="T2" fmla="*/ 0 w 745"/>
              <a:gd name="T3" fmla="*/ 570 h 594"/>
              <a:gd name="T4" fmla="*/ 298 w 745"/>
              <a:gd name="T5" fmla="*/ 220 h 594"/>
              <a:gd name="T6" fmla="*/ 288 w 745"/>
              <a:gd name="T7" fmla="*/ 209 h 594"/>
              <a:gd name="T8" fmla="*/ 544 w 745"/>
              <a:gd name="T9" fmla="*/ 245 h 594"/>
              <a:gd name="T10" fmla="*/ 32 w 745"/>
              <a:gd name="T11" fmla="*/ 201 h 594"/>
              <a:gd name="T12" fmla="*/ 205 w 745"/>
              <a:gd name="T13" fmla="*/ 430 h 594"/>
              <a:gd name="T14" fmla="*/ 98 w 745"/>
              <a:gd name="T15" fmla="*/ 362 h 594"/>
              <a:gd name="T16" fmla="*/ 98 w 745"/>
              <a:gd name="T17" fmla="*/ 385 h 594"/>
              <a:gd name="T18" fmla="*/ 312 w 745"/>
              <a:gd name="T19" fmla="*/ 317 h 594"/>
              <a:gd name="T20" fmla="*/ 98 w 745"/>
              <a:gd name="T21" fmla="*/ 317 h 594"/>
              <a:gd name="T22" fmla="*/ 312 w 745"/>
              <a:gd name="T23" fmla="*/ 296 h 594"/>
              <a:gd name="T24" fmla="*/ 552 w 745"/>
              <a:gd name="T25" fmla="*/ 249 h 594"/>
              <a:gd name="T26" fmla="*/ 552 w 745"/>
              <a:gd name="T27" fmla="*/ 249 h 594"/>
              <a:gd name="T28" fmla="*/ 552 w 745"/>
              <a:gd name="T29" fmla="*/ 37 h 594"/>
              <a:gd name="T30" fmla="*/ 338 w 745"/>
              <a:gd name="T31" fmla="*/ 134 h 594"/>
              <a:gd name="T32" fmla="*/ 583 w 745"/>
              <a:gd name="T33" fmla="*/ 148 h 594"/>
              <a:gd name="T34" fmla="*/ 373 w 745"/>
              <a:gd name="T35" fmla="*/ 103 h 594"/>
              <a:gd name="T36" fmla="*/ 591 w 745"/>
              <a:gd name="T37" fmla="*/ 258 h 594"/>
              <a:gd name="T38" fmla="*/ 675 w 745"/>
              <a:gd name="T39" fmla="*/ 154 h 594"/>
              <a:gd name="T40" fmla="*/ 698 w 745"/>
              <a:gd name="T41" fmla="*/ 179 h 594"/>
              <a:gd name="T42" fmla="*/ 685 w 745"/>
              <a:gd name="T43" fmla="*/ 152 h 594"/>
              <a:gd name="T44" fmla="*/ 681 w 745"/>
              <a:gd name="T45" fmla="*/ 290 h 594"/>
              <a:gd name="T46" fmla="*/ 680 w 745"/>
              <a:gd name="T47" fmla="*/ 319 h 594"/>
              <a:gd name="T48" fmla="*/ 703 w 745"/>
              <a:gd name="T49" fmla="*/ 319 h 594"/>
              <a:gd name="T50" fmla="*/ 702 w 745"/>
              <a:gd name="T51" fmla="*/ 290 h 594"/>
              <a:gd name="T52" fmla="*/ 698 w 745"/>
              <a:gd name="T53" fmla="*/ 229 h 594"/>
              <a:gd name="T54" fmla="*/ 344 w 745"/>
              <a:gd name="T55" fmla="*/ 320 h 594"/>
              <a:gd name="T56" fmla="*/ 376 w 745"/>
              <a:gd name="T57" fmla="*/ 447 h 594"/>
              <a:gd name="T58" fmla="*/ 389 w 745"/>
              <a:gd name="T59" fmla="*/ 436 h 594"/>
              <a:gd name="T60" fmla="*/ 394 w 745"/>
              <a:gd name="T61" fmla="*/ 420 h 594"/>
              <a:gd name="T62" fmla="*/ 409 w 745"/>
              <a:gd name="T63" fmla="*/ 430 h 594"/>
              <a:gd name="T64" fmla="*/ 420 w 745"/>
              <a:gd name="T65" fmla="*/ 455 h 594"/>
              <a:gd name="T66" fmla="*/ 434 w 745"/>
              <a:gd name="T67" fmla="*/ 465 h 594"/>
              <a:gd name="T68" fmla="*/ 455 w 745"/>
              <a:gd name="T69" fmla="*/ 462 h 594"/>
              <a:gd name="T70" fmla="*/ 451 w 745"/>
              <a:gd name="T71" fmla="*/ 450 h 594"/>
              <a:gd name="T72" fmla="*/ 440 w 745"/>
              <a:gd name="T73" fmla="*/ 425 h 594"/>
              <a:gd name="T74" fmla="*/ 425 w 745"/>
              <a:gd name="T75" fmla="*/ 415 h 594"/>
              <a:gd name="T76" fmla="*/ 463 w 745"/>
              <a:gd name="T77" fmla="*/ 395 h 594"/>
              <a:gd name="T78" fmla="*/ 448 w 745"/>
              <a:gd name="T79" fmla="*/ 390 h 594"/>
              <a:gd name="T80" fmla="*/ 438 w 745"/>
              <a:gd name="T81" fmla="*/ 377 h 594"/>
              <a:gd name="T82" fmla="*/ 422 w 745"/>
              <a:gd name="T83" fmla="*/ 373 h 594"/>
              <a:gd name="T84" fmla="*/ 411 w 745"/>
              <a:gd name="T85" fmla="*/ 359 h 594"/>
              <a:gd name="T86" fmla="*/ 395 w 745"/>
              <a:gd name="T87" fmla="*/ 355 h 594"/>
              <a:gd name="T88" fmla="*/ 385 w 745"/>
              <a:gd name="T89" fmla="*/ 342 h 594"/>
              <a:gd name="T90" fmla="*/ 369 w 745"/>
              <a:gd name="T91" fmla="*/ 337 h 594"/>
              <a:gd name="T92" fmla="*/ 359 w 745"/>
              <a:gd name="T93" fmla="*/ 324 h 594"/>
              <a:gd name="T94" fmla="*/ 69 w 745"/>
              <a:gd name="T95" fmla="*/ 239 h 594"/>
              <a:gd name="T96" fmla="*/ 69 w 745"/>
              <a:gd name="T97" fmla="*/ 49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5" h="594">
                <a:moveTo>
                  <a:pt x="0" y="549"/>
                </a:moveTo>
                <a:lnTo>
                  <a:pt x="575" y="549"/>
                </a:lnTo>
                <a:lnTo>
                  <a:pt x="575" y="570"/>
                </a:lnTo>
                <a:cubicBezTo>
                  <a:pt x="575" y="583"/>
                  <a:pt x="565" y="594"/>
                  <a:pt x="551" y="594"/>
                </a:cubicBezTo>
                <a:lnTo>
                  <a:pt x="24" y="594"/>
                </a:lnTo>
                <a:cubicBezTo>
                  <a:pt x="11" y="594"/>
                  <a:pt x="0" y="583"/>
                  <a:pt x="0" y="570"/>
                </a:cubicBezTo>
                <a:lnTo>
                  <a:pt x="0" y="549"/>
                </a:lnTo>
                <a:close/>
                <a:moveTo>
                  <a:pt x="288" y="209"/>
                </a:moveTo>
                <a:cubicBezTo>
                  <a:pt x="294" y="209"/>
                  <a:pt x="298" y="214"/>
                  <a:pt x="298" y="220"/>
                </a:cubicBezTo>
                <a:cubicBezTo>
                  <a:pt x="298" y="226"/>
                  <a:pt x="294" y="230"/>
                  <a:pt x="288" y="230"/>
                </a:cubicBezTo>
                <a:cubicBezTo>
                  <a:pt x="282" y="230"/>
                  <a:pt x="277" y="226"/>
                  <a:pt x="277" y="220"/>
                </a:cubicBezTo>
                <a:cubicBezTo>
                  <a:pt x="277" y="214"/>
                  <a:pt x="282" y="209"/>
                  <a:pt x="288" y="209"/>
                </a:cubicBezTo>
                <a:close/>
                <a:moveTo>
                  <a:pt x="32" y="201"/>
                </a:moveTo>
                <a:lnTo>
                  <a:pt x="355" y="201"/>
                </a:lnTo>
                <a:cubicBezTo>
                  <a:pt x="421" y="205"/>
                  <a:pt x="483" y="217"/>
                  <a:pt x="544" y="245"/>
                </a:cubicBezTo>
                <a:lnTo>
                  <a:pt x="544" y="536"/>
                </a:lnTo>
                <a:lnTo>
                  <a:pt x="32" y="536"/>
                </a:lnTo>
                <a:lnTo>
                  <a:pt x="32" y="201"/>
                </a:lnTo>
                <a:close/>
                <a:moveTo>
                  <a:pt x="98" y="407"/>
                </a:moveTo>
                <a:lnTo>
                  <a:pt x="205" y="407"/>
                </a:lnTo>
                <a:lnTo>
                  <a:pt x="205" y="430"/>
                </a:lnTo>
                <a:lnTo>
                  <a:pt x="98" y="430"/>
                </a:lnTo>
                <a:lnTo>
                  <a:pt x="98" y="407"/>
                </a:lnTo>
                <a:close/>
                <a:moveTo>
                  <a:pt x="98" y="362"/>
                </a:moveTo>
                <a:lnTo>
                  <a:pt x="312" y="362"/>
                </a:lnTo>
                <a:lnTo>
                  <a:pt x="312" y="385"/>
                </a:lnTo>
                <a:lnTo>
                  <a:pt x="98" y="385"/>
                </a:lnTo>
                <a:lnTo>
                  <a:pt x="98" y="362"/>
                </a:lnTo>
                <a:close/>
                <a:moveTo>
                  <a:pt x="98" y="317"/>
                </a:moveTo>
                <a:lnTo>
                  <a:pt x="312" y="317"/>
                </a:lnTo>
                <a:lnTo>
                  <a:pt x="312" y="340"/>
                </a:lnTo>
                <a:lnTo>
                  <a:pt x="98" y="340"/>
                </a:lnTo>
                <a:lnTo>
                  <a:pt x="98" y="317"/>
                </a:lnTo>
                <a:close/>
                <a:moveTo>
                  <a:pt x="98" y="273"/>
                </a:moveTo>
                <a:lnTo>
                  <a:pt x="312" y="273"/>
                </a:lnTo>
                <a:lnTo>
                  <a:pt x="312" y="296"/>
                </a:lnTo>
                <a:lnTo>
                  <a:pt x="98" y="296"/>
                </a:lnTo>
                <a:lnTo>
                  <a:pt x="98" y="273"/>
                </a:lnTo>
                <a:close/>
                <a:moveTo>
                  <a:pt x="552" y="249"/>
                </a:moveTo>
                <a:cubicBezTo>
                  <a:pt x="560" y="252"/>
                  <a:pt x="579" y="262"/>
                  <a:pt x="584" y="265"/>
                </a:cubicBezTo>
                <a:cubicBezTo>
                  <a:pt x="598" y="274"/>
                  <a:pt x="563" y="279"/>
                  <a:pt x="552" y="280"/>
                </a:cubicBezTo>
                <a:lnTo>
                  <a:pt x="552" y="249"/>
                </a:lnTo>
                <a:close/>
                <a:moveTo>
                  <a:pt x="675" y="154"/>
                </a:moveTo>
                <a:cubicBezTo>
                  <a:pt x="644" y="120"/>
                  <a:pt x="613" y="85"/>
                  <a:pt x="581" y="50"/>
                </a:cubicBezTo>
                <a:cubicBezTo>
                  <a:pt x="571" y="39"/>
                  <a:pt x="566" y="39"/>
                  <a:pt x="552" y="37"/>
                </a:cubicBezTo>
                <a:lnTo>
                  <a:pt x="227" y="1"/>
                </a:lnTo>
                <a:cubicBezTo>
                  <a:pt x="221" y="0"/>
                  <a:pt x="218" y="4"/>
                  <a:pt x="223" y="9"/>
                </a:cubicBezTo>
                <a:lnTo>
                  <a:pt x="338" y="134"/>
                </a:lnTo>
                <a:cubicBezTo>
                  <a:pt x="357" y="97"/>
                  <a:pt x="370" y="78"/>
                  <a:pt x="429" y="85"/>
                </a:cubicBezTo>
                <a:cubicBezTo>
                  <a:pt x="469" y="90"/>
                  <a:pt x="498" y="98"/>
                  <a:pt x="536" y="113"/>
                </a:cubicBezTo>
                <a:cubicBezTo>
                  <a:pt x="559" y="122"/>
                  <a:pt x="572" y="129"/>
                  <a:pt x="583" y="148"/>
                </a:cubicBezTo>
                <a:cubicBezTo>
                  <a:pt x="574" y="136"/>
                  <a:pt x="558" y="128"/>
                  <a:pt x="541" y="121"/>
                </a:cubicBezTo>
                <a:cubicBezTo>
                  <a:pt x="507" y="107"/>
                  <a:pt x="469" y="98"/>
                  <a:pt x="432" y="93"/>
                </a:cubicBezTo>
                <a:cubicBezTo>
                  <a:pt x="410" y="91"/>
                  <a:pt x="388" y="91"/>
                  <a:pt x="373" y="103"/>
                </a:cubicBezTo>
                <a:cubicBezTo>
                  <a:pt x="360" y="113"/>
                  <a:pt x="340" y="158"/>
                  <a:pt x="331" y="175"/>
                </a:cubicBezTo>
                <a:cubicBezTo>
                  <a:pt x="326" y="187"/>
                  <a:pt x="333" y="191"/>
                  <a:pt x="342" y="191"/>
                </a:cubicBezTo>
                <a:cubicBezTo>
                  <a:pt x="429" y="195"/>
                  <a:pt x="513" y="218"/>
                  <a:pt x="591" y="258"/>
                </a:cubicBezTo>
                <a:lnTo>
                  <a:pt x="592" y="214"/>
                </a:lnTo>
                <a:cubicBezTo>
                  <a:pt x="620" y="218"/>
                  <a:pt x="647" y="222"/>
                  <a:pt x="675" y="226"/>
                </a:cubicBezTo>
                <a:lnTo>
                  <a:pt x="675" y="154"/>
                </a:lnTo>
                <a:close/>
                <a:moveTo>
                  <a:pt x="738" y="234"/>
                </a:moveTo>
                <a:cubicBezTo>
                  <a:pt x="742" y="235"/>
                  <a:pt x="745" y="230"/>
                  <a:pt x="741" y="226"/>
                </a:cubicBezTo>
                <a:cubicBezTo>
                  <a:pt x="727" y="210"/>
                  <a:pt x="712" y="195"/>
                  <a:pt x="698" y="179"/>
                </a:cubicBezTo>
                <a:lnTo>
                  <a:pt x="698" y="158"/>
                </a:lnTo>
                <a:cubicBezTo>
                  <a:pt x="698" y="155"/>
                  <a:pt x="695" y="152"/>
                  <a:pt x="691" y="152"/>
                </a:cubicBezTo>
                <a:lnTo>
                  <a:pt x="685" y="152"/>
                </a:lnTo>
                <a:lnTo>
                  <a:pt x="685" y="277"/>
                </a:lnTo>
                <a:cubicBezTo>
                  <a:pt x="683" y="278"/>
                  <a:pt x="682" y="279"/>
                  <a:pt x="682" y="282"/>
                </a:cubicBezTo>
                <a:lnTo>
                  <a:pt x="681" y="290"/>
                </a:lnTo>
                <a:cubicBezTo>
                  <a:pt x="681" y="295"/>
                  <a:pt x="683" y="296"/>
                  <a:pt x="683" y="300"/>
                </a:cubicBezTo>
                <a:lnTo>
                  <a:pt x="682" y="310"/>
                </a:lnTo>
                <a:cubicBezTo>
                  <a:pt x="682" y="313"/>
                  <a:pt x="680" y="315"/>
                  <a:pt x="680" y="319"/>
                </a:cubicBezTo>
                <a:lnTo>
                  <a:pt x="671" y="393"/>
                </a:lnTo>
                <a:cubicBezTo>
                  <a:pt x="675" y="401"/>
                  <a:pt x="707" y="402"/>
                  <a:pt x="712" y="393"/>
                </a:cubicBezTo>
                <a:lnTo>
                  <a:pt x="703" y="319"/>
                </a:lnTo>
                <a:cubicBezTo>
                  <a:pt x="703" y="315"/>
                  <a:pt x="701" y="314"/>
                  <a:pt x="700" y="310"/>
                </a:cubicBezTo>
                <a:lnTo>
                  <a:pt x="700" y="300"/>
                </a:lnTo>
                <a:cubicBezTo>
                  <a:pt x="700" y="296"/>
                  <a:pt x="702" y="296"/>
                  <a:pt x="702" y="290"/>
                </a:cubicBezTo>
                <a:lnTo>
                  <a:pt x="701" y="282"/>
                </a:lnTo>
                <a:cubicBezTo>
                  <a:pt x="701" y="279"/>
                  <a:pt x="700" y="278"/>
                  <a:pt x="697" y="277"/>
                </a:cubicBezTo>
                <a:lnTo>
                  <a:pt x="698" y="229"/>
                </a:lnTo>
                <a:cubicBezTo>
                  <a:pt x="711" y="231"/>
                  <a:pt x="724" y="232"/>
                  <a:pt x="738" y="234"/>
                </a:cubicBezTo>
                <a:close/>
                <a:moveTo>
                  <a:pt x="351" y="318"/>
                </a:moveTo>
                <a:lnTo>
                  <a:pt x="344" y="320"/>
                </a:lnTo>
                <a:lnTo>
                  <a:pt x="370" y="455"/>
                </a:lnTo>
                <a:lnTo>
                  <a:pt x="378" y="453"/>
                </a:lnTo>
                <a:lnTo>
                  <a:pt x="376" y="447"/>
                </a:lnTo>
                <a:lnTo>
                  <a:pt x="383" y="445"/>
                </a:lnTo>
                <a:lnTo>
                  <a:pt x="382" y="438"/>
                </a:lnTo>
                <a:lnTo>
                  <a:pt x="389" y="436"/>
                </a:lnTo>
                <a:lnTo>
                  <a:pt x="388" y="429"/>
                </a:lnTo>
                <a:lnTo>
                  <a:pt x="395" y="428"/>
                </a:lnTo>
                <a:lnTo>
                  <a:pt x="394" y="420"/>
                </a:lnTo>
                <a:lnTo>
                  <a:pt x="400" y="419"/>
                </a:lnTo>
                <a:lnTo>
                  <a:pt x="403" y="432"/>
                </a:lnTo>
                <a:lnTo>
                  <a:pt x="409" y="430"/>
                </a:lnTo>
                <a:lnTo>
                  <a:pt x="412" y="443"/>
                </a:lnTo>
                <a:lnTo>
                  <a:pt x="418" y="442"/>
                </a:lnTo>
                <a:lnTo>
                  <a:pt x="420" y="455"/>
                </a:lnTo>
                <a:lnTo>
                  <a:pt x="427" y="453"/>
                </a:lnTo>
                <a:lnTo>
                  <a:pt x="429" y="466"/>
                </a:lnTo>
                <a:lnTo>
                  <a:pt x="434" y="465"/>
                </a:lnTo>
                <a:lnTo>
                  <a:pt x="435" y="472"/>
                </a:lnTo>
                <a:lnTo>
                  <a:pt x="457" y="468"/>
                </a:lnTo>
                <a:lnTo>
                  <a:pt x="455" y="462"/>
                </a:lnTo>
                <a:lnTo>
                  <a:pt x="460" y="461"/>
                </a:lnTo>
                <a:lnTo>
                  <a:pt x="458" y="448"/>
                </a:lnTo>
                <a:lnTo>
                  <a:pt x="451" y="450"/>
                </a:lnTo>
                <a:lnTo>
                  <a:pt x="449" y="437"/>
                </a:lnTo>
                <a:lnTo>
                  <a:pt x="443" y="438"/>
                </a:lnTo>
                <a:lnTo>
                  <a:pt x="440" y="425"/>
                </a:lnTo>
                <a:lnTo>
                  <a:pt x="434" y="427"/>
                </a:lnTo>
                <a:lnTo>
                  <a:pt x="432" y="414"/>
                </a:lnTo>
                <a:lnTo>
                  <a:pt x="425" y="415"/>
                </a:lnTo>
                <a:lnTo>
                  <a:pt x="424" y="409"/>
                </a:lnTo>
                <a:lnTo>
                  <a:pt x="465" y="401"/>
                </a:lnTo>
                <a:lnTo>
                  <a:pt x="463" y="395"/>
                </a:lnTo>
                <a:lnTo>
                  <a:pt x="457" y="396"/>
                </a:lnTo>
                <a:lnTo>
                  <a:pt x="455" y="389"/>
                </a:lnTo>
                <a:lnTo>
                  <a:pt x="448" y="390"/>
                </a:lnTo>
                <a:lnTo>
                  <a:pt x="446" y="383"/>
                </a:lnTo>
                <a:lnTo>
                  <a:pt x="439" y="384"/>
                </a:lnTo>
                <a:lnTo>
                  <a:pt x="438" y="377"/>
                </a:lnTo>
                <a:lnTo>
                  <a:pt x="430" y="378"/>
                </a:lnTo>
                <a:lnTo>
                  <a:pt x="429" y="371"/>
                </a:lnTo>
                <a:lnTo>
                  <a:pt x="422" y="373"/>
                </a:lnTo>
                <a:lnTo>
                  <a:pt x="420" y="365"/>
                </a:lnTo>
                <a:lnTo>
                  <a:pt x="413" y="367"/>
                </a:lnTo>
                <a:lnTo>
                  <a:pt x="411" y="359"/>
                </a:lnTo>
                <a:lnTo>
                  <a:pt x="404" y="361"/>
                </a:lnTo>
                <a:lnTo>
                  <a:pt x="403" y="354"/>
                </a:lnTo>
                <a:lnTo>
                  <a:pt x="395" y="355"/>
                </a:lnTo>
                <a:lnTo>
                  <a:pt x="394" y="348"/>
                </a:lnTo>
                <a:lnTo>
                  <a:pt x="387" y="349"/>
                </a:lnTo>
                <a:lnTo>
                  <a:pt x="385" y="342"/>
                </a:lnTo>
                <a:lnTo>
                  <a:pt x="378" y="343"/>
                </a:lnTo>
                <a:lnTo>
                  <a:pt x="377" y="336"/>
                </a:lnTo>
                <a:lnTo>
                  <a:pt x="369" y="337"/>
                </a:lnTo>
                <a:lnTo>
                  <a:pt x="368" y="330"/>
                </a:lnTo>
                <a:lnTo>
                  <a:pt x="360" y="331"/>
                </a:lnTo>
                <a:lnTo>
                  <a:pt x="359" y="324"/>
                </a:lnTo>
                <a:lnTo>
                  <a:pt x="353" y="325"/>
                </a:lnTo>
                <a:lnTo>
                  <a:pt x="351" y="318"/>
                </a:lnTo>
                <a:close/>
                <a:moveTo>
                  <a:pt x="69" y="239"/>
                </a:moveTo>
                <a:lnTo>
                  <a:pt x="506" y="239"/>
                </a:lnTo>
                <a:lnTo>
                  <a:pt x="506" y="497"/>
                </a:lnTo>
                <a:lnTo>
                  <a:pt x="69" y="497"/>
                </a:lnTo>
                <a:lnTo>
                  <a:pt x="69" y="239"/>
                </a:lnTo>
                <a:close/>
              </a:path>
            </a:pathLst>
          </a:custGeom>
          <a:solidFill>
            <a:srgbClr val="0A97A6"/>
          </a:solidFill>
          <a:ln>
            <a:noFill/>
          </a:ln>
          <a:extLst/>
        </p:spPr>
        <p:txBody>
          <a:bodyPr vert="horz" wrap="square" lIns="91434" tIns="45717" rIns="91434" bIns="45717" numCol="1" anchor="t" anchorCtr="0" compatLnSpc="1">
            <a:prstTxWarp prst="textNoShape">
              <a:avLst/>
            </a:prstTxWarp>
          </a:bodyPr>
          <a:lstStyle/>
          <a:p>
            <a:endParaRPr lang="zh-CN" altLang="en-US"/>
          </a:p>
        </p:txBody>
      </p:sp>
      <p:grpSp>
        <p:nvGrpSpPr>
          <p:cNvPr id="17" name="ïśḷïḋê">
            <a:extLst>
              <a:ext uri="{FF2B5EF4-FFF2-40B4-BE49-F238E27FC236}">
                <a16:creationId xmlns:a16="http://schemas.microsoft.com/office/drawing/2014/main" id="{BFED9FE9-444F-434C-8764-099959BF891B}"/>
              </a:ext>
            </a:extLst>
          </p:cNvPr>
          <p:cNvGrpSpPr>
            <a:grpSpLocks noChangeAspect="1"/>
          </p:cNvGrpSpPr>
          <p:nvPr/>
        </p:nvGrpSpPr>
        <p:grpSpPr>
          <a:xfrm>
            <a:off x="109384" y="856822"/>
            <a:ext cx="8864796" cy="5866474"/>
            <a:chOff x="4600206" y="1794257"/>
            <a:chExt cx="2956997" cy="3451507"/>
          </a:xfrm>
        </p:grpSpPr>
        <p:sp>
          <p:nvSpPr>
            <p:cNvPr id="18" name="iṩḷídé">
              <a:extLst>
                <a:ext uri="{FF2B5EF4-FFF2-40B4-BE49-F238E27FC236}">
                  <a16:creationId xmlns:a16="http://schemas.microsoft.com/office/drawing/2014/main" id="{E65C09A8-4734-495A-915D-75CD7FECE357}"/>
                </a:ext>
              </a:extLst>
            </p:cNvPr>
            <p:cNvSpPr/>
            <p:nvPr/>
          </p:nvSpPr>
          <p:spPr bwMode="auto">
            <a:xfrm>
              <a:off x="6928348" y="4109872"/>
              <a:ext cx="626837" cy="1118149"/>
            </a:xfrm>
            <a:custGeom>
              <a:avLst/>
              <a:gdLst>
                <a:gd name="T0" fmla="*/ 764 w 804"/>
                <a:gd name="T1" fmla="*/ 744 h 964"/>
                <a:gd name="T2" fmla="*/ 584 w 804"/>
                <a:gd name="T3" fmla="*/ 924 h 964"/>
                <a:gd name="T4" fmla="*/ 0 w 804"/>
                <a:gd name="T5" fmla="*/ 924 h 964"/>
                <a:gd name="T6" fmla="*/ 0 w 804"/>
                <a:gd name="T7" fmla="*/ 964 h 964"/>
                <a:gd name="T8" fmla="*/ 584 w 804"/>
                <a:gd name="T9" fmla="*/ 964 h 964"/>
                <a:gd name="T10" fmla="*/ 804 w 804"/>
                <a:gd name="T11" fmla="*/ 744 h 964"/>
                <a:gd name="T12" fmla="*/ 804 w 804"/>
                <a:gd name="T13" fmla="*/ 0 h 964"/>
                <a:gd name="T14" fmla="*/ 764 w 804"/>
                <a:gd name="T15" fmla="*/ 0 h 964"/>
                <a:gd name="T16" fmla="*/ 764 w 804"/>
                <a:gd name="T17" fmla="*/ 74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4" h="964">
                  <a:moveTo>
                    <a:pt x="764" y="744"/>
                  </a:moveTo>
                  <a:cubicBezTo>
                    <a:pt x="764" y="843"/>
                    <a:pt x="683" y="924"/>
                    <a:pt x="584" y="924"/>
                  </a:cubicBezTo>
                  <a:cubicBezTo>
                    <a:pt x="0" y="924"/>
                    <a:pt x="0" y="924"/>
                    <a:pt x="0" y="924"/>
                  </a:cubicBezTo>
                  <a:cubicBezTo>
                    <a:pt x="0" y="964"/>
                    <a:pt x="0" y="964"/>
                    <a:pt x="0" y="964"/>
                  </a:cubicBezTo>
                  <a:cubicBezTo>
                    <a:pt x="584" y="964"/>
                    <a:pt x="584" y="964"/>
                    <a:pt x="584" y="964"/>
                  </a:cubicBezTo>
                  <a:cubicBezTo>
                    <a:pt x="705" y="964"/>
                    <a:pt x="804" y="865"/>
                    <a:pt x="804" y="744"/>
                  </a:cubicBezTo>
                  <a:cubicBezTo>
                    <a:pt x="804" y="0"/>
                    <a:pt x="804" y="0"/>
                    <a:pt x="804" y="0"/>
                  </a:cubicBezTo>
                  <a:cubicBezTo>
                    <a:pt x="764" y="0"/>
                    <a:pt x="764" y="0"/>
                    <a:pt x="764" y="0"/>
                  </a:cubicBezTo>
                  <a:lnTo>
                    <a:pt x="764" y="744"/>
                  </a:lnTo>
                  <a:close/>
                </a:path>
              </a:pathLst>
            </a:custGeom>
            <a:solidFill>
              <a:schemeClr val="accent6">
                <a:lumMod val="40000"/>
                <a:lumOff val="60000"/>
              </a:schemeClr>
            </a:solidFill>
            <a:ln>
              <a:noFill/>
            </a:ln>
            <a:extLst/>
          </p:spPr>
          <p:txBody>
            <a:bodyPr wrap="square" lIns="91440" tIns="45720" rIns="91440" bIns="4572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endParaRPr>
            </a:p>
          </p:txBody>
        </p:sp>
        <p:sp>
          <p:nvSpPr>
            <p:cNvPr id="19" name="iŝļiḑè">
              <a:extLst>
                <a:ext uri="{FF2B5EF4-FFF2-40B4-BE49-F238E27FC236}">
                  <a16:creationId xmlns:a16="http://schemas.microsoft.com/office/drawing/2014/main" id="{7415794F-18FA-4360-9320-6DEB5340FEDE}"/>
                </a:ext>
              </a:extLst>
            </p:cNvPr>
            <p:cNvSpPr/>
            <p:nvPr/>
          </p:nvSpPr>
          <p:spPr bwMode="auto">
            <a:xfrm>
              <a:off x="4621848" y="1794257"/>
              <a:ext cx="627360" cy="1117642"/>
            </a:xfrm>
            <a:custGeom>
              <a:avLst/>
              <a:gdLst>
                <a:gd name="T0" fmla="*/ 40 w 804"/>
                <a:gd name="T1" fmla="*/ 220 h 980"/>
                <a:gd name="T2" fmla="*/ 220 w 804"/>
                <a:gd name="T3" fmla="*/ 40 h 980"/>
                <a:gd name="T4" fmla="*/ 804 w 804"/>
                <a:gd name="T5" fmla="*/ 40 h 980"/>
                <a:gd name="T6" fmla="*/ 804 w 804"/>
                <a:gd name="T7" fmla="*/ 0 h 980"/>
                <a:gd name="T8" fmla="*/ 220 w 804"/>
                <a:gd name="T9" fmla="*/ 0 h 980"/>
                <a:gd name="T10" fmla="*/ 0 w 804"/>
                <a:gd name="T11" fmla="*/ 220 h 980"/>
                <a:gd name="T12" fmla="*/ 0 w 804"/>
                <a:gd name="T13" fmla="*/ 980 h 980"/>
                <a:gd name="T14" fmla="*/ 40 w 804"/>
                <a:gd name="T15" fmla="*/ 980 h 980"/>
                <a:gd name="T16" fmla="*/ 40 w 804"/>
                <a:gd name="T17" fmla="*/ 22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4" h="980">
                  <a:moveTo>
                    <a:pt x="40" y="220"/>
                  </a:moveTo>
                  <a:cubicBezTo>
                    <a:pt x="40" y="121"/>
                    <a:pt x="121" y="40"/>
                    <a:pt x="220" y="40"/>
                  </a:cubicBezTo>
                  <a:cubicBezTo>
                    <a:pt x="804" y="40"/>
                    <a:pt x="804" y="40"/>
                    <a:pt x="804" y="40"/>
                  </a:cubicBezTo>
                  <a:cubicBezTo>
                    <a:pt x="804" y="0"/>
                    <a:pt x="804" y="0"/>
                    <a:pt x="804" y="0"/>
                  </a:cubicBezTo>
                  <a:cubicBezTo>
                    <a:pt x="220" y="0"/>
                    <a:pt x="220" y="0"/>
                    <a:pt x="220" y="0"/>
                  </a:cubicBezTo>
                  <a:cubicBezTo>
                    <a:pt x="99" y="0"/>
                    <a:pt x="0" y="99"/>
                    <a:pt x="0" y="220"/>
                  </a:cubicBezTo>
                  <a:cubicBezTo>
                    <a:pt x="0" y="980"/>
                    <a:pt x="0" y="980"/>
                    <a:pt x="0" y="980"/>
                  </a:cubicBezTo>
                  <a:cubicBezTo>
                    <a:pt x="40" y="980"/>
                    <a:pt x="40" y="980"/>
                    <a:pt x="40" y="980"/>
                  </a:cubicBezTo>
                  <a:lnTo>
                    <a:pt x="40" y="220"/>
                  </a:lnTo>
                  <a:close/>
                </a:path>
              </a:pathLst>
            </a:custGeom>
            <a:solidFill>
              <a:schemeClr val="accent6">
                <a:lumMod val="40000"/>
                <a:lumOff val="60000"/>
              </a:schemeClr>
            </a:solidFill>
            <a:ln>
              <a:noFill/>
            </a:ln>
            <a:extLst/>
          </p:spPr>
          <p:txBody>
            <a:bodyPr wrap="square" lIns="91440" tIns="45720" rIns="91440" bIns="4572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endParaRPr>
            </a:p>
          </p:txBody>
        </p:sp>
        <p:sp>
          <p:nvSpPr>
            <p:cNvPr id="20" name="iŝ1íďé">
              <a:extLst>
                <a:ext uri="{FF2B5EF4-FFF2-40B4-BE49-F238E27FC236}">
                  <a16:creationId xmlns:a16="http://schemas.microsoft.com/office/drawing/2014/main" id="{3592688E-A63D-419A-A639-6E98B31986CC}"/>
                </a:ext>
              </a:extLst>
            </p:cNvPr>
            <p:cNvSpPr txBox="1"/>
            <p:nvPr/>
          </p:nvSpPr>
          <p:spPr>
            <a:xfrm flipH="1" flipV="1">
              <a:off x="7387440" y="1808061"/>
              <a:ext cx="169763" cy="211803"/>
            </a:xfrm>
            <a:prstGeom prst="rect">
              <a:avLst/>
            </a:prstGeom>
            <a:noFill/>
          </p:spPr>
          <p:txBody>
            <a:bodyPr wrap="square" lIns="91440" tIns="45720" rIns="91440" bIns="45720">
              <a:prstTxWarp prst="textPlain">
                <a:avLst/>
              </a:prstTxWarp>
              <a:normAutofit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accent6">
                      <a:lumMod val="20000"/>
                      <a:lumOff val="80000"/>
                    </a:schemeClr>
                  </a:solidFill>
                  <a:effectLst/>
                  <a:uLnTx/>
                  <a:uFillTx/>
                </a:rPr>
                <a:t>“</a:t>
              </a:r>
            </a:p>
          </p:txBody>
        </p:sp>
        <p:sp>
          <p:nvSpPr>
            <p:cNvPr id="21" name="íşlidé">
              <a:extLst>
                <a:ext uri="{FF2B5EF4-FFF2-40B4-BE49-F238E27FC236}">
                  <a16:creationId xmlns:a16="http://schemas.microsoft.com/office/drawing/2014/main" id="{B202B64D-546B-4A3A-8A3C-EF045CFB9ECA}"/>
                </a:ext>
              </a:extLst>
            </p:cNvPr>
            <p:cNvSpPr txBox="1"/>
            <p:nvPr/>
          </p:nvSpPr>
          <p:spPr>
            <a:xfrm>
              <a:off x="4600206" y="5033960"/>
              <a:ext cx="169318" cy="211804"/>
            </a:xfrm>
            <a:prstGeom prst="rect">
              <a:avLst/>
            </a:prstGeom>
            <a:noFill/>
          </p:spPr>
          <p:txBody>
            <a:bodyPr wrap="square" lIns="91440" tIns="45720" rIns="91440" bIns="45720">
              <a:prstTxWarp prst="textPlain">
                <a:avLst/>
              </a:prstTxWarp>
              <a:normAutofit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accent6">
                      <a:lumMod val="20000"/>
                      <a:lumOff val="80000"/>
                    </a:schemeClr>
                  </a:solidFill>
                  <a:effectLst/>
                  <a:uLnTx/>
                  <a:uFillTx/>
                </a:rPr>
                <a:t>“</a:t>
              </a:r>
            </a:p>
          </p:txBody>
        </p:sp>
      </p:grpSp>
      <p:sp>
        <p:nvSpPr>
          <p:cNvPr id="23" name="Rectangle 16"/>
          <p:cNvSpPr>
            <a:spLocks noChangeArrowheads="1"/>
          </p:cNvSpPr>
          <p:nvPr/>
        </p:nvSpPr>
        <p:spPr bwMode="auto">
          <a:xfrm>
            <a:off x="345251" y="1760959"/>
            <a:ext cx="8482660" cy="4667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tIns="25392" bIns="25392" anchor="ctr">
            <a:spAutoFit/>
          </a:bodyPr>
          <a:lstStyle>
            <a:lvl1pPr>
              <a:tabLst>
                <a:tab pos="561975" algn="l"/>
              </a:tabLst>
              <a:defRPr>
                <a:solidFill>
                  <a:schemeClr val="tx1"/>
                </a:solidFill>
                <a:latin typeface="Calibri" panose="020F0502020204030204" pitchFamily="34" charset="0"/>
                <a:ea typeface="新細明體" panose="02020500000000000000" pitchFamily="18" charset="-120"/>
              </a:defRPr>
            </a:lvl1pPr>
            <a:lvl2pPr marL="742950" indent="-285750">
              <a:tabLst>
                <a:tab pos="561975" algn="l"/>
              </a:tabLst>
              <a:defRPr>
                <a:solidFill>
                  <a:schemeClr val="tx1"/>
                </a:solidFill>
                <a:latin typeface="Calibri" panose="020F0502020204030204" pitchFamily="34" charset="0"/>
                <a:ea typeface="新細明體" panose="02020500000000000000" pitchFamily="18" charset="-120"/>
              </a:defRPr>
            </a:lvl2pPr>
            <a:lvl3pPr marL="1143000" indent="-228600">
              <a:tabLst>
                <a:tab pos="561975" algn="l"/>
              </a:tabLst>
              <a:defRPr>
                <a:solidFill>
                  <a:schemeClr val="tx1"/>
                </a:solidFill>
                <a:latin typeface="Calibri" panose="020F0502020204030204" pitchFamily="34" charset="0"/>
                <a:ea typeface="新細明體" panose="02020500000000000000" pitchFamily="18" charset="-120"/>
              </a:defRPr>
            </a:lvl3pPr>
            <a:lvl4pPr marL="1600200" indent="-228600">
              <a:tabLst>
                <a:tab pos="561975" algn="l"/>
              </a:tabLst>
              <a:defRPr>
                <a:solidFill>
                  <a:schemeClr val="tx1"/>
                </a:solidFill>
                <a:latin typeface="Calibri" panose="020F0502020204030204" pitchFamily="34" charset="0"/>
                <a:ea typeface="新細明體" panose="02020500000000000000" pitchFamily="18" charset="-120"/>
              </a:defRPr>
            </a:lvl4pPr>
            <a:lvl5pPr marL="2057400" indent="-228600">
              <a:tabLst>
                <a:tab pos="561975" algn="l"/>
              </a:tabLst>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tabLst>
                <a:tab pos="561975" algn="l"/>
              </a:tabLst>
              <a:defRPr>
                <a:solidFill>
                  <a:schemeClr val="tx1"/>
                </a:solidFill>
                <a:latin typeface="Calibri" panose="020F0502020204030204" pitchFamily="34" charset="0"/>
                <a:ea typeface="新細明體" panose="02020500000000000000" pitchFamily="18" charset="-120"/>
              </a:defRPr>
            </a:lvl9pPr>
          </a:lstStyle>
          <a:p>
            <a:pPr marL="342900" indent="-342900">
              <a:spcBef>
                <a:spcPts val="600"/>
              </a:spcBef>
              <a:spcAft>
                <a:spcPts val="300"/>
              </a:spcAft>
              <a:buClr>
                <a:srgbClr val="C00000"/>
              </a:buClr>
              <a:buFont typeface="+mj-lt"/>
              <a:buAutoNum type="arabicPeriod"/>
            </a:pPr>
            <a:r>
              <a:rPr lang="zh-TW" altLang="en-US" sz="2000" b="1" dirty="0">
                <a:latin typeface="微軟正黑體" panose="020B0604030504040204" pitchFamily="34" charset="-120"/>
                <a:ea typeface="微軟正黑體" panose="020B0604030504040204" pitchFamily="34" charset="-120"/>
                <a:cs typeface="Times New Roman" panose="02020603050405020304" pitchFamily="18" charset="0"/>
              </a:rPr>
              <a:t>請勿</a:t>
            </a:r>
            <a:r>
              <a:rPr lang="zh-TW" altLang="en-US" sz="2000" b="1" dirty="0" smtClean="0">
                <a:latin typeface="微軟正黑體" panose="020B0604030504040204" pitchFamily="34" charset="-120"/>
                <a:ea typeface="微軟正黑體" panose="020B0604030504040204" pitchFamily="34" charset="-120"/>
                <a:cs typeface="Times New Roman" panose="02020603050405020304" pitchFamily="18" charset="0"/>
              </a:rPr>
              <a:t>使用     平板、    手機</a:t>
            </a:r>
            <a:r>
              <a:rPr lang="zh-TW" altLang="en-US" sz="2000" b="1" dirty="0">
                <a:latin typeface="微軟正黑體" panose="020B0604030504040204" pitchFamily="34" charset="-120"/>
                <a:ea typeface="微軟正黑體" panose="020B0604030504040204" pitchFamily="34" charset="-120"/>
                <a:cs typeface="Times New Roman" panose="02020603050405020304" pitchFamily="18" charset="0"/>
              </a:rPr>
              <a:t>登入選填登記志願</a:t>
            </a:r>
            <a:r>
              <a:rPr lang="zh-TW" altLang="en-US" sz="2000" b="1" dirty="0" smtClean="0">
                <a:latin typeface="微軟正黑體" panose="020B0604030504040204" pitchFamily="34" charset="-120"/>
                <a:ea typeface="微軟正黑體" panose="020B0604030504040204" pitchFamily="34" charset="-120"/>
                <a:cs typeface="Times New Roman" panose="02020603050405020304" pitchFamily="18" charset="0"/>
              </a:rPr>
              <a:t>系統</a:t>
            </a:r>
            <a:endParaRPr lang="en-US" altLang="zh-TW" sz="2000"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spcBef>
                <a:spcPts val="600"/>
              </a:spcBef>
              <a:spcAft>
                <a:spcPts val="300"/>
              </a:spcAft>
              <a:buClr>
                <a:srgbClr val="C00000"/>
              </a:buClr>
              <a:buFont typeface="+mj-lt"/>
              <a:buAutoNum type="arabicPeriod"/>
            </a:pPr>
            <a:r>
              <a:rPr lang="zh-TW" altLang="zh-TW" sz="20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請留意！不得同時開啟多個瀏覽器</a:t>
            </a:r>
            <a:r>
              <a:rPr lang="zh-TW" altLang="zh-TW" sz="2000" b="1" dirty="0">
                <a:latin typeface="微軟正黑體" panose="020B0604030504040204" pitchFamily="34" charset="-120"/>
                <a:ea typeface="微軟正黑體" panose="020B0604030504040204" pitchFamily="34" charset="-120"/>
                <a:cs typeface="Times New Roman" panose="02020603050405020304" pitchFamily="18" charset="0"/>
              </a:rPr>
              <a:t>重覆登入系統。同一時間、同一帳號僅允許一人上網選填登記</a:t>
            </a:r>
            <a:r>
              <a:rPr lang="zh-TW" altLang="zh-TW" sz="2000" b="1" dirty="0" smtClean="0">
                <a:latin typeface="微軟正黑體" panose="020B0604030504040204" pitchFamily="34" charset="-120"/>
                <a:ea typeface="微軟正黑體" panose="020B0604030504040204" pitchFamily="34" charset="-120"/>
                <a:cs typeface="Times New Roman" panose="02020603050405020304" pitchFamily="18" charset="0"/>
              </a:rPr>
              <a:t>志願</a:t>
            </a:r>
            <a:endParaRPr lang="en-US" altLang="zh-TW" sz="2000" b="1" dirty="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spcBef>
                <a:spcPts val="600"/>
              </a:spcBef>
              <a:spcAft>
                <a:spcPts val="300"/>
              </a:spcAft>
              <a:buClr>
                <a:srgbClr val="C00000"/>
              </a:buClr>
              <a:buFont typeface="+mj-lt"/>
              <a:buAutoNum type="arabicPeriod"/>
            </a:pPr>
            <a:r>
              <a:rPr lang="zh-TW" altLang="zh-TW" sz="2000" b="1" dirty="0">
                <a:latin typeface="微軟正黑體" panose="020B0604030504040204" pitchFamily="34" charset="-120"/>
                <a:ea typeface="微軟正黑體" panose="020B0604030504040204" pitchFamily="34" charset="-120"/>
                <a:cs typeface="Times New Roman" panose="02020603050405020304" pitchFamily="18" charset="0"/>
              </a:rPr>
              <a:t>為避免網路壅塞，請</a:t>
            </a:r>
            <a:r>
              <a:rPr lang="zh-TW" altLang="zh-TW" sz="2000" b="1" dirty="0">
                <a:solidFill>
                  <a:srgbClr val="C00000"/>
                </a:solidFill>
                <a:latin typeface="微軟正黑體" panose="020B0604030504040204" pitchFamily="34" charset="-120"/>
                <a:ea typeface="微軟正黑體" panose="020B0604030504040204" pitchFamily="34" charset="-120"/>
                <a:cs typeface="Times New Roman" panose="02020603050405020304" pitchFamily="18" charset="0"/>
              </a:rPr>
              <a:t>儘早上網選填登記志願</a:t>
            </a:r>
            <a:r>
              <a:rPr lang="zh-TW" altLang="zh-TW" sz="2000" b="1" dirty="0">
                <a:latin typeface="微軟正黑體" panose="020B0604030504040204" pitchFamily="34" charset="-120"/>
                <a:ea typeface="微軟正黑體" panose="020B0604030504040204" pitchFamily="34" charset="-120"/>
                <a:cs typeface="Times New Roman" panose="02020603050405020304" pitchFamily="18" charset="0"/>
              </a:rPr>
              <a:t>，逾期概</a:t>
            </a:r>
            <a:r>
              <a:rPr lang="zh-TW" altLang="zh-TW" sz="2000" b="1" dirty="0" smtClean="0">
                <a:latin typeface="微軟正黑體" panose="020B0604030504040204" pitchFamily="34" charset="-120"/>
                <a:ea typeface="微軟正黑體" panose="020B0604030504040204" pitchFamily="34" charset="-120"/>
                <a:cs typeface="Times New Roman" panose="02020603050405020304" pitchFamily="18" charset="0"/>
              </a:rPr>
              <a:t>不受理</a:t>
            </a:r>
            <a:endParaRPr lang="en-US" altLang="zh-TW" sz="2000" b="1" dirty="0" smtClean="0">
              <a:latin typeface="微軟正黑體" panose="020B0604030504040204" pitchFamily="34" charset="-120"/>
              <a:ea typeface="微軟正黑體" panose="020B0604030504040204" pitchFamily="34" charset="-120"/>
              <a:cs typeface="Times New Roman" panose="02020603050405020304" pitchFamily="18" charset="0"/>
            </a:endParaRPr>
          </a:p>
          <a:p>
            <a:pPr marL="342900" indent="-342900">
              <a:spcBef>
                <a:spcPts val="600"/>
              </a:spcBef>
              <a:spcAft>
                <a:spcPts val="300"/>
              </a:spcAft>
              <a:buClr>
                <a:srgbClr val="C00000"/>
              </a:buClr>
              <a:buFont typeface="+mj-lt"/>
              <a:buAutoNum type="arabicPeriod"/>
            </a:pPr>
            <a:r>
              <a:rPr lang="zh-TW" altLang="en-US" sz="2000" b="1" dirty="0">
                <a:latin typeface="微軟正黑體" panose="020B0604030504040204" pitchFamily="34" charset="-120"/>
                <a:ea typeface="微軟正黑體" panose="020B0604030504040204" pitchFamily="34" charset="-120"/>
              </a:rPr>
              <a:t>五專優先免試為</a:t>
            </a:r>
            <a:r>
              <a:rPr lang="zh-TW" altLang="en-US" sz="2000" b="1" dirty="0">
                <a:solidFill>
                  <a:srgbClr val="C00000"/>
                </a:solidFill>
                <a:latin typeface="微軟正黑體" panose="020B0604030504040204" pitchFamily="34" charset="-120"/>
                <a:ea typeface="微軟正黑體" panose="020B0604030504040204" pitchFamily="34" charset="-120"/>
              </a:rPr>
              <a:t>全國一區</a:t>
            </a:r>
            <a:r>
              <a:rPr lang="zh-TW" altLang="en-US" sz="2000" b="1" dirty="0">
                <a:latin typeface="微軟正黑體" panose="020B0604030504040204" pitchFamily="34" charset="-120"/>
                <a:ea typeface="微軟正黑體" panose="020B0604030504040204" pitchFamily="34" charset="-120"/>
              </a:rPr>
              <a:t>，選填登記志願</a:t>
            </a:r>
            <a:r>
              <a:rPr lang="zh-TW" altLang="en-US" sz="2000" b="1" dirty="0">
                <a:solidFill>
                  <a:srgbClr val="C00000"/>
                </a:solidFill>
                <a:latin typeface="微軟正黑體" panose="020B0604030504040204" pitchFamily="34" charset="-120"/>
                <a:ea typeface="微軟正黑體" panose="020B0604030504040204" pitchFamily="34" charset="-120"/>
              </a:rPr>
              <a:t>最多</a:t>
            </a:r>
            <a:r>
              <a:rPr lang="en-US" altLang="zh-TW" sz="2000" b="1" u="sng" dirty="0">
                <a:solidFill>
                  <a:srgbClr val="C00000"/>
                </a:solidFill>
                <a:latin typeface="微軟正黑體" panose="020B0604030504040204" pitchFamily="34" charset="-120"/>
                <a:ea typeface="微軟正黑體" panose="020B0604030504040204" pitchFamily="34" charset="-120"/>
              </a:rPr>
              <a:t>30</a:t>
            </a:r>
            <a:r>
              <a:rPr lang="zh-TW" altLang="en-US" sz="2000" b="1" dirty="0">
                <a:solidFill>
                  <a:srgbClr val="C00000"/>
                </a:solidFill>
                <a:latin typeface="微軟正黑體" panose="020B0604030504040204" pitchFamily="34" charset="-120"/>
                <a:ea typeface="微軟正黑體" panose="020B0604030504040204" pitchFamily="34" charset="-120"/>
              </a:rPr>
              <a:t>個</a:t>
            </a:r>
            <a:r>
              <a:rPr lang="zh-TW" altLang="en-US" sz="2000" b="1" dirty="0">
                <a:latin typeface="微軟正黑體" panose="020B0604030504040204" pitchFamily="34" charset="-120"/>
                <a:ea typeface="微軟正黑體" panose="020B0604030504040204" pitchFamily="34" charset="-120"/>
              </a:rPr>
              <a:t>為限</a:t>
            </a:r>
            <a:endParaRPr lang="en-US" altLang="zh-TW" sz="2000" b="1" dirty="0">
              <a:latin typeface="微軟正黑體" panose="020B0604030504040204" pitchFamily="34" charset="-120"/>
              <a:ea typeface="微軟正黑體" panose="020B0604030504040204" pitchFamily="34" charset="-120"/>
            </a:endParaRPr>
          </a:p>
          <a:p>
            <a:pPr marL="342900" indent="-342900">
              <a:spcBef>
                <a:spcPts val="600"/>
              </a:spcBef>
              <a:spcAft>
                <a:spcPts val="300"/>
              </a:spcAft>
              <a:buClr>
                <a:srgbClr val="C00000"/>
              </a:buClr>
              <a:buFont typeface="+mj-lt"/>
              <a:buAutoNum type="arabicPeriod"/>
            </a:pPr>
            <a:r>
              <a:rPr lang="zh-TW" altLang="en-US" sz="2000" b="1" dirty="0" smtClean="0">
                <a:latin typeface="微軟正黑體" panose="020B0604030504040204" pitchFamily="34" charset="-120"/>
                <a:ea typeface="微軟正黑體" panose="020B0604030504040204" pitchFamily="34" charset="-120"/>
              </a:rPr>
              <a:t>選填志願前，請與家長充分溝通、確認志願順序，再登入系統選填</a:t>
            </a:r>
            <a:endParaRPr lang="en-US" altLang="zh-TW" sz="2000" b="1" dirty="0" smtClean="0">
              <a:latin typeface="微軟正黑體" panose="020B0604030504040204" pitchFamily="34" charset="-120"/>
              <a:ea typeface="微軟正黑體" panose="020B0604030504040204" pitchFamily="34" charset="-120"/>
            </a:endParaRPr>
          </a:p>
          <a:p>
            <a:pPr marL="342900" indent="-342900">
              <a:spcBef>
                <a:spcPts val="600"/>
              </a:spcBef>
              <a:spcAft>
                <a:spcPts val="300"/>
              </a:spcAft>
              <a:buClr>
                <a:srgbClr val="C00000"/>
              </a:buClr>
              <a:buFont typeface="+mj-lt"/>
              <a:buAutoNum type="arabicPeriod"/>
            </a:pPr>
            <a:r>
              <a:rPr lang="zh-TW" altLang="en-US" sz="2000" b="1" dirty="0" smtClean="0">
                <a:solidFill>
                  <a:srgbClr val="C00000"/>
                </a:solidFill>
                <a:latin typeface="微軟正黑體" panose="020B0604030504040204" pitchFamily="34" charset="-120"/>
                <a:ea typeface="微軟正黑體" panose="020B0604030504040204" pitchFamily="34" charset="-120"/>
              </a:rPr>
              <a:t>自行設定之</a:t>
            </a:r>
            <a:r>
              <a:rPr lang="zh-TW" altLang="en-US" sz="2000" b="1" u="sng" dirty="0" smtClean="0">
                <a:solidFill>
                  <a:srgbClr val="C00000"/>
                </a:solidFill>
                <a:latin typeface="微軟正黑體" panose="020B0604030504040204" pitchFamily="34" charset="-120"/>
                <a:ea typeface="微軟正黑體" panose="020B0604030504040204" pitchFamily="34" charset="-120"/>
              </a:rPr>
              <a:t>通行碼</a:t>
            </a:r>
            <a:r>
              <a:rPr lang="zh-TW" altLang="en-US" sz="2000" b="1" dirty="0" smtClean="0">
                <a:latin typeface="微軟正黑體" panose="020B0604030504040204" pitchFamily="34" charset="-120"/>
                <a:ea typeface="微軟正黑體" panose="020B0604030504040204" pitchFamily="34" charset="-120"/>
              </a:rPr>
              <a:t>為重要憑證</a:t>
            </a:r>
            <a:r>
              <a:rPr lang="zh-TW" altLang="en-US" sz="2000" b="1" dirty="0">
                <a:latin typeface="微軟正黑體" panose="020B0604030504040204" pitchFamily="34" charset="-120"/>
                <a:ea typeface="微軟正黑體" panose="020B0604030504040204" pitchFamily="34" charset="-120"/>
              </a:rPr>
              <a:t>，請務必列印或</a:t>
            </a:r>
            <a:r>
              <a:rPr lang="zh-TW" altLang="en-US" sz="2000" b="1" dirty="0" smtClean="0">
                <a:latin typeface="微軟正黑體" panose="020B0604030504040204" pitchFamily="34" charset="-120"/>
                <a:ea typeface="微軟正黑體" panose="020B0604030504040204" pitchFamily="34" charset="-120"/>
              </a:rPr>
              <a:t>下載，並妥善保存</a:t>
            </a:r>
            <a:endParaRPr lang="en-US" altLang="zh-TW" sz="2000" b="1" dirty="0" smtClean="0">
              <a:latin typeface="微軟正黑體" panose="020B0604030504040204" pitchFamily="34" charset="-120"/>
              <a:ea typeface="微軟正黑體" panose="020B0604030504040204" pitchFamily="34" charset="-120"/>
            </a:endParaRPr>
          </a:p>
          <a:p>
            <a:pPr marL="342900" indent="-342900">
              <a:spcBef>
                <a:spcPts val="600"/>
              </a:spcBef>
              <a:spcAft>
                <a:spcPts val="300"/>
              </a:spcAft>
              <a:buClr>
                <a:srgbClr val="C00000"/>
              </a:buClr>
              <a:buFont typeface="+mj-lt"/>
              <a:buAutoNum type="arabicPeriod"/>
            </a:pPr>
            <a:r>
              <a:rPr lang="zh-TW" altLang="en-US" sz="2000" b="1" dirty="0" smtClean="0">
                <a:latin typeface="微軟正黑體" panose="020B0604030504040204" pitchFamily="34" charset="-120"/>
                <a:ea typeface="微軟正黑體" panose="020B0604030504040204" pitchFamily="34" charset="-120"/>
              </a:rPr>
              <a:t>志願一旦點選</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solidFill>
                  <a:srgbClr val="C00000"/>
                </a:solidFill>
                <a:latin typeface="微軟正黑體" panose="020B0604030504040204" pitchFamily="34" charset="-120"/>
                <a:ea typeface="微軟正黑體" panose="020B0604030504040204" pitchFamily="34" charset="-120"/>
              </a:rPr>
              <a:t>確定送出</a:t>
            </a:r>
            <a:r>
              <a:rPr lang="en-US" altLang="zh-TW" sz="2000" b="1" dirty="0" smtClean="0">
                <a:latin typeface="微軟正黑體" panose="020B0604030504040204" pitchFamily="34" charset="-120"/>
                <a:ea typeface="微軟正黑體" panose="020B0604030504040204" pitchFamily="34" charset="-120"/>
              </a:rPr>
              <a:t>】</a:t>
            </a:r>
            <a:r>
              <a:rPr lang="zh-TW" altLang="en-US" sz="2000" b="1" u="sng" dirty="0" smtClean="0">
                <a:solidFill>
                  <a:srgbClr val="C00000"/>
                </a:solidFill>
                <a:latin typeface="微軟正黑體" panose="020B0604030504040204" pitchFamily="34" charset="-120"/>
                <a:ea typeface="微軟正黑體" panose="020B0604030504040204" pitchFamily="34" charset="-120"/>
              </a:rPr>
              <a:t>即無法修改</a:t>
            </a:r>
            <a:r>
              <a:rPr lang="zh-TW" altLang="en-US" sz="2000" b="1" dirty="0" smtClean="0">
                <a:latin typeface="微軟正黑體" panose="020B0604030504040204" pitchFamily="34" charset="-120"/>
                <a:ea typeface="微軟正黑體" panose="020B0604030504040204" pitchFamily="34" charset="-120"/>
              </a:rPr>
              <a:t>，請審慎考量確認志願及志願序</a:t>
            </a:r>
            <a:endParaRPr lang="en-US" altLang="zh-TW" sz="2000" b="1" dirty="0" smtClean="0">
              <a:latin typeface="微軟正黑體" panose="020B0604030504040204" pitchFamily="34" charset="-120"/>
              <a:ea typeface="微軟正黑體" panose="020B0604030504040204" pitchFamily="34" charset="-120"/>
            </a:endParaRPr>
          </a:p>
          <a:p>
            <a:pPr marL="342900" indent="-342900">
              <a:spcBef>
                <a:spcPts val="600"/>
              </a:spcBef>
              <a:spcAft>
                <a:spcPts val="300"/>
              </a:spcAft>
              <a:buClr>
                <a:srgbClr val="C00000"/>
              </a:buClr>
              <a:buFont typeface="+mj-lt"/>
              <a:buAutoNum type="arabicPeriod"/>
            </a:pPr>
            <a:r>
              <a:rPr lang="zh-TW" altLang="en-US" sz="2000" b="1" dirty="0" smtClean="0">
                <a:latin typeface="微軟正黑體" panose="020B0604030504040204" pitchFamily="34" charset="-120"/>
                <a:ea typeface="微軟正黑體" panose="020B0604030504040204" pitchFamily="34" charset="-120"/>
              </a:rPr>
              <a:t>志願送出之後，系統</a:t>
            </a:r>
            <a:r>
              <a:rPr lang="zh-TW" altLang="zh-TW" sz="2000" b="1" dirty="0" smtClean="0">
                <a:latin typeface="微軟正黑體" panose="020B0604030504040204" pitchFamily="34" charset="-120"/>
                <a:ea typeface="微軟正黑體" panose="020B0604030504040204" pitchFamily="34" charset="-120"/>
              </a:rPr>
              <a:t>畫面</a:t>
            </a:r>
            <a:r>
              <a:rPr lang="zh-TW" altLang="en-US" sz="2000" b="1" dirty="0" smtClean="0">
                <a:latin typeface="微軟正黑體" panose="020B0604030504040204" pitchFamily="34" charset="-120"/>
                <a:ea typeface="微軟正黑體" panose="020B0604030504040204" pitchFamily="34" charset="-120"/>
              </a:rPr>
              <a:t>顯示</a:t>
            </a:r>
            <a:r>
              <a:rPr lang="zh-TW" altLang="zh-TW" sz="2000" b="1" dirty="0" smtClean="0">
                <a:latin typeface="微軟正黑體" panose="020B0604030504040204" pitchFamily="34" charset="-120"/>
                <a:ea typeface="微軟正黑體" panose="020B0604030504040204" pitchFamily="34" charset="-120"/>
              </a:rPr>
              <a:t>【</a:t>
            </a:r>
            <a:r>
              <a:rPr lang="zh-TW" altLang="zh-TW" sz="2000" b="1" dirty="0" smtClean="0">
                <a:solidFill>
                  <a:srgbClr val="C00000"/>
                </a:solidFill>
                <a:latin typeface="微軟正黑體" panose="020B0604030504040204" pitchFamily="34" charset="-120"/>
                <a:ea typeface="微軟正黑體" panose="020B0604030504040204" pitchFamily="34" charset="-120"/>
              </a:rPr>
              <a:t>您已完成網路選填登記志願</a:t>
            </a:r>
            <a:r>
              <a:rPr lang="zh-TW" altLang="zh-TW" sz="2000" b="1" dirty="0" smtClean="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訊息並產生志願表</a:t>
            </a:r>
            <a:endParaRPr lang="en-US" altLang="zh-TW" sz="2000" b="1" dirty="0" smtClean="0">
              <a:latin typeface="微軟正黑體" panose="020B0604030504040204" pitchFamily="34" charset="-120"/>
              <a:ea typeface="微軟正黑體" panose="020B0604030504040204" pitchFamily="34" charset="-120"/>
            </a:endParaRPr>
          </a:p>
          <a:p>
            <a:pPr marL="342900" indent="-342900">
              <a:spcBef>
                <a:spcPts val="600"/>
              </a:spcBef>
              <a:spcAft>
                <a:spcPts val="300"/>
              </a:spcAft>
              <a:buClr>
                <a:srgbClr val="C00000"/>
              </a:buClr>
              <a:buFont typeface="+mj-lt"/>
              <a:buAutoNum type="arabicPeriod"/>
            </a:pPr>
            <a:r>
              <a:rPr lang="zh-TW" altLang="en-US" sz="2000" b="1" dirty="0" smtClean="0">
                <a:solidFill>
                  <a:srgbClr val="C00000"/>
                </a:solidFill>
                <a:latin typeface="微軟正黑體" panose="020B0604030504040204" pitchFamily="34" charset="-120"/>
                <a:ea typeface="微軟正黑體" panose="020B0604030504040204" pitchFamily="34" charset="-120"/>
              </a:rPr>
              <a:t>務必列印或下載志願表存檔</a:t>
            </a:r>
            <a:r>
              <a:rPr lang="zh-TW" altLang="en-US" sz="2000" b="1" dirty="0" smtClean="0">
                <a:latin typeface="微軟正黑體" panose="020B0604030504040204" pitchFamily="34" charset="-120"/>
                <a:ea typeface="微軟正黑體" panose="020B0604030504040204" pitchFamily="34" charset="-120"/>
              </a:rPr>
              <a:t>，以免申請分發結果複查時 ，未檢附不予受理</a:t>
            </a:r>
            <a:endParaRPr lang="en-US" altLang="zh-TW" sz="2000" b="1" dirty="0" smtClean="0">
              <a:latin typeface="微軟正黑體" panose="020B0604030504040204" pitchFamily="34" charset="-120"/>
              <a:ea typeface="微軟正黑體" panose="020B0604030504040204" pitchFamily="34" charset="-120"/>
            </a:endParaRPr>
          </a:p>
        </p:txBody>
      </p:sp>
      <p:grpSp>
        <p:nvGrpSpPr>
          <p:cNvPr id="26" name="群組 25"/>
          <p:cNvGrpSpPr/>
          <p:nvPr/>
        </p:nvGrpSpPr>
        <p:grpSpPr>
          <a:xfrm>
            <a:off x="1784106" y="1781242"/>
            <a:ext cx="1389308" cy="352423"/>
            <a:chOff x="1806682" y="1674000"/>
            <a:chExt cx="1389308" cy="352423"/>
          </a:xfrm>
        </p:grpSpPr>
        <p:pic>
          <p:nvPicPr>
            <p:cNvPr id="24" name="圖片 23"/>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806682" y="1674940"/>
              <a:ext cx="351483" cy="351483"/>
            </a:xfrm>
            <a:prstGeom prst="rect">
              <a:avLst/>
            </a:prstGeom>
          </p:spPr>
        </p:pic>
        <p:pic>
          <p:nvPicPr>
            <p:cNvPr id="25" name="圖片 24"/>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2844507" y="1674000"/>
              <a:ext cx="351483" cy="351483"/>
            </a:xfrm>
            <a:prstGeom prst="rect">
              <a:avLst/>
            </a:prstGeom>
          </p:spPr>
        </p:pic>
      </p:grpSp>
      <p:sp>
        <p:nvSpPr>
          <p:cNvPr id="28" name="矩形 27"/>
          <p:cNvSpPr/>
          <p:nvPr/>
        </p:nvSpPr>
        <p:spPr>
          <a:xfrm>
            <a:off x="3363249" y="341647"/>
            <a:ext cx="5714649" cy="769441"/>
          </a:xfrm>
          <a:prstGeom prst="rect">
            <a:avLst/>
          </a:prstGeom>
        </p:spPr>
        <p:txBody>
          <a:bodyPr wrap="square">
            <a:spAutoFit/>
          </a:bodyPr>
          <a:lstStyle/>
          <a:p>
            <a:pPr algn="ctr">
              <a:spcBef>
                <a:spcPct val="0"/>
              </a:spcBef>
            </a:pPr>
            <a:r>
              <a:rPr lang="zh-TW" altLang="en-US" sz="2200" b="1" u="sng" dirty="0" smtClean="0">
                <a:solidFill>
                  <a:srgbClr val="C00000"/>
                </a:solidFill>
                <a:latin typeface="微軟正黑體" panose="020B0604030504040204" pitchFamily="34" charset="-120"/>
                <a:ea typeface="微軟正黑體" panose="020B0604030504040204" pitchFamily="34" charset="-120"/>
              </a:rPr>
              <a:t>正式選填登記志願</a:t>
            </a:r>
            <a:r>
              <a:rPr lang="zh-TW" altLang="en-US" sz="2200" b="1" dirty="0" smtClean="0">
                <a:solidFill>
                  <a:srgbClr val="C00000"/>
                </a:solidFill>
                <a:latin typeface="微軟正黑體" panose="020B0604030504040204" pitchFamily="34" charset="-120"/>
                <a:ea typeface="微軟正黑體" panose="020B0604030504040204" pitchFamily="34" charset="-120"/>
              </a:rPr>
              <a:t>時間</a:t>
            </a:r>
            <a:endParaRPr lang="en-US" altLang="zh-TW" sz="2200" b="1" dirty="0" smtClean="0">
              <a:solidFill>
                <a:srgbClr val="C00000"/>
              </a:solidFill>
              <a:latin typeface="微軟正黑體" panose="020B0604030504040204" pitchFamily="34" charset="-120"/>
              <a:ea typeface="微軟正黑體" panose="020B0604030504040204" pitchFamily="34" charset="-120"/>
            </a:endParaRPr>
          </a:p>
          <a:p>
            <a:pPr algn="just">
              <a:spcBef>
                <a:spcPct val="0"/>
              </a:spcBef>
            </a:pPr>
            <a:r>
              <a:rPr lang="en-US" altLang="zh-TW" sz="2200" b="1" dirty="0" smtClean="0">
                <a:solidFill>
                  <a:srgbClr val="C00000"/>
                </a:solidFill>
                <a:latin typeface="微軟正黑體" panose="020B0604030504040204" pitchFamily="34" charset="-120"/>
                <a:ea typeface="微軟正黑體" panose="020B0604030504040204" pitchFamily="34" charset="-120"/>
              </a:rPr>
              <a:t>111/6/09(</a:t>
            </a:r>
            <a:r>
              <a:rPr lang="zh-TW" altLang="en-US" sz="2200" b="1" dirty="0" smtClean="0">
                <a:solidFill>
                  <a:srgbClr val="C00000"/>
                </a:solidFill>
                <a:latin typeface="微軟正黑體" panose="020B0604030504040204" pitchFamily="34" charset="-120"/>
                <a:ea typeface="微軟正黑體" panose="020B0604030504040204" pitchFamily="34" charset="-120"/>
              </a:rPr>
              <a:t>四</a:t>
            </a:r>
            <a:r>
              <a:rPr lang="en-US" altLang="zh-TW" sz="2200" b="1" dirty="0" smtClean="0">
                <a:solidFill>
                  <a:srgbClr val="C00000"/>
                </a:solidFill>
                <a:latin typeface="微軟正黑體" panose="020B0604030504040204" pitchFamily="34" charset="-120"/>
                <a:ea typeface="微軟正黑體" panose="020B0604030504040204" pitchFamily="34" charset="-120"/>
              </a:rPr>
              <a:t>)</a:t>
            </a:r>
            <a:r>
              <a:rPr lang="en-US" altLang="zh-TW" sz="2200" dirty="0">
                <a:solidFill>
                  <a:srgbClr val="C00000"/>
                </a:solidFill>
                <a:latin typeface="微軟正黑體" panose="020B0604030504040204" pitchFamily="34" charset="-120"/>
                <a:ea typeface="微軟正黑體" panose="020B0604030504040204" pitchFamily="34" charset="-120"/>
              </a:rPr>
              <a:t> </a:t>
            </a:r>
            <a:r>
              <a:rPr lang="en-US" altLang="zh-TW" sz="2200" b="1" dirty="0" smtClean="0">
                <a:solidFill>
                  <a:srgbClr val="C00000"/>
                </a:solidFill>
                <a:latin typeface="微軟正黑體" panose="020B0604030504040204" pitchFamily="34" charset="-120"/>
                <a:ea typeface="微軟正黑體" panose="020B0604030504040204" pitchFamily="34" charset="-120"/>
              </a:rPr>
              <a:t>10:00 </a:t>
            </a:r>
            <a:r>
              <a:rPr lang="zh-TW" altLang="en-US" sz="2200" b="1" dirty="0" smtClean="0">
                <a:solidFill>
                  <a:srgbClr val="C00000"/>
                </a:solidFill>
                <a:latin typeface="微軟正黑體" panose="020B0604030504040204" pitchFamily="34" charset="-120"/>
                <a:ea typeface="微軟正黑體" panose="020B0604030504040204" pitchFamily="34" charset="-120"/>
              </a:rPr>
              <a:t>起</a:t>
            </a:r>
            <a:r>
              <a:rPr lang="zh-TW" altLang="en-US" sz="2200" b="1" dirty="0">
                <a:solidFill>
                  <a:srgbClr val="C00000"/>
                </a:solidFill>
                <a:latin typeface="微軟正黑體" panose="020B0604030504040204" pitchFamily="34" charset="-120"/>
                <a:ea typeface="微軟正黑體" panose="020B0604030504040204" pitchFamily="34" charset="-120"/>
              </a:rPr>
              <a:t>至 </a:t>
            </a:r>
            <a:r>
              <a:rPr lang="en-US" altLang="zh-TW" sz="2200" b="1" dirty="0" smtClean="0">
                <a:solidFill>
                  <a:srgbClr val="C00000"/>
                </a:solidFill>
                <a:latin typeface="微軟正黑體" panose="020B0604030504040204" pitchFamily="34" charset="-120"/>
                <a:ea typeface="微軟正黑體" panose="020B0604030504040204" pitchFamily="34" charset="-120"/>
              </a:rPr>
              <a:t>6/14(</a:t>
            </a:r>
            <a:r>
              <a:rPr lang="zh-TW" altLang="en-US" sz="2200" b="1" dirty="0" smtClean="0">
                <a:solidFill>
                  <a:srgbClr val="C00000"/>
                </a:solidFill>
                <a:latin typeface="微軟正黑體" panose="020B0604030504040204" pitchFamily="34" charset="-120"/>
                <a:ea typeface="微軟正黑體" panose="020B0604030504040204" pitchFamily="34" charset="-120"/>
              </a:rPr>
              <a:t>二</a:t>
            </a:r>
            <a:r>
              <a:rPr lang="en-US" altLang="zh-TW" sz="2200" b="1" dirty="0" smtClean="0">
                <a:solidFill>
                  <a:srgbClr val="C00000"/>
                </a:solidFill>
                <a:latin typeface="微軟正黑體" panose="020B0604030504040204" pitchFamily="34" charset="-120"/>
                <a:ea typeface="微軟正黑體" panose="020B0604030504040204" pitchFamily="34" charset="-120"/>
              </a:rPr>
              <a:t>) 17:00</a:t>
            </a:r>
            <a:r>
              <a:rPr lang="zh-TW" altLang="en-US" sz="2200" b="1" dirty="0" smtClean="0">
                <a:solidFill>
                  <a:srgbClr val="C00000"/>
                </a:solidFill>
                <a:latin typeface="微軟正黑體" panose="020B0604030504040204" pitchFamily="34" charset="-120"/>
                <a:ea typeface="微軟正黑體" panose="020B0604030504040204" pitchFamily="34" charset="-120"/>
              </a:rPr>
              <a:t>止</a:t>
            </a:r>
            <a:endParaRPr lang="en-US" altLang="zh-TW" sz="2200" b="1" dirty="0">
              <a:solidFill>
                <a:srgbClr val="C00000"/>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912997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par>
                          <p:cTn id="13" fill="hold">
                            <p:stCondLst>
                              <p:cond delay="1000"/>
                            </p:stCondLst>
                            <p:childTnLst>
                              <p:par>
                                <p:cTn id="14" presetID="14" presetClass="entr" presetSubtype="1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randombar(horizontal)">
                                      <p:cBhvr>
                                        <p:cTn id="16" dur="500"/>
                                        <p:tgtEl>
                                          <p:spTgt spid="23"/>
                                        </p:tgtEl>
                                      </p:cBhvr>
                                    </p:animEffect>
                                  </p:childTnLst>
                                </p:cTn>
                              </p:par>
                            </p:childTnLst>
                          </p:cTn>
                        </p:par>
                        <p:par>
                          <p:cTn id="17" fill="hold">
                            <p:stCondLst>
                              <p:cond delay="1500"/>
                            </p:stCondLst>
                            <p:childTnLst>
                              <p:par>
                                <p:cTn id="18" presetID="1" presetClass="entr" presetSubtype="0"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animBg="1"/>
      <p:bldP spid="2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98</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735933"/>
            <a:ext cx="2337971"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1</a:t>
            </a:r>
            <a:r>
              <a:rPr lang="zh-TW" altLang="en-US" sz="2800" b="1" dirty="0" smtClean="0">
                <a:solidFill>
                  <a:srgbClr val="0033CC"/>
                </a:solidFill>
                <a:latin typeface="微軟正黑體" panose="020B0604030504040204" pitchFamily="34" charset="-120"/>
                <a:ea typeface="微軟正黑體" panose="020B0604030504040204" pitchFamily="34" charset="-120"/>
              </a:rPr>
              <a:t>、系統登入</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內容版面配置區 2"/>
          <p:cNvSpPr>
            <a:spLocks noGrp="1"/>
          </p:cNvSpPr>
          <p:nvPr>
            <p:ph idx="1"/>
          </p:nvPr>
        </p:nvSpPr>
        <p:spPr>
          <a:xfrm>
            <a:off x="525942" y="1379648"/>
            <a:ext cx="8144333" cy="2288966"/>
          </a:xfrm>
        </p:spPr>
        <p:txBody>
          <a:bodyPr rtlCol="0">
            <a:noAutofit/>
          </a:bodyPr>
          <a:lstStyle/>
          <a:p>
            <a:pPr marL="0" indent="0">
              <a:lnSpc>
                <a:spcPct val="100000"/>
              </a:lnSpc>
              <a:spcBef>
                <a:spcPts val="0"/>
              </a:spcBef>
              <a:buNone/>
              <a:defRPr/>
            </a:pPr>
            <a:r>
              <a:rPr lang="zh-TW" altLang="en-US" sz="2000" b="1" kern="0" dirty="0">
                <a:solidFill>
                  <a:srgbClr val="C00000"/>
                </a:solidFill>
                <a:latin typeface="微軟正黑體" panose="020B0604030504040204" pitchFamily="34" charset="-120"/>
                <a:ea typeface="微軟正黑體" panose="020B0604030504040204" pitchFamily="34" charset="-120"/>
                <a:cs typeface="+mn-ea"/>
                <a:sym typeface="+mn-lt"/>
              </a:rPr>
              <a:t>請使用</a:t>
            </a:r>
            <a:r>
              <a:rPr lang="en-US" altLang="zh-TW" sz="2000" b="1" dirty="0">
                <a:solidFill>
                  <a:srgbClr val="0000FF"/>
                </a:solidFill>
                <a:latin typeface="微軟正黑體" panose="020B0604030504040204" pitchFamily="34" charset="-120"/>
                <a:ea typeface="微軟正黑體" panose="020B0604030504040204" pitchFamily="34" charset="-120"/>
              </a:rPr>
              <a:t>google chrome</a:t>
            </a:r>
            <a:r>
              <a:rPr lang="zh-TW" altLang="en-US" sz="2000" b="1" kern="0" dirty="0" smtClean="0">
                <a:solidFill>
                  <a:srgbClr val="C00000"/>
                </a:solidFill>
                <a:latin typeface="微軟正黑體" panose="020B0604030504040204" pitchFamily="34" charset="-120"/>
                <a:ea typeface="微軟正黑體" panose="020B0604030504040204" pitchFamily="34" charset="-120"/>
                <a:cs typeface="+mn-ea"/>
                <a:sym typeface="+mn-lt"/>
              </a:rPr>
              <a:t>瀏覽器</a:t>
            </a:r>
            <a:endParaRPr lang="en-US" altLang="zh-TW" sz="2000" b="1" kern="0" dirty="0" smtClean="0">
              <a:solidFill>
                <a:srgbClr val="C00000"/>
              </a:solidFill>
              <a:latin typeface="微軟正黑體" panose="020B0604030504040204" pitchFamily="34" charset="-120"/>
              <a:ea typeface="微軟正黑體" panose="020B0604030504040204" pitchFamily="34" charset="-120"/>
              <a:cs typeface="+mn-ea"/>
              <a:sym typeface="+mn-lt"/>
            </a:endParaRPr>
          </a:p>
          <a:p>
            <a:pPr marL="0" indent="0">
              <a:lnSpc>
                <a:spcPct val="100000"/>
              </a:lnSpc>
              <a:spcBef>
                <a:spcPts val="0"/>
              </a:spcBef>
              <a:buNone/>
              <a:defRPr/>
            </a:pPr>
            <a:r>
              <a:rPr lang="zh-TW" altLang="en-US" sz="2000" b="1" dirty="0" smtClean="0">
                <a:solidFill>
                  <a:srgbClr val="0070C0"/>
                </a:solidFill>
                <a:latin typeface="微軟正黑體" panose="020B0604030504040204" pitchFamily="34" charset="-120"/>
                <a:ea typeface="微軟正黑體" panose="020B0604030504040204" pitchFamily="34" charset="-120"/>
              </a:rPr>
              <a:t>進入選填登記志願系統</a:t>
            </a:r>
            <a:endParaRPr lang="en-US" altLang="zh-TW" sz="2000" b="1" dirty="0">
              <a:solidFill>
                <a:srgbClr val="0070C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0"/>
              </a:spcBef>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rPr>
              <a:t>登入</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輸入身分證統一編號</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居留證號或入出境許可證統一證號</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endParaRPr lang="en-US" altLang="zh-TW" sz="1800" b="1" dirty="0">
              <a:solidFill>
                <a:srgbClr val="C00000"/>
              </a:solidFill>
              <a:latin typeface="微軟正黑體" panose="020B0604030504040204" pitchFamily="34" charset="-120"/>
              <a:ea typeface="微軟正黑體" panose="020B0604030504040204" pitchFamily="34" charset="-120"/>
            </a:endParaRPr>
          </a:p>
          <a:p>
            <a:pPr marL="355600" indent="0">
              <a:lnSpc>
                <a:spcPct val="100000"/>
              </a:lnSpc>
              <a:spcBef>
                <a:spcPts val="0"/>
              </a:spcBef>
              <a:buNone/>
              <a:defRPr/>
            </a:pPr>
            <a:r>
              <a:rPr lang="zh-TW" altLang="en-US" sz="1800" dirty="0" smtClean="0">
                <a:solidFill>
                  <a:srgbClr val="C00000"/>
                </a:solidFill>
                <a:latin typeface="微軟正黑體" panose="020B0604030504040204" pitchFamily="34" charset="-120"/>
                <a:ea typeface="微軟正黑體" panose="020B0604030504040204" pitchFamily="34" charset="-120"/>
              </a:rPr>
              <a:t>　　</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輸入出生年月日</a:t>
            </a:r>
            <a:r>
              <a:rPr lang="en-US" altLang="zh-TW"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(6</a:t>
            </a:r>
            <a:r>
              <a:rPr lang="zh-TW" altLang="en-US" sz="1800" b="1" dirty="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碼</a:t>
            </a:r>
            <a:r>
              <a:rPr lang="en-US" altLang="zh-TW" sz="1800" b="1" dirty="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a:t>
            </a:r>
            <a:endParaRPr lang="en-US" altLang="zh-TW"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endParaRPr>
          </a:p>
          <a:p>
            <a:pPr marL="355600" indent="0" fontAlgn="auto">
              <a:lnSpc>
                <a:spcPct val="100000"/>
              </a:lnSpc>
              <a:spcBef>
                <a:spcPts val="0"/>
              </a:spcBef>
              <a:buFont typeface="Arial" panose="020B0604020202020204" pitchFamily="34" charset="0"/>
              <a:buNone/>
              <a:defRPr/>
            </a:pPr>
            <a:r>
              <a:rPr lang="zh-TW" altLang="en-US" sz="1800" dirty="0" smtClean="0">
                <a:solidFill>
                  <a:srgbClr val="C00000"/>
                </a:solidFill>
                <a:latin typeface="微軟正黑體" panose="020B0604030504040204" pitchFamily="34" charset="-120"/>
                <a:ea typeface="微軟正黑體" panose="020B0604030504040204" pitchFamily="34" charset="-120"/>
              </a:rPr>
              <a:t>　　</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輸入預設通行碼</a:t>
            </a:r>
            <a:endParaRPr lang="en-US" altLang="zh-TW"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endParaRPr>
          </a:p>
          <a:p>
            <a:pPr marL="355600" indent="0" fontAlgn="auto">
              <a:lnSpc>
                <a:spcPct val="100000"/>
              </a:lnSpc>
              <a:spcBef>
                <a:spcPts val="0"/>
              </a:spcBef>
              <a:buFont typeface="Arial" panose="020B0604020202020204" pitchFamily="34" charset="0"/>
              <a:buNone/>
              <a:defRPr/>
            </a:pPr>
            <a:r>
              <a:rPr lang="en-US" altLang="zh-TW" sz="1800" b="1" dirty="0">
                <a:latin typeface="微軟正黑體" panose="020B0604030504040204" pitchFamily="34" charset="-120"/>
                <a:ea typeface="微軟正黑體" panose="020B0604030504040204" pitchFamily="34" charset="-120"/>
                <a:sym typeface="Wingdings" panose="05000000000000000000" pitchFamily="2" charset="2"/>
              </a:rPr>
              <a:t> </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          (</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首次登入請先使用預設通行碼</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身分證後</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4</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碼</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出生月日</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4</a:t>
            </a: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碼</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a:t>
            </a:r>
          </a:p>
          <a:p>
            <a:pPr marL="355600" indent="0" fontAlgn="auto">
              <a:lnSpc>
                <a:spcPct val="100000"/>
              </a:lnSpc>
              <a:spcBef>
                <a:spcPts val="0"/>
              </a:spcBef>
              <a:buFont typeface="Arial" panose="020B0604020202020204" pitchFamily="34" charset="0"/>
              <a:buNone/>
              <a:defRPr/>
            </a:pPr>
            <a:r>
              <a:rPr lang="en-US" altLang="zh-TW" sz="1800" b="1" dirty="0" smtClean="0">
                <a:solidFill>
                  <a:srgbClr val="C00000"/>
                </a:solidFill>
                <a:latin typeface="微軟正黑體" panose="020B0604030504040204" pitchFamily="34" charset="-120"/>
                <a:ea typeface="微軟正黑體" panose="020B0604030504040204" pitchFamily="34" charset="-120"/>
                <a:sym typeface="Wingdings" panose="05000000000000000000" pitchFamily="2" charset="2"/>
              </a:rPr>
              <a:t>        </a:t>
            </a:r>
            <a:r>
              <a:rPr lang="en-US" altLang="zh-TW" sz="1800" b="1" dirty="0" smtClean="0">
                <a:latin typeface="微軟正黑體" panose="020B0604030504040204" pitchFamily="34" charset="-120"/>
                <a:ea typeface="微軟正黑體" panose="020B0604030504040204" pitchFamily="34" charset="-120"/>
                <a:sym typeface="Wingdings" panose="05000000000000000000" pitchFamily="2" charset="2"/>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驗證碼</a:t>
            </a:r>
            <a:endParaRPr lang="en-US" altLang="zh-TW" sz="1800" b="1" dirty="0" smtClean="0">
              <a:solidFill>
                <a:srgbClr val="C00000"/>
              </a:solidFill>
              <a:latin typeface="微軟正黑體" panose="020B0604030504040204" pitchFamily="34" charset="-120"/>
              <a:ea typeface="微軟正黑體" panose="020B0604030504040204" pitchFamily="34" charset="-120"/>
            </a:endParaRPr>
          </a:p>
          <a:p>
            <a:pPr marL="355600" indent="0" fontAlgn="auto">
              <a:lnSpc>
                <a:spcPct val="100000"/>
              </a:lnSpc>
              <a:spcBef>
                <a:spcPts val="0"/>
              </a:spcBef>
              <a:buFont typeface="Arial" panose="020B0604020202020204" pitchFamily="34" charset="0"/>
              <a:buNone/>
              <a:defRPr/>
            </a:pPr>
            <a:r>
              <a:rPr lang="zh-TW" altLang="en-US" sz="1800" b="1" dirty="0" smtClean="0">
                <a:latin typeface="微軟正黑體" panose="020B0604030504040204" pitchFamily="34" charset="-120"/>
                <a:ea typeface="微軟正黑體" panose="020B0604030504040204" pitchFamily="34" charset="-120"/>
                <a:sym typeface="Wingdings" panose="05000000000000000000" pitchFamily="2" charset="2"/>
              </a:rPr>
              <a:t>　　</a:t>
            </a:r>
            <a:r>
              <a:rPr lang="zh-TW" altLang="en-US" sz="1800" b="1" dirty="0" smtClean="0">
                <a:latin typeface="微軟正黑體" panose="020B0604030504040204" pitchFamily="34" charset="-120"/>
                <a:ea typeface="微軟正黑體" panose="020B0604030504040204" pitchFamily="34" charset="-120"/>
              </a:rPr>
              <a:t>登入後，</a:t>
            </a:r>
            <a:r>
              <a:rPr lang="zh-TW" altLang="en-US" sz="1800" b="1" dirty="0" smtClean="0">
                <a:solidFill>
                  <a:srgbClr val="C00000"/>
                </a:solidFill>
                <a:latin typeface="微軟正黑體" panose="020B0604030504040204" pitchFamily="34" charset="-120"/>
                <a:ea typeface="微軟正黑體" panose="020B0604030504040204" pitchFamily="34" charset="-120"/>
              </a:rPr>
              <a:t>務必設定新通行碼</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r>
              <a:rPr lang="zh-TW" altLang="en-US" sz="1800" b="1" dirty="0" smtClean="0">
                <a:solidFill>
                  <a:srgbClr val="C00000"/>
                </a:solidFill>
                <a:latin typeface="微軟正黑體" panose="020B0604030504040204" pitchFamily="34" charset="-120"/>
                <a:ea typeface="微軟正黑體" panose="020B0604030504040204" pitchFamily="34" charset="-120"/>
              </a:rPr>
              <a:t>不可輸入空格及中文字，並留意大小寫</a:t>
            </a:r>
            <a:r>
              <a:rPr lang="en-US" altLang="zh-TW" sz="1800" b="1" dirty="0" smtClean="0">
                <a:solidFill>
                  <a:srgbClr val="C00000"/>
                </a:solidFill>
                <a:latin typeface="微軟正黑體" panose="020B0604030504040204" pitchFamily="34" charset="-120"/>
                <a:ea typeface="微軟正黑體" panose="020B0604030504040204" pitchFamily="34" charset="-120"/>
              </a:rPr>
              <a:t>)</a:t>
            </a:r>
          </a:p>
        </p:txBody>
      </p:sp>
      <p:grpSp>
        <p:nvGrpSpPr>
          <p:cNvPr id="17" name="群組 16"/>
          <p:cNvGrpSpPr/>
          <p:nvPr/>
        </p:nvGrpSpPr>
        <p:grpSpPr>
          <a:xfrm rot="873646">
            <a:off x="7761371" y="214177"/>
            <a:ext cx="1070339" cy="2095219"/>
            <a:chOff x="4962336" y="851934"/>
            <a:chExt cx="2040464" cy="3808371"/>
          </a:xfrm>
        </p:grpSpPr>
        <p:grpSp>
          <p:nvGrpSpPr>
            <p:cNvPr id="18" name="Group 24">
              <a:extLst>
                <a:ext uri="{FF2B5EF4-FFF2-40B4-BE49-F238E27FC236}">
                  <a16:creationId xmlns:a16="http://schemas.microsoft.com/office/drawing/2014/main" id="{7CE41AB9-0B82-44E3-B68B-FDD78E308CED}"/>
                </a:ext>
              </a:extLst>
            </p:cNvPr>
            <p:cNvGrpSpPr/>
            <p:nvPr/>
          </p:nvGrpSpPr>
          <p:grpSpPr>
            <a:xfrm rot="20703830">
              <a:off x="4962336" y="851934"/>
              <a:ext cx="2040464" cy="3808371"/>
              <a:chOff x="3501573" y="3178068"/>
              <a:chExt cx="1340594" cy="2737840"/>
            </a:xfrm>
          </p:grpSpPr>
          <p:sp>
            <p:nvSpPr>
              <p:cNvPr id="20" name="Freeform: Shape 25">
                <a:extLst>
                  <a:ext uri="{FF2B5EF4-FFF2-40B4-BE49-F238E27FC236}">
                    <a16:creationId xmlns:a16="http://schemas.microsoft.com/office/drawing/2014/main" id="{F88873E8-C7AE-4389-ADFA-468BD99D57C2}"/>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endParaRPr lang="en-US"/>
              </a:p>
            </p:txBody>
          </p:sp>
          <p:sp>
            <p:nvSpPr>
              <p:cNvPr id="21" name="Freeform: Shape 26">
                <a:extLst>
                  <a:ext uri="{FF2B5EF4-FFF2-40B4-BE49-F238E27FC236}">
                    <a16:creationId xmlns:a16="http://schemas.microsoft.com/office/drawing/2014/main" id="{22F40C01-EC64-45DE-9ABA-479C367A6809}"/>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endParaRPr lang="en-US"/>
              </a:p>
            </p:txBody>
          </p:sp>
          <p:sp>
            <p:nvSpPr>
              <p:cNvPr id="22" name="Freeform: Shape 27">
                <a:extLst>
                  <a:ext uri="{FF2B5EF4-FFF2-40B4-BE49-F238E27FC236}">
                    <a16:creationId xmlns:a16="http://schemas.microsoft.com/office/drawing/2014/main" id="{D28CAD5C-9490-4B5D-B6C4-D2031429C76B}"/>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endParaRPr lang="en-US"/>
              </a:p>
            </p:txBody>
          </p:sp>
          <p:sp>
            <p:nvSpPr>
              <p:cNvPr id="23" name="Freeform: Shape 28">
                <a:extLst>
                  <a:ext uri="{FF2B5EF4-FFF2-40B4-BE49-F238E27FC236}">
                    <a16:creationId xmlns:a16="http://schemas.microsoft.com/office/drawing/2014/main" id="{84424811-4BD6-4766-A6FC-79F0EC6E3FB1}"/>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endParaRPr lang="en-US"/>
              </a:p>
            </p:txBody>
          </p:sp>
          <p:sp>
            <p:nvSpPr>
              <p:cNvPr id="24" name="Freeform: Shape 29">
                <a:extLst>
                  <a:ext uri="{FF2B5EF4-FFF2-40B4-BE49-F238E27FC236}">
                    <a16:creationId xmlns:a16="http://schemas.microsoft.com/office/drawing/2014/main" id="{F18B538C-5F8E-4141-959A-C41B6C0D5FD7}"/>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endParaRPr lang="en-US"/>
              </a:p>
            </p:txBody>
          </p:sp>
          <p:sp>
            <p:nvSpPr>
              <p:cNvPr id="25" name="Freeform: Shape 30">
                <a:extLst>
                  <a:ext uri="{FF2B5EF4-FFF2-40B4-BE49-F238E27FC236}">
                    <a16:creationId xmlns:a16="http://schemas.microsoft.com/office/drawing/2014/main" id="{336AB7D1-B558-4679-813F-36AAA6B505FC}"/>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grpSp>
            <p:nvGrpSpPr>
              <p:cNvPr id="26" name="Group 31">
                <a:extLst>
                  <a:ext uri="{FF2B5EF4-FFF2-40B4-BE49-F238E27FC236}">
                    <a16:creationId xmlns:a16="http://schemas.microsoft.com/office/drawing/2014/main" id="{C34BB56B-79FA-456E-B647-F33BC0A7D81C}"/>
                  </a:ext>
                </a:extLst>
              </p:cNvPr>
              <p:cNvGrpSpPr/>
              <p:nvPr/>
            </p:nvGrpSpPr>
            <p:grpSpPr>
              <a:xfrm>
                <a:off x="4088523" y="5635852"/>
                <a:ext cx="156199" cy="173080"/>
                <a:chOff x="6768665" y="6038214"/>
                <a:chExt cx="133536" cy="147968"/>
              </a:xfrm>
            </p:grpSpPr>
            <p:sp>
              <p:nvSpPr>
                <p:cNvPr id="30" name="Oval 35">
                  <a:extLst>
                    <a:ext uri="{FF2B5EF4-FFF2-40B4-BE49-F238E27FC236}">
                      <a16:creationId xmlns:a16="http://schemas.microsoft.com/office/drawing/2014/main" id="{99A2DEB0-C294-47B6-B636-CB3585E30917}"/>
                    </a:ext>
                  </a:extLst>
                </p:cNvPr>
                <p:cNvSpPr/>
                <p:nvPr/>
              </p:nvSpPr>
              <p:spPr>
                <a:xfrm>
                  <a:off x="6768665" y="6038214"/>
                  <a:ext cx="133536" cy="14796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6">
                  <a:extLst>
                    <a:ext uri="{FF2B5EF4-FFF2-40B4-BE49-F238E27FC236}">
                      <a16:creationId xmlns:a16="http://schemas.microsoft.com/office/drawing/2014/main" id="{CA825310-956C-401C-9CFC-8057C6CA4492}"/>
                    </a:ext>
                  </a:extLst>
                </p:cNvPr>
                <p:cNvSpPr/>
                <p:nvPr/>
              </p:nvSpPr>
              <p:spPr>
                <a:xfrm>
                  <a:off x="6802088" y="6071634"/>
                  <a:ext cx="71904"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Freeform: Shape 32">
                <a:extLst>
                  <a:ext uri="{FF2B5EF4-FFF2-40B4-BE49-F238E27FC236}">
                    <a16:creationId xmlns:a16="http://schemas.microsoft.com/office/drawing/2014/main" id="{7D743BC3-0A34-4698-AFFD-E0FCDE7D6B33}"/>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sp>
            <p:nvSpPr>
              <p:cNvPr id="28" name="Rectangle: Rounded Corners 33">
                <a:extLst>
                  <a:ext uri="{FF2B5EF4-FFF2-40B4-BE49-F238E27FC236}">
                    <a16:creationId xmlns:a16="http://schemas.microsoft.com/office/drawing/2014/main" id="{1E8E65F1-81B7-4570-B544-C403821DF7DD}"/>
                  </a:ext>
                </a:extLst>
              </p:cNvPr>
              <p:cNvSpPr/>
              <p:nvPr/>
            </p:nvSpPr>
            <p:spPr>
              <a:xfrm>
                <a:off x="4058661" y="344909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34">
                <a:extLst>
                  <a:ext uri="{FF2B5EF4-FFF2-40B4-BE49-F238E27FC236}">
                    <a16:creationId xmlns:a16="http://schemas.microsoft.com/office/drawing/2014/main" id="{D9FDE41C-1E15-4710-A536-818D89F3BEEF}"/>
                  </a:ext>
                </a:extLst>
              </p:cNvPr>
              <p:cNvSpPr/>
              <p:nvPr/>
            </p:nvSpPr>
            <p:spPr>
              <a:xfrm>
                <a:off x="3922825" y="3449093"/>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Picture Placeholder 2">
              <a:extLst>
                <a:ext uri="{FF2B5EF4-FFF2-40B4-BE49-F238E27FC236}">
                  <a16:creationId xmlns:a16="http://schemas.microsoft.com/office/drawing/2014/main" id="{580C7545-90AC-4A60-96DA-F91A324F4C1A}"/>
                </a:ext>
              </a:extLst>
            </p:cNvPr>
            <p:cNvSpPr txBox="1">
              <a:spLocks/>
            </p:cNvSpPr>
            <p:nvPr/>
          </p:nvSpPr>
          <p:spPr>
            <a:xfrm rot="20700000">
              <a:off x="5169390" y="1425075"/>
              <a:ext cx="1664534" cy="2759045"/>
            </a:xfrm>
            <a:prstGeom prst="rect">
              <a:avLst/>
            </a:prstGeom>
            <a:solidFill>
              <a:schemeClr val="accent1">
                <a:lumMod val="20000"/>
                <a:lumOff val="80000"/>
              </a:schemeClr>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kern="1200" baseline="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pPr algn="just">
                <a:lnSpc>
                  <a:spcPct val="100000"/>
                </a:lnSpc>
                <a:spcBef>
                  <a:spcPts val="0"/>
                </a:spcBef>
              </a:pPr>
              <a:r>
                <a:rPr lang="zh-TW" altLang="en-US" sz="1100" b="1" u="sng" dirty="0" smtClean="0">
                  <a:solidFill>
                    <a:srgbClr val="C00000"/>
                  </a:solidFill>
                  <a:latin typeface="微軟正黑體" panose="020B0604030504040204" pitchFamily="34" charset="-120"/>
                  <a:ea typeface="微軟正黑體" panose="020B0604030504040204" pitchFamily="34" charset="-120"/>
                </a:rPr>
                <a:t>請勿</a:t>
              </a:r>
              <a:r>
                <a:rPr lang="zh-TW" altLang="en-US" sz="1000" b="1" dirty="0" smtClean="0">
                  <a:solidFill>
                    <a:srgbClr val="C00000"/>
                  </a:solidFill>
                  <a:latin typeface="微軟正黑體" panose="020B0604030504040204" pitchFamily="34" charset="-120"/>
                  <a:ea typeface="微軟正黑體" panose="020B0604030504040204" pitchFamily="34" charset="-120"/>
                </a:rPr>
                <a:t>使用手機</a:t>
              </a:r>
              <a:r>
                <a:rPr lang="zh-TW" altLang="en-US" sz="1000" dirty="0" smtClean="0">
                  <a:solidFill>
                    <a:srgbClr val="C00000"/>
                  </a:solidFill>
                  <a:latin typeface="微軟正黑體" panose="020B0604030504040204" pitchFamily="34" charset="-120"/>
                  <a:ea typeface="微軟正黑體" panose="020B0604030504040204" pitchFamily="34" charset="-120"/>
                </a:rPr>
                <a:t>或</a:t>
              </a:r>
              <a:r>
                <a:rPr lang="zh-TW" altLang="en-US" sz="1000" b="1" dirty="0" smtClean="0">
                  <a:solidFill>
                    <a:srgbClr val="C00000"/>
                  </a:solidFill>
                  <a:latin typeface="微軟正黑體" panose="020B0604030504040204" pitchFamily="34" charset="-120"/>
                  <a:ea typeface="微軟正黑體" panose="020B0604030504040204" pitchFamily="34" charset="-120"/>
                </a:rPr>
                <a:t>平板電腦</a:t>
              </a:r>
              <a:r>
                <a:rPr lang="zh-TW" altLang="en-US" sz="1000" dirty="0" smtClean="0">
                  <a:solidFill>
                    <a:srgbClr val="C00000"/>
                  </a:solidFill>
                  <a:latin typeface="微軟正黑體" panose="020B0604030504040204" pitchFamily="34" charset="-120"/>
                  <a:ea typeface="微軟正黑體" panose="020B0604030504040204" pitchFamily="34" charset="-120"/>
                </a:rPr>
                <a:t>登入使用本招生系統</a:t>
              </a:r>
              <a:endParaRPr lang="en-US" altLang="zh-TW" sz="1000" dirty="0" smtClean="0">
                <a:solidFill>
                  <a:srgbClr val="C00000"/>
                </a:solidFill>
                <a:latin typeface="微軟正黑體" panose="020B0604030504040204" pitchFamily="34" charset="-120"/>
                <a:ea typeface="微軟正黑體" panose="020B0604030504040204" pitchFamily="34" charset="-120"/>
              </a:endParaRPr>
            </a:p>
            <a:p>
              <a:pPr algn="just">
                <a:lnSpc>
                  <a:spcPct val="100000"/>
                </a:lnSpc>
                <a:spcBef>
                  <a:spcPts val="0"/>
                </a:spcBef>
              </a:pPr>
              <a:r>
                <a:rPr lang="zh-TW" altLang="en-US" sz="1000" dirty="0" smtClean="0">
                  <a:solidFill>
                    <a:schemeClr val="tx1"/>
                  </a:solidFill>
                  <a:latin typeface="微軟正黑體" panose="020B0604030504040204" pitchFamily="34" charset="-120"/>
                  <a:ea typeface="微軟正黑體" panose="020B0604030504040204" pitchFamily="34" charset="-120"/>
                </a:rPr>
                <a:t>避免畫面資料不完全</a:t>
              </a:r>
              <a:endParaRPr lang="en-US" altLang="zh-TW" sz="1000" dirty="0" smtClean="0">
                <a:solidFill>
                  <a:schemeClr val="tx1"/>
                </a:solidFill>
                <a:latin typeface="微軟正黑體" panose="020B0604030504040204" pitchFamily="34" charset="-120"/>
                <a:ea typeface="微軟正黑體" panose="020B0604030504040204" pitchFamily="34" charset="-120"/>
              </a:endParaRPr>
            </a:p>
            <a:p>
              <a:pPr algn="just">
                <a:lnSpc>
                  <a:spcPct val="100000"/>
                </a:lnSpc>
                <a:spcBef>
                  <a:spcPts val="0"/>
                </a:spcBef>
              </a:pPr>
              <a:r>
                <a:rPr lang="zh-TW" altLang="en-US" sz="1000" dirty="0" smtClean="0">
                  <a:solidFill>
                    <a:schemeClr val="tx1"/>
                  </a:solidFill>
                  <a:latin typeface="微軟正黑體" panose="020B0604030504040204" pitchFamily="34" charset="-120"/>
                  <a:ea typeface="微軟正黑體" panose="020B0604030504040204" pitchFamily="34" charset="-120"/>
                </a:rPr>
                <a:t>以致漏登資料而影響權益</a:t>
              </a:r>
              <a:endParaRPr lang="ko-KR" altLang="en-US" sz="1000" dirty="0">
                <a:solidFill>
                  <a:schemeClr val="tx1"/>
                </a:solidFill>
                <a:latin typeface="微軟正黑體" panose="020B0604030504040204" pitchFamily="34" charset="-120"/>
              </a:endParaRPr>
            </a:p>
          </p:txBody>
        </p:sp>
      </p:grpSp>
      <p:pic>
        <p:nvPicPr>
          <p:cNvPr id="2" name="圖片 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7429196" y="2004"/>
            <a:ext cx="750204" cy="750204"/>
          </a:xfrm>
          <a:prstGeom prst="rect">
            <a:avLst/>
          </a:prstGeom>
        </p:spPr>
      </p:pic>
      <p:pic>
        <p:nvPicPr>
          <p:cNvPr id="3" name="圖片 2"/>
          <p:cNvPicPr>
            <a:picLocks noChangeAspect="1"/>
          </p:cNvPicPr>
          <p:nvPr/>
        </p:nvPicPr>
        <p:blipFill>
          <a:blip r:embed="rId3"/>
          <a:stretch>
            <a:fillRect/>
          </a:stretch>
        </p:blipFill>
        <p:spPr>
          <a:xfrm>
            <a:off x="2361626" y="3708122"/>
            <a:ext cx="4306710" cy="3018613"/>
          </a:xfrm>
          <a:prstGeom prst="rect">
            <a:avLst/>
          </a:prstGeom>
          <a:ln w="19050">
            <a:solidFill>
              <a:srgbClr val="0000FF"/>
            </a:solidFill>
          </a:ln>
        </p:spPr>
      </p:pic>
      <p:sp>
        <p:nvSpPr>
          <p:cNvPr id="33" name="矩形 32"/>
          <p:cNvSpPr/>
          <p:nvPr/>
        </p:nvSpPr>
        <p:spPr>
          <a:xfrm>
            <a:off x="2997918" y="5297542"/>
            <a:ext cx="3074658" cy="101841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a:p>
        </p:txBody>
      </p:sp>
      <p:sp>
        <p:nvSpPr>
          <p:cNvPr id="32" name="向右箭號 31"/>
          <p:cNvSpPr/>
          <p:nvPr/>
        </p:nvSpPr>
        <p:spPr bwMode="auto">
          <a:xfrm flipH="1">
            <a:off x="5016417" y="6327187"/>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grpSp>
        <p:nvGrpSpPr>
          <p:cNvPr id="34" name="群組 33"/>
          <p:cNvGrpSpPr/>
          <p:nvPr/>
        </p:nvGrpSpPr>
        <p:grpSpPr>
          <a:xfrm>
            <a:off x="6262012" y="5432725"/>
            <a:ext cx="2769706" cy="822686"/>
            <a:chOff x="542057" y="3523533"/>
            <a:chExt cx="3814141" cy="843759"/>
          </a:xfrm>
        </p:grpSpPr>
        <p:grpSp>
          <p:nvGrpSpPr>
            <p:cNvPr id="35" name="群組 34"/>
            <p:cNvGrpSpPr/>
            <p:nvPr/>
          </p:nvGrpSpPr>
          <p:grpSpPr>
            <a:xfrm>
              <a:off x="542057" y="3523533"/>
              <a:ext cx="3814141" cy="843759"/>
              <a:chOff x="628650" y="4205051"/>
              <a:chExt cx="1577340" cy="794627"/>
            </a:xfrm>
          </p:grpSpPr>
          <p:grpSp>
            <p:nvGrpSpPr>
              <p:cNvPr id="37" name="Group 6"/>
              <p:cNvGrpSpPr/>
              <p:nvPr/>
            </p:nvGrpSpPr>
            <p:grpSpPr>
              <a:xfrm>
                <a:off x="628650" y="4297494"/>
                <a:ext cx="1577340" cy="702184"/>
                <a:chOff x="497608" y="4585611"/>
                <a:chExt cx="3020291" cy="780413"/>
              </a:xfrm>
              <a:effectLst/>
            </p:grpSpPr>
            <p:sp>
              <p:nvSpPr>
                <p:cNvPr id="39" name="Rectangle 4"/>
                <p:cNvSpPr/>
                <p:nvPr/>
              </p:nvSpPr>
              <p:spPr>
                <a:xfrm>
                  <a:off x="497608" y="4585611"/>
                  <a:ext cx="3020291" cy="6938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0" name="Rectangle 5"/>
                <p:cNvSpPr/>
                <p:nvPr/>
              </p:nvSpPr>
              <p:spPr>
                <a:xfrm>
                  <a:off x="497608" y="5288732"/>
                  <a:ext cx="3020291" cy="772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38" name="Rectangle 5"/>
              <p:cNvSpPr/>
              <p:nvPr/>
            </p:nvSpPr>
            <p:spPr>
              <a:xfrm>
                <a:off x="628650" y="4205051"/>
                <a:ext cx="1577340" cy="69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36" name="TextBox 25"/>
            <p:cNvSpPr txBox="1"/>
            <p:nvPr/>
          </p:nvSpPr>
          <p:spPr>
            <a:xfrm>
              <a:off x="665454" y="3621686"/>
              <a:ext cx="3567347" cy="662887"/>
            </a:xfrm>
            <a:prstGeom prst="rect">
              <a:avLst/>
            </a:prstGeom>
            <a:noFill/>
          </p:spPr>
          <p:txBody>
            <a:bodyPr wrap="square" lIns="0" rIns="0" rtlCol="0" anchor="ctr">
              <a:spAutoFit/>
            </a:bodyPr>
            <a:lstStyle/>
            <a:p>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輸入後可點選</a:t>
              </a:r>
              <a:r>
                <a:rPr lang="zh-TW" altLang="en-US" b="1" u="sng" noProof="1" smtClean="0">
                  <a:solidFill>
                    <a:srgbClr val="C00000"/>
                  </a:solidFill>
                  <a:latin typeface="微軟正黑體" panose="020B0604030504040204" pitchFamily="34" charset="-120"/>
                  <a:ea typeface="微軟正黑體" panose="020B0604030504040204" pitchFamily="34" charset="-120"/>
                </a:rPr>
                <a:t>小眼睛圖示</a:t>
              </a:r>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，檢視輸入通行碼是否正確</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p:txBody>
        </p:sp>
      </p:grpSp>
    </p:spTree>
    <p:extLst>
      <p:ext uri="{BB962C8B-B14F-4D97-AF65-F5344CB8AC3E}">
        <p14:creationId xmlns:p14="http://schemas.microsoft.com/office/powerpoint/2010/main" val="317111375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3588098" y="3890116"/>
            <a:ext cx="5406064" cy="2180513"/>
          </a:xfrm>
          <a:prstGeom prst="rect">
            <a:avLst/>
          </a:prstGeom>
          <a:ln w="19050">
            <a:solidFill>
              <a:srgbClr val="0000FF"/>
            </a:solidFill>
          </a:ln>
        </p:spPr>
      </p:pic>
      <p:sp>
        <p:nvSpPr>
          <p:cNvPr id="5" name="投影片編號版面配置區 4"/>
          <p:cNvSpPr txBox="1">
            <a:spLocks/>
          </p:cNvSpPr>
          <p:nvPr/>
        </p:nvSpPr>
        <p:spPr bwMode="auto">
          <a:xfrm>
            <a:off x="7020498" y="6515790"/>
            <a:ext cx="2057400" cy="2746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ctr" anchorCtr="0" compatLnSpc="1">
            <a:prstTxWarp prst="textNoShape">
              <a:avLst/>
            </a:prstTxWarp>
          </a:bodyPr>
          <a:lstStyle>
            <a:defPPr>
              <a:defRPr lang="en-US"/>
            </a:defPPr>
            <a:lvl1pPr marL="0" algn="r" defTabSz="457200" rtl="0" eaLnBrk="1" latinLnBrk="0" hangingPunct="1">
              <a:defRPr sz="1200" kern="1200">
                <a:solidFill>
                  <a:schemeClr val="tx1"/>
                </a:solidFill>
                <a:latin typeface="Calibri" panose="020F0502020204030204" pitchFamily="34" charset="0"/>
                <a:ea typeface="新細明體" panose="02020500000000000000" pitchFamily="18" charset="-120"/>
                <a:cs typeface="+mn-cs"/>
              </a:defRPr>
            </a:lvl1pPr>
            <a:lvl2pPr marL="557199" indent="-214308"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2pPr>
            <a:lvl3pPr marL="857228"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3pPr>
            <a:lvl4pPr marL="1200120"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4pPr>
            <a:lvl5pPr marL="1543012" indent="-171446" algn="l" defTabSz="457200" rtl="0" eaLnBrk="1" latinLnBrk="0" hangingPunct="1">
              <a:defRPr sz="1800" kern="1200">
                <a:solidFill>
                  <a:schemeClr val="tx1"/>
                </a:solidFill>
                <a:latin typeface="Calibri" panose="020F0502020204030204" pitchFamily="34" charset="0"/>
                <a:ea typeface="新細明體" panose="02020500000000000000" pitchFamily="18" charset="-120"/>
                <a:cs typeface="+mn-cs"/>
              </a:defRPr>
            </a:lvl5pPr>
            <a:lvl6pPr marL="1885903"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6pPr>
            <a:lvl7pPr marL="2228795"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7pPr>
            <a:lvl8pPr marL="2571686"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8pPr>
            <a:lvl9pPr marL="2914577" indent="-171446" algn="l" defTabSz="457200" rtl="0" eaLnBrk="1" fontAlgn="base" latinLnBrk="0" hangingPunct="1">
              <a:spcBef>
                <a:spcPct val="0"/>
              </a:spcBef>
              <a:spcAft>
                <a:spcPct val="0"/>
              </a:spcAft>
              <a:defRPr sz="1800" kern="1200">
                <a:solidFill>
                  <a:schemeClr val="tx1"/>
                </a:solidFill>
                <a:latin typeface="Calibri" panose="020F0502020204030204" pitchFamily="34" charset="0"/>
                <a:ea typeface="新細明體" panose="02020500000000000000" pitchFamily="18" charset="-120"/>
                <a:cs typeface="+mn-cs"/>
              </a:defRPr>
            </a:lvl9pPr>
          </a:lstStyle>
          <a:p>
            <a:pPr fontAlgn="base">
              <a:spcBef>
                <a:spcPct val="0"/>
              </a:spcBef>
              <a:spcAft>
                <a:spcPct val="0"/>
              </a:spcAft>
            </a:pPr>
            <a:fld id="{0BC16F49-14F1-4F20-9C56-7C98539F8DBD}" type="slidenum">
              <a:rPr lang="zh-TW" altLang="en-US" sz="1500" b="1" smtClean="0">
                <a:latin typeface="Arial" panose="020B0604020202020204" pitchFamily="34" charset="0"/>
                <a:cs typeface="Arial" panose="020B0604020202020204" pitchFamily="34" charset="0"/>
              </a:rPr>
              <a:pPr fontAlgn="base">
                <a:spcBef>
                  <a:spcPct val="0"/>
                </a:spcBef>
                <a:spcAft>
                  <a:spcPct val="0"/>
                </a:spcAft>
              </a:pPr>
              <a:t>99</a:t>
            </a:fld>
            <a:endParaRPr lang="zh-TW" altLang="en-US" sz="1500" b="1" dirty="0">
              <a:latin typeface="Arial" panose="020B0604020202020204" pitchFamily="34" charset="0"/>
              <a:cs typeface="Arial" panose="020B0604020202020204" pitchFamily="34" charset="0"/>
            </a:endParaRPr>
          </a:p>
        </p:txBody>
      </p:sp>
      <p:grpSp>
        <p:nvGrpSpPr>
          <p:cNvPr id="6" name="群組 5"/>
          <p:cNvGrpSpPr>
            <a:grpSpLocks noChangeAspect="1"/>
          </p:cNvGrpSpPr>
          <p:nvPr/>
        </p:nvGrpSpPr>
        <p:grpSpPr>
          <a:xfrm>
            <a:off x="95214" y="113279"/>
            <a:ext cx="4233079" cy="583027"/>
            <a:chOff x="1538410" y="5588649"/>
            <a:chExt cx="5644104" cy="777362"/>
          </a:xfrm>
        </p:grpSpPr>
        <p:sp>
          <p:nvSpPr>
            <p:cNvPr id="7" name="圆角矩形 16">
              <a:extLst>
                <a:ext uri="{FF2B5EF4-FFF2-40B4-BE49-F238E27FC236}">
                  <a16:creationId xmlns:a16="http://schemas.microsoft.com/office/drawing/2014/main" id="{27F2510D-F7C6-4619-8F71-0F3ECC8CC7A6}"/>
                </a:ext>
              </a:extLst>
            </p:cNvPr>
            <p:cNvSpPr/>
            <p:nvPr/>
          </p:nvSpPr>
          <p:spPr>
            <a:xfrm rot="5400000" flipH="1">
              <a:off x="4230397" y="3402725"/>
              <a:ext cx="688284" cy="5215947"/>
            </a:xfrm>
            <a:prstGeom prst="roundRect">
              <a:avLst/>
            </a:prstGeom>
            <a:solidFill>
              <a:srgbClr val="5B9BD5">
                <a:lumMod val="75000"/>
              </a:srgbClr>
            </a:solidFill>
            <a:ln w="635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8" name="矩形 7">
              <a:extLst>
                <a:ext uri="{FF2B5EF4-FFF2-40B4-BE49-F238E27FC236}">
                  <a16:creationId xmlns:a16="http://schemas.microsoft.com/office/drawing/2014/main" id="{54BA5B10-F0E2-427C-9DD6-E9C334FBD835}"/>
                </a:ext>
              </a:extLst>
            </p:cNvPr>
            <p:cNvSpPr/>
            <p:nvPr/>
          </p:nvSpPr>
          <p:spPr>
            <a:xfrm>
              <a:off x="2411368" y="5668391"/>
              <a:ext cx="4771146" cy="697620"/>
            </a:xfrm>
            <a:prstGeom prst="rect">
              <a:avLst/>
            </a:prstGeom>
          </p:spPr>
          <p:txBody>
            <a:bodyPr wrap="square">
              <a:spAutoFit/>
            </a:bodyPr>
            <a:lstStyle/>
            <a:p>
              <a:pPr marL="0" marR="0" lvl="0" indent="0" defTabSz="12192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smtClean="0">
                  <a:ln>
                    <a:noFill/>
                  </a:ln>
                  <a:solidFill>
                    <a:prstClr val="white"/>
                  </a:solidFill>
                  <a:effectLst/>
                  <a:uLnTx/>
                  <a:uFillTx/>
                  <a:cs typeface="+mn-ea"/>
                  <a:sym typeface="+mn-lt"/>
                </a:rPr>
                <a:t>05 </a:t>
              </a:r>
              <a:r>
                <a:rPr kumimoji="0" lang="zh-TW"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rPr>
                <a:t>選填登記志願系統</a:t>
              </a:r>
              <a:endParaRPr kumimoji="0" lang="zh-CN" altLang="en-US" sz="2800" b="1" i="0" u="none" strike="noStrike" kern="0" cap="none" spc="0" normalizeH="0" baseline="0" noProof="0" dirty="0" smtClean="0">
                <a:ln>
                  <a:noFill/>
                </a:ln>
                <a:solidFill>
                  <a:prstClr val="white"/>
                </a:solidFill>
                <a:effectLst/>
                <a:uLnTx/>
                <a:uFillTx/>
                <a:latin typeface="微軟正黑體" panose="020B0604030504040204" pitchFamily="34" charset="-120"/>
                <a:ea typeface="微軟正黑體" panose="020B0604030504040204" pitchFamily="34" charset="-120"/>
                <a:cs typeface="+mn-ea"/>
                <a:sym typeface="+mn-lt"/>
              </a:endParaRPr>
            </a:p>
          </p:txBody>
        </p:sp>
        <p:grpSp>
          <p:nvGrpSpPr>
            <p:cNvPr id="9" name="组合 56">
              <a:extLst>
                <a:ext uri="{FF2B5EF4-FFF2-40B4-BE49-F238E27FC236}">
                  <a16:creationId xmlns:a16="http://schemas.microsoft.com/office/drawing/2014/main" id="{F27D1645-C55D-480D-94C7-7B59C9C6349F}"/>
                </a:ext>
              </a:extLst>
            </p:cNvPr>
            <p:cNvGrpSpPr/>
            <p:nvPr/>
          </p:nvGrpSpPr>
          <p:grpSpPr>
            <a:xfrm>
              <a:off x="1538410" y="5588649"/>
              <a:ext cx="767322" cy="767322"/>
              <a:chOff x="3552943" y="2498822"/>
              <a:chExt cx="398028" cy="398028"/>
            </a:xfrm>
          </p:grpSpPr>
          <p:sp>
            <p:nvSpPr>
              <p:cNvPr id="10" name="椭圆 57">
                <a:extLst>
                  <a:ext uri="{FF2B5EF4-FFF2-40B4-BE49-F238E27FC236}">
                    <a16:creationId xmlns:a16="http://schemas.microsoft.com/office/drawing/2014/main" id="{CB2983EC-0F61-4C20-A99D-BC741FDDB193}"/>
                  </a:ext>
                </a:extLst>
              </p:cNvPr>
              <p:cNvSpPr/>
              <p:nvPr/>
            </p:nvSpPr>
            <p:spPr>
              <a:xfrm>
                <a:off x="3552943" y="2498822"/>
                <a:ext cx="398028" cy="398028"/>
              </a:xfrm>
              <a:prstGeom prst="ellipse">
                <a:avLst/>
              </a:prstGeom>
              <a:gradFill flip="none" rotWithShape="1">
                <a:gsLst>
                  <a:gs pos="0">
                    <a:sysClr val="window" lastClr="FFFFFF"/>
                  </a:gs>
                  <a:gs pos="100000">
                    <a:sysClr val="window" lastClr="FFFFFF">
                      <a:lumMod val="85000"/>
                    </a:sysClr>
                  </a:gs>
                </a:gsLst>
                <a:lin ang="18900000" scaled="1"/>
                <a:tileRect/>
              </a:gradFill>
              <a:ln w="38100" cap="flat" cmpd="sng" algn="ctr">
                <a:gradFill flip="none" rotWithShape="1">
                  <a:gsLst>
                    <a:gs pos="0">
                      <a:sysClr val="window" lastClr="FFFFFF">
                        <a:lumMod val="85000"/>
                      </a:sysClr>
                    </a:gs>
                    <a:gs pos="100000">
                      <a:sysClr val="window" lastClr="FFFFFF"/>
                    </a:gs>
                  </a:gsLst>
                  <a:lin ang="18900000" scaled="1"/>
                  <a:tileRect/>
                </a:gradFill>
                <a:prstDash val="solid"/>
                <a:miter lim="800000"/>
              </a:ln>
              <a:effectLst>
                <a:outerShdw blurRad="444500" dist="190500" dir="8100000" algn="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grpSp>
            <p:nvGrpSpPr>
              <p:cNvPr id="11" name="组合 58">
                <a:extLst>
                  <a:ext uri="{FF2B5EF4-FFF2-40B4-BE49-F238E27FC236}">
                    <a16:creationId xmlns:a16="http://schemas.microsoft.com/office/drawing/2014/main" id="{C423C9F7-8B63-4C3C-957E-8BDF56AA0233}"/>
                  </a:ext>
                </a:extLst>
              </p:cNvPr>
              <p:cNvGrpSpPr/>
              <p:nvPr/>
            </p:nvGrpSpPr>
            <p:grpSpPr>
              <a:xfrm>
                <a:off x="3653065" y="2597911"/>
                <a:ext cx="197783" cy="205476"/>
                <a:chOff x="4528189" y="3001023"/>
                <a:chExt cx="464228" cy="482285"/>
              </a:xfrm>
              <a:solidFill>
                <a:srgbClr val="009288"/>
              </a:solidFill>
            </p:grpSpPr>
            <p:sp>
              <p:nvSpPr>
                <p:cNvPr id="12" name="Freeform 6">
                  <a:extLst>
                    <a:ext uri="{FF2B5EF4-FFF2-40B4-BE49-F238E27FC236}">
                      <a16:creationId xmlns:a16="http://schemas.microsoft.com/office/drawing/2014/main" id="{50329EB6-BF26-4FDC-9911-FA7CB6820E81}"/>
                    </a:ext>
                  </a:extLst>
                </p:cNvPr>
                <p:cNvSpPr/>
                <p:nvPr/>
              </p:nvSpPr>
              <p:spPr bwMode="auto">
                <a:xfrm>
                  <a:off x="4720975" y="3001023"/>
                  <a:ext cx="78877" cy="276289"/>
                </a:xfrm>
                <a:custGeom>
                  <a:avLst/>
                  <a:gdLst>
                    <a:gd name="T0" fmla="*/ 178 w 358"/>
                    <a:gd name="T1" fmla="*/ 1254 h 1254"/>
                    <a:gd name="T2" fmla="*/ 143 w 358"/>
                    <a:gd name="T3" fmla="*/ 1252 h 1254"/>
                    <a:gd name="T4" fmla="*/ 108 w 358"/>
                    <a:gd name="T5" fmla="*/ 1241 h 1254"/>
                    <a:gd name="T6" fmla="*/ 78 w 358"/>
                    <a:gd name="T7" fmla="*/ 1224 h 1254"/>
                    <a:gd name="T8" fmla="*/ 51 w 358"/>
                    <a:gd name="T9" fmla="*/ 1203 h 1254"/>
                    <a:gd name="T10" fmla="*/ 30 w 358"/>
                    <a:gd name="T11" fmla="*/ 1176 h 1254"/>
                    <a:gd name="T12" fmla="*/ 13 w 358"/>
                    <a:gd name="T13" fmla="*/ 1146 h 1254"/>
                    <a:gd name="T14" fmla="*/ 2 w 358"/>
                    <a:gd name="T15" fmla="*/ 1111 h 1254"/>
                    <a:gd name="T16" fmla="*/ 0 w 358"/>
                    <a:gd name="T17" fmla="*/ 1076 h 1254"/>
                    <a:gd name="T18" fmla="*/ 0 w 358"/>
                    <a:gd name="T19" fmla="*/ 178 h 1254"/>
                    <a:gd name="T20" fmla="*/ 2 w 358"/>
                    <a:gd name="T21" fmla="*/ 142 h 1254"/>
                    <a:gd name="T22" fmla="*/ 13 w 358"/>
                    <a:gd name="T23" fmla="*/ 108 h 1254"/>
                    <a:gd name="T24" fmla="*/ 30 w 358"/>
                    <a:gd name="T25" fmla="*/ 78 h 1254"/>
                    <a:gd name="T26" fmla="*/ 51 w 358"/>
                    <a:gd name="T27" fmla="*/ 51 h 1254"/>
                    <a:gd name="T28" fmla="*/ 78 w 358"/>
                    <a:gd name="T29" fmla="*/ 30 h 1254"/>
                    <a:gd name="T30" fmla="*/ 108 w 358"/>
                    <a:gd name="T31" fmla="*/ 13 h 1254"/>
                    <a:gd name="T32" fmla="*/ 143 w 358"/>
                    <a:gd name="T33" fmla="*/ 2 h 1254"/>
                    <a:gd name="T34" fmla="*/ 178 w 358"/>
                    <a:gd name="T35" fmla="*/ 0 h 1254"/>
                    <a:gd name="T36" fmla="*/ 197 w 358"/>
                    <a:gd name="T37" fmla="*/ 0 h 1254"/>
                    <a:gd name="T38" fmla="*/ 231 w 358"/>
                    <a:gd name="T39" fmla="*/ 7 h 1254"/>
                    <a:gd name="T40" fmla="*/ 264 w 358"/>
                    <a:gd name="T41" fmla="*/ 21 h 1254"/>
                    <a:gd name="T42" fmla="*/ 292 w 358"/>
                    <a:gd name="T43" fmla="*/ 41 h 1254"/>
                    <a:gd name="T44" fmla="*/ 317 w 358"/>
                    <a:gd name="T45" fmla="*/ 64 h 1254"/>
                    <a:gd name="T46" fmla="*/ 336 w 358"/>
                    <a:gd name="T47" fmla="*/ 93 h 1254"/>
                    <a:gd name="T48" fmla="*/ 350 w 358"/>
                    <a:gd name="T49" fmla="*/ 125 h 1254"/>
                    <a:gd name="T50" fmla="*/ 357 w 358"/>
                    <a:gd name="T51" fmla="*/ 160 h 1254"/>
                    <a:gd name="T52" fmla="*/ 358 w 358"/>
                    <a:gd name="T53" fmla="*/ 1076 h 1254"/>
                    <a:gd name="T54" fmla="*/ 357 w 358"/>
                    <a:gd name="T55" fmla="*/ 1094 h 1254"/>
                    <a:gd name="T56" fmla="*/ 350 w 358"/>
                    <a:gd name="T57" fmla="*/ 1129 h 1254"/>
                    <a:gd name="T58" fmla="*/ 336 w 358"/>
                    <a:gd name="T59" fmla="*/ 1160 h 1254"/>
                    <a:gd name="T60" fmla="*/ 317 w 358"/>
                    <a:gd name="T61" fmla="*/ 1190 h 1254"/>
                    <a:gd name="T62" fmla="*/ 292 w 358"/>
                    <a:gd name="T63" fmla="*/ 1213 h 1254"/>
                    <a:gd name="T64" fmla="*/ 264 w 358"/>
                    <a:gd name="T65" fmla="*/ 1233 h 1254"/>
                    <a:gd name="T66" fmla="*/ 231 w 358"/>
                    <a:gd name="T67" fmla="*/ 1247 h 1254"/>
                    <a:gd name="T68" fmla="*/ 197 w 358"/>
                    <a:gd name="T69" fmla="*/ 1254 h 1254"/>
                    <a:gd name="T70" fmla="*/ 178 w 358"/>
                    <a:gd name="T71" fmla="*/ 1254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254">
                      <a:moveTo>
                        <a:pt x="178" y="1254"/>
                      </a:moveTo>
                      <a:lnTo>
                        <a:pt x="178" y="1254"/>
                      </a:lnTo>
                      <a:lnTo>
                        <a:pt x="160" y="1254"/>
                      </a:lnTo>
                      <a:lnTo>
                        <a:pt x="143" y="1252"/>
                      </a:lnTo>
                      <a:lnTo>
                        <a:pt x="125" y="1247"/>
                      </a:lnTo>
                      <a:lnTo>
                        <a:pt x="108" y="1241"/>
                      </a:lnTo>
                      <a:lnTo>
                        <a:pt x="94" y="1233"/>
                      </a:lnTo>
                      <a:lnTo>
                        <a:pt x="78" y="1224"/>
                      </a:lnTo>
                      <a:lnTo>
                        <a:pt x="65" y="1213"/>
                      </a:lnTo>
                      <a:lnTo>
                        <a:pt x="51" y="1203"/>
                      </a:lnTo>
                      <a:lnTo>
                        <a:pt x="41" y="1190"/>
                      </a:lnTo>
                      <a:lnTo>
                        <a:pt x="30" y="1176"/>
                      </a:lnTo>
                      <a:lnTo>
                        <a:pt x="21" y="1160"/>
                      </a:lnTo>
                      <a:lnTo>
                        <a:pt x="13" y="1146"/>
                      </a:lnTo>
                      <a:lnTo>
                        <a:pt x="8" y="1129"/>
                      </a:lnTo>
                      <a:lnTo>
                        <a:pt x="2" y="1111"/>
                      </a:lnTo>
                      <a:lnTo>
                        <a:pt x="0" y="1094"/>
                      </a:lnTo>
                      <a:lnTo>
                        <a:pt x="0" y="1076"/>
                      </a:lnTo>
                      <a:lnTo>
                        <a:pt x="0" y="178"/>
                      </a:lnTo>
                      <a:lnTo>
                        <a:pt x="0" y="178"/>
                      </a:lnTo>
                      <a:lnTo>
                        <a:pt x="0" y="160"/>
                      </a:lnTo>
                      <a:lnTo>
                        <a:pt x="2" y="142"/>
                      </a:lnTo>
                      <a:lnTo>
                        <a:pt x="8" y="125"/>
                      </a:lnTo>
                      <a:lnTo>
                        <a:pt x="13" y="108"/>
                      </a:lnTo>
                      <a:lnTo>
                        <a:pt x="21" y="93"/>
                      </a:lnTo>
                      <a:lnTo>
                        <a:pt x="30" y="78"/>
                      </a:lnTo>
                      <a:lnTo>
                        <a:pt x="41" y="64"/>
                      </a:lnTo>
                      <a:lnTo>
                        <a:pt x="51" y="51"/>
                      </a:lnTo>
                      <a:lnTo>
                        <a:pt x="65" y="41"/>
                      </a:lnTo>
                      <a:lnTo>
                        <a:pt x="78" y="30"/>
                      </a:lnTo>
                      <a:lnTo>
                        <a:pt x="94" y="21"/>
                      </a:lnTo>
                      <a:lnTo>
                        <a:pt x="108" y="13"/>
                      </a:lnTo>
                      <a:lnTo>
                        <a:pt x="125" y="7"/>
                      </a:lnTo>
                      <a:lnTo>
                        <a:pt x="143" y="2"/>
                      </a:lnTo>
                      <a:lnTo>
                        <a:pt x="160" y="0"/>
                      </a:lnTo>
                      <a:lnTo>
                        <a:pt x="178" y="0"/>
                      </a:lnTo>
                      <a:lnTo>
                        <a:pt x="178" y="0"/>
                      </a:lnTo>
                      <a:lnTo>
                        <a:pt x="197" y="0"/>
                      </a:lnTo>
                      <a:lnTo>
                        <a:pt x="214" y="2"/>
                      </a:lnTo>
                      <a:lnTo>
                        <a:pt x="231" y="7"/>
                      </a:lnTo>
                      <a:lnTo>
                        <a:pt x="249" y="13"/>
                      </a:lnTo>
                      <a:lnTo>
                        <a:pt x="264" y="21"/>
                      </a:lnTo>
                      <a:lnTo>
                        <a:pt x="279" y="30"/>
                      </a:lnTo>
                      <a:lnTo>
                        <a:pt x="292" y="41"/>
                      </a:lnTo>
                      <a:lnTo>
                        <a:pt x="305" y="51"/>
                      </a:lnTo>
                      <a:lnTo>
                        <a:pt x="317" y="64"/>
                      </a:lnTo>
                      <a:lnTo>
                        <a:pt x="328" y="78"/>
                      </a:lnTo>
                      <a:lnTo>
                        <a:pt x="336" y="93"/>
                      </a:lnTo>
                      <a:lnTo>
                        <a:pt x="344" y="108"/>
                      </a:lnTo>
                      <a:lnTo>
                        <a:pt x="350" y="125"/>
                      </a:lnTo>
                      <a:lnTo>
                        <a:pt x="354" y="142"/>
                      </a:lnTo>
                      <a:lnTo>
                        <a:pt x="357" y="160"/>
                      </a:lnTo>
                      <a:lnTo>
                        <a:pt x="358" y="178"/>
                      </a:lnTo>
                      <a:lnTo>
                        <a:pt x="358" y="1076"/>
                      </a:lnTo>
                      <a:lnTo>
                        <a:pt x="358" y="1076"/>
                      </a:lnTo>
                      <a:lnTo>
                        <a:pt x="357" y="1094"/>
                      </a:lnTo>
                      <a:lnTo>
                        <a:pt x="354" y="1111"/>
                      </a:lnTo>
                      <a:lnTo>
                        <a:pt x="350" y="1129"/>
                      </a:lnTo>
                      <a:lnTo>
                        <a:pt x="344" y="1146"/>
                      </a:lnTo>
                      <a:lnTo>
                        <a:pt x="336" y="1160"/>
                      </a:lnTo>
                      <a:lnTo>
                        <a:pt x="328" y="1176"/>
                      </a:lnTo>
                      <a:lnTo>
                        <a:pt x="317" y="1190"/>
                      </a:lnTo>
                      <a:lnTo>
                        <a:pt x="305" y="1203"/>
                      </a:lnTo>
                      <a:lnTo>
                        <a:pt x="292" y="1213"/>
                      </a:lnTo>
                      <a:lnTo>
                        <a:pt x="279" y="1224"/>
                      </a:lnTo>
                      <a:lnTo>
                        <a:pt x="264" y="1233"/>
                      </a:lnTo>
                      <a:lnTo>
                        <a:pt x="249" y="1241"/>
                      </a:lnTo>
                      <a:lnTo>
                        <a:pt x="231" y="1247"/>
                      </a:lnTo>
                      <a:lnTo>
                        <a:pt x="214" y="1252"/>
                      </a:lnTo>
                      <a:lnTo>
                        <a:pt x="197" y="1254"/>
                      </a:lnTo>
                      <a:lnTo>
                        <a:pt x="178" y="1254"/>
                      </a:lnTo>
                      <a:lnTo>
                        <a:pt x="178" y="1254"/>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white"/>
                    </a:solidFill>
                    <a:effectLst/>
                    <a:uLnTx/>
                    <a:uFillTx/>
                    <a:latin typeface="Calibri" panose="020F0502020204030204"/>
                    <a:cs typeface="+mn-ea"/>
                    <a:sym typeface="+mn-lt"/>
                  </a:endParaRPr>
                </a:p>
              </p:txBody>
            </p:sp>
            <p:sp>
              <p:nvSpPr>
                <p:cNvPr id="13" name="Freeform 7">
                  <a:extLst>
                    <a:ext uri="{FF2B5EF4-FFF2-40B4-BE49-F238E27FC236}">
                      <a16:creationId xmlns:a16="http://schemas.microsoft.com/office/drawing/2014/main" id="{A6028CAC-99FD-47D8-9E71-C975DF3D460B}"/>
                    </a:ext>
                  </a:extLst>
                </p:cNvPr>
                <p:cNvSpPr/>
                <p:nvPr/>
              </p:nvSpPr>
              <p:spPr bwMode="auto">
                <a:xfrm>
                  <a:off x="4528189" y="3065351"/>
                  <a:ext cx="464228" cy="417957"/>
                </a:xfrm>
                <a:custGeom>
                  <a:avLst/>
                  <a:gdLst>
                    <a:gd name="T0" fmla="*/ 893 w 2107"/>
                    <a:gd name="T1" fmla="*/ 1886 h 1897"/>
                    <a:gd name="T2" fmla="*/ 643 w 2107"/>
                    <a:gd name="T3" fmla="*/ 1815 h 1897"/>
                    <a:gd name="T4" fmla="*/ 423 w 2107"/>
                    <a:gd name="T5" fmla="*/ 1688 h 1897"/>
                    <a:gd name="T6" fmla="*/ 241 w 2107"/>
                    <a:gd name="T7" fmla="*/ 1514 h 1897"/>
                    <a:gd name="T8" fmla="*/ 103 w 2107"/>
                    <a:gd name="T9" fmla="*/ 1300 h 1897"/>
                    <a:gd name="T10" fmla="*/ 21 w 2107"/>
                    <a:gd name="T11" fmla="*/ 1056 h 1897"/>
                    <a:gd name="T12" fmla="*/ 0 w 2107"/>
                    <a:gd name="T13" fmla="*/ 844 h 1897"/>
                    <a:gd name="T14" fmla="*/ 25 w 2107"/>
                    <a:gd name="T15" fmla="*/ 615 h 1897"/>
                    <a:gd name="T16" fmla="*/ 123 w 2107"/>
                    <a:gd name="T17" fmla="*/ 349 h 1897"/>
                    <a:gd name="T18" fmla="*/ 291 w 2107"/>
                    <a:gd name="T19" fmla="*/ 117 h 1897"/>
                    <a:gd name="T20" fmla="*/ 388 w 2107"/>
                    <a:gd name="T21" fmla="*/ 27 h 1897"/>
                    <a:gd name="T22" fmla="*/ 459 w 2107"/>
                    <a:gd name="T23" fmla="*/ 2 h 1897"/>
                    <a:gd name="T24" fmla="*/ 533 w 2107"/>
                    <a:gd name="T25" fmla="*/ 11 h 1897"/>
                    <a:gd name="T26" fmla="*/ 597 w 2107"/>
                    <a:gd name="T27" fmla="*/ 56 h 1897"/>
                    <a:gd name="T28" fmla="*/ 626 w 2107"/>
                    <a:gd name="T29" fmla="*/ 110 h 1897"/>
                    <a:gd name="T30" fmla="*/ 631 w 2107"/>
                    <a:gd name="T31" fmla="*/ 186 h 1897"/>
                    <a:gd name="T32" fmla="*/ 599 w 2107"/>
                    <a:gd name="T33" fmla="*/ 255 h 1897"/>
                    <a:gd name="T34" fmla="*/ 517 w 2107"/>
                    <a:gd name="T35" fmla="*/ 334 h 1897"/>
                    <a:gd name="T36" fmla="*/ 401 w 2107"/>
                    <a:gd name="T37" fmla="*/ 496 h 1897"/>
                    <a:gd name="T38" fmla="*/ 331 w 2107"/>
                    <a:gd name="T39" fmla="*/ 682 h 1897"/>
                    <a:gd name="T40" fmla="*/ 314 w 2107"/>
                    <a:gd name="T41" fmla="*/ 844 h 1897"/>
                    <a:gd name="T42" fmla="*/ 337 w 2107"/>
                    <a:gd name="T43" fmla="*/ 1028 h 1897"/>
                    <a:gd name="T44" fmla="*/ 404 w 2107"/>
                    <a:gd name="T45" fmla="*/ 1196 h 1897"/>
                    <a:gd name="T46" fmla="*/ 506 w 2107"/>
                    <a:gd name="T47" fmla="*/ 1341 h 1897"/>
                    <a:gd name="T48" fmla="*/ 641 w 2107"/>
                    <a:gd name="T49" fmla="*/ 1457 h 1897"/>
                    <a:gd name="T50" fmla="*/ 799 w 2107"/>
                    <a:gd name="T51" fmla="*/ 1539 h 1897"/>
                    <a:gd name="T52" fmla="*/ 978 w 2107"/>
                    <a:gd name="T53" fmla="*/ 1580 h 1897"/>
                    <a:gd name="T54" fmla="*/ 1129 w 2107"/>
                    <a:gd name="T55" fmla="*/ 1580 h 1897"/>
                    <a:gd name="T56" fmla="*/ 1308 w 2107"/>
                    <a:gd name="T57" fmla="*/ 1539 h 1897"/>
                    <a:gd name="T58" fmla="*/ 1466 w 2107"/>
                    <a:gd name="T59" fmla="*/ 1457 h 1897"/>
                    <a:gd name="T60" fmla="*/ 1601 w 2107"/>
                    <a:gd name="T61" fmla="*/ 1341 h 1897"/>
                    <a:gd name="T62" fmla="*/ 1705 w 2107"/>
                    <a:gd name="T63" fmla="*/ 1196 h 1897"/>
                    <a:gd name="T64" fmla="*/ 1771 w 2107"/>
                    <a:gd name="T65" fmla="*/ 1028 h 1897"/>
                    <a:gd name="T66" fmla="*/ 1793 w 2107"/>
                    <a:gd name="T67" fmla="*/ 844 h 1897"/>
                    <a:gd name="T68" fmla="*/ 1776 w 2107"/>
                    <a:gd name="T69" fmla="*/ 682 h 1897"/>
                    <a:gd name="T70" fmla="*/ 1707 w 2107"/>
                    <a:gd name="T71" fmla="*/ 496 h 1897"/>
                    <a:gd name="T72" fmla="*/ 1589 w 2107"/>
                    <a:gd name="T73" fmla="*/ 334 h 1897"/>
                    <a:gd name="T74" fmla="*/ 1507 w 2107"/>
                    <a:gd name="T75" fmla="*/ 255 h 1897"/>
                    <a:gd name="T76" fmla="*/ 1477 w 2107"/>
                    <a:gd name="T77" fmla="*/ 186 h 1897"/>
                    <a:gd name="T78" fmla="*/ 1481 w 2107"/>
                    <a:gd name="T79" fmla="*/ 110 h 1897"/>
                    <a:gd name="T80" fmla="*/ 1511 w 2107"/>
                    <a:gd name="T81" fmla="*/ 56 h 1897"/>
                    <a:gd name="T82" fmla="*/ 1574 w 2107"/>
                    <a:gd name="T83" fmla="*/ 11 h 1897"/>
                    <a:gd name="T84" fmla="*/ 1648 w 2107"/>
                    <a:gd name="T85" fmla="*/ 2 h 1897"/>
                    <a:gd name="T86" fmla="*/ 1719 w 2107"/>
                    <a:gd name="T87" fmla="*/ 27 h 1897"/>
                    <a:gd name="T88" fmla="*/ 1817 w 2107"/>
                    <a:gd name="T89" fmla="*/ 117 h 1897"/>
                    <a:gd name="T90" fmla="*/ 1984 w 2107"/>
                    <a:gd name="T91" fmla="*/ 349 h 1897"/>
                    <a:gd name="T92" fmla="*/ 2082 w 2107"/>
                    <a:gd name="T93" fmla="*/ 615 h 1897"/>
                    <a:gd name="T94" fmla="*/ 2107 w 2107"/>
                    <a:gd name="T95" fmla="*/ 844 h 1897"/>
                    <a:gd name="T96" fmla="*/ 2086 w 2107"/>
                    <a:gd name="T97" fmla="*/ 1056 h 1897"/>
                    <a:gd name="T98" fmla="*/ 2004 w 2107"/>
                    <a:gd name="T99" fmla="*/ 1300 h 1897"/>
                    <a:gd name="T100" fmla="*/ 1866 w 2107"/>
                    <a:gd name="T101" fmla="*/ 1514 h 1897"/>
                    <a:gd name="T102" fmla="*/ 1683 w 2107"/>
                    <a:gd name="T103" fmla="*/ 1688 h 1897"/>
                    <a:gd name="T104" fmla="*/ 1464 w 2107"/>
                    <a:gd name="T105" fmla="*/ 1815 h 1897"/>
                    <a:gd name="T106" fmla="*/ 1214 w 2107"/>
                    <a:gd name="T107" fmla="*/ 1886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7" h="1897">
                      <a:moveTo>
                        <a:pt x="1053" y="1897"/>
                      </a:moveTo>
                      <a:lnTo>
                        <a:pt x="1053" y="1897"/>
                      </a:lnTo>
                      <a:lnTo>
                        <a:pt x="999" y="1896"/>
                      </a:lnTo>
                      <a:lnTo>
                        <a:pt x="946" y="1892"/>
                      </a:lnTo>
                      <a:lnTo>
                        <a:pt x="893" y="1886"/>
                      </a:lnTo>
                      <a:lnTo>
                        <a:pt x="842" y="1876"/>
                      </a:lnTo>
                      <a:lnTo>
                        <a:pt x="790" y="1864"/>
                      </a:lnTo>
                      <a:lnTo>
                        <a:pt x="741" y="1850"/>
                      </a:lnTo>
                      <a:lnTo>
                        <a:pt x="692" y="1834"/>
                      </a:lnTo>
                      <a:lnTo>
                        <a:pt x="643" y="1815"/>
                      </a:lnTo>
                      <a:lnTo>
                        <a:pt x="597" y="1794"/>
                      </a:lnTo>
                      <a:lnTo>
                        <a:pt x="552" y="1770"/>
                      </a:lnTo>
                      <a:lnTo>
                        <a:pt x="507" y="1745"/>
                      </a:lnTo>
                      <a:lnTo>
                        <a:pt x="465" y="1717"/>
                      </a:lnTo>
                      <a:lnTo>
                        <a:pt x="423" y="1688"/>
                      </a:lnTo>
                      <a:lnTo>
                        <a:pt x="384" y="1657"/>
                      </a:lnTo>
                      <a:lnTo>
                        <a:pt x="345" y="1623"/>
                      </a:lnTo>
                      <a:lnTo>
                        <a:pt x="308" y="1589"/>
                      </a:lnTo>
                      <a:lnTo>
                        <a:pt x="274" y="1552"/>
                      </a:lnTo>
                      <a:lnTo>
                        <a:pt x="241" y="1514"/>
                      </a:lnTo>
                      <a:lnTo>
                        <a:pt x="209" y="1474"/>
                      </a:lnTo>
                      <a:lnTo>
                        <a:pt x="180" y="1433"/>
                      </a:lnTo>
                      <a:lnTo>
                        <a:pt x="152" y="1390"/>
                      </a:lnTo>
                      <a:lnTo>
                        <a:pt x="127" y="1345"/>
                      </a:lnTo>
                      <a:lnTo>
                        <a:pt x="103" y="1300"/>
                      </a:lnTo>
                      <a:lnTo>
                        <a:pt x="82" y="1254"/>
                      </a:lnTo>
                      <a:lnTo>
                        <a:pt x="64" y="1205"/>
                      </a:lnTo>
                      <a:lnTo>
                        <a:pt x="48" y="1156"/>
                      </a:lnTo>
                      <a:lnTo>
                        <a:pt x="33" y="1107"/>
                      </a:lnTo>
                      <a:lnTo>
                        <a:pt x="21" y="1056"/>
                      </a:lnTo>
                      <a:lnTo>
                        <a:pt x="12" y="1004"/>
                      </a:lnTo>
                      <a:lnTo>
                        <a:pt x="5" y="951"/>
                      </a:lnTo>
                      <a:lnTo>
                        <a:pt x="1" y="898"/>
                      </a:lnTo>
                      <a:lnTo>
                        <a:pt x="0" y="844"/>
                      </a:lnTo>
                      <a:lnTo>
                        <a:pt x="0" y="844"/>
                      </a:lnTo>
                      <a:lnTo>
                        <a:pt x="0" y="815"/>
                      </a:lnTo>
                      <a:lnTo>
                        <a:pt x="1" y="785"/>
                      </a:lnTo>
                      <a:lnTo>
                        <a:pt x="7" y="727"/>
                      </a:lnTo>
                      <a:lnTo>
                        <a:pt x="13" y="670"/>
                      </a:lnTo>
                      <a:lnTo>
                        <a:pt x="25" y="615"/>
                      </a:lnTo>
                      <a:lnTo>
                        <a:pt x="38" y="559"/>
                      </a:lnTo>
                      <a:lnTo>
                        <a:pt x="56" y="505"/>
                      </a:lnTo>
                      <a:lnTo>
                        <a:pt x="75" y="452"/>
                      </a:lnTo>
                      <a:lnTo>
                        <a:pt x="98" y="399"/>
                      </a:lnTo>
                      <a:lnTo>
                        <a:pt x="123" y="349"/>
                      </a:lnTo>
                      <a:lnTo>
                        <a:pt x="152" y="298"/>
                      </a:lnTo>
                      <a:lnTo>
                        <a:pt x="183" y="251"/>
                      </a:lnTo>
                      <a:lnTo>
                        <a:pt x="216" y="204"/>
                      </a:lnTo>
                      <a:lnTo>
                        <a:pt x="251" y="159"/>
                      </a:lnTo>
                      <a:lnTo>
                        <a:pt x="291" y="117"/>
                      </a:lnTo>
                      <a:lnTo>
                        <a:pt x="332" y="76"/>
                      </a:lnTo>
                      <a:lnTo>
                        <a:pt x="353" y="56"/>
                      </a:lnTo>
                      <a:lnTo>
                        <a:pt x="376" y="38"/>
                      </a:lnTo>
                      <a:lnTo>
                        <a:pt x="376" y="38"/>
                      </a:lnTo>
                      <a:lnTo>
                        <a:pt x="388" y="27"/>
                      </a:lnTo>
                      <a:lnTo>
                        <a:pt x="401" y="19"/>
                      </a:lnTo>
                      <a:lnTo>
                        <a:pt x="416" y="12"/>
                      </a:lnTo>
                      <a:lnTo>
                        <a:pt x="430" y="7"/>
                      </a:lnTo>
                      <a:lnTo>
                        <a:pt x="445" y="3"/>
                      </a:lnTo>
                      <a:lnTo>
                        <a:pt x="459" y="2"/>
                      </a:lnTo>
                      <a:lnTo>
                        <a:pt x="475" y="0"/>
                      </a:lnTo>
                      <a:lnTo>
                        <a:pt x="490" y="0"/>
                      </a:lnTo>
                      <a:lnTo>
                        <a:pt x="504" y="3"/>
                      </a:lnTo>
                      <a:lnTo>
                        <a:pt x="519" y="7"/>
                      </a:lnTo>
                      <a:lnTo>
                        <a:pt x="533" y="11"/>
                      </a:lnTo>
                      <a:lnTo>
                        <a:pt x="548" y="18"/>
                      </a:lnTo>
                      <a:lnTo>
                        <a:pt x="561" y="26"/>
                      </a:lnTo>
                      <a:lnTo>
                        <a:pt x="573" y="34"/>
                      </a:lnTo>
                      <a:lnTo>
                        <a:pt x="585" y="44"/>
                      </a:lnTo>
                      <a:lnTo>
                        <a:pt x="597" y="56"/>
                      </a:lnTo>
                      <a:lnTo>
                        <a:pt x="597" y="56"/>
                      </a:lnTo>
                      <a:lnTo>
                        <a:pt x="606" y="69"/>
                      </a:lnTo>
                      <a:lnTo>
                        <a:pt x="614" y="83"/>
                      </a:lnTo>
                      <a:lnTo>
                        <a:pt x="621" y="97"/>
                      </a:lnTo>
                      <a:lnTo>
                        <a:pt x="626" y="110"/>
                      </a:lnTo>
                      <a:lnTo>
                        <a:pt x="630" y="126"/>
                      </a:lnTo>
                      <a:lnTo>
                        <a:pt x="633" y="141"/>
                      </a:lnTo>
                      <a:lnTo>
                        <a:pt x="634" y="155"/>
                      </a:lnTo>
                      <a:lnTo>
                        <a:pt x="633" y="171"/>
                      </a:lnTo>
                      <a:lnTo>
                        <a:pt x="631" y="186"/>
                      </a:lnTo>
                      <a:lnTo>
                        <a:pt x="627" y="200"/>
                      </a:lnTo>
                      <a:lnTo>
                        <a:pt x="622" y="215"/>
                      </a:lnTo>
                      <a:lnTo>
                        <a:pt x="617" y="228"/>
                      </a:lnTo>
                      <a:lnTo>
                        <a:pt x="609" y="243"/>
                      </a:lnTo>
                      <a:lnTo>
                        <a:pt x="599" y="255"/>
                      </a:lnTo>
                      <a:lnTo>
                        <a:pt x="589" y="267"/>
                      </a:lnTo>
                      <a:lnTo>
                        <a:pt x="577" y="277"/>
                      </a:lnTo>
                      <a:lnTo>
                        <a:pt x="577" y="277"/>
                      </a:lnTo>
                      <a:lnTo>
                        <a:pt x="547" y="305"/>
                      </a:lnTo>
                      <a:lnTo>
                        <a:pt x="517" y="334"/>
                      </a:lnTo>
                      <a:lnTo>
                        <a:pt x="491" y="363"/>
                      </a:lnTo>
                      <a:lnTo>
                        <a:pt x="466" y="395"/>
                      </a:lnTo>
                      <a:lnTo>
                        <a:pt x="442" y="427"/>
                      </a:lnTo>
                      <a:lnTo>
                        <a:pt x="421" y="461"/>
                      </a:lnTo>
                      <a:lnTo>
                        <a:pt x="401" y="496"/>
                      </a:lnTo>
                      <a:lnTo>
                        <a:pt x="382" y="531"/>
                      </a:lnTo>
                      <a:lnTo>
                        <a:pt x="367" y="568"/>
                      </a:lnTo>
                      <a:lnTo>
                        <a:pt x="353" y="605"/>
                      </a:lnTo>
                      <a:lnTo>
                        <a:pt x="341" y="644"/>
                      </a:lnTo>
                      <a:lnTo>
                        <a:pt x="331" y="682"/>
                      </a:lnTo>
                      <a:lnTo>
                        <a:pt x="324" y="722"/>
                      </a:lnTo>
                      <a:lnTo>
                        <a:pt x="318" y="762"/>
                      </a:lnTo>
                      <a:lnTo>
                        <a:pt x="315" y="803"/>
                      </a:lnTo>
                      <a:lnTo>
                        <a:pt x="314" y="844"/>
                      </a:lnTo>
                      <a:lnTo>
                        <a:pt x="314" y="844"/>
                      </a:lnTo>
                      <a:lnTo>
                        <a:pt x="315" y="882"/>
                      </a:lnTo>
                      <a:lnTo>
                        <a:pt x="318" y="919"/>
                      </a:lnTo>
                      <a:lnTo>
                        <a:pt x="322" y="956"/>
                      </a:lnTo>
                      <a:lnTo>
                        <a:pt x="328" y="992"/>
                      </a:lnTo>
                      <a:lnTo>
                        <a:pt x="337" y="1028"/>
                      </a:lnTo>
                      <a:lnTo>
                        <a:pt x="347" y="1063"/>
                      </a:lnTo>
                      <a:lnTo>
                        <a:pt x="359" y="1098"/>
                      </a:lnTo>
                      <a:lnTo>
                        <a:pt x="372" y="1131"/>
                      </a:lnTo>
                      <a:lnTo>
                        <a:pt x="386" y="1164"/>
                      </a:lnTo>
                      <a:lnTo>
                        <a:pt x="404" y="1196"/>
                      </a:lnTo>
                      <a:lnTo>
                        <a:pt x="421" y="1228"/>
                      </a:lnTo>
                      <a:lnTo>
                        <a:pt x="441" y="1257"/>
                      </a:lnTo>
                      <a:lnTo>
                        <a:pt x="461" y="1286"/>
                      </a:lnTo>
                      <a:lnTo>
                        <a:pt x="483" y="1314"/>
                      </a:lnTo>
                      <a:lnTo>
                        <a:pt x="506" y="1341"/>
                      </a:lnTo>
                      <a:lnTo>
                        <a:pt x="531" y="1367"/>
                      </a:lnTo>
                      <a:lnTo>
                        <a:pt x="556" y="1392"/>
                      </a:lnTo>
                      <a:lnTo>
                        <a:pt x="584" y="1414"/>
                      </a:lnTo>
                      <a:lnTo>
                        <a:pt x="611" y="1437"/>
                      </a:lnTo>
                      <a:lnTo>
                        <a:pt x="641" y="1457"/>
                      </a:lnTo>
                      <a:lnTo>
                        <a:pt x="670" y="1477"/>
                      </a:lnTo>
                      <a:lnTo>
                        <a:pt x="701" y="1494"/>
                      </a:lnTo>
                      <a:lnTo>
                        <a:pt x="733" y="1511"/>
                      </a:lnTo>
                      <a:lnTo>
                        <a:pt x="766" y="1526"/>
                      </a:lnTo>
                      <a:lnTo>
                        <a:pt x="799" y="1539"/>
                      </a:lnTo>
                      <a:lnTo>
                        <a:pt x="834" y="1551"/>
                      </a:lnTo>
                      <a:lnTo>
                        <a:pt x="869" y="1560"/>
                      </a:lnTo>
                      <a:lnTo>
                        <a:pt x="905" y="1569"/>
                      </a:lnTo>
                      <a:lnTo>
                        <a:pt x="941" y="1576"/>
                      </a:lnTo>
                      <a:lnTo>
                        <a:pt x="978" y="1580"/>
                      </a:lnTo>
                      <a:lnTo>
                        <a:pt x="1015" y="1582"/>
                      </a:lnTo>
                      <a:lnTo>
                        <a:pt x="1053" y="1584"/>
                      </a:lnTo>
                      <a:lnTo>
                        <a:pt x="1053" y="1584"/>
                      </a:lnTo>
                      <a:lnTo>
                        <a:pt x="1092" y="1582"/>
                      </a:lnTo>
                      <a:lnTo>
                        <a:pt x="1129" y="1580"/>
                      </a:lnTo>
                      <a:lnTo>
                        <a:pt x="1166" y="1576"/>
                      </a:lnTo>
                      <a:lnTo>
                        <a:pt x="1203" y="1569"/>
                      </a:lnTo>
                      <a:lnTo>
                        <a:pt x="1239" y="1560"/>
                      </a:lnTo>
                      <a:lnTo>
                        <a:pt x="1273" y="1551"/>
                      </a:lnTo>
                      <a:lnTo>
                        <a:pt x="1308" y="1539"/>
                      </a:lnTo>
                      <a:lnTo>
                        <a:pt x="1342" y="1526"/>
                      </a:lnTo>
                      <a:lnTo>
                        <a:pt x="1374" y="1511"/>
                      </a:lnTo>
                      <a:lnTo>
                        <a:pt x="1405" y="1494"/>
                      </a:lnTo>
                      <a:lnTo>
                        <a:pt x="1437" y="1477"/>
                      </a:lnTo>
                      <a:lnTo>
                        <a:pt x="1466" y="1457"/>
                      </a:lnTo>
                      <a:lnTo>
                        <a:pt x="1495" y="1437"/>
                      </a:lnTo>
                      <a:lnTo>
                        <a:pt x="1525" y="1414"/>
                      </a:lnTo>
                      <a:lnTo>
                        <a:pt x="1551" y="1392"/>
                      </a:lnTo>
                      <a:lnTo>
                        <a:pt x="1576" y="1367"/>
                      </a:lnTo>
                      <a:lnTo>
                        <a:pt x="1601" y="1341"/>
                      </a:lnTo>
                      <a:lnTo>
                        <a:pt x="1624" y="1314"/>
                      </a:lnTo>
                      <a:lnTo>
                        <a:pt x="1646" y="1286"/>
                      </a:lnTo>
                      <a:lnTo>
                        <a:pt x="1667" y="1257"/>
                      </a:lnTo>
                      <a:lnTo>
                        <a:pt x="1686" y="1228"/>
                      </a:lnTo>
                      <a:lnTo>
                        <a:pt x="1705" y="1196"/>
                      </a:lnTo>
                      <a:lnTo>
                        <a:pt x="1720" y="1164"/>
                      </a:lnTo>
                      <a:lnTo>
                        <a:pt x="1735" y="1131"/>
                      </a:lnTo>
                      <a:lnTo>
                        <a:pt x="1748" y="1098"/>
                      </a:lnTo>
                      <a:lnTo>
                        <a:pt x="1760" y="1063"/>
                      </a:lnTo>
                      <a:lnTo>
                        <a:pt x="1771" y="1028"/>
                      </a:lnTo>
                      <a:lnTo>
                        <a:pt x="1779" y="992"/>
                      </a:lnTo>
                      <a:lnTo>
                        <a:pt x="1785" y="956"/>
                      </a:lnTo>
                      <a:lnTo>
                        <a:pt x="1789" y="919"/>
                      </a:lnTo>
                      <a:lnTo>
                        <a:pt x="1792" y="882"/>
                      </a:lnTo>
                      <a:lnTo>
                        <a:pt x="1793" y="844"/>
                      </a:lnTo>
                      <a:lnTo>
                        <a:pt x="1793" y="844"/>
                      </a:lnTo>
                      <a:lnTo>
                        <a:pt x="1792" y="803"/>
                      </a:lnTo>
                      <a:lnTo>
                        <a:pt x="1789" y="762"/>
                      </a:lnTo>
                      <a:lnTo>
                        <a:pt x="1784" y="722"/>
                      </a:lnTo>
                      <a:lnTo>
                        <a:pt x="1776" y="682"/>
                      </a:lnTo>
                      <a:lnTo>
                        <a:pt x="1767" y="644"/>
                      </a:lnTo>
                      <a:lnTo>
                        <a:pt x="1755" y="605"/>
                      </a:lnTo>
                      <a:lnTo>
                        <a:pt x="1740" y="568"/>
                      </a:lnTo>
                      <a:lnTo>
                        <a:pt x="1724" y="531"/>
                      </a:lnTo>
                      <a:lnTo>
                        <a:pt x="1707" y="496"/>
                      </a:lnTo>
                      <a:lnTo>
                        <a:pt x="1687" y="461"/>
                      </a:lnTo>
                      <a:lnTo>
                        <a:pt x="1665" y="427"/>
                      </a:lnTo>
                      <a:lnTo>
                        <a:pt x="1641" y="395"/>
                      </a:lnTo>
                      <a:lnTo>
                        <a:pt x="1616" y="363"/>
                      </a:lnTo>
                      <a:lnTo>
                        <a:pt x="1589" y="334"/>
                      </a:lnTo>
                      <a:lnTo>
                        <a:pt x="1560" y="305"/>
                      </a:lnTo>
                      <a:lnTo>
                        <a:pt x="1530" y="277"/>
                      </a:lnTo>
                      <a:lnTo>
                        <a:pt x="1530" y="277"/>
                      </a:lnTo>
                      <a:lnTo>
                        <a:pt x="1518" y="267"/>
                      </a:lnTo>
                      <a:lnTo>
                        <a:pt x="1507" y="255"/>
                      </a:lnTo>
                      <a:lnTo>
                        <a:pt x="1498" y="243"/>
                      </a:lnTo>
                      <a:lnTo>
                        <a:pt x="1491" y="228"/>
                      </a:lnTo>
                      <a:lnTo>
                        <a:pt x="1485" y="215"/>
                      </a:lnTo>
                      <a:lnTo>
                        <a:pt x="1480" y="200"/>
                      </a:lnTo>
                      <a:lnTo>
                        <a:pt x="1477" y="186"/>
                      </a:lnTo>
                      <a:lnTo>
                        <a:pt x="1474" y="171"/>
                      </a:lnTo>
                      <a:lnTo>
                        <a:pt x="1474" y="155"/>
                      </a:lnTo>
                      <a:lnTo>
                        <a:pt x="1474" y="141"/>
                      </a:lnTo>
                      <a:lnTo>
                        <a:pt x="1477" y="126"/>
                      </a:lnTo>
                      <a:lnTo>
                        <a:pt x="1481" y="110"/>
                      </a:lnTo>
                      <a:lnTo>
                        <a:pt x="1486" y="97"/>
                      </a:lnTo>
                      <a:lnTo>
                        <a:pt x="1493" y="83"/>
                      </a:lnTo>
                      <a:lnTo>
                        <a:pt x="1501" y="69"/>
                      </a:lnTo>
                      <a:lnTo>
                        <a:pt x="1511" y="56"/>
                      </a:lnTo>
                      <a:lnTo>
                        <a:pt x="1511" y="56"/>
                      </a:lnTo>
                      <a:lnTo>
                        <a:pt x="1522" y="44"/>
                      </a:lnTo>
                      <a:lnTo>
                        <a:pt x="1534" y="34"/>
                      </a:lnTo>
                      <a:lnTo>
                        <a:pt x="1546" y="26"/>
                      </a:lnTo>
                      <a:lnTo>
                        <a:pt x="1559" y="18"/>
                      </a:lnTo>
                      <a:lnTo>
                        <a:pt x="1574" y="11"/>
                      </a:lnTo>
                      <a:lnTo>
                        <a:pt x="1588" y="7"/>
                      </a:lnTo>
                      <a:lnTo>
                        <a:pt x="1603" y="3"/>
                      </a:lnTo>
                      <a:lnTo>
                        <a:pt x="1617" y="0"/>
                      </a:lnTo>
                      <a:lnTo>
                        <a:pt x="1633" y="0"/>
                      </a:lnTo>
                      <a:lnTo>
                        <a:pt x="1648" y="2"/>
                      </a:lnTo>
                      <a:lnTo>
                        <a:pt x="1662" y="3"/>
                      </a:lnTo>
                      <a:lnTo>
                        <a:pt x="1677" y="7"/>
                      </a:lnTo>
                      <a:lnTo>
                        <a:pt x="1691" y="12"/>
                      </a:lnTo>
                      <a:lnTo>
                        <a:pt x="1706" y="19"/>
                      </a:lnTo>
                      <a:lnTo>
                        <a:pt x="1719" y="27"/>
                      </a:lnTo>
                      <a:lnTo>
                        <a:pt x="1732" y="38"/>
                      </a:lnTo>
                      <a:lnTo>
                        <a:pt x="1732" y="38"/>
                      </a:lnTo>
                      <a:lnTo>
                        <a:pt x="1753" y="56"/>
                      </a:lnTo>
                      <a:lnTo>
                        <a:pt x="1776" y="76"/>
                      </a:lnTo>
                      <a:lnTo>
                        <a:pt x="1817" y="117"/>
                      </a:lnTo>
                      <a:lnTo>
                        <a:pt x="1855" y="159"/>
                      </a:lnTo>
                      <a:lnTo>
                        <a:pt x="1891" y="204"/>
                      </a:lnTo>
                      <a:lnTo>
                        <a:pt x="1924" y="251"/>
                      </a:lnTo>
                      <a:lnTo>
                        <a:pt x="1956" y="298"/>
                      </a:lnTo>
                      <a:lnTo>
                        <a:pt x="1984" y="349"/>
                      </a:lnTo>
                      <a:lnTo>
                        <a:pt x="2009" y="399"/>
                      </a:lnTo>
                      <a:lnTo>
                        <a:pt x="2031" y="451"/>
                      </a:lnTo>
                      <a:lnTo>
                        <a:pt x="2051" y="505"/>
                      </a:lnTo>
                      <a:lnTo>
                        <a:pt x="2068" y="559"/>
                      </a:lnTo>
                      <a:lnTo>
                        <a:pt x="2082" y="615"/>
                      </a:lnTo>
                      <a:lnTo>
                        <a:pt x="2094" y="670"/>
                      </a:lnTo>
                      <a:lnTo>
                        <a:pt x="2102" y="727"/>
                      </a:lnTo>
                      <a:lnTo>
                        <a:pt x="2106" y="785"/>
                      </a:lnTo>
                      <a:lnTo>
                        <a:pt x="2107" y="815"/>
                      </a:lnTo>
                      <a:lnTo>
                        <a:pt x="2107" y="844"/>
                      </a:lnTo>
                      <a:lnTo>
                        <a:pt x="2107" y="844"/>
                      </a:lnTo>
                      <a:lnTo>
                        <a:pt x="2106" y="898"/>
                      </a:lnTo>
                      <a:lnTo>
                        <a:pt x="2102" y="951"/>
                      </a:lnTo>
                      <a:lnTo>
                        <a:pt x="2095" y="1004"/>
                      </a:lnTo>
                      <a:lnTo>
                        <a:pt x="2086" y="1056"/>
                      </a:lnTo>
                      <a:lnTo>
                        <a:pt x="2074" y="1107"/>
                      </a:lnTo>
                      <a:lnTo>
                        <a:pt x="2061" y="1156"/>
                      </a:lnTo>
                      <a:lnTo>
                        <a:pt x="2043" y="1205"/>
                      </a:lnTo>
                      <a:lnTo>
                        <a:pt x="2025" y="1254"/>
                      </a:lnTo>
                      <a:lnTo>
                        <a:pt x="2004" y="1300"/>
                      </a:lnTo>
                      <a:lnTo>
                        <a:pt x="1980" y="1345"/>
                      </a:lnTo>
                      <a:lnTo>
                        <a:pt x="1955" y="1390"/>
                      </a:lnTo>
                      <a:lnTo>
                        <a:pt x="1927" y="1433"/>
                      </a:lnTo>
                      <a:lnTo>
                        <a:pt x="1898" y="1474"/>
                      </a:lnTo>
                      <a:lnTo>
                        <a:pt x="1866" y="1514"/>
                      </a:lnTo>
                      <a:lnTo>
                        <a:pt x="1833" y="1552"/>
                      </a:lnTo>
                      <a:lnTo>
                        <a:pt x="1798" y="1589"/>
                      </a:lnTo>
                      <a:lnTo>
                        <a:pt x="1761" y="1623"/>
                      </a:lnTo>
                      <a:lnTo>
                        <a:pt x="1723" y="1657"/>
                      </a:lnTo>
                      <a:lnTo>
                        <a:pt x="1683" y="1688"/>
                      </a:lnTo>
                      <a:lnTo>
                        <a:pt x="1642" y="1717"/>
                      </a:lnTo>
                      <a:lnTo>
                        <a:pt x="1600" y="1745"/>
                      </a:lnTo>
                      <a:lnTo>
                        <a:pt x="1555" y="1770"/>
                      </a:lnTo>
                      <a:lnTo>
                        <a:pt x="1510" y="1794"/>
                      </a:lnTo>
                      <a:lnTo>
                        <a:pt x="1464" y="1815"/>
                      </a:lnTo>
                      <a:lnTo>
                        <a:pt x="1416" y="1834"/>
                      </a:lnTo>
                      <a:lnTo>
                        <a:pt x="1367" y="1850"/>
                      </a:lnTo>
                      <a:lnTo>
                        <a:pt x="1317" y="1864"/>
                      </a:lnTo>
                      <a:lnTo>
                        <a:pt x="1265" y="1876"/>
                      </a:lnTo>
                      <a:lnTo>
                        <a:pt x="1214" y="1886"/>
                      </a:lnTo>
                      <a:lnTo>
                        <a:pt x="1161" y="1892"/>
                      </a:lnTo>
                      <a:lnTo>
                        <a:pt x="1108" y="1896"/>
                      </a:lnTo>
                      <a:lnTo>
                        <a:pt x="1053" y="1897"/>
                      </a:lnTo>
                      <a:lnTo>
                        <a:pt x="1053" y="1897"/>
                      </a:lnTo>
                      <a:close/>
                    </a:path>
                  </a:pathLst>
                </a:custGeom>
                <a:solidFill>
                  <a:srgbClr val="015A75"/>
                </a:solidFill>
                <a:ln w="19050" cap="flat" cmpd="sng" algn="ctr">
                  <a:noFill/>
                  <a:prstDash val="solid"/>
                  <a:miter lim="800000"/>
                </a:ln>
                <a:effectLst>
                  <a:innerShdw blurRad="38100" dist="12700" dir="13500000">
                    <a:prstClr val="black">
                      <a:alpha val="30000"/>
                    </a:prstClr>
                  </a:inn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smtClean="0">
                    <a:ln>
                      <a:noFill/>
                    </a:ln>
                    <a:solidFill>
                      <a:srgbClr val="015A75"/>
                    </a:solidFill>
                    <a:effectLst/>
                    <a:uLnTx/>
                    <a:uFillTx/>
                    <a:latin typeface="Calibri" panose="020F0502020204030204"/>
                    <a:cs typeface="+mn-ea"/>
                    <a:sym typeface="+mn-lt"/>
                  </a:endParaRPr>
                </a:p>
              </p:txBody>
            </p:sp>
          </p:grpSp>
        </p:grpSp>
      </p:grpSp>
      <p:sp>
        <p:nvSpPr>
          <p:cNvPr id="14" name="標題 1"/>
          <p:cNvSpPr txBox="1">
            <a:spLocks/>
          </p:cNvSpPr>
          <p:nvPr/>
        </p:nvSpPr>
        <p:spPr>
          <a:xfrm>
            <a:off x="239976" y="746360"/>
            <a:ext cx="3146691" cy="7302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zh-TW" sz="2800" b="1" dirty="0" smtClean="0">
                <a:solidFill>
                  <a:srgbClr val="0033CC"/>
                </a:solidFill>
                <a:latin typeface="微軟正黑體" panose="020B0604030504040204" pitchFamily="34" charset="-120"/>
                <a:ea typeface="微軟正黑體" panose="020B0604030504040204" pitchFamily="34" charset="-120"/>
              </a:rPr>
              <a:t>2</a:t>
            </a:r>
            <a:r>
              <a:rPr lang="zh-TW" altLang="en-US" sz="2800" b="1" dirty="0" smtClean="0">
                <a:solidFill>
                  <a:srgbClr val="0033CC"/>
                </a:solidFill>
                <a:latin typeface="微軟正黑體" panose="020B0604030504040204" pitchFamily="34" charset="-120"/>
                <a:ea typeface="微軟正黑體" panose="020B0604030504040204" pitchFamily="34" charset="-120"/>
              </a:rPr>
              <a:t>、設定新通行碼</a:t>
            </a:r>
            <a:endParaRPr lang="zh-TW" altLang="en-US" sz="2800" b="1" dirty="0">
              <a:solidFill>
                <a:srgbClr val="0033CC"/>
              </a:solidFill>
              <a:latin typeface="微軟正黑體" panose="020B0604030504040204" pitchFamily="34" charset="-120"/>
              <a:ea typeface="微軟正黑體" panose="020B0604030504040204" pitchFamily="34" charset="-120"/>
            </a:endParaRPr>
          </a:p>
        </p:txBody>
      </p:sp>
      <p:sp>
        <p:nvSpPr>
          <p:cNvPr id="15" name="矩形 2"/>
          <p:cNvSpPr>
            <a:spLocks noChangeArrowheads="1"/>
          </p:cNvSpPr>
          <p:nvPr/>
        </p:nvSpPr>
        <p:spPr bwMode="auto">
          <a:xfrm>
            <a:off x="320550" y="1467686"/>
            <a:ext cx="3937817" cy="1323439"/>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lgn="just">
              <a:defRPr/>
            </a:pPr>
            <a:r>
              <a:rPr lang="zh-TW" altLang="en-US" sz="2000" b="1" dirty="0" smtClean="0">
                <a:solidFill>
                  <a:srgbClr val="C00000"/>
                </a:solidFill>
                <a:latin typeface="微軟正黑體" panose="020B0604030504040204" pitchFamily="34" charset="-120"/>
                <a:ea typeface="微軟正黑體" panose="020B0604030504040204" pitchFamily="34" charset="-120"/>
              </a:rPr>
              <a:t>首次</a:t>
            </a:r>
            <a:r>
              <a:rPr lang="zh-TW" altLang="en-US" sz="2000" b="1" dirty="0" smtClean="0">
                <a:latin typeface="微軟正黑體" panose="020B0604030504040204" pitchFamily="34" charset="-120"/>
                <a:ea typeface="微軟正黑體" panose="020B0604030504040204" pitchFamily="34" charset="-120"/>
              </a:rPr>
              <a:t>登入，</a:t>
            </a:r>
            <a:r>
              <a:rPr lang="zh-TW" altLang="en-US" sz="2000" b="1" dirty="0">
                <a:latin typeface="微軟正黑體" panose="020B0604030504040204" pitchFamily="34" charset="-120"/>
                <a:ea typeface="微軟正黑體" panose="020B0604030504040204" pitchFamily="34" charset="-120"/>
              </a:rPr>
              <a:t>先以</a:t>
            </a:r>
            <a:r>
              <a:rPr lang="zh-TW" altLang="en-US" sz="2000" b="1" dirty="0">
                <a:solidFill>
                  <a:srgbClr val="C00000"/>
                </a:solidFill>
                <a:latin typeface="微軟正黑體" panose="020B0604030504040204" pitchFamily="34" charset="-120"/>
                <a:ea typeface="微軟正黑體" panose="020B0604030504040204" pitchFamily="34" charset="-120"/>
              </a:rPr>
              <a:t>預設</a:t>
            </a:r>
            <a:r>
              <a:rPr lang="zh-TW" altLang="en-US" sz="2000" b="1" dirty="0">
                <a:latin typeface="微軟正黑體" panose="020B0604030504040204" pitchFamily="34" charset="-120"/>
                <a:ea typeface="微軟正黑體" panose="020B0604030504040204" pitchFamily="34" charset="-120"/>
              </a:rPr>
              <a:t>通行碼登入後</a:t>
            </a:r>
            <a:r>
              <a:rPr lang="zh-TW" altLang="en-US" sz="2000" b="1" dirty="0" smtClean="0">
                <a:latin typeface="微軟正黑體" panose="020B0604030504040204" pitchFamily="34" charset="-120"/>
                <a:ea typeface="微軟正黑體" panose="020B0604030504040204" pitchFamily="34" charset="-120"/>
              </a:rPr>
              <a:t>，再</a:t>
            </a:r>
            <a:r>
              <a:rPr lang="zh-TW" altLang="en-US" sz="2000" b="1" u="sng" dirty="0" smtClean="0">
                <a:solidFill>
                  <a:srgbClr val="C00000"/>
                </a:solidFill>
                <a:latin typeface="微軟正黑體" panose="020B0604030504040204" pitchFamily="34" charset="-120"/>
                <a:ea typeface="微軟正黑體" panose="020B0604030504040204" pitchFamily="34" charset="-120"/>
              </a:rPr>
              <a:t>自行</a:t>
            </a:r>
            <a:r>
              <a:rPr lang="zh-TW" altLang="en-US" sz="2000" b="1" u="sng" dirty="0">
                <a:solidFill>
                  <a:srgbClr val="C00000"/>
                </a:solidFill>
                <a:latin typeface="微軟正黑體" panose="020B0604030504040204" pitchFamily="34" charset="-120"/>
                <a:ea typeface="微軟正黑體" panose="020B0604030504040204" pitchFamily="34" charset="-120"/>
              </a:rPr>
              <a:t>設定通行碼</a:t>
            </a:r>
            <a:r>
              <a:rPr lang="zh-TW" altLang="en-US" sz="2000" b="1" dirty="0">
                <a:latin typeface="微軟正黑體" panose="020B0604030504040204" pitchFamily="34" charset="-120"/>
                <a:ea typeface="微軟正黑體" panose="020B0604030504040204" pitchFamily="34" charset="-120"/>
              </a:rPr>
              <a:t>，設定</a:t>
            </a:r>
            <a:r>
              <a:rPr lang="zh-TW" altLang="en-US" sz="2000" b="1" dirty="0" smtClean="0">
                <a:latin typeface="微軟正黑體" panose="020B0604030504040204" pitchFamily="34" charset="-120"/>
                <a:ea typeface="微軟正黑體" panose="020B0604030504040204" pitchFamily="34" charset="-120"/>
              </a:rPr>
              <a:t>完成後，務必儲存</a:t>
            </a:r>
            <a:r>
              <a:rPr lang="en-US" altLang="zh-TW" sz="2000" b="1" dirty="0" smtClean="0">
                <a:latin typeface="微軟正黑體" panose="020B0604030504040204" pitchFamily="34" charset="-120"/>
                <a:ea typeface="微軟正黑體" panose="020B0604030504040204" pitchFamily="34" charset="-120"/>
              </a:rPr>
              <a:t>/</a:t>
            </a:r>
            <a:r>
              <a:rPr lang="zh-TW" altLang="en-US" sz="2000" b="1" dirty="0" smtClean="0">
                <a:latin typeface="微軟正黑體" panose="020B0604030504040204" pitchFamily="34" charset="-120"/>
                <a:ea typeface="微軟正黑體" panose="020B0604030504040204" pitchFamily="34" charset="-120"/>
              </a:rPr>
              <a:t>列印</a:t>
            </a:r>
            <a:r>
              <a:rPr lang="zh-TW" altLang="en-US" sz="2000" b="1" dirty="0">
                <a:latin typeface="微軟正黑體" panose="020B0604030504040204" pitchFamily="34" charset="-120"/>
                <a:ea typeface="微軟正黑體" panose="020B0604030504040204" pitchFamily="34" charset="-120"/>
              </a:rPr>
              <a:t>通行碼設定表並妥善</a:t>
            </a:r>
            <a:r>
              <a:rPr lang="zh-TW" altLang="en-US" sz="2000" b="1" dirty="0" smtClean="0">
                <a:latin typeface="微軟正黑體" panose="020B0604030504040204" pitchFamily="34" charset="-120"/>
                <a:ea typeface="微軟正黑體" panose="020B0604030504040204" pitchFamily="34" charset="-120"/>
              </a:rPr>
              <a:t>保存及熟記。</a:t>
            </a:r>
            <a:endParaRPr lang="en-US" altLang="zh-TW" b="1" dirty="0">
              <a:latin typeface="微軟正黑體" panose="020B0604030504040204" pitchFamily="34" charset="-120"/>
              <a:ea typeface="微軟正黑體" panose="020B0604030504040204" pitchFamily="34" charset="-120"/>
            </a:endParaRPr>
          </a:p>
        </p:txBody>
      </p:sp>
      <p:sp>
        <p:nvSpPr>
          <p:cNvPr id="16" name="矩形 15"/>
          <p:cNvSpPr/>
          <p:nvPr/>
        </p:nvSpPr>
        <p:spPr>
          <a:xfrm>
            <a:off x="4555066" y="4922638"/>
            <a:ext cx="3403601" cy="110887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20" name="矩形 19"/>
          <p:cNvSpPr/>
          <p:nvPr/>
        </p:nvSpPr>
        <p:spPr>
          <a:xfrm>
            <a:off x="358668" y="3743115"/>
            <a:ext cx="5944977" cy="378372"/>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自行設定通行碼 </a:t>
            </a:r>
            <a:r>
              <a:rPr lang="en-US" altLang="zh-TW" b="1" dirty="0" smtClean="0">
                <a:solidFill>
                  <a:schemeClr val="tx1"/>
                </a:solidFill>
                <a:latin typeface="微軟正黑體" panose="020B0604030504040204" pitchFamily="34" charset="-120"/>
                <a:ea typeface="微軟正黑體" panose="020B0604030504040204" pitchFamily="34" charset="-120"/>
              </a:rPr>
              <a:t>(</a:t>
            </a:r>
            <a:r>
              <a:rPr lang="zh-TW" altLang="en-US" b="1" dirty="0">
                <a:solidFill>
                  <a:srgbClr val="C00000"/>
                </a:solidFill>
                <a:latin typeface="微軟正黑體" panose="020B0604030504040204" pitchFamily="34" charset="-120"/>
                <a:ea typeface="微軟正黑體" panose="020B0604030504040204" pitchFamily="34" charset="-120"/>
              </a:rPr>
              <a:t>不可輸入空格及中文字，並留意大小寫</a:t>
            </a:r>
            <a:r>
              <a:rPr lang="en-US" altLang="zh-TW" b="1" dirty="0" smtClean="0">
                <a:solidFill>
                  <a:schemeClr val="tx1"/>
                </a:solidFill>
                <a:latin typeface="微軟正黑體" panose="020B0604030504040204" pitchFamily="34" charset="-120"/>
                <a:ea typeface="微軟正黑體" panose="020B0604030504040204" pitchFamily="34" charset="-120"/>
              </a:rPr>
              <a:t>)</a:t>
            </a:r>
            <a:endParaRPr lang="en-US" altLang="zh-TW" b="1" dirty="0">
              <a:solidFill>
                <a:schemeClr val="tx1"/>
              </a:solidFill>
              <a:latin typeface="微軟正黑體" panose="020B0604030504040204" pitchFamily="34" charset="-120"/>
              <a:ea typeface="微軟正黑體" panose="020B0604030504040204" pitchFamily="34" charset="-120"/>
            </a:endParaRPr>
          </a:p>
        </p:txBody>
      </p:sp>
      <p:grpSp>
        <p:nvGrpSpPr>
          <p:cNvPr id="21" name="群組 20"/>
          <p:cNvGrpSpPr/>
          <p:nvPr/>
        </p:nvGrpSpPr>
        <p:grpSpPr>
          <a:xfrm>
            <a:off x="1488661" y="5041394"/>
            <a:ext cx="2769706" cy="822686"/>
            <a:chOff x="542057" y="3523533"/>
            <a:chExt cx="3814141" cy="843759"/>
          </a:xfrm>
        </p:grpSpPr>
        <p:grpSp>
          <p:nvGrpSpPr>
            <p:cNvPr id="22" name="群組 21"/>
            <p:cNvGrpSpPr/>
            <p:nvPr/>
          </p:nvGrpSpPr>
          <p:grpSpPr>
            <a:xfrm>
              <a:off x="542057" y="3523533"/>
              <a:ext cx="3814141" cy="843759"/>
              <a:chOff x="628650" y="4205051"/>
              <a:chExt cx="1577340" cy="794627"/>
            </a:xfrm>
          </p:grpSpPr>
          <p:grpSp>
            <p:nvGrpSpPr>
              <p:cNvPr id="24" name="Group 6"/>
              <p:cNvGrpSpPr/>
              <p:nvPr/>
            </p:nvGrpSpPr>
            <p:grpSpPr>
              <a:xfrm>
                <a:off x="628650" y="4297494"/>
                <a:ext cx="1577340" cy="702184"/>
                <a:chOff x="497608" y="4585611"/>
                <a:chExt cx="3020291" cy="780413"/>
              </a:xfrm>
              <a:effectLst/>
            </p:grpSpPr>
            <p:sp>
              <p:nvSpPr>
                <p:cNvPr id="26" name="Rectangle 4"/>
                <p:cNvSpPr/>
                <p:nvPr/>
              </p:nvSpPr>
              <p:spPr>
                <a:xfrm>
                  <a:off x="497608" y="4585611"/>
                  <a:ext cx="3020291" cy="6938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7" name="Rectangle 5"/>
                <p:cNvSpPr/>
                <p:nvPr/>
              </p:nvSpPr>
              <p:spPr>
                <a:xfrm>
                  <a:off x="497608" y="5288732"/>
                  <a:ext cx="3020291" cy="772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5" name="Rectangle 5"/>
              <p:cNvSpPr/>
              <p:nvPr/>
            </p:nvSpPr>
            <p:spPr>
              <a:xfrm>
                <a:off x="628650" y="4205051"/>
                <a:ext cx="1577340" cy="695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3" name="TextBox 25"/>
            <p:cNvSpPr txBox="1"/>
            <p:nvPr/>
          </p:nvSpPr>
          <p:spPr>
            <a:xfrm>
              <a:off x="665454" y="3621686"/>
              <a:ext cx="3567347" cy="662887"/>
            </a:xfrm>
            <a:prstGeom prst="rect">
              <a:avLst/>
            </a:prstGeom>
            <a:noFill/>
          </p:spPr>
          <p:txBody>
            <a:bodyPr wrap="square" lIns="0" rIns="0" rtlCol="0" anchor="ctr">
              <a:spAutoFit/>
            </a:bodyPr>
            <a:lstStyle/>
            <a:p>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輸入後可點選</a:t>
              </a:r>
              <a:r>
                <a:rPr lang="zh-TW" altLang="en-US" b="1" u="sng" noProof="1" smtClean="0">
                  <a:solidFill>
                    <a:srgbClr val="C00000"/>
                  </a:solidFill>
                  <a:latin typeface="微軟正黑體" panose="020B0604030504040204" pitchFamily="34" charset="-120"/>
                  <a:ea typeface="微軟正黑體" panose="020B0604030504040204" pitchFamily="34" charset="-120"/>
                </a:rPr>
                <a:t>小眼睛圖示</a:t>
              </a:r>
              <a:r>
                <a:rPr lang="zh-TW" altLang="en-US" b="1" noProof="1" smtClean="0">
                  <a:solidFill>
                    <a:schemeClr val="tx1">
                      <a:lumMod val="85000"/>
                      <a:lumOff val="15000"/>
                    </a:schemeClr>
                  </a:solidFill>
                  <a:latin typeface="微軟正黑體" panose="020B0604030504040204" pitchFamily="34" charset="-120"/>
                  <a:ea typeface="微軟正黑體" panose="020B0604030504040204" pitchFamily="34" charset="-120"/>
                </a:rPr>
                <a:t>，檢視輸入通行碼是否正確</a:t>
              </a:r>
              <a:endParaRPr lang="en-US" altLang="zh-TW" b="1" noProof="1">
                <a:solidFill>
                  <a:schemeClr val="tx1">
                    <a:lumMod val="85000"/>
                    <a:lumOff val="15000"/>
                  </a:schemeClr>
                </a:solidFill>
                <a:latin typeface="微軟正黑體" panose="020B0604030504040204" pitchFamily="34" charset="-120"/>
                <a:ea typeface="微軟正黑體" panose="020B0604030504040204" pitchFamily="34" charset="-120"/>
              </a:endParaRPr>
            </a:p>
          </p:txBody>
        </p:sp>
      </p:grpSp>
      <p:sp>
        <p:nvSpPr>
          <p:cNvPr id="28" name="矩形 2"/>
          <p:cNvSpPr>
            <a:spLocks noChangeArrowheads="1"/>
          </p:cNvSpPr>
          <p:nvPr/>
        </p:nvSpPr>
        <p:spPr bwMode="auto">
          <a:xfrm>
            <a:off x="320550" y="6383673"/>
            <a:ext cx="8145403" cy="338554"/>
          </a:xfrm>
          <a:prstGeom prst="rect">
            <a:avLst/>
          </a:prstGeom>
          <a:solidFill>
            <a:srgbClr val="FFE5E5"/>
          </a:solidFill>
          <a:ln w="9525">
            <a:solidFill>
              <a:srgbClr val="C00000"/>
            </a:solidFill>
            <a:miter lim="800000"/>
            <a:headEnd/>
            <a:tailEnd/>
          </a:ln>
        </p:spPr>
        <p:txBody>
          <a:bodyPr wrap="square">
            <a:spAutoFit/>
          </a:bodyPr>
          <a:lstStyle>
            <a:lvl1pPr>
              <a:defRPr>
                <a:solidFill>
                  <a:schemeClr val="tx1"/>
                </a:solidFill>
                <a:latin typeface="Calibri" panose="020F0502020204030204" pitchFamily="34" charset="0"/>
                <a:ea typeface="新細明體" panose="02020500000000000000" pitchFamily="18" charset="-120"/>
              </a:defRPr>
            </a:lvl1pPr>
            <a:lvl2pPr marL="742950" indent="-285750">
              <a:defRPr>
                <a:solidFill>
                  <a:schemeClr val="tx1"/>
                </a:solidFill>
                <a:latin typeface="Calibri" panose="020F0502020204030204" pitchFamily="34" charset="0"/>
                <a:ea typeface="新細明體" panose="02020500000000000000" pitchFamily="18" charset="-120"/>
              </a:defRPr>
            </a:lvl2pPr>
            <a:lvl3pPr marL="1143000" indent="-228600">
              <a:defRPr>
                <a:solidFill>
                  <a:schemeClr val="tx1"/>
                </a:solidFill>
                <a:latin typeface="Calibri" panose="020F0502020204030204" pitchFamily="34" charset="0"/>
                <a:ea typeface="新細明體" panose="02020500000000000000" pitchFamily="18" charset="-120"/>
              </a:defRPr>
            </a:lvl3pPr>
            <a:lvl4pPr marL="1600200" indent="-228600">
              <a:defRPr>
                <a:solidFill>
                  <a:schemeClr val="tx1"/>
                </a:solidFill>
                <a:latin typeface="Calibri" panose="020F0502020204030204" pitchFamily="34" charset="0"/>
                <a:ea typeface="新細明體" panose="02020500000000000000" pitchFamily="18" charset="-120"/>
              </a:defRPr>
            </a:lvl4pPr>
            <a:lvl5pPr marL="2057400" indent="-228600">
              <a:defRPr>
                <a:solidFill>
                  <a:schemeClr val="tx1"/>
                </a:solidFill>
                <a:latin typeface="Calibri" panose="020F0502020204030204" pitchFamily="34" charset="0"/>
                <a:ea typeface="新細明體" panose="02020500000000000000" pitchFamily="18" charset="-120"/>
              </a:defRPr>
            </a:lvl5pPr>
            <a:lvl6pPr marL="25146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6pPr>
            <a:lvl7pPr marL="29718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7pPr>
            <a:lvl8pPr marL="34290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8pPr>
            <a:lvl9pPr marL="3886200" indent="-228600" fontAlgn="base">
              <a:spcBef>
                <a:spcPct val="0"/>
              </a:spcBef>
              <a:spcAft>
                <a:spcPct val="0"/>
              </a:spcAft>
              <a:defRPr>
                <a:solidFill>
                  <a:schemeClr val="tx1"/>
                </a:solidFill>
                <a:latin typeface="Calibri" panose="020F0502020204030204" pitchFamily="34" charset="0"/>
                <a:ea typeface="新細明體" panose="02020500000000000000" pitchFamily="18" charset="-120"/>
              </a:defRPr>
            </a:lvl9pPr>
          </a:lstStyle>
          <a:p>
            <a:pPr>
              <a:defRPr/>
            </a:pPr>
            <a:r>
              <a:rPr lang="zh-TW" altLang="en-US" sz="1600" b="1" dirty="0" smtClean="0">
                <a:latin typeface="微軟正黑體" panose="020B0604030504040204" pitchFamily="34" charset="-120"/>
                <a:ea typeface="微軟正黑體" panose="020B0604030504040204" pitchFamily="34" charset="-120"/>
              </a:rPr>
              <a:t>通行</a:t>
            </a:r>
            <a:r>
              <a:rPr lang="zh-TW" altLang="en-US" sz="1600" b="1" dirty="0">
                <a:latin typeface="微軟正黑體" panose="020B0604030504040204" pitchFamily="34" charset="-120"/>
                <a:ea typeface="微軟正黑體" panose="020B0604030504040204" pitchFamily="34" charset="-120"/>
              </a:rPr>
              <a:t>碼</a:t>
            </a:r>
            <a:r>
              <a:rPr lang="zh-TW" altLang="en-US" sz="1600" b="1" dirty="0">
                <a:solidFill>
                  <a:srgbClr val="C00000"/>
                </a:solidFill>
                <a:latin typeface="微軟正黑體" panose="020B0604030504040204" pitchFamily="34" charset="-120"/>
                <a:ea typeface="微軟正黑體" panose="020B0604030504040204" pitchFamily="34" charset="-120"/>
              </a:rPr>
              <a:t>切勿</a:t>
            </a:r>
            <a:r>
              <a:rPr lang="zh-TW" altLang="en-US" sz="1600" b="1" dirty="0">
                <a:latin typeface="微軟正黑體" panose="020B0604030504040204" pitchFamily="34" charset="-120"/>
                <a:ea typeface="微軟正黑體" panose="020B0604030504040204" pitchFamily="34" charset="-120"/>
              </a:rPr>
              <a:t>提供給他人使用，</a:t>
            </a:r>
            <a:r>
              <a:rPr lang="zh-TW" altLang="en-US" sz="1600" b="1" dirty="0" smtClean="0">
                <a:latin typeface="微軟正黑體" panose="020B0604030504040204" pitchFamily="34" charset="-120"/>
                <a:ea typeface="微軟正黑體" panose="020B0604030504040204" pitchFamily="34" charset="-120"/>
              </a:rPr>
              <a:t>如因此</a:t>
            </a:r>
            <a:r>
              <a:rPr lang="zh-TW" altLang="en-US" sz="1600" b="1" dirty="0">
                <a:latin typeface="微軟正黑體" panose="020B0604030504040204" pitchFamily="34" charset="-120"/>
                <a:ea typeface="微軟正黑體" panose="020B0604030504040204" pitchFamily="34" charset="-120"/>
              </a:rPr>
              <a:t>造成個人資料外洩或權益受損，概由免試生自行</a:t>
            </a:r>
            <a:r>
              <a:rPr lang="zh-TW" altLang="en-US" sz="1600" b="1" dirty="0" smtClean="0">
                <a:latin typeface="微軟正黑體" panose="020B0604030504040204" pitchFamily="34" charset="-120"/>
                <a:ea typeface="微軟正黑體" panose="020B0604030504040204" pitchFamily="34" charset="-120"/>
              </a:rPr>
              <a:t>負責</a:t>
            </a:r>
            <a:endParaRPr lang="en-US" altLang="zh-TW" sz="1600" b="1" dirty="0">
              <a:latin typeface="微軟正黑體" panose="020B0604030504040204" pitchFamily="34" charset="-120"/>
              <a:ea typeface="微軟正黑體" panose="020B0604030504040204" pitchFamily="34" charset="-120"/>
            </a:endParaRPr>
          </a:p>
        </p:txBody>
      </p:sp>
      <p:sp>
        <p:nvSpPr>
          <p:cNvPr id="29" name="向右箭號 28"/>
          <p:cNvSpPr/>
          <p:nvPr/>
        </p:nvSpPr>
        <p:spPr bwMode="auto">
          <a:xfrm flipH="1">
            <a:off x="6757674" y="5731272"/>
            <a:ext cx="316540" cy="265616"/>
          </a:xfrm>
          <a:prstGeom prst="rightArrow">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pic>
        <p:nvPicPr>
          <p:cNvPr id="2" name="圖片 1"/>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415148" y="246621"/>
            <a:ext cx="4438326" cy="3076385"/>
          </a:xfrm>
          <a:prstGeom prst="rect">
            <a:avLst/>
          </a:prstGeom>
          <a:ln w="19050">
            <a:solidFill>
              <a:srgbClr val="0000FF"/>
            </a:solidFill>
          </a:ln>
        </p:spPr>
      </p:pic>
      <p:sp>
        <p:nvSpPr>
          <p:cNvPr id="18" name="矩形 17"/>
          <p:cNvSpPr/>
          <p:nvPr/>
        </p:nvSpPr>
        <p:spPr>
          <a:xfrm>
            <a:off x="7508836" y="2355957"/>
            <a:ext cx="1472286" cy="605841"/>
          </a:xfrm>
          <a:prstGeom prst="rect">
            <a:avLst/>
          </a:prstGeom>
          <a:solidFill>
            <a:srgbClr val="FBCEC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3">
            <a:schemeClr val="lt1"/>
          </a:lnRef>
          <a:fillRef idx="1">
            <a:schemeClr val="accent2"/>
          </a:fillRef>
          <a:effectRef idx="1">
            <a:schemeClr val="accent2"/>
          </a:effectRef>
          <a:fontRef idx="minor">
            <a:schemeClr val="lt1"/>
          </a:fontRef>
        </p:style>
        <p:txBody>
          <a:bodyPr rtlCol="0" anchor="ctr"/>
          <a:lstStyle/>
          <a:p>
            <a:pPr algn="ctr"/>
            <a:r>
              <a:rPr lang="zh-TW" altLang="en-US" b="1" dirty="0" smtClean="0">
                <a:solidFill>
                  <a:schemeClr val="tx1"/>
                </a:solidFill>
                <a:latin typeface="微軟正黑體" panose="020B0604030504040204" pitchFamily="34" charset="-120"/>
                <a:ea typeface="微軟正黑體" panose="020B0604030504040204" pitchFamily="34" charset="-120"/>
              </a:rPr>
              <a:t>先輸入</a:t>
            </a:r>
            <a:r>
              <a:rPr lang="zh-TW" altLang="en-US" b="1" dirty="0" smtClean="0">
                <a:solidFill>
                  <a:srgbClr val="C00000"/>
                </a:solidFill>
                <a:latin typeface="微軟正黑體" panose="020B0604030504040204" pitchFamily="34" charset="-120"/>
                <a:ea typeface="微軟正黑體" panose="020B0604030504040204" pitchFamily="34" charset="-120"/>
              </a:rPr>
              <a:t>預設</a:t>
            </a:r>
            <a:r>
              <a:rPr lang="zh-TW" altLang="en-US" b="1" dirty="0" smtClean="0">
                <a:solidFill>
                  <a:schemeClr val="tx1"/>
                </a:solidFill>
                <a:latin typeface="微軟正黑體" panose="020B0604030504040204" pitchFamily="34" charset="-120"/>
                <a:ea typeface="微軟正黑體" panose="020B0604030504040204" pitchFamily="34" charset="-120"/>
              </a:rPr>
              <a:t>通行碼登入</a:t>
            </a:r>
            <a:endParaRPr lang="zh-TW" altLang="en-US" b="1" dirty="0">
              <a:solidFill>
                <a:schemeClr val="tx1"/>
              </a:solidFill>
              <a:latin typeface="微軟正黑體" panose="020B0604030504040204" pitchFamily="34" charset="-120"/>
              <a:ea typeface="微軟正黑體" panose="020B0604030504040204" pitchFamily="34" charset="-120"/>
            </a:endParaRPr>
          </a:p>
        </p:txBody>
      </p:sp>
      <p:sp>
        <p:nvSpPr>
          <p:cNvPr id="17" name="向右箭號 16"/>
          <p:cNvSpPr/>
          <p:nvPr/>
        </p:nvSpPr>
        <p:spPr bwMode="auto">
          <a:xfrm rot="5400000">
            <a:off x="6334925" y="3312800"/>
            <a:ext cx="618308" cy="325920"/>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19" name="矩形 18"/>
          <p:cNvSpPr/>
          <p:nvPr/>
        </p:nvSpPr>
        <p:spPr>
          <a:xfrm>
            <a:off x="6126171" y="2961798"/>
            <a:ext cx="1080000" cy="20480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30" name="矩形 29"/>
          <p:cNvSpPr/>
          <p:nvPr/>
        </p:nvSpPr>
        <p:spPr>
          <a:xfrm>
            <a:off x="6189206" y="5273645"/>
            <a:ext cx="168598" cy="155147"/>
          </a:xfrm>
          <a:prstGeom prst="rect">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
        <p:nvSpPr>
          <p:cNvPr id="31" name="矩形 30"/>
          <p:cNvSpPr/>
          <p:nvPr/>
        </p:nvSpPr>
        <p:spPr>
          <a:xfrm>
            <a:off x="6189208" y="5516351"/>
            <a:ext cx="168598" cy="155147"/>
          </a:xfrm>
          <a:prstGeom prst="rect">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TW" altLang="en-US" sz="1400"/>
          </a:p>
        </p:txBody>
      </p:sp>
    </p:spTree>
    <p:extLst>
      <p:ext uri="{BB962C8B-B14F-4D97-AF65-F5344CB8AC3E}">
        <p14:creationId xmlns:p14="http://schemas.microsoft.com/office/powerpoint/2010/main" val="4179799882"/>
      </p:ext>
    </p:extLst>
  </p:cSld>
  <p:clrMapOvr>
    <a:masterClrMapping/>
  </p:clrMapOvr>
</p:sld>
</file>

<file path=ppt/theme/theme1.xml><?xml version="1.0" encoding="utf-8"?>
<a:theme xmlns:a="http://schemas.openxmlformats.org/drawingml/2006/main" name="Office 佈景主題">
  <a:themeElements>
    <a:clrScheme name="Office 佈景主題">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佈景主題">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佈景主題">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12391</Words>
  <Application>Microsoft Office PowerPoint</Application>
  <PresentationFormat>如螢幕大小 (4:3)</PresentationFormat>
  <Paragraphs>1525</Paragraphs>
  <Slides>109</Slides>
  <Notes>29</Notes>
  <HiddenSlides>0</HiddenSlides>
  <MMClips>0</MMClips>
  <ScaleCrop>false</ScaleCrop>
  <HeadingPairs>
    <vt:vector size="6" baseType="variant">
      <vt:variant>
        <vt:lpstr>使用字型</vt:lpstr>
      </vt:variant>
      <vt:variant>
        <vt:i4>22</vt:i4>
      </vt:variant>
      <vt:variant>
        <vt:lpstr>佈景主題</vt:lpstr>
      </vt:variant>
      <vt:variant>
        <vt:i4>1</vt:i4>
      </vt:variant>
      <vt:variant>
        <vt:lpstr>投影片標題</vt:lpstr>
      </vt:variant>
      <vt:variant>
        <vt:i4>109</vt:i4>
      </vt:variant>
    </vt:vector>
  </HeadingPairs>
  <TitlesOfParts>
    <vt:vector size="132" baseType="lpstr">
      <vt:lpstr>華康中圓體</vt:lpstr>
      <vt:lpstr>Times New Roman</vt:lpstr>
      <vt:lpstr>Arial Unicode MS</vt:lpstr>
      <vt:lpstr>Microsoft YaHei</vt:lpstr>
      <vt:lpstr>Calibri Light</vt:lpstr>
      <vt:lpstr>Malgun Gothic</vt:lpstr>
      <vt:lpstr>SimSun</vt:lpstr>
      <vt:lpstr>新細明體</vt:lpstr>
      <vt:lpstr>Verdana</vt:lpstr>
      <vt:lpstr>標楷體</vt:lpstr>
      <vt:lpstr>Franklin Gothic Book</vt:lpstr>
      <vt:lpstr>SimSun</vt:lpstr>
      <vt:lpstr>Microsoft YaHei</vt:lpstr>
      <vt:lpstr>Wingdings 2</vt:lpstr>
      <vt:lpstr>Gill Sans MT</vt:lpstr>
      <vt:lpstr>Wingdings</vt:lpstr>
      <vt:lpstr>DFKaiShu-SB-Estd-BF</vt:lpstr>
      <vt:lpstr>Arial</vt:lpstr>
      <vt:lpstr>Malgun Gothic</vt:lpstr>
      <vt:lpstr>等线</vt:lpstr>
      <vt:lpstr>微軟正黑體</vt:lpstr>
      <vt:lpstr>Calibri</vt:lpstr>
      <vt:lpstr>Office 佈景主題</vt:lpstr>
      <vt:lpstr>PowerPoint 簡報</vt:lpstr>
      <vt:lpstr>簡報大綱</vt:lpstr>
      <vt:lpstr>PowerPoint 簡報</vt:lpstr>
      <vt:lpstr>僅適用參加 111及 112招生學年度服務學習積分採計</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111學年度五專優先免試入學試務暨系統操作說明</dc:title>
  <dc:creator/>
  <cp:lastModifiedBy/>
  <cp:revision>1</cp:revision>
  <dcterms:created xsi:type="dcterms:W3CDTF">2021-12-03T01:03:17Z</dcterms:created>
  <dcterms:modified xsi:type="dcterms:W3CDTF">2022-04-06T08:05:13Z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name="NXPowerLiteLastOptimized" pid="2">
    <vt:lpwstr>8437972</vt:lpwstr>
  </property>
  <property fmtid="{D5CDD505-2E9C-101B-9397-08002B2CF9AE}" name="NXPowerLiteSettings" pid="3">
    <vt:lpwstr>F7000400038000</vt:lpwstr>
  </property>
  <property fmtid="{D5CDD505-2E9C-101B-9397-08002B2CF9AE}" name="NXPowerLiteVersion" pid="4">
    <vt:lpwstr>S9.1.4</vt:lpwstr>
  </property>
</Properties>
</file>