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3"/>
  </p:notesMasterIdLst>
  <p:sldIdLst>
    <p:sldId id="256" r:id="rId2"/>
    <p:sldId id="312" r:id="rId3"/>
    <p:sldId id="313" r:id="rId4"/>
    <p:sldId id="314" r:id="rId5"/>
    <p:sldId id="363" r:id="rId6"/>
    <p:sldId id="322" r:id="rId7"/>
    <p:sldId id="321" r:id="rId8"/>
    <p:sldId id="364" r:id="rId9"/>
    <p:sldId id="320" r:id="rId10"/>
    <p:sldId id="366" r:id="rId11"/>
    <p:sldId id="323" r:id="rId12"/>
    <p:sldId id="324" r:id="rId13"/>
    <p:sldId id="325" r:id="rId14"/>
    <p:sldId id="326" r:id="rId15"/>
    <p:sldId id="327" r:id="rId16"/>
    <p:sldId id="328" r:id="rId17"/>
    <p:sldId id="329" r:id="rId18"/>
    <p:sldId id="330" r:id="rId19"/>
    <p:sldId id="331" r:id="rId20"/>
    <p:sldId id="332" r:id="rId21"/>
    <p:sldId id="333" r:id="rId22"/>
    <p:sldId id="334" r:id="rId23"/>
    <p:sldId id="335" r:id="rId24"/>
    <p:sldId id="336" r:id="rId25"/>
    <p:sldId id="337" r:id="rId26"/>
    <p:sldId id="347" r:id="rId27"/>
    <p:sldId id="348" r:id="rId28"/>
    <p:sldId id="349" r:id="rId29"/>
    <p:sldId id="350" r:id="rId30"/>
    <p:sldId id="339" r:id="rId31"/>
    <p:sldId id="340" r:id="rId32"/>
    <p:sldId id="341" r:id="rId33"/>
    <p:sldId id="342" r:id="rId34"/>
    <p:sldId id="343" r:id="rId35"/>
    <p:sldId id="344" r:id="rId36"/>
    <p:sldId id="345" r:id="rId37"/>
    <p:sldId id="346" r:id="rId38"/>
    <p:sldId id="281" r:id="rId39"/>
    <p:sldId id="282" r:id="rId40"/>
    <p:sldId id="283" r:id="rId41"/>
    <p:sldId id="284" r:id="rId42"/>
    <p:sldId id="285" r:id="rId43"/>
    <p:sldId id="286" r:id="rId44"/>
    <p:sldId id="288" r:id="rId45"/>
    <p:sldId id="289" r:id="rId46"/>
    <p:sldId id="293" r:id="rId47"/>
    <p:sldId id="291" r:id="rId48"/>
    <p:sldId id="292" r:id="rId49"/>
    <p:sldId id="295" r:id="rId50"/>
    <p:sldId id="294" r:id="rId51"/>
    <p:sldId id="296" r:id="rId52"/>
    <p:sldId id="297" r:id="rId53"/>
    <p:sldId id="298" r:id="rId54"/>
    <p:sldId id="299" r:id="rId55"/>
    <p:sldId id="300" r:id="rId56"/>
    <p:sldId id="301" r:id="rId57"/>
    <p:sldId id="303" r:id="rId58"/>
    <p:sldId id="304" r:id="rId59"/>
    <p:sldId id="305" r:id="rId60"/>
    <p:sldId id="306" r:id="rId61"/>
    <p:sldId id="307" r:id="rId62"/>
    <p:sldId id="308" r:id="rId63"/>
    <p:sldId id="309" r:id="rId64"/>
    <p:sldId id="310" r:id="rId65"/>
    <p:sldId id="311" r:id="rId66"/>
    <p:sldId id="257" r:id="rId67"/>
    <p:sldId id="260" r:id="rId68"/>
    <p:sldId id="261" r:id="rId69"/>
    <p:sldId id="263" r:id="rId70"/>
    <p:sldId id="262" r:id="rId71"/>
    <p:sldId id="264" r:id="rId72"/>
    <p:sldId id="265" r:id="rId73"/>
    <p:sldId id="266" r:id="rId74"/>
    <p:sldId id="267" r:id="rId75"/>
    <p:sldId id="268" r:id="rId76"/>
    <p:sldId id="269" r:id="rId77"/>
    <p:sldId id="270" r:id="rId78"/>
    <p:sldId id="271" r:id="rId79"/>
    <p:sldId id="272" r:id="rId80"/>
    <p:sldId id="273" r:id="rId81"/>
    <p:sldId id="274" r:id="rId82"/>
    <p:sldId id="275" r:id="rId83"/>
    <p:sldId id="277" r:id="rId84"/>
    <p:sldId id="278" r:id="rId85"/>
    <p:sldId id="279" r:id="rId86"/>
    <p:sldId id="367" r:id="rId87"/>
    <p:sldId id="356" r:id="rId88"/>
    <p:sldId id="369" r:id="rId89"/>
    <p:sldId id="370" r:id="rId90"/>
    <p:sldId id="371" r:id="rId91"/>
    <p:sldId id="352" r:id="rId92"/>
    <p:sldId id="353" r:id="rId93"/>
    <p:sldId id="354" r:id="rId94"/>
    <p:sldId id="355" r:id="rId95"/>
    <p:sldId id="357" r:id="rId96"/>
    <p:sldId id="358" r:id="rId97"/>
    <p:sldId id="359" r:id="rId98"/>
    <p:sldId id="360" r:id="rId99"/>
    <p:sldId id="361" r:id="rId100"/>
    <p:sldId id="362" r:id="rId101"/>
    <p:sldId id="280" r:id="rId102"/>
  </p:sldIdLst>
  <p:sldSz cx="12192000" cy="6858000"/>
  <p:notesSz cx="6797675" cy="9926638"/>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預設章節" id="{1A1B7498-1682-40C7-B381-EA08E9290655}">
          <p14:sldIdLst>
            <p14:sldId id="256"/>
            <p14:sldId id="312"/>
            <p14:sldId id="313"/>
            <p14:sldId id="314"/>
            <p14:sldId id="363"/>
            <p14:sldId id="322"/>
            <p14:sldId id="321"/>
            <p14:sldId id="364"/>
            <p14:sldId id="320"/>
            <p14:sldId id="366"/>
          </p14:sldIdLst>
        </p14:section>
        <p14:section name="未命名的章節" id="{9F88751D-7197-4EFA-AA8D-EC74DA7BF350}">
          <p14:sldIdLst>
            <p14:sldId id="323"/>
            <p14:sldId id="324"/>
            <p14:sldId id="325"/>
            <p14:sldId id="326"/>
            <p14:sldId id="327"/>
            <p14:sldId id="328"/>
            <p14:sldId id="329"/>
            <p14:sldId id="330"/>
            <p14:sldId id="331"/>
            <p14:sldId id="332"/>
            <p14:sldId id="333"/>
            <p14:sldId id="334"/>
            <p14:sldId id="335"/>
            <p14:sldId id="336"/>
            <p14:sldId id="337"/>
            <p14:sldId id="347"/>
            <p14:sldId id="348"/>
            <p14:sldId id="349"/>
            <p14:sldId id="350"/>
            <p14:sldId id="339"/>
            <p14:sldId id="340"/>
            <p14:sldId id="341"/>
            <p14:sldId id="342"/>
            <p14:sldId id="343"/>
            <p14:sldId id="344"/>
            <p14:sldId id="345"/>
            <p14:sldId id="346"/>
          </p14:sldIdLst>
        </p14:section>
        <p14:section name="集體報名系統" id="{7F02F0F3-2717-419B-8E1D-D138366E5B9A}">
          <p14:sldIdLst>
            <p14:sldId id="281"/>
            <p14:sldId id="282"/>
            <p14:sldId id="283"/>
            <p14:sldId id="284"/>
            <p14:sldId id="285"/>
            <p14:sldId id="286"/>
            <p14:sldId id="288"/>
            <p14:sldId id="289"/>
            <p14:sldId id="293"/>
            <p14:sldId id="291"/>
            <p14:sldId id="292"/>
            <p14:sldId id="295"/>
            <p14:sldId id="294"/>
            <p14:sldId id="296"/>
            <p14:sldId id="297"/>
            <p14:sldId id="298"/>
            <p14:sldId id="299"/>
            <p14:sldId id="300"/>
            <p14:sldId id="301"/>
            <p14:sldId id="303"/>
            <p14:sldId id="304"/>
            <p14:sldId id="305"/>
            <p14:sldId id="306"/>
            <p14:sldId id="307"/>
            <p14:sldId id="308"/>
            <p14:sldId id="309"/>
            <p14:sldId id="310"/>
            <p14:sldId id="311"/>
          </p14:sldIdLst>
        </p14:section>
        <p14:section name="個別報名系統" id="{AC309145-BBD4-44D1-96E8-C61057822C06}">
          <p14:sldIdLst>
            <p14:sldId id="257"/>
            <p14:sldId id="260"/>
            <p14:sldId id="261"/>
            <p14:sldId id="263"/>
            <p14:sldId id="262"/>
            <p14:sldId id="264"/>
            <p14:sldId id="265"/>
            <p14:sldId id="266"/>
            <p14:sldId id="267"/>
            <p14:sldId id="268"/>
            <p14:sldId id="269"/>
            <p14:sldId id="270"/>
            <p14:sldId id="271"/>
            <p14:sldId id="272"/>
            <p14:sldId id="273"/>
            <p14:sldId id="274"/>
            <p14:sldId id="275"/>
            <p14:sldId id="277"/>
            <p14:sldId id="278"/>
            <p14:sldId id="279"/>
          </p14:sldIdLst>
        </p14:section>
        <p14:section name="未命名的章節" id="{5414F641-0C33-4926-B972-E138D5E26E76}">
          <p14:sldIdLst>
            <p14:sldId id="367"/>
            <p14:sldId id="356"/>
            <p14:sldId id="369"/>
            <p14:sldId id="370"/>
            <p14:sldId id="371"/>
            <p14:sldId id="352"/>
            <p14:sldId id="353"/>
            <p14:sldId id="354"/>
            <p14:sldId id="355"/>
            <p14:sldId id="357"/>
            <p14:sldId id="358"/>
            <p14:sldId id="359"/>
            <p14:sldId id="360"/>
            <p14:sldId id="361"/>
            <p14:sldId id="362"/>
            <p14:sldId id="280"/>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CC"/>
    <a:srgbClr val="0033CC"/>
    <a:srgbClr val="E1F0FF"/>
    <a:srgbClr val="00A249"/>
    <a:srgbClr val="0066CC"/>
    <a:srgbClr val="FDFF9B"/>
    <a:srgbClr val="E4F8F6"/>
    <a:srgbClr val="FFDC6D"/>
    <a:srgbClr val="ADE9E2"/>
    <a:srgbClr val="ED7D3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無樣式、表格格線">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1E4AEA4-8DFA-4A89-87EB-49C32662AFE0}" styleName="中等深淺樣式 2 - 輔色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781" autoAdjust="0"/>
    <p:restoredTop sz="96261" autoAdjust="0"/>
  </p:normalViewPr>
  <p:slideViewPr>
    <p:cSldViewPr snapToGrid="0">
      <p:cViewPr varScale="1">
        <p:scale>
          <a:sx n="111" d="100"/>
          <a:sy n="111" d="100"/>
        </p:scale>
        <p:origin x="948" y="114"/>
      </p:cViewPr>
      <p:guideLst/>
    </p:cSldViewPr>
  </p:slideViewPr>
  <p:notesTextViewPr>
    <p:cViewPr>
      <p:scale>
        <a:sx n="1" d="1"/>
        <a:sy n="1" d="1"/>
      </p:scale>
      <p:origin x="0" y="0"/>
    </p:cViewPr>
  </p:notesTextViewPr>
  <p:sorterViewPr>
    <p:cViewPr>
      <p:scale>
        <a:sx n="200" d="100"/>
        <a:sy n="200" d="100"/>
      </p:scale>
      <p:origin x="0" y="-7686"/>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07" Type="http://schemas.openxmlformats.org/officeDocument/2006/relationships/tableStyles" Target="tableStyles.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A7F8DF4B-57B1-4E4C-B369-3D23057BCF04}" type="datetimeFigureOut">
              <a:rPr lang="zh-TW" altLang="en-US" smtClean="0"/>
              <a:t>2021/12/13</a:t>
            </a:fld>
            <a:endParaRPr lang="zh-TW" altLang="en-US"/>
          </a:p>
        </p:txBody>
      </p:sp>
      <p:sp>
        <p:nvSpPr>
          <p:cNvPr id="4" name="投影片圖像版面配置區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6" name="頁尾版面配置區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BB205B40-630D-43A1-94AA-C0451E967D83}" type="slidenum">
              <a:rPr lang="zh-TW" altLang="en-US" smtClean="0"/>
              <a:t>‹#›</a:t>
            </a:fld>
            <a:endParaRPr lang="zh-TW" altLang="en-US"/>
          </a:p>
        </p:txBody>
      </p:sp>
    </p:spTree>
    <p:extLst>
      <p:ext uri="{BB962C8B-B14F-4D97-AF65-F5344CB8AC3E}">
        <p14:creationId xmlns:p14="http://schemas.microsoft.com/office/powerpoint/2010/main" val="9481271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276225" y="787400"/>
            <a:ext cx="7004050" cy="3940175"/>
          </a:xfrm>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331D8A67-3AB2-4319-9E95-AD3ADCC231AE}" type="slidenum">
              <a:rPr lang="zh-TW" altLang="en-US" smtClean="0"/>
              <a:pPr>
                <a:defRPr/>
              </a:pPr>
              <a:t>10</a:t>
            </a:fld>
            <a:endParaRPr lang="zh-TW" altLang="en-US"/>
          </a:p>
        </p:txBody>
      </p:sp>
    </p:spTree>
    <p:extLst>
      <p:ext uri="{BB962C8B-B14F-4D97-AF65-F5344CB8AC3E}">
        <p14:creationId xmlns:p14="http://schemas.microsoft.com/office/powerpoint/2010/main" val="16358893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BB205B40-630D-43A1-94AA-C0451E967D83}" type="slidenum">
              <a:rPr lang="zh-TW" altLang="en-US" smtClean="0"/>
              <a:t>98</a:t>
            </a:fld>
            <a:endParaRPr lang="zh-TW" altLang="en-US"/>
          </a:p>
        </p:txBody>
      </p:sp>
    </p:spTree>
    <p:extLst>
      <p:ext uri="{BB962C8B-B14F-4D97-AF65-F5344CB8AC3E}">
        <p14:creationId xmlns:p14="http://schemas.microsoft.com/office/powerpoint/2010/main" val="25262791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8"/>
        <p:cNvGrpSpPr/>
        <p:nvPr/>
      </p:nvGrpSpPr>
      <p:grpSpPr>
        <a:xfrm>
          <a:off x="0" y="0"/>
          <a:ext cx="0" cy="0"/>
          <a:chOff x="0" y="0"/>
          <a:chExt cx="0" cy="0"/>
        </a:xfrm>
      </p:grpSpPr>
      <p:sp>
        <p:nvSpPr>
          <p:cNvPr id="679" name="Google Shape;679;gadca82d467_0_359:notes"/>
          <p:cNvSpPr>
            <a:spLocks noGrp="1" noRot="1" noChangeAspect="1"/>
          </p:cNvSpPr>
          <p:nvPr>
            <p:ph type="sldImg" idx="2"/>
          </p:nvPr>
        </p:nvSpPr>
        <p:spPr>
          <a:xfrm>
            <a:off x="138113" y="1347788"/>
            <a:ext cx="6462712" cy="363696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0" name="Google Shape;680;gadca82d467_0_359:notes"/>
          <p:cNvSpPr txBox="1">
            <a:spLocks noGrp="1"/>
          </p:cNvSpPr>
          <p:nvPr>
            <p:ph type="body" idx="1"/>
          </p:nvPr>
        </p:nvSpPr>
        <p:spPr>
          <a:xfrm>
            <a:off x="673788" y="5186076"/>
            <a:ext cx="5390305" cy="4243331"/>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81" name="Google Shape;681;gadca82d467_0_359:notes"/>
          <p:cNvSpPr txBox="1">
            <a:spLocks noGrp="1"/>
          </p:cNvSpPr>
          <p:nvPr>
            <p:ph type="sldNum" idx="12"/>
          </p:nvPr>
        </p:nvSpPr>
        <p:spPr>
          <a:xfrm>
            <a:off x="3816574" y="10235578"/>
            <a:ext cx="2919748" cy="540581"/>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TW"/>
              <a:t>57</a:t>
            </a:fld>
            <a:endParaRPr/>
          </a:p>
        </p:txBody>
      </p:sp>
    </p:spTree>
    <p:extLst>
      <p:ext uri="{BB962C8B-B14F-4D97-AF65-F5344CB8AC3E}">
        <p14:creationId xmlns:p14="http://schemas.microsoft.com/office/powerpoint/2010/main" val="13785164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5"/>
        <p:cNvGrpSpPr/>
        <p:nvPr/>
      </p:nvGrpSpPr>
      <p:grpSpPr>
        <a:xfrm>
          <a:off x="0" y="0"/>
          <a:ext cx="0" cy="0"/>
          <a:chOff x="0" y="0"/>
          <a:chExt cx="0" cy="0"/>
        </a:xfrm>
      </p:grpSpPr>
      <p:sp>
        <p:nvSpPr>
          <p:cNvPr id="686" name="Google Shape;686;gadca82d467_0_350:notes"/>
          <p:cNvSpPr>
            <a:spLocks noGrp="1" noRot="1" noChangeAspect="1"/>
          </p:cNvSpPr>
          <p:nvPr>
            <p:ph type="sldImg" idx="2"/>
          </p:nvPr>
        </p:nvSpPr>
        <p:spPr>
          <a:xfrm>
            <a:off x="138113" y="1347788"/>
            <a:ext cx="6462712" cy="363696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7" name="Google Shape;687;gadca82d467_0_350:notes"/>
          <p:cNvSpPr txBox="1">
            <a:spLocks noGrp="1"/>
          </p:cNvSpPr>
          <p:nvPr>
            <p:ph type="body" idx="1"/>
          </p:nvPr>
        </p:nvSpPr>
        <p:spPr>
          <a:xfrm>
            <a:off x="673788" y="5186076"/>
            <a:ext cx="5390305" cy="4243331"/>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88" name="Google Shape;688;gadca82d467_0_350:notes"/>
          <p:cNvSpPr txBox="1">
            <a:spLocks noGrp="1"/>
          </p:cNvSpPr>
          <p:nvPr>
            <p:ph type="sldNum" idx="12"/>
          </p:nvPr>
        </p:nvSpPr>
        <p:spPr>
          <a:xfrm>
            <a:off x="3816574" y="10235578"/>
            <a:ext cx="2919748" cy="540581"/>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ltLang="zh-TW"/>
              <a:t>60</a:t>
            </a:fld>
            <a:endParaRPr/>
          </a:p>
        </p:txBody>
      </p:sp>
    </p:spTree>
    <p:extLst>
      <p:ext uri="{BB962C8B-B14F-4D97-AF65-F5344CB8AC3E}">
        <p14:creationId xmlns:p14="http://schemas.microsoft.com/office/powerpoint/2010/main" val="29693441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5"/>
        <p:cNvGrpSpPr/>
        <p:nvPr/>
      </p:nvGrpSpPr>
      <p:grpSpPr>
        <a:xfrm>
          <a:off x="0" y="0"/>
          <a:ext cx="0" cy="0"/>
          <a:chOff x="0" y="0"/>
          <a:chExt cx="0" cy="0"/>
        </a:xfrm>
      </p:grpSpPr>
      <p:sp>
        <p:nvSpPr>
          <p:cNvPr id="696" name="Google Shape;696;gadca82d467_0_366:notes"/>
          <p:cNvSpPr>
            <a:spLocks noGrp="1" noRot="1" noChangeAspect="1"/>
          </p:cNvSpPr>
          <p:nvPr>
            <p:ph type="sldImg" idx="2"/>
          </p:nvPr>
        </p:nvSpPr>
        <p:spPr>
          <a:xfrm>
            <a:off x="138113" y="1347788"/>
            <a:ext cx="6462712" cy="363696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7" name="Google Shape;697;gadca82d467_0_366:notes"/>
          <p:cNvSpPr txBox="1">
            <a:spLocks noGrp="1"/>
          </p:cNvSpPr>
          <p:nvPr>
            <p:ph type="body" idx="1"/>
          </p:nvPr>
        </p:nvSpPr>
        <p:spPr>
          <a:xfrm>
            <a:off x="673788" y="5186076"/>
            <a:ext cx="5390305" cy="4243331"/>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98" name="Google Shape;698;gadca82d467_0_366:notes"/>
          <p:cNvSpPr txBox="1">
            <a:spLocks noGrp="1"/>
          </p:cNvSpPr>
          <p:nvPr>
            <p:ph type="sldNum" idx="12"/>
          </p:nvPr>
        </p:nvSpPr>
        <p:spPr>
          <a:xfrm>
            <a:off x="3816574" y="10235578"/>
            <a:ext cx="2919748" cy="540581"/>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ltLang="zh-TW"/>
              <a:t>61</a:t>
            </a:fld>
            <a:endParaRPr/>
          </a:p>
        </p:txBody>
      </p:sp>
    </p:spTree>
    <p:extLst>
      <p:ext uri="{BB962C8B-B14F-4D97-AF65-F5344CB8AC3E}">
        <p14:creationId xmlns:p14="http://schemas.microsoft.com/office/powerpoint/2010/main" val="15488157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6"/>
        <p:cNvGrpSpPr/>
        <p:nvPr/>
      </p:nvGrpSpPr>
      <p:grpSpPr>
        <a:xfrm>
          <a:off x="0" y="0"/>
          <a:ext cx="0" cy="0"/>
          <a:chOff x="0" y="0"/>
          <a:chExt cx="0" cy="0"/>
        </a:xfrm>
      </p:grpSpPr>
      <p:sp>
        <p:nvSpPr>
          <p:cNvPr id="707" name="Google Shape;707;gadca82d467_0_378:notes"/>
          <p:cNvSpPr>
            <a:spLocks noGrp="1" noRot="1" noChangeAspect="1"/>
          </p:cNvSpPr>
          <p:nvPr>
            <p:ph type="sldImg" idx="2"/>
          </p:nvPr>
        </p:nvSpPr>
        <p:spPr>
          <a:xfrm>
            <a:off x="138113" y="1347788"/>
            <a:ext cx="6462712" cy="363696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8" name="Google Shape;708;gadca82d467_0_378:notes"/>
          <p:cNvSpPr txBox="1">
            <a:spLocks noGrp="1"/>
          </p:cNvSpPr>
          <p:nvPr>
            <p:ph type="body" idx="1"/>
          </p:nvPr>
        </p:nvSpPr>
        <p:spPr>
          <a:xfrm>
            <a:off x="673788" y="5186076"/>
            <a:ext cx="5390305" cy="4243331"/>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09" name="Google Shape;709;gadca82d467_0_378:notes"/>
          <p:cNvSpPr txBox="1">
            <a:spLocks noGrp="1"/>
          </p:cNvSpPr>
          <p:nvPr>
            <p:ph type="sldNum" idx="12"/>
          </p:nvPr>
        </p:nvSpPr>
        <p:spPr>
          <a:xfrm>
            <a:off x="3816574" y="10235578"/>
            <a:ext cx="2919748" cy="540581"/>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ltLang="zh-TW"/>
              <a:t>62</a:t>
            </a:fld>
            <a:endParaRPr/>
          </a:p>
        </p:txBody>
      </p:sp>
    </p:spTree>
    <p:extLst>
      <p:ext uri="{BB962C8B-B14F-4D97-AF65-F5344CB8AC3E}">
        <p14:creationId xmlns:p14="http://schemas.microsoft.com/office/powerpoint/2010/main" val="39601226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7"/>
        <p:cNvGrpSpPr/>
        <p:nvPr/>
      </p:nvGrpSpPr>
      <p:grpSpPr>
        <a:xfrm>
          <a:off x="0" y="0"/>
          <a:ext cx="0" cy="0"/>
          <a:chOff x="0" y="0"/>
          <a:chExt cx="0" cy="0"/>
        </a:xfrm>
      </p:grpSpPr>
      <p:sp>
        <p:nvSpPr>
          <p:cNvPr id="718" name="Google Shape;718;gadca82d467_0_392:notes"/>
          <p:cNvSpPr>
            <a:spLocks noGrp="1" noRot="1" noChangeAspect="1"/>
          </p:cNvSpPr>
          <p:nvPr>
            <p:ph type="sldImg" idx="2"/>
          </p:nvPr>
        </p:nvSpPr>
        <p:spPr>
          <a:xfrm>
            <a:off x="138113" y="1347788"/>
            <a:ext cx="6462712" cy="363696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9" name="Google Shape;719;gadca82d467_0_392:notes"/>
          <p:cNvSpPr txBox="1">
            <a:spLocks noGrp="1"/>
          </p:cNvSpPr>
          <p:nvPr>
            <p:ph type="body" idx="1"/>
          </p:nvPr>
        </p:nvSpPr>
        <p:spPr>
          <a:xfrm>
            <a:off x="673788" y="5186076"/>
            <a:ext cx="5390305" cy="4243331"/>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20" name="Google Shape;720;gadca82d467_0_392:notes"/>
          <p:cNvSpPr txBox="1">
            <a:spLocks noGrp="1"/>
          </p:cNvSpPr>
          <p:nvPr>
            <p:ph type="sldNum" idx="12"/>
          </p:nvPr>
        </p:nvSpPr>
        <p:spPr>
          <a:xfrm>
            <a:off x="3816574" y="10235578"/>
            <a:ext cx="2919748" cy="540581"/>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TW"/>
              <a:t>63</a:t>
            </a:fld>
            <a:endParaRPr/>
          </a:p>
        </p:txBody>
      </p:sp>
    </p:spTree>
    <p:extLst>
      <p:ext uri="{BB962C8B-B14F-4D97-AF65-F5344CB8AC3E}">
        <p14:creationId xmlns:p14="http://schemas.microsoft.com/office/powerpoint/2010/main" val="9936228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9"/>
        <p:cNvGrpSpPr/>
        <p:nvPr/>
      </p:nvGrpSpPr>
      <p:grpSpPr>
        <a:xfrm>
          <a:off x="0" y="0"/>
          <a:ext cx="0" cy="0"/>
          <a:chOff x="0" y="0"/>
          <a:chExt cx="0" cy="0"/>
        </a:xfrm>
      </p:grpSpPr>
      <p:sp>
        <p:nvSpPr>
          <p:cNvPr id="730" name="Google Shape;730;gadca82d467_0_402:notes"/>
          <p:cNvSpPr>
            <a:spLocks noGrp="1" noRot="1" noChangeAspect="1"/>
          </p:cNvSpPr>
          <p:nvPr>
            <p:ph type="sldImg" idx="2"/>
          </p:nvPr>
        </p:nvSpPr>
        <p:spPr>
          <a:xfrm>
            <a:off x="138113" y="1347788"/>
            <a:ext cx="6462712" cy="363696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1" name="Google Shape;731;gadca82d467_0_402:notes"/>
          <p:cNvSpPr txBox="1">
            <a:spLocks noGrp="1"/>
          </p:cNvSpPr>
          <p:nvPr>
            <p:ph type="body" idx="1"/>
          </p:nvPr>
        </p:nvSpPr>
        <p:spPr>
          <a:xfrm>
            <a:off x="673788" y="5186076"/>
            <a:ext cx="5390305" cy="4243331"/>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32" name="Google Shape;732;gadca82d467_0_402:notes"/>
          <p:cNvSpPr txBox="1">
            <a:spLocks noGrp="1"/>
          </p:cNvSpPr>
          <p:nvPr>
            <p:ph type="sldNum" idx="12"/>
          </p:nvPr>
        </p:nvSpPr>
        <p:spPr>
          <a:xfrm>
            <a:off x="3816574" y="10235578"/>
            <a:ext cx="2919748" cy="540581"/>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ltLang="zh-TW"/>
              <a:t>64</a:t>
            </a:fld>
            <a:endParaRPr/>
          </a:p>
        </p:txBody>
      </p:sp>
    </p:spTree>
    <p:extLst>
      <p:ext uri="{BB962C8B-B14F-4D97-AF65-F5344CB8AC3E}">
        <p14:creationId xmlns:p14="http://schemas.microsoft.com/office/powerpoint/2010/main" val="5736261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0"/>
        <p:cNvGrpSpPr/>
        <p:nvPr/>
      </p:nvGrpSpPr>
      <p:grpSpPr>
        <a:xfrm>
          <a:off x="0" y="0"/>
          <a:ext cx="0" cy="0"/>
          <a:chOff x="0" y="0"/>
          <a:chExt cx="0" cy="0"/>
        </a:xfrm>
      </p:grpSpPr>
      <p:sp>
        <p:nvSpPr>
          <p:cNvPr id="741" name="Google Shape;741;gadca82d467_0_414:notes"/>
          <p:cNvSpPr>
            <a:spLocks noGrp="1" noRot="1" noChangeAspect="1"/>
          </p:cNvSpPr>
          <p:nvPr>
            <p:ph type="sldImg" idx="2"/>
          </p:nvPr>
        </p:nvSpPr>
        <p:spPr>
          <a:xfrm>
            <a:off x="138113" y="1347788"/>
            <a:ext cx="6462712" cy="363696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2" name="Google Shape;742;gadca82d467_0_414:notes"/>
          <p:cNvSpPr txBox="1">
            <a:spLocks noGrp="1"/>
          </p:cNvSpPr>
          <p:nvPr>
            <p:ph type="body" idx="1"/>
          </p:nvPr>
        </p:nvSpPr>
        <p:spPr>
          <a:xfrm>
            <a:off x="673788" y="5186076"/>
            <a:ext cx="5390305" cy="4243331"/>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43" name="Google Shape;743;gadca82d467_0_414:notes"/>
          <p:cNvSpPr txBox="1">
            <a:spLocks noGrp="1"/>
          </p:cNvSpPr>
          <p:nvPr>
            <p:ph type="sldNum" idx="12"/>
          </p:nvPr>
        </p:nvSpPr>
        <p:spPr>
          <a:xfrm>
            <a:off x="3816574" y="10235578"/>
            <a:ext cx="2919748" cy="540581"/>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TW"/>
              <a:t>65</a:t>
            </a:fld>
            <a:endParaRPr/>
          </a:p>
        </p:txBody>
      </p:sp>
    </p:spTree>
    <p:extLst>
      <p:ext uri="{BB962C8B-B14F-4D97-AF65-F5344CB8AC3E}">
        <p14:creationId xmlns:p14="http://schemas.microsoft.com/office/powerpoint/2010/main" val="32885618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242888" y="811213"/>
            <a:ext cx="7224713" cy="4064000"/>
          </a:xfrm>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a:defRPr/>
            </a:pPr>
            <a:fld id="{331D8A67-3AB2-4319-9E95-AD3ADCC231AE}" type="slidenum">
              <a:rPr lang="zh-TW" altLang="en-US" smtClean="0"/>
              <a:pPr>
                <a:defRPr/>
              </a:pPr>
              <a:t>90</a:t>
            </a:fld>
            <a:endParaRPr lang="zh-TW" altLang="en-US"/>
          </a:p>
        </p:txBody>
      </p:sp>
    </p:spTree>
    <p:extLst>
      <p:ext uri="{BB962C8B-B14F-4D97-AF65-F5344CB8AC3E}">
        <p14:creationId xmlns:p14="http://schemas.microsoft.com/office/powerpoint/2010/main" val="42176331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1524000" y="1122363"/>
            <a:ext cx="9144000" cy="2387600"/>
          </a:xfrm>
        </p:spPr>
        <p:txBody>
          <a:bodyPr anchor="b"/>
          <a:lstStyle>
            <a:lvl1pPr algn="ctr">
              <a:defRPr sz="6000"/>
            </a:lvl1p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smtClean="0"/>
              <a:t>按一下以編輯母片副標題樣式</a:t>
            </a:r>
            <a:endParaRPr lang="zh-TW" altLang="en-US"/>
          </a:p>
        </p:txBody>
      </p:sp>
      <p:sp>
        <p:nvSpPr>
          <p:cNvPr id="4" name="日期版面配置區 3"/>
          <p:cNvSpPr>
            <a:spLocks noGrp="1"/>
          </p:cNvSpPr>
          <p:nvPr>
            <p:ph type="dt" sz="half" idx="10"/>
          </p:nvPr>
        </p:nvSpPr>
        <p:spPr/>
        <p:txBody>
          <a:bodyPr/>
          <a:lstStyle/>
          <a:p>
            <a:fld id="{3C9F70F8-C893-412E-B68E-EC8DD30D44EF}" type="datetime1">
              <a:rPr lang="zh-TW" altLang="en-US" smtClean="0"/>
              <a:t>2021/12/13</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a:xfrm>
            <a:off x="9194800" y="6356349"/>
            <a:ext cx="2743200" cy="365125"/>
          </a:xfrm>
        </p:spPr>
        <p:txBody>
          <a:bodyPr/>
          <a:lstStyle/>
          <a:p>
            <a:fld id="{A6174ADA-354D-4803-A14C-B38EECA4D689}" type="slidenum">
              <a:rPr lang="zh-TW" altLang="en-US" smtClean="0"/>
              <a:t>‹#›</a:t>
            </a:fld>
            <a:endParaRPr lang="zh-TW" altLang="en-US" dirty="0"/>
          </a:p>
        </p:txBody>
      </p:sp>
    </p:spTree>
    <p:extLst>
      <p:ext uri="{BB962C8B-B14F-4D97-AF65-F5344CB8AC3E}">
        <p14:creationId xmlns:p14="http://schemas.microsoft.com/office/powerpoint/2010/main" val="2182689336"/>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D6A1CE03-FBFC-4790-916C-D4C9F1469AF7}" type="datetime1">
              <a:rPr lang="zh-TW" altLang="en-US" smtClean="0"/>
              <a:t>2021/12/13</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A6174ADA-354D-4803-A14C-B38EECA4D689}" type="slidenum">
              <a:rPr lang="zh-TW" altLang="en-US" smtClean="0"/>
              <a:t>‹#›</a:t>
            </a:fld>
            <a:endParaRPr lang="zh-TW" altLang="en-US"/>
          </a:p>
        </p:txBody>
      </p:sp>
    </p:spTree>
    <p:extLst>
      <p:ext uri="{BB962C8B-B14F-4D97-AF65-F5344CB8AC3E}">
        <p14:creationId xmlns:p14="http://schemas.microsoft.com/office/powerpoint/2010/main" val="30655529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8724900" y="365125"/>
            <a:ext cx="2628900" cy="5811838"/>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838200" y="365125"/>
            <a:ext cx="7734300" cy="5811838"/>
          </a:xfrm>
        </p:spPr>
        <p:txBody>
          <a:bodyPr vert="eaVert"/>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F8FABD3F-627E-4100-ADD9-B986C2BE4335}" type="datetime1">
              <a:rPr lang="zh-TW" altLang="en-US" smtClean="0"/>
              <a:t>2021/12/13</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A6174ADA-354D-4803-A14C-B38EECA4D689}" type="slidenum">
              <a:rPr lang="zh-TW" altLang="en-US" smtClean="0"/>
              <a:t>‹#›</a:t>
            </a:fld>
            <a:endParaRPr lang="zh-TW" altLang="en-US"/>
          </a:p>
        </p:txBody>
      </p:sp>
    </p:spTree>
    <p:extLst>
      <p:ext uri="{BB962C8B-B14F-4D97-AF65-F5344CB8AC3E}">
        <p14:creationId xmlns:p14="http://schemas.microsoft.com/office/powerpoint/2010/main" val="1284030464"/>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7EB52DC7-87DE-402D-979D-F87DB97823D9}" type="datetime1">
              <a:rPr lang="zh-TW" altLang="en-US" smtClean="0"/>
              <a:t>2021/12/13</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A6174ADA-354D-4803-A14C-B38EECA4D689}" type="slidenum">
              <a:rPr lang="zh-TW" altLang="en-US" smtClean="0"/>
              <a:t>‹#›</a:t>
            </a:fld>
            <a:endParaRPr lang="zh-TW" altLang="en-US"/>
          </a:p>
        </p:txBody>
      </p:sp>
    </p:spTree>
    <p:extLst>
      <p:ext uri="{BB962C8B-B14F-4D97-AF65-F5344CB8AC3E}">
        <p14:creationId xmlns:p14="http://schemas.microsoft.com/office/powerpoint/2010/main" val="42409017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831850" y="1709738"/>
            <a:ext cx="10515600" cy="2852737"/>
          </a:xfrm>
        </p:spPr>
        <p:txBody>
          <a:bodyPr anchor="b"/>
          <a:lstStyle>
            <a:lvl1pPr>
              <a:defRPr sz="6000"/>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TW" altLang="en-US" smtClean="0"/>
              <a:t>編輯母片文字樣式</a:t>
            </a:r>
          </a:p>
        </p:txBody>
      </p:sp>
      <p:sp>
        <p:nvSpPr>
          <p:cNvPr id="4" name="日期版面配置區 3"/>
          <p:cNvSpPr>
            <a:spLocks noGrp="1"/>
          </p:cNvSpPr>
          <p:nvPr>
            <p:ph type="dt" sz="half" idx="10"/>
          </p:nvPr>
        </p:nvSpPr>
        <p:spPr/>
        <p:txBody>
          <a:bodyPr/>
          <a:lstStyle/>
          <a:p>
            <a:fld id="{90299381-C6A3-46CE-B1F2-BB4A1ABD89EC}" type="datetime1">
              <a:rPr lang="zh-TW" altLang="en-US" smtClean="0"/>
              <a:t>2021/12/13</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A6174ADA-354D-4803-A14C-B38EECA4D689}" type="slidenum">
              <a:rPr lang="zh-TW" altLang="en-US" smtClean="0"/>
              <a:t>‹#›</a:t>
            </a:fld>
            <a:endParaRPr lang="zh-TW" altLang="en-US"/>
          </a:p>
        </p:txBody>
      </p:sp>
    </p:spTree>
    <p:extLst>
      <p:ext uri="{BB962C8B-B14F-4D97-AF65-F5344CB8AC3E}">
        <p14:creationId xmlns:p14="http://schemas.microsoft.com/office/powerpoint/2010/main" val="1024126987"/>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838200" y="1825625"/>
            <a:ext cx="5181600" cy="4351338"/>
          </a:xfrm>
        </p:spPr>
        <p:txBody>
          <a:body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6172200" y="1825625"/>
            <a:ext cx="5181600" cy="4351338"/>
          </a:xfrm>
        </p:spPr>
        <p:txBody>
          <a:body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日期版面配置區 4"/>
          <p:cNvSpPr>
            <a:spLocks noGrp="1"/>
          </p:cNvSpPr>
          <p:nvPr>
            <p:ph type="dt" sz="half" idx="10"/>
          </p:nvPr>
        </p:nvSpPr>
        <p:spPr/>
        <p:txBody>
          <a:bodyPr/>
          <a:lstStyle/>
          <a:p>
            <a:fld id="{9CB156E3-3B3E-4F47-8452-48B6C2AAF91F}" type="datetime1">
              <a:rPr lang="zh-TW" altLang="en-US" smtClean="0"/>
              <a:t>2021/12/13</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A6174ADA-354D-4803-A14C-B38EECA4D689}" type="slidenum">
              <a:rPr lang="zh-TW" altLang="en-US" smtClean="0"/>
              <a:t>‹#›</a:t>
            </a:fld>
            <a:endParaRPr lang="zh-TW" altLang="en-US"/>
          </a:p>
        </p:txBody>
      </p:sp>
    </p:spTree>
    <p:extLst>
      <p:ext uri="{BB962C8B-B14F-4D97-AF65-F5344CB8AC3E}">
        <p14:creationId xmlns:p14="http://schemas.microsoft.com/office/powerpoint/2010/main" val="22081897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839788" y="365125"/>
            <a:ext cx="10515600" cy="1325563"/>
          </a:xfrm>
        </p:spPr>
        <p:txBody>
          <a:body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編輯母片文字樣式</a:t>
            </a:r>
          </a:p>
        </p:txBody>
      </p:sp>
      <p:sp>
        <p:nvSpPr>
          <p:cNvPr id="4" name="內容版面配置區 3"/>
          <p:cNvSpPr>
            <a:spLocks noGrp="1"/>
          </p:cNvSpPr>
          <p:nvPr>
            <p:ph sz="half" idx="2"/>
          </p:nvPr>
        </p:nvSpPr>
        <p:spPr>
          <a:xfrm>
            <a:off x="839788" y="2505075"/>
            <a:ext cx="5157787" cy="3684588"/>
          </a:xfrm>
        </p:spPr>
        <p:txBody>
          <a:body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編輯母片文字樣式</a:t>
            </a:r>
          </a:p>
        </p:txBody>
      </p:sp>
      <p:sp>
        <p:nvSpPr>
          <p:cNvPr id="6" name="內容版面配置區 5"/>
          <p:cNvSpPr>
            <a:spLocks noGrp="1"/>
          </p:cNvSpPr>
          <p:nvPr>
            <p:ph sz="quarter" idx="4"/>
          </p:nvPr>
        </p:nvSpPr>
        <p:spPr>
          <a:xfrm>
            <a:off x="6172200" y="2505075"/>
            <a:ext cx="5183188" cy="3684588"/>
          </a:xfrm>
        </p:spPr>
        <p:txBody>
          <a:body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日期版面配置區 6"/>
          <p:cNvSpPr>
            <a:spLocks noGrp="1"/>
          </p:cNvSpPr>
          <p:nvPr>
            <p:ph type="dt" sz="half" idx="10"/>
          </p:nvPr>
        </p:nvSpPr>
        <p:spPr/>
        <p:txBody>
          <a:bodyPr/>
          <a:lstStyle/>
          <a:p>
            <a:fld id="{F373819F-6228-423A-8AB9-23D6166354CF}" type="datetime1">
              <a:rPr lang="zh-TW" altLang="en-US" smtClean="0"/>
              <a:t>2021/12/13</a:t>
            </a:fld>
            <a:endParaRPr lang="zh-TW" altLang="en-US"/>
          </a:p>
        </p:txBody>
      </p:sp>
      <p:sp>
        <p:nvSpPr>
          <p:cNvPr id="8" name="頁尾版面配置區 7"/>
          <p:cNvSpPr>
            <a:spLocks noGrp="1"/>
          </p:cNvSpPr>
          <p:nvPr>
            <p:ph type="ftr" sz="quarter" idx="11"/>
          </p:nvPr>
        </p:nvSpPr>
        <p:spPr/>
        <p:txBody>
          <a:bodyPr/>
          <a:lstStyle/>
          <a:p>
            <a:endParaRPr lang="zh-TW" altLang="en-US"/>
          </a:p>
        </p:txBody>
      </p:sp>
      <p:sp>
        <p:nvSpPr>
          <p:cNvPr id="9" name="投影片編號版面配置區 8"/>
          <p:cNvSpPr>
            <a:spLocks noGrp="1"/>
          </p:cNvSpPr>
          <p:nvPr>
            <p:ph type="sldNum" sz="quarter" idx="12"/>
          </p:nvPr>
        </p:nvSpPr>
        <p:spPr/>
        <p:txBody>
          <a:bodyPr/>
          <a:lstStyle/>
          <a:p>
            <a:fld id="{A6174ADA-354D-4803-A14C-B38EECA4D689}" type="slidenum">
              <a:rPr lang="zh-TW" altLang="en-US" smtClean="0"/>
              <a:t>‹#›</a:t>
            </a:fld>
            <a:endParaRPr lang="zh-TW" altLang="en-US"/>
          </a:p>
        </p:txBody>
      </p:sp>
    </p:spTree>
    <p:extLst>
      <p:ext uri="{BB962C8B-B14F-4D97-AF65-F5344CB8AC3E}">
        <p14:creationId xmlns:p14="http://schemas.microsoft.com/office/powerpoint/2010/main" val="4132566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日期版面配置區 2"/>
          <p:cNvSpPr>
            <a:spLocks noGrp="1"/>
          </p:cNvSpPr>
          <p:nvPr>
            <p:ph type="dt" sz="half" idx="10"/>
          </p:nvPr>
        </p:nvSpPr>
        <p:spPr/>
        <p:txBody>
          <a:bodyPr/>
          <a:lstStyle/>
          <a:p>
            <a:fld id="{E98F74CE-684B-4EF1-98C4-980995C93933}" type="datetime1">
              <a:rPr lang="zh-TW" altLang="en-US" smtClean="0"/>
              <a:t>2021/12/13</a:t>
            </a:fld>
            <a:endParaRPr lang="zh-TW" altLang="en-US"/>
          </a:p>
        </p:txBody>
      </p:sp>
      <p:sp>
        <p:nvSpPr>
          <p:cNvPr id="4" name="頁尾版面配置區 3"/>
          <p:cNvSpPr>
            <a:spLocks noGrp="1"/>
          </p:cNvSpPr>
          <p:nvPr>
            <p:ph type="ftr" sz="quarter" idx="11"/>
          </p:nvPr>
        </p:nvSpPr>
        <p:spPr/>
        <p:txBody>
          <a:bodyPr/>
          <a:lstStyle/>
          <a:p>
            <a:endParaRPr lang="zh-TW" altLang="en-US"/>
          </a:p>
        </p:txBody>
      </p:sp>
      <p:sp>
        <p:nvSpPr>
          <p:cNvPr id="5" name="投影片編號版面配置區 4"/>
          <p:cNvSpPr>
            <a:spLocks noGrp="1"/>
          </p:cNvSpPr>
          <p:nvPr>
            <p:ph type="sldNum" sz="quarter" idx="12"/>
          </p:nvPr>
        </p:nvSpPr>
        <p:spPr/>
        <p:txBody>
          <a:bodyPr/>
          <a:lstStyle/>
          <a:p>
            <a:fld id="{A6174ADA-354D-4803-A14C-B38EECA4D689}" type="slidenum">
              <a:rPr lang="zh-TW" altLang="en-US" smtClean="0"/>
              <a:t>‹#›</a:t>
            </a:fld>
            <a:endParaRPr lang="zh-TW" altLang="en-US"/>
          </a:p>
        </p:txBody>
      </p:sp>
    </p:spTree>
    <p:extLst>
      <p:ext uri="{BB962C8B-B14F-4D97-AF65-F5344CB8AC3E}">
        <p14:creationId xmlns:p14="http://schemas.microsoft.com/office/powerpoint/2010/main" val="36077506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4649B8AE-72BB-4CC0-A18A-4456B48D909F}" type="datetime1">
              <a:rPr lang="zh-TW" altLang="en-US" smtClean="0"/>
              <a:t>2021/12/13</a:t>
            </a:fld>
            <a:endParaRPr lang="zh-TW" altLang="en-US"/>
          </a:p>
        </p:txBody>
      </p:sp>
      <p:sp>
        <p:nvSpPr>
          <p:cNvPr id="3" name="頁尾版面配置區 2"/>
          <p:cNvSpPr>
            <a:spLocks noGrp="1"/>
          </p:cNvSpPr>
          <p:nvPr>
            <p:ph type="ftr" sz="quarter" idx="11"/>
          </p:nvPr>
        </p:nvSpPr>
        <p:spPr/>
        <p:txBody>
          <a:bodyPr/>
          <a:lstStyle/>
          <a:p>
            <a:endParaRPr lang="zh-TW" altLang="en-US"/>
          </a:p>
        </p:txBody>
      </p:sp>
      <p:sp>
        <p:nvSpPr>
          <p:cNvPr id="4" name="投影片編號版面配置區 3"/>
          <p:cNvSpPr>
            <a:spLocks noGrp="1"/>
          </p:cNvSpPr>
          <p:nvPr>
            <p:ph type="sldNum" sz="quarter" idx="12"/>
          </p:nvPr>
        </p:nvSpPr>
        <p:spPr/>
        <p:txBody>
          <a:bodyPr/>
          <a:lstStyle/>
          <a:p>
            <a:fld id="{A6174ADA-354D-4803-A14C-B38EECA4D689}" type="slidenum">
              <a:rPr lang="zh-TW" altLang="en-US" smtClean="0"/>
              <a:t>‹#›</a:t>
            </a:fld>
            <a:endParaRPr lang="zh-TW" altLang="en-US"/>
          </a:p>
        </p:txBody>
      </p:sp>
    </p:spTree>
    <p:extLst>
      <p:ext uri="{BB962C8B-B14F-4D97-AF65-F5344CB8AC3E}">
        <p14:creationId xmlns:p14="http://schemas.microsoft.com/office/powerpoint/2010/main" val="974857941"/>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839788" y="457200"/>
            <a:ext cx="3932237" cy="1600200"/>
          </a:xfrm>
        </p:spPr>
        <p:txBody>
          <a:bodyPr anchor="b"/>
          <a:lstStyle>
            <a:lvl1pPr>
              <a:defRPr sz="3200"/>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smtClean="0"/>
              <a:t>編輯母片文字樣式</a:t>
            </a:r>
          </a:p>
        </p:txBody>
      </p:sp>
      <p:sp>
        <p:nvSpPr>
          <p:cNvPr id="5" name="日期版面配置區 4"/>
          <p:cNvSpPr>
            <a:spLocks noGrp="1"/>
          </p:cNvSpPr>
          <p:nvPr>
            <p:ph type="dt" sz="half" idx="10"/>
          </p:nvPr>
        </p:nvSpPr>
        <p:spPr/>
        <p:txBody>
          <a:bodyPr/>
          <a:lstStyle/>
          <a:p>
            <a:fld id="{A7598C6D-6E14-4602-AEAB-96A0E83CBC43}" type="datetime1">
              <a:rPr lang="zh-TW" altLang="en-US" smtClean="0"/>
              <a:t>2021/12/13</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A6174ADA-354D-4803-A14C-B38EECA4D689}" type="slidenum">
              <a:rPr lang="zh-TW" altLang="en-US" smtClean="0"/>
              <a:t>‹#›</a:t>
            </a:fld>
            <a:endParaRPr lang="zh-TW" altLang="en-US"/>
          </a:p>
        </p:txBody>
      </p:sp>
    </p:spTree>
    <p:extLst>
      <p:ext uri="{BB962C8B-B14F-4D97-AF65-F5344CB8AC3E}">
        <p14:creationId xmlns:p14="http://schemas.microsoft.com/office/powerpoint/2010/main" val="34780025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839788" y="457200"/>
            <a:ext cx="3932237" cy="1600200"/>
          </a:xfrm>
        </p:spPr>
        <p:txBody>
          <a:bodyPr anchor="b"/>
          <a:lstStyle>
            <a:lvl1pPr>
              <a:defRPr sz="3200"/>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smtClean="0"/>
              <a:t>編輯母片文字樣式</a:t>
            </a:r>
          </a:p>
        </p:txBody>
      </p:sp>
      <p:sp>
        <p:nvSpPr>
          <p:cNvPr id="5" name="日期版面配置區 4"/>
          <p:cNvSpPr>
            <a:spLocks noGrp="1"/>
          </p:cNvSpPr>
          <p:nvPr>
            <p:ph type="dt" sz="half" idx="10"/>
          </p:nvPr>
        </p:nvSpPr>
        <p:spPr/>
        <p:txBody>
          <a:bodyPr/>
          <a:lstStyle/>
          <a:p>
            <a:fld id="{A2F8B70C-136C-4846-BE76-00AB35B6E46C}" type="datetime1">
              <a:rPr lang="zh-TW" altLang="en-US" smtClean="0"/>
              <a:t>2021/12/13</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A6174ADA-354D-4803-A14C-B38EECA4D689}" type="slidenum">
              <a:rPr lang="zh-TW" altLang="en-US" smtClean="0"/>
              <a:t>‹#›</a:t>
            </a:fld>
            <a:endParaRPr lang="zh-TW" altLang="en-US"/>
          </a:p>
        </p:txBody>
      </p:sp>
    </p:spTree>
    <p:extLst>
      <p:ext uri="{BB962C8B-B14F-4D97-AF65-F5344CB8AC3E}">
        <p14:creationId xmlns:p14="http://schemas.microsoft.com/office/powerpoint/2010/main" val="1773642782"/>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925A69-0497-4914-88AD-EEDE1CF721A8}" type="datetime1">
              <a:rPr lang="zh-TW" altLang="en-US" smtClean="0"/>
              <a:t>2021/12/13</a:t>
            </a:fld>
            <a:endParaRPr lang="zh-TW" altLang="en-US"/>
          </a:p>
        </p:txBody>
      </p:sp>
      <p:sp>
        <p:nvSpPr>
          <p:cNvPr id="5" name="頁尾版面配置區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p>
        </p:txBody>
      </p:sp>
      <p:sp>
        <p:nvSpPr>
          <p:cNvPr id="6" name="投影片編號版面配置區 5"/>
          <p:cNvSpPr>
            <a:spLocks noGrp="1"/>
          </p:cNvSpPr>
          <p:nvPr>
            <p:ph type="sldNum" sz="quarter" idx="4"/>
          </p:nvPr>
        </p:nvSpPr>
        <p:spPr>
          <a:xfrm>
            <a:off x="9283700" y="6356350"/>
            <a:ext cx="2743200" cy="365125"/>
          </a:xfrm>
          <a:prstGeom prst="rect">
            <a:avLst/>
          </a:prstGeom>
        </p:spPr>
        <p:txBody>
          <a:bodyPr vert="horz" lIns="91440" tIns="45720" rIns="91440" bIns="45720" rtlCol="0" anchor="ctr"/>
          <a:lstStyle>
            <a:lvl1pPr algn="r">
              <a:defRPr sz="1800" b="1" u="sng" cap="none" spc="0">
                <a:ln w="0"/>
                <a:solidFill>
                  <a:srgbClr val="002060"/>
                </a:solidFill>
                <a:effectLst/>
              </a:defRPr>
            </a:lvl1pPr>
          </a:lstStyle>
          <a:p>
            <a:fld id="{A6174ADA-354D-4803-A14C-B38EECA4D689}" type="slidenum">
              <a:rPr lang="zh-TW" altLang="en-US" smtClean="0"/>
              <a:pPr/>
              <a:t>‹#›</a:t>
            </a:fld>
            <a:endParaRPr lang="zh-TW" altLang="en-US" dirty="0"/>
          </a:p>
        </p:txBody>
      </p:sp>
    </p:spTree>
    <p:extLst>
      <p:ext uri="{BB962C8B-B14F-4D97-AF65-F5344CB8AC3E}">
        <p14:creationId xmlns:p14="http://schemas.microsoft.com/office/powerpoint/2010/main" val="13331016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6.xml"/></Relationships>
</file>

<file path=ppt/slides/_rels/slide101.xml.rels><?xml version="1.0" encoding="UTF-8" standalone="yes"?>
<Relationships xmlns="http://schemas.openxmlformats.org/package/2006/relationships"><Relationship Id="rId3" Type="http://schemas.openxmlformats.org/officeDocument/2006/relationships/hyperlink" Target="https://www.jctv.ntut.edu.tw/caac/" TargetMode="External"/><Relationship Id="rId7" Type="http://schemas.openxmlformats.org/officeDocument/2006/relationships/image" Target="../media/image4.png"/><Relationship Id="rId2" Type="http://schemas.openxmlformats.org/officeDocument/2006/relationships/hyperlink" Target="https://www.jctv.ntut.edu.tw/" TargetMode="External"/><Relationship Id="rId1" Type="http://schemas.openxmlformats.org/officeDocument/2006/relationships/slideLayout" Target="../slideLayouts/slideLayout7.xml"/><Relationship Id="rId6" Type="http://schemas.openxmlformats.org/officeDocument/2006/relationships/image" Target="../media/image115.png"/><Relationship Id="rId5" Type="http://schemas.openxmlformats.org/officeDocument/2006/relationships/image" Target="../media/image114.png"/><Relationship Id="rId4" Type="http://schemas.openxmlformats.org/officeDocument/2006/relationships/image" Target="../media/image113.png"/></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hyperlink" Target="https://www.jctv.ntut.edu.tw/caac/" TargetMode="Externa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hyperlink" Target="https://www.jctv.ntut.edu.tw/contents.php?subId=77" TargetMode="Externa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4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4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4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4.png"/></Relationships>
</file>

<file path=ppt/slides/_rels/slide5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 Id="rId5" Type="http://schemas.openxmlformats.org/officeDocument/2006/relationships/image" Target="../media/image41.png"/><Relationship Id="rId4" Type="http://schemas.openxmlformats.org/officeDocument/2006/relationships/image" Target="../media/image40.png"/></Relationships>
</file>

<file path=ppt/slides/_rels/slide5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5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5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46.png"/><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5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5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54.png"/></Relationships>
</file>

<file path=ppt/slides/_rels/slide6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6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59.emf"/></Relationships>
</file>

<file path=ppt/slides/_rels/slide6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7.xml"/><Relationship Id="rId4" Type="http://schemas.openxmlformats.org/officeDocument/2006/relationships/image" Target="../media/image74.png"/></Relationships>
</file>

<file path=ppt/slides/_rels/slide7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7.xml"/><Relationship Id="rId4" Type="http://schemas.openxmlformats.org/officeDocument/2006/relationships/image" Target="../media/image79.png"/></Relationships>
</file>

<file path=ppt/slides/_rels/slide7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80.png"/><Relationship Id="rId1" Type="http://schemas.openxmlformats.org/officeDocument/2006/relationships/slideLayout" Target="../slideLayouts/slideLayout7.xml"/><Relationship Id="rId4" Type="http://schemas.openxmlformats.org/officeDocument/2006/relationships/image" Target="../media/image81.png"/></Relationships>
</file>

<file path=ppt/slides/_rels/slide7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7.xml"/><Relationship Id="rId4" Type="http://schemas.openxmlformats.org/officeDocument/2006/relationships/image" Target="../media/image88.png"/></Relationships>
</file>

<file path=ppt/slides/_rels/slide8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91.png"/></Relationships>
</file>

<file path=ppt/slides/_rels/slide8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6.xml"/><Relationship Id="rId4" Type="http://schemas.openxmlformats.org/officeDocument/2006/relationships/image" Target="../media/image100.png"/></Relationships>
</file>

<file path=ppt/slides/_rels/slide94.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6.xml"/><Relationship Id="rId5" Type="http://schemas.openxmlformats.org/officeDocument/2006/relationships/image" Target="../media/image104.png"/><Relationship Id="rId4" Type="http://schemas.openxmlformats.org/officeDocument/2006/relationships/image" Target="../media/image103.png"/></Relationships>
</file>

<file path=ppt/slides/_rels/slide95.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5.png"/><Relationship Id="rId1" Type="http://schemas.openxmlformats.org/officeDocument/2006/relationships/slideLayout" Target="../slideLayouts/slideLayout6.xml"/><Relationship Id="rId4" Type="http://schemas.openxmlformats.org/officeDocument/2006/relationships/image" Target="../media/image106.png"/></Relationships>
</file>

<file path=ppt/slides/_rels/slide96.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108.png"/><Relationship Id="rId5" Type="http://schemas.openxmlformats.org/officeDocument/2006/relationships/image" Target="../media/image107.png"/><Relationship Id="rId4" Type="http://schemas.openxmlformats.org/officeDocument/2006/relationships/image" Target="../media/image110.png"/></Relationships>
</file>

<file path=ppt/slides/_rels/slide99.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a:xfrm>
            <a:off x="1524000" y="1122362"/>
            <a:ext cx="9144000" cy="3055937"/>
          </a:xfrm>
        </p:spPr>
        <p:txBody>
          <a:bodyPr anchor="ctr">
            <a:normAutofit/>
          </a:bodyPr>
          <a:lstStyle/>
          <a:p>
            <a:pPr>
              <a:lnSpc>
                <a:spcPct val="150000"/>
              </a:lnSpc>
              <a:spcBef>
                <a:spcPts val="1200"/>
              </a:spcBef>
              <a:spcAft>
                <a:spcPts val="1200"/>
              </a:spcAft>
            </a:pPr>
            <a:r>
              <a:rPr lang="en-US" altLang="zh-TW" sz="4800" dirty="0" smtClean="0">
                <a:solidFill>
                  <a:srgbClr val="7030A0"/>
                </a:solidFill>
                <a:latin typeface="華康中特圓體" panose="020F0809000000000000" pitchFamily="49" charset="-120"/>
                <a:ea typeface="華康中特圓體" panose="020F0809000000000000" pitchFamily="49" charset="-120"/>
              </a:rPr>
              <a:t>111</a:t>
            </a:r>
            <a:r>
              <a:rPr lang="zh-TW" altLang="en-US" sz="4800" dirty="0" smtClean="0">
                <a:solidFill>
                  <a:srgbClr val="7030A0"/>
                </a:solidFill>
                <a:latin typeface="華康中特圓體" panose="020F0809000000000000" pitchFamily="49" charset="-120"/>
                <a:ea typeface="華康中特圓體" panose="020F0809000000000000" pitchFamily="49" charset="-120"/>
              </a:rPr>
              <a:t>學年</a:t>
            </a:r>
            <a:r>
              <a:rPr lang="zh-TW" altLang="en-US" sz="4800" dirty="0">
                <a:solidFill>
                  <a:srgbClr val="7030A0"/>
                </a:solidFill>
                <a:latin typeface="華康中特圓體" panose="020F0809000000000000" pitchFamily="49" charset="-120"/>
                <a:ea typeface="華康中特圓體" panose="020F0809000000000000" pitchFamily="49" charset="-120"/>
              </a:rPr>
              <a:t>度四技申請入學聯合</a:t>
            </a:r>
            <a:r>
              <a:rPr lang="zh-TW" altLang="en-US" sz="4800" dirty="0" smtClean="0">
                <a:solidFill>
                  <a:srgbClr val="7030A0"/>
                </a:solidFill>
                <a:latin typeface="華康中特圓體" panose="020F0809000000000000" pitchFamily="49" charset="-120"/>
                <a:ea typeface="華康中特圓體" panose="020F0809000000000000" pitchFamily="49" charset="-120"/>
              </a:rPr>
              <a:t>招生</a:t>
            </a:r>
            <a:r>
              <a:rPr lang="en-US" altLang="zh-TW" sz="4800" dirty="0" smtClean="0">
                <a:latin typeface="華康中特圓體" panose="020F0809000000000000" pitchFamily="49" charset="-120"/>
                <a:ea typeface="華康中特圓體" panose="020F0809000000000000" pitchFamily="49" charset="-120"/>
              </a:rPr>
              <a:t/>
            </a:r>
            <a:br>
              <a:rPr lang="en-US" altLang="zh-TW" sz="4800" dirty="0" smtClean="0">
                <a:latin typeface="華康中特圓體" panose="020F0809000000000000" pitchFamily="49" charset="-120"/>
                <a:ea typeface="華康中特圓體" panose="020F0809000000000000" pitchFamily="49" charset="-120"/>
              </a:rPr>
            </a:br>
            <a:r>
              <a:rPr lang="zh-TW" altLang="en-US" sz="4800" dirty="0" smtClean="0">
                <a:latin typeface="華康中特圓體" panose="020F0809000000000000" pitchFamily="49" charset="-120"/>
                <a:ea typeface="華康中特圓體" panose="020F0809000000000000" pitchFamily="49" charset="-120"/>
              </a:rPr>
              <a:t>招生宣導說明</a:t>
            </a:r>
            <a:r>
              <a:rPr lang="zh-TW" altLang="en-US" sz="4800" dirty="0">
                <a:latin typeface="華康中特圓體" panose="020F0809000000000000" pitchFamily="49" charset="-120"/>
                <a:ea typeface="華康中特圓體" panose="020F0809000000000000" pitchFamily="49" charset="-120"/>
              </a:rPr>
              <a:t>會</a:t>
            </a:r>
          </a:p>
        </p:txBody>
      </p:sp>
      <p:sp>
        <p:nvSpPr>
          <p:cNvPr id="3" name="副標題 2"/>
          <p:cNvSpPr>
            <a:spLocks noGrp="1"/>
          </p:cNvSpPr>
          <p:nvPr>
            <p:ph type="subTitle" idx="1"/>
          </p:nvPr>
        </p:nvSpPr>
        <p:spPr>
          <a:xfrm>
            <a:off x="1663700" y="4178299"/>
            <a:ext cx="9144000" cy="1655762"/>
          </a:xfrm>
        </p:spPr>
        <p:txBody>
          <a:bodyPr>
            <a:normAutofit/>
          </a:bodyPr>
          <a:lstStyle/>
          <a:p>
            <a:r>
              <a:rPr lang="zh-TW" altLang="en-US" sz="3200" dirty="0">
                <a:solidFill>
                  <a:srgbClr val="FF0000"/>
                </a:solidFill>
                <a:latin typeface="華康中特圓體" panose="020F0809000000000000" pitchFamily="49" charset="-120"/>
                <a:ea typeface="華康中特圓體" panose="020F0809000000000000" pitchFamily="49" charset="-120"/>
              </a:rPr>
              <a:t>歡迎您的蒞臨與參與</a:t>
            </a:r>
          </a:p>
        </p:txBody>
      </p:sp>
      <p:pic>
        <p:nvPicPr>
          <p:cNvPr id="4" name="圖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6026" y="81711"/>
            <a:ext cx="2895348" cy="669208"/>
          </a:xfrm>
          <a:prstGeom prst="rect">
            <a:avLst/>
          </a:prstGeom>
        </p:spPr>
      </p:pic>
      <p:sp>
        <p:nvSpPr>
          <p:cNvPr id="6" name="矩形 5"/>
          <p:cNvSpPr/>
          <p:nvPr/>
        </p:nvSpPr>
        <p:spPr>
          <a:xfrm>
            <a:off x="0" y="2679700"/>
            <a:ext cx="12192000" cy="63500"/>
          </a:xfrm>
          <a:prstGeom prst="rect">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7" name="Picture 2"/>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60320" y="4671981"/>
            <a:ext cx="803380" cy="1235968"/>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圖片 8"/>
          <p:cNvPicPr>
            <a:picLocks noChangeAspect="1"/>
          </p:cNvPicPr>
          <p:nvPr/>
        </p:nvPicPr>
        <p:blipFill>
          <a:blip r:embed="rId4" cstate="print">
            <a:biLevel thresh="25000"/>
            <a:extLst>
              <a:ext uri="{28A0092B-C50C-407E-A947-70E740481C1C}">
                <a14:useLocalDpi xmlns:a14="http://schemas.microsoft.com/office/drawing/2010/main" val="0"/>
              </a:ext>
            </a:extLst>
          </a:blip>
          <a:stretch>
            <a:fillRect/>
          </a:stretch>
        </p:blipFill>
        <p:spPr>
          <a:xfrm>
            <a:off x="10128716" y="4671981"/>
            <a:ext cx="1357967" cy="1357967"/>
          </a:xfrm>
          <a:prstGeom prst="rect">
            <a:avLst/>
          </a:prstGeom>
        </p:spPr>
      </p:pic>
      <p:sp>
        <p:nvSpPr>
          <p:cNvPr id="10" name="投影片編號版面配置區 9"/>
          <p:cNvSpPr>
            <a:spLocks noGrp="1"/>
          </p:cNvSpPr>
          <p:nvPr>
            <p:ph type="sldNum" sz="quarter" idx="12"/>
          </p:nvPr>
        </p:nvSpPr>
        <p:spPr/>
        <p:txBody>
          <a:bodyPr/>
          <a:lstStyle/>
          <a:p>
            <a:fld id="{A6174ADA-354D-4803-A14C-B38EECA4D689}" type="slidenum">
              <a:rPr lang="zh-TW" altLang="en-US" smtClean="0"/>
              <a:t>1</a:t>
            </a:fld>
            <a:endParaRPr lang="zh-TW" altLang="en-US"/>
          </a:p>
        </p:txBody>
      </p:sp>
    </p:spTree>
    <p:extLst>
      <p:ext uri="{BB962C8B-B14F-4D97-AF65-F5344CB8AC3E}">
        <p14:creationId xmlns:p14="http://schemas.microsoft.com/office/powerpoint/2010/main" val="331775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435">
                                          <p:stCondLst>
                                            <p:cond delay="0"/>
                                          </p:stCondLst>
                                        </p:cTn>
                                        <p:tgtEl>
                                          <p:spTgt spid="7"/>
                                        </p:tgtEl>
                                      </p:cBhvr>
                                    </p:animEffect>
                                    <p:anim calcmode="lin" valueType="num">
                                      <p:cBhvr>
                                        <p:cTn id="8" dur="1366"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498"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498" tmFilter="0, 0; 0.125,0.2665; 0.25,0.4; 0.375,0.465; 0.5,0.5;  0.625,0.535; 0.75,0.6; 0.875,0.7335; 1,1">
                                          <p:stCondLst>
                                            <p:cond delay="498"/>
                                          </p:stCondLst>
                                        </p:cTn>
                                        <p:tgtEl>
                                          <p:spTgt spid="7"/>
                                        </p:tgtEl>
                                        <p:attrNameLst>
                                          <p:attrName>ppt_y</p:attrName>
                                        </p:attrNameLst>
                                      </p:cBhvr>
                                      <p:tavLst>
                                        <p:tav tm="0" fmla="#ppt_y-sin(pi*$)/9">
                                          <p:val>
                                            <p:fltVal val="0"/>
                                          </p:val>
                                        </p:tav>
                                        <p:tav tm="100000">
                                          <p:val>
                                            <p:fltVal val="1"/>
                                          </p:val>
                                        </p:tav>
                                      </p:tavLst>
                                    </p:anim>
                                    <p:anim calcmode="lin" valueType="num">
                                      <p:cBhvr>
                                        <p:cTn id="11" dur="249" tmFilter="0, 0; 0.125,0.2665; 0.25,0.4; 0.375,0.465; 0.5,0.5;  0.625,0.535; 0.75,0.6; 0.875,0.7335; 1,1">
                                          <p:stCondLst>
                                            <p:cond delay="993"/>
                                          </p:stCondLst>
                                        </p:cTn>
                                        <p:tgtEl>
                                          <p:spTgt spid="7"/>
                                        </p:tgtEl>
                                        <p:attrNameLst>
                                          <p:attrName>ppt_y</p:attrName>
                                        </p:attrNameLst>
                                      </p:cBhvr>
                                      <p:tavLst>
                                        <p:tav tm="0" fmla="#ppt_y-sin(pi*$)/27">
                                          <p:val>
                                            <p:fltVal val="0"/>
                                          </p:val>
                                        </p:tav>
                                        <p:tav tm="100000">
                                          <p:val>
                                            <p:fltVal val="1"/>
                                          </p:val>
                                        </p:tav>
                                      </p:tavLst>
                                    </p:anim>
                                    <p:anim calcmode="lin" valueType="num">
                                      <p:cBhvr>
                                        <p:cTn id="12" dur="123" tmFilter="0, 0; 0.125,0.2665; 0.25,0.4; 0.375,0.465; 0.5,0.5;  0.625,0.535; 0.75,0.6; 0.875,0.7335; 1,1">
                                          <p:stCondLst>
                                            <p:cond delay="1242"/>
                                          </p:stCondLst>
                                        </p:cTn>
                                        <p:tgtEl>
                                          <p:spTgt spid="7"/>
                                        </p:tgtEl>
                                        <p:attrNameLst>
                                          <p:attrName>ppt_y</p:attrName>
                                        </p:attrNameLst>
                                      </p:cBhvr>
                                      <p:tavLst>
                                        <p:tav tm="0" fmla="#ppt_y-sin(pi*$)/81">
                                          <p:val>
                                            <p:fltVal val="0"/>
                                          </p:val>
                                        </p:tav>
                                        <p:tav tm="100000">
                                          <p:val>
                                            <p:fltVal val="1"/>
                                          </p:val>
                                        </p:tav>
                                      </p:tavLst>
                                    </p:anim>
                                    <p:animScale>
                                      <p:cBhvr>
                                        <p:cTn id="13" dur="19">
                                          <p:stCondLst>
                                            <p:cond delay="487"/>
                                          </p:stCondLst>
                                        </p:cTn>
                                        <p:tgtEl>
                                          <p:spTgt spid="7"/>
                                        </p:tgtEl>
                                      </p:cBhvr>
                                      <p:to x="100000" y="60000"/>
                                    </p:animScale>
                                    <p:animScale>
                                      <p:cBhvr>
                                        <p:cTn id="14" dur="124" decel="50000">
                                          <p:stCondLst>
                                            <p:cond delay="507"/>
                                          </p:stCondLst>
                                        </p:cTn>
                                        <p:tgtEl>
                                          <p:spTgt spid="7"/>
                                        </p:tgtEl>
                                      </p:cBhvr>
                                      <p:to x="100000" y="100000"/>
                                    </p:animScale>
                                    <p:animScale>
                                      <p:cBhvr>
                                        <p:cTn id="15" dur="19">
                                          <p:stCondLst>
                                            <p:cond delay="984"/>
                                          </p:stCondLst>
                                        </p:cTn>
                                        <p:tgtEl>
                                          <p:spTgt spid="7"/>
                                        </p:tgtEl>
                                      </p:cBhvr>
                                      <p:to x="100000" y="80000"/>
                                    </p:animScale>
                                    <p:animScale>
                                      <p:cBhvr>
                                        <p:cTn id="16" dur="124" decel="50000">
                                          <p:stCondLst>
                                            <p:cond delay="1003"/>
                                          </p:stCondLst>
                                        </p:cTn>
                                        <p:tgtEl>
                                          <p:spTgt spid="7"/>
                                        </p:tgtEl>
                                      </p:cBhvr>
                                      <p:to x="100000" y="100000"/>
                                    </p:animScale>
                                    <p:animScale>
                                      <p:cBhvr>
                                        <p:cTn id="17" dur="19">
                                          <p:stCondLst>
                                            <p:cond delay="1231"/>
                                          </p:stCondLst>
                                        </p:cTn>
                                        <p:tgtEl>
                                          <p:spTgt spid="7"/>
                                        </p:tgtEl>
                                      </p:cBhvr>
                                      <p:to x="100000" y="90000"/>
                                    </p:animScale>
                                    <p:animScale>
                                      <p:cBhvr>
                                        <p:cTn id="18" dur="124" decel="50000">
                                          <p:stCondLst>
                                            <p:cond delay="1251"/>
                                          </p:stCondLst>
                                        </p:cTn>
                                        <p:tgtEl>
                                          <p:spTgt spid="7"/>
                                        </p:tgtEl>
                                      </p:cBhvr>
                                      <p:to x="100000" y="100000"/>
                                    </p:animScale>
                                    <p:animScale>
                                      <p:cBhvr>
                                        <p:cTn id="19" dur="19">
                                          <p:stCondLst>
                                            <p:cond delay="1356"/>
                                          </p:stCondLst>
                                        </p:cTn>
                                        <p:tgtEl>
                                          <p:spTgt spid="7"/>
                                        </p:tgtEl>
                                      </p:cBhvr>
                                      <p:to x="100000" y="95000"/>
                                    </p:animScale>
                                    <p:animScale>
                                      <p:cBhvr>
                                        <p:cTn id="20" dur="124" decel="50000">
                                          <p:stCondLst>
                                            <p:cond delay="1376"/>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910857" y="757947"/>
            <a:ext cx="10707895" cy="5957178"/>
          </a:xfrm>
        </p:spPr>
        <p:txBody>
          <a:bodyPr/>
          <a:lstStyle/>
          <a:p>
            <a:pPr>
              <a:lnSpc>
                <a:spcPct val="100000"/>
              </a:lnSpc>
              <a:spcBef>
                <a:spcPts val="1200"/>
              </a:spcBef>
              <a:buBlip>
                <a:blip r:embed="rId3"/>
              </a:buBlip>
              <a:defRPr/>
            </a:pPr>
            <a:r>
              <a:rPr lang="zh-TW" altLang="en-US" sz="2400" dirty="0">
                <a:solidFill>
                  <a:srgbClr val="7030A0"/>
                </a:solidFill>
                <a:latin typeface="華康儷楷書" panose="03000509000000000000" pitchFamily="65" charset="-120"/>
                <a:ea typeface="華康儷楷書" panose="03000509000000000000" pitchFamily="65" charset="-120"/>
                <a:cs typeface="Times New Roman" panose="02020603050405020304" pitchFamily="18" charset="0"/>
              </a:rPr>
              <a:t>就讀學校上傳應屆</a:t>
            </a:r>
            <a:r>
              <a:rPr lang="zh-TW" altLang="en-US" sz="2400" dirty="0" smtClean="0">
                <a:solidFill>
                  <a:srgbClr val="7030A0"/>
                </a:solidFill>
                <a:latin typeface="華康儷楷書" panose="03000509000000000000" pitchFamily="65" charset="-120"/>
                <a:ea typeface="華康儷楷書" panose="03000509000000000000" pitchFamily="65" charset="-120"/>
                <a:cs typeface="Times New Roman" panose="02020603050405020304" pitchFamily="18" charset="0"/>
              </a:rPr>
              <a:t>畢業生第六學期「</a:t>
            </a:r>
            <a:r>
              <a:rPr lang="zh-TW" altLang="en-US" sz="2400" dirty="0">
                <a:solidFill>
                  <a:srgbClr val="7030A0"/>
                </a:solidFill>
                <a:latin typeface="華康儷楷書" panose="03000509000000000000" pitchFamily="65" charset="-120"/>
                <a:ea typeface="華康儷楷書" panose="03000509000000000000" pitchFamily="65" charset="-120"/>
                <a:cs typeface="Times New Roman" panose="02020603050405020304" pitchFamily="18" charset="0"/>
              </a:rPr>
              <a:t>修課紀錄</a:t>
            </a:r>
            <a:r>
              <a:rPr lang="zh-TW" altLang="en-US" sz="2400" dirty="0" smtClean="0">
                <a:solidFill>
                  <a:srgbClr val="7030A0"/>
                </a:solidFill>
                <a:latin typeface="華康儷楷書" panose="03000509000000000000" pitchFamily="65" charset="-120"/>
                <a:ea typeface="華康儷楷書" panose="03000509000000000000" pitchFamily="65" charset="-120"/>
                <a:cs typeface="Times New Roman" panose="02020603050405020304" pitchFamily="18" charset="0"/>
              </a:rPr>
              <a:t>」</a:t>
            </a:r>
            <a:r>
              <a:rPr lang="en-US" altLang="zh-TW" sz="2400" dirty="0" smtClean="0">
                <a:solidFill>
                  <a:srgbClr val="7030A0"/>
                </a:solidFill>
                <a:latin typeface="華康儷楷書" panose="03000509000000000000" pitchFamily="65" charset="-120"/>
                <a:ea typeface="華康儷楷書" panose="03000509000000000000" pitchFamily="65" charset="-120"/>
                <a:cs typeface="Times New Roman" panose="02020603050405020304" pitchFamily="18" charset="0"/>
              </a:rPr>
              <a:t>PDF</a:t>
            </a:r>
            <a:r>
              <a:rPr lang="zh-TW" altLang="en-US" sz="2400" dirty="0" smtClean="0">
                <a:solidFill>
                  <a:srgbClr val="7030A0"/>
                </a:solidFill>
                <a:latin typeface="華康儷楷書" panose="03000509000000000000" pitchFamily="65" charset="-120"/>
                <a:ea typeface="華康儷楷書" panose="03000509000000000000" pitchFamily="65" charset="-120"/>
                <a:cs typeface="Times New Roman" panose="02020603050405020304" pitchFamily="18" charset="0"/>
              </a:rPr>
              <a:t>檔</a:t>
            </a:r>
            <a:endParaRPr lang="en-US" altLang="zh-TW" sz="2400" dirty="0">
              <a:solidFill>
                <a:srgbClr val="7030A0"/>
              </a:solidFill>
              <a:latin typeface="華康儷楷書" panose="03000509000000000000" pitchFamily="65" charset="-120"/>
              <a:ea typeface="華康儷楷書" panose="03000509000000000000" pitchFamily="65" charset="-120"/>
              <a:cs typeface="Times New Roman" panose="02020603050405020304" pitchFamily="18" charset="0"/>
            </a:endParaRPr>
          </a:p>
          <a:p>
            <a:pPr lvl="1">
              <a:lnSpc>
                <a:spcPct val="100000"/>
              </a:lnSpc>
              <a:spcBef>
                <a:spcPts val="600"/>
              </a:spcBef>
              <a:buFont typeface="Wingdings" panose="05000000000000000000" pitchFamily="2" charset="2"/>
              <a:buChar char="u"/>
            </a:pPr>
            <a:r>
              <a:rPr lang="zh-TW" altLang="en-US" sz="2000" b="1" dirty="0">
                <a:latin typeface="華康儷楷書" panose="03000509000000000000" pitchFamily="65" charset="-120"/>
                <a:ea typeface="華康儷楷書" panose="03000509000000000000" pitchFamily="65" charset="-120"/>
                <a:cs typeface="華康儷楷書" panose="03000509000000000000" pitchFamily="65" charset="-120"/>
              </a:rPr>
              <a:t>修課紀錄或在校學業成績之評量方式，</a:t>
            </a:r>
            <a:r>
              <a:rPr lang="zh-TW" altLang="zh-TW" sz="2000" dirty="0">
                <a:latin typeface="華康儷楷書" panose="03000509000000000000" pitchFamily="65" charset="-120"/>
                <a:ea typeface="華康儷楷書" panose="03000509000000000000" pitchFamily="65" charset="-120"/>
                <a:cs typeface="華康儷楷書" panose="03000509000000000000" pitchFamily="65" charset="-120"/>
              </a:rPr>
              <a:t>依「高級中等學校學生學習評量辦法」、「高級中等學校進修部學生學習評量辦法」及教育主管機關相關規定辦</a:t>
            </a:r>
            <a:r>
              <a:rPr lang="zh-TW" altLang="zh-TW" sz="2000" dirty="0" smtClean="0">
                <a:latin typeface="華康儷楷書" panose="03000509000000000000" pitchFamily="65" charset="-120"/>
                <a:ea typeface="華康儷楷書" panose="03000509000000000000" pitchFamily="65" charset="-120"/>
                <a:cs typeface="華康儷楷書" panose="03000509000000000000" pitchFamily="65" charset="-120"/>
              </a:rPr>
              <a:t>理</a:t>
            </a:r>
            <a:endParaRPr lang="en-US" altLang="zh-TW" sz="2000" b="1" dirty="0" smtClean="0">
              <a:solidFill>
                <a:srgbClr val="0033CC"/>
              </a:solidFill>
              <a:latin typeface="華康儷楷書" panose="03000509000000000000" pitchFamily="65" charset="-120"/>
              <a:ea typeface="華康儷楷書" panose="03000509000000000000" pitchFamily="65" charset="-120"/>
              <a:cs typeface="華康儷楷書" panose="03000509000000000000" pitchFamily="65" charset="-120"/>
            </a:endParaRPr>
          </a:p>
          <a:p>
            <a:pPr lvl="1">
              <a:lnSpc>
                <a:spcPct val="100000"/>
              </a:lnSpc>
              <a:spcBef>
                <a:spcPts val="600"/>
              </a:spcBef>
              <a:buFont typeface="Wingdings" panose="05000000000000000000" pitchFamily="2" charset="2"/>
              <a:buChar char="u"/>
            </a:pPr>
            <a:r>
              <a:rPr lang="zh-TW" altLang="zh-TW" sz="2000" b="1" dirty="0">
                <a:solidFill>
                  <a:srgbClr val="0033CC"/>
                </a:solidFill>
                <a:latin typeface="華康儷楷書" panose="03000509000000000000" pitchFamily="65" charset="-120"/>
                <a:ea typeface="華康儷楷書" panose="03000509000000000000" pitchFamily="65" charset="-120"/>
                <a:cs typeface="華康儷楷書" panose="03000509000000000000" pitchFamily="65" charset="-120"/>
              </a:rPr>
              <a:t>配合第二階段複試期程，第六學期修課紀錄不含補考成績</a:t>
            </a:r>
            <a:endParaRPr lang="en-US" altLang="zh-TW" sz="2000" b="1" dirty="0">
              <a:solidFill>
                <a:srgbClr val="0033CC"/>
              </a:solidFill>
              <a:latin typeface="華康儷楷書" panose="03000509000000000000" pitchFamily="65" charset="-120"/>
              <a:ea typeface="華康儷楷書" panose="03000509000000000000" pitchFamily="65" charset="-120"/>
              <a:cs typeface="華康儷楷書" panose="03000509000000000000" pitchFamily="65" charset="-120"/>
            </a:endParaRPr>
          </a:p>
          <a:p>
            <a:pPr lvl="1">
              <a:lnSpc>
                <a:spcPct val="100000"/>
              </a:lnSpc>
              <a:spcBef>
                <a:spcPts val="600"/>
              </a:spcBef>
              <a:buFont typeface="Wingdings" panose="05000000000000000000" pitchFamily="2" charset="2"/>
              <a:buChar char="u"/>
            </a:pPr>
            <a:r>
              <a:rPr lang="zh-TW" altLang="en-US" sz="2000" b="1" dirty="0" smtClean="0">
                <a:latin typeface="華康儷楷書" panose="03000509000000000000" pitchFamily="65" charset="-120"/>
                <a:ea typeface="華康儷楷書" panose="03000509000000000000" pitchFamily="65" charset="-120"/>
                <a:cs typeface="華康儷楷書" panose="03000509000000000000" pitchFamily="65" charset="-120"/>
              </a:rPr>
              <a:t>上傳時間：</a:t>
            </a:r>
            <a:r>
              <a:rPr lang="en-US" altLang="zh-TW" sz="2000" dirty="0">
                <a:solidFill>
                  <a:srgbClr val="FF0000"/>
                </a:solidFill>
                <a:latin typeface="華康儷楷書" panose="03000509000000000000" pitchFamily="65" charset="-120"/>
                <a:ea typeface="華康儷楷書" panose="03000509000000000000" pitchFamily="65" charset="-120"/>
                <a:cs typeface="Times New Roman" panose="02020603050405020304" pitchFamily="18" charset="0"/>
              </a:rPr>
              <a:t>111</a:t>
            </a:r>
            <a:r>
              <a:rPr lang="zh-TW" altLang="en-US" sz="2000" dirty="0">
                <a:solidFill>
                  <a:srgbClr val="FF0000"/>
                </a:solidFill>
                <a:latin typeface="華康儷楷書" panose="03000509000000000000" pitchFamily="65" charset="-120"/>
                <a:ea typeface="華康儷楷書" panose="03000509000000000000" pitchFamily="65" charset="-120"/>
                <a:cs typeface="Times New Roman" panose="02020603050405020304" pitchFamily="18" charset="0"/>
              </a:rPr>
              <a:t>年</a:t>
            </a:r>
            <a:r>
              <a:rPr lang="en-US" altLang="zh-TW" sz="2000" dirty="0">
                <a:solidFill>
                  <a:srgbClr val="FF0000"/>
                </a:solidFill>
                <a:latin typeface="華康儷楷書" panose="03000509000000000000" pitchFamily="65" charset="-120"/>
                <a:ea typeface="華康儷楷書" panose="03000509000000000000" pitchFamily="65" charset="-120"/>
                <a:cs typeface="Times New Roman" panose="02020603050405020304" pitchFamily="18" charset="0"/>
              </a:rPr>
              <a:t>5</a:t>
            </a:r>
            <a:r>
              <a:rPr lang="zh-TW" altLang="en-US" sz="2000" dirty="0">
                <a:solidFill>
                  <a:srgbClr val="FF0000"/>
                </a:solidFill>
                <a:latin typeface="華康儷楷書" panose="03000509000000000000" pitchFamily="65" charset="-120"/>
                <a:ea typeface="華康儷楷書" panose="03000509000000000000" pitchFamily="65" charset="-120"/>
                <a:cs typeface="Times New Roman" panose="02020603050405020304" pitchFamily="18" charset="0"/>
              </a:rPr>
              <a:t>月</a:t>
            </a:r>
            <a:r>
              <a:rPr lang="en-US" altLang="zh-TW" sz="2000" dirty="0">
                <a:solidFill>
                  <a:srgbClr val="FF0000"/>
                </a:solidFill>
                <a:latin typeface="華康儷楷書" panose="03000509000000000000" pitchFamily="65" charset="-120"/>
                <a:ea typeface="華康儷楷書" panose="03000509000000000000" pitchFamily="65" charset="-120"/>
                <a:cs typeface="Times New Roman" panose="02020603050405020304" pitchFamily="18" charset="0"/>
              </a:rPr>
              <a:t>12</a:t>
            </a:r>
            <a:r>
              <a:rPr lang="zh-TW" altLang="en-US" sz="2000" dirty="0" smtClean="0">
                <a:solidFill>
                  <a:srgbClr val="FF0000"/>
                </a:solidFill>
                <a:latin typeface="華康儷楷書" panose="03000509000000000000" pitchFamily="65" charset="-120"/>
                <a:ea typeface="華康儷楷書" panose="03000509000000000000" pitchFamily="65" charset="-120"/>
                <a:cs typeface="Times New Roman" panose="02020603050405020304" pitchFamily="18" charset="0"/>
              </a:rPr>
              <a:t>日</a:t>
            </a:r>
            <a:r>
              <a:rPr lang="en-US" altLang="zh-TW" sz="2000" dirty="0" smtClean="0">
                <a:solidFill>
                  <a:srgbClr val="FF0000"/>
                </a:solidFill>
                <a:latin typeface="華康儷楷書" panose="03000509000000000000" pitchFamily="65" charset="-120"/>
                <a:ea typeface="華康儷楷書" panose="03000509000000000000" pitchFamily="65" charset="-120"/>
                <a:cs typeface="Times New Roman" panose="02020603050405020304" pitchFamily="18" charset="0"/>
              </a:rPr>
              <a:t>(</a:t>
            </a:r>
            <a:r>
              <a:rPr lang="zh-TW" altLang="en-US" sz="2000" dirty="0" smtClean="0">
                <a:solidFill>
                  <a:srgbClr val="FF0000"/>
                </a:solidFill>
                <a:latin typeface="華康儷楷書" panose="03000509000000000000" pitchFamily="65" charset="-120"/>
                <a:ea typeface="華康儷楷書" panose="03000509000000000000" pitchFamily="65" charset="-120"/>
                <a:cs typeface="Times New Roman" panose="02020603050405020304" pitchFamily="18" charset="0"/>
              </a:rPr>
              <a:t>四</a:t>
            </a:r>
            <a:r>
              <a:rPr lang="en-US" altLang="zh-TW" sz="2000" dirty="0" smtClean="0">
                <a:solidFill>
                  <a:srgbClr val="FF0000"/>
                </a:solidFill>
                <a:latin typeface="華康儷楷書" panose="03000509000000000000" pitchFamily="65" charset="-120"/>
                <a:ea typeface="華康儷楷書" panose="03000509000000000000" pitchFamily="65" charset="-120"/>
                <a:cs typeface="Times New Roman" panose="02020603050405020304" pitchFamily="18" charset="0"/>
              </a:rPr>
              <a:t>)10</a:t>
            </a:r>
            <a:r>
              <a:rPr lang="zh-TW" altLang="en-US" sz="2000" dirty="0">
                <a:solidFill>
                  <a:srgbClr val="FF0000"/>
                </a:solidFill>
                <a:latin typeface="華康儷楷書" panose="03000509000000000000" pitchFamily="65" charset="-120"/>
                <a:ea typeface="華康儷楷書" panose="03000509000000000000" pitchFamily="65" charset="-120"/>
                <a:cs typeface="Times New Roman" panose="02020603050405020304" pitchFamily="18" charset="0"/>
              </a:rPr>
              <a:t>：</a:t>
            </a:r>
            <a:r>
              <a:rPr lang="en-US" altLang="zh-TW" sz="2000" dirty="0">
                <a:solidFill>
                  <a:srgbClr val="FF0000"/>
                </a:solidFill>
                <a:latin typeface="華康儷楷書" panose="03000509000000000000" pitchFamily="65" charset="-120"/>
                <a:ea typeface="華康儷楷書" panose="03000509000000000000" pitchFamily="65" charset="-120"/>
                <a:cs typeface="Times New Roman" panose="02020603050405020304" pitchFamily="18" charset="0"/>
              </a:rPr>
              <a:t>00</a:t>
            </a:r>
            <a:r>
              <a:rPr lang="zh-TW" altLang="en-US" sz="2000" dirty="0">
                <a:solidFill>
                  <a:srgbClr val="FF0000"/>
                </a:solidFill>
                <a:latin typeface="華康儷楷書" panose="03000509000000000000" pitchFamily="65" charset="-120"/>
                <a:ea typeface="華康儷楷書" panose="03000509000000000000" pitchFamily="65" charset="-120"/>
                <a:cs typeface="Times New Roman" panose="02020603050405020304" pitchFamily="18" charset="0"/>
              </a:rPr>
              <a:t>起</a:t>
            </a:r>
            <a:r>
              <a:rPr lang="en-US" altLang="zh-TW" sz="2000" dirty="0">
                <a:solidFill>
                  <a:srgbClr val="FF0000"/>
                </a:solidFill>
                <a:latin typeface="華康儷楷書" panose="03000509000000000000" pitchFamily="65" charset="-120"/>
                <a:ea typeface="華康儷楷書" panose="03000509000000000000" pitchFamily="65" charset="-120"/>
                <a:cs typeface="Times New Roman" panose="02020603050405020304" pitchFamily="18" charset="0"/>
              </a:rPr>
              <a:t>~13</a:t>
            </a:r>
            <a:r>
              <a:rPr lang="zh-TW" altLang="en-US" sz="2000" dirty="0" smtClean="0">
                <a:solidFill>
                  <a:srgbClr val="FF0000"/>
                </a:solidFill>
                <a:latin typeface="華康儷楷書" panose="03000509000000000000" pitchFamily="65" charset="-120"/>
                <a:ea typeface="華康儷楷書" panose="03000509000000000000" pitchFamily="65" charset="-120"/>
                <a:cs typeface="Times New Roman" panose="02020603050405020304" pitchFamily="18" charset="0"/>
              </a:rPr>
              <a:t>日</a:t>
            </a:r>
            <a:r>
              <a:rPr lang="en-US" altLang="zh-TW" sz="2000" dirty="0" smtClean="0">
                <a:solidFill>
                  <a:srgbClr val="FF0000"/>
                </a:solidFill>
                <a:latin typeface="華康儷楷書" panose="03000509000000000000" pitchFamily="65" charset="-120"/>
                <a:ea typeface="華康儷楷書" panose="03000509000000000000" pitchFamily="65" charset="-120"/>
                <a:cs typeface="Times New Roman" panose="02020603050405020304" pitchFamily="18" charset="0"/>
              </a:rPr>
              <a:t>(</a:t>
            </a:r>
            <a:r>
              <a:rPr lang="zh-TW" altLang="en-US" sz="2000" dirty="0" smtClean="0">
                <a:solidFill>
                  <a:srgbClr val="FF0000"/>
                </a:solidFill>
                <a:latin typeface="華康儷楷書" panose="03000509000000000000" pitchFamily="65" charset="-120"/>
                <a:ea typeface="華康儷楷書" panose="03000509000000000000" pitchFamily="65" charset="-120"/>
                <a:cs typeface="Times New Roman" panose="02020603050405020304" pitchFamily="18" charset="0"/>
              </a:rPr>
              <a:t>五</a:t>
            </a:r>
            <a:r>
              <a:rPr lang="en-US" altLang="zh-TW" sz="2000" dirty="0" smtClean="0">
                <a:solidFill>
                  <a:srgbClr val="FF0000"/>
                </a:solidFill>
                <a:latin typeface="華康儷楷書" panose="03000509000000000000" pitchFamily="65" charset="-120"/>
                <a:ea typeface="華康儷楷書" panose="03000509000000000000" pitchFamily="65" charset="-120"/>
                <a:cs typeface="Times New Roman" panose="02020603050405020304" pitchFamily="18" charset="0"/>
              </a:rPr>
              <a:t>)17</a:t>
            </a:r>
            <a:r>
              <a:rPr lang="zh-TW" altLang="en-US" sz="2000" dirty="0">
                <a:solidFill>
                  <a:srgbClr val="FF0000"/>
                </a:solidFill>
                <a:latin typeface="華康儷楷書" panose="03000509000000000000" pitchFamily="65" charset="-120"/>
                <a:ea typeface="華康儷楷書" panose="03000509000000000000" pitchFamily="65" charset="-120"/>
                <a:cs typeface="Times New Roman" panose="02020603050405020304" pitchFamily="18" charset="0"/>
              </a:rPr>
              <a:t>：</a:t>
            </a:r>
            <a:r>
              <a:rPr lang="en-US" altLang="zh-TW" sz="2000" dirty="0">
                <a:solidFill>
                  <a:srgbClr val="FF0000"/>
                </a:solidFill>
                <a:latin typeface="華康儷楷書" panose="03000509000000000000" pitchFamily="65" charset="-120"/>
                <a:ea typeface="華康儷楷書" panose="03000509000000000000" pitchFamily="65" charset="-120"/>
                <a:cs typeface="Times New Roman" panose="02020603050405020304" pitchFamily="18" charset="0"/>
              </a:rPr>
              <a:t>00</a:t>
            </a:r>
            <a:r>
              <a:rPr lang="zh-TW" altLang="en-US" sz="2000" dirty="0">
                <a:solidFill>
                  <a:srgbClr val="FF0000"/>
                </a:solidFill>
                <a:latin typeface="華康儷楷書" panose="03000509000000000000" pitchFamily="65" charset="-120"/>
                <a:ea typeface="華康儷楷書" panose="03000509000000000000" pitchFamily="65" charset="-120"/>
                <a:cs typeface="Times New Roman" panose="02020603050405020304" pitchFamily="18" charset="0"/>
              </a:rPr>
              <a:t>止</a:t>
            </a:r>
            <a:endParaRPr lang="en-US" altLang="zh-TW" sz="2000" dirty="0">
              <a:solidFill>
                <a:srgbClr val="FF0000"/>
              </a:solidFill>
              <a:latin typeface="華康儷楷書" panose="03000509000000000000" pitchFamily="65" charset="-120"/>
              <a:ea typeface="華康儷楷書" panose="03000509000000000000" pitchFamily="65" charset="-120"/>
              <a:cs typeface="Times New Roman" panose="02020603050405020304" pitchFamily="18" charset="0"/>
            </a:endParaRPr>
          </a:p>
          <a:p>
            <a:pPr lvl="1">
              <a:lnSpc>
                <a:spcPct val="100000"/>
              </a:lnSpc>
              <a:spcBef>
                <a:spcPts val="600"/>
              </a:spcBef>
              <a:buFont typeface="Wingdings" panose="05000000000000000000" pitchFamily="2" charset="2"/>
              <a:buChar char="u"/>
            </a:pPr>
            <a:r>
              <a:rPr lang="zh-TW" altLang="en-US" sz="2000" b="1" dirty="0" smtClean="0">
                <a:latin typeface="華康儷楷書" panose="03000509000000000000" pitchFamily="65" charset="-120"/>
                <a:ea typeface="華康儷楷書" panose="03000509000000000000" pitchFamily="65" charset="-120"/>
                <a:cs typeface="華康儷楷書" panose="03000509000000000000" pitchFamily="65" charset="-120"/>
              </a:rPr>
              <a:t>統一</a:t>
            </a:r>
            <a:r>
              <a:rPr lang="zh-TW" altLang="en-US" sz="2000" b="1" dirty="0">
                <a:latin typeface="華康儷楷書" panose="03000509000000000000" pitchFamily="65" charset="-120"/>
                <a:ea typeface="華康儷楷書" panose="03000509000000000000" pitchFamily="65" charset="-120"/>
                <a:cs typeface="華康儷楷書" panose="03000509000000000000" pitchFamily="65" charset="-120"/>
              </a:rPr>
              <a:t>格式：</a:t>
            </a:r>
            <a:r>
              <a:rPr lang="zh-TW" altLang="en-US" sz="2000" dirty="0">
                <a:solidFill>
                  <a:srgbClr val="FF0000"/>
                </a:solidFill>
                <a:latin typeface="華康儷楷書" panose="03000509000000000000" pitchFamily="65" charset="-120"/>
                <a:ea typeface="華康儷楷書" panose="03000509000000000000" pitchFamily="65" charset="-120"/>
                <a:cs typeface="華康儷楷書" panose="03000509000000000000" pitchFamily="65" charset="-120"/>
              </a:rPr>
              <a:t>第六學期各</a:t>
            </a:r>
            <a:r>
              <a:rPr lang="zh-TW" altLang="en-US" sz="2000" dirty="0" smtClean="0">
                <a:solidFill>
                  <a:srgbClr val="FF0000"/>
                </a:solidFill>
                <a:latin typeface="華康儷楷書" panose="03000509000000000000" pitchFamily="65" charset="-120"/>
                <a:ea typeface="華康儷楷書" panose="03000509000000000000" pitchFamily="65" charset="-120"/>
                <a:cs typeface="華康儷楷書" panose="03000509000000000000" pitchFamily="65" charset="-120"/>
              </a:rPr>
              <a:t>學科</a:t>
            </a:r>
            <a:r>
              <a:rPr lang="en-US" altLang="zh-TW" sz="2000" dirty="0" smtClean="0">
                <a:solidFill>
                  <a:srgbClr val="FF0000"/>
                </a:solidFill>
                <a:latin typeface="華康儷楷書" panose="03000509000000000000" pitchFamily="65" charset="-120"/>
                <a:ea typeface="華康儷楷書" panose="03000509000000000000" pitchFamily="65" charset="-120"/>
                <a:cs typeface="華康儷楷書" panose="03000509000000000000" pitchFamily="65" charset="-120"/>
              </a:rPr>
              <a:t>(</a:t>
            </a:r>
            <a:r>
              <a:rPr lang="zh-TW" altLang="en-US" sz="2000" dirty="0" smtClean="0">
                <a:solidFill>
                  <a:srgbClr val="FF0000"/>
                </a:solidFill>
                <a:latin typeface="華康儷楷書" panose="03000509000000000000" pitchFamily="65" charset="-120"/>
                <a:ea typeface="華康儷楷書" panose="03000509000000000000" pitchFamily="65" charset="-120"/>
                <a:cs typeface="華康儷楷書" panose="03000509000000000000" pitchFamily="65" charset="-120"/>
              </a:rPr>
              <a:t>含</a:t>
            </a:r>
            <a:r>
              <a:rPr lang="zh-TW" altLang="en-US" sz="2000" dirty="0">
                <a:solidFill>
                  <a:srgbClr val="FF0000"/>
                </a:solidFill>
                <a:latin typeface="華康儷楷書" panose="03000509000000000000" pitchFamily="65" charset="-120"/>
                <a:ea typeface="華康儷楷書" panose="03000509000000000000" pitchFamily="65" charset="-120"/>
                <a:cs typeface="華康儷楷書" panose="03000509000000000000" pitchFamily="65" charset="-120"/>
              </a:rPr>
              <a:t>必修及</a:t>
            </a:r>
            <a:r>
              <a:rPr lang="zh-TW" altLang="en-US" sz="2000" dirty="0" smtClean="0">
                <a:solidFill>
                  <a:srgbClr val="FF0000"/>
                </a:solidFill>
                <a:latin typeface="華康儷楷書" panose="03000509000000000000" pitchFamily="65" charset="-120"/>
                <a:ea typeface="華康儷楷書" panose="03000509000000000000" pitchFamily="65" charset="-120"/>
                <a:cs typeface="華康儷楷書" panose="03000509000000000000" pitchFamily="65" charset="-120"/>
              </a:rPr>
              <a:t>選修</a:t>
            </a:r>
            <a:r>
              <a:rPr lang="en-US" altLang="zh-TW" sz="2000" dirty="0" smtClean="0">
                <a:solidFill>
                  <a:srgbClr val="FF0000"/>
                </a:solidFill>
                <a:latin typeface="華康儷楷書" panose="03000509000000000000" pitchFamily="65" charset="-120"/>
                <a:ea typeface="華康儷楷書" panose="03000509000000000000" pitchFamily="65" charset="-120"/>
                <a:cs typeface="華康儷楷書" panose="03000509000000000000" pitchFamily="65" charset="-120"/>
              </a:rPr>
              <a:t>)</a:t>
            </a:r>
            <a:r>
              <a:rPr lang="zh-TW" altLang="en-US" sz="2000" dirty="0" smtClean="0">
                <a:solidFill>
                  <a:srgbClr val="FF0000"/>
                </a:solidFill>
                <a:latin typeface="華康儷楷書" panose="03000509000000000000" pitchFamily="65" charset="-120"/>
                <a:ea typeface="華康儷楷書" panose="03000509000000000000" pitchFamily="65" charset="-120"/>
                <a:cs typeface="華康儷楷書" panose="03000509000000000000" pitchFamily="65" charset="-120"/>
              </a:rPr>
              <a:t>成績</a:t>
            </a:r>
            <a:r>
              <a:rPr lang="zh-TW" altLang="en-US" sz="2000" dirty="0">
                <a:solidFill>
                  <a:srgbClr val="FF0000"/>
                </a:solidFill>
                <a:latin typeface="華康儷楷書" panose="03000509000000000000" pitchFamily="65" charset="-120"/>
                <a:ea typeface="華康儷楷書" panose="03000509000000000000" pitchFamily="65" charset="-120"/>
                <a:cs typeface="華康儷楷書" panose="03000509000000000000" pitchFamily="65" charset="-120"/>
              </a:rPr>
              <a:t>、第六學期學業總平均成績，且須蓋有教務處</a:t>
            </a:r>
            <a:r>
              <a:rPr lang="zh-TW" altLang="en-US" sz="2000" dirty="0" smtClean="0">
                <a:solidFill>
                  <a:srgbClr val="FF0000"/>
                </a:solidFill>
                <a:latin typeface="華康儷楷書" panose="03000509000000000000" pitchFamily="65" charset="-120"/>
                <a:ea typeface="華康儷楷書" panose="03000509000000000000" pitchFamily="65" charset="-120"/>
                <a:cs typeface="華康儷楷書" panose="03000509000000000000" pitchFamily="65" charset="-120"/>
              </a:rPr>
              <a:t>章戳</a:t>
            </a:r>
            <a:r>
              <a:rPr lang="en-US" altLang="zh-TW" sz="2000" dirty="0" smtClean="0">
                <a:solidFill>
                  <a:srgbClr val="FF0000"/>
                </a:solidFill>
                <a:latin typeface="華康儷楷書" panose="03000509000000000000" pitchFamily="65" charset="-120"/>
                <a:ea typeface="華康儷楷書" panose="03000509000000000000" pitchFamily="65" charset="-120"/>
                <a:cs typeface="華康儷楷書" panose="03000509000000000000" pitchFamily="65" charset="-120"/>
              </a:rPr>
              <a:t>(</a:t>
            </a:r>
            <a:r>
              <a:rPr lang="zh-TW" altLang="en-US" sz="2000" dirty="0" smtClean="0">
                <a:solidFill>
                  <a:srgbClr val="FF0000"/>
                </a:solidFill>
                <a:latin typeface="華康儷楷書" panose="03000509000000000000" pitchFamily="65" charset="-120"/>
                <a:ea typeface="華康儷楷書" panose="03000509000000000000" pitchFamily="65" charset="-120"/>
                <a:cs typeface="華康儷楷書" panose="03000509000000000000" pitchFamily="65" charset="-120"/>
              </a:rPr>
              <a:t>或</a:t>
            </a:r>
            <a:r>
              <a:rPr lang="zh-TW" altLang="en-US" sz="2000" dirty="0">
                <a:solidFill>
                  <a:srgbClr val="FF0000"/>
                </a:solidFill>
                <a:latin typeface="華康儷楷書" panose="03000509000000000000" pitchFamily="65" charset="-120"/>
                <a:ea typeface="華康儷楷書" panose="03000509000000000000" pitchFamily="65" charset="-120"/>
                <a:cs typeface="華康儷楷書" panose="03000509000000000000" pitchFamily="65" charset="-120"/>
              </a:rPr>
              <a:t>浮水</a:t>
            </a:r>
            <a:r>
              <a:rPr lang="zh-TW" altLang="en-US" sz="2000" dirty="0" smtClean="0">
                <a:solidFill>
                  <a:srgbClr val="FF0000"/>
                </a:solidFill>
                <a:latin typeface="華康儷楷書" panose="03000509000000000000" pitchFamily="65" charset="-120"/>
                <a:ea typeface="華康儷楷書" panose="03000509000000000000" pitchFamily="65" charset="-120"/>
                <a:cs typeface="華康儷楷書" panose="03000509000000000000" pitchFamily="65" charset="-120"/>
              </a:rPr>
              <a:t>印</a:t>
            </a:r>
            <a:r>
              <a:rPr lang="en-US" altLang="zh-TW" sz="2000" dirty="0" smtClean="0">
                <a:solidFill>
                  <a:srgbClr val="FF0000"/>
                </a:solidFill>
                <a:latin typeface="華康儷楷書" panose="03000509000000000000" pitchFamily="65" charset="-120"/>
                <a:ea typeface="華康儷楷書" panose="03000509000000000000" pitchFamily="65" charset="-120"/>
                <a:cs typeface="華康儷楷書" panose="03000509000000000000" pitchFamily="65" charset="-120"/>
              </a:rPr>
              <a:t>)</a:t>
            </a:r>
            <a:endParaRPr lang="en-US" altLang="zh-TW" sz="2000" dirty="0">
              <a:solidFill>
                <a:srgbClr val="FF0000"/>
              </a:solidFill>
              <a:latin typeface="華康儷楷書" panose="03000509000000000000" pitchFamily="65" charset="-120"/>
              <a:ea typeface="華康儷楷書" panose="03000509000000000000" pitchFamily="65" charset="-120"/>
              <a:cs typeface="華康儷楷書" panose="03000509000000000000" pitchFamily="65" charset="-120"/>
            </a:endParaRPr>
          </a:p>
          <a:p>
            <a:pPr lvl="1">
              <a:lnSpc>
                <a:spcPct val="100000"/>
              </a:lnSpc>
              <a:spcBef>
                <a:spcPts val="600"/>
              </a:spcBef>
              <a:buFont typeface="Wingdings" panose="05000000000000000000" pitchFamily="2" charset="2"/>
              <a:buChar char="u"/>
            </a:pPr>
            <a:r>
              <a:rPr lang="zh-TW" altLang="en-US" sz="2000" b="1" dirty="0">
                <a:latin typeface="華康儷楷書" panose="03000509000000000000" pitchFamily="65" charset="-120"/>
                <a:ea typeface="華康儷楷書" panose="03000509000000000000" pitchFamily="65" charset="-120"/>
                <a:cs typeface="華康儷楷書" panose="03000509000000000000" pitchFamily="65" charset="-120"/>
              </a:rPr>
              <a:t>對象</a:t>
            </a:r>
            <a:r>
              <a:rPr lang="zh-TW" altLang="en-US" sz="2000" dirty="0" smtClean="0">
                <a:latin typeface="華康儷楷書" panose="03000509000000000000" pitchFamily="65" charset="-120"/>
                <a:ea typeface="華康儷楷書" panose="03000509000000000000" pitchFamily="65" charset="-120"/>
                <a:cs typeface="華康儷楷書" panose="03000509000000000000" pitchFamily="65" charset="-120"/>
              </a:rPr>
              <a:t>：</a:t>
            </a:r>
            <a:r>
              <a:rPr lang="zh-TW" altLang="en-US" sz="2000" dirty="0" smtClean="0">
                <a:solidFill>
                  <a:srgbClr val="FF0000"/>
                </a:solidFill>
                <a:latin typeface="華康儷楷書" panose="03000509000000000000" pitchFamily="65" charset="-120"/>
                <a:ea typeface="華康儷楷書" panose="03000509000000000000" pitchFamily="65" charset="-120"/>
                <a:cs typeface="華康儷楷書" panose="03000509000000000000" pitchFamily="65" charset="-120"/>
              </a:rPr>
              <a:t>參加</a:t>
            </a:r>
            <a:r>
              <a:rPr lang="en-US" altLang="zh-TW" sz="2000" dirty="0">
                <a:solidFill>
                  <a:srgbClr val="FF0000"/>
                </a:solidFill>
                <a:latin typeface="華康儷楷書" panose="03000509000000000000" pitchFamily="65" charset="-120"/>
                <a:ea typeface="華康儷楷書" panose="03000509000000000000" pitchFamily="65" charset="-120"/>
                <a:cs typeface="華康儷楷書" panose="03000509000000000000" pitchFamily="65" charset="-120"/>
              </a:rPr>
              <a:t>111</a:t>
            </a:r>
            <a:r>
              <a:rPr lang="zh-TW" altLang="en-US" sz="2000" dirty="0">
                <a:solidFill>
                  <a:srgbClr val="FF0000"/>
                </a:solidFill>
                <a:latin typeface="華康儷楷書" panose="03000509000000000000" pitchFamily="65" charset="-120"/>
                <a:ea typeface="華康儷楷書" panose="03000509000000000000" pitchFamily="65" charset="-120"/>
                <a:cs typeface="華康儷楷書" panose="03000509000000000000" pitchFamily="65" charset="-120"/>
              </a:rPr>
              <a:t>學年度</a:t>
            </a:r>
            <a:r>
              <a:rPr lang="zh-TW" altLang="en-US" sz="2000" dirty="0" smtClean="0">
                <a:solidFill>
                  <a:srgbClr val="FF0000"/>
                </a:solidFill>
                <a:latin typeface="華康儷楷書" panose="03000509000000000000" pitchFamily="65" charset="-120"/>
                <a:ea typeface="華康儷楷書" panose="03000509000000000000" pitchFamily="65" charset="-120"/>
                <a:cs typeface="華康儷楷書" panose="03000509000000000000" pitchFamily="65" charset="-120"/>
              </a:rPr>
              <a:t>學科</a:t>
            </a:r>
            <a:r>
              <a:rPr lang="zh-TW" altLang="en-US" sz="2000" dirty="0">
                <a:solidFill>
                  <a:srgbClr val="FF0000"/>
                </a:solidFill>
                <a:latin typeface="華康儷楷書" panose="03000509000000000000" pitchFamily="65" charset="-120"/>
                <a:ea typeface="華康儷楷書" panose="03000509000000000000" pitchFamily="65" charset="-120"/>
                <a:cs typeface="華康儷楷書" panose="03000509000000000000" pitchFamily="65" charset="-120"/>
              </a:rPr>
              <a:t>能力測驗所屬應屆畢業生</a:t>
            </a:r>
            <a:endParaRPr lang="en-US" altLang="zh-TW" sz="2000" dirty="0">
              <a:solidFill>
                <a:srgbClr val="FF0000"/>
              </a:solidFill>
              <a:latin typeface="華康儷楷書" panose="03000509000000000000" pitchFamily="65" charset="-120"/>
              <a:ea typeface="華康儷楷書" panose="03000509000000000000" pitchFamily="65" charset="-120"/>
              <a:cs typeface="華康儷楷書" panose="03000509000000000000" pitchFamily="65" charset="-120"/>
            </a:endParaRPr>
          </a:p>
          <a:p>
            <a:pPr>
              <a:lnSpc>
                <a:spcPct val="100000"/>
              </a:lnSpc>
              <a:spcBef>
                <a:spcPts val="1200"/>
              </a:spcBef>
              <a:buBlip>
                <a:blip r:embed="rId3"/>
              </a:buBlip>
              <a:defRPr/>
            </a:pPr>
            <a:r>
              <a:rPr lang="zh-TW" altLang="en-US" sz="2400" dirty="0">
                <a:solidFill>
                  <a:srgbClr val="7030A0"/>
                </a:solidFill>
                <a:latin typeface="華康儷楷書" panose="03000509000000000000" pitchFamily="65" charset="-120"/>
                <a:ea typeface="華康儷楷書" panose="03000509000000000000" pitchFamily="65" charset="-120"/>
                <a:cs typeface="Times New Roman" panose="02020603050405020304" pitchFamily="18" charset="0"/>
              </a:rPr>
              <a:t>應屆畢業生查詢第六學期「修課紀錄」</a:t>
            </a:r>
            <a:r>
              <a:rPr lang="en-US" altLang="zh-TW" sz="2400" dirty="0">
                <a:solidFill>
                  <a:srgbClr val="7030A0"/>
                </a:solidFill>
                <a:latin typeface="華康儷楷書" panose="03000509000000000000" pitchFamily="65" charset="-120"/>
                <a:ea typeface="華康儷楷書" panose="03000509000000000000" pitchFamily="65" charset="-120"/>
                <a:cs typeface="Times New Roman" panose="02020603050405020304" pitchFamily="18" charset="0"/>
              </a:rPr>
              <a:t>PDF</a:t>
            </a:r>
            <a:r>
              <a:rPr lang="zh-TW" altLang="en-US" sz="2400" dirty="0">
                <a:solidFill>
                  <a:srgbClr val="7030A0"/>
                </a:solidFill>
                <a:latin typeface="華康儷楷書" panose="03000509000000000000" pitchFamily="65" charset="-120"/>
                <a:ea typeface="華康儷楷書" panose="03000509000000000000" pitchFamily="65" charset="-120"/>
                <a:cs typeface="Times New Roman" panose="02020603050405020304" pitchFamily="18" charset="0"/>
              </a:rPr>
              <a:t>檔</a:t>
            </a:r>
            <a:endParaRPr lang="en-US" altLang="zh-TW" sz="2400" dirty="0">
              <a:solidFill>
                <a:srgbClr val="7030A0"/>
              </a:solidFill>
              <a:latin typeface="華康儷楷書" panose="03000509000000000000" pitchFamily="65" charset="-120"/>
              <a:ea typeface="華康儷楷書" panose="03000509000000000000" pitchFamily="65" charset="-120"/>
              <a:cs typeface="Times New Roman" panose="02020603050405020304" pitchFamily="18" charset="0"/>
            </a:endParaRPr>
          </a:p>
          <a:p>
            <a:pPr lvl="1">
              <a:lnSpc>
                <a:spcPct val="100000"/>
              </a:lnSpc>
              <a:spcBef>
                <a:spcPts val="600"/>
              </a:spcBef>
              <a:buFont typeface="Wingdings" panose="05000000000000000000" pitchFamily="2" charset="2"/>
              <a:buChar char="u"/>
            </a:pPr>
            <a:r>
              <a:rPr lang="zh-TW" altLang="en-US" sz="2000" b="1" dirty="0">
                <a:latin typeface="華康儷楷書" panose="03000509000000000000" pitchFamily="65" charset="-120"/>
                <a:ea typeface="華康儷楷書" panose="03000509000000000000" pitchFamily="65" charset="-120"/>
                <a:cs typeface="華康儷楷書" panose="03000509000000000000" pitchFamily="65" charset="-120"/>
              </a:rPr>
              <a:t>查詢時間：</a:t>
            </a:r>
            <a:r>
              <a:rPr lang="en-US" altLang="zh-TW" sz="2000" dirty="0" smtClean="0">
                <a:solidFill>
                  <a:srgbClr val="FF0000"/>
                </a:solidFill>
                <a:latin typeface="華康儷楷書" panose="03000509000000000000" pitchFamily="65" charset="-120"/>
                <a:ea typeface="華康儷楷書" panose="03000509000000000000" pitchFamily="65" charset="-120"/>
                <a:cs typeface="Times New Roman" panose="02020603050405020304" pitchFamily="18" charset="0"/>
              </a:rPr>
              <a:t>111</a:t>
            </a:r>
            <a:r>
              <a:rPr lang="zh-TW" altLang="en-US" sz="2000" dirty="0">
                <a:solidFill>
                  <a:srgbClr val="FF0000"/>
                </a:solidFill>
                <a:latin typeface="華康儷楷書" panose="03000509000000000000" pitchFamily="65" charset="-120"/>
                <a:ea typeface="華康儷楷書" panose="03000509000000000000" pitchFamily="65" charset="-120"/>
                <a:cs typeface="Times New Roman" panose="02020603050405020304" pitchFamily="18" charset="0"/>
              </a:rPr>
              <a:t>年</a:t>
            </a:r>
            <a:r>
              <a:rPr lang="en-US" altLang="zh-TW" sz="2000" dirty="0">
                <a:solidFill>
                  <a:srgbClr val="FF0000"/>
                </a:solidFill>
                <a:latin typeface="華康儷楷書" panose="03000509000000000000" pitchFamily="65" charset="-120"/>
                <a:ea typeface="華康儷楷書" panose="03000509000000000000" pitchFamily="65" charset="-120"/>
                <a:cs typeface="Times New Roman" panose="02020603050405020304" pitchFamily="18" charset="0"/>
              </a:rPr>
              <a:t>5</a:t>
            </a:r>
            <a:r>
              <a:rPr lang="zh-TW" altLang="en-US" sz="2000" dirty="0" smtClean="0">
                <a:solidFill>
                  <a:srgbClr val="FF0000"/>
                </a:solidFill>
                <a:latin typeface="華康儷楷書" panose="03000509000000000000" pitchFamily="65" charset="-120"/>
                <a:ea typeface="華康儷楷書" panose="03000509000000000000" pitchFamily="65" charset="-120"/>
                <a:cs typeface="Times New Roman" panose="02020603050405020304" pitchFamily="18" charset="0"/>
              </a:rPr>
              <a:t>月</a:t>
            </a:r>
            <a:r>
              <a:rPr lang="en-US" altLang="zh-TW" sz="2000" dirty="0" smtClean="0">
                <a:solidFill>
                  <a:srgbClr val="FF0000"/>
                </a:solidFill>
                <a:latin typeface="華康儷楷書" panose="03000509000000000000" pitchFamily="65" charset="-120"/>
                <a:ea typeface="華康儷楷書" panose="03000509000000000000" pitchFamily="65" charset="-120"/>
                <a:cs typeface="Times New Roman" panose="02020603050405020304" pitchFamily="18" charset="0"/>
              </a:rPr>
              <a:t>16</a:t>
            </a:r>
            <a:r>
              <a:rPr lang="zh-TW" altLang="en-US" sz="2000" dirty="0" smtClean="0">
                <a:solidFill>
                  <a:srgbClr val="FF0000"/>
                </a:solidFill>
                <a:latin typeface="華康儷楷書" panose="03000509000000000000" pitchFamily="65" charset="-120"/>
                <a:ea typeface="華康儷楷書" panose="03000509000000000000" pitchFamily="65" charset="-120"/>
                <a:cs typeface="Times New Roman" panose="02020603050405020304" pitchFamily="18" charset="0"/>
              </a:rPr>
              <a:t>日</a:t>
            </a:r>
            <a:r>
              <a:rPr lang="en-US" altLang="zh-TW" sz="2000" dirty="0" smtClean="0">
                <a:solidFill>
                  <a:srgbClr val="FF0000"/>
                </a:solidFill>
                <a:latin typeface="華康儷楷書" panose="03000509000000000000" pitchFamily="65" charset="-120"/>
                <a:ea typeface="華康儷楷書" panose="03000509000000000000" pitchFamily="65" charset="-120"/>
                <a:cs typeface="Times New Roman" panose="02020603050405020304" pitchFamily="18" charset="0"/>
              </a:rPr>
              <a:t>(</a:t>
            </a:r>
            <a:r>
              <a:rPr lang="zh-TW" altLang="en-US" sz="2000" dirty="0" smtClean="0">
                <a:solidFill>
                  <a:srgbClr val="FF0000"/>
                </a:solidFill>
                <a:latin typeface="華康儷楷書" panose="03000509000000000000" pitchFamily="65" charset="-120"/>
                <a:ea typeface="華康儷楷書" panose="03000509000000000000" pitchFamily="65" charset="-120"/>
                <a:cs typeface="Times New Roman" panose="02020603050405020304" pitchFamily="18" charset="0"/>
              </a:rPr>
              <a:t>一</a:t>
            </a:r>
            <a:r>
              <a:rPr lang="en-US" altLang="zh-TW" sz="2000" dirty="0" smtClean="0">
                <a:solidFill>
                  <a:srgbClr val="FF0000"/>
                </a:solidFill>
                <a:latin typeface="華康儷楷書" panose="03000509000000000000" pitchFamily="65" charset="-120"/>
                <a:ea typeface="華康儷楷書" panose="03000509000000000000" pitchFamily="65" charset="-120"/>
                <a:cs typeface="Times New Roman" panose="02020603050405020304" pitchFamily="18" charset="0"/>
              </a:rPr>
              <a:t>)10:00</a:t>
            </a:r>
            <a:r>
              <a:rPr lang="zh-TW" altLang="en-US" sz="2000" dirty="0" smtClean="0">
                <a:solidFill>
                  <a:srgbClr val="FF0000"/>
                </a:solidFill>
                <a:latin typeface="華康儷楷書" panose="03000509000000000000" pitchFamily="65" charset="-120"/>
                <a:ea typeface="華康儷楷書" panose="03000509000000000000" pitchFamily="65" charset="-120"/>
                <a:cs typeface="Times New Roman" panose="02020603050405020304" pitchFamily="18" charset="0"/>
              </a:rPr>
              <a:t>起</a:t>
            </a:r>
            <a:r>
              <a:rPr lang="en-US" altLang="zh-TW" sz="2000" dirty="0" smtClean="0">
                <a:solidFill>
                  <a:srgbClr val="FF0000"/>
                </a:solidFill>
                <a:latin typeface="華康儷楷書" panose="03000509000000000000" pitchFamily="65" charset="-120"/>
                <a:ea typeface="華康儷楷書" panose="03000509000000000000" pitchFamily="65" charset="-120"/>
                <a:cs typeface="Times New Roman" panose="02020603050405020304" pitchFamily="18" charset="0"/>
              </a:rPr>
              <a:t>~17</a:t>
            </a:r>
            <a:r>
              <a:rPr lang="zh-TW" altLang="en-US" sz="2000" dirty="0" smtClean="0">
                <a:solidFill>
                  <a:srgbClr val="FF0000"/>
                </a:solidFill>
                <a:latin typeface="華康儷楷書" panose="03000509000000000000" pitchFamily="65" charset="-120"/>
                <a:ea typeface="華康儷楷書" panose="03000509000000000000" pitchFamily="65" charset="-120"/>
                <a:cs typeface="Times New Roman" panose="02020603050405020304" pitchFamily="18" charset="0"/>
              </a:rPr>
              <a:t>日</a:t>
            </a:r>
            <a:r>
              <a:rPr lang="en-US" altLang="zh-TW" sz="2000" dirty="0" smtClean="0">
                <a:solidFill>
                  <a:srgbClr val="FF0000"/>
                </a:solidFill>
                <a:latin typeface="華康儷楷書" panose="03000509000000000000" pitchFamily="65" charset="-120"/>
                <a:ea typeface="華康儷楷書" panose="03000509000000000000" pitchFamily="65" charset="-120"/>
                <a:cs typeface="Times New Roman" panose="02020603050405020304" pitchFamily="18" charset="0"/>
              </a:rPr>
              <a:t>(</a:t>
            </a:r>
            <a:r>
              <a:rPr lang="zh-TW" altLang="en-US" sz="2000" dirty="0" smtClean="0">
                <a:solidFill>
                  <a:srgbClr val="FF0000"/>
                </a:solidFill>
                <a:latin typeface="華康儷楷書" panose="03000509000000000000" pitchFamily="65" charset="-120"/>
                <a:ea typeface="華康儷楷書" panose="03000509000000000000" pitchFamily="65" charset="-120"/>
                <a:cs typeface="Times New Roman" panose="02020603050405020304" pitchFamily="18" charset="0"/>
              </a:rPr>
              <a:t>二</a:t>
            </a:r>
            <a:r>
              <a:rPr lang="en-US" altLang="zh-TW" sz="2000" dirty="0" smtClean="0">
                <a:solidFill>
                  <a:srgbClr val="FF0000"/>
                </a:solidFill>
                <a:latin typeface="華康儷楷書" panose="03000509000000000000" pitchFamily="65" charset="-120"/>
                <a:ea typeface="華康儷楷書" panose="03000509000000000000" pitchFamily="65" charset="-120"/>
                <a:cs typeface="Times New Roman" panose="02020603050405020304" pitchFamily="18" charset="0"/>
              </a:rPr>
              <a:t>)17:00</a:t>
            </a:r>
            <a:r>
              <a:rPr lang="zh-TW" altLang="en-US" sz="2000" dirty="0" smtClean="0">
                <a:solidFill>
                  <a:srgbClr val="FF0000"/>
                </a:solidFill>
                <a:latin typeface="華康儷楷書" panose="03000509000000000000" pitchFamily="65" charset="-120"/>
                <a:ea typeface="華康儷楷書" panose="03000509000000000000" pitchFamily="65" charset="-120"/>
                <a:cs typeface="Times New Roman" panose="02020603050405020304" pitchFamily="18" charset="0"/>
              </a:rPr>
              <a:t>止</a:t>
            </a:r>
            <a:endParaRPr lang="en-US" altLang="zh-TW" sz="2000" dirty="0" smtClean="0">
              <a:latin typeface="華康儷楷書" panose="03000509000000000000" pitchFamily="65" charset="-120"/>
              <a:ea typeface="華康儷楷書" panose="03000509000000000000" pitchFamily="65" charset="-120"/>
              <a:cs typeface="Times New Roman" panose="02020603050405020304" pitchFamily="18" charset="0"/>
            </a:endParaRPr>
          </a:p>
          <a:p>
            <a:pPr lvl="1">
              <a:lnSpc>
                <a:spcPct val="100000"/>
              </a:lnSpc>
              <a:spcBef>
                <a:spcPts val="600"/>
              </a:spcBef>
              <a:buFont typeface="Wingdings" panose="05000000000000000000" pitchFamily="2" charset="2"/>
              <a:buChar char="u"/>
            </a:pPr>
            <a:r>
              <a:rPr lang="zh-TW" altLang="en-US" sz="2000" dirty="0" smtClean="0">
                <a:latin typeface="華康儷楷書" panose="03000509000000000000" pitchFamily="65" charset="-120"/>
                <a:ea typeface="華康儷楷書" panose="03000509000000000000" pitchFamily="65" charset="-120"/>
                <a:cs typeface="Times New Roman" panose="02020603050405020304" pitchFamily="18" charset="0"/>
              </a:rPr>
              <a:t>請輔導考生</a:t>
            </a:r>
            <a:r>
              <a:rPr lang="zh-TW" altLang="en-US" sz="2000" b="1" dirty="0" smtClean="0">
                <a:latin typeface="華康儷楷書" panose="03000509000000000000" pitchFamily="65" charset="-120"/>
                <a:ea typeface="華康儷楷書" panose="03000509000000000000" pitchFamily="65" charset="-120"/>
                <a:cs typeface="Times New Roman" panose="02020603050405020304" pitchFamily="18" charset="0"/>
              </a:rPr>
              <a:t>務必依上述時間</a:t>
            </a:r>
            <a:r>
              <a:rPr lang="zh-TW" altLang="zh-TW" sz="2000" b="1" dirty="0" smtClean="0">
                <a:latin typeface="華康儷楷書" panose="03000509000000000000" pitchFamily="65" charset="-120"/>
                <a:ea typeface="華康儷楷書" panose="03000509000000000000" pitchFamily="65" charset="-120"/>
                <a:cs typeface="Times New Roman" panose="02020603050405020304" pitchFamily="18" charset="0"/>
              </a:rPr>
              <a:t>詳細核對成績證明之內容</a:t>
            </a:r>
            <a:r>
              <a:rPr lang="zh-TW" altLang="zh-TW" sz="2000" dirty="0" smtClean="0">
                <a:latin typeface="華康儷楷書" panose="03000509000000000000" pitchFamily="65" charset="-120"/>
                <a:ea typeface="華康儷楷書" panose="03000509000000000000" pitchFamily="65" charset="-120"/>
                <a:cs typeface="Times New Roman" panose="02020603050405020304" pitchFamily="18" charset="0"/>
              </a:rPr>
              <a:t>，如有問題應儘速向所屬</a:t>
            </a:r>
            <a:r>
              <a:rPr lang="zh-TW" altLang="en-US" sz="2000" dirty="0" smtClean="0">
                <a:latin typeface="華康儷楷書" panose="03000509000000000000" pitchFamily="65" charset="-120"/>
                <a:ea typeface="華康儷楷書" panose="03000509000000000000" pitchFamily="65" charset="-120"/>
                <a:cs typeface="Times New Roman" panose="02020603050405020304" pitchFamily="18" charset="0"/>
              </a:rPr>
              <a:t>就讀</a:t>
            </a:r>
            <a:r>
              <a:rPr lang="zh-TW" altLang="zh-TW" sz="2000" dirty="0" smtClean="0">
                <a:latin typeface="華康儷楷書" panose="03000509000000000000" pitchFamily="65" charset="-120"/>
                <a:ea typeface="華康儷楷書" panose="03000509000000000000" pitchFamily="65" charset="-120"/>
                <a:cs typeface="Times New Roman" panose="02020603050405020304" pitchFamily="18" charset="0"/>
              </a:rPr>
              <a:t>學校反映</a:t>
            </a:r>
            <a:endParaRPr lang="en-US" altLang="zh-TW" sz="2000" dirty="0" smtClean="0">
              <a:latin typeface="華康儷楷書" panose="03000509000000000000" pitchFamily="65" charset="-120"/>
              <a:ea typeface="華康儷楷書" panose="03000509000000000000" pitchFamily="65" charset="-120"/>
              <a:cs typeface="Times New Roman" panose="02020603050405020304" pitchFamily="18" charset="0"/>
            </a:endParaRPr>
          </a:p>
          <a:p>
            <a:pPr lvl="1">
              <a:lnSpc>
                <a:spcPct val="100000"/>
              </a:lnSpc>
              <a:spcBef>
                <a:spcPts val="600"/>
              </a:spcBef>
              <a:buFont typeface="Wingdings" panose="05000000000000000000" pitchFamily="2" charset="2"/>
              <a:buChar char="u"/>
            </a:pPr>
            <a:r>
              <a:rPr lang="zh-TW" altLang="en-US" sz="2000" b="1" dirty="0" smtClean="0">
                <a:solidFill>
                  <a:srgbClr val="FF0000"/>
                </a:solidFill>
                <a:latin typeface="華康儷楷書" panose="03000509000000000000" pitchFamily="65" charset="-120"/>
                <a:ea typeface="華康儷楷書" panose="03000509000000000000" pitchFamily="65" charset="-120"/>
                <a:cs typeface="Times New Roman" panose="02020603050405020304" pitchFamily="18" charset="0"/>
              </a:rPr>
              <a:t>考生</a:t>
            </a:r>
            <a:r>
              <a:rPr lang="zh-TW" altLang="en-US" sz="2000" b="1" dirty="0">
                <a:solidFill>
                  <a:srgbClr val="FF0000"/>
                </a:solidFill>
                <a:latin typeface="華康儷楷書" panose="03000509000000000000" pitchFamily="65" charset="-120"/>
                <a:ea typeface="華康儷楷書" panose="03000509000000000000" pitchFamily="65" charset="-120"/>
                <a:cs typeface="Times New Roman" panose="02020603050405020304" pitchFamily="18" charset="0"/>
              </a:rPr>
              <a:t>未於查詢期間上網查詢或查詢之成績證明內容有誤而未及時反映，致影響個人第二階段甄試權益，考生應自行負責</a:t>
            </a:r>
            <a:endParaRPr lang="en-US" altLang="zh-TW" sz="2000" dirty="0">
              <a:solidFill>
                <a:srgbClr val="FF0000"/>
              </a:solidFill>
              <a:latin typeface="華康儷楷書" panose="03000509000000000000" pitchFamily="65" charset="-120"/>
              <a:ea typeface="華康儷楷書" panose="03000509000000000000" pitchFamily="65" charset="-120"/>
              <a:cs typeface="華康儷楷書" panose="03000509000000000000" pitchFamily="65" charset="-120"/>
            </a:endParaRPr>
          </a:p>
        </p:txBody>
      </p:sp>
      <p:sp>
        <p:nvSpPr>
          <p:cNvPr id="4" name="投影片編號版面配置區 3"/>
          <p:cNvSpPr>
            <a:spLocks noGrp="1"/>
          </p:cNvSpPr>
          <p:nvPr>
            <p:ph type="sldNum" sz="quarter" idx="12"/>
          </p:nvPr>
        </p:nvSpPr>
        <p:spPr/>
        <p:txBody>
          <a:bodyPr/>
          <a:lstStyle/>
          <a:p>
            <a:pPr>
              <a:defRPr/>
            </a:pPr>
            <a:fld id="{52B5522C-A27E-428C-8770-BD9512493397}" type="slidenum">
              <a:rPr lang="zh-TW" altLang="en-US" smtClean="0"/>
              <a:pPr>
                <a:defRPr/>
              </a:pPr>
              <a:t>10</a:t>
            </a:fld>
            <a:endParaRPr lang="en-US" altLang="zh-TW" dirty="0"/>
          </a:p>
        </p:txBody>
      </p:sp>
      <p:sp>
        <p:nvSpPr>
          <p:cNvPr id="7" name="矩形 6"/>
          <p:cNvSpPr/>
          <p:nvPr/>
        </p:nvSpPr>
        <p:spPr>
          <a:xfrm>
            <a:off x="0" y="-874"/>
            <a:ext cx="12192000" cy="520700"/>
          </a:xfrm>
          <a:prstGeom prst="rect">
            <a:avLst/>
          </a:prstGeom>
          <a:solidFill>
            <a:srgbClr val="DFD7E9"/>
          </a:solidFill>
          <a:ln>
            <a:solidFill>
              <a:srgbClr val="DFD7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sz="2800" dirty="0">
                <a:solidFill>
                  <a:schemeClr val="tx1"/>
                </a:solidFill>
                <a:latin typeface="華康中特圓體" panose="020F0809000000000000" pitchFamily="49" charset="-120"/>
                <a:ea typeface="華康中特圓體" panose="020F0809000000000000" pitchFamily="49" charset="-120"/>
                <a:sym typeface="Wingdings" panose="05000000000000000000" pitchFamily="2" charset="2"/>
              </a:rPr>
              <a:t>二、</a:t>
            </a:r>
            <a:r>
              <a:rPr lang="en-US" altLang="zh-TW" sz="2800" dirty="0">
                <a:solidFill>
                  <a:schemeClr val="tx1"/>
                </a:solidFill>
                <a:latin typeface="華康中特圓體" panose="020F0809000000000000" pitchFamily="49" charset="-120"/>
                <a:ea typeface="華康中特圓體" panose="020F0809000000000000" pitchFamily="49" charset="-120"/>
                <a:sym typeface="Wingdings" panose="05000000000000000000" pitchFamily="2" charset="2"/>
              </a:rPr>
              <a:t>111</a:t>
            </a:r>
            <a:r>
              <a:rPr lang="zh-TW" altLang="en-US" sz="2800" dirty="0">
                <a:solidFill>
                  <a:schemeClr val="tx1"/>
                </a:solidFill>
                <a:latin typeface="華康中特圓體" panose="020F0809000000000000" pitchFamily="49" charset="-120"/>
                <a:ea typeface="華康中特圓體" panose="020F0809000000000000" pitchFamily="49" charset="-120"/>
                <a:sym typeface="Wingdings" panose="05000000000000000000" pitchFamily="2" charset="2"/>
              </a:rPr>
              <a:t>學年度重要變革</a:t>
            </a:r>
            <a:r>
              <a:rPr lang="zh-TW" altLang="en-US" sz="2800" dirty="0" smtClean="0">
                <a:solidFill>
                  <a:schemeClr val="tx1"/>
                </a:solidFill>
                <a:latin typeface="華康中特圓體" panose="020F0809000000000000" pitchFamily="49" charset="-120"/>
                <a:ea typeface="華康中特圓體" panose="020F0809000000000000" pitchFamily="49" charset="-120"/>
                <a:sym typeface="Wingdings" panose="05000000000000000000" pitchFamily="2" charset="2"/>
              </a:rPr>
              <a:t>事項</a:t>
            </a:r>
            <a:r>
              <a:rPr lang="en-US" altLang="zh-TW" sz="2800" dirty="0" smtClean="0">
                <a:solidFill>
                  <a:schemeClr val="tx1"/>
                </a:solidFill>
                <a:latin typeface="華康中特圓體" panose="020F0809000000000000" pitchFamily="49" charset="-120"/>
                <a:ea typeface="華康中特圓體" panose="020F0809000000000000" pitchFamily="49" charset="-120"/>
                <a:sym typeface="Wingdings" panose="05000000000000000000" pitchFamily="2" charset="2"/>
              </a:rPr>
              <a:t>(7/7)-</a:t>
            </a:r>
            <a:r>
              <a:rPr lang="zh-TW" altLang="en-US" sz="2800" dirty="0">
                <a:solidFill>
                  <a:schemeClr val="tx1"/>
                </a:solidFill>
                <a:latin typeface="華康中特圓體" panose="020F0809000000000000" pitchFamily="49" charset="-120"/>
                <a:ea typeface="華康中特圓體" panose="020F0809000000000000" pitchFamily="49" charset="-120"/>
              </a:rPr>
              <a:t>第六學期修課紀錄</a:t>
            </a:r>
            <a:r>
              <a:rPr lang="en-US" altLang="zh-TW" sz="2800" dirty="0">
                <a:solidFill>
                  <a:schemeClr val="tx1"/>
                </a:solidFill>
                <a:latin typeface="華康中特圓體" panose="020F0809000000000000" pitchFamily="49" charset="-120"/>
                <a:ea typeface="華康中特圓體" panose="020F0809000000000000" pitchFamily="49" charset="-120"/>
              </a:rPr>
              <a:t>PDF</a:t>
            </a:r>
            <a:r>
              <a:rPr lang="zh-TW" altLang="en-US" sz="2800" dirty="0">
                <a:solidFill>
                  <a:schemeClr val="tx1"/>
                </a:solidFill>
                <a:latin typeface="華康中特圓體" panose="020F0809000000000000" pitchFamily="49" charset="-120"/>
                <a:ea typeface="華康中特圓體" panose="020F0809000000000000" pitchFamily="49" charset="-120"/>
              </a:rPr>
              <a:t>檔</a:t>
            </a:r>
          </a:p>
        </p:txBody>
      </p:sp>
    </p:spTree>
    <p:extLst>
      <p:ext uri="{BB962C8B-B14F-4D97-AF65-F5344CB8AC3E}">
        <p14:creationId xmlns:p14="http://schemas.microsoft.com/office/powerpoint/2010/main" val="239600094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p:cNvSpPr>
            <a:spLocks noGrp="1"/>
          </p:cNvSpPr>
          <p:nvPr>
            <p:ph type="sldNum" sz="quarter" idx="12"/>
          </p:nvPr>
        </p:nvSpPr>
        <p:spPr/>
        <p:txBody>
          <a:bodyPr/>
          <a:lstStyle/>
          <a:p>
            <a:fld id="{BFD9D296-0923-4B30-8558-81C121D8C7E7}" type="slidenum">
              <a:rPr lang="zh-TW" altLang="en-US" smtClean="0"/>
              <a:t>100</a:t>
            </a:fld>
            <a:endParaRPr lang="zh-TW" altLang="en-US"/>
          </a:p>
        </p:txBody>
      </p:sp>
      <p:sp>
        <p:nvSpPr>
          <p:cNvPr id="4" name="矩形 3"/>
          <p:cNvSpPr/>
          <p:nvPr/>
        </p:nvSpPr>
        <p:spPr>
          <a:xfrm>
            <a:off x="0" y="0"/>
            <a:ext cx="12192000" cy="520700"/>
          </a:xfrm>
          <a:prstGeom prst="rect">
            <a:avLst/>
          </a:prstGeom>
          <a:solidFill>
            <a:srgbClr val="DFD7E9"/>
          </a:solidFill>
          <a:ln>
            <a:solidFill>
              <a:srgbClr val="DFD7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sz="2400" dirty="0" smtClean="0">
                <a:solidFill>
                  <a:schemeClr val="tx1"/>
                </a:solidFill>
                <a:latin typeface="華康中特圓體" panose="020F0809000000000000" pitchFamily="49" charset="-120"/>
                <a:ea typeface="華康中特圓體" panose="020F0809000000000000" pitchFamily="49" charset="-120"/>
              </a:rPr>
              <a:t>四、資格審查暨學習歷程備審資料上傳系統</a:t>
            </a:r>
          </a:p>
        </p:txBody>
      </p:sp>
      <p:sp>
        <p:nvSpPr>
          <p:cNvPr id="2" name="矩形 1"/>
          <p:cNvSpPr/>
          <p:nvPr/>
        </p:nvSpPr>
        <p:spPr>
          <a:xfrm>
            <a:off x="653149" y="4305300"/>
            <a:ext cx="11000000" cy="752475"/>
          </a:xfrm>
          <a:prstGeom prst="rect">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altLang="zh-TW" dirty="0" smtClean="0">
                <a:solidFill>
                  <a:schemeClr val="tx1"/>
                </a:solidFill>
                <a:latin typeface="華康中特圓體(P)" panose="020F0800000000000000" pitchFamily="34" charset="-120"/>
                <a:ea typeface="華康中特圓體(P)" panose="020F0800000000000000" pitchFamily="34" charset="-120"/>
              </a:rPr>
              <a:t>※</a:t>
            </a:r>
            <a:r>
              <a:rPr lang="zh-TW" altLang="en-US" dirty="0" smtClean="0">
                <a:solidFill>
                  <a:schemeClr val="tx1"/>
                </a:solidFill>
                <a:latin typeface="華康中特圓體(P)" panose="020F0800000000000000" pitchFamily="34" charset="-120"/>
                <a:ea typeface="華康中特圓體(P)" panose="020F0800000000000000" pitchFamily="34" charset="-120"/>
              </a:rPr>
              <a:t>申請生在確認送出前，應逐一檔案檢視正確無誤；如需修改時，可在確認送出前，重新上傳</a:t>
            </a:r>
            <a:r>
              <a:rPr lang="en-US" altLang="zh-TW" dirty="0" smtClean="0">
                <a:solidFill>
                  <a:schemeClr val="tx1"/>
                </a:solidFill>
                <a:latin typeface="華康中特圓體(P)" panose="020F0800000000000000" pitchFamily="34" charset="-120"/>
                <a:ea typeface="華康中特圓體(P)" panose="020F0800000000000000" pitchFamily="34" charset="-120"/>
              </a:rPr>
              <a:t>(</a:t>
            </a:r>
            <a:r>
              <a:rPr lang="zh-TW" altLang="en-US" dirty="0" smtClean="0">
                <a:solidFill>
                  <a:schemeClr val="tx1"/>
                </a:solidFill>
                <a:latin typeface="華康中特圓體(P)" panose="020F0800000000000000" pitchFamily="34" charset="-120"/>
                <a:ea typeface="華康中特圓體(P)" panose="020F0800000000000000" pitchFamily="34" charset="-120"/>
              </a:rPr>
              <a:t>勾選</a:t>
            </a:r>
            <a:r>
              <a:rPr lang="en-US" altLang="zh-TW" dirty="0" smtClean="0">
                <a:solidFill>
                  <a:schemeClr val="tx1"/>
                </a:solidFill>
                <a:latin typeface="華康中特圓體(P)" panose="020F0800000000000000" pitchFamily="34" charset="-120"/>
                <a:ea typeface="華康中特圓體(P)" panose="020F0800000000000000" pitchFamily="34" charset="-120"/>
              </a:rPr>
              <a:t>)</a:t>
            </a:r>
            <a:r>
              <a:rPr lang="zh-TW" altLang="en-US" dirty="0" smtClean="0">
                <a:solidFill>
                  <a:schemeClr val="tx1"/>
                </a:solidFill>
                <a:latin typeface="華康中特圓體(P)" panose="020F0800000000000000" pitchFamily="34" charset="-120"/>
                <a:ea typeface="華康中特圓體(P)" panose="020F0800000000000000" pitchFamily="34" charset="-120"/>
              </a:rPr>
              <a:t>修正。</a:t>
            </a:r>
            <a:endParaRPr lang="zh-TW" altLang="en-US" dirty="0">
              <a:solidFill>
                <a:schemeClr val="tx1"/>
              </a:solidFill>
              <a:latin typeface="華康中特圓體(P)" panose="020F0800000000000000" pitchFamily="34" charset="-120"/>
              <a:ea typeface="華康中特圓體(P)" panose="020F0800000000000000" pitchFamily="34" charset="-120"/>
            </a:endParaRPr>
          </a:p>
        </p:txBody>
      </p:sp>
      <p:pic>
        <p:nvPicPr>
          <p:cNvPr id="6" name="圖片 5"/>
          <p:cNvPicPr>
            <a:picLocks noChangeAspect="1"/>
          </p:cNvPicPr>
          <p:nvPr/>
        </p:nvPicPr>
        <p:blipFill>
          <a:blip r:embed="rId2"/>
          <a:stretch>
            <a:fillRect/>
          </a:stretch>
        </p:blipFill>
        <p:spPr>
          <a:xfrm>
            <a:off x="653149" y="660400"/>
            <a:ext cx="11000000" cy="3543300"/>
          </a:xfrm>
          <a:prstGeom prst="rect">
            <a:avLst/>
          </a:prstGeom>
        </p:spPr>
      </p:pic>
    </p:spTree>
    <p:extLst>
      <p:ext uri="{BB962C8B-B14F-4D97-AF65-F5344CB8AC3E}">
        <p14:creationId xmlns:p14="http://schemas.microsoft.com/office/powerpoint/2010/main" val="163672977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0"/>
            <a:ext cx="12192000" cy="520700"/>
          </a:xfrm>
          <a:prstGeom prst="rect">
            <a:avLst/>
          </a:prstGeom>
          <a:solidFill>
            <a:srgbClr val="DFD7E9"/>
          </a:solidFill>
          <a:ln>
            <a:solidFill>
              <a:srgbClr val="DFD7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sz="2400" dirty="0" smtClean="0">
                <a:solidFill>
                  <a:schemeClr val="tx1"/>
                </a:solidFill>
                <a:latin typeface="華康中特圓體" panose="020F0809000000000000" pitchFamily="49" charset="-120"/>
                <a:ea typeface="華康中特圓體" panose="020F0809000000000000" pitchFamily="49" charset="-120"/>
                <a:sym typeface="Wingdings" panose="05000000000000000000" pitchFamily="2" charset="2"/>
              </a:rPr>
              <a:t></a:t>
            </a:r>
            <a:r>
              <a:rPr lang="zh-TW" altLang="en-US" sz="2400" dirty="0" smtClean="0">
                <a:solidFill>
                  <a:schemeClr val="tx1"/>
                </a:solidFill>
                <a:latin typeface="華康中特圓體" panose="020F0809000000000000" pitchFamily="49" charset="-120"/>
                <a:ea typeface="華康中特圓體" panose="020F0809000000000000" pitchFamily="49" charset="-120"/>
              </a:rPr>
              <a:t>意見交流</a:t>
            </a:r>
          </a:p>
        </p:txBody>
      </p:sp>
      <p:sp>
        <p:nvSpPr>
          <p:cNvPr id="5" name="文字方塊 4"/>
          <p:cNvSpPr txBox="1"/>
          <p:nvPr/>
        </p:nvSpPr>
        <p:spPr>
          <a:xfrm>
            <a:off x="4323291" y="3539106"/>
            <a:ext cx="7572375" cy="2031325"/>
          </a:xfrm>
          <a:prstGeom prst="rect">
            <a:avLst/>
          </a:prstGeom>
          <a:noFill/>
        </p:spPr>
        <p:txBody>
          <a:bodyPr wrap="square" rtlCol="0">
            <a:spAutoFit/>
          </a:bodyPr>
          <a:lstStyle/>
          <a:p>
            <a:pPr>
              <a:spcAft>
                <a:spcPts val="1200"/>
              </a:spcAft>
            </a:pPr>
            <a:r>
              <a:rPr lang="zh-TW" altLang="en-US" sz="2400" b="1" dirty="0" smtClean="0">
                <a:latin typeface="華康中特圓體" panose="020F0809000000000000" pitchFamily="49" charset="-120"/>
                <a:ea typeface="華康中特圓體" panose="020F0809000000000000" pitchFamily="49" charset="-120"/>
              </a:rPr>
              <a:t>電話</a:t>
            </a:r>
            <a:r>
              <a:rPr lang="zh-TW" altLang="en-US" sz="2400" b="1" dirty="0">
                <a:latin typeface="華康中特圓體" panose="020F0809000000000000" pitchFamily="49" charset="-120"/>
                <a:ea typeface="華康中特圓體" panose="020F0809000000000000" pitchFamily="49" charset="-120"/>
              </a:rPr>
              <a:t>：</a:t>
            </a:r>
            <a:r>
              <a:rPr lang="en-US" altLang="zh-TW" sz="2400" b="1" dirty="0">
                <a:latin typeface="Bahnschrift" panose="020B0502040204020203" pitchFamily="34" charset="0"/>
                <a:ea typeface="華康中特圓體" panose="020F0809000000000000" pitchFamily="49" charset="-120"/>
              </a:rPr>
              <a:t>02-2772-5333</a:t>
            </a:r>
            <a:r>
              <a:rPr lang="en-US" altLang="zh-TW" sz="2400" b="1" dirty="0">
                <a:latin typeface="華康中特圓體" panose="020F0809000000000000" pitchFamily="49" charset="-120"/>
                <a:ea typeface="華康中特圓體" panose="020F0809000000000000" pitchFamily="49" charset="-120"/>
              </a:rPr>
              <a:t> </a:t>
            </a:r>
            <a:r>
              <a:rPr lang="en-US" altLang="zh-TW" sz="2400" b="1" dirty="0" smtClean="0">
                <a:latin typeface="華康中特圓體" panose="020F0809000000000000" pitchFamily="49" charset="-120"/>
                <a:ea typeface="華康中特圓體" panose="020F0809000000000000" pitchFamily="49" charset="-120"/>
              </a:rPr>
              <a:t>(</a:t>
            </a:r>
            <a:r>
              <a:rPr lang="zh-TW" altLang="en-US" sz="2400" b="1" dirty="0" smtClean="0">
                <a:latin typeface="華康中特圓體" panose="020F0809000000000000" pitchFamily="49" charset="-120"/>
                <a:ea typeface="華康中特圓體" panose="020F0809000000000000" pitchFamily="49" charset="-120"/>
              </a:rPr>
              <a:t>代表號</a:t>
            </a:r>
            <a:r>
              <a:rPr lang="en-US" altLang="zh-TW" sz="2400" b="1" dirty="0" smtClean="0">
                <a:latin typeface="華康中特圓體" panose="020F0809000000000000" pitchFamily="49" charset="-120"/>
                <a:ea typeface="華康中特圓體" panose="020F0809000000000000" pitchFamily="49" charset="-120"/>
              </a:rPr>
              <a:t>)</a:t>
            </a:r>
            <a:endParaRPr lang="en-US" altLang="zh-TW" sz="2400" b="1" dirty="0">
              <a:latin typeface="華康中特圓體" panose="020F0809000000000000" pitchFamily="49" charset="-120"/>
              <a:ea typeface="華康中特圓體" panose="020F0809000000000000" pitchFamily="49" charset="-120"/>
            </a:endParaRPr>
          </a:p>
          <a:p>
            <a:pPr>
              <a:spcAft>
                <a:spcPts val="1200"/>
              </a:spcAft>
            </a:pPr>
            <a:r>
              <a:rPr lang="zh-TW" altLang="en-US" sz="2400" b="1" dirty="0">
                <a:latin typeface="華康中特圓體" panose="020F0809000000000000" pitchFamily="49" charset="-120"/>
                <a:ea typeface="華康中特圓體" panose="020F0809000000000000" pitchFamily="49" charset="-120"/>
              </a:rPr>
              <a:t>傳真：</a:t>
            </a:r>
            <a:r>
              <a:rPr lang="en-US" altLang="zh-TW" sz="2400" b="1" dirty="0">
                <a:latin typeface="Bahnschrift" panose="020B0502040204020203" pitchFamily="34" charset="0"/>
                <a:ea typeface="華康中特圓體" panose="020F0809000000000000" pitchFamily="49" charset="-120"/>
              </a:rPr>
              <a:t>02-2773-8881</a:t>
            </a:r>
            <a:r>
              <a:rPr lang="zh-TW" altLang="en-US" sz="2400" b="1" dirty="0">
                <a:latin typeface="華康中特圓體" panose="020F0809000000000000" pitchFamily="49" charset="-120"/>
                <a:ea typeface="華康中特圓體" panose="020F0809000000000000" pitchFamily="49" charset="-120"/>
              </a:rPr>
              <a:t>、</a:t>
            </a:r>
            <a:r>
              <a:rPr lang="en-US" altLang="zh-TW" sz="2400" b="1" dirty="0">
                <a:latin typeface="Bahnschrift" panose="020B0502040204020203" pitchFamily="34" charset="0"/>
                <a:ea typeface="華康中特圓體" panose="020F0809000000000000" pitchFamily="49" charset="-120"/>
              </a:rPr>
              <a:t>02-27735633</a:t>
            </a:r>
          </a:p>
          <a:p>
            <a:pPr>
              <a:spcAft>
                <a:spcPts val="1200"/>
              </a:spcAft>
            </a:pPr>
            <a:r>
              <a:rPr lang="zh-TW" altLang="en-US" sz="2400" b="1" dirty="0">
                <a:latin typeface="華康中特圓體" panose="020F0809000000000000" pitchFamily="49" charset="-120"/>
                <a:ea typeface="華康中特圓體" panose="020F0809000000000000" pitchFamily="49" charset="-120"/>
              </a:rPr>
              <a:t>地址：</a:t>
            </a:r>
            <a:r>
              <a:rPr lang="en-US" altLang="zh-TW" sz="2400" b="1" dirty="0">
                <a:latin typeface="Bahnschrift" panose="020B0502040204020203" pitchFamily="34" charset="0"/>
                <a:ea typeface="華康中特圓體" panose="020F0809000000000000" pitchFamily="49" charset="-120"/>
              </a:rPr>
              <a:t>106344</a:t>
            </a:r>
            <a:r>
              <a:rPr lang="zh-TW" altLang="en-US" sz="2400" b="1" dirty="0">
                <a:latin typeface="華康中特圓體" panose="020F0809000000000000" pitchFamily="49" charset="-120"/>
                <a:ea typeface="華康中特圓體" panose="020F0809000000000000" pitchFamily="49" charset="-120"/>
              </a:rPr>
              <a:t>臺北市忠孝東路三段</a:t>
            </a:r>
            <a:r>
              <a:rPr lang="en-US" altLang="zh-TW" sz="2400" b="1" dirty="0">
                <a:latin typeface="華康中特圓體" panose="020F0809000000000000" pitchFamily="49" charset="-120"/>
                <a:ea typeface="華康中特圓體" panose="020F0809000000000000" pitchFamily="49" charset="-120"/>
              </a:rPr>
              <a:t>1</a:t>
            </a:r>
            <a:r>
              <a:rPr lang="zh-TW" altLang="en-US" sz="2400" b="1" dirty="0">
                <a:latin typeface="華康中特圓體" panose="020F0809000000000000" pitchFamily="49" charset="-120"/>
                <a:ea typeface="華康中特圓體" panose="020F0809000000000000" pitchFamily="49" charset="-120"/>
              </a:rPr>
              <a:t>號億光大樓</a:t>
            </a:r>
            <a:r>
              <a:rPr lang="en-US" altLang="zh-TW" sz="2400" b="1" dirty="0">
                <a:latin typeface="華康中特圓體" panose="020F0809000000000000" pitchFamily="49" charset="-120"/>
                <a:ea typeface="華康中特圓體" panose="020F0809000000000000" pitchFamily="49" charset="-120"/>
              </a:rPr>
              <a:t>5</a:t>
            </a:r>
            <a:r>
              <a:rPr lang="zh-TW" altLang="en-US" sz="2400" b="1" dirty="0">
                <a:latin typeface="華康中特圓體" panose="020F0809000000000000" pitchFamily="49" charset="-120"/>
                <a:ea typeface="華康中特圓體" panose="020F0809000000000000" pitchFamily="49" charset="-120"/>
              </a:rPr>
              <a:t>樓</a:t>
            </a:r>
          </a:p>
          <a:p>
            <a:pPr>
              <a:spcAft>
                <a:spcPts val="1200"/>
              </a:spcAft>
            </a:pPr>
            <a:r>
              <a:rPr lang="zh-TW" altLang="en-US" sz="2400" b="1" dirty="0">
                <a:latin typeface="華康中特圓體" panose="020F0809000000000000" pitchFamily="49" charset="-120"/>
                <a:ea typeface="華康中特圓體" panose="020F0809000000000000" pitchFamily="49" charset="-120"/>
              </a:rPr>
              <a:t>信箱：</a:t>
            </a:r>
            <a:r>
              <a:rPr lang="en-US" altLang="zh-TW" sz="2400" b="1" dirty="0">
                <a:latin typeface="Bahnschrift" panose="020B0502040204020203" pitchFamily="34" charset="0"/>
                <a:ea typeface="華康中特圓體" panose="020F0809000000000000" pitchFamily="49" charset="-120"/>
              </a:rPr>
              <a:t>caac@ntut.edu.tw</a:t>
            </a:r>
          </a:p>
        </p:txBody>
      </p:sp>
      <p:sp>
        <p:nvSpPr>
          <p:cNvPr id="7" name="矩形 6"/>
          <p:cNvSpPr/>
          <p:nvPr/>
        </p:nvSpPr>
        <p:spPr>
          <a:xfrm>
            <a:off x="2725214" y="1789301"/>
            <a:ext cx="8321509" cy="1508105"/>
          </a:xfrm>
          <a:prstGeom prst="rect">
            <a:avLst/>
          </a:prstGeom>
        </p:spPr>
        <p:txBody>
          <a:bodyPr wrap="none">
            <a:spAutoFit/>
          </a:bodyPr>
          <a:lstStyle/>
          <a:p>
            <a:pPr>
              <a:spcAft>
                <a:spcPts val="1200"/>
              </a:spcAft>
            </a:pPr>
            <a:r>
              <a:rPr lang="zh-TW" altLang="en-US" sz="2400" b="1" dirty="0" smtClean="0">
                <a:latin typeface="華康中特圓體" panose="020F0809000000000000" pitchFamily="49" charset="-120"/>
                <a:ea typeface="華康中特圓體" panose="020F0809000000000000" pitchFamily="49" charset="-120"/>
              </a:rPr>
              <a:t>技</a:t>
            </a:r>
            <a:r>
              <a:rPr lang="zh-TW" altLang="en-US" sz="2400" b="1" dirty="0">
                <a:latin typeface="華康中特圓體" panose="020F0809000000000000" pitchFamily="49" charset="-120"/>
                <a:ea typeface="華康中特圓體" panose="020F0809000000000000" pitchFamily="49" charset="-120"/>
              </a:rPr>
              <a:t>專</a:t>
            </a:r>
            <a:r>
              <a:rPr lang="zh-TW" altLang="en-US" sz="2400" b="1" dirty="0" smtClean="0">
                <a:latin typeface="華康中特圓體" panose="020F0809000000000000" pitchFamily="49" charset="-120"/>
                <a:ea typeface="華康中特圓體" panose="020F0809000000000000" pitchFamily="49" charset="-120"/>
              </a:rPr>
              <a:t>校院招生委員會聯合會：</a:t>
            </a:r>
            <a:r>
              <a:rPr lang="en-US" altLang="zh-TW" sz="2400" b="1" dirty="0">
                <a:latin typeface="Bahnschrift" panose="020B0502040204020203" pitchFamily="34" charset="0"/>
                <a:ea typeface="華康中特圓體" panose="020F0809000000000000" pitchFamily="49" charset="-120"/>
                <a:hlinkClick r:id="rId2"/>
              </a:rPr>
              <a:t>https://www.jctv.ntut.edu.tw/</a:t>
            </a:r>
            <a:endParaRPr lang="en-US" altLang="zh-TW" sz="2400" b="1" dirty="0">
              <a:latin typeface="Bahnschrift" panose="020B0502040204020203" pitchFamily="34" charset="0"/>
              <a:ea typeface="華康中特圓體" panose="020F0809000000000000" pitchFamily="49" charset="-120"/>
            </a:endParaRPr>
          </a:p>
          <a:p>
            <a:pPr>
              <a:spcAft>
                <a:spcPts val="1200"/>
              </a:spcAft>
            </a:pPr>
            <a:r>
              <a:rPr lang="zh-TW" altLang="en-US" sz="2400" b="1" dirty="0" smtClean="0">
                <a:latin typeface="華康中特圓體" panose="020F0809000000000000" pitchFamily="49" charset="-120"/>
                <a:ea typeface="華康中特圓體" panose="020F0809000000000000" pitchFamily="49" charset="-120"/>
              </a:rPr>
              <a:t>四</a:t>
            </a:r>
            <a:r>
              <a:rPr lang="zh-TW" altLang="en-US" sz="2400" b="1" dirty="0">
                <a:latin typeface="華康中特圓體" panose="020F0809000000000000" pitchFamily="49" charset="-120"/>
                <a:ea typeface="華康中特圓體" panose="020F0809000000000000" pitchFamily="49" charset="-120"/>
              </a:rPr>
              <a:t>技申請入學招生官網</a:t>
            </a:r>
            <a:r>
              <a:rPr lang="zh-TW" altLang="en-US" sz="2400" b="1" dirty="0" smtClean="0">
                <a:latin typeface="華康中特圓體" panose="020F0809000000000000" pitchFamily="49" charset="-120"/>
                <a:ea typeface="華康中特圓體" panose="020F0809000000000000" pitchFamily="49" charset="-120"/>
              </a:rPr>
              <a:t>：</a:t>
            </a:r>
            <a:r>
              <a:rPr lang="en-US" altLang="zh-TW" sz="2400" b="1" dirty="0">
                <a:latin typeface="Bahnschrift" panose="020B0502040204020203" pitchFamily="34" charset="0"/>
                <a:ea typeface="華康中特圓體" panose="020F0809000000000000" pitchFamily="49" charset="-120"/>
                <a:hlinkClick r:id="rId3"/>
              </a:rPr>
              <a:t>https://www.jctv.ntut.edu.tw/caac</a:t>
            </a:r>
            <a:r>
              <a:rPr lang="en-US" altLang="zh-TW" sz="2400" b="1" dirty="0" smtClean="0">
                <a:latin typeface="Bahnschrift" panose="020B0502040204020203" pitchFamily="34" charset="0"/>
                <a:ea typeface="華康中特圓體" panose="020F0809000000000000" pitchFamily="49" charset="-120"/>
                <a:hlinkClick r:id="rId3"/>
              </a:rPr>
              <a:t>/</a:t>
            </a:r>
            <a:endParaRPr lang="en-US" altLang="zh-TW" sz="2400" b="1" dirty="0" smtClean="0">
              <a:latin typeface="Bahnschrift" panose="020B0502040204020203" pitchFamily="34" charset="0"/>
              <a:ea typeface="華康中特圓體" panose="020F0809000000000000" pitchFamily="49" charset="-120"/>
            </a:endParaRPr>
          </a:p>
          <a:p>
            <a:pPr>
              <a:spcAft>
                <a:spcPts val="1200"/>
              </a:spcAft>
            </a:pPr>
            <a:endParaRPr lang="en-US" altLang="zh-TW" sz="2400" b="1" dirty="0">
              <a:latin typeface="Bahnschrift" panose="020B0502040204020203" pitchFamily="34" charset="0"/>
              <a:ea typeface="華康中特圓體" panose="020F0809000000000000" pitchFamily="49" charset="-120"/>
            </a:endParaRPr>
          </a:p>
        </p:txBody>
      </p:sp>
      <p:pic>
        <p:nvPicPr>
          <p:cNvPr id="8" name="圖片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3375" y="1469628"/>
            <a:ext cx="1552530" cy="1552530"/>
          </a:xfrm>
          <a:prstGeom prst="rect">
            <a:avLst/>
          </a:prstGeom>
        </p:spPr>
      </p:pic>
      <p:pic>
        <p:nvPicPr>
          <p:cNvPr id="9" name="圖片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0926" y="919452"/>
            <a:ext cx="869849" cy="869849"/>
          </a:xfrm>
          <a:prstGeom prst="rect">
            <a:avLst/>
          </a:prstGeom>
        </p:spPr>
      </p:pic>
      <p:sp>
        <p:nvSpPr>
          <p:cNvPr id="10" name="文字方塊 9"/>
          <p:cNvSpPr txBox="1"/>
          <p:nvPr/>
        </p:nvSpPr>
        <p:spPr>
          <a:xfrm>
            <a:off x="2726392" y="3637755"/>
            <a:ext cx="1107996" cy="369332"/>
          </a:xfrm>
          <a:prstGeom prst="rect">
            <a:avLst/>
          </a:prstGeom>
          <a:noFill/>
        </p:spPr>
        <p:txBody>
          <a:bodyPr wrap="none" rtlCol="0">
            <a:spAutoFit/>
          </a:bodyPr>
          <a:lstStyle/>
          <a:p>
            <a:r>
              <a:rPr lang="zh-TW" altLang="en-US" dirty="0" smtClean="0">
                <a:solidFill>
                  <a:srgbClr val="7030A0"/>
                </a:solidFill>
                <a:latin typeface="華康新特圓體" panose="020F0909000000000000" pitchFamily="49" charset="-120"/>
                <a:ea typeface="華康新特圓體" panose="020F0909000000000000" pitchFamily="49" charset="-120"/>
              </a:rPr>
              <a:t>四技申請</a:t>
            </a:r>
            <a:endParaRPr lang="zh-TW" altLang="en-US" dirty="0">
              <a:solidFill>
                <a:srgbClr val="7030A0"/>
              </a:solidFill>
              <a:latin typeface="華康新特圓體" panose="020F0909000000000000" pitchFamily="49" charset="-120"/>
              <a:ea typeface="華康新特圓體" panose="020F0909000000000000" pitchFamily="49" charset="-120"/>
            </a:endParaRPr>
          </a:p>
        </p:txBody>
      </p:sp>
      <p:sp>
        <p:nvSpPr>
          <p:cNvPr id="12" name="文字方塊 11"/>
          <p:cNvSpPr txBox="1"/>
          <p:nvPr/>
        </p:nvSpPr>
        <p:spPr>
          <a:xfrm>
            <a:off x="1214782" y="3606877"/>
            <a:ext cx="877163" cy="369332"/>
          </a:xfrm>
          <a:prstGeom prst="rect">
            <a:avLst/>
          </a:prstGeom>
          <a:noFill/>
        </p:spPr>
        <p:txBody>
          <a:bodyPr wrap="none" rtlCol="0">
            <a:spAutoFit/>
          </a:bodyPr>
          <a:lstStyle/>
          <a:p>
            <a:r>
              <a:rPr lang="zh-TW" altLang="en-US" dirty="0" smtClean="0">
                <a:solidFill>
                  <a:srgbClr val="0033CC"/>
                </a:solidFill>
                <a:latin typeface="華康新特圓體" panose="020F0909000000000000" pitchFamily="49" charset="-120"/>
                <a:ea typeface="華康新特圓體" panose="020F0909000000000000" pitchFamily="49" charset="-120"/>
              </a:rPr>
              <a:t>聯合</a:t>
            </a:r>
            <a:r>
              <a:rPr lang="zh-TW" altLang="en-US" dirty="0">
                <a:solidFill>
                  <a:srgbClr val="0033CC"/>
                </a:solidFill>
                <a:latin typeface="華康新特圓體" panose="020F0909000000000000" pitchFamily="49" charset="-120"/>
                <a:ea typeface="華康新特圓體" panose="020F0909000000000000" pitchFamily="49" charset="-120"/>
              </a:rPr>
              <a:t>會</a:t>
            </a:r>
          </a:p>
        </p:txBody>
      </p:sp>
      <p:sp>
        <p:nvSpPr>
          <p:cNvPr id="13" name="矩形 12"/>
          <p:cNvSpPr/>
          <p:nvPr/>
        </p:nvSpPr>
        <p:spPr>
          <a:xfrm>
            <a:off x="2575442" y="3637755"/>
            <a:ext cx="1409897" cy="1518131"/>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4" name="圖片 13"/>
          <p:cNvPicPr>
            <a:picLocks noChangeAspect="1"/>
          </p:cNvPicPr>
          <p:nvPr/>
        </p:nvPicPr>
        <p:blipFill>
          <a:blip r:embed="rId6"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1116440" y="3984531"/>
            <a:ext cx="1193329" cy="1140477"/>
          </a:xfrm>
          <a:prstGeom prst="rect">
            <a:avLst/>
          </a:prstGeom>
        </p:spPr>
      </p:pic>
      <p:sp>
        <p:nvSpPr>
          <p:cNvPr id="15" name="矩形 14"/>
          <p:cNvSpPr/>
          <p:nvPr/>
        </p:nvSpPr>
        <p:spPr>
          <a:xfrm>
            <a:off x="980878" y="3637755"/>
            <a:ext cx="1409897" cy="1518131"/>
          </a:xfrm>
          <a:prstGeom prst="rect">
            <a:avLst/>
          </a:prstGeom>
          <a:noFill/>
          <a:ln>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6" name="圖片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725214" y="4007087"/>
            <a:ext cx="1109174" cy="1109174"/>
          </a:xfrm>
          <a:prstGeom prst="rect">
            <a:avLst/>
          </a:prstGeom>
        </p:spPr>
      </p:pic>
      <p:sp>
        <p:nvSpPr>
          <p:cNvPr id="2" name="投影片編號版面配置區 1"/>
          <p:cNvSpPr>
            <a:spLocks noGrp="1"/>
          </p:cNvSpPr>
          <p:nvPr>
            <p:ph type="sldNum" sz="quarter" idx="12"/>
          </p:nvPr>
        </p:nvSpPr>
        <p:spPr/>
        <p:txBody>
          <a:bodyPr/>
          <a:lstStyle/>
          <a:p>
            <a:fld id="{A6174ADA-354D-4803-A14C-B38EECA4D689}" type="slidenum">
              <a:rPr lang="zh-TW" altLang="en-US" smtClean="0"/>
              <a:t>101</a:t>
            </a:fld>
            <a:endParaRPr lang="zh-TW" altLang="en-US"/>
          </a:p>
        </p:txBody>
      </p:sp>
    </p:spTree>
    <p:extLst>
      <p:ext uri="{BB962C8B-B14F-4D97-AF65-F5344CB8AC3E}">
        <p14:creationId xmlns:p14="http://schemas.microsoft.com/office/powerpoint/2010/main" val="95000883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874"/>
            <a:ext cx="12192000" cy="520700"/>
          </a:xfrm>
          <a:prstGeom prst="rect">
            <a:avLst/>
          </a:prstGeom>
          <a:solidFill>
            <a:srgbClr val="DFD7E9"/>
          </a:solidFill>
          <a:ln>
            <a:solidFill>
              <a:srgbClr val="DFD7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sz="2800" dirty="0" smtClean="0">
                <a:solidFill>
                  <a:schemeClr val="tx1"/>
                </a:solidFill>
                <a:latin typeface="華康中特圓體" panose="020F0809000000000000" pitchFamily="49" charset="-120"/>
                <a:ea typeface="華康中特圓體" panose="020F0809000000000000" pitchFamily="49" charset="-120"/>
                <a:sym typeface="Wingdings" panose="05000000000000000000" pitchFamily="2" charset="2"/>
              </a:rPr>
              <a:t>三、</a:t>
            </a:r>
            <a:r>
              <a:rPr lang="zh-TW" altLang="en-US" sz="2800" dirty="0">
                <a:solidFill>
                  <a:schemeClr val="tx1"/>
                </a:solidFill>
                <a:latin typeface="華康中特圓體" panose="020F0809000000000000" pitchFamily="49" charset="-120"/>
                <a:ea typeface="華康中特圓體" panose="020F0809000000000000" pitchFamily="49" charset="-120"/>
                <a:sym typeface="Wingdings" panose="05000000000000000000" pitchFamily="2" charset="2"/>
              </a:rPr>
              <a:t>招生名額統計及申請校</a:t>
            </a:r>
            <a:r>
              <a:rPr lang="zh-TW" altLang="en-US" sz="2800" dirty="0" smtClean="0">
                <a:solidFill>
                  <a:schemeClr val="tx1"/>
                </a:solidFill>
                <a:latin typeface="華康中特圓體" panose="020F0809000000000000" pitchFamily="49" charset="-120"/>
                <a:ea typeface="華康中特圓體" panose="020F0809000000000000" pitchFamily="49" charset="-120"/>
                <a:sym typeface="Wingdings" panose="05000000000000000000" pitchFamily="2" charset="2"/>
              </a:rPr>
              <a:t>系</a:t>
            </a:r>
            <a:r>
              <a:rPr lang="en-US" altLang="zh-TW" sz="2800" dirty="0" smtClean="0">
                <a:solidFill>
                  <a:schemeClr val="tx1"/>
                </a:solidFill>
                <a:latin typeface="華康中特圓體" panose="020F0809000000000000" pitchFamily="49" charset="-120"/>
                <a:ea typeface="華康中特圓體" panose="020F0809000000000000" pitchFamily="49" charset="-120"/>
                <a:sym typeface="Wingdings" panose="05000000000000000000" pitchFamily="2" charset="2"/>
              </a:rPr>
              <a:t>(</a:t>
            </a:r>
            <a:r>
              <a:rPr lang="zh-TW" altLang="en-US" sz="2800" dirty="0" smtClean="0">
                <a:solidFill>
                  <a:schemeClr val="tx1"/>
                </a:solidFill>
                <a:latin typeface="華康中特圓體" panose="020F0809000000000000" pitchFamily="49" charset="-120"/>
                <a:ea typeface="華康中特圓體" panose="020F0809000000000000" pitchFamily="49" charset="-120"/>
                <a:sym typeface="Wingdings" panose="05000000000000000000" pitchFamily="2" charset="2"/>
              </a:rPr>
              <a:t>組</a:t>
            </a:r>
            <a:r>
              <a:rPr lang="en-US" altLang="zh-TW" sz="2800" dirty="0" smtClean="0">
                <a:solidFill>
                  <a:schemeClr val="tx1"/>
                </a:solidFill>
                <a:latin typeface="華康中特圓體" panose="020F0809000000000000" pitchFamily="49" charset="-120"/>
                <a:ea typeface="華康中特圓體" panose="020F0809000000000000" pitchFamily="49" charset="-120"/>
                <a:sym typeface="Wingdings" panose="05000000000000000000" pitchFamily="2" charset="2"/>
              </a:rPr>
              <a:t>)</a:t>
            </a:r>
            <a:r>
              <a:rPr lang="zh-TW" altLang="en-US" sz="2800" dirty="0" smtClean="0">
                <a:solidFill>
                  <a:schemeClr val="tx1"/>
                </a:solidFill>
                <a:latin typeface="華康中特圓體" panose="020F0809000000000000" pitchFamily="49" charset="-120"/>
                <a:ea typeface="華康中特圓體" panose="020F0809000000000000" pitchFamily="49" charset="-120"/>
                <a:sym typeface="Wingdings" panose="05000000000000000000" pitchFamily="2" charset="2"/>
              </a:rPr>
              <a:t>、學</a:t>
            </a:r>
            <a:r>
              <a:rPr lang="zh-TW" altLang="en-US" sz="2800" dirty="0">
                <a:solidFill>
                  <a:schemeClr val="tx1"/>
                </a:solidFill>
                <a:latin typeface="華康中特圓體" panose="020F0809000000000000" pitchFamily="49" charset="-120"/>
                <a:ea typeface="華康中特圓體" panose="020F0809000000000000" pitchFamily="49" charset="-120"/>
                <a:sym typeface="Wingdings" panose="05000000000000000000" pitchFamily="2" charset="2"/>
              </a:rPr>
              <a:t>程</a:t>
            </a:r>
            <a:endParaRPr lang="zh-TW" altLang="en-US" sz="2800" dirty="0">
              <a:solidFill>
                <a:schemeClr val="tx1"/>
              </a:solidFill>
              <a:latin typeface="華康中特圓體" panose="020F0809000000000000" pitchFamily="49" charset="-120"/>
              <a:ea typeface="華康中特圓體" panose="020F0809000000000000" pitchFamily="49" charset="-120"/>
            </a:endParaRPr>
          </a:p>
        </p:txBody>
      </p:sp>
      <p:sp>
        <p:nvSpPr>
          <p:cNvPr id="3" name="內容版面配置區 2"/>
          <p:cNvSpPr txBox="1">
            <a:spLocks/>
          </p:cNvSpPr>
          <p:nvPr/>
        </p:nvSpPr>
        <p:spPr>
          <a:xfrm>
            <a:off x="1934367" y="5196362"/>
            <a:ext cx="8828883" cy="1036957"/>
          </a:xfrm>
          <a:prstGeom prst="rect">
            <a:avLst/>
          </a:prstGeom>
          <a:solidFill>
            <a:srgbClr val="E1F0FF"/>
          </a:solidFill>
          <a:ln>
            <a:solidFill>
              <a:srgbClr val="E1F0FF"/>
            </a:solid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spcBef>
                <a:spcPts val="600"/>
              </a:spcBef>
              <a:buFont typeface="Wingdings" panose="05000000000000000000" pitchFamily="2" charset="2"/>
              <a:buChar char="Ø"/>
              <a:defRPr/>
            </a:pPr>
            <a:r>
              <a:rPr lang="zh-TW" altLang="en-US" sz="2200" b="1" dirty="0" smtClean="0">
                <a:latin typeface="微軟正黑體" panose="020B0604030504040204" pitchFamily="34" charset="-120"/>
                <a:ea typeface="微軟正黑體" panose="020B0604030504040204" pitchFamily="34" charset="-120"/>
                <a:cs typeface="Times New Roman" panose="02020603050405020304" pitchFamily="18" charset="0"/>
              </a:rPr>
              <a:t>申請生須注意第二階段報名校系</a:t>
            </a:r>
            <a:r>
              <a:rPr lang="en-US" altLang="zh-TW" sz="2200" b="1" dirty="0" smtClean="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200" b="1" dirty="0" smtClean="0">
                <a:latin typeface="微軟正黑體" panose="020B0604030504040204" pitchFamily="34" charset="-120"/>
                <a:ea typeface="微軟正黑體" panose="020B0604030504040204" pitchFamily="34" charset="-120"/>
                <a:cs typeface="Times New Roman" panose="02020603050405020304" pitchFamily="18" charset="0"/>
              </a:rPr>
              <a:t>組</a:t>
            </a:r>
            <a:r>
              <a:rPr lang="en-US" altLang="zh-TW" sz="2200" b="1" dirty="0" smtClean="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200" b="1" dirty="0" smtClean="0">
                <a:latin typeface="微軟正黑體" panose="020B0604030504040204" pitchFamily="34" charset="-120"/>
                <a:ea typeface="微軟正黑體" panose="020B0604030504040204" pitchFamily="34" charset="-120"/>
                <a:cs typeface="Times New Roman" panose="02020603050405020304" pitchFamily="18" charset="0"/>
              </a:rPr>
              <a:t>、學程之複試日期是否衝突</a:t>
            </a:r>
            <a:r>
              <a:rPr lang="en-US" altLang="zh-TW" sz="2000" b="1"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000" b="1" dirty="0" smtClean="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計</a:t>
            </a:r>
            <a:r>
              <a:rPr lang="en-US" altLang="zh-TW" sz="2000" b="1" dirty="0" smtClean="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27</a:t>
            </a:r>
            <a:r>
              <a:rPr lang="zh-TW" altLang="en-US" sz="2000" b="1" dirty="0" smtClean="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校</a:t>
            </a:r>
            <a:r>
              <a:rPr lang="en-US" altLang="zh-TW" sz="2000" b="1" dirty="0" smtClean="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145</a:t>
            </a:r>
            <a:r>
              <a:rPr lang="zh-TW" altLang="en-US" sz="2000" b="1" dirty="0" smtClean="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個</a:t>
            </a:r>
            <a:r>
              <a:rPr lang="zh-TW" altLang="en-US" sz="2000" b="1" dirty="0" smtClean="0">
                <a:latin typeface="微軟正黑體" panose="020B0604030504040204" pitchFamily="34" charset="-120"/>
                <a:ea typeface="微軟正黑體" panose="020B0604030504040204" pitchFamily="34" charset="-120"/>
                <a:cs typeface="Times New Roman" panose="02020603050405020304" pitchFamily="18" charset="0"/>
              </a:rPr>
              <a:t>系</a:t>
            </a:r>
            <a:r>
              <a:rPr lang="en-US" altLang="zh-TW" sz="2000" b="1" dirty="0" smtClean="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000" b="1" dirty="0" smtClean="0">
                <a:latin typeface="微軟正黑體" panose="020B0604030504040204" pitchFamily="34" charset="-120"/>
                <a:ea typeface="微軟正黑體" panose="020B0604030504040204" pitchFamily="34" charset="-120"/>
                <a:cs typeface="Times New Roman" panose="02020603050405020304" pitchFamily="18" charset="0"/>
              </a:rPr>
              <a:t>組</a:t>
            </a:r>
            <a:r>
              <a:rPr lang="en-US" altLang="zh-TW" sz="2000" b="1" dirty="0" smtClean="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000" b="1" dirty="0" smtClean="0">
                <a:latin typeface="微軟正黑體" panose="020B0604030504040204" pitchFamily="34" charset="-120"/>
                <a:ea typeface="微軟正黑體" panose="020B0604030504040204" pitchFamily="34" charset="-120"/>
                <a:cs typeface="Times New Roman" panose="02020603050405020304" pitchFamily="18" charset="0"/>
              </a:rPr>
              <a:t>、學程</a:t>
            </a:r>
            <a:r>
              <a:rPr lang="en-US" altLang="zh-TW" sz="2000" b="1" dirty="0">
                <a:latin typeface="微軟正黑體" panose="020B0604030504040204" pitchFamily="34" charset="-120"/>
                <a:ea typeface="微軟正黑體" panose="020B0604030504040204" pitchFamily="34" charset="-120"/>
                <a:cs typeface="Times New Roman" panose="02020603050405020304" pitchFamily="18" charset="0"/>
              </a:rPr>
              <a:t>】</a:t>
            </a:r>
            <a:endParaRPr lang="en-US" altLang="zh-TW" sz="2000" b="1" dirty="0" smtClean="0">
              <a:latin typeface="微軟正黑體" panose="020B0604030504040204" pitchFamily="34" charset="-120"/>
              <a:ea typeface="微軟正黑體" panose="020B0604030504040204" pitchFamily="34" charset="-120"/>
              <a:cs typeface="Times New Roman" panose="02020603050405020304" pitchFamily="18" charset="0"/>
            </a:endParaRPr>
          </a:p>
          <a:p>
            <a:pPr marL="300038" lvl="1" indent="0" algn="just">
              <a:spcBef>
                <a:spcPts val="600"/>
              </a:spcBef>
              <a:spcAft>
                <a:spcPts val="600"/>
              </a:spcAft>
              <a:buFont typeface="Arial" panose="020B0604020202020204" pitchFamily="34" charset="0"/>
              <a:buNone/>
              <a:defRPr/>
            </a:pPr>
            <a:r>
              <a:rPr lang="en-US" altLang="zh-TW" sz="1400" b="1" dirty="0" smtClean="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400" b="1" dirty="0" smtClean="0">
                <a:latin typeface="微軟正黑體" panose="020B0604030504040204" pitchFamily="34" charset="-120"/>
                <a:ea typeface="微軟正黑體" panose="020B0604030504040204" pitchFamily="34" charset="-120"/>
                <a:cs typeface="Times New Roman" panose="02020603050405020304" pitchFamily="18" charset="0"/>
              </a:rPr>
              <a:t>請參閱簡章附錄四「第二階段須到校參加複試之學校系</a:t>
            </a:r>
            <a:r>
              <a:rPr lang="en-US" altLang="zh-TW" sz="1400" b="1" dirty="0" smtClean="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400" b="1" dirty="0" smtClean="0">
                <a:latin typeface="微軟正黑體" panose="020B0604030504040204" pitchFamily="34" charset="-120"/>
                <a:ea typeface="微軟正黑體" panose="020B0604030504040204" pitchFamily="34" charset="-120"/>
                <a:cs typeface="Times New Roman" panose="02020603050405020304" pitchFamily="18" charset="0"/>
              </a:rPr>
              <a:t>組</a:t>
            </a:r>
            <a:r>
              <a:rPr lang="en-US" altLang="zh-TW" sz="1400" b="1" dirty="0" smtClean="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400" b="1" dirty="0" smtClean="0">
                <a:latin typeface="微軟正黑體" panose="020B0604030504040204" pitchFamily="34" charset="-120"/>
                <a:ea typeface="微軟正黑體" panose="020B0604030504040204" pitchFamily="34" charset="-120"/>
                <a:cs typeface="Times New Roman" panose="02020603050405020304" pitchFamily="18" charset="0"/>
              </a:rPr>
              <a:t>、學程日期彙整表」</a:t>
            </a:r>
            <a:r>
              <a:rPr lang="en-US" altLang="zh-TW" sz="1400" b="1" dirty="0" smtClean="0">
                <a:latin typeface="微軟正黑體" panose="020B0604030504040204" pitchFamily="34" charset="-120"/>
                <a:ea typeface="微軟正黑體" panose="020B0604030504040204" pitchFamily="34" charset="-120"/>
                <a:cs typeface="Times New Roman" panose="02020603050405020304" pitchFamily="18" charset="0"/>
              </a:rPr>
              <a:t>】</a:t>
            </a:r>
            <a:endParaRPr lang="en-US" altLang="zh-TW" sz="1400" b="1" dirty="0">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4" name="內容版面配置區 2"/>
          <p:cNvSpPr txBox="1">
            <a:spLocks/>
          </p:cNvSpPr>
          <p:nvPr/>
        </p:nvSpPr>
        <p:spPr bwMode="auto">
          <a:xfrm>
            <a:off x="1934367" y="648892"/>
            <a:ext cx="7972425" cy="3066766"/>
          </a:xfrm>
          <a:prstGeom prst="flowChartOffpageConnector">
            <a:avLst/>
          </a:prstGeom>
          <a:solidFill>
            <a:srgbClr val="FDFF9B"/>
          </a:solidFill>
          <a:ln w="28575">
            <a:noFill/>
          </a:ln>
          <a:extLst/>
        </p:spPr>
        <p:txBody>
          <a:bodyPr vert="horz" wrap="square" lIns="91440" tIns="45720" rIns="91440" bIns="45720" numCol="1" anchor="t" anchorCtr="0" compatLnSpc="1">
            <a:prstTxWarp prst="textNoShape">
              <a:avLst/>
            </a:prstTxWarp>
          </a:bodyPr>
          <a:lstStyle>
            <a:lvl1pPr marL="257175" indent="-257175" algn="l" rtl="0" eaLnBrk="1" fontAlgn="base" hangingPunct="1">
              <a:spcBef>
                <a:spcPct val="20000"/>
              </a:spcBef>
              <a:spcAft>
                <a:spcPct val="0"/>
              </a:spcAft>
              <a:buChar char="•"/>
              <a:defRPr kumimoji="1" sz="2400">
                <a:solidFill>
                  <a:schemeClr val="tx1"/>
                </a:solidFill>
                <a:latin typeface="+mn-lt"/>
                <a:ea typeface="+mn-ea"/>
                <a:cs typeface="+mn-cs"/>
              </a:defRPr>
            </a:lvl1pPr>
            <a:lvl2pPr marL="557213" indent="-214313" algn="l" rtl="0" eaLnBrk="1" fontAlgn="base" hangingPunct="1">
              <a:spcBef>
                <a:spcPct val="20000"/>
              </a:spcBef>
              <a:spcAft>
                <a:spcPct val="0"/>
              </a:spcAft>
              <a:buChar char="–"/>
              <a:defRPr kumimoji="1" sz="2100">
                <a:solidFill>
                  <a:schemeClr val="tx1"/>
                </a:solidFill>
                <a:latin typeface="+mn-lt"/>
                <a:ea typeface="+mn-ea"/>
              </a:defRPr>
            </a:lvl2pPr>
            <a:lvl3pPr marL="857250" indent="-171450" algn="l" rtl="0" eaLnBrk="1" fontAlgn="base" hangingPunct="1">
              <a:spcBef>
                <a:spcPct val="20000"/>
              </a:spcBef>
              <a:spcAft>
                <a:spcPct val="0"/>
              </a:spcAft>
              <a:buChar char="•"/>
              <a:defRPr kumimoji="1" sz="1800">
                <a:solidFill>
                  <a:schemeClr val="tx1"/>
                </a:solidFill>
                <a:latin typeface="+mn-lt"/>
                <a:ea typeface="+mn-ea"/>
              </a:defRPr>
            </a:lvl3pPr>
            <a:lvl4pPr marL="1200150" indent="-171450" algn="l" rtl="0" eaLnBrk="1" fontAlgn="base" hangingPunct="1">
              <a:spcBef>
                <a:spcPct val="20000"/>
              </a:spcBef>
              <a:spcAft>
                <a:spcPct val="0"/>
              </a:spcAft>
              <a:buChar char="–"/>
              <a:defRPr kumimoji="1" sz="1500">
                <a:solidFill>
                  <a:schemeClr val="tx1"/>
                </a:solidFill>
                <a:latin typeface="+mn-lt"/>
                <a:ea typeface="+mn-ea"/>
              </a:defRPr>
            </a:lvl4pPr>
            <a:lvl5pPr marL="1543050" indent="-171450" algn="l" rtl="0" eaLnBrk="1" fontAlgn="base" hangingPunct="1">
              <a:spcBef>
                <a:spcPct val="20000"/>
              </a:spcBef>
              <a:spcAft>
                <a:spcPct val="0"/>
              </a:spcAft>
              <a:buChar char="»"/>
              <a:defRPr kumimoji="1" sz="1500">
                <a:solidFill>
                  <a:schemeClr val="tx1"/>
                </a:solidFill>
                <a:latin typeface="+mn-lt"/>
                <a:ea typeface="+mn-ea"/>
              </a:defRPr>
            </a:lvl5pPr>
            <a:lvl6pPr marL="1885950" indent="-171450" algn="l" rtl="0" eaLnBrk="1" fontAlgn="base" hangingPunct="1">
              <a:spcBef>
                <a:spcPct val="20000"/>
              </a:spcBef>
              <a:spcAft>
                <a:spcPct val="0"/>
              </a:spcAft>
              <a:buChar char="»"/>
              <a:defRPr kumimoji="1" sz="1500">
                <a:solidFill>
                  <a:schemeClr val="tx1"/>
                </a:solidFill>
                <a:latin typeface="+mn-lt"/>
                <a:ea typeface="+mn-ea"/>
              </a:defRPr>
            </a:lvl6pPr>
            <a:lvl7pPr marL="2228850" indent="-171450" algn="l" rtl="0" eaLnBrk="1" fontAlgn="base" hangingPunct="1">
              <a:spcBef>
                <a:spcPct val="20000"/>
              </a:spcBef>
              <a:spcAft>
                <a:spcPct val="0"/>
              </a:spcAft>
              <a:buChar char="»"/>
              <a:defRPr kumimoji="1" sz="1500">
                <a:solidFill>
                  <a:schemeClr val="tx1"/>
                </a:solidFill>
                <a:latin typeface="+mn-lt"/>
                <a:ea typeface="+mn-ea"/>
              </a:defRPr>
            </a:lvl7pPr>
            <a:lvl8pPr marL="2571750" indent="-171450" algn="l" rtl="0" eaLnBrk="1" fontAlgn="base" hangingPunct="1">
              <a:spcBef>
                <a:spcPct val="20000"/>
              </a:spcBef>
              <a:spcAft>
                <a:spcPct val="0"/>
              </a:spcAft>
              <a:buChar char="»"/>
              <a:defRPr kumimoji="1" sz="1500">
                <a:solidFill>
                  <a:schemeClr val="tx1"/>
                </a:solidFill>
                <a:latin typeface="+mn-lt"/>
                <a:ea typeface="+mn-ea"/>
              </a:defRPr>
            </a:lvl8pPr>
            <a:lvl9pPr marL="2914650" indent="-171450" algn="l" rtl="0" eaLnBrk="1" fontAlgn="base" hangingPunct="1">
              <a:spcBef>
                <a:spcPct val="20000"/>
              </a:spcBef>
              <a:spcAft>
                <a:spcPct val="0"/>
              </a:spcAft>
              <a:buChar char="»"/>
              <a:defRPr kumimoji="1" sz="1500">
                <a:solidFill>
                  <a:schemeClr val="tx1"/>
                </a:solidFill>
                <a:latin typeface="+mn-lt"/>
                <a:ea typeface="+mn-ea"/>
              </a:defRPr>
            </a:lvl9pPr>
          </a:lstStyle>
          <a:p>
            <a:pPr marL="0" indent="0" algn="ctr">
              <a:buFontTx/>
              <a:buNone/>
              <a:defRPr/>
            </a:pPr>
            <a:r>
              <a:rPr lang="en-US" altLang="zh-TW" sz="3200" kern="0" dirty="0" smtClean="0">
                <a:solidFill>
                  <a:srgbClr val="FF0000"/>
                </a:solidFill>
                <a:latin typeface="華康中特圓體" panose="020F0809000000000000" pitchFamily="49" charset="-120"/>
                <a:ea typeface="華康中特圓體" panose="020F0809000000000000" pitchFamily="49" charset="-120"/>
                <a:cs typeface="Times New Roman" panose="02020603050405020304" pitchFamily="18" charset="0"/>
              </a:rPr>
              <a:t>67</a:t>
            </a:r>
            <a:r>
              <a:rPr lang="zh-TW" altLang="en-US" sz="3200" kern="0" dirty="0" smtClean="0">
                <a:latin typeface="華康中特圓體" panose="020F0809000000000000" pitchFamily="49" charset="-120"/>
                <a:ea typeface="華康中特圓體" panose="020F0809000000000000" pitchFamily="49" charset="-120"/>
                <a:cs typeface="Times New Roman" panose="02020603050405020304" pitchFamily="18" charset="0"/>
              </a:rPr>
              <a:t>所科技校院參加聯合招生</a:t>
            </a:r>
          </a:p>
          <a:p>
            <a:pPr algn="ctr">
              <a:buFontTx/>
              <a:buNone/>
              <a:defRPr/>
            </a:pPr>
            <a:r>
              <a:rPr lang="en-US" altLang="zh-TW" sz="3200" kern="0" dirty="0" smtClean="0">
                <a:solidFill>
                  <a:srgbClr val="FF0000"/>
                </a:solidFill>
                <a:latin typeface="華康中特圓體" panose="020F0809000000000000" pitchFamily="49" charset="-120"/>
                <a:ea typeface="華康中特圓體" panose="020F0809000000000000" pitchFamily="49" charset="-120"/>
                <a:cs typeface="Times New Roman" panose="02020603050405020304" pitchFamily="18" charset="0"/>
              </a:rPr>
              <a:t>584</a:t>
            </a:r>
            <a:r>
              <a:rPr lang="zh-TW" altLang="en-US" sz="3200" kern="0" dirty="0" smtClean="0">
                <a:latin typeface="華康中特圓體" panose="020F0809000000000000" pitchFamily="49" charset="-120"/>
                <a:ea typeface="華康中特圓體" panose="020F0809000000000000" pitchFamily="49" charset="-120"/>
                <a:cs typeface="Times New Roman" panose="02020603050405020304" pitchFamily="18" charset="0"/>
              </a:rPr>
              <a:t>個系</a:t>
            </a:r>
            <a:r>
              <a:rPr lang="en-US" altLang="zh-TW" sz="3200" kern="0" dirty="0" smtClean="0">
                <a:latin typeface="華康中特圓體" panose="020F0809000000000000" pitchFamily="49" charset="-120"/>
                <a:ea typeface="華康中特圓體" panose="020F0809000000000000" pitchFamily="49" charset="-120"/>
                <a:cs typeface="Times New Roman" panose="02020603050405020304" pitchFamily="18" charset="0"/>
              </a:rPr>
              <a:t>(</a:t>
            </a:r>
            <a:r>
              <a:rPr lang="zh-TW" altLang="en-US" sz="3200" kern="0" dirty="0" smtClean="0">
                <a:latin typeface="華康中特圓體" panose="020F0809000000000000" pitchFamily="49" charset="-120"/>
                <a:ea typeface="華康中特圓體" panose="020F0809000000000000" pitchFamily="49" charset="-120"/>
                <a:cs typeface="Times New Roman" panose="02020603050405020304" pitchFamily="18" charset="0"/>
              </a:rPr>
              <a:t>組</a:t>
            </a:r>
            <a:r>
              <a:rPr lang="en-US" altLang="zh-TW" sz="3200" kern="0" dirty="0" smtClean="0">
                <a:latin typeface="華康中特圓體" panose="020F0809000000000000" pitchFamily="49" charset="-120"/>
                <a:ea typeface="華康中特圓體" panose="020F0809000000000000" pitchFamily="49" charset="-120"/>
                <a:cs typeface="Times New Roman" panose="02020603050405020304" pitchFamily="18" charset="0"/>
              </a:rPr>
              <a:t>)</a:t>
            </a:r>
            <a:r>
              <a:rPr lang="zh-TW" altLang="en-US" sz="3200" kern="0" dirty="0" smtClean="0">
                <a:latin typeface="華康中特圓體" panose="020F0809000000000000" pitchFamily="49" charset="-120"/>
                <a:ea typeface="華康中特圓體" panose="020F0809000000000000" pitchFamily="49" charset="-120"/>
                <a:cs typeface="Times New Roman" panose="02020603050405020304" pitchFamily="18" charset="0"/>
              </a:rPr>
              <a:t>、學程</a:t>
            </a:r>
            <a:endParaRPr lang="en-US" altLang="zh-TW" sz="3200" kern="0" dirty="0" smtClean="0">
              <a:latin typeface="華康中特圓體" panose="020F0809000000000000" pitchFamily="49" charset="-120"/>
              <a:ea typeface="華康中特圓體" panose="020F0809000000000000" pitchFamily="49" charset="-120"/>
              <a:cs typeface="Times New Roman" panose="02020603050405020304" pitchFamily="18" charset="0"/>
            </a:endParaRPr>
          </a:p>
          <a:p>
            <a:pPr algn="ctr">
              <a:buFontTx/>
              <a:buNone/>
              <a:defRPr/>
            </a:pPr>
            <a:r>
              <a:rPr lang="en-US" altLang="zh-TW" sz="3200" kern="0" dirty="0" smtClean="0">
                <a:solidFill>
                  <a:srgbClr val="FF0000"/>
                </a:solidFill>
                <a:latin typeface="華康中特圓體" panose="020F0809000000000000" pitchFamily="49" charset="-120"/>
                <a:ea typeface="華康中特圓體" panose="020F0809000000000000" pitchFamily="49" charset="-120"/>
                <a:cs typeface="Times New Roman" panose="02020603050405020304" pitchFamily="18" charset="0"/>
              </a:rPr>
              <a:t>8,037</a:t>
            </a:r>
            <a:r>
              <a:rPr lang="zh-TW" altLang="en-US" sz="3200" kern="0" dirty="0" smtClean="0">
                <a:latin typeface="華康中特圓體" panose="020F0809000000000000" pitchFamily="49" charset="-120"/>
                <a:ea typeface="華康中特圓體" panose="020F0809000000000000" pitchFamily="49" charset="-120"/>
                <a:cs typeface="Times New Roman" panose="02020603050405020304" pitchFamily="18" charset="0"/>
              </a:rPr>
              <a:t>個招生名額</a:t>
            </a:r>
            <a:endParaRPr lang="en-US" altLang="zh-TW" sz="3200" kern="0" dirty="0" smtClean="0">
              <a:latin typeface="華康中特圓體" panose="020F0809000000000000" pitchFamily="49" charset="-120"/>
              <a:ea typeface="華康中特圓體" panose="020F0809000000000000" pitchFamily="49" charset="-120"/>
              <a:cs typeface="Times New Roman" panose="02020603050405020304" pitchFamily="18" charset="0"/>
            </a:endParaRPr>
          </a:p>
          <a:p>
            <a:pPr marL="514350" indent="-514350" algn="ctr">
              <a:spcBef>
                <a:spcPts val="500"/>
              </a:spcBef>
              <a:buFontTx/>
              <a:buNone/>
              <a:defRPr/>
            </a:pPr>
            <a:r>
              <a:rPr lang="zh-TW" altLang="en-US" sz="3600" kern="0" dirty="0" smtClean="0">
                <a:solidFill>
                  <a:srgbClr val="0000FF"/>
                </a:solidFill>
                <a:effectLst>
                  <a:outerShdw blurRad="38100" dist="38100" dir="2700000" algn="tl">
                    <a:srgbClr val="000000">
                      <a:alpha val="43137"/>
                    </a:srgbClr>
                  </a:outerShdw>
                </a:effectLst>
                <a:latin typeface="華康中特圓體" panose="020F0809000000000000" pitchFamily="49" charset="-120"/>
                <a:ea typeface="華康中特圓體" panose="020F0809000000000000" pitchFamily="49" charset="-120"/>
                <a:cs typeface="Times New Roman" panose="02020603050405020304" pitchFamily="18" charset="0"/>
              </a:rPr>
              <a:t>歡迎高中生踴躍報考 </a:t>
            </a:r>
            <a:endParaRPr lang="zh-TW" altLang="en-US" kern="0" dirty="0" smtClean="0">
              <a:effectLst>
                <a:outerShdw blurRad="38100" dist="38100" dir="2700000" algn="tl">
                  <a:srgbClr val="000000">
                    <a:alpha val="43137"/>
                  </a:srgbClr>
                </a:outerShdw>
              </a:effectLst>
              <a:latin typeface="華康中特圓體" panose="020F0809000000000000" pitchFamily="49" charset="-120"/>
              <a:ea typeface="華康中特圓體" panose="020F0809000000000000" pitchFamily="49" charset="-120"/>
              <a:cs typeface="Times New Roman" panose="02020603050405020304" pitchFamily="18" charset="0"/>
            </a:endParaRPr>
          </a:p>
        </p:txBody>
      </p:sp>
      <p:pic>
        <p:nvPicPr>
          <p:cNvPr id="7" name="圖片 6"/>
          <p:cNvPicPr>
            <a:picLocks noChangeAspect="1"/>
          </p:cNvPicPr>
          <p:nvPr/>
        </p:nvPicPr>
        <p:blipFill>
          <a:blip r:embed="rId2"/>
          <a:stretch>
            <a:fillRect/>
          </a:stretch>
        </p:blipFill>
        <p:spPr>
          <a:xfrm>
            <a:off x="2260599" y="1964811"/>
            <a:ext cx="1013339" cy="1013339"/>
          </a:xfrm>
          <a:prstGeom prst="rect">
            <a:avLst/>
          </a:prstGeom>
        </p:spPr>
      </p:pic>
      <p:sp>
        <p:nvSpPr>
          <p:cNvPr id="8" name="矩形 7"/>
          <p:cNvSpPr/>
          <p:nvPr/>
        </p:nvSpPr>
        <p:spPr>
          <a:xfrm>
            <a:off x="1986243" y="3803986"/>
            <a:ext cx="8661400" cy="461665"/>
          </a:xfrm>
          <a:prstGeom prst="rect">
            <a:avLst/>
          </a:prstGeom>
          <a:solidFill>
            <a:srgbClr val="E1F0FF"/>
          </a:solidFill>
        </p:spPr>
        <p:txBody>
          <a:bodyPr wrap="square">
            <a:spAutoFit/>
          </a:bodyPr>
          <a:lstStyle/>
          <a:p>
            <a:pPr marL="285750" indent="-285750" algn="just">
              <a:spcBef>
                <a:spcPts val="600"/>
              </a:spcBef>
              <a:spcAft>
                <a:spcPts val="600"/>
              </a:spcAft>
              <a:buFont typeface="Wingdings" panose="05000000000000000000" pitchFamily="2" charset="2"/>
              <a:buChar char="Ø"/>
              <a:defRPr/>
            </a:pPr>
            <a:r>
              <a:rPr lang="zh-TW" altLang="en-US" sz="2400" b="1" dirty="0">
                <a:latin typeface="微軟正黑體" panose="020B0604030504040204" pitchFamily="34" charset="-120"/>
                <a:ea typeface="微軟正黑體" panose="020B0604030504040204" pitchFamily="34" charset="-120"/>
                <a:cs typeface="Times New Roman" panose="02020603050405020304" pitchFamily="18" charset="0"/>
              </a:rPr>
              <a:t>申請生報名校</a:t>
            </a:r>
            <a:r>
              <a:rPr lang="zh-TW" altLang="en-US" sz="2400" b="1" dirty="0" smtClean="0">
                <a:latin typeface="微軟正黑體" panose="020B0604030504040204" pitchFamily="34" charset="-120"/>
                <a:ea typeface="微軟正黑體" panose="020B0604030504040204" pitchFamily="34" charset="-120"/>
                <a:cs typeface="Times New Roman" panose="02020603050405020304" pitchFamily="18" charset="0"/>
              </a:rPr>
              <a:t>系</a:t>
            </a:r>
            <a:r>
              <a:rPr lang="en-US" altLang="zh-TW" sz="2400" b="1" dirty="0" smtClean="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400" b="1" dirty="0" smtClean="0">
                <a:latin typeface="微軟正黑體" panose="020B0604030504040204" pitchFamily="34" charset="-120"/>
                <a:ea typeface="微軟正黑體" panose="020B0604030504040204" pitchFamily="34" charset="-120"/>
                <a:cs typeface="Times New Roman" panose="02020603050405020304" pitchFamily="18" charset="0"/>
              </a:rPr>
              <a:t>組</a:t>
            </a:r>
            <a:r>
              <a:rPr lang="en-US" altLang="zh-TW" sz="2400" b="1" dirty="0" smtClean="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400" b="1" dirty="0" smtClean="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400" b="1" dirty="0">
                <a:latin typeface="微軟正黑體" panose="020B0604030504040204" pitchFamily="34" charset="-120"/>
                <a:ea typeface="微軟正黑體" panose="020B0604030504040204" pitchFamily="34" charset="-120"/>
                <a:cs typeface="Times New Roman" panose="02020603050405020304" pitchFamily="18" charset="0"/>
              </a:rPr>
              <a:t>學程數</a:t>
            </a:r>
            <a:r>
              <a:rPr lang="zh-TW" altLang="en-US" sz="24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最多以 </a:t>
            </a:r>
            <a:r>
              <a:rPr lang="en-US" altLang="zh-TW" sz="24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5 </a:t>
            </a:r>
            <a:r>
              <a:rPr lang="zh-TW" altLang="en-US" sz="24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個為限</a:t>
            </a:r>
            <a:endParaRPr lang="en-US" altLang="zh-TW" sz="20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9" name="矩形 8"/>
          <p:cNvSpPr/>
          <p:nvPr/>
        </p:nvSpPr>
        <p:spPr>
          <a:xfrm>
            <a:off x="1986243" y="4353980"/>
            <a:ext cx="8661400" cy="754053"/>
          </a:xfrm>
          <a:prstGeom prst="rect">
            <a:avLst/>
          </a:prstGeom>
          <a:solidFill>
            <a:srgbClr val="E1F0FF"/>
          </a:solidFill>
          <a:ln>
            <a:solidFill>
              <a:srgbClr val="E1F0FF"/>
            </a:solidFill>
          </a:ln>
        </p:spPr>
        <p:txBody>
          <a:bodyPr wrap="square">
            <a:spAutoFit/>
          </a:bodyPr>
          <a:lstStyle/>
          <a:p>
            <a:pPr marL="342900" indent="-342900" algn="just">
              <a:spcBef>
                <a:spcPts val="600"/>
              </a:spcBef>
              <a:buFont typeface="Wingdings" panose="05000000000000000000" pitchFamily="2" charset="2"/>
              <a:buChar char="Ø"/>
              <a:defRPr/>
            </a:pPr>
            <a:r>
              <a:rPr lang="zh-TW" altLang="en-US" sz="2400" b="1"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各招生學校得限制</a:t>
            </a:r>
            <a:r>
              <a:rPr lang="zh-TW" altLang="en-US" sz="2400" b="1" dirty="0">
                <a:latin typeface="微軟正黑體" panose="020B0604030504040204" pitchFamily="34" charset="-120"/>
                <a:ea typeface="微軟正黑體" panose="020B0604030504040204" pitchFamily="34" charset="-120"/>
                <a:cs typeface="Times New Roman" panose="02020603050405020304" pitchFamily="18" charset="0"/>
              </a:rPr>
              <a:t>申請生僅能申請該校 </a:t>
            </a:r>
            <a:r>
              <a:rPr lang="en-US" altLang="zh-TW" sz="24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1</a:t>
            </a:r>
            <a:r>
              <a:rPr lang="zh-TW" altLang="en-US" sz="24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 個</a:t>
            </a:r>
            <a:r>
              <a:rPr lang="zh-TW" altLang="en-US" sz="2400" b="1" dirty="0" smtClean="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系</a:t>
            </a:r>
            <a:r>
              <a:rPr lang="en-US" altLang="zh-TW" sz="2400" b="1" dirty="0" smtClean="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400" b="1" dirty="0" smtClean="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組</a:t>
            </a:r>
            <a:r>
              <a:rPr lang="en-US" altLang="zh-TW" sz="2400" b="1" dirty="0" smtClean="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400" b="1" dirty="0" smtClean="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4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學程</a:t>
            </a:r>
            <a:endParaRPr lang="en-US" altLang="zh-TW" sz="2400" b="1" dirty="0">
              <a:latin typeface="微軟正黑體" panose="020B0604030504040204" pitchFamily="34" charset="-120"/>
              <a:ea typeface="微軟正黑體" panose="020B0604030504040204" pitchFamily="34" charset="-120"/>
              <a:cs typeface="Times New Roman" panose="02020603050405020304" pitchFamily="18" charset="0"/>
            </a:endParaRPr>
          </a:p>
          <a:p>
            <a:pPr marL="300038" lvl="1" indent="0" algn="just">
              <a:spcBef>
                <a:spcPts val="600"/>
              </a:spcBef>
              <a:spcAft>
                <a:spcPts val="600"/>
              </a:spcAft>
              <a:buFont typeface="Arial" panose="020B0604020202020204" pitchFamily="34" charset="0"/>
              <a:buNone/>
              <a:defRPr/>
            </a:pPr>
            <a:r>
              <a:rPr lang="en-US" altLang="zh-TW" sz="1400" b="1"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400" b="1" dirty="0">
                <a:latin typeface="微軟正黑體" panose="020B0604030504040204" pitchFamily="34" charset="-120"/>
                <a:ea typeface="微軟正黑體" panose="020B0604030504040204" pitchFamily="34" charset="-120"/>
                <a:cs typeface="Times New Roman" panose="02020603050405020304" pitchFamily="18" charset="0"/>
              </a:rPr>
              <a:t>請參閱簡章第</a:t>
            </a:r>
            <a:r>
              <a:rPr lang="en-US" altLang="zh-TW" sz="1400" b="1" dirty="0">
                <a:latin typeface="微軟正黑體" panose="020B0604030504040204" pitchFamily="34" charset="-120"/>
                <a:ea typeface="微軟正黑體" panose="020B0604030504040204" pitchFamily="34" charset="-120"/>
                <a:cs typeface="Times New Roman" panose="02020603050405020304" pitchFamily="18" charset="0"/>
              </a:rPr>
              <a:t>X~XI</a:t>
            </a:r>
            <a:r>
              <a:rPr lang="zh-TW" altLang="en-US" sz="1400" b="1" dirty="0">
                <a:latin typeface="微軟正黑體" panose="020B0604030504040204" pitchFamily="34" charset="-120"/>
                <a:ea typeface="微軟正黑體" panose="020B0604030504040204" pitchFamily="34" charset="-120"/>
                <a:cs typeface="Times New Roman" panose="02020603050405020304" pitchFamily="18" charset="0"/>
              </a:rPr>
              <a:t>「招生學校區位及是否僅限選填 </a:t>
            </a:r>
            <a:r>
              <a:rPr lang="en-US" altLang="zh-TW" sz="1400" b="1" dirty="0">
                <a:latin typeface="微軟正黑體" panose="020B0604030504040204" pitchFamily="34" charset="-120"/>
                <a:ea typeface="微軟正黑體" panose="020B0604030504040204" pitchFamily="34" charset="-120"/>
                <a:cs typeface="Times New Roman" panose="02020603050405020304" pitchFamily="18" charset="0"/>
              </a:rPr>
              <a:t>1 </a:t>
            </a:r>
            <a:r>
              <a:rPr lang="zh-TW" altLang="en-US" sz="1400" b="1" dirty="0" smtClean="0">
                <a:latin typeface="微軟正黑體" panose="020B0604030504040204" pitchFamily="34" charset="-120"/>
                <a:ea typeface="微軟正黑體" panose="020B0604030504040204" pitchFamily="34" charset="-120"/>
                <a:cs typeface="Times New Roman" panose="02020603050405020304" pitchFamily="18" charset="0"/>
              </a:rPr>
              <a:t>系</a:t>
            </a:r>
            <a:r>
              <a:rPr lang="en-US" altLang="zh-TW" sz="1400" b="1" dirty="0" smtClean="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400" b="1" dirty="0" smtClean="0">
                <a:latin typeface="微軟正黑體" panose="020B0604030504040204" pitchFamily="34" charset="-120"/>
                <a:ea typeface="微軟正黑體" panose="020B0604030504040204" pitchFamily="34" charset="-120"/>
                <a:cs typeface="Times New Roman" panose="02020603050405020304" pitchFamily="18" charset="0"/>
              </a:rPr>
              <a:t>組</a:t>
            </a:r>
            <a:r>
              <a:rPr lang="en-US" altLang="zh-TW" sz="1400" b="1" dirty="0" smtClean="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400" b="1" dirty="0" smtClean="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400" b="1" dirty="0">
                <a:latin typeface="微軟正黑體" panose="020B0604030504040204" pitchFamily="34" charset="-120"/>
                <a:ea typeface="微軟正黑體" panose="020B0604030504040204" pitchFamily="34" charset="-120"/>
                <a:cs typeface="Times New Roman" panose="02020603050405020304" pitchFamily="18" charset="0"/>
              </a:rPr>
              <a:t>學程一覽表」</a:t>
            </a:r>
            <a:r>
              <a:rPr lang="en-US" altLang="zh-TW" sz="1400" b="1" dirty="0">
                <a:latin typeface="微軟正黑體" panose="020B0604030504040204" pitchFamily="34" charset="-120"/>
                <a:ea typeface="微軟正黑體" panose="020B0604030504040204" pitchFamily="34" charset="-120"/>
                <a:cs typeface="Times New Roman" panose="02020603050405020304" pitchFamily="18" charset="0"/>
              </a:rPr>
              <a:t>】</a:t>
            </a:r>
          </a:p>
        </p:txBody>
      </p:sp>
      <p:sp>
        <p:nvSpPr>
          <p:cNvPr id="10" name="投影片編號版面配置區 9"/>
          <p:cNvSpPr>
            <a:spLocks noGrp="1"/>
          </p:cNvSpPr>
          <p:nvPr>
            <p:ph type="sldNum" sz="quarter" idx="12"/>
          </p:nvPr>
        </p:nvSpPr>
        <p:spPr/>
        <p:txBody>
          <a:bodyPr/>
          <a:lstStyle/>
          <a:p>
            <a:fld id="{A6174ADA-354D-4803-A14C-B38EECA4D689}" type="slidenum">
              <a:rPr lang="zh-TW" altLang="en-US" smtClean="0"/>
              <a:t>11</a:t>
            </a:fld>
            <a:endParaRPr lang="zh-TW" altLang="en-US"/>
          </a:p>
        </p:txBody>
      </p:sp>
    </p:spTree>
    <p:extLst>
      <p:ext uri="{BB962C8B-B14F-4D97-AF65-F5344CB8AC3E}">
        <p14:creationId xmlns:p14="http://schemas.microsoft.com/office/powerpoint/2010/main" val="110573609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874"/>
            <a:ext cx="12192000" cy="520700"/>
          </a:xfrm>
          <a:prstGeom prst="rect">
            <a:avLst/>
          </a:prstGeom>
          <a:solidFill>
            <a:srgbClr val="DFD7E9"/>
          </a:solidFill>
          <a:ln>
            <a:solidFill>
              <a:srgbClr val="DFD7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sz="2800" dirty="0" smtClean="0">
                <a:solidFill>
                  <a:schemeClr val="tx1"/>
                </a:solidFill>
                <a:latin typeface="華康中特圓體" panose="020F0809000000000000" pitchFamily="49" charset="-120"/>
                <a:ea typeface="華康中特圓體" panose="020F0809000000000000" pitchFamily="49" charset="-120"/>
                <a:sym typeface="Wingdings" panose="05000000000000000000" pitchFamily="2" charset="2"/>
              </a:rPr>
              <a:t>四、申請資格</a:t>
            </a:r>
            <a:r>
              <a:rPr lang="en-US" altLang="zh-TW" sz="2800" dirty="0" smtClean="0">
                <a:solidFill>
                  <a:schemeClr val="tx1"/>
                </a:solidFill>
                <a:latin typeface="華康中特圓體" panose="020F0809000000000000" pitchFamily="49" charset="-120"/>
                <a:ea typeface="華康中特圓體" panose="020F0809000000000000" pitchFamily="49" charset="-120"/>
                <a:sym typeface="Wingdings" panose="05000000000000000000" pitchFamily="2" charset="2"/>
              </a:rPr>
              <a:t>(1/3)</a:t>
            </a:r>
            <a:endParaRPr lang="zh-TW" altLang="en-US" sz="2800" dirty="0">
              <a:solidFill>
                <a:schemeClr val="tx1"/>
              </a:solidFill>
              <a:latin typeface="華康中特圓體" panose="020F0809000000000000" pitchFamily="49" charset="-120"/>
              <a:ea typeface="華康中特圓體" panose="020F0809000000000000" pitchFamily="49" charset="-120"/>
            </a:endParaRPr>
          </a:p>
        </p:txBody>
      </p:sp>
      <p:sp>
        <p:nvSpPr>
          <p:cNvPr id="3" name="圓角矩形 2"/>
          <p:cNvSpPr/>
          <p:nvPr/>
        </p:nvSpPr>
        <p:spPr>
          <a:xfrm>
            <a:off x="1498600" y="739251"/>
            <a:ext cx="8521700" cy="647700"/>
          </a:xfrm>
          <a:prstGeom prst="roundRect">
            <a:avLst/>
          </a:prstGeom>
          <a:solidFill>
            <a:srgbClr val="0066CC"/>
          </a:solidFill>
          <a:ln/>
        </p:spPr>
        <p:style>
          <a:lnRef idx="3">
            <a:schemeClr val="lt1"/>
          </a:lnRef>
          <a:fillRef idx="1">
            <a:schemeClr val="accent6"/>
          </a:fillRef>
          <a:effectRef idx="1">
            <a:schemeClr val="accent6"/>
          </a:effectRef>
          <a:fontRef idx="minor">
            <a:schemeClr val="lt1"/>
          </a:fontRef>
        </p:style>
        <p:txBody>
          <a:bodyPr rtlCol="0" anchor="ctr"/>
          <a:lstStyle/>
          <a:p>
            <a:pPr algn="ctr"/>
            <a:r>
              <a:rPr lang="zh-TW" altLang="en-US" sz="2400" dirty="0" smtClean="0">
                <a:solidFill>
                  <a:schemeClr val="bg1"/>
                </a:solidFill>
                <a:latin typeface="華康中特圓體" panose="020F0809000000000000" pitchFamily="49" charset="-120"/>
                <a:ea typeface="華康中特圓體" panose="020F0809000000000000" pitchFamily="49" charset="-120"/>
              </a:rPr>
              <a:t>參加</a:t>
            </a:r>
            <a:r>
              <a:rPr lang="en-US" altLang="zh-TW" sz="2400" dirty="0" smtClean="0">
                <a:solidFill>
                  <a:schemeClr val="bg1"/>
                </a:solidFill>
                <a:latin typeface="華康中特圓體" panose="020F0809000000000000" pitchFamily="49" charset="-120"/>
                <a:ea typeface="華康中特圓體" panose="020F0809000000000000" pitchFamily="49" charset="-120"/>
              </a:rPr>
              <a:t>111</a:t>
            </a:r>
            <a:r>
              <a:rPr lang="zh-TW" altLang="en-US" sz="2400" dirty="0" smtClean="0">
                <a:solidFill>
                  <a:schemeClr val="bg1"/>
                </a:solidFill>
                <a:latin typeface="華康中特圓體" panose="020F0809000000000000" pitchFamily="49" charset="-120"/>
                <a:ea typeface="華康中特圓體" panose="020F0809000000000000" pitchFamily="49" charset="-120"/>
              </a:rPr>
              <a:t>學年度學科能力測驗</a:t>
            </a:r>
            <a:endParaRPr lang="zh-TW" altLang="en-US" sz="2400" dirty="0">
              <a:solidFill>
                <a:schemeClr val="bg1"/>
              </a:solidFill>
              <a:latin typeface="華康中特圓體" panose="020F0809000000000000" pitchFamily="49" charset="-120"/>
              <a:ea typeface="華康中特圓體" panose="020F0809000000000000" pitchFamily="49" charset="-120"/>
            </a:endParaRPr>
          </a:p>
        </p:txBody>
      </p:sp>
      <p:sp>
        <p:nvSpPr>
          <p:cNvPr id="4" name="文字方塊 3"/>
          <p:cNvSpPr txBox="1"/>
          <p:nvPr/>
        </p:nvSpPr>
        <p:spPr>
          <a:xfrm>
            <a:off x="2159000" y="645847"/>
            <a:ext cx="736600" cy="861774"/>
          </a:xfrm>
          <a:prstGeom prst="rect">
            <a:avLst/>
          </a:prstGeom>
          <a:noFill/>
        </p:spPr>
        <p:txBody>
          <a:bodyPr wrap="square" rtlCol="0">
            <a:spAutoFit/>
          </a:bodyPr>
          <a:lstStyle/>
          <a:p>
            <a:r>
              <a:rPr lang="zh-TW" altLang="en-US" sz="5000" b="1" dirty="0" smtClean="0">
                <a:solidFill>
                  <a:schemeClr val="bg1"/>
                </a:solidFill>
                <a:sym typeface="Wingdings" panose="05000000000000000000" pitchFamily="2" charset="2"/>
              </a:rPr>
              <a:t></a:t>
            </a:r>
            <a:endParaRPr lang="zh-TW" altLang="en-US" sz="5000" b="1" dirty="0">
              <a:solidFill>
                <a:schemeClr val="bg1"/>
              </a:solidFill>
            </a:endParaRPr>
          </a:p>
        </p:txBody>
      </p:sp>
      <p:sp>
        <p:nvSpPr>
          <p:cNvPr id="6" name="矩形 5"/>
          <p:cNvSpPr/>
          <p:nvPr/>
        </p:nvSpPr>
        <p:spPr>
          <a:xfrm>
            <a:off x="1843315" y="2292778"/>
            <a:ext cx="8176985" cy="3197914"/>
          </a:xfrm>
          <a:prstGeom prst="rect">
            <a:avLst/>
          </a:prstGeom>
          <a:solidFill>
            <a:srgbClr val="E1F0FF"/>
          </a:solidFill>
          <a:ln>
            <a:solidFill>
              <a:srgbClr val="E1F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spcBef>
                <a:spcPts val="1200"/>
              </a:spcBef>
              <a:spcAft>
                <a:spcPts val="300"/>
              </a:spcAft>
            </a:pPr>
            <a:r>
              <a:rPr lang="en-US" altLang="zh-TW" sz="1400" dirty="0" smtClean="0">
                <a:solidFill>
                  <a:schemeClr val="tx1"/>
                </a:solidFill>
                <a:latin typeface="微軟正黑體" panose="020B0604030504040204" pitchFamily="34" charset="-120"/>
                <a:ea typeface="微軟正黑體" panose="020B0604030504040204" pitchFamily="34" charset="-120"/>
              </a:rPr>
              <a:t>1.</a:t>
            </a:r>
            <a:r>
              <a:rPr lang="zh-TW" altLang="zh-TW" sz="1400" dirty="0" smtClean="0">
                <a:solidFill>
                  <a:schemeClr val="tx1"/>
                </a:solidFill>
                <a:latin typeface="微軟正黑體" panose="020B0604030504040204" pitchFamily="34" charset="-120"/>
                <a:ea typeface="微軟正黑體" panose="020B0604030504040204" pitchFamily="34" charset="-120"/>
              </a:rPr>
              <a:t>公</a:t>
            </a:r>
            <a:r>
              <a:rPr lang="zh-TW" altLang="zh-TW" sz="1400" dirty="0">
                <a:solidFill>
                  <a:schemeClr val="tx1"/>
                </a:solidFill>
                <a:latin typeface="微軟正黑體" panose="020B0604030504040204" pitchFamily="34" charset="-120"/>
                <a:ea typeface="微軟正黑體" panose="020B0604030504040204" pitchFamily="34" charset="-120"/>
              </a:rPr>
              <a:t>立或已立案之私立</a:t>
            </a:r>
            <a:r>
              <a:rPr lang="zh-TW" altLang="zh-TW" sz="1400" b="1" dirty="0">
                <a:solidFill>
                  <a:srgbClr val="FF0000"/>
                </a:solidFill>
                <a:latin typeface="微軟正黑體" panose="020B0604030504040204" pitchFamily="34" charset="-120"/>
                <a:ea typeface="微軟正黑體" panose="020B0604030504040204" pitchFamily="34" charset="-120"/>
              </a:rPr>
              <a:t>普通型高級中等</a:t>
            </a:r>
            <a:r>
              <a:rPr lang="zh-TW" altLang="zh-TW" sz="1400" b="1" dirty="0" smtClean="0">
                <a:solidFill>
                  <a:srgbClr val="FF0000"/>
                </a:solidFill>
                <a:latin typeface="微軟正黑體" panose="020B0604030504040204" pitchFamily="34" charset="-120"/>
                <a:ea typeface="微軟正黑體" panose="020B0604030504040204" pitchFamily="34" charset="-120"/>
              </a:rPr>
              <a:t>學校</a:t>
            </a:r>
            <a:r>
              <a:rPr lang="zh-TW" altLang="zh-TW" sz="2000" b="1" u="sng" dirty="0" smtClean="0">
                <a:solidFill>
                  <a:srgbClr val="FF0000"/>
                </a:solidFill>
                <a:latin typeface="微軟正黑體" panose="020B0604030504040204" pitchFamily="34" charset="-120"/>
                <a:ea typeface="微軟正黑體" panose="020B0604030504040204" pitchFamily="34" charset="-120"/>
              </a:rPr>
              <a:t>普通</a:t>
            </a:r>
            <a:r>
              <a:rPr lang="zh-TW" altLang="zh-TW" sz="2000" b="1" u="sng" dirty="0">
                <a:solidFill>
                  <a:srgbClr val="FF0000"/>
                </a:solidFill>
                <a:latin typeface="微軟正黑體" panose="020B0604030504040204" pitchFamily="34" charset="-120"/>
                <a:ea typeface="微軟正黑體" panose="020B0604030504040204" pitchFamily="34" charset="-120"/>
              </a:rPr>
              <a:t>科</a:t>
            </a:r>
            <a:r>
              <a:rPr lang="zh-TW" altLang="zh-TW" sz="1400" dirty="0" smtClean="0">
                <a:solidFill>
                  <a:schemeClr val="tx1"/>
                </a:solidFill>
                <a:latin typeface="微軟正黑體" panose="020B0604030504040204" pitchFamily="34" charset="-120"/>
                <a:ea typeface="微軟正黑體" panose="020B0604030504040204" pitchFamily="34" charset="-120"/>
              </a:rPr>
              <a:t>學生</a:t>
            </a:r>
            <a:endParaRPr lang="zh-TW" altLang="zh-TW" sz="1400" dirty="0">
              <a:solidFill>
                <a:schemeClr val="tx1"/>
              </a:solidFill>
              <a:latin typeface="微軟正黑體" panose="020B0604030504040204" pitchFamily="34" charset="-120"/>
              <a:ea typeface="微軟正黑體" panose="020B0604030504040204" pitchFamily="34" charset="-120"/>
            </a:endParaRPr>
          </a:p>
          <a:p>
            <a:pPr lvl="0">
              <a:spcBef>
                <a:spcPts val="200"/>
              </a:spcBef>
              <a:spcAft>
                <a:spcPts val="300"/>
              </a:spcAft>
            </a:pPr>
            <a:r>
              <a:rPr lang="en-US" altLang="zh-TW" sz="1400" dirty="0" smtClean="0">
                <a:solidFill>
                  <a:schemeClr val="tx1"/>
                </a:solidFill>
                <a:latin typeface="微軟正黑體" panose="020B0604030504040204" pitchFamily="34" charset="-120"/>
                <a:ea typeface="微軟正黑體" panose="020B0604030504040204" pitchFamily="34" charset="-120"/>
              </a:rPr>
              <a:t>2.</a:t>
            </a:r>
            <a:r>
              <a:rPr lang="zh-TW" altLang="zh-TW" sz="1400" dirty="0" smtClean="0">
                <a:solidFill>
                  <a:schemeClr val="tx1"/>
                </a:solidFill>
                <a:latin typeface="微軟正黑體" panose="020B0604030504040204" pitchFamily="34" charset="-120"/>
                <a:ea typeface="微軟正黑體" panose="020B0604030504040204" pitchFamily="34" charset="-120"/>
              </a:rPr>
              <a:t>教育部</a:t>
            </a:r>
            <a:r>
              <a:rPr lang="zh-TW" altLang="zh-TW" sz="1400" dirty="0">
                <a:solidFill>
                  <a:schemeClr val="tx1"/>
                </a:solidFill>
                <a:latin typeface="微軟正黑體" panose="020B0604030504040204" pitchFamily="34" charset="-120"/>
                <a:ea typeface="微軟正黑體" panose="020B0604030504040204" pitchFamily="34" charset="-120"/>
              </a:rPr>
              <a:t>核定辦理</a:t>
            </a:r>
            <a:r>
              <a:rPr lang="zh-TW" altLang="zh-TW" sz="1400" b="1" dirty="0">
                <a:solidFill>
                  <a:srgbClr val="FF0000"/>
                </a:solidFill>
                <a:latin typeface="微軟正黑體" panose="020B0604030504040204" pitchFamily="34" charset="-120"/>
                <a:ea typeface="微軟正黑體" panose="020B0604030504040204" pitchFamily="34" charset="-120"/>
              </a:rPr>
              <a:t>綜合型高級中等</a:t>
            </a:r>
            <a:r>
              <a:rPr lang="zh-TW" altLang="zh-TW" sz="1400" b="1" dirty="0" smtClean="0">
                <a:solidFill>
                  <a:srgbClr val="FF0000"/>
                </a:solidFill>
                <a:latin typeface="微軟正黑體" panose="020B0604030504040204" pitchFamily="34" charset="-120"/>
                <a:ea typeface="微軟正黑體" panose="020B0604030504040204" pitchFamily="34" charset="-120"/>
              </a:rPr>
              <a:t>學校</a:t>
            </a:r>
            <a:r>
              <a:rPr lang="zh-TW" altLang="zh-TW" sz="1400" dirty="0" smtClean="0">
                <a:solidFill>
                  <a:schemeClr val="tx1"/>
                </a:solidFill>
                <a:latin typeface="微軟正黑體" panose="020B0604030504040204" pitchFamily="34" charset="-120"/>
                <a:ea typeface="微軟正黑體" panose="020B0604030504040204" pitchFamily="34" charset="-120"/>
              </a:rPr>
              <a:t>修</a:t>
            </a:r>
            <a:r>
              <a:rPr lang="zh-TW" altLang="zh-TW" sz="1400" dirty="0">
                <a:solidFill>
                  <a:schemeClr val="tx1"/>
                </a:solidFill>
                <a:latin typeface="微軟正黑體" panose="020B0604030504040204" pitchFamily="34" charset="-120"/>
                <a:ea typeface="微軟正黑體" panose="020B0604030504040204" pitchFamily="34" charset="-120"/>
              </a:rPr>
              <a:t>習</a:t>
            </a:r>
            <a:r>
              <a:rPr lang="zh-TW" altLang="zh-TW" sz="2000" b="1" u="sng" dirty="0">
                <a:solidFill>
                  <a:srgbClr val="FF0000"/>
                </a:solidFill>
                <a:latin typeface="微軟正黑體" panose="020B0604030504040204" pitchFamily="34" charset="-120"/>
                <a:ea typeface="微軟正黑體" panose="020B0604030504040204" pitchFamily="34" charset="-120"/>
              </a:rPr>
              <a:t>綜合高中學程</a:t>
            </a:r>
            <a:r>
              <a:rPr lang="zh-TW" altLang="zh-TW" sz="1400" dirty="0" smtClean="0">
                <a:solidFill>
                  <a:schemeClr val="tx1"/>
                </a:solidFill>
                <a:latin typeface="微軟正黑體" panose="020B0604030504040204" pitchFamily="34" charset="-120"/>
                <a:ea typeface="微軟正黑體" panose="020B0604030504040204" pitchFamily="34" charset="-120"/>
              </a:rPr>
              <a:t>學生</a:t>
            </a:r>
            <a:endParaRPr lang="zh-TW" altLang="zh-TW" sz="1400" dirty="0">
              <a:solidFill>
                <a:schemeClr val="tx1"/>
              </a:solidFill>
              <a:latin typeface="微軟正黑體" panose="020B0604030504040204" pitchFamily="34" charset="-120"/>
              <a:ea typeface="微軟正黑體" panose="020B0604030504040204" pitchFamily="34" charset="-120"/>
            </a:endParaRPr>
          </a:p>
          <a:p>
            <a:pPr lvl="0">
              <a:spcBef>
                <a:spcPts val="200"/>
              </a:spcBef>
              <a:spcAft>
                <a:spcPts val="300"/>
              </a:spcAft>
            </a:pPr>
            <a:r>
              <a:rPr lang="en-US" altLang="zh-TW" sz="1400" dirty="0" smtClean="0">
                <a:solidFill>
                  <a:schemeClr val="tx1"/>
                </a:solidFill>
                <a:latin typeface="微軟正黑體" panose="020B0604030504040204" pitchFamily="34" charset="-120"/>
                <a:ea typeface="微軟正黑體" panose="020B0604030504040204" pitchFamily="34" charset="-120"/>
              </a:rPr>
              <a:t>3.</a:t>
            </a:r>
            <a:r>
              <a:rPr lang="zh-TW" altLang="zh-TW" sz="1400" b="1" dirty="0" smtClean="0">
                <a:solidFill>
                  <a:srgbClr val="FF0000"/>
                </a:solidFill>
                <a:latin typeface="微軟正黑體" panose="020B0604030504040204" pitchFamily="34" charset="-120"/>
                <a:ea typeface="微軟正黑體" panose="020B0604030504040204" pitchFamily="34" charset="-120"/>
              </a:rPr>
              <a:t>技術</a:t>
            </a:r>
            <a:r>
              <a:rPr lang="zh-TW" altLang="zh-TW" sz="1400" b="1" dirty="0">
                <a:solidFill>
                  <a:srgbClr val="FF0000"/>
                </a:solidFill>
                <a:latin typeface="微軟正黑體" panose="020B0604030504040204" pitchFamily="34" charset="-120"/>
                <a:ea typeface="微軟正黑體" panose="020B0604030504040204" pitchFamily="34" charset="-120"/>
              </a:rPr>
              <a:t>型高級中等</a:t>
            </a:r>
            <a:r>
              <a:rPr lang="zh-TW" altLang="zh-TW" sz="1400" b="1" dirty="0" smtClean="0">
                <a:solidFill>
                  <a:srgbClr val="FF0000"/>
                </a:solidFill>
                <a:latin typeface="微軟正黑體" panose="020B0604030504040204" pitchFamily="34" charset="-120"/>
                <a:ea typeface="微軟正黑體" panose="020B0604030504040204" pitchFamily="34" charset="-120"/>
              </a:rPr>
              <a:t>學校</a:t>
            </a:r>
            <a:r>
              <a:rPr lang="zh-TW" altLang="zh-TW" sz="1400" dirty="0" smtClean="0">
                <a:solidFill>
                  <a:schemeClr val="tx1"/>
                </a:solidFill>
                <a:latin typeface="微軟正黑體" panose="020B0604030504040204" pitchFamily="34" charset="-120"/>
                <a:ea typeface="微軟正黑體" panose="020B0604030504040204" pitchFamily="34" charset="-120"/>
              </a:rPr>
              <a:t>附設</a:t>
            </a:r>
            <a:r>
              <a:rPr lang="zh-TW" altLang="zh-TW" sz="2000" b="1" u="sng" dirty="0">
                <a:solidFill>
                  <a:srgbClr val="FF0000"/>
                </a:solidFill>
                <a:latin typeface="微軟正黑體" panose="020B0604030504040204" pitchFamily="34" charset="-120"/>
                <a:ea typeface="微軟正黑體" panose="020B0604030504040204" pitchFamily="34" charset="-120"/>
              </a:rPr>
              <a:t>普通科</a:t>
            </a:r>
            <a:r>
              <a:rPr lang="zh-TW" altLang="zh-TW" sz="1400" dirty="0" smtClean="0">
                <a:solidFill>
                  <a:schemeClr val="tx1"/>
                </a:solidFill>
                <a:latin typeface="微軟正黑體" panose="020B0604030504040204" pitchFamily="34" charset="-120"/>
                <a:ea typeface="微軟正黑體" panose="020B0604030504040204" pitchFamily="34" charset="-120"/>
              </a:rPr>
              <a:t>學生</a:t>
            </a:r>
            <a:endParaRPr lang="zh-TW" altLang="zh-TW" sz="1400" dirty="0">
              <a:solidFill>
                <a:schemeClr val="tx1"/>
              </a:solidFill>
              <a:latin typeface="微軟正黑體" panose="020B0604030504040204" pitchFamily="34" charset="-120"/>
              <a:ea typeface="微軟正黑體" panose="020B0604030504040204" pitchFamily="34" charset="-120"/>
            </a:endParaRPr>
          </a:p>
          <a:p>
            <a:pPr lvl="0">
              <a:spcBef>
                <a:spcPts val="200"/>
              </a:spcBef>
              <a:spcAft>
                <a:spcPts val="300"/>
              </a:spcAft>
            </a:pPr>
            <a:r>
              <a:rPr lang="en-US" altLang="zh-TW" sz="1400" dirty="0" smtClean="0">
                <a:solidFill>
                  <a:schemeClr val="tx1"/>
                </a:solidFill>
                <a:latin typeface="微軟正黑體" panose="020B0604030504040204" pitchFamily="34" charset="-120"/>
                <a:ea typeface="微軟正黑體" panose="020B0604030504040204" pitchFamily="34" charset="-120"/>
              </a:rPr>
              <a:t>4.</a:t>
            </a:r>
            <a:r>
              <a:rPr lang="zh-TW" altLang="zh-TW" sz="1400" dirty="0" smtClean="0">
                <a:solidFill>
                  <a:schemeClr val="tx1"/>
                </a:solidFill>
                <a:latin typeface="微軟正黑體" panose="020B0604030504040204" pitchFamily="34" charset="-120"/>
                <a:ea typeface="微軟正黑體" panose="020B0604030504040204" pitchFamily="34" charset="-120"/>
              </a:rPr>
              <a:t>本</a:t>
            </a:r>
            <a:r>
              <a:rPr lang="zh-TW" altLang="zh-TW" sz="1400" dirty="0">
                <a:solidFill>
                  <a:schemeClr val="tx1"/>
                </a:solidFill>
                <a:latin typeface="微軟正黑體" panose="020B0604030504040204" pitchFamily="34" charset="-120"/>
                <a:ea typeface="微軟正黑體" panose="020B0604030504040204" pitchFamily="34" charset="-120"/>
              </a:rPr>
              <a:t>項前三款所列學校</a:t>
            </a:r>
            <a:r>
              <a:rPr lang="zh-TW" altLang="zh-TW" sz="1400" b="1" dirty="0">
                <a:solidFill>
                  <a:srgbClr val="FF0000"/>
                </a:solidFill>
                <a:latin typeface="微軟正黑體" panose="020B0604030504040204" pitchFamily="34" charset="-120"/>
                <a:ea typeface="微軟正黑體" panose="020B0604030504040204" pitchFamily="34" charset="-120"/>
              </a:rPr>
              <a:t>進修部</a:t>
            </a:r>
            <a:r>
              <a:rPr lang="zh-TW" altLang="zh-TW" sz="2000" b="1" u="sng" dirty="0">
                <a:solidFill>
                  <a:srgbClr val="FF0000"/>
                </a:solidFill>
                <a:latin typeface="微軟正黑體" panose="020B0604030504040204" pitchFamily="34" charset="-120"/>
                <a:ea typeface="微軟正黑體" panose="020B0604030504040204" pitchFamily="34" charset="-120"/>
              </a:rPr>
              <a:t>普通科</a:t>
            </a:r>
            <a:r>
              <a:rPr lang="zh-TW" altLang="zh-TW" sz="1400" dirty="0" smtClean="0">
                <a:solidFill>
                  <a:schemeClr val="tx1"/>
                </a:solidFill>
                <a:latin typeface="微軟正黑體" panose="020B0604030504040204" pitchFamily="34" charset="-120"/>
                <a:ea typeface="微軟正黑體" panose="020B0604030504040204" pitchFamily="34" charset="-120"/>
              </a:rPr>
              <a:t>學生</a:t>
            </a:r>
            <a:endParaRPr lang="en-US" altLang="zh-TW" sz="1400" dirty="0" smtClean="0">
              <a:solidFill>
                <a:schemeClr val="tx1"/>
              </a:solidFill>
              <a:latin typeface="微軟正黑體" panose="020B0604030504040204" pitchFamily="34" charset="-120"/>
              <a:ea typeface="微軟正黑體" panose="020B0604030504040204" pitchFamily="34" charset="-120"/>
            </a:endParaRPr>
          </a:p>
          <a:p>
            <a:pPr lvl="0">
              <a:spcBef>
                <a:spcPts val="200"/>
              </a:spcBef>
              <a:spcAft>
                <a:spcPts val="300"/>
              </a:spcAft>
            </a:pPr>
            <a:r>
              <a:rPr lang="en-US" altLang="zh-TW" sz="1400" dirty="0">
                <a:solidFill>
                  <a:schemeClr val="tx1"/>
                </a:solidFill>
                <a:latin typeface="微軟正黑體" panose="020B0604030504040204" pitchFamily="34" charset="-120"/>
                <a:ea typeface="微軟正黑體" panose="020B0604030504040204" pitchFamily="34" charset="-120"/>
              </a:rPr>
              <a:t>5</a:t>
            </a:r>
            <a:r>
              <a:rPr lang="en-US" altLang="zh-TW" sz="1400" dirty="0" smtClean="0">
                <a:solidFill>
                  <a:schemeClr val="tx1"/>
                </a:solidFill>
                <a:latin typeface="微軟正黑體" panose="020B0604030504040204" pitchFamily="34" charset="-120"/>
                <a:ea typeface="微軟正黑體" panose="020B0604030504040204" pitchFamily="34" charset="-120"/>
              </a:rPr>
              <a:t>.</a:t>
            </a:r>
            <a:r>
              <a:rPr lang="zh-TW" altLang="zh-TW" sz="1400" dirty="0">
                <a:solidFill>
                  <a:schemeClr val="tx1"/>
                </a:solidFill>
                <a:latin typeface="微軟正黑體" panose="020B0604030504040204" pitchFamily="34" charset="-120"/>
                <a:ea typeface="微軟正黑體" panose="020B0604030504040204" pitchFamily="34" charset="-120"/>
              </a:rPr>
              <a:t>上述</a:t>
            </a:r>
            <a:r>
              <a:rPr lang="en-US" altLang="zh-TW" sz="1400" dirty="0">
                <a:solidFill>
                  <a:schemeClr val="tx1"/>
                </a:solidFill>
                <a:latin typeface="微軟正黑體" panose="020B0604030504040204" pitchFamily="34" charset="-120"/>
                <a:ea typeface="微軟正黑體" panose="020B0604030504040204" pitchFamily="34" charset="-120"/>
              </a:rPr>
              <a:t>1.</a:t>
            </a:r>
            <a:r>
              <a:rPr lang="zh-TW" altLang="zh-TW" sz="1400" dirty="0">
                <a:solidFill>
                  <a:schemeClr val="tx1"/>
                </a:solidFill>
                <a:latin typeface="微軟正黑體" panose="020B0604030504040204" pitchFamily="34" charset="-120"/>
                <a:ea typeface="微軟正黑體" panose="020B0604030504040204" pitchFamily="34" charset="-120"/>
              </a:rPr>
              <a:t>至</a:t>
            </a:r>
            <a:r>
              <a:rPr lang="en-US" altLang="zh-TW" sz="1400" dirty="0">
                <a:solidFill>
                  <a:schemeClr val="tx1"/>
                </a:solidFill>
                <a:latin typeface="微軟正黑體" panose="020B0604030504040204" pitchFamily="34" charset="-120"/>
                <a:ea typeface="微軟正黑體" panose="020B0604030504040204" pitchFamily="34" charset="-120"/>
              </a:rPr>
              <a:t>4.</a:t>
            </a:r>
            <a:r>
              <a:rPr lang="zh-TW" altLang="zh-TW" sz="1400" dirty="0">
                <a:solidFill>
                  <a:schemeClr val="tx1"/>
                </a:solidFill>
                <a:latin typeface="微軟正黑體" panose="020B0604030504040204" pitchFamily="34" charset="-120"/>
                <a:ea typeface="微軟正黑體" panose="020B0604030504040204" pitchFamily="34" charset="-120"/>
              </a:rPr>
              <a:t>所列學校附設</a:t>
            </a:r>
            <a:r>
              <a:rPr lang="zh-TW" altLang="zh-TW" sz="2000" b="1" u="sng" dirty="0">
                <a:solidFill>
                  <a:srgbClr val="FF0000"/>
                </a:solidFill>
                <a:latin typeface="微軟正黑體" panose="020B0604030504040204" pitchFamily="34" charset="-120"/>
                <a:ea typeface="微軟正黑體" panose="020B0604030504040204" pitchFamily="34" charset="-120"/>
              </a:rPr>
              <a:t>藝術群</a:t>
            </a:r>
            <a:r>
              <a:rPr lang="zh-TW" altLang="zh-TW" sz="1400" dirty="0" smtClean="0">
                <a:solidFill>
                  <a:schemeClr val="tx1"/>
                </a:solidFill>
                <a:latin typeface="微軟正黑體" panose="020B0604030504040204" pitchFamily="34" charset="-120"/>
                <a:ea typeface="微軟正黑體" panose="020B0604030504040204" pitchFamily="34" charset="-120"/>
              </a:rPr>
              <a:t>學生</a:t>
            </a:r>
            <a:endParaRPr lang="en-US" altLang="zh-TW" sz="1400" dirty="0" smtClean="0">
              <a:solidFill>
                <a:schemeClr val="tx1"/>
              </a:solidFill>
              <a:latin typeface="微軟正黑體" panose="020B0604030504040204" pitchFamily="34" charset="-120"/>
              <a:ea typeface="微軟正黑體" panose="020B0604030504040204" pitchFamily="34" charset="-120"/>
            </a:endParaRPr>
          </a:p>
          <a:p>
            <a:pPr lvl="0">
              <a:spcBef>
                <a:spcPts val="200"/>
              </a:spcBef>
              <a:spcAft>
                <a:spcPts val="300"/>
              </a:spcAft>
            </a:pPr>
            <a:r>
              <a:rPr lang="en-US" altLang="zh-TW" sz="1400" dirty="0">
                <a:solidFill>
                  <a:schemeClr val="tx1"/>
                </a:solidFill>
                <a:latin typeface="微軟正黑體" panose="020B0604030504040204" pitchFamily="34" charset="-120"/>
                <a:ea typeface="微軟正黑體" panose="020B0604030504040204" pitchFamily="34" charset="-120"/>
              </a:rPr>
              <a:t>6</a:t>
            </a:r>
            <a:r>
              <a:rPr lang="en-US" altLang="zh-TW" sz="1400" dirty="0" smtClean="0">
                <a:solidFill>
                  <a:schemeClr val="tx1"/>
                </a:solidFill>
                <a:latin typeface="微軟正黑體" panose="020B0604030504040204" pitchFamily="34" charset="-120"/>
                <a:ea typeface="微軟正黑體" panose="020B0604030504040204" pitchFamily="34" charset="-120"/>
              </a:rPr>
              <a:t>.</a:t>
            </a:r>
            <a:r>
              <a:rPr lang="zh-TW" altLang="zh-TW" sz="1400" dirty="0" smtClean="0">
                <a:solidFill>
                  <a:schemeClr val="tx1"/>
                </a:solidFill>
                <a:latin typeface="微軟正黑體" panose="020B0604030504040204" pitchFamily="34" charset="-120"/>
                <a:ea typeface="微軟正黑體" panose="020B0604030504040204" pitchFamily="34" charset="-120"/>
              </a:rPr>
              <a:t>符合</a:t>
            </a:r>
            <a:r>
              <a:rPr lang="zh-TW" altLang="zh-TW" sz="1400" b="1" dirty="0" smtClean="0">
                <a:solidFill>
                  <a:srgbClr val="0000FF"/>
                </a:solidFill>
                <a:latin typeface="微軟正黑體" panose="020B0604030504040204" pitchFamily="34" charset="-120"/>
                <a:ea typeface="微軟正黑體" panose="020B0604030504040204" pitchFamily="34" charset="-120"/>
              </a:rPr>
              <a:t>高級</a:t>
            </a:r>
            <a:r>
              <a:rPr lang="zh-TW" altLang="zh-TW" sz="1400" b="1" dirty="0">
                <a:solidFill>
                  <a:srgbClr val="0000FF"/>
                </a:solidFill>
                <a:latin typeface="微軟正黑體" panose="020B0604030504040204" pitchFamily="34" charset="-120"/>
                <a:ea typeface="微軟正黑體" panose="020B0604030504040204" pitchFamily="34" charset="-120"/>
              </a:rPr>
              <a:t>中等以下教育階段非學校型態實驗教育實施條例第</a:t>
            </a:r>
            <a:r>
              <a:rPr lang="en-US" altLang="zh-TW" sz="1400" b="1" dirty="0">
                <a:solidFill>
                  <a:srgbClr val="0000FF"/>
                </a:solidFill>
                <a:latin typeface="微軟正黑體" panose="020B0604030504040204" pitchFamily="34" charset="-120"/>
                <a:ea typeface="微軟正黑體" panose="020B0604030504040204" pitchFamily="34" charset="-120"/>
              </a:rPr>
              <a:t>30</a:t>
            </a:r>
            <a:r>
              <a:rPr lang="zh-TW" altLang="zh-TW" sz="1400" b="1" dirty="0">
                <a:solidFill>
                  <a:srgbClr val="0000FF"/>
                </a:solidFill>
                <a:latin typeface="微軟正黑體" panose="020B0604030504040204" pitchFamily="34" charset="-120"/>
                <a:ea typeface="微軟正黑體" panose="020B0604030504040204" pitchFamily="34" charset="-120"/>
              </a:rPr>
              <a:t>條</a:t>
            </a:r>
            <a:r>
              <a:rPr lang="zh-TW" altLang="zh-TW" sz="1400" dirty="0" smtClean="0">
                <a:solidFill>
                  <a:schemeClr val="tx1"/>
                </a:solidFill>
                <a:latin typeface="微軟正黑體" panose="020B0604030504040204" pitchFamily="34" charset="-120"/>
                <a:ea typeface="微軟正黑體" panose="020B0604030504040204" pitchFamily="34" charset="-120"/>
              </a:rPr>
              <a:t>規定</a:t>
            </a:r>
            <a:endParaRPr lang="en-US" altLang="zh-TW" sz="1400" dirty="0" smtClean="0">
              <a:solidFill>
                <a:schemeClr val="tx1"/>
              </a:solidFill>
              <a:latin typeface="微軟正黑體" panose="020B0604030504040204" pitchFamily="34" charset="-120"/>
              <a:ea typeface="微軟正黑體" panose="020B0604030504040204" pitchFamily="34" charset="-120"/>
            </a:endParaRPr>
          </a:p>
          <a:p>
            <a:pPr>
              <a:spcBef>
                <a:spcPts val="200"/>
              </a:spcBef>
              <a:spcAft>
                <a:spcPts val="300"/>
              </a:spcAft>
            </a:pPr>
            <a:r>
              <a:rPr lang="en-US" altLang="zh-TW" sz="1400" dirty="0">
                <a:solidFill>
                  <a:schemeClr val="tx1"/>
                </a:solidFill>
                <a:latin typeface="微軟正黑體" panose="020B0604030504040204" pitchFamily="34" charset="-120"/>
                <a:ea typeface="微軟正黑體" panose="020B0604030504040204" pitchFamily="34" charset="-120"/>
              </a:rPr>
              <a:t>7</a:t>
            </a:r>
            <a:r>
              <a:rPr lang="en-US" altLang="zh-TW" sz="1400" dirty="0" smtClean="0">
                <a:solidFill>
                  <a:schemeClr val="tx1"/>
                </a:solidFill>
                <a:latin typeface="微軟正黑體" panose="020B0604030504040204" pitchFamily="34" charset="-120"/>
                <a:ea typeface="微軟正黑體" panose="020B0604030504040204" pitchFamily="34" charset="-120"/>
              </a:rPr>
              <a:t>.</a:t>
            </a:r>
            <a:r>
              <a:rPr lang="zh-TW" altLang="zh-TW" sz="1400" dirty="0">
                <a:solidFill>
                  <a:schemeClr val="tx1"/>
                </a:solidFill>
                <a:latin typeface="微軟正黑體" panose="020B0604030504040204" pitchFamily="34" charset="-120"/>
                <a:ea typeface="微軟正黑體" panose="020B0604030504040204" pitchFamily="34" charset="-120"/>
              </a:rPr>
              <a:t>本國籍學生持有</a:t>
            </a:r>
            <a:r>
              <a:rPr lang="zh-TW" altLang="zh-TW" sz="1400" b="1" dirty="0">
                <a:solidFill>
                  <a:srgbClr val="0000FF"/>
                </a:solidFill>
                <a:latin typeface="微軟正黑體" panose="020B0604030504040204" pitchFamily="34" charset="-120"/>
                <a:ea typeface="微軟正黑體" panose="020B0604030504040204" pitchFamily="34" charset="-120"/>
              </a:rPr>
              <a:t>外國高級中學學歷</a:t>
            </a:r>
            <a:r>
              <a:rPr lang="zh-TW" altLang="zh-TW" sz="1400" dirty="0">
                <a:solidFill>
                  <a:schemeClr val="tx1"/>
                </a:solidFill>
                <a:latin typeface="微軟正黑體" panose="020B0604030504040204" pitchFamily="34" charset="-120"/>
                <a:ea typeface="微軟正黑體" panose="020B0604030504040204" pitchFamily="34" charset="-120"/>
              </a:rPr>
              <a:t>證件，經我國駐外機構驗證屬實</a:t>
            </a:r>
            <a:r>
              <a:rPr lang="zh-TW" altLang="zh-TW" sz="1400" dirty="0" smtClean="0">
                <a:solidFill>
                  <a:schemeClr val="tx1"/>
                </a:solidFill>
                <a:latin typeface="微軟正黑體" panose="020B0604030504040204" pitchFamily="34" charset="-120"/>
                <a:ea typeface="微軟正黑體" panose="020B0604030504040204" pitchFamily="34" charset="-120"/>
              </a:rPr>
              <a:t>者</a:t>
            </a:r>
            <a:endParaRPr lang="en-US" altLang="zh-TW" sz="1400" dirty="0" smtClean="0">
              <a:solidFill>
                <a:schemeClr val="tx1"/>
              </a:solidFill>
              <a:latin typeface="微軟正黑體" panose="020B0604030504040204" pitchFamily="34" charset="-120"/>
              <a:ea typeface="微軟正黑體" panose="020B0604030504040204" pitchFamily="34" charset="-120"/>
            </a:endParaRPr>
          </a:p>
          <a:p>
            <a:pPr>
              <a:spcBef>
                <a:spcPts val="200"/>
              </a:spcBef>
              <a:spcAft>
                <a:spcPts val="300"/>
              </a:spcAft>
            </a:pPr>
            <a:r>
              <a:rPr lang="en-US" altLang="zh-TW" sz="1400" dirty="0">
                <a:solidFill>
                  <a:schemeClr val="tx1"/>
                </a:solidFill>
                <a:latin typeface="微軟正黑體" panose="020B0604030504040204" pitchFamily="34" charset="-120"/>
                <a:ea typeface="微軟正黑體" panose="020B0604030504040204" pitchFamily="34" charset="-120"/>
              </a:rPr>
              <a:t>8</a:t>
            </a:r>
            <a:r>
              <a:rPr lang="en-US" altLang="zh-TW" sz="1400" dirty="0" smtClean="0">
                <a:solidFill>
                  <a:schemeClr val="tx1"/>
                </a:solidFill>
                <a:latin typeface="微軟正黑體" panose="020B0604030504040204" pitchFamily="34" charset="-120"/>
                <a:ea typeface="微軟正黑體" panose="020B0604030504040204" pitchFamily="34" charset="-120"/>
              </a:rPr>
              <a:t>.</a:t>
            </a:r>
            <a:r>
              <a:rPr lang="zh-TW" altLang="zh-TW" sz="1400" b="1" dirty="0">
                <a:solidFill>
                  <a:srgbClr val="0000FF"/>
                </a:solidFill>
                <a:latin typeface="微軟正黑體" panose="020B0604030504040204" pitchFamily="34" charset="-120"/>
                <a:ea typeface="微軟正黑體" panose="020B0604030504040204" pitchFamily="34" charset="-120"/>
              </a:rPr>
              <a:t>大陸地區</a:t>
            </a:r>
            <a:r>
              <a:rPr lang="zh-TW" altLang="zh-TW" sz="1400" b="1" dirty="0" smtClean="0">
                <a:solidFill>
                  <a:srgbClr val="0000FF"/>
                </a:solidFill>
                <a:latin typeface="微軟正黑體" panose="020B0604030504040204" pitchFamily="34" charset="-120"/>
                <a:ea typeface="微軟正黑體" panose="020B0604030504040204" pitchFamily="34" charset="-120"/>
              </a:rPr>
              <a:t>學歷</a:t>
            </a:r>
            <a:r>
              <a:rPr lang="zh-TW" altLang="en-US" sz="1400" b="1" dirty="0" smtClean="0">
                <a:solidFill>
                  <a:srgbClr val="0000FF"/>
                </a:solidFill>
                <a:latin typeface="微軟正黑體" panose="020B0604030504040204" pitchFamily="34" charset="-120"/>
                <a:ea typeface="微軟正黑體" panose="020B0604030504040204" pitchFamily="34" charset="-120"/>
              </a:rPr>
              <a:t>之採認，依大陸地區學歷採認辦法第</a:t>
            </a:r>
            <a:r>
              <a:rPr lang="en-US" altLang="zh-TW" sz="1400" b="1" dirty="0" smtClean="0">
                <a:solidFill>
                  <a:srgbClr val="0000FF"/>
                </a:solidFill>
                <a:latin typeface="微軟正黑體" panose="020B0604030504040204" pitchFamily="34" charset="-120"/>
                <a:ea typeface="微軟正黑體" panose="020B0604030504040204" pitchFamily="34" charset="-120"/>
              </a:rPr>
              <a:t>4</a:t>
            </a:r>
            <a:r>
              <a:rPr lang="zh-TW" altLang="en-US" sz="1400" b="1" dirty="0" smtClean="0">
                <a:solidFill>
                  <a:srgbClr val="0000FF"/>
                </a:solidFill>
                <a:latin typeface="微軟正黑體" panose="020B0604030504040204" pitchFamily="34" charset="-120"/>
                <a:ea typeface="微軟正黑體" panose="020B0604030504040204" pitchFamily="34" charset="-120"/>
              </a:rPr>
              <a:t>條第</a:t>
            </a:r>
            <a:r>
              <a:rPr lang="en-US" altLang="zh-TW" sz="1400" b="1" dirty="0" smtClean="0">
                <a:solidFill>
                  <a:srgbClr val="0000FF"/>
                </a:solidFill>
                <a:latin typeface="微軟正黑體" panose="020B0604030504040204" pitchFamily="34" charset="-120"/>
                <a:ea typeface="微軟正黑體" panose="020B0604030504040204" pitchFamily="34" charset="-120"/>
              </a:rPr>
              <a:t>1</a:t>
            </a:r>
            <a:r>
              <a:rPr lang="zh-TW" altLang="en-US" sz="1400" b="1" dirty="0" smtClean="0">
                <a:solidFill>
                  <a:srgbClr val="0000FF"/>
                </a:solidFill>
                <a:latin typeface="微軟正黑體" panose="020B0604030504040204" pitchFamily="34" charset="-120"/>
                <a:ea typeface="微軟正黑體" panose="020B0604030504040204" pitchFamily="34" charset="-120"/>
              </a:rPr>
              <a:t>項第</a:t>
            </a:r>
            <a:r>
              <a:rPr lang="en-US" altLang="zh-TW" sz="1400" b="1" dirty="0" smtClean="0">
                <a:solidFill>
                  <a:srgbClr val="0000FF"/>
                </a:solidFill>
                <a:latin typeface="微軟正黑體" panose="020B0604030504040204" pitchFamily="34" charset="-120"/>
                <a:ea typeface="微軟正黑體" panose="020B0604030504040204" pitchFamily="34" charset="-120"/>
              </a:rPr>
              <a:t>1</a:t>
            </a:r>
            <a:r>
              <a:rPr lang="zh-TW" altLang="en-US" sz="1400" b="1" dirty="0" smtClean="0">
                <a:solidFill>
                  <a:srgbClr val="0000FF"/>
                </a:solidFill>
                <a:latin typeface="微軟正黑體" panose="020B0604030504040204" pitchFamily="34" charset="-120"/>
                <a:ea typeface="微軟正黑體" panose="020B0604030504040204" pitchFamily="34" charset="-120"/>
              </a:rPr>
              <a:t>款</a:t>
            </a:r>
            <a:endParaRPr lang="en-US" altLang="zh-TW" sz="1400" dirty="0" smtClean="0">
              <a:solidFill>
                <a:srgbClr val="0000FF"/>
              </a:solidFill>
              <a:latin typeface="微軟正黑體" panose="020B0604030504040204" pitchFamily="34" charset="-120"/>
              <a:ea typeface="微軟正黑體" panose="020B0604030504040204" pitchFamily="34" charset="-120"/>
            </a:endParaRPr>
          </a:p>
          <a:p>
            <a:pPr>
              <a:spcBef>
                <a:spcPts val="200"/>
              </a:spcBef>
              <a:spcAft>
                <a:spcPts val="300"/>
              </a:spcAft>
            </a:pPr>
            <a:r>
              <a:rPr lang="en-US" altLang="zh-TW" sz="1400" dirty="0">
                <a:solidFill>
                  <a:schemeClr val="tx1"/>
                </a:solidFill>
                <a:latin typeface="微軟正黑體" panose="020B0604030504040204" pitchFamily="34" charset="-120"/>
                <a:ea typeface="微軟正黑體" panose="020B0604030504040204" pitchFamily="34" charset="-120"/>
              </a:rPr>
              <a:t>9</a:t>
            </a:r>
            <a:r>
              <a:rPr lang="en-US" altLang="zh-TW" sz="1400" dirty="0" smtClean="0">
                <a:solidFill>
                  <a:schemeClr val="tx1"/>
                </a:solidFill>
                <a:latin typeface="微軟正黑體" panose="020B0604030504040204" pitchFamily="34" charset="-120"/>
                <a:ea typeface="微軟正黑體" panose="020B0604030504040204" pitchFamily="34" charset="-120"/>
              </a:rPr>
              <a:t>.</a:t>
            </a:r>
            <a:r>
              <a:rPr lang="zh-TW" altLang="en-US" sz="1400" dirty="0">
                <a:solidFill>
                  <a:schemeClr val="tx1"/>
                </a:solidFill>
                <a:latin typeface="微軟正黑體" panose="020B0604030504040204" pitchFamily="34" charset="-120"/>
                <a:ea typeface="微軟正黑體" panose="020B0604030504040204" pitchFamily="34" charset="-120"/>
              </a:rPr>
              <a:t>雅加達臺灣學校、泗水臺灣學校、吉隆坡臺灣學校、胡志明市臺灣學校</a:t>
            </a:r>
            <a:r>
              <a:rPr lang="zh-TW" altLang="en-US" sz="1400" dirty="0" smtClean="0">
                <a:solidFill>
                  <a:schemeClr val="tx1"/>
                </a:solidFill>
                <a:latin typeface="微軟正黑體" panose="020B0604030504040204" pitchFamily="34" charset="-120"/>
                <a:ea typeface="微軟正黑體" panose="020B0604030504040204" pitchFamily="34" charset="-120"/>
              </a:rPr>
              <a:t>、檳</a:t>
            </a:r>
            <a:r>
              <a:rPr lang="zh-TW" altLang="en-US" sz="1400" dirty="0">
                <a:solidFill>
                  <a:schemeClr val="tx1"/>
                </a:solidFill>
                <a:latin typeface="微軟正黑體" panose="020B0604030504040204" pitchFamily="34" charset="-120"/>
                <a:ea typeface="微軟正黑體" panose="020B0604030504040204" pitchFamily="34" charset="-120"/>
              </a:rPr>
              <a:t>吉臺灣學校</a:t>
            </a:r>
            <a:r>
              <a:rPr lang="zh-TW" altLang="en-US" sz="1400" dirty="0" smtClean="0">
                <a:solidFill>
                  <a:schemeClr val="tx1"/>
                </a:solidFill>
                <a:latin typeface="微軟正黑體" panose="020B0604030504040204" pitchFamily="34" charset="-120"/>
                <a:ea typeface="微軟正黑體" panose="020B0604030504040204" pitchFamily="34" charset="-120"/>
              </a:rPr>
              <a:t>、</a:t>
            </a:r>
            <a:r>
              <a:rPr lang="en-US" altLang="zh-TW" sz="1400" dirty="0" smtClean="0">
                <a:solidFill>
                  <a:schemeClr val="tx1"/>
                </a:solidFill>
                <a:latin typeface="微軟正黑體" panose="020B0604030504040204" pitchFamily="34" charset="-120"/>
                <a:ea typeface="微軟正黑體" panose="020B0604030504040204" pitchFamily="34" charset="-120"/>
              </a:rPr>
              <a:t/>
            </a:r>
            <a:br>
              <a:rPr lang="en-US" altLang="zh-TW" sz="1400" dirty="0" smtClean="0">
                <a:solidFill>
                  <a:schemeClr val="tx1"/>
                </a:solidFill>
                <a:latin typeface="微軟正黑體" panose="020B0604030504040204" pitchFamily="34" charset="-120"/>
                <a:ea typeface="微軟正黑體" panose="020B0604030504040204" pitchFamily="34" charset="-120"/>
              </a:rPr>
            </a:br>
            <a:r>
              <a:rPr lang="en-US" altLang="zh-TW" sz="1400" dirty="0" smtClean="0">
                <a:solidFill>
                  <a:schemeClr val="tx1"/>
                </a:solidFill>
                <a:latin typeface="微軟正黑體" panose="020B0604030504040204" pitchFamily="34" charset="-120"/>
                <a:ea typeface="微軟正黑體" panose="020B0604030504040204" pitchFamily="34" charset="-120"/>
              </a:rPr>
              <a:t>  </a:t>
            </a:r>
            <a:r>
              <a:rPr lang="zh-TW" altLang="en-US" sz="1400" dirty="0" smtClean="0">
                <a:solidFill>
                  <a:schemeClr val="tx1"/>
                </a:solidFill>
                <a:latin typeface="微軟正黑體" panose="020B0604030504040204" pitchFamily="34" charset="-120"/>
                <a:ea typeface="微軟正黑體" panose="020B0604030504040204" pitchFamily="34" charset="-120"/>
              </a:rPr>
              <a:t>東</a:t>
            </a:r>
            <a:r>
              <a:rPr lang="zh-TW" altLang="en-US" sz="1400" dirty="0">
                <a:solidFill>
                  <a:schemeClr val="tx1"/>
                </a:solidFill>
                <a:latin typeface="微軟正黑體" panose="020B0604030504040204" pitchFamily="34" charset="-120"/>
                <a:ea typeface="微軟正黑體" panose="020B0604030504040204" pitchFamily="34" charset="-120"/>
              </a:rPr>
              <a:t>莞臺商子弟學校、華東臺商子女學校、上海臺商子女</a:t>
            </a:r>
            <a:r>
              <a:rPr lang="zh-TW" altLang="en-US" sz="1400" dirty="0" smtClean="0">
                <a:solidFill>
                  <a:schemeClr val="tx1"/>
                </a:solidFill>
                <a:latin typeface="微軟正黑體" panose="020B0604030504040204" pitchFamily="34" charset="-120"/>
                <a:ea typeface="微軟正黑體" panose="020B0604030504040204" pitchFamily="34" charset="-120"/>
              </a:rPr>
              <a:t>學校</a:t>
            </a:r>
            <a:r>
              <a:rPr lang="zh-TW" altLang="en-US" sz="1400" dirty="0">
                <a:solidFill>
                  <a:schemeClr val="tx1"/>
                </a:solidFill>
                <a:latin typeface="微軟正黑體" panose="020B0604030504040204" pitchFamily="34" charset="-120"/>
                <a:ea typeface="微軟正黑體" panose="020B0604030504040204" pitchFamily="34" charset="-120"/>
              </a:rPr>
              <a:t>等</a:t>
            </a:r>
            <a:r>
              <a:rPr lang="en-US" altLang="zh-TW" sz="1400" b="1" dirty="0" smtClean="0">
                <a:solidFill>
                  <a:srgbClr val="0000FF"/>
                </a:solidFill>
                <a:latin typeface="微軟正黑體" panose="020B0604030504040204" pitchFamily="34" charset="-120"/>
                <a:ea typeface="微軟正黑體" panose="020B0604030504040204" pitchFamily="34" charset="-120"/>
              </a:rPr>
              <a:t>8</a:t>
            </a:r>
            <a:r>
              <a:rPr lang="zh-TW" altLang="en-US" sz="1400" b="1" dirty="0" smtClean="0">
                <a:solidFill>
                  <a:srgbClr val="0000FF"/>
                </a:solidFill>
                <a:latin typeface="微軟正黑體" panose="020B0604030504040204" pitchFamily="34" charset="-120"/>
                <a:ea typeface="微軟正黑體" panose="020B0604030504040204" pitchFamily="34" charset="-120"/>
              </a:rPr>
              <a:t>所海外學校</a:t>
            </a:r>
            <a:endParaRPr lang="zh-TW" altLang="zh-TW" sz="1400" b="1" dirty="0">
              <a:solidFill>
                <a:srgbClr val="0000FF"/>
              </a:solidFill>
              <a:latin typeface="微軟正黑體" panose="020B0604030504040204" pitchFamily="34" charset="-120"/>
              <a:ea typeface="微軟正黑體" panose="020B0604030504040204" pitchFamily="34" charset="-120"/>
            </a:endParaRPr>
          </a:p>
        </p:txBody>
      </p:sp>
      <p:sp>
        <p:nvSpPr>
          <p:cNvPr id="7" name="矩形 6"/>
          <p:cNvSpPr/>
          <p:nvPr/>
        </p:nvSpPr>
        <p:spPr>
          <a:xfrm>
            <a:off x="3031654" y="5604825"/>
            <a:ext cx="5051879" cy="965200"/>
          </a:xfrm>
          <a:prstGeom prst="rect">
            <a:avLst/>
          </a:prstGeom>
          <a:solidFill>
            <a:srgbClr val="FFFF00"/>
          </a:solidFill>
          <a:ln>
            <a:solidFill>
              <a:srgbClr val="FFFF0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defRPr/>
            </a:pPr>
            <a:r>
              <a:rPr lang="zh-TW" altLang="en-US" sz="2800" b="1" spc="-80" dirty="0" smtClean="0">
                <a:solidFill>
                  <a:schemeClr val="tx1"/>
                </a:solidFill>
                <a:latin typeface="微軟正黑體" panose="020B0604030504040204" pitchFamily="34" charset="-120"/>
                <a:ea typeface="微軟正黑體" panose="020B0604030504040204" pitchFamily="34" charset="-120"/>
              </a:rPr>
              <a:t>請留意</a:t>
            </a:r>
            <a:r>
              <a:rPr lang="en-US" altLang="zh-TW" sz="2800" b="1" spc="-80" dirty="0" smtClean="0">
                <a:solidFill>
                  <a:schemeClr val="tx1"/>
                </a:solidFill>
                <a:latin typeface="微軟正黑體" panose="020B0604030504040204" pitchFamily="34" charset="-120"/>
                <a:ea typeface="微軟正黑體" panose="020B0604030504040204" pitchFamily="34" charset="-120"/>
              </a:rPr>
              <a:t>!!!</a:t>
            </a:r>
            <a:endParaRPr lang="en-US" altLang="zh-TW" sz="2800" b="1" spc="-80" dirty="0">
              <a:solidFill>
                <a:schemeClr val="tx1"/>
              </a:solidFill>
              <a:latin typeface="微軟正黑體" panose="020B0604030504040204" pitchFamily="34" charset="-120"/>
              <a:ea typeface="微軟正黑體" panose="020B0604030504040204" pitchFamily="34" charset="-120"/>
            </a:endParaRPr>
          </a:p>
          <a:p>
            <a:pPr algn="ctr" eaLnBrk="1" hangingPunct="1">
              <a:defRPr/>
            </a:pPr>
            <a:r>
              <a:rPr lang="zh-TW" altLang="en-US" sz="1600" b="1" dirty="0">
                <a:solidFill>
                  <a:schemeClr val="tx1"/>
                </a:solidFill>
                <a:latin typeface="微軟正黑體" panose="020B0604030504040204" pitchFamily="34" charset="-120"/>
                <a:ea typeface="微軟正黑體" panose="020B0604030504040204" pitchFamily="34" charset="-120"/>
              </a:rPr>
              <a:t>四技申請入學招收對象為「普通高中生</a:t>
            </a:r>
            <a:r>
              <a:rPr lang="zh-TW" altLang="en-US" sz="1600" b="1" dirty="0" smtClean="0">
                <a:solidFill>
                  <a:schemeClr val="tx1"/>
                </a:solidFill>
                <a:latin typeface="微軟正黑體" panose="020B0604030504040204" pitchFamily="34" charset="-120"/>
                <a:ea typeface="微軟正黑體" panose="020B0604030504040204" pitchFamily="34" charset="-120"/>
              </a:rPr>
              <a:t>」</a:t>
            </a:r>
            <a:endParaRPr lang="en-US" altLang="zh-TW" sz="1600" b="1" dirty="0" smtClean="0">
              <a:solidFill>
                <a:schemeClr val="tx1"/>
              </a:solidFill>
              <a:latin typeface="微軟正黑體" panose="020B0604030504040204" pitchFamily="34" charset="-120"/>
              <a:ea typeface="微軟正黑體" panose="020B0604030504040204" pitchFamily="34" charset="-120"/>
            </a:endParaRPr>
          </a:p>
          <a:p>
            <a:pPr algn="ctr" eaLnBrk="1" hangingPunct="1">
              <a:defRPr/>
            </a:pPr>
            <a:r>
              <a:rPr lang="zh-TW" altLang="en-US" sz="1600" b="1" dirty="0" smtClean="0">
                <a:solidFill>
                  <a:schemeClr val="tx1"/>
                </a:solidFill>
                <a:latin typeface="微軟正黑體" panose="020B0604030504040204" pitchFamily="34" charset="-120"/>
                <a:ea typeface="微軟正黑體" panose="020B0604030504040204" pitchFamily="34" charset="-120"/>
              </a:rPr>
              <a:t>若</a:t>
            </a:r>
            <a:r>
              <a:rPr lang="zh-TW" altLang="en-US" sz="1600" b="1" dirty="0">
                <a:solidFill>
                  <a:schemeClr val="tx1"/>
                </a:solidFill>
                <a:latin typeface="微軟正黑體" panose="020B0604030504040204" pitchFamily="34" charset="-120"/>
                <a:ea typeface="微軟正黑體" panose="020B0604030504040204" pitchFamily="34" charset="-120"/>
              </a:rPr>
              <a:t>貴校有「專業群科」的學生</a:t>
            </a:r>
            <a:r>
              <a:rPr lang="zh-TW" altLang="en-US" sz="1600" b="1" dirty="0" smtClean="0">
                <a:solidFill>
                  <a:schemeClr val="tx1"/>
                </a:solidFill>
                <a:latin typeface="微軟正黑體" panose="020B0604030504040204" pitchFamily="34" charset="-120"/>
                <a:ea typeface="微軟正黑體" panose="020B0604030504040204" pitchFamily="34" charset="-120"/>
              </a:rPr>
              <a:t>，請</a:t>
            </a:r>
            <a:r>
              <a:rPr lang="zh-TW" altLang="en-US" sz="1600" b="1" dirty="0">
                <a:solidFill>
                  <a:schemeClr val="tx1"/>
                </a:solidFill>
                <a:latin typeface="微軟正黑體" panose="020B0604030504040204" pitchFamily="34" charset="-120"/>
                <a:ea typeface="微軟正黑體" panose="020B0604030504040204" pitchFamily="34" charset="-120"/>
              </a:rPr>
              <a:t>轉知學生不得報名</a:t>
            </a:r>
            <a:endParaRPr lang="zh-TW" altLang="en-US" sz="1600" dirty="0">
              <a:solidFill>
                <a:schemeClr val="tx1"/>
              </a:solidFill>
              <a:latin typeface="微軟正黑體" panose="020B0604030504040204" pitchFamily="34" charset="-120"/>
              <a:ea typeface="微軟正黑體" panose="020B0604030504040204" pitchFamily="34" charset="-120"/>
            </a:endParaRPr>
          </a:p>
        </p:txBody>
      </p:sp>
      <p:sp>
        <p:nvSpPr>
          <p:cNvPr id="8" name="圓角矩形 7"/>
          <p:cNvSpPr/>
          <p:nvPr/>
        </p:nvSpPr>
        <p:spPr>
          <a:xfrm>
            <a:off x="1485900" y="1480355"/>
            <a:ext cx="8521700" cy="791131"/>
          </a:xfrm>
          <a:prstGeom prst="roundRect">
            <a:avLst/>
          </a:prstGeom>
          <a:solidFill>
            <a:srgbClr val="0066CC"/>
          </a:solidFill>
          <a:ln/>
        </p:spPr>
        <p:style>
          <a:lnRef idx="3">
            <a:schemeClr val="lt1"/>
          </a:lnRef>
          <a:fillRef idx="1">
            <a:schemeClr val="accent6"/>
          </a:fillRef>
          <a:effectRef idx="1">
            <a:schemeClr val="accent6"/>
          </a:effectRef>
          <a:fontRef idx="minor">
            <a:schemeClr val="lt1"/>
          </a:fontRef>
        </p:style>
        <p:txBody>
          <a:bodyPr rtlCol="0" anchor="ctr"/>
          <a:lstStyle/>
          <a:p>
            <a:pPr algn="ctr"/>
            <a:r>
              <a:rPr lang="zh-TW" altLang="en-US" sz="2000" dirty="0" smtClean="0">
                <a:solidFill>
                  <a:schemeClr val="bg1"/>
                </a:solidFill>
                <a:latin typeface="華康中特圓體" panose="020F0809000000000000" pitchFamily="49" charset="-120"/>
                <a:ea typeface="華康中特圓體" panose="020F0809000000000000" pitchFamily="49" charset="-120"/>
              </a:rPr>
              <a:t>下列學校之應屆畢業生、畢業生</a:t>
            </a:r>
            <a:endParaRPr lang="en-US" altLang="zh-TW" sz="2000" dirty="0" smtClean="0">
              <a:solidFill>
                <a:schemeClr val="bg1"/>
              </a:solidFill>
              <a:latin typeface="華康中特圓體" panose="020F0809000000000000" pitchFamily="49" charset="-120"/>
              <a:ea typeface="華康中特圓體" panose="020F0809000000000000" pitchFamily="49" charset="-120"/>
            </a:endParaRPr>
          </a:p>
          <a:p>
            <a:pPr algn="ctr"/>
            <a:r>
              <a:rPr lang="zh-TW" altLang="en-US" sz="2000" dirty="0" smtClean="0">
                <a:solidFill>
                  <a:schemeClr val="bg1"/>
                </a:solidFill>
                <a:latin typeface="華康中特圓體" panose="020F0809000000000000" pitchFamily="49" charset="-120"/>
                <a:ea typeface="華康中特圓體" panose="020F0809000000000000" pitchFamily="49" charset="-120"/>
              </a:rPr>
              <a:t>或修滿規定年限後，因故未能畢業之同等學力學生</a:t>
            </a:r>
            <a:endParaRPr lang="zh-TW" altLang="en-US" sz="2000" dirty="0">
              <a:solidFill>
                <a:schemeClr val="bg1"/>
              </a:solidFill>
              <a:latin typeface="華康中特圓體" panose="020F0809000000000000" pitchFamily="49" charset="-120"/>
              <a:ea typeface="華康中特圓體" panose="020F0809000000000000" pitchFamily="49" charset="-120"/>
            </a:endParaRPr>
          </a:p>
        </p:txBody>
      </p:sp>
      <p:sp>
        <p:nvSpPr>
          <p:cNvPr id="9" name="文字方塊 8"/>
          <p:cNvSpPr txBox="1"/>
          <p:nvPr/>
        </p:nvSpPr>
        <p:spPr>
          <a:xfrm>
            <a:off x="2159000" y="1400859"/>
            <a:ext cx="736600" cy="861774"/>
          </a:xfrm>
          <a:prstGeom prst="rect">
            <a:avLst/>
          </a:prstGeom>
          <a:noFill/>
        </p:spPr>
        <p:txBody>
          <a:bodyPr wrap="square" rtlCol="0">
            <a:spAutoFit/>
          </a:bodyPr>
          <a:lstStyle/>
          <a:p>
            <a:r>
              <a:rPr lang="zh-TW" altLang="en-US" sz="5000" b="1" dirty="0" smtClean="0">
                <a:solidFill>
                  <a:schemeClr val="bg1"/>
                </a:solidFill>
                <a:sym typeface="Wingdings" panose="05000000000000000000" pitchFamily="2" charset="2"/>
              </a:rPr>
              <a:t></a:t>
            </a:r>
            <a:endParaRPr lang="zh-TW" altLang="en-US" sz="5000" b="1" dirty="0">
              <a:solidFill>
                <a:schemeClr val="bg1"/>
              </a:solidFill>
            </a:endParaRPr>
          </a:p>
        </p:txBody>
      </p:sp>
      <p:sp>
        <p:nvSpPr>
          <p:cNvPr id="10" name="投影片編號版面配置區 9"/>
          <p:cNvSpPr>
            <a:spLocks noGrp="1"/>
          </p:cNvSpPr>
          <p:nvPr>
            <p:ph type="sldNum" sz="quarter" idx="12"/>
          </p:nvPr>
        </p:nvSpPr>
        <p:spPr/>
        <p:txBody>
          <a:bodyPr/>
          <a:lstStyle/>
          <a:p>
            <a:fld id="{A6174ADA-354D-4803-A14C-B38EECA4D689}" type="slidenum">
              <a:rPr lang="zh-TW" altLang="en-US" smtClean="0"/>
              <a:t>12</a:t>
            </a:fld>
            <a:endParaRPr lang="zh-TW" altLang="en-US"/>
          </a:p>
        </p:txBody>
      </p:sp>
    </p:spTree>
    <p:extLst>
      <p:ext uri="{BB962C8B-B14F-4D97-AF65-F5344CB8AC3E}">
        <p14:creationId xmlns:p14="http://schemas.microsoft.com/office/powerpoint/2010/main" val="376126881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874"/>
            <a:ext cx="12192000" cy="520700"/>
          </a:xfrm>
          <a:prstGeom prst="rect">
            <a:avLst/>
          </a:prstGeom>
          <a:solidFill>
            <a:srgbClr val="DFD7E9"/>
          </a:solidFill>
          <a:ln>
            <a:solidFill>
              <a:srgbClr val="DFD7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sz="2800" dirty="0" smtClean="0">
                <a:solidFill>
                  <a:schemeClr val="tx1"/>
                </a:solidFill>
                <a:latin typeface="華康中特圓體" panose="020F0809000000000000" pitchFamily="49" charset="-120"/>
                <a:ea typeface="華康中特圓體" panose="020F0809000000000000" pitchFamily="49" charset="-120"/>
                <a:sym typeface="Wingdings" panose="05000000000000000000" pitchFamily="2" charset="2"/>
              </a:rPr>
              <a:t>四、申請資格</a:t>
            </a:r>
            <a:r>
              <a:rPr lang="en-US" altLang="zh-TW" sz="2800" dirty="0" smtClean="0">
                <a:solidFill>
                  <a:schemeClr val="tx1"/>
                </a:solidFill>
                <a:latin typeface="華康中特圓體" panose="020F0809000000000000" pitchFamily="49" charset="-120"/>
                <a:ea typeface="華康中特圓體" panose="020F0809000000000000" pitchFamily="49" charset="-120"/>
                <a:sym typeface="Wingdings" panose="05000000000000000000" pitchFamily="2" charset="2"/>
              </a:rPr>
              <a:t>(2/3)</a:t>
            </a:r>
            <a:endParaRPr lang="zh-TW" altLang="en-US" sz="2800" dirty="0">
              <a:solidFill>
                <a:schemeClr val="tx1"/>
              </a:solidFill>
              <a:latin typeface="華康中特圓體" panose="020F0809000000000000" pitchFamily="49" charset="-120"/>
              <a:ea typeface="華康中特圓體" panose="020F0809000000000000" pitchFamily="49" charset="-120"/>
            </a:endParaRPr>
          </a:p>
        </p:txBody>
      </p:sp>
      <p:graphicFrame>
        <p:nvGraphicFramePr>
          <p:cNvPr id="3" name="表格 2"/>
          <p:cNvGraphicFramePr>
            <a:graphicFrameLocks noGrp="1"/>
          </p:cNvGraphicFramePr>
          <p:nvPr>
            <p:extLst>
              <p:ext uri="{D42A27DB-BD31-4B8C-83A1-F6EECF244321}">
                <p14:modId xmlns:p14="http://schemas.microsoft.com/office/powerpoint/2010/main" val="2893431528"/>
              </p:ext>
            </p:extLst>
          </p:nvPr>
        </p:nvGraphicFramePr>
        <p:xfrm>
          <a:off x="1676852" y="874032"/>
          <a:ext cx="8724447" cy="4356100"/>
        </p:xfrm>
        <a:graphic>
          <a:graphicData uri="http://schemas.openxmlformats.org/drawingml/2006/table">
            <a:tbl>
              <a:tblPr firstRow="1" bandRow="1">
                <a:tableStyleId>{5C22544A-7EE6-4342-B048-85BDC9FD1C3A}</a:tableStyleId>
              </a:tblPr>
              <a:tblGrid>
                <a:gridCol w="1538088">
                  <a:extLst>
                    <a:ext uri="{9D8B030D-6E8A-4147-A177-3AD203B41FA5}">
                      <a16:colId xmlns:a16="http://schemas.microsoft.com/office/drawing/2014/main" val="1075638158"/>
                    </a:ext>
                  </a:extLst>
                </a:gridCol>
                <a:gridCol w="7186359">
                  <a:extLst>
                    <a:ext uri="{9D8B030D-6E8A-4147-A177-3AD203B41FA5}">
                      <a16:colId xmlns:a16="http://schemas.microsoft.com/office/drawing/2014/main" val="3342290345"/>
                    </a:ext>
                  </a:extLst>
                </a:gridCol>
              </a:tblGrid>
              <a:tr h="2045111">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zh-TW" altLang="en-US" sz="2800" b="1" dirty="0" smtClean="0">
                          <a:solidFill>
                            <a:schemeClr val="tx1"/>
                          </a:solidFill>
                          <a:latin typeface="華康中特圓體" panose="020F0809000000000000" pitchFamily="49" charset="-120"/>
                          <a:ea typeface="華康中特圓體" panose="020F0809000000000000" pitchFamily="49" charset="-120"/>
                        </a:rPr>
                        <a:t>普通科</a:t>
                      </a:r>
                    </a:p>
                  </a:txBody>
                  <a:tcPr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B4EED4"/>
                    </a:solidFill>
                  </a:tcPr>
                </a:tc>
                <a:tc>
                  <a:txBody>
                    <a:bodyPr/>
                    <a:lstStyle/>
                    <a:p>
                      <a:pPr algn="just"/>
                      <a:r>
                        <a:rPr lang="zh-TW" altLang="en-US" sz="1800" b="0" dirty="0" smtClean="0">
                          <a:solidFill>
                            <a:schemeClr val="tx1"/>
                          </a:solidFill>
                          <a:latin typeface="華康中特圓體" panose="020F0809000000000000" pitchFamily="49" charset="-120"/>
                          <a:ea typeface="華康中特圓體" panose="020F0809000000000000" pitchFamily="49" charset="-120"/>
                        </a:rPr>
                        <a:t>普通科、音樂班、美術班、舞蹈班、體育班、數理資優班、</a:t>
                      </a:r>
                      <a:endParaRPr lang="en-US" altLang="zh-TW" sz="1800" b="0" dirty="0" smtClean="0">
                        <a:solidFill>
                          <a:schemeClr val="tx1"/>
                        </a:solidFill>
                        <a:latin typeface="華康中特圓體" panose="020F0809000000000000" pitchFamily="49" charset="-120"/>
                        <a:ea typeface="華康中特圓體" panose="020F0809000000000000" pitchFamily="49" charset="-120"/>
                      </a:endParaRPr>
                    </a:p>
                    <a:p>
                      <a:pPr algn="just"/>
                      <a:r>
                        <a:rPr lang="zh-TW" altLang="en-US" sz="1800" b="0" dirty="0" smtClean="0">
                          <a:solidFill>
                            <a:schemeClr val="tx1"/>
                          </a:solidFill>
                          <a:latin typeface="華康中特圓體" panose="020F0809000000000000" pitchFamily="49" charset="-120"/>
                          <a:ea typeface="華康中特圓體" panose="020F0809000000000000" pitchFamily="49" charset="-120"/>
                        </a:rPr>
                        <a:t>語文資優班、科學班等，</a:t>
                      </a:r>
                      <a:endParaRPr lang="en-US" altLang="zh-TW" sz="1800" b="0" dirty="0" smtClean="0">
                        <a:solidFill>
                          <a:schemeClr val="tx1"/>
                        </a:solidFill>
                        <a:latin typeface="華康中特圓體" panose="020F0809000000000000" pitchFamily="49" charset="-120"/>
                        <a:ea typeface="華康中特圓體" panose="020F0809000000000000" pitchFamily="49" charset="-120"/>
                      </a:endParaRPr>
                    </a:p>
                    <a:p>
                      <a:pPr algn="just"/>
                      <a:r>
                        <a:rPr lang="zh-TW" altLang="en-US" sz="1800" b="0" dirty="0" smtClean="0">
                          <a:solidFill>
                            <a:schemeClr val="tx1"/>
                          </a:solidFill>
                          <a:latin typeface="華康中特圓體" panose="020F0809000000000000" pitchFamily="49" charset="-120"/>
                          <a:ea typeface="華康中特圓體" panose="020F0809000000000000" pitchFamily="49" charset="-120"/>
                        </a:rPr>
                        <a:t>請參閱本簡章附錄一，或其他</a:t>
                      </a:r>
                      <a:r>
                        <a:rPr lang="zh-TW" altLang="en-US" sz="1800" b="1" dirty="0" smtClean="0">
                          <a:solidFill>
                            <a:srgbClr val="FF0000"/>
                          </a:solidFill>
                          <a:latin typeface="華康中特圓體" panose="020F0809000000000000" pitchFamily="49" charset="-120"/>
                          <a:ea typeface="華康中特圓體" panose="020F0809000000000000" pitchFamily="49" charset="-120"/>
                        </a:rPr>
                        <a:t>屬教育部核定之普通科</a:t>
                      </a:r>
                      <a:r>
                        <a:rPr lang="zh-TW" altLang="en-US" sz="1800" b="0" dirty="0" smtClean="0">
                          <a:solidFill>
                            <a:schemeClr val="tx1"/>
                          </a:solidFill>
                          <a:latin typeface="華康中特圓體" panose="020F0809000000000000" pitchFamily="49" charset="-120"/>
                          <a:ea typeface="華康中特圓體" panose="020F0809000000000000" pitchFamily="49" charset="-120"/>
                        </a:rPr>
                        <a:t>之學生。</a:t>
                      </a:r>
                    </a:p>
                    <a:p>
                      <a:endParaRPr lang="zh-TW" altLang="en-US" sz="1600" dirty="0">
                        <a:latin typeface="華康中特圓體" panose="020F0809000000000000" pitchFamily="49" charset="-120"/>
                        <a:ea typeface="華康中特圓體" panose="020F0809000000000000" pitchFamily="49" charset="-120"/>
                      </a:endParaRPr>
                    </a:p>
                  </a:txBody>
                  <a:tcPr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E4F8F6"/>
                    </a:solidFill>
                  </a:tcPr>
                </a:tc>
                <a:extLst>
                  <a:ext uri="{0D108BD9-81ED-4DB2-BD59-A6C34878D82A}">
                    <a16:rowId xmlns:a16="http://schemas.microsoft.com/office/drawing/2014/main" val="301462642"/>
                  </a:ext>
                </a:extLst>
              </a:tr>
              <a:tr h="2310989">
                <a:tc>
                  <a:txBody>
                    <a:bodyPr/>
                    <a:lstStyle/>
                    <a:p>
                      <a:pPr algn="ctr"/>
                      <a:r>
                        <a:rPr lang="zh-TW" altLang="en-US" sz="2800" b="1" dirty="0" smtClean="0">
                          <a:solidFill>
                            <a:schemeClr val="tx1"/>
                          </a:solidFill>
                          <a:latin typeface="華康中特圓體" panose="020F0809000000000000" pitchFamily="49" charset="-120"/>
                          <a:ea typeface="華康中特圓體" panose="020F0809000000000000" pitchFamily="49" charset="-120"/>
                        </a:rPr>
                        <a:t>藝術群</a:t>
                      </a:r>
                      <a:endParaRPr lang="zh-TW" altLang="en-US" sz="2800" b="1" dirty="0">
                        <a:solidFill>
                          <a:schemeClr val="tx1"/>
                        </a:solidFill>
                        <a:latin typeface="華康中特圓體" panose="020F0809000000000000" pitchFamily="49" charset="-120"/>
                        <a:ea typeface="華康中特圓體" panose="020F0809000000000000" pitchFamily="49" charset="-120"/>
                      </a:endParaRPr>
                    </a:p>
                  </a:txBody>
                  <a:tcPr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B4EED4"/>
                    </a:solidFill>
                  </a:tcPr>
                </a:tc>
                <a:tc>
                  <a:txBody>
                    <a:bodyPr/>
                    <a:lstStyle/>
                    <a:p>
                      <a:pPr lvl="0" algn="just"/>
                      <a:r>
                        <a:rPr lang="zh-TW" altLang="en-US" sz="1800" dirty="0" smtClean="0">
                          <a:solidFill>
                            <a:schemeClr val="tx1"/>
                          </a:solidFill>
                          <a:latin typeface="華康中特圓體" panose="020F0809000000000000" pitchFamily="49" charset="-120"/>
                          <a:ea typeface="華康中特圓體" panose="020F0809000000000000" pitchFamily="49" charset="-120"/>
                        </a:rPr>
                        <a:t>戲劇科、音樂科、舞蹈科、美術科、影劇科、西樂科、國樂科、</a:t>
                      </a:r>
                      <a:endParaRPr lang="en-US" altLang="zh-TW" sz="1800" dirty="0" smtClean="0">
                        <a:solidFill>
                          <a:schemeClr val="tx1"/>
                        </a:solidFill>
                        <a:latin typeface="華康中特圓體" panose="020F0809000000000000" pitchFamily="49" charset="-120"/>
                        <a:ea typeface="華康中特圓體" panose="020F0809000000000000" pitchFamily="49" charset="-120"/>
                      </a:endParaRPr>
                    </a:p>
                    <a:p>
                      <a:pPr lvl="0" algn="just"/>
                      <a:r>
                        <a:rPr lang="zh-TW" altLang="en-US" sz="1800" dirty="0" smtClean="0">
                          <a:solidFill>
                            <a:schemeClr val="tx1"/>
                          </a:solidFill>
                          <a:latin typeface="華康中特圓體" panose="020F0809000000000000" pitchFamily="49" charset="-120"/>
                          <a:ea typeface="華康中特圓體" panose="020F0809000000000000" pitchFamily="49" charset="-120"/>
                        </a:rPr>
                        <a:t>劇場藝術科、電影電視科、表演藝術科、多媒體動畫科、</a:t>
                      </a:r>
                      <a:endParaRPr lang="en-US" altLang="zh-TW" sz="1800" dirty="0" smtClean="0">
                        <a:solidFill>
                          <a:schemeClr val="tx1"/>
                        </a:solidFill>
                        <a:latin typeface="華康中特圓體" panose="020F0809000000000000" pitchFamily="49" charset="-120"/>
                        <a:ea typeface="華康中特圓體" panose="020F0809000000000000" pitchFamily="49" charset="-120"/>
                      </a:endParaRPr>
                    </a:p>
                    <a:p>
                      <a:pPr lvl="0" algn="just"/>
                      <a:r>
                        <a:rPr lang="zh-TW" altLang="en-US" sz="1800" dirty="0" smtClean="0">
                          <a:solidFill>
                            <a:schemeClr val="tx1"/>
                          </a:solidFill>
                          <a:latin typeface="華康中特圓體" panose="020F0809000000000000" pitchFamily="49" charset="-120"/>
                          <a:ea typeface="華康中特圓體" panose="020F0809000000000000" pitchFamily="49" charset="-120"/>
                        </a:rPr>
                        <a:t>時尚工藝科、原住民藝能科、歌仔戲科、客家戲科、戲曲音樂科、</a:t>
                      </a:r>
                      <a:endParaRPr lang="en-US" altLang="zh-TW" sz="1800" dirty="0" smtClean="0">
                        <a:solidFill>
                          <a:schemeClr val="tx1"/>
                        </a:solidFill>
                        <a:latin typeface="華康中特圓體" panose="020F0809000000000000" pitchFamily="49" charset="-120"/>
                        <a:ea typeface="華康中特圓體" panose="020F0809000000000000" pitchFamily="49" charset="-120"/>
                      </a:endParaRPr>
                    </a:p>
                    <a:p>
                      <a:pPr lvl="0" algn="just"/>
                      <a:r>
                        <a:rPr lang="zh-TW" altLang="en-US" sz="1800" dirty="0" smtClean="0">
                          <a:solidFill>
                            <a:schemeClr val="tx1"/>
                          </a:solidFill>
                          <a:latin typeface="華康中特圓體" panose="020F0809000000000000" pitchFamily="49" charset="-120"/>
                          <a:ea typeface="華康中特圓體" panose="020F0809000000000000" pitchFamily="49" charset="-120"/>
                        </a:rPr>
                        <a:t>京劇科、民俗技藝科、影劇技術科、表演技術科等</a:t>
                      </a:r>
                      <a:r>
                        <a:rPr lang="zh-TW" altLang="zh-TW" sz="1800" dirty="0" smtClean="0">
                          <a:solidFill>
                            <a:schemeClr val="tx1"/>
                          </a:solidFill>
                          <a:latin typeface="華康中特圓體" panose="020F0809000000000000" pitchFamily="49" charset="-120"/>
                          <a:ea typeface="華康中特圓體" panose="020F0809000000000000" pitchFamily="49" charset="-120"/>
                        </a:rPr>
                        <a:t>，</a:t>
                      </a:r>
                      <a:endParaRPr lang="en-US" altLang="zh-TW" sz="1800" dirty="0" smtClean="0">
                        <a:solidFill>
                          <a:schemeClr val="tx1"/>
                        </a:solidFill>
                        <a:latin typeface="華康中特圓體" panose="020F0809000000000000" pitchFamily="49" charset="-120"/>
                        <a:ea typeface="華康中特圓體" panose="020F0809000000000000" pitchFamily="49" charset="-120"/>
                      </a:endParaRPr>
                    </a:p>
                    <a:p>
                      <a:pPr lvl="0" algn="just"/>
                      <a:r>
                        <a:rPr lang="zh-TW" altLang="zh-TW" sz="1800" dirty="0" smtClean="0">
                          <a:solidFill>
                            <a:schemeClr val="tx1"/>
                          </a:solidFill>
                          <a:latin typeface="華康中特圓體" panose="020F0809000000000000" pitchFamily="49" charset="-120"/>
                          <a:ea typeface="華康中特圓體" panose="020F0809000000000000" pitchFamily="49" charset="-120"/>
                        </a:rPr>
                        <a:t>請參閱本簡章附錄一，或其他</a:t>
                      </a:r>
                      <a:r>
                        <a:rPr lang="zh-TW" altLang="zh-TW" sz="1800" b="1" dirty="0" smtClean="0">
                          <a:solidFill>
                            <a:srgbClr val="FF0000"/>
                          </a:solidFill>
                          <a:latin typeface="華康中特圓體" panose="020F0809000000000000" pitchFamily="49" charset="-120"/>
                          <a:ea typeface="華康中特圓體" panose="020F0809000000000000" pitchFamily="49" charset="-120"/>
                        </a:rPr>
                        <a:t>屬教育部核定藝術群</a:t>
                      </a:r>
                      <a:r>
                        <a:rPr lang="zh-TW" altLang="zh-TW" sz="1800" dirty="0" smtClean="0">
                          <a:solidFill>
                            <a:schemeClr val="tx1"/>
                          </a:solidFill>
                          <a:latin typeface="華康中特圓體" panose="020F0809000000000000" pitchFamily="49" charset="-120"/>
                          <a:ea typeface="華康中特圓體" panose="020F0809000000000000" pitchFamily="49" charset="-120"/>
                        </a:rPr>
                        <a:t>之學生。</a:t>
                      </a:r>
                    </a:p>
                    <a:p>
                      <a:endParaRPr lang="zh-TW" altLang="en-US" sz="1600" dirty="0">
                        <a:latin typeface="華康中特圓體" panose="020F0809000000000000" pitchFamily="49" charset="-120"/>
                        <a:ea typeface="華康中特圓體" panose="020F0809000000000000" pitchFamily="49" charset="-120"/>
                      </a:endParaRPr>
                    </a:p>
                  </a:txBody>
                  <a:tcPr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E4F8F6"/>
                    </a:solidFill>
                  </a:tcPr>
                </a:tc>
                <a:extLst>
                  <a:ext uri="{0D108BD9-81ED-4DB2-BD59-A6C34878D82A}">
                    <a16:rowId xmlns:a16="http://schemas.microsoft.com/office/drawing/2014/main" val="1429881742"/>
                  </a:ext>
                </a:extLst>
              </a:tr>
            </a:tbl>
          </a:graphicData>
        </a:graphic>
      </p:graphicFrame>
      <p:sp>
        <p:nvSpPr>
          <p:cNvPr id="4" name="投影片編號版面配置區 3"/>
          <p:cNvSpPr>
            <a:spLocks noGrp="1"/>
          </p:cNvSpPr>
          <p:nvPr>
            <p:ph type="sldNum" sz="quarter" idx="12"/>
          </p:nvPr>
        </p:nvSpPr>
        <p:spPr/>
        <p:txBody>
          <a:bodyPr/>
          <a:lstStyle/>
          <a:p>
            <a:fld id="{A6174ADA-354D-4803-A14C-B38EECA4D689}" type="slidenum">
              <a:rPr lang="zh-TW" altLang="en-US" smtClean="0"/>
              <a:t>13</a:t>
            </a:fld>
            <a:endParaRPr lang="zh-TW" altLang="en-US"/>
          </a:p>
        </p:txBody>
      </p:sp>
    </p:spTree>
    <p:extLst>
      <p:ext uri="{BB962C8B-B14F-4D97-AF65-F5344CB8AC3E}">
        <p14:creationId xmlns:p14="http://schemas.microsoft.com/office/powerpoint/2010/main" val="141770186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874"/>
            <a:ext cx="12192000" cy="520700"/>
          </a:xfrm>
          <a:prstGeom prst="rect">
            <a:avLst/>
          </a:prstGeom>
          <a:solidFill>
            <a:srgbClr val="DFD7E9"/>
          </a:solidFill>
          <a:ln>
            <a:solidFill>
              <a:srgbClr val="DFD7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sz="2800" dirty="0" smtClean="0">
                <a:solidFill>
                  <a:schemeClr val="tx1"/>
                </a:solidFill>
                <a:latin typeface="華康中特圓體" panose="020F0809000000000000" pitchFamily="49" charset="-120"/>
                <a:ea typeface="華康中特圓體" panose="020F0809000000000000" pitchFamily="49" charset="-120"/>
                <a:sym typeface="Wingdings" panose="05000000000000000000" pitchFamily="2" charset="2"/>
              </a:rPr>
              <a:t>四、申請資格</a:t>
            </a:r>
            <a:r>
              <a:rPr lang="en-US" altLang="zh-TW" sz="2800" dirty="0" smtClean="0">
                <a:solidFill>
                  <a:schemeClr val="tx1"/>
                </a:solidFill>
                <a:latin typeface="華康中特圓體" panose="020F0809000000000000" pitchFamily="49" charset="-120"/>
                <a:ea typeface="華康中特圓體" panose="020F0809000000000000" pitchFamily="49" charset="-120"/>
                <a:sym typeface="Wingdings" panose="05000000000000000000" pitchFamily="2" charset="2"/>
              </a:rPr>
              <a:t>(3/3)</a:t>
            </a:r>
            <a:endParaRPr lang="zh-TW" altLang="en-US" sz="2800" dirty="0">
              <a:solidFill>
                <a:schemeClr val="tx1"/>
              </a:solidFill>
              <a:latin typeface="華康中特圓體" panose="020F0809000000000000" pitchFamily="49" charset="-120"/>
              <a:ea typeface="華康中特圓體" panose="020F0809000000000000" pitchFamily="49" charset="-120"/>
            </a:endParaRPr>
          </a:p>
        </p:txBody>
      </p:sp>
      <p:sp>
        <p:nvSpPr>
          <p:cNvPr id="3" name="AutoShape 14"/>
          <p:cNvSpPr>
            <a:spLocks noChangeArrowheads="1"/>
          </p:cNvSpPr>
          <p:nvPr/>
        </p:nvSpPr>
        <p:spPr bwMode="gray">
          <a:xfrm>
            <a:off x="613227" y="926865"/>
            <a:ext cx="8670473"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indent="168275">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ts val="600"/>
              </a:spcBef>
              <a:buFontTx/>
              <a:buNone/>
            </a:pPr>
            <a:r>
              <a:rPr kumimoji="0" lang="en-US" altLang="zh-TW" sz="2400" dirty="0">
                <a:latin typeface="華康中特圓體" panose="020F0809000000000000" pitchFamily="49" charset="-120"/>
                <a:ea typeface="華康中特圓體" panose="020F0809000000000000" pitchFamily="49" charset="-120"/>
                <a:cs typeface="Times New Roman" panose="02020603050405020304" pitchFamily="18" charset="0"/>
              </a:rPr>
              <a:t>※</a:t>
            </a:r>
            <a:r>
              <a:rPr kumimoji="0" lang="zh-TW" altLang="en-US" sz="2400" dirty="0">
                <a:latin typeface="華康中特圓體" panose="020F0809000000000000" pitchFamily="49" charset="-120"/>
                <a:ea typeface="華康中特圓體" panose="020F0809000000000000" pitchFamily="49" charset="-120"/>
                <a:cs typeface="Times New Roman" panose="02020603050405020304" pitchFamily="18" charset="0"/>
              </a:rPr>
              <a:t>已於其他管道</a:t>
            </a:r>
            <a:r>
              <a:rPr kumimoji="0" lang="zh-TW" altLang="en-US" sz="2400" dirty="0" smtClean="0">
                <a:latin typeface="華康中特圓體" panose="020F0809000000000000" pitchFamily="49" charset="-120"/>
                <a:ea typeface="華康中特圓體" panose="020F0809000000000000" pitchFamily="49" charset="-120"/>
                <a:cs typeface="Times New Roman" panose="02020603050405020304" pitchFamily="18" charset="0"/>
              </a:rPr>
              <a:t>錄取，或未於</a:t>
            </a:r>
            <a:r>
              <a:rPr kumimoji="0" lang="zh-TW" altLang="en-US" sz="2400" dirty="0">
                <a:latin typeface="華康中特圓體" panose="020F0809000000000000" pitchFamily="49" charset="-120"/>
                <a:ea typeface="華康中特圓體" panose="020F0809000000000000" pitchFamily="49" charset="-120"/>
                <a:cs typeface="Times New Roman" panose="02020603050405020304" pitchFamily="18" charset="0"/>
              </a:rPr>
              <a:t>規定時間內放棄者</a:t>
            </a:r>
            <a:r>
              <a:rPr kumimoji="0" lang="zh-TW" altLang="en-US" sz="2400" dirty="0" smtClean="0">
                <a:latin typeface="華康中特圓體" panose="020F0809000000000000" pitchFamily="49" charset="-120"/>
                <a:ea typeface="華康中特圓體" panose="020F0809000000000000" pitchFamily="49" charset="-120"/>
                <a:cs typeface="Times New Roman" panose="02020603050405020304" pitchFamily="18" charset="0"/>
              </a:rPr>
              <a:t>，</a:t>
            </a:r>
            <a:r>
              <a:rPr kumimoji="0" lang="zh-TW" altLang="en-US" sz="2400" dirty="0" smtClean="0">
                <a:solidFill>
                  <a:srgbClr val="FF0000"/>
                </a:solidFill>
                <a:latin typeface="華康中特圓體" panose="020F0809000000000000" pitchFamily="49" charset="-120"/>
                <a:ea typeface="華康中特圓體" panose="020F0809000000000000" pitchFamily="49" charset="-120"/>
                <a:cs typeface="Times New Roman" panose="02020603050405020304" pitchFamily="18" charset="0"/>
              </a:rPr>
              <a:t>不</a:t>
            </a:r>
            <a:r>
              <a:rPr kumimoji="0" lang="zh-TW" altLang="en-US" sz="2400" dirty="0">
                <a:solidFill>
                  <a:srgbClr val="FF0000"/>
                </a:solidFill>
                <a:latin typeface="華康中特圓體" panose="020F0809000000000000" pitchFamily="49" charset="-120"/>
                <a:ea typeface="華康中特圓體" panose="020F0809000000000000" pitchFamily="49" charset="-120"/>
                <a:cs typeface="Times New Roman" panose="02020603050405020304" pitchFamily="18" charset="0"/>
              </a:rPr>
              <a:t>得再參</a:t>
            </a:r>
            <a:r>
              <a:rPr kumimoji="0" lang="zh-TW" altLang="en-US" sz="2400" dirty="0" smtClean="0">
                <a:solidFill>
                  <a:srgbClr val="FF0000"/>
                </a:solidFill>
                <a:latin typeface="華康中特圓體" panose="020F0809000000000000" pitchFamily="49" charset="-120"/>
                <a:ea typeface="華康中特圓體" panose="020F0809000000000000" pitchFamily="49" charset="-120"/>
                <a:cs typeface="Times New Roman" panose="02020603050405020304" pitchFamily="18" charset="0"/>
              </a:rPr>
              <a:t>加</a:t>
            </a:r>
            <a:r>
              <a:rPr kumimoji="0" lang="zh-TW" altLang="en-US" sz="2400" dirty="0" smtClean="0">
                <a:latin typeface="華康中特圓體" panose="020F0809000000000000" pitchFamily="49" charset="-120"/>
                <a:ea typeface="華康中特圓體" panose="020F0809000000000000" pitchFamily="49" charset="-120"/>
                <a:cs typeface="Times New Roman" panose="02020603050405020304" pitchFamily="18" charset="0"/>
              </a:rPr>
              <a:t>四</a:t>
            </a:r>
            <a:r>
              <a:rPr kumimoji="0" lang="zh-TW" altLang="en-US" sz="2400" dirty="0">
                <a:latin typeface="華康中特圓體" panose="020F0809000000000000" pitchFamily="49" charset="-120"/>
                <a:ea typeface="華康中特圓體" panose="020F0809000000000000" pitchFamily="49" charset="-120"/>
                <a:cs typeface="Times New Roman" panose="02020603050405020304" pitchFamily="18" charset="0"/>
              </a:rPr>
              <a:t>技申請入學</a:t>
            </a:r>
            <a:r>
              <a:rPr kumimoji="0" lang="zh-TW" altLang="en-US" sz="2400" dirty="0" smtClean="0">
                <a:latin typeface="華康中特圓體" panose="020F0809000000000000" pitchFamily="49" charset="-120"/>
                <a:ea typeface="華康中特圓體" panose="020F0809000000000000" pitchFamily="49" charset="-120"/>
                <a:cs typeface="Times New Roman" panose="02020603050405020304" pitchFamily="18" charset="0"/>
              </a:rPr>
              <a:t>招生</a:t>
            </a:r>
            <a:r>
              <a:rPr lang="zh-TW" altLang="en-US" sz="2400" dirty="0">
                <a:latin typeface="華康中特圓體" panose="020F0809000000000000" pitchFamily="49" charset="-120"/>
                <a:ea typeface="華康中特圓體" panose="020F0809000000000000" pitchFamily="49" charset="-120"/>
                <a:cs typeface="Times New Roman" panose="02020603050405020304" pitchFamily="18" charset="0"/>
              </a:rPr>
              <a:t>。</a:t>
            </a:r>
            <a:endParaRPr kumimoji="0" lang="en-US" altLang="zh-TW" sz="2400" dirty="0" smtClean="0">
              <a:latin typeface="華康中特圓體" panose="020F0809000000000000" pitchFamily="49" charset="-120"/>
              <a:ea typeface="華康中特圓體" panose="020F0809000000000000" pitchFamily="49" charset="-120"/>
              <a:cs typeface="Times New Roman" panose="02020603050405020304" pitchFamily="18" charset="0"/>
            </a:endParaRPr>
          </a:p>
          <a:p>
            <a:pPr eaLnBrk="1" hangingPunct="1">
              <a:spcBef>
                <a:spcPts val="600"/>
              </a:spcBef>
              <a:buFontTx/>
              <a:buNone/>
            </a:pPr>
            <a:r>
              <a:rPr kumimoji="0" lang="en-US" altLang="zh-TW" sz="2400" dirty="0">
                <a:latin typeface="華康中特圓體" panose="020F0809000000000000" pitchFamily="49" charset="-120"/>
                <a:ea typeface="華康中特圓體" panose="020F0809000000000000" pitchFamily="49" charset="-120"/>
                <a:cs typeface="Times New Roman" panose="02020603050405020304" pitchFamily="18" charset="0"/>
              </a:rPr>
              <a:t>※</a:t>
            </a:r>
            <a:r>
              <a:rPr kumimoji="0" lang="zh-TW" altLang="en-US" sz="2400" dirty="0" smtClean="0">
                <a:latin typeface="華康中特圓體" panose="020F0809000000000000" pitchFamily="49" charset="-120"/>
                <a:ea typeface="華康中特圓體" panose="020F0809000000000000" pitchFamily="49" charset="-120"/>
                <a:cs typeface="Times New Roman" panose="02020603050405020304" pitchFamily="18" charset="0"/>
              </a:rPr>
              <a:t>報名者取消報名資格，所</a:t>
            </a:r>
            <a:r>
              <a:rPr kumimoji="0" lang="zh-TW" altLang="en-US" sz="2400" dirty="0">
                <a:latin typeface="華康中特圓體" panose="020F0809000000000000" pitchFamily="49" charset="-120"/>
                <a:ea typeface="華康中特圓體" panose="020F0809000000000000" pitchFamily="49" charset="-120"/>
                <a:cs typeface="Times New Roman" panose="02020603050405020304" pitchFamily="18" charset="0"/>
              </a:rPr>
              <a:t>繳報名費不予退還</a:t>
            </a:r>
            <a:r>
              <a:rPr lang="zh-TW" altLang="en-US" sz="2400" dirty="0">
                <a:latin typeface="華康中特圓體" panose="020F0809000000000000" pitchFamily="49" charset="-120"/>
                <a:ea typeface="華康中特圓體" panose="020F0809000000000000" pitchFamily="49" charset="-120"/>
                <a:cs typeface="Times New Roman" panose="02020603050405020304" pitchFamily="18" charset="0"/>
              </a:rPr>
              <a:t>。</a:t>
            </a:r>
            <a:endParaRPr kumimoji="0" lang="zh-TW" altLang="en-US" sz="2400" dirty="0">
              <a:latin typeface="華康中特圓體" panose="020F0809000000000000" pitchFamily="49" charset="-120"/>
              <a:ea typeface="華康中特圓體" panose="020F0809000000000000" pitchFamily="49" charset="-120"/>
              <a:cs typeface="Times New Roman" panose="02020603050405020304" pitchFamily="18" charset="0"/>
            </a:endParaRPr>
          </a:p>
        </p:txBody>
      </p:sp>
      <p:graphicFrame>
        <p:nvGraphicFramePr>
          <p:cNvPr id="4" name="表格 3"/>
          <p:cNvGraphicFramePr>
            <a:graphicFrameLocks noGrp="1"/>
          </p:cNvGraphicFramePr>
          <p:nvPr>
            <p:extLst>
              <p:ext uri="{D42A27DB-BD31-4B8C-83A1-F6EECF244321}">
                <p14:modId xmlns:p14="http://schemas.microsoft.com/office/powerpoint/2010/main" val="2080192348"/>
              </p:ext>
            </p:extLst>
          </p:nvPr>
        </p:nvGraphicFramePr>
        <p:xfrm>
          <a:off x="1039935" y="2076854"/>
          <a:ext cx="9879544" cy="3050114"/>
        </p:xfrm>
        <a:graphic>
          <a:graphicData uri="http://schemas.openxmlformats.org/drawingml/2006/table">
            <a:tbl>
              <a:tblPr firstRow="1" bandRow="1">
                <a:tableStyleId>{5C22544A-7EE6-4342-B048-85BDC9FD1C3A}</a:tableStyleId>
              </a:tblPr>
              <a:tblGrid>
                <a:gridCol w="5352239">
                  <a:extLst>
                    <a:ext uri="{9D8B030D-6E8A-4147-A177-3AD203B41FA5}">
                      <a16:colId xmlns:a16="http://schemas.microsoft.com/office/drawing/2014/main" val="20000"/>
                    </a:ext>
                  </a:extLst>
                </a:gridCol>
                <a:gridCol w="1863305">
                  <a:extLst>
                    <a:ext uri="{9D8B030D-6E8A-4147-A177-3AD203B41FA5}">
                      <a16:colId xmlns:a16="http://schemas.microsoft.com/office/drawing/2014/main" val="20001"/>
                    </a:ext>
                  </a:extLst>
                </a:gridCol>
                <a:gridCol w="2664000">
                  <a:extLst>
                    <a:ext uri="{9D8B030D-6E8A-4147-A177-3AD203B41FA5}">
                      <a16:colId xmlns:a16="http://schemas.microsoft.com/office/drawing/2014/main" val="20002"/>
                    </a:ext>
                  </a:extLst>
                </a:gridCol>
              </a:tblGrid>
              <a:tr h="640156">
                <a:tc>
                  <a:txBody>
                    <a:bodyPr/>
                    <a:lstStyle/>
                    <a:p>
                      <a:pPr algn="ctr"/>
                      <a:r>
                        <a:rPr lang="zh-TW" altLang="en-US" sz="2000" b="0" dirty="0" smtClean="0">
                          <a:solidFill>
                            <a:schemeClr val="tx1"/>
                          </a:solidFill>
                          <a:latin typeface="華康中特圓體" panose="020F0809000000000000" pitchFamily="49" charset="-120"/>
                          <a:ea typeface="華康中特圓體" panose="020F0809000000000000" pitchFamily="49" charset="-120"/>
                          <a:cs typeface="Times New Roman" panose="02020603050405020304" pitchFamily="18" charset="0"/>
                        </a:rPr>
                        <a:t>錄取管道</a:t>
                      </a:r>
                      <a:endParaRPr lang="zh-TW" altLang="en-US" sz="2000" b="0" dirty="0">
                        <a:solidFill>
                          <a:schemeClr val="tx1"/>
                        </a:solidFill>
                        <a:latin typeface="華康中特圓體" panose="020F0809000000000000" pitchFamily="49" charset="-120"/>
                        <a:ea typeface="華康中特圓體" panose="020F0809000000000000" pitchFamily="49" charset="-120"/>
                        <a:cs typeface="Times New Roman" panose="02020603050405020304" pitchFamily="18" charset="0"/>
                      </a:endParaRPr>
                    </a:p>
                  </a:txBody>
                  <a:tcPr marL="91437" marR="91437" marT="45725" marB="45725" anchor="ctr">
                    <a:lnL w="12700" cap="flat" cmpd="sng" algn="ctr">
                      <a:solidFill>
                        <a:srgbClr val="0066CC"/>
                      </a:solidFill>
                      <a:prstDash val="solid"/>
                      <a:round/>
                      <a:headEnd type="none" w="med" len="med"/>
                      <a:tailEnd type="none" w="med" len="med"/>
                    </a:lnL>
                    <a:lnR w="12700" cap="flat" cmpd="sng" algn="ctr">
                      <a:solidFill>
                        <a:srgbClr val="0066CC"/>
                      </a:solidFill>
                      <a:prstDash val="solid"/>
                      <a:round/>
                      <a:headEnd type="none" w="med" len="med"/>
                      <a:tailEnd type="none" w="med" len="med"/>
                    </a:lnR>
                    <a:lnT w="12700" cap="flat" cmpd="sng" algn="ctr">
                      <a:solidFill>
                        <a:srgbClr val="0066CC"/>
                      </a:solidFill>
                      <a:prstDash val="solid"/>
                      <a:round/>
                      <a:headEnd type="none" w="med" len="med"/>
                      <a:tailEnd type="none" w="med" len="med"/>
                    </a:lnT>
                    <a:lnB w="12700" cap="flat" cmpd="sng" algn="ctr">
                      <a:solidFill>
                        <a:srgbClr val="0066CC"/>
                      </a:solidFill>
                      <a:prstDash val="solid"/>
                      <a:round/>
                      <a:headEnd type="none" w="med" len="med"/>
                      <a:tailEnd type="none" w="med" len="med"/>
                    </a:lnB>
                    <a:solidFill>
                      <a:srgbClr val="E4F8F6"/>
                    </a:solidFill>
                  </a:tcPr>
                </a:tc>
                <a:tc>
                  <a:txBody>
                    <a:bodyPr/>
                    <a:lstStyle/>
                    <a:p>
                      <a:pPr algn="ctr"/>
                      <a:r>
                        <a:rPr lang="zh-TW" altLang="en-US" sz="2000" b="0" dirty="0" smtClean="0">
                          <a:solidFill>
                            <a:schemeClr val="tx1"/>
                          </a:solidFill>
                          <a:latin typeface="華康中特圓體" panose="020F0809000000000000" pitchFamily="49" charset="-120"/>
                          <a:ea typeface="華康中特圓體" panose="020F0809000000000000" pitchFamily="49" charset="-120"/>
                          <a:cs typeface="Times New Roman" panose="02020603050405020304" pitchFamily="18" charset="0"/>
                        </a:rPr>
                        <a:t>於時間內放棄</a:t>
                      </a:r>
                      <a:endParaRPr lang="en-US" altLang="zh-TW" sz="2000" b="0" dirty="0" smtClean="0">
                        <a:solidFill>
                          <a:schemeClr val="tx1"/>
                        </a:solidFill>
                        <a:latin typeface="華康中特圓體" panose="020F0809000000000000" pitchFamily="49" charset="-120"/>
                        <a:ea typeface="華康中特圓體" panose="020F0809000000000000" pitchFamily="49" charset="-120"/>
                        <a:cs typeface="Times New Roman" panose="02020603050405020304" pitchFamily="18" charset="0"/>
                      </a:endParaRPr>
                    </a:p>
                    <a:p>
                      <a:pPr algn="ctr"/>
                      <a:r>
                        <a:rPr lang="zh-TW" altLang="en-US" sz="2000" b="0" dirty="0" smtClean="0">
                          <a:solidFill>
                            <a:schemeClr val="tx1"/>
                          </a:solidFill>
                          <a:latin typeface="華康中特圓體" panose="020F0809000000000000" pitchFamily="49" charset="-120"/>
                          <a:ea typeface="華康中特圓體" panose="020F0809000000000000" pitchFamily="49" charset="-120"/>
                          <a:cs typeface="Times New Roman" panose="02020603050405020304" pitchFamily="18" charset="0"/>
                        </a:rPr>
                        <a:t>可參加</a:t>
                      </a:r>
                      <a:endParaRPr lang="zh-TW" altLang="en-US" sz="2000" b="0" dirty="0">
                        <a:solidFill>
                          <a:schemeClr val="tx1"/>
                        </a:solidFill>
                        <a:latin typeface="華康中特圓體" panose="020F0809000000000000" pitchFamily="49" charset="-120"/>
                        <a:ea typeface="華康中特圓體" panose="020F0809000000000000" pitchFamily="49" charset="-120"/>
                        <a:cs typeface="Times New Roman" panose="02020603050405020304" pitchFamily="18" charset="0"/>
                      </a:endParaRPr>
                    </a:p>
                  </a:txBody>
                  <a:tcPr marL="91437" marR="91437" marT="45725" marB="45725" anchor="b">
                    <a:lnL w="12700" cap="flat" cmpd="sng" algn="ctr">
                      <a:solidFill>
                        <a:srgbClr val="0066CC"/>
                      </a:solidFill>
                      <a:prstDash val="solid"/>
                      <a:round/>
                      <a:headEnd type="none" w="med" len="med"/>
                      <a:tailEnd type="none" w="med" len="med"/>
                    </a:lnL>
                    <a:lnR w="12700" cap="flat" cmpd="sng" algn="ctr">
                      <a:solidFill>
                        <a:srgbClr val="0066CC"/>
                      </a:solidFill>
                      <a:prstDash val="solid"/>
                      <a:round/>
                      <a:headEnd type="none" w="med" len="med"/>
                      <a:tailEnd type="none" w="med" len="med"/>
                    </a:lnR>
                    <a:lnT w="12700" cap="flat" cmpd="sng" algn="ctr">
                      <a:solidFill>
                        <a:srgbClr val="0066CC"/>
                      </a:solidFill>
                      <a:prstDash val="solid"/>
                      <a:round/>
                      <a:headEnd type="none" w="med" len="med"/>
                      <a:tailEnd type="none" w="med" len="med"/>
                    </a:lnT>
                    <a:lnB w="12700" cap="flat" cmpd="sng" algn="ctr">
                      <a:solidFill>
                        <a:srgbClr val="0066CC"/>
                      </a:solidFill>
                      <a:prstDash val="solid"/>
                      <a:round/>
                      <a:headEnd type="none" w="med" len="med"/>
                      <a:tailEnd type="none" w="med" len="med"/>
                    </a:lnB>
                    <a:solidFill>
                      <a:srgbClr val="E4F8F6"/>
                    </a:solidFill>
                  </a:tcPr>
                </a:tc>
                <a:tc>
                  <a:txBody>
                    <a:bodyPr/>
                    <a:lstStyle/>
                    <a:p>
                      <a:pPr algn="ctr"/>
                      <a:r>
                        <a:rPr lang="zh-TW" altLang="en-US" sz="2000" b="0" dirty="0" smtClean="0">
                          <a:solidFill>
                            <a:schemeClr val="tx1"/>
                          </a:solidFill>
                          <a:latin typeface="華康中特圓體" panose="020F0809000000000000" pitchFamily="49" charset="-120"/>
                          <a:ea typeface="華康中特圓體" panose="020F0809000000000000" pitchFamily="49" charset="-120"/>
                          <a:cs typeface="Times New Roman" panose="02020603050405020304" pitchFamily="18" charset="0"/>
                        </a:rPr>
                        <a:t>無論放棄與否</a:t>
                      </a:r>
                      <a:endParaRPr lang="en-US" altLang="zh-TW" sz="2000" b="0" dirty="0" smtClean="0">
                        <a:solidFill>
                          <a:schemeClr val="tx1"/>
                        </a:solidFill>
                        <a:latin typeface="華康中特圓體" panose="020F0809000000000000" pitchFamily="49" charset="-120"/>
                        <a:ea typeface="華康中特圓體" panose="020F0809000000000000" pitchFamily="49" charset="-120"/>
                        <a:cs typeface="Times New Roman" panose="02020603050405020304" pitchFamily="18" charset="0"/>
                      </a:endParaRPr>
                    </a:p>
                    <a:p>
                      <a:pPr algn="ctr"/>
                      <a:r>
                        <a:rPr lang="zh-TW" altLang="en-US" sz="2000" b="0" dirty="0" smtClean="0">
                          <a:solidFill>
                            <a:schemeClr val="tx1"/>
                          </a:solidFill>
                          <a:latin typeface="華康中特圓體" panose="020F0809000000000000" pitchFamily="49" charset="-120"/>
                          <a:ea typeface="華康中特圓體" panose="020F0809000000000000" pitchFamily="49" charset="-120"/>
                          <a:cs typeface="Times New Roman" panose="02020603050405020304" pitchFamily="18" charset="0"/>
                        </a:rPr>
                        <a:t>不得參加</a:t>
                      </a:r>
                      <a:endParaRPr lang="zh-TW" altLang="en-US" sz="2000" b="0" dirty="0">
                        <a:solidFill>
                          <a:schemeClr val="tx1"/>
                        </a:solidFill>
                        <a:latin typeface="華康中特圓體" panose="020F0809000000000000" pitchFamily="49" charset="-120"/>
                        <a:ea typeface="華康中特圓體" panose="020F0809000000000000" pitchFamily="49" charset="-120"/>
                        <a:cs typeface="Times New Roman" panose="02020603050405020304" pitchFamily="18" charset="0"/>
                      </a:endParaRPr>
                    </a:p>
                  </a:txBody>
                  <a:tcPr marL="91437" marR="91437" marT="45725" marB="45725" anchor="b">
                    <a:lnL w="12700" cap="flat" cmpd="sng" algn="ctr">
                      <a:solidFill>
                        <a:srgbClr val="0066CC"/>
                      </a:solidFill>
                      <a:prstDash val="solid"/>
                      <a:round/>
                      <a:headEnd type="none" w="med" len="med"/>
                      <a:tailEnd type="none" w="med" len="med"/>
                    </a:lnL>
                    <a:lnR w="12700" cap="flat" cmpd="sng" algn="ctr">
                      <a:solidFill>
                        <a:srgbClr val="0066CC"/>
                      </a:solidFill>
                      <a:prstDash val="solid"/>
                      <a:round/>
                      <a:headEnd type="none" w="med" len="med"/>
                      <a:tailEnd type="none" w="med" len="med"/>
                    </a:lnR>
                    <a:lnT w="12700" cap="flat" cmpd="sng" algn="ctr">
                      <a:solidFill>
                        <a:srgbClr val="0066CC"/>
                      </a:solidFill>
                      <a:prstDash val="solid"/>
                      <a:round/>
                      <a:headEnd type="none" w="med" len="med"/>
                      <a:tailEnd type="none" w="med" len="med"/>
                    </a:lnT>
                    <a:lnB w="12700" cap="flat" cmpd="sng" algn="ctr">
                      <a:solidFill>
                        <a:srgbClr val="0066CC"/>
                      </a:solidFill>
                      <a:prstDash val="solid"/>
                      <a:round/>
                      <a:headEnd type="none" w="med" len="med"/>
                      <a:tailEnd type="none" w="med" len="med"/>
                    </a:lnB>
                    <a:solidFill>
                      <a:srgbClr val="E4F8F6"/>
                    </a:solidFill>
                  </a:tcPr>
                </a:tc>
                <a:extLst>
                  <a:ext uri="{0D108BD9-81ED-4DB2-BD59-A6C34878D82A}">
                    <a16:rowId xmlns:a16="http://schemas.microsoft.com/office/drawing/2014/main" val="10000"/>
                  </a:ext>
                </a:extLst>
              </a:tr>
              <a:tr h="431790">
                <a:tc>
                  <a:txBody>
                    <a:bodyPr/>
                    <a:lstStyle/>
                    <a:p>
                      <a:pPr algn="l"/>
                      <a:r>
                        <a:rPr kumimoji="0" lang="zh-TW" altLang="en-US" sz="2000" b="0" dirty="0" smtClean="0">
                          <a:latin typeface="華康中特圓體" panose="020F0809000000000000" pitchFamily="49" charset="-120"/>
                          <a:ea typeface="華康中特圓體" panose="020F0809000000000000" pitchFamily="49" charset="-120"/>
                          <a:cs typeface="Times New Roman" panose="02020603050405020304" pitchFamily="18" charset="0"/>
                        </a:rPr>
                        <a:t>「</a:t>
                      </a:r>
                      <a:r>
                        <a:rPr kumimoji="0" lang="en-US" altLang="zh-TW" sz="2000" b="0" dirty="0" smtClean="0">
                          <a:latin typeface="華康中特圓體" panose="020F0809000000000000" pitchFamily="49" charset="-120"/>
                          <a:ea typeface="華康中特圓體" panose="020F0809000000000000" pitchFamily="49" charset="-120"/>
                          <a:cs typeface="Times New Roman" panose="02020603050405020304" pitchFamily="18" charset="0"/>
                        </a:rPr>
                        <a:t>111</a:t>
                      </a:r>
                      <a:r>
                        <a:rPr kumimoji="0" lang="zh-TW" altLang="en-US" sz="2000" b="0" dirty="0" smtClean="0">
                          <a:latin typeface="華康中特圓體" panose="020F0809000000000000" pitchFamily="49" charset="-120"/>
                          <a:ea typeface="華康中特圓體" panose="020F0809000000000000" pitchFamily="49" charset="-120"/>
                          <a:cs typeface="Times New Roman" panose="02020603050405020304" pitchFamily="18" charset="0"/>
                        </a:rPr>
                        <a:t>學年度</a:t>
                      </a:r>
                      <a:r>
                        <a:rPr kumimoji="0" lang="zh-TW" altLang="en-US" sz="2000" b="0" dirty="0" smtClean="0">
                          <a:solidFill>
                            <a:srgbClr val="0000FF"/>
                          </a:solidFill>
                          <a:latin typeface="華康中特圓體" panose="020F0809000000000000" pitchFamily="49" charset="-120"/>
                          <a:ea typeface="華康中特圓體" panose="020F0809000000000000" pitchFamily="49" charset="-120"/>
                          <a:cs typeface="Times New Roman" panose="02020603050405020304" pitchFamily="18" charset="0"/>
                        </a:rPr>
                        <a:t>大學繁星推薦</a:t>
                      </a:r>
                      <a:r>
                        <a:rPr kumimoji="0" lang="zh-TW" altLang="en-US" sz="2000" b="0" dirty="0" smtClean="0">
                          <a:latin typeface="華康中特圓體" panose="020F0809000000000000" pitchFamily="49" charset="-120"/>
                          <a:ea typeface="華康中特圓體" panose="020F0809000000000000" pitchFamily="49" charset="-120"/>
                          <a:cs typeface="Times New Roman" panose="02020603050405020304" pitchFamily="18" charset="0"/>
                        </a:rPr>
                        <a:t>入學招生」錄取生</a:t>
                      </a:r>
                      <a:endParaRPr lang="zh-TW" altLang="en-US" sz="2000" b="0" dirty="0">
                        <a:latin typeface="華康中特圓體" panose="020F0809000000000000" pitchFamily="49" charset="-120"/>
                        <a:ea typeface="華康中特圓體" panose="020F0809000000000000" pitchFamily="49" charset="-120"/>
                        <a:cs typeface="Times New Roman" panose="02020603050405020304" pitchFamily="18" charset="0"/>
                      </a:endParaRPr>
                    </a:p>
                  </a:txBody>
                  <a:tcPr marL="91437" marR="91437" marT="45725" marB="45725" anchor="ctr">
                    <a:lnL w="12700" cap="flat" cmpd="sng" algn="ctr">
                      <a:solidFill>
                        <a:srgbClr val="0066CC"/>
                      </a:solidFill>
                      <a:prstDash val="solid"/>
                      <a:round/>
                      <a:headEnd type="none" w="med" len="med"/>
                      <a:tailEnd type="none" w="med" len="med"/>
                    </a:lnL>
                    <a:lnR w="12700" cap="flat" cmpd="sng" algn="ctr">
                      <a:solidFill>
                        <a:srgbClr val="0066CC"/>
                      </a:solidFill>
                      <a:prstDash val="solid"/>
                      <a:round/>
                      <a:headEnd type="none" w="med" len="med"/>
                      <a:tailEnd type="none" w="med" len="med"/>
                    </a:lnR>
                    <a:lnT w="12700" cap="flat" cmpd="sng" algn="ctr">
                      <a:solidFill>
                        <a:srgbClr val="0066CC"/>
                      </a:solidFill>
                      <a:prstDash val="solid"/>
                      <a:round/>
                      <a:headEnd type="none" w="med" len="med"/>
                      <a:tailEnd type="none" w="med" len="med"/>
                    </a:lnT>
                    <a:lnB w="12700" cap="flat" cmpd="sng" algn="ctr">
                      <a:solidFill>
                        <a:srgbClr val="0066CC"/>
                      </a:solidFill>
                      <a:prstDash val="solid"/>
                      <a:round/>
                      <a:headEnd type="none" w="med" len="med"/>
                      <a:tailEnd type="none" w="med" len="med"/>
                    </a:lnB>
                    <a:solidFill>
                      <a:schemeClr val="bg1"/>
                    </a:solidFill>
                  </a:tcPr>
                </a:tc>
                <a:tc>
                  <a:txBody>
                    <a:bodyPr/>
                    <a:lstStyle/>
                    <a:p>
                      <a:pPr algn="ctr"/>
                      <a:endParaRPr lang="zh-TW" altLang="en-US" sz="2000" b="0" dirty="0">
                        <a:latin typeface="華康中特圓體" panose="020F0809000000000000" pitchFamily="49" charset="-120"/>
                        <a:ea typeface="華康中特圓體" panose="020F0809000000000000" pitchFamily="49" charset="-120"/>
                        <a:cs typeface="Times New Roman" panose="02020603050405020304" pitchFamily="18" charset="0"/>
                      </a:endParaRPr>
                    </a:p>
                  </a:txBody>
                  <a:tcPr marL="91437" marR="91437" marT="45725" marB="45725">
                    <a:lnL w="12700" cap="flat" cmpd="sng" algn="ctr">
                      <a:solidFill>
                        <a:srgbClr val="0066CC"/>
                      </a:solidFill>
                      <a:prstDash val="solid"/>
                      <a:round/>
                      <a:headEnd type="none" w="med" len="med"/>
                      <a:tailEnd type="none" w="med" len="med"/>
                    </a:lnL>
                    <a:lnR w="12700" cap="flat" cmpd="sng" algn="ctr">
                      <a:solidFill>
                        <a:srgbClr val="0066CC"/>
                      </a:solidFill>
                      <a:prstDash val="solid"/>
                      <a:round/>
                      <a:headEnd type="none" w="med" len="med"/>
                      <a:tailEnd type="none" w="med" len="med"/>
                    </a:lnR>
                    <a:lnT w="12700" cap="flat" cmpd="sng" algn="ctr">
                      <a:solidFill>
                        <a:srgbClr val="0066CC"/>
                      </a:solidFill>
                      <a:prstDash val="solid"/>
                      <a:round/>
                      <a:headEnd type="none" w="med" len="med"/>
                      <a:tailEnd type="none" w="med" len="med"/>
                    </a:lnT>
                    <a:lnB w="12700" cap="flat" cmpd="sng" algn="ctr">
                      <a:solidFill>
                        <a:srgbClr val="0066CC"/>
                      </a:solidFill>
                      <a:prstDash val="solid"/>
                      <a:round/>
                      <a:headEnd type="none" w="med" len="med"/>
                      <a:tailEnd type="none" w="med" len="med"/>
                    </a:lnB>
                    <a:solidFill>
                      <a:schemeClr val="bg1"/>
                    </a:solidFill>
                  </a:tcPr>
                </a:tc>
                <a:tc>
                  <a:txBody>
                    <a:bodyPr/>
                    <a:lstStyle/>
                    <a:p>
                      <a:pPr algn="ctr"/>
                      <a:r>
                        <a:rPr lang="en-US" altLang="zh-TW" sz="2000" b="0" dirty="0" smtClean="0">
                          <a:solidFill>
                            <a:srgbClr val="FF0000"/>
                          </a:solidFill>
                          <a:latin typeface="華康中特圓體" panose="020F0809000000000000" pitchFamily="49" charset="-120"/>
                          <a:ea typeface="華康中特圓體" panose="020F0809000000000000" pitchFamily="49" charset="-120"/>
                          <a:cs typeface="Times New Roman" panose="02020603050405020304" pitchFamily="18" charset="0"/>
                        </a:rPr>
                        <a:t>V</a:t>
                      </a:r>
                    </a:p>
                    <a:p>
                      <a:pPr algn="ctr"/>
                      <a:r>
                        <a:rPr lang="zh-TW" altLang="en-US" sz="2000" b="0" dirty="0" smtClean="0">
                          <a:solidFill>
                            <a:srgbClr val="FF0000"/>
                          </a:solidFill>
                          <a:latin typeface="華康中特圓體" panose="020F0809000000000000" pitchFamily="49" charset="-120"/>
                          <a:ea typeface="華康中特圓體" panose="020F0809000000000000" pitchFamily="49" charset="-120"/>
                          <a:cs typeface="Times New Roman" panose="02020603050405020304" pitchFamily="18" charset="0"/>
                        </a:rPr>
                        <a:t>第一類至第七類學群</a:t>
                      </a:r>
                      <a:r>
                        <a:rPr lang="en-US" altLang="zh-TW" sz="2000" b="0" dirty="0" smtClean="0">
                          <a:solidFill>
                            <a:srgbClr val="FF0000"/>
                          </a:solidFill>
                          <a:latin typeface="華康中特圓體" panose="020F0809000000000000" pitchFamily="49" charset="-120"/>
                          <a:ea typeface="華康中特圓體" panose="020F0809000000000000" pitchFamily="49" charset="-120"/>
                          <a:cs typeface="Times New Roman" panose="02020603050405020304" pitchFamily="18" charset="0"/>
                        </a:rPr>
                        <a:t>111.3.22</a:t>
                      </a:r>
                      <a:endParaRPr lang="zh-TW" altLang="en-US" sz="2000" b="0" dirty="0">
                        <a:solidFill>
                          <a:srgbClr val="FF0000"/>
                        </a:solidFill>
                        <a:latin typeface="華康中特圓體" panose="020F0809000000000000" pitchFamily="49" charset="-120"/>
                        <a:ea typeface="華康中特圓體" panose="020F0809000000000000" pitchFamily="49" charset="-120"/>
                        <a:cs typeface="Times New Roman" panose="02020603050405020304" pitchFamily="18" charset="0"/>
                      </a:endParaRPr>
                    </a:p>
                  </a:txBody>
                  <a:tcPr marL="91437" marR="91437" marT="45725" marB="45725">
                    <a:lnL w="12700" cap="flat" cmpd="sng" algn="ctr">
                      <a:solidFill>
                        <a:srgbClr val="0066CC"/>
                      </a:solidFill>
                      <a:prstDash val="solid"/>
                      <a:round/>
                      <a:headEnd type="none" w="med" len="med"/>
                      <a:tailEnd type="none" w="med" len="med"/>
                    </a:lnL>
                    <a:lnR w="12700" cap="flat" cmpd="sng" algn="ctr">
                      <a:solidFill>
                        <a:srgbClr val="0066CC"/>
                      </a:solidFill>
                      <a:prstDash val="solid"/>
                      <a:round/>
                      <a:headEnd type="none" w="med" len="med"/>
                      <a:tailEnd type="none" w="med" len="med"/>
                    </a:lnR>
                    <a:lnT w="12700" cap="flat" cmpd="sng" algn="ctr">
                      <a:solidFill>
                        <a:srgbClr val="0066CC"/>
                      </a:solidFill>
                      <a:prstDash val="solid"/>
                      <a:round/>
                      <a:headEnd type="none" w="med" len="med"/>
                      <a:tailEnd type="none" w="med" len="med"/>
                    </a:lnT>
                    <a:lnB w="12700" cap="flat" cmpd="sng" algn="ctr">
                      <a:solidFill>
                        <a:srgbClr val="0066CC"/>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593914">
                <a:tc>
                  <a:txBody>
                    <a:bodyPr/>
                    <a:lstStyle/>
                    <a:p>
                      <a:pPr algn="l"/>
                      <a:r>
                        <a:rPr kumimoji="0" lang="zh-TW" altLang="en-US" sz="2000" b="0" dirty="0" smtClean="0">
                          <a:latin typeface="華康中特圓體" panose="020F0809000000000000" pitchFamily="49" charset="-120"/>
                          <a:ea typeface="華康中特圓體" panose="020F0809000000000000" pitchFamily="49" charset="-120"/>
                          <a:cs typeface="Times New Roman" panose="02020603050405020304" pitchFamily="18" charset="0"/>
                        </a:rPr>
                        <a:t>「</a:t>
                      </a:r>
                      <a:r>
                        <a:rPr kumimoji="0" lang="en-US" altLang="zh-TW" sz="2000" b="0" dirty="0" smtClean="0">
                          <a:latin typeface="華康中特圓體" panose="020F0809000000000000" pitchFamily="49" charset="-120"/>
                          <a:ea typeface="華康中特圓體" panose="020F0809000000000000" pitchFamily="49" charset="-120"/>
                          <a:cs typeface="Times New Roman" panose="02020603050405020304" pitchFamily="18" charset="0"/>
                        </a:rPr>
                        <a:t>111</a:t>
                      </a:r>
                      <a:r>
                        <a:rPr kumimoji="0" lang="zh-TW" altLang="en-US" sz="2000" b="0" dirty="0" smtClean="0">
                          <a:latin typeface="華康中特圓體" panose="020F0809000000000000" pitchFamily="49" charset="-120"/>
                          <a:ea typeface="華康中特圓體" panose="020F0809000000000000" pitchFamily="49" charset="-120"/>
                          <a:cs typeface="Times New Roman" panose="02020603050405020304" pitchFamily="18" charset="0"/>
                        </a:rPr>
                        <a:t>學年度</a:t>
                      </a:r>
                      <a:r>
                        <a:rPr kumimoji="0" lang="zh-TW" altLang="en-US" sz="2000" b="0" dirty="0" smtClean="0">
                          <a:solidFill>
                            <a:srgbClr val="0000FF"/>
                          </a:solidFill>
                          <a:latin typeface="華康中特圓體" panose="020F0809000000000000" pitchFamily="49" charset="-120"/>
                          <a:ea typeface="華康中特圓體" panose="020F0809000000000000" pitchFamily="49" charset="-120"/>
                          <a:cs typeface="Times New Roman" panose="02020603050405020304" pitchFamily="18" charset="0"/>
                        </a:rPr>
                        <a:t>大學辦理特殊選才招生</a:t>
                      </a:r>
                      <a:r>
                        <a:rPr kumimoji="0" lang="zh-TW" altLang="en-US" sz="2000" b="0" dirty="0" smtClean="0">
                          <a:latin typeface="華康中特圓體" panose="020F0809000000000000" pitchFamily="49" charset="-120"/>
                          <a:ea typeface="華康中特圓體" panose="020F0809000000000000" pitchFamily="49" charset="-120"/>
                          <a:cs typeface="Times New Roman" panose="02020603050405020304" pitchFamily="18" charset="0"/>
                        </a:rPr>
                        <a:t>」錄取生</a:t>
                      </a:r>
                      <a:endParaRPr lang="zh-TW" altLang="en-US" sz="2000" b="0" dirty="0">
                        <a:latin typeface="華康中特圓體" panose="020F0809000000000000" pitchFamily="49" charset="-120"/>
                        <a:ea typeface="華康中特圓體" panose="020F0809000000000000" pitchFamily="49" charset="-120"/>
                        <a:cs typeface="Times New Roman" panose="02020603050405020304" pitchFamily="18" charset="0"/>
                      </a:endParaRPr>
                    </a:p>
                  </a:txBody>
                  <a:tcPr marL="91437" marR="91437" marT="45725" marB="45725" anchor="ctr">
                    <a:lnL w="12700" cap="flat" cmpd="sng" algn="ctr">
                      <a:solidFill>
                        <a:srgbClr val="0066CC"/>
                      </a:solidFill>
                      <a:prstDash val="solid"/>
                      <a:round/>
                      <a:headEnd type="none" w="med" len="med"/>
                      <a:tailEnd type="none" w="med" len="med"/>
                    </a:lnL>
                    <a:lnR w="12700" cap="flat" cmpd="sng" algn="ctr">
                      <a:solidFill>
                        <a:srgbClr val="0066CC"/>
                      </a:solidFill>
                      <a:prstDash val="solid"/>
                      <a:round/>
                      <a:headEnd type="none" w="med" len="med"/>
                      <a:tailEnd type="none" w="med" len="med"/>
                    </a:lnR>
                    <a:lnT w="12700" cap="flat" cmpd="sng" algn="ctr">
                      <a:solidFill>
                        <a:srgbClr val="0066CC"/>
                      </a:solidFill>
                      <a:prstDash val="solid"/>
                      <a:round/>
                      <a:headEnd type="none" w="med" len="med"/>
                      <a:tailEnd type="none" w="med" len="med"/>
                    </a:lnT>
                    <a:lnB w="12700" cap="flat" cmpd="sng" algn="ctr">
                      <a:solidFill>
                        <a:srgbClr val="0066CC"/>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2000" b="0" dirty="0" smtClean="0">
                          <a:solidFill>
                            <a:srgbClr val="FF0000"/>
                          </a:solidFill>
                          <a:latin typeface="華康中特圓體" panose="020F0809000000000000" pitchFamily="49" charset="-120"/>
                          <a:ea typeface="華康中特圓體" panose="020F0809000000000000" pitchFamily="49" charset="-120"/>
                          <a:cs typeface="Times New Roman" panose="02020603050405020304" pitchFamily="18" charset="0"/>
                        </a:rPr>
                        <a:t>V</a:t>
                      </a:r>
                      <a:endParaRPr lang="zh-TW" altLang="en-US" sz="2000" b="0" dirty="0" smtClean="0">
                        <a:solidFill>
                          <a:srgbClr val="FF0000"/>
                        </a:solidFill>
                        <a:latin typeface="華康中特圓體" panose="020F0809000000000000" pitchFamily="49" charset="-120"/>
                        <a:ea typeface="華康中特圓體" panose="020F0809000000000000" pitchFamily="49" charset="-120"/>
                        <a:cs typeface="Times New Roman" panose="02020603050405020304" pitchFamily="18" charset="0"/>
                      </a:endParaRPr>
                    </a:p>
                  </a:txBody>
                  <a:tcPr marL="91437" marR="91437" marT="45725" marB="45725">
                    <a:lnL w="12700" cap="flat" cmpd="sng" algn="ctr">
                      <a:solidFill>
                        <a:srgbClr val="0066CC"/>
                      </a:solidFill>
                      <a:prstDash val="solid"/>
                      <a:round/>
                      <a:headEnd type="none" w="med" len="med"/>
                      <a:tailEnd type="none" w="med" len="med"/>
                    </a:lnL>
                    <a:lnR w="12700" cap="flat" cmpd="sng" algn="ctr">
                      <a:solidFill>
                        <a:srgbClr val="0066CC"/>
                      </a:solidFill>
                      <a:prstDash val="solid"/>
                      <a:round/>
                      <a:headEnd type="none" w="med" len="med"/>
                      <a:tailEnd type="none" w="med" len="med"/>
                    </a:lnR>
                    <a:lnT w="12700" cap="flat" cmpd="sng" algn="ctr">
                      <a:solidFill>
                        <a:srgbClr val="0066CC"/>
                      </a:solidFill>
                      <a:prstDash val="solid"/>
                      <a:round/>
                      <a:headEnd type="none" w="med" len="med"/>
                      <a:tailEnd type="none" w="med" len="med"/>
                    </a:lnT>
                    <a:lnB w="12700" cap="flat" cmpd="sng" algn="ctr">
                      <a:solidFill>
                        <a:srgbClr val="0066CC"/>
                      </a:solidFill>
                      <a:prstDash val="solid"/>
                      <a:round/>
                      <a:headEnd type="none" w="med" len="med"/>
                      <a:tailEnd type="none" w="med" len="med"/>
                    </a:lnB>
                    <a:solidFill>
                      <a:schemeClr val="bg1"/>
                    </a:solidFill>
                  </a:tcPr>
                </a:tc>
                <a:tc>
                  <a:txBody>
                    <a:bodyPr/>
                    <a:lstStyle/>
                    <a:p>
                      <a:pPr algn="ctr"/>
                      <a:endParaRPr lang="zh-TW" altLang="en-US" sz="2000" b="0" dirty="0">
                        <a:latin typeface="華康中特圓體" panose="020F0809000000000000" pitchFamily="49" charset="-120"/>
                        <a:ea typeface="華康中特圓體" panose="020F0809000000000000" pitchFamily="49" charset="-120"/>
                        <a:cs typeface="Times New Roman" panose="02020603050405020304" pitchFamily="18" charset="0"/>
                      </a:endParaRPr>
                    </a:p>
                  </a:txBody>
                  <a:tcPr marL="91437" marR="91437" marT="45725" marB="45725">
                    <a:lnL w="12700" cap="flat" cmpd="sng" algn="ctr">
                      <a:solidFill>
                        <a:srgbClr val="0066CC"/>
                      </a:solidFill>
                      <a:prstDash val="solid"/>
                      <a:round/>
                      <a:headEnd type="none" w="med" len="med"/>
                      <a:tailEnd type="none" w="med" len="med"/>
                    </a:lnL>
                    <a:lnR w="12700" cap="flat" cmpd="sng" algn="ctr">
                      <a:solidFill>
                        <a:srgbClr val="0066CC"/>
                      </a:solidFill>
                      <a:prstDash val="solid"/>
                      <a:round/>
                      <a:headEnd type="none" w="med" len="med"/>
                      <a:tailEnd type="none" w="med" len="med"/>
                    </a:lnR>
                    <a:lnT w="12700" cap="flat" cmpd="sng" algn="ctr">
                      <a:solidFill>
                        <a:srgbClr val="0066CC"/>
                      </a:solidFill>
                      <a:prstDash val="solid"/>
                      <a:round/>
                      <a:headEnd type="none" w="med" len="med"/>
                      <a:tailEnd type="none" w="med" len="med"/>
                    </a:lnT>
                    <a:lnB w="12700" cap="flat" cmpd="sng" algn="ctr">
                      <a:solidFill>
                        <a:srgbClr val="0066CC"/>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7493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zh-TW" sz="2000" b="0" dirty="0" smtClean="0">
                          <a:latin typeface="華康中特圓體" panose="020F0809000000000000" pitchFamily="49" charset="-120"/>
                          <a:ea typeface="華康中特圓體" panose="020F0809000000000000" pitchFamily="49" charset="-120"/>
                          <a:cs typeface="Times New Roman" panose="02020603050405020304" pitchFamily="18" charset="0"/>
                        </a:rPr>
                        <a:t>「</a:t>
                      </a:r>
                      <a:r>
                        <a:rPr lang="en-US" altLang="zh-TW" sz="2000" b="0" dirty="0" smtClean="0">
                          <a:latin typeface="華康中特圓體" panose="020F0809000000000000" pitchFamily="49" charset="-120"/>
                          <a:ea typeface="華康中特圓體" panose="020F0809000000000000" pitchFamily="49" charset="-120"/>
                          <a:cs typeface="Times New Roman" panose="02020603050405020304" pitchFamily="18" charset="0"/>
                        </a:rPr>
                        <a:t>111</a:t>
                      </a:r>
                      <a:r>
                        <a:rPr lang="zh-TW" altLang="zh-TW" sz="2000" b="0" dirty="0" smtClean="0">
                          <a:latin typeface="華康中特圓體" panose="020F0809000000000000" pitchFamily="49" charset="-120"/>
                          <a:ea typeface="華康中特圓體" panose="020F0809000000000000" pitchFamily="49" charset="-120"/>
                          <a:cs typeface="Times New Roman" panose="02020603050405020304" pitchFamily="18" charset="0"/>
                        </a:rPr>
                        <a:t>學年度</a:t>
                      </a:r>
                      <a:r>
                        <a:rPr kumimoji="0" lang="zh-TW" altLang="en-US" sz="2000" b="0" dirty="0" smtClean="0">
                          <a:solidFill>
                            <a:srgbClr val="0000FF"/>
                          </a:solidFill>
                          <a:latin typeface="華康中特圓體" panose="020F0809000000000000" pitchFamily="49" charset="-120"/>
                          <a:ea typeface="華康中特圓體" panose="020F0809000000000000" pitchFamily="49" charset="-120"/>
                          <a:cs typeface="Times New Roman" panose="02020603050405020304" pitchFamily="18" charset="0"/>
                        </a:rPr>
                        <a:t>四技二專</a:t>
                      </a:r>
                      <a:r>
                        <a:rPr lang="zh-TW" altLang="zh-TW" sz="2000" b="0" dirty="0" smtClean="0">
                          <a:solidFill>
                            <a:srgbClr val="0000FF"/>
                          </a:solidFill>
                          <a:latin typeface="華康中特圓體" panose="020F0809000000000000" pitchFamily="49" charset="-120"/>
                          <a:ea typeface="華康中特圓體" panose="020F0809000000000000" pitchFamily="49" charset="-120"/>
                          <a:cs typeface="Times New Roman" panose="02020603050405020304" pitchFamily="18" charset="0"/>
                        </a:rPr>
                        <a:t>特殊選才入學聯合招生</a:t>
                      </a:r>
                      <a:r>
                        <a:rPr lang="zh-TW" altLang="zh-TW" sz="2000" b="0" dirty="0" smtClean="0">
                          <a:latin typeface="華康中特圓體" panose="020F0809000000000000" pitchFamily="49" charset="-120"/>
                          <a:ea typeface="華康中特圓體" panose="020F0809000000000000" pitchFamily="49" charset="-120"/>
                          <a:cs typeface="Times New Roman" panose="02020603050405020304" pitchFamily="18" charset="0"/>
                        </a:rPr>
                        <a:t>」</a:t>
                      </a:r>
                      <a:endParaRPr lang="en-US" altLang="zh-TW" sz="2000" b="0" dirty="0" smtClean="0">
                        <a:latin typeface="華康中特圓體" panose="020F0809000000000000" pitchFamily="49" charset="-120"/>
                        <a:ea typeface="華康中特圓體" panose="020F0809000000000000" pitchFamily="49" charset="-12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zh-TW" sz="2000" b="0" dirty="0" smtClean="0">
                          <a:latin typeface="華康中特圓體" panose="020F0809000000000000" pitchFamily="49" charset="-120"/>
                          <a:ea typeface="華康中特圓體" panose="020F0809000000000000" pitchFamily="49" charset="-120"/>
                          <a:cs typeface="Times New Roman" panose="02020603050405020304" pitchFamily="18" charset="0"/>
                        </a:rPr>
                        <a:t>獲分發錄取生</a:t>
                      </a:r>
                      <a:endParaRPr lang="en-US" altLang="zh-TW" sz="2000" b="0" dirty="0" smtClean="0">
                        <a:latin typeface="華康中特圓體" panose="020F0809000000000000" pitchFamily="49" charset="-120"/>
                        <a:ea typeface="華康中特圓體" panose="020F0809000000000000" pitchFamily="49" charset="-120"/>
                        <a:cs typeface="Times New Roman" panose="02020603050405020304" pitchFamily="18" charset="0"/>
                      </a:endParaRPr>
                    </a:p>
                  </a:txBody>
                  <a:tcPr marL="91437" marR="91437" marT="45725" marB="45725" anchor="ctr">
                    <a:lnL w="12700" cap="flat" cmpd="sng" algn="ctr">
                      <a:solidFill>
                        <a:srgbClr val="0066CC"/>
                      </a:solidFill>
                      <a:prstDash val="solid"/>
                      <a:round/>
                      <a:headEnd type="none" w="med" len="med"/>
                      <a:tailEnd type="none" w="med" len="med"/>
                    </a:lnL>
                    <a:lnR w="12700" cap="flat" cmpd="sng" algn="ctr">
                      <a:solidFill>
                        <a:srgbClr val="0066CC"/>
                      </a:solidFill>
                      <a:prstDash val="solid"/>
                      <a:round/>
                      <a:headEnd type="none" w="med" len="med"/>
                      <a:tailEnd type="none" w="med" len="med"/>
                    </a:lnR>
                    <a:lnT w="12700" cap="flat" cmpd="sng" algn="ctr">
                      <a:solidFill>
                        <a:srgbClr val="0066CC"/>
                      </a:solidFill>
                      <a:prstDash val="solid"/>
                      <a:round/>
                      <a:headEnd type="none" w="med" len="med"/>
                      <a:tailEnd type="none" w="med" len="med"/>
                    </a:lnT>
                    <a:lnB w="12700" cap="flat" cmpd="sng" algn="ctr">
                      <a:solidFill>
                        <a:srgbClr val="0066CC"/>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2000" b="0" dirty="0" smtClean="0">
                          <a:solidFill>
                            <a:srgbClr val="FF0000"/>
                          </a:solidFill>
                          <a:latin typeface="華康中特圓體" panose="020F0809000000000000" pitchFamily="49" charset="-120"/>
                          <a:ea typeface="華康中特圓體" panose="020F0809000000000000" pitchFamily="49" charset="-120"/>
                          <a:cs typeface="Times New Roman" panose="02020603050405020304" pitchFamily="18" charset="0"/>
                        </a:rPr>
                        <a:t>V</a:t>
                      </a:r>
                    </a:p>
                  </a:txBody>
                  <a:tcPr marL="91437" marR="91437" marT="45725" marB="45725" anchor="ctr">
                    <a:lnL w="12700" cap="flat" cmpd="sng" algn="ctr">
                      <a:solidFill>
                        <a:srgbClr val="0066CC"/>
                      </a:solidFill>
                      <a:prstDash val="solid"/>
                      <a:round/>
                      <a:headEnd type="none" w="med" len="med"/>
                      <a:tailEnd type="none" w="med" len="med"/>
                    </a:lnL>
                    <a:lnR w="12700" cap="flat" cmpd="sng" algn="ctr">
                      <a:solidFill>
                        <a:srgbClr val="0066CC"/>
                      </a:solidFill>
                      <a:prstDash val="solid"/>
                      <a:round/>
                      <a:headEnd type="none" w="med" len="med"/>
                      <a:tailEnd type="none" w="med" len="med"/>
                    </a:lnR>
                    <a:lnT w="12700" cap="flat" cmpd="sng" algn="ctr">
                      <a:solidFill>
                        <a:srgbClr val="0066CC"/>
                      </a:solidFill>
                      <a:prstDash val="solid"/>
                      <a:round/>
                      <a:headEnd type="none" w="med" len="med"/>
                      <a:tailEnd type="none" w="med" len="med"/>
                    </a:lnT>
                    <a:lnB w="12700" cap="flat" cmpd="sng" algn="ctr">
                      <a:solidFill>
                        <a:srgbClr val="0066CC"/>
                      </a:solidFill>
                      <a:prstDash val="solid"/>
                      <a:round/>
                      <a:headEnd type="none" w="med" len="med"/>
                      <a:tailEnd type="none" w="med" len="med"/>
                    </a:lnB>
                    <a:solidFill>
                      <a:schemeClr val="bg1"/>
                    </a:solidFill>
                  </a:tcPr>
                </a:tc>
                <a:tc>
                  <a:txBody>
                    <a:bodyPr/>
                    <a:lstStyle/>
                    <a:p>
                      <a:pPr algn="ctr"/>
                      <a:endParaRPr lang="zh-TW" altLang="en-US" sz="2000" b="0" dirty="0">
                        <a:latin typeface="華康中特圓體" panose="020F0809000000000000" pitchFamily="49" charset="-120"/>
                        <a:ea typeface="華康中特圓體" panose="020F0809000000000000" pitchFamily="49" charset="-120"/>
                        <a:cs typeface="Times New Roman" panose="02020603050405020304" pitchFamily="18" charset="0"/>
                      </a:endParaRPr>
                    </a:p>
                  </a:txBody>
                  <a:tcPr marL="91437" marR="91437" marT="45725" marB="45725">
                    <a:lnL w="12700" cap="flat" cmpd="sng" algn="ctr">
                      <a:solidFill>
                        <a:srgbClr val="0066CC"/>
                      </a:solidFill>
                      <a:prstDash val="solid"/>
                      <a:round/>
                      <a:headEnd type="none" w="med" len="med"/>
                      <a:tailEnd type="none" w="med" len="med"/>
                    </a:lnL>
                    <a:lnR w="12700" cap="flat" cmpd="sng" algn="ctr">
                      <a:solidFill>
                        <a:srgbClr val="0066CC"/>
                      </a:solidFill>
                      <a:prstDash val="solid"/>
                      <a:round/>
                      <a:headEnd type="none" w="med" len="med"/>
                      <a:tailEnd type="none" w="med" len="med"/>
                    </a:lnR>
                    <a:lnT w="12700" cap="flat" cmpd="sng" algn="ctr">
                      <a:solidFill>
                        <a:srgbClr val="0066CC"/>
                      </a:solidFill>
                      <a:prstDash val="solid"/>
                      <a:round/>
                      <a:headEnd type="none" w="med" len="med"/>
                      <a:tailEnd type="none" w="med" len="med"/>
                    </a:lnT>
                    <a:lnB w="12700" cap="flat" cmpd="sng" algn="ctr">
                      <a:solidFill>
                        <a:srgbClr val="0066CC"/>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bl>
          </a:graphicData>
        </a:graphic>
      </p:graphicFrame>
      <p:sp>
        <p:nvSpPr>
          <p:cNvPr id="5" name="投影片編號版面配置區 4"/>
          <p:cNvSpPr>
            <a:spLocks noGrp="1"/>
          </p:cNvSpPr>
          <p:nvPr>
            <p:ph type="sldNum" sz="quarter" idx="12"/>
          </p:nvPr>
        </p:nvSpPr>
        <p:spPr/>
        <p:txBody>
          <a:bodyPr/>
          <a:lstStyle/>
          <a:p>
            <a:fld id="{A6174ADA-354D-4803-A14C-B38EECA4D689}" type="slidenum">
              <a:rPr lang="zh-TW" altLang="en-US" smtClean="0"/>
              <a:t>14</a:t>
            </a:fld>
            <a:endParaRPr lang="zh-TW" altLang="en-US"/>
          </a:p>
        </p:txBody>
      </p:sp>
    </p:spTree>
    <p:extLst>
      <p:ext uri="{BB962C8B-B14F-4D97-AF65-F5344CB8AC3E}">
        <p14:creationId xmlns:p14="http://schemas.microsoft.com/office/powerpoint/2010/main" val="213805546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0"/>
            <a:ext cx="12192000" cy="520700"/>
          </a:xfrm>
          <a:prstGeom prst="rect">
            <a:avLst/>
          </a:prstGeom>
          <a:solidFill>
            <a:srgbClr val="DFD7E9"/>
          </a:solidFill>
          <a:ln>
            <a:solidFill>
              <a:srgbClr val="DFD7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sz="2800" dirty="0" smtClean="0">
                <a:solidFill>
                  <a:schemeClr val="tx1"/>
                </a:solidFill>
                <a:latin typeface="華康中特圓體" panose="020F0809000000000000" pitchFamily="49" charset="-120"/>
                <a:ea typeface="華康中特圓體" panose="020F0809000000000000" pitchFamily="49" charset="-120"/>
                <a:sym typeface="Wingdings" panose="05000000000000000000" pitchFamily="2" charset="2"/>
              </a:rPr>
              <a:t>五、</a:t>
            </a:r>
            <a:r>
              <a:rPr lang="zh-TW" altLang="en-US" sz="2800" dirty="0">
                <a:solidFill>
                  <a:schemeClr val="tx1"/>
                </a:solidFill>
                <a:latin typeface="華康中特圓體" panose="020F0809000000000000" pitchFamily="49" charset="-120"/>
                <a:ea typeface="華康中特圓體" panose="020F0809000000000000" pitchFamily="49" charset="-120"/>
                <a:sym typeface="Wingdings" panose="05000000000000000000" pitchFamily="2" charset="2"/>
              </a:rPr>
              <a:t>第一階段篩選：學校集體報名程序及注意事項</a:t>
            </a:r>
            <a:endParaRPr lang="zh-TW" altLang="en-US" sz="2800" dirty="0">
              <a:solidFill>
                <a:schemeClr val="tx1"/>
              </a:solidFill>
              <a:latin typeface="華康中特圓體" panose="020F0809000000000000" pitchFamily="49" charset="-120"/>
              <a:ea typeface="華康中特圓體" panose="020F0809000000000000" pitchFamily="49" charset="-120"/>
            </a:endParaRPr>
          </a:p>
        </p:txBody>
      </p:sp>
      <p:sp>
        <p:nvSpPr>
          <p:cNvPr id="4" name="圓角矩形 3"/>
          <p:cNvSpPr/>
          <p:nvPr/>
        </p:nvSpPr>
        <p:spPr>
          <a:xfrm>
            <a:off x="1201056" y="641042"/>
            <a:ext cx="2640693" cy="1009414"/>
          </a:xfrm>
          <a:prstGeom prst="round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smtClean="0">
                <a:effectLst>
                  <a:outerShdw blurRad="38100" dist="38100" dir="2700000" algn="tl">
                    <a:srgbClr val="000000">
                      <a:alpha val="43137"/>
                    </a:srgbClr>
                  </a:outerShdw>
                </a:effectLst>
                <a:latin typeface="華康中特圓體" panose="020F0809000000000000" pitchFamily="49" charset="-120"/>
                <a:ea typeface="華康中特圓體" panose="020F0809000000000000" pitchFamily="49" charset="-120"/>
                <a:cs typeface="Times New Roman" panose="02020603050405020304" pitchFamily="18" charset="0"/>
              </a:rPr>
              <a:t>學校集體報名</a:t>
            </a:r>
            <a:r>
              <a:rPr lang="en-US" altLang="zh-TW" dirty="0" smtClean="0">
                <a:effectLst>
                  <a:outerShdw blurRad="38100" dist="38100" dir="2700000" algn="tl">
                    <a:srgbClr val="000000">
                      <a:alpha val="43137"/>
                    </a:srgbClr>
                  </a:outerShdw>
                </a:effectLst>
                <a:latin typeface="華康中特圓體" panose="020F0809000000000000" pitchFamily="49" charset="-120"/>
                <a:ea typeface="華康中特圓體" panose="020F0809000000000000" pitchFamily="49" charset="-120"/>
                <a:cs typeface="Times New Roman" panose="02020603050405020304" pitchFamily="18" charset="0"/>
              </a:rPr>
              <a:t/>
            </a:r>
            <a:br>
              <a:rPr lang="en-US" altLang="zh-TW" dirty="0" smtClean="0">
                <a:effectLst>
                  <a:outerShdw blurRad="38100" dist="38100" dir="2700000" algn="tl">
                    <a:srgbClr val="000000">
                      <a:alpha val="43137"/>
                    </a:srgbClr>
                  </a:outerShdw>
                </a:effectLst>
                <a:latin typeface="華康中特圓體" panose="020F0809000000000000" pitchFamily="49" charset="-120"/>
                <a:ea typeface="華康中特圓體" panose="020F0809000000000000" pitchFamily="49" charset="-120"/>
                <a:cs typeface="Times New Roman" panose="02020603050405020304" pitchFamily="18" charset="0"/>
              </a:rPr>
            </a:br>
            <a:r>
              <a:rPr lang="en-US" altLang="zh-TW" dirty="0" smtClean="0">
                <a:effectLst>
                  <a:outerShdw blurRad="38100" dist="38100" dir="2700000" algn="tl">
                    <a:srgbClr val="000000">
                      <a:alpha val="43137"/>
                    </a:srgbClr>
                  </a:outerShdw>
                </a:effectLst>
                <a:latin typeface="華康中特圓體" panose="020F0809000000000000" pitchFamily="49" charset="-120"/>
                <a:ea typeface="華康中特圓體" panose="020F0809000000000000" pitchFamily="49" charset="-120"/>
                <a:cs typeface="Times New Roman" panose="02020603050405020304" pitchFamily="18" charset="0"/>
              </a:rPr>
              <a:t>(</a:t>
            </a:r>
            <a:r>
              <a:rPr lang="zh-TW" altLang="en-US" dirty="0" smtClean="0">
                <a:effectLst>
                  <a:outerShdw blurRad="38100" dist="38100" dir="2700000" algn="tl">
                    <a:srgbClr val="000000">
                      <a:alpha val="43137"/>
                    </a:srgbClr>
                  </a:outerShdw>
                </a:effectLst>
                <a:latin typeface="華康中特圓體" panose="020F0809000000000000" pitchFamily="49" charset="-120"/>
                <a:ea typeface="華康中特圓體" panose="020F0809000000000000" pitchFamily="49" charset="-120"/>
                <a:cs typeface="Times New Roman" panose="02020603050405020304" pitchFamily="18" charset="0"/>
              </a:rPr>
              <a:t>應屆畢業生</a:t>
            </a:r>
            <a:r>
              <a:rPr lang="en-US" altLang="zh-TW" dirty="0" smtClean="0">
                <a:effectLst>
                  <a:outerShdw blurRad="38100" dist="38100" dir="2700000" algn="tl">
                    <a:srgbClr val="000000">
                      <a:alpha val="43137"/>
                    </a:srgbClr>
                  </a:outerShdw>
                </a:effectLst>
                <a:latin typeface="華康中特圓體" panose="020F0809000000000000" pitchFamily="49" charset="-120"/>
                <a:ea typeface="華康中特圓體" panose="020F0809000000000000" pitchFamily="49" charset="-120"/>
                <a:cs typeface="Times New Roman" panose="02020603050405020304" pitchFamily="18" charset="0"/>
              </a:rPr>
              <a:t>)</a:t>
            </a:r>
            <a:br>
              <a:rPr lang="en-US" altLang="zh-TW" dirty="0" smtClean="0">
                <a:effectLst>
                  <a:outerShdw blurRad="38100" dist="38100" dir="2700000" algn="tl">
                    <a:srgbClr val="000000">
                      <a:alpha val="43137"/>
                    </a:srgbClr>
                  </a:outerShdw>
                </a:effectLst>
                <a:latin typeface="華康中特圓體" panose="020F0809000000000000" pitchFamily="49" charset="-120"/>
                <a:ea typeface="華康中特圓體" panose="020F0809000000000000" pitchFamily="49" charset="-120"/>
                <a:cs typeface="Times New Roman" panose="02020603050405020304" pitchFamily="18" charset="0"/>
              </a:rPr>
            </a:br>
            <a:r>
              <a:rPr lang="en-US" altLang="zh-TW" sz="1400" b="1" dirty="0" smtClean="0">
                <a:solidFill>
                  <a:schemeClr val="bg1"/>
                </a:solidFill>
                <a:effectLst>
                  <a:outerShdw blurRad="38100" dist="38100" dir="2700000" algn="tl">
                    <a:srgbClr val="000000">
                      <a:alpha val="43137"/>
                    </a:srgbClr>
                  </a:outerShdw>
                </a:effectLst>
                <a:latin typeface="Consolas" panose="020B0609020204030204" pitchFamily="49" charset="0"/>
                <a:ea typeface="華康中特圓體" panose="020F0809000000000000" pitchFamily="49" charset="-120"/>
                <a:cs typeface="Times New Roman" panose="02020603050405020304" pitchFamily="18" charset="0"/>
              </a:rPr>
              <a:t>111.3.21(</a:t>
            </a:r>
            <a:r>
              <a:rPr lang="zh-TW" altLang="en-US" sz="1400" b="1" dirty="0" smtClean="0">
                <a:solidFill>
                  <a:schemeClr val="bg1"/>
                </a:solidFill>
                <a:effectLst>
                  <a:outerShdw blurRad="38100" dist="38100" dir="2700000" algn="tl">
                    <a:srgbClr val="000000">
                      <a:alpha val="43137"/>
                    </a:srgbClr>
                  </a:outerShdw>
                </a:effectLst>
                <a:latin typeface="Consolas" panose="020B0609020204030204" pitchFamily="49" charset="0"/>
                <a:ea typeface="華康中特圓體" panose="020F0809000000000000" pitchFamily="49" charset="-120"/>
                <a:cs typeface="Times New Roman" panose="02020603050405020304" pitchFamily="18" charset="0"/>
              </a:rPr>
              <a:t>一</a:t>
            </a:r>
            <a:r>
              <a:rPr lang="en-US" altLang="zh-TW" sz="1400" b="1" dirty="0" smtClean="0">
                <a:solidFill>
                  <a:schemeClr val="bg1"/>
                </a:solidFill>
                <a:effectLst>
                  <a:outerShdw blurRad="38100" dist="38100" dir="2700000" algn="tl">
                    <a:srgbClr val="000000">
                      <a:alpha val="43137"/>
                    </a:srgbClr>
                  </a:outerShdw>
                </a:effectLst>
                <a:latin typeface="Consolas" panose="020B0609020204030204" pitchFamily="49" charset="0"/>
                <a:ea typeface="華康中特圓體" panose="020F0809000000000000" pitchFamily="49" charset="-120"/>
                <a:cs typeface="Times New Roman" panose="02020603050405020304" pitchFamily="18" charset="0"/>
              </a:rPr>
              <a:t>)10:00</a:t>
            </a:r>
          </a:p>
          <a:p>
            <a:pPr algn="ctr"/>
            <a:r>
              <a:rPr lang="en-US" altLang="zh-TW" sz="1400" b="1" dirty="0" smtClean="0">
                <a:solidFill>
                  <a:schemeClr val="bg1"/>
                </a:solidFill>
                <a:effectLst>
                  <a:outerShdw blurRad="38100" dist="38100" dir="2700000" algn="tl">
                    <a:srgbClr val="000000">
                      <a:alpha val="43137"/>
                    </a:srgbClr>
                  </a:outerShdw>
                </a:effectLst>
                <a:latin typeface="Consolas" panose="020B0609020204030204" pitchFamily="49" charset="0"/>
                <a:ea typeface="華康中特圓體" panose="020F0809000000000000" pitchFamily="49" charset="-120"/>
                <a:cs typeface="Times New Roman" panose="02020603050405020304" pitchFamily="18" charset="0"/>
              </a:rPr>
              <a:t>~111.3.24(</a:t>
            </a:r>
            <a:r>
              <a:rPr lang="zh-TW" altLang="en-US" sz="1400" b="1" dirty="0" smtClean="0">
                <a:solidFill>
                  <a:schemeClr val="bg1"/>
                </a:solidFill>
                <a:effectLst>
                  <a:outerShdw blurRad="38100" dist="38100" dir="2700000" algn="tl">
                    <a:srgbClr val="000000">
                      <a:alpha val="43137"/>
                    </a:srgbClr>
                  </a:outerShdw>
                </a:effectLst>
                <a:latin typeface="Consolas" panose="020B0609020204030204" pitchFamily="49" charset="0"/>
                <a:ea typeface="華康中特圓體" panose="020F0809000000000000" pitchFamily="49" charset="-120"/>
                <a:cs typeface="Times New Roman" panose="02020603050405020304" pitchFamily="18" charset="0"/>
              </a:rPr>
              <a:t>四</a:t>
            </a:r>
            <a:r>
              <a:rPr lang="en-US" altLang="zh-TW" sz="1400" b="1" dirty="0" smtClean="0">
                <a:solidFill>
                  <a:schemeClr val="bg1"/>
                </a:solidFill>
                <a:effectLst>
                  <a:outerShdw blurRad="38100" dist="38100" dir="2700000" algn="tl">
                    <a:srgbClr val="000000">
                      <a:alpha val="43137"/>
                    </a:srgbClr>
                  </a:outerShdw>
                </a:effectLst>
                <a:latin typeface="Consolas" panose="020B0609020204030204" pitchFamily="49" charset="0"/>
                <a:ea typeface="華康中特圓體" panose="020F0809000000000000" pitchFamily="49" charset="-120"/>
                <a:cs typeface="Times New Roman" panose="02020603050405020304" pitchFamily="18" charset="0"/>
              </a:rPr>
              <a:t>)17:00</a:t>
            </a:r>
            <a:endParaRPr lang="zh-TW" altLang="en-US" sz="1400" b="1" dirty="0">
              <a:solidFill>
                <a:schemeClr val="bg1"/>
              </a:solidFill>
              <a:effectLst>
                <a:outerShdw blurRad="38100" dist="38100" dir="2700000" algn="tl">
                  <a:srgbClr val="000000">
                    <a:alpha val="43137"/>
                  </a:srgbClr>
                </a:outerShdw>
              </a:effectLst>
              <a:latin typeface="Consolas" panose="020B0609020204030204" pitchFamily="49" charset="0"/>
              <a:ea typeface="華康中特圓體" panose="020F0809000000000000" pitchFamily="49" charset="-120"/>
              <a:cs typeface="Times New Roman" panose="02020603050405020304" pitchFamily="18" charset="0"/>
            </a:endParaRPr>
          </a:p>
        </p:txBody>
      </p:sp>
      <p:sp>
        <p:nvSpPr>
          <p:cNvPr id="5" name="矩形 4"/>
          <p:cNvSpPr/>
          <p:nvPr/>
        </p:nvSpPr>
        <p:spPr>
          <a:xfrm>
            <a:off x="1201056" y="1938526"/>
            <a:ext cx="2640693" cy="449266"/>
          </a:xfrm>
          <a:prstGeom prst="rect">
            <a:avLst/>
          </a:prstGeom>
          <a:solidFill>
            <a:schemeClr val="accent2">
              <a:lumMod val="20000"/>
              <a:lumOff val="80000"/>
            </a:schemeClr>
          </a:solidFill>
          <a:ln>
            <a:solidFill>
              <a:schemeClr val="accent2">
                <a:lumMod val="40000"/>
                <a:lumOff val="6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smtClean="0">
                <a:solidFill>
                  <a:schemeClr val="tx1"/>
                </a:solidFill>
                <a:latin typeface="華康中特圓體" panose="020F0809000000000000" pitchFamily="49" charset="-120"/>
                <a:ea typeface="華康中特圓體" panose="020F0809000000000000" pitchFamily="49" charset="-120"/>
                <a:cs typeface="Times New Roman" panose="02020603050405020304" pitchFamily="18" charset="0"/>
              </a:rPr>
              <a:t>考生資料系統建檔</a:t>
            </a:r>
            <a:endParaRPr lang="zh-TW" altLang="en-US" dirty="0">
              <a:solidFill>
                <a:schemeClr val="tx1"/>
              </a:solidFill>
              <a:latin typeface="華康中特圓體" panose="020F0809000000000000" pitchFamily="49" charset="-120"/>
              <a:ea typeface="華康中特圓體" panose="020F0809000000000000" pitchFamily="49" charset="-120"/>
              <a:cs typeface="Times New Roman" panose="02020603050405020304" pitchFamily="18" charset="0"/>
            </a:endParaRPr>
          </a:p>
        </p:txBody>
      </p:sp>
      <p:sp>
        <p:nvSpPr>
          <p:cNvPr id="6" name="矩形 5"/>
          <p:cNvSpPr/>
          <p:nvPr/>
        </p:nvSpPr>
        <p:spPr>
          <a:xfrm>
            <a:off x="1201056" y="2835599"/>
            <a:ext cx="2640693" cy="542448"/>
          </a:xfrm>
          <a:prstGeom prst="rect">
            <a:avLst/>
          </a:prstGeom>
          <a:solidFill>
            <a:schemeClr val="accent2">
              <a:lumMod val="20000"/>
              <a:lumOff val="80000"/>
            </a:schemeClr>
          </a:solidFill>
          <a:ln>
            <a:solidFill>
              <a:schemeClr val="accent2">
                <a:lumMod val="40000"/>
                <a:lumOff val="6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smtClean="0">
                <a:solidFill>
                  <a:schemeClr val="tx1"/>
                </a:solidFill>
                <a:latin typeface="華康中特圓體" panose="020F0809000000000000" pitchFamily="49" charset="-120"/>
                <a:ea typeface="華康中特圓體" panose="020F0809000000000000" pitchFamily="49" charset="-120"/>
                <a:cs typeface="Times New Roman" panose="02020603050405020304" pitchFamily="18" charset="0"/>
              </a:rPr>
              <a:t>報名資料確認送出</a:t>
            </a:r>
            <a:endParaRPr lang="zh-TW" altLang="en-US" dirty="0">
              <a:solidFill>
                <a:schemeClr val="tx1"/>
              </a:solidFill>
              <a:latin typeface="華康中特圓體" panose="020F0809000000000000" pitchFamily="49" charset="-120"/>
              <a:ea typeface="華康中特圓體" panose="020F0809000000000000" pitchFamily="49" charset="-120"/>
              <a:cs typeface="Times New Roman" panose="02020603050405020304" pitchFamily="18" charset="0"/>
            </a:endParaRPr>
          </a:p>
        </p:txBody>
      </p:sp>
      <p:sp>
        <p:nvSpPr>
          <p:cNvPr id="7" name="矩形 6"/>
          <p:cNvSpPr/>
          <p:nvPr/>
        </p:nvSpPr>
        <p:spPr>
          <a:xfrm>
            <a:off x="1201056" y="3778834"/>
            <a:ext cx="2640693" cy="889439"/>
          </a:xfrm>
          <a:prstGeom prst="rect">
            <a:avLst/>
          </a:prstGeom>
          <a:solidFill>
            <a:schemeClr val="accent2">
              <a:lumMod val="20000"/>
              <a:lumOff val="80000"/>
            </a:schemeClr>
          </a:solidFill>
          <a:ln>
            <a:solidFill>
              <a:schemeClr val="accent2">
                <a:lumMod val="40000"/>
                <a:lumOff val="6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smtClean="0">
                <a:solidFill>
                  <a:schemeClr val="tx1"/>
                </a:solidFill>
                <a:latin typeface="華康中特圓體" panose="020F0809000000000000" pitchFamily="49" charset="-120"/>
                <a:ea typeface="華康中特圓體" panose="020F0809000000000000" pitchFamily="49" charset="-120"/>
                <a:cs typeface="Times New Roman" panose="02020603050405020304" pitchFamily="18" charset="0"/>
              </a:rPr>
              <a:t>繳費</a:t>
            </a:r>
            <a:endParaRPr lang="en-US" altLang="zh-TW" dirty="0" smtClean="0">
              <a:solidFill>
                <a:schemeClr val="tx1"/>
              </a:solidFill>
              <a:latin typeface="華康中特圓體" panose="020F0809000000000000" pitchFamily="49" charset="-120"/>
              <a:ea typeface="華康中特圓體" panose="020F0809000000000000" pitchFamily="49" charset="-120"/>
              <a:cs typeface="Times New Roman" panose="02020603050405020304" pitchFamily="18" charset="0"/>
            </a:endParaRPr>
          </a:p>
          <a:p>
            <a:pPr algn="ctr"/>
            <a:r>
              <a:rPr lang="en-US" altLang="zh-TW" sz="1400" dirty="0" smtClean="0">
                <a:solidFill>
                  <a:srgbClr val="FF0000"/>
                </a:solidFill>
                <a:latin typeface="Consolas" panose="020B0609020204030204" pitchFamily="49" charset="0"/>
                <a:ea typeface="華康中特圓體" panose="020F0809000000000000" pitchFamily="49" charset="-120"/>
                <a:cs typeface="Times New Roman" panose="02020603050405020304" pitchFamily="18" charset="0"/>
              </a:rPr>
              <a:t>111.3.21(</a:t>
            </a:r>
            <a:r>
              <a:rPr lang="zh-TW" altLang="en-US" sz="1400" dirty="0" smtClean="0">
                <a:solidFill>
                  <a:srgbClr val="FF0000"/>
                </a:solidFill>
                <a:latin typeface="Consolas" panose="020B0609020204030204" pitchFamily="49" charset="0"/>
                <a:ea typeface="華康中特圓體" panose="020F0809000000000000" pitchFamily="49" charset="-120"/>
                <a:cs typeface="Times New Roman" panose="02020603050405020304" pitchFamily="18" charset="0"/>
              </a:rPr>
              <a:t>一</a:t>
            </a:r>
            <a:r>
              <a:rPr lang="en-US" altLang="zh-TW" sz="1400" dirty="0" smtClean="0">
                <a:solidFill>
                  <a:srgbClr val="FF0000"/>
                </a:solidFill>
                <a:latin typeface="Consolas" panose="020B0609020204030204" pitchFamily="49" charset="0"/>
                <a:ea typeface="華康中特圓體" panose="020F0809000000000000" pitchFamily="49" charset="-120"/>
                <a:cs typeface="Times New Roman" panose="02020603050405020304" pitchFamily="18" charset="0"/>
              </a:rPr>
              <a:t>)10:00</a:t>
            </a:r>
            <a:endParaRPr lang="en-US" altLang="zh-TW" sz="1400" dirty="0">
              <a:solidFill>
                <a:srgbClr val="FF0000"/>
              </a:solidFill>
              <a:latin typeface="Consolas" panose="020B0609020204030204" pitchFamily="49" charset="0"/>
              <a:ea typeface="華康中特圓體" panose="020F0809000000000000" pitchFamily="49" charset="-120"/>
              <a:cs typeface="Times New Roman" panose="02020603050405020304" pitchFamily="18" charset="0"/>
            </a:endParaRPr>
          </a:p>
          <a:p>
            <a:pPr algn="ctr"/>
            <a:r>
              <a:rPr lang="en-US" altLang="zh-TW" sz="1400" dirty="0">
                <a:solidFill>
                  <a:srgbClr val="FF0000"/>
                </a:solidFill>
                <a:latin typeface="Consolas" panose="020B0609020204030204" pitchFamily="49" charset="0"/>
                <a:ea typeface="華康中特圓體" panose="020F0809000000000000" pitchFamily="49" charset="-120"/>
                <a:cs typeface="Times New Roman" panose="02020603050405020304" pitchFamily="18" charset="0"/>
              </a:rPr>
              <a:t>~</a:t>
            </a:r>
            <a:r>
              <a:rPr lang="en-US" altLang="zh-TW" sz="1400" dirty="0" smtClean="0">
                <a:solidFill>
                  <a:srgbClr val="FF0000"/>
                </a:solidFill>
                <a:latin typeface="Consolas" panose="020B0609020204030204" pitchFamily="49" charset="0"/>
                <a:ea typeface="華康中特圓體" panose="020F0809000000000000" pitchFamily="49" charset="-120"/>
                <a:cs typeface="Times New Roman" panose="02020603050405020304" pitchFamily="18" charset="0"/>
              </a:rPr>
              <a:t>111.3.24(</a:t>
            </a:r>
            <a:r>
              <a:rPr lang="zh-TW" altLang="en-US" sz="1400" dirty="0" smtClean="0">
                <a:solidFill>
                  <a:srgbClr val="FF0000"/>
                </a:solidFill>
                <a:latin typeface="Consolas" panose="020B0609020204030204" pitchFamily="49" charset="0"/>
                <a:ea typeface="華康中特圓體" panose="020F0809000000000000" pitchFamily="49" charset="-120"/>
                <a:cs typeface="Times New Roman" panose="02020603050405020304" pitchFamily="18" charset="0"/>
              </a:rPr>
              <a:t>四</a:t>
            </a:r>
            <a:r>
              <a:rPr lang="en-US" altLang="zh-TW" sz="1400" dirty="0" smtClean="0">
                <a:solidFill>
                  <a:srgbClr val="FF0000"/>
                </a:solidFill>
                <a:latin typeface="Consolas" panose="020B0609020204030204" pitchFamily="49" charset="0"/>
                <a:ea typeface="華康中特圓體" panose="020F0809000000000000" pitchFamily="49" charset="-120"/>
                <a:cs typeface="Times New Roman" panose="02020603050405020304" pitchFamily="18" charset="0"/>
              </a:rPr>
              <a:t>)24:00</a:t>
            </a:r>
            <a:endParaRPr lang="zh-TW" altLang="en-US" sz="1400" dirty="0">
              <a:solidFill>
                <a:srgbClr val="FF0000"/>
              </a:solidFill>
              <a:latin typeface="Consolas" panose="020B0609020204030204" pitchFamily="49" charset="0"/>
              <a:ea typeface="華康中特圓體" panose="020F0809000000000000" pitchFamily="49" charset="-120"/>
              <a:cs typeface="Times New Roman" panose="02020603050405020304" pitchFamily="18" charset="0"/>
            </a:endParaRPr>
          </a:p>
        </p:txBody>
      </p:sp>
      <p:sp>
        <p:nvSpPr>
          <p:cNvPr id="8" name="矩形 7"/>
          <p:cNvSpPr/>
          <p:nvPr/>
        </p:nvSpPr>
        <p:spPr>
          <a:xfrm>
            <a:off x="1201056" y="5099166"/>
            <a:ext cx="2640693" cy="556427"/>
          </a:xfrm>
          <a:prstGeom prst="rect">
            <a:avLst/>
          </a:prstGeom>
          <a:solidFill>
            <a:schemeClr val="accent2">
              <a:lumMod val="20000"/>
              <a:lumOff val="80000"/>
            </a:schemeClr>
          </a:solidFill>
          <a:ln>
            <a:solidFill>
              <a:schemeClr val="accent2">
                <a:lumMod val="40000"/>
                <a:lumOff val="6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smtClean="0">
                <a:solidFill>
                  <a:schemeClr val="tx1"/>
                </a:solidFill>
                <a:latin typeface="華康中特圓體" panose="020F0809000000000000" pitchFamily="49" charset="-120"/>
                <a:ea typeface="華康中特圓體" panose="020F0809000000000000" pitchFamily="49" charset="-120"/>
                <a:cs typeface="Times New Roman" panose="02020603050405020304" pitchFamily="18" charset="0"/>
              </a:rPr>
              <a:t>寄送報名資料</a:t>
            </a:r>
            <a:endParaRPr lang="zh-TW" altLang="en-US" dirty="0">
              <a:solidFill>
                <a:schemeClr val="tx1"/>
              </a:solidFill>
              <a:latin typeface="華康中特圓體" panose="020F0809000000000000" pitchFamily="49" charset="-120"/>
              <a:ea typeface="華康中特圓體" panose="020F0809000000000000" pitchFamily="49" charset="-120"/>
              <a:cs typeface="Times New Roman" panose="02020603050405020304" pitchFamily="18" charset="0"/>
            </a:endParaRPr>
          </a:p>
        </p:txBody>
      </p:sp>
      <p:sp>
        <p:nvSpPr>
          <p:cNvPr id="9" name="圓角矩形 8"/>
          <p:cNvSpPr/>
          <p:nvPr/>
        </p:nvSpPr>
        <p:spPr>
          <a:xfrm>
            <a:off x="1202319" y="5895975"/>
            <a:ext cx="2639431" cy="612775"/>
          </a:xfrm>
          <a:prstGeom prst="round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a:effectLst>
                  <a:outerShdw blurRad="38100" dist="38100" dir="2700000" algn="tl">
                    <a:srgbClr val="000000">
                      <a:alpha val="43137"/>
                    </a:srgbClr>
                  </a:outerShdw>
                </a:effectLst>
                <a:latin typeface="華康中特圓體" panose="020F0809000000000000" pitchFamily="49" charset="-120"/>
                <a:ea typeface="華康中特圓體" panose="020F0809000000000000" pitchFamily="49" charset="-120"/>
                <a:cs typeface="Times New Roman" panose="02020603050405020304" pitchFamily="18" charset="0"/>
              </a:rPr>
              <a:t>完成報名手續</a:t>
            </a:r>
          </a:p>
        </p:txBody>
      </p:sp>
      <p:sp>
        <p:nvSpPr>
          <p:cNvPr id="10" name="向下箭號 9"/>
          <p:cNvSpPr/>
          <p:nvPr/>
        </p:nvSpPr>
        <p:spPr>
          <a:xfrm>
            <a:off x="2411186" y="1672544"/>
            <a:ext cx="321340" cy="250961"/>
          </a:xfrm>
          <a:prstGeom prst="downArrow">
            <a:avLst/>
          </a:prstGeom>
          <a:solidFill>
            <a:srgbClr val="FF9999"/>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latin typeface="華康中特圓體" panose="020F0809000000000000" pitchFamily="49" charset="-120"/>
              <a:ea typeface="華康中特圓體" panose="020F0809000000000000" pitchFamily="49" charset="-120"/>
            </a:endParaRPr>
          </a:p>
        </p:txBody>
      </p:sp>
      <p:sp>
        <p:nvSpPr>
          <p:cNvPr id="11" name="向下箭號 10"/>
          <p:cNvSpPr/>
          <p:nvPr/>
        </p:nvSpPr>
        <p:spPr>
          <a:xfrm>
            <a:off x="2411186" y="2418302"/>
            <a:ext cx="321340" cy="364921"/>
          </a:xfrm>
          <a:prstGeom prst="downArrow">
            <a:avLst/>
          </a:prstGeom>
          <a:solidFill>
            <a:srgbClr val="FF9999"/>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latin typeface="華康中特圓體" panose="020F0809000000000000" pitchFamily="49" charset="-120"/>
              <a:ea typeface="華康中特圓體" panose="020F0809000000000000" pitchFamily="49" charset="-120"/>
            </a:endParaRPr>
          </a:p>
        </p:txBody>
      </p:sp>
      <p:sp>
        <p:nvSpPr>
          <p:cNvPr id="12" name="向下箭號 11"/>
          <p:cNvSpPr/>
          <p:nvPr/>
        </p:nvSpPr>
        <p:spPr>
          <a:xfrm>
            <a:off x="2446459" y="3419402"/>
            <a:ext cx="286066" cy="318077"/>
          </a:xfrm>
          <a:prstGeom prst="downArrow">
            <a:avLst/>
          </a:prstGeom>
          <a:solidFill>
            <a:srgbClr val="FF9999"/>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latin typeface="華康中特圓體" panose="020F0809000000000000" pitchFamily="49" charset="-120"/>
              <a:ea typeface="華康中特圓體" panose="020F0809000000000000" pitchFamily="49" charset="-120"/>
            </a:endParaRPr>
          </a:p>
        </p:txBody>
      </p:sp>
      <p:sp>
        <p:nvSpPr>
          <p:cNvPr id="13" name="向下箭號 12"/>
          <p:cNvSpPr/>
          <p:nvPr/>
        </p:nvSpPr>
        <p:spPr>
          <a:xfrm>
            <a:off x="2411186" y="4730110"/>
            <a:ext cx="350369" cy="363497"/>
          </a:xfrm>
          <a:prstGeom prst="downArrow">
            <a:avLst/>
          </a:prstGeom>
          <a:solidFill>
            <a:srgbClr val="FF9999"/>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latin typeface="華康中特圓體" panose="020F0809000000000000" pitchFamily="49" charset="-120"/>
              <a:ea typeface="華康中特圓體" panose="020F0809000000000000" pitchFamily="49" charset="-120"/>
            </a:endParaRPr>
          </a:p>
        </p:txBody>
      </p:sp>
      <p:sp>
        <p:nvSpPr>
          <p:cNvPr id="14" name="向下箭號 13"/>
          <p:cNvSpPr/>
          <p:nvPr/>
        </p:nvSpPr>
        <p:spPr>
          <a:xfrm>
            <a:off x="2411186" y="5655594"/>
            <a:ext cx="321340" cy="307056"/>
          </a:xfrm>
          <a:prstGeom prst="downArrow">
            <a:avLst/>
          </a:prstGeom>
          <a:solidFill>
            <a:srgbClr val="FF9999"/>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latin typeface="華康中特圓體" panose="020F0809000000000000" pitchFamily="49" charset="-120"/>
              <a:ea typeface="華康中特圓體" panose="020F0809000000000000" pitchFamily="49" charset="-120"/>
            </a:endParaRPr>
          </a:p>
        </p:txBody>
      </p:sp>
      <p:sp>
        <p:nvSpPr>
          <p:cNvPr id="15" name="圓角矩形 14"/>
          <p:cNvSpPr/>
          <p:nvPr/>
        </p:nvSpPr>
        <p:spPr>
          <a:xfrm>
            <a:off x="3899805" y="1476060"/>
            <a:ext cx="7758795" cy="1236965"/>
          </a:xfrm>
          <a:prstGeom prst="roundRect">
            <a:avLst/>
          </a:prstGeom>
          <a:solidFill>
            <a:schemeClr val="bg1">
              <a:lumMod val="95000"/>
            </a:schemeClr>
          </a:solidFill>
          <a:ln>
            <a:solidFill>
              <a:schemeClr val="accent6">
                <a:lumMod val="40000"/>
                <a:lumOff val="6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TW" sz="1500" dirty="0" smtClean="0">
                <a:solidFill>
                  <a:schemeClr val="tx1"/>
                </a:solidFill>
                <a:latin typeface="華康中特圓體" panose="020F0809000000000000" pitchFamily="49" charset="-120"/>
                <a:ea typeface="華康中特圓體" panose="020F0809000000000000" pitchFamily="49" charset="-120"/>
                <a:cs typeface="Times New Roman" panose="02020603050405020304" pitchFamily="18" charset="0"/>
              </a:rPr>
              <a:t>1.</a:t>
            </a:r>
            <a:r>
              <a:rPr lang="zh-TW" altLang="en-US" sz="1500" dirty="0" smtClean="0">
                <a:solidFill>
                  <a:schemeClr val="tx1"/>
                </a:solidFill>
                <a:latin typeface="華康中特圓體" panose="020F0809000000000000" pitchFamily="49" charset="-120"/>
                <a:ea typeface="華康中特圓體" panose="020F0809000000000000" pitchFamily="49" charset="-120"/>
                <a:cs typeface="Times New Roman" panose="02020603050405020304" pitchFamily="18" charset="0"/>
              </a:rPr>
              <a:t>列印申請生報名資料，</a:t>
            </a:r>
            <a:r>
              <a:rPr lang="zh-TW" altLang="en-US" sz="1500" dirty="0" smtClean="0">
                <a:solidFill>
                  <a:srgbClr val="FF0000"/>
                </a:solidFill>
                <a:latin typeface="華康中特圓體" panose="020F0809000000000000" pitchFamily="49" charset="-120"/>
                <a:ea typeface="華康中特圓體" panose="020F0809000000000000" pitchFamily="49" charset="-120"/>
                <a:cs typeface="Times New Roman" panose="02020603050405020304" pitchFamily="18" charset="0"/>
              </a:rPr>
              <a:t>經申請生簽名確認</a:t>
            </a:r>
            <a:r>
              <a:rPr lang="zh-TW" altLang="en-US" sz="1500" dirty="0" smtClean="0">
                <a:solidFill>
                  <a:schemeClr val="tx1"/>
                </a:solidFill>
                <a:latin typeface="華康中特圓體" panose="020F0809000000000000" pitchFamily="49" charset="-120"/>
                <a:ea typeface="華康中特圓體" panose="020F0809000000000000" pitchFamily="49" charset="-120"/>
                <a:cs typeface="Times New Roman" panose="02020603050405020304" pitchFamily="18" charset="0"/>
              </a:rPr>
              <a:t>，留存 </a:t>
            </a:r>
            <a:r>
              <a:rPr lang="en-US" altLang="zh-TW" sz="1500" dirty="0" smtClean="0">
                <a:solidFill>
                  <a:schemeClr val="tx1"/>
                </a:solidFill>
                <a:latin typeface="華康中特圓體" panose="020F0809000000000000" pitchFamily="49" charset="-120"/>
                <a:ea typeface="華康中特圓體" panose="020F0809000000000000" pitchFamily="49" charset="-120"/>
                <a:cs typeface="Times New Roman" panose="02020603050405020304" pitchFamily="18" charset="0"/>
              </a:rPr>
              <a:t>1 </a:t>
            </a:r>
            <a:r>
              <a:rPr lang="zh-TW" altLang="en-US" sz="1500" dirty="0" smtClean="0">
                <a:solidFill>
                  <a:schemeClr val="tx1"/>
                </a:solidFill>
                <a:latin typeface="華康中特圓體" panose="020F0809000000000000" pitchFamily="49" charset="-120"/>
                <a:ea typeface="華康中特圓體" panose="020F0809000000000000" pitchFamily="49" charset="-120"/>
                <a:cs typeface="Times New Roman" panose="02020603050405020304" pitchFamily="18" charset="0"/>
              </a:rPr>
              <a:t>年備查。</a:t>
            </a:r>
            <a:endParaRPr lang="en-US" altLang="zh-TW" sz="1500" dirty="0" smtClean="0">
              <a:solidFill>
                <a:schemeClr val="tx1"/>
              </a:solidFill>
              <a:latin typeface="華康中特圓體" panose="020F0809000000000000" pitchFamily="49" charset="-120"/>
              <a:ea typeface="華康中特圓體" panose="020F0809000000000000" pitchFamily="49" charset="-120"/>
              <a:cs typeface="Times New Roman" panose="02020603050405020304" pitchFamily="18" charset="0"/>
            </a:endParaRPr>
          </a:p>
          <a:p>
            <a:r>
              <a:rPr lang="en-US" altLang="zh-TW" sz="1500" dirty="0" smtClean="0">
                <a:solidFill>
                  <a:schemeClr val="tx1"/>
                </a:solidFill>
                <a:latin typeface="華康中特圓體" panose="020F0809000000000000" pitchFamily="49" charset="-120"/>
                <a:ea typeface="華康中特圓體" panose="020F0809000000000000" pitchFamily="49" charset="-120"/>
                <a:cs typeface="Times New Roman" panose="02020603050405020304" pitchFamily="18" charset="0"/>
              </a:rPr>
              <a:t>2</a:t>
            </a:r>
            <a:r>
              <a:rPr lang="en-US" altLang="zh-TW" sz="1500" dirty="0">
                <a:solidFill>
                  <a:schemeClr val="tx1"/>
                </a:solidFill>
                <a:latin typeface="華康中特圓體" panose="020F0809000000000000" pitchFamily="49" charset="-120"/>
                <a:ea typeface="華康中特圓體" panose="020F0809000000000000" pitchFamily="49" charset="-120"/>
                <a:cs typeface="Times New Roman" panose="02020603050405020304" pitchFamily="18" charset="0"/>
              </a:rPr>
              <a:t>.</a:t>
            </a:r>
            <a:r>
              <a:rPr lang="zh-TW" altLang="en-US" sz="1500" dirty="0">
                <a:solidFill>
                  <a:schemeClr val="tx1"/>
                </a:solidFill>
                <a:latin typeface="華康中特圓體" panose="020F0809000000000000" pitchFamily="49" charset="-120"/>
                <a:ea typeface="華康中特圓體" panose="020F0809000000000000" pitchFamily="49" charset="-120"/>
                <a:cs typeface="Times New Roman" panose="02020603050405020304" pitchFamily="18" charset="0"/>
              </a:rPr>
              <a:t>協助</a:t>
            </a:r>
            <a:r>
              <a:rPr lang="zh-TW" altLang="en-US" sz="1500" dirty="0">
                <a:solidFill>
                  <a:srgbClr val="0000FF"/>
                </a:solidFill>
                <a:latin typeface="華康中特圓體" panose="020F0809000000000000" pitchFamily="49" charset="-120"/>
                <a:ea typeface="華康中特圓體" panose="020F0809000000000000" pitchFamily="49" charset="-120"/>
                <a:cs typeface="Times New Roman" panose="02020603050405020304" pitchFamily="18" charset="0"/>
              </a:rPr>
              <a:t>審查大考中心未登錄列冊低收入戶或中低收入戶申請生資格</a:t>
            </a:r>
            <a:r>
              <a:rPr lang="zh-TW" altLang="en-US" sz="1500" dirty="0" smtClean="0">
                <a:solidFill>
                  <a:schemeClr val="tx1"/>
                </a:solidFill>
                <a:latin typeface="華康中特圓體" panose="020F0809000000000000" pitchFamily="49" charset="-120"/>
                <a:ea typeface="華康中特圓體" panose="020F0809000000000000" pitchFamily="49" charset="-120"/>
                <a:cs typeface="Times New Roman" panose="02020603050405020304" pitchFamily="18" charset="0"/>
              </a:rPr>
              <a:t>，</a:t>
            </a:r>
            <a:endParaRPr lang="en-US" altLang="zh-TW" sz="1500" dirty="0" smtClean="0">
              <a:solidFill>
                <a:schemeClr val="tx1"/>
              </a:solidFill>
              <a:latin typeface="華康中特圓體" panose="020F0809000000000000" pitchFamily="49" charset="-120"/>
              <a:ea typeface="華康中特圓體" panose="020F0809000000000000" pitchFamily="49" charset="-120"/>
              <a:cs typeface="Times New Roman" panose="02020603050405020304" pitchFamily="18" charset="0"/>
            </a:endParaRPr>
          </a:p>
          <a:p>
            <a:pPr marL="180000"/>
            <a:r>
              <a:rPr lang="zh-TW" altLang="en-US" sz="1500" dirty="0" smtClean="0">
                <a:solidFill>
                  <a:schemeClr val="tx1"/>
                </a:solidFill>
                <a:latin typeface="華康中特圓體" panose="020F0809000000000000" pitchFamily="49" charset="-120"/>
                <a:ea typeface="華康中特圓體" panose="020F0809000000000000" pitchFamily="49" charset="-120"/>
                <a:cs typeface="Times New Roman" panose="02020603050405020304" pitchFamily="18" charset="0"/>
              </a:rPr>
              <a:t>於</a:t>
            </a:r>
            <a:r>
              <a:rPr lang="zh-TW" altLang="en-US" sz="1500" dirty="0">
                <a:solidFill>
                  <a:schemeClr val="tx1"/>
                </a:solidFill>
                <a:latin typeface="華康中特圓體" panose="020F0809000000000000" pitchFamily="49" charset="-120"/>
                <a:ea typeface="華康中特圓體" panose="020F0809000000000000" pitchFamily="49" charset="-120"/>
                <a:cs typeface="Times New Roman" panose="02020603050405020304" pitchFamily="18" charset="0"/>
              </a:rPr>
              <a:t>報名作業系統中修正為低收入戶或中低收入戶，並請留存證明文件影本備查</a:t>
            </a:r>
            <a:r>
              <a:rPr lang="zh-TW" altLang="en-US" sz="1500" dirty="0" smtClean="0">
                <a:solidFill>
                  <a:schemeClr val="tx1"/>
                </a:solidFill>
                <a:latin typeface="華康中特圓體" panose="020F0809000000000000" pitchFamily="49" charset="-120"/>
                <a:ea typeface="華康中特圓體" panose="020F0809000000000000" pitchFamily="49" charset="-120"/>
                <a:cs typeface="Times New Roman" panose="02020603050405020304" pitchFamily="18" charset="0"/>
              </a:rPr>
              <a:t>。</a:t>
            </a:r>
            <a:endParaRPr lang="en-US" altLang="zh-TW" sz="1500" dirty="0" smtClean="0">
              <a:solidFill>
                <a:schemeClr val="tx1"/>
              </a:solidFill>
              <a:latin typeface="華康中特圓體" panose="020F0809000000000000" pitchFamily="49" charset="-120"/>
              <a:ea typeface="華康中特圓體" panose="020F0809000000000000" pitchFamily="49" charset="-120"/>
              <a:cs typeface="Times New Roman" panose="02020603050405020304" pitchFamily="18" charset="0"/>
            </a:endParaRPr>
          </a:p>
          <a:p>
            <a:r>
              <a:rPr lang="en-US" altLang="zh-TW" sz="1500" dirty="0" smtClean="0">
                <a:solidFill>
                  <a:schemeClr val="tx1"/>
                </a:solidFill>
                <a:latin typeface="華康中特圓體" panose="020F0809000000000000" pitchFamily="49" charset="-120"/>
                <a:ea typeface="華康中特圓體" panose="020F0809000000000000" pitchFamily="49" charset="-120"/>
                <a:cs typeface="Times New Roman" panose="02020603050405020304" pitchFamily="18" charset="0"/>
              </a:rPr>
              <a:t>3.</a:t>
            </a:r>
            <a:r>
              <a:rPr lang="zh-TW" altLang="en-US" sz="1500" dirty="0" smtClean="0">
                <a:solidFill>
                  <a:srgbClr val="FF0000"/>
                </a:solidFill>
                <a:latin typeface="華康中特圓體" panose="020F0809000000000000" pitchFamily="49" charset="-120"/>
                <a:ea typeface="華康中特圓體" panose="020F0809000000000000" pitchFamily="49" charset="-120"/>
                <a:cs typeface="Times New Roman" panose="02020603050405020304" pitchFamily="18" charset="0"/>
              </a:rPr>
              <a:t>調查</a:t>
            </a:r>
            <a:r>
              <a:rPr lang="zh-TW" altLang="en-US" sz="1500" dirty="0">
                <a:solidFill>
                  <a:schemeClr val="tx1"/>
                </a:solidFill>
                <a:latin typeface="華康中特圓體" panose="020F0809000000000000" pitchFamily="49" charset="-120"/>
                <a:ea typeface="華康中特圓體" panose="020F0809000000000000" pitchFamily="49" charset="-120"/>
                <a:cs typeface="Times New Roman" panose="02020603050405020304" pitchFamily="18" charset="0"/>
              </a:rPr>
              <a:t>申請生</a:t>
            </a:r>
            <a:r>
              <a:rPr lang="zh-TW" altLang="en-US" sz="1500" dirty="0">
                <a:solidFill>
                  <a:srgbClr val="FF0000"/>
                </a:solidFill>
                <a:latin typeface="華康中特圓體" panose="020F0809000000000000" pitchFamily="49" charset="-120"/>
                <a:ea typeface="華康中特圓體" panose="020F0809000000000000" pitchFamily="49" charset="-120"/>
                <a:cs typeface="Times New Roman" panose="02020603050405020304" pitchFamily="18" charset="0"/>
              </a:rPr>
              <a:t>是否同意釋出中央資料庫學習歷程檔案</a:t>
            </a:r>
            <a:r>
              <a:rPr lang="zh-TW" altLang="en-US" sz="1500" dirty="0">
                <a:solidFill>
                  <a:schemeClr val="tx1"/>
                </a:solidFill>
                <a:latin typeface="華康中特圓體" panose="020F0809000000000000" pitchFamily="49" charset="-120"/>
                <a:ea typeface="華康中特圓體" panose="020F0809000000000000" pitchFamily="49" charset="-120"/>
                <a:cs typeface="Times New Roman" panose="02020603050405020304" pitchFamily="18" charset="0"/>
              </a:rPr>
              <a:t>作為第二階段複試學習歷程備審</a:t>
            </a:r>
            <a:r>
              <a:rPr lang="zh-TW" altLang="en-US" sz="1500" dirty="0" smtClean="0">
                <a:solidFill>
                  <a:schemeClr val="tx1"/>
                </a:solidFill>
                <a:latin typeface="華康中特圓體" panose="020F0809000000000000" pitchFamily="49" charset="-120"/>
                <a:ea typeface="華康中特圓體" panose="020F0809000000000000" pitchFamily="49" charset="-120"/>
                <a:cs typeface="Times New Roman" panose="02020603050405020304" pitchFamily="18" charset="0"/>
              </a:rPr>
              <a:t>資料</a:t>
            </a:r>
            <a:endParaRPr lang="en-US" altLang="zh-TW" sz="1500" dirty="0" smtClean="0">
              <a:solidFill>
                <a:schemeClr val="tx1"/>
              </a:solidFill>
              <a:latin typeface="華康中特圓體" panose="020F0809000000000000" pitchFamily="49" charset="-120"/>
              <a:ea typeface="華康中特圓體" panose="020F0809000000000000" pitchFamily="49" charset="-120"/>
              <a:cs typeface="Times New Roman" panose="02020603050405020304" pitchFamily="18" charset="0"/>
            </a:endParaRPr>
          </a:p>
          <a:p>
            <a:pPr marL="180000"/>
            <a:r>
              <a:rPr lang="zh-TW" altLang="en-US" sz="1500" dirty="0" smtClean="0">
                <a:solidFill>
                  <a:schemeClr val="tx1"/>
                </a:solidFill>
                <a:latin typeface="華康中特圓體" panose="020F0809000000000000" pitchFamily="49" charset="-120"/>
                <a:ea typeface="華康中特圓體" panose="020F0809000000000000" pitchFamily="49" charset="-120"/>
                <a:cs typeface="Times New Roman" panose="02020603050405020304" pitchFamily="18" charset="0"/>
              </a:rPr>
              <a:t>審查</a:t>
            </a:r>
            <a:r>
              <a:rPr lang="zh-TW" altLang="en-US" sz="1500" dirty="0">
                <a:solidFill>
                  <a:schemeClr val="tx1"/>
                </a:solidFill>
                <a:latin typeface="華康中特圓體" panose="020F0809000000000000" pitchFamily="49" charset="-120"/>
                <a:ea typeface="華康中特圓體" panose="020F0809000000000000" pitchFamily="49" charset="-120"/>
                <a:cs typeface="Times New Roman" panose="02020603050405020304" pitchFamily="18" charset="0"/>
              </a:rPr>
              <a:t>之用</a:t>
            </a:r>
          </a:p>
        </p:txBody>
      </p:sp>
      <p:sp>
        <p:nvSpPr>
          <p:cNvPr id="16" name="圓角矩形 15"/>
          <p:cNvSpPr/>
          <p:nvPr/>
        </p:nvSpPr>
        <p:spPr>
          <a:xfrm>
            <a:off x="3899805" y="2835599"/>
            <a:ext cx="6098083" cy="594824"/>
          </a:xfrm>
          <a:prstGeom prst="roundRect">
            <a:avLst/>
          </a:prstGeom>
          <a:solidFill>
            <a:schemeClr val="bg1">
              <a:lumMod val="95000"/>
            </a:schemeClr>
          </a:solidFill>
          <a:ln>
            <a:solidFill>
              <a:schemeClr val="accent6">
                <a:lumMod val="40000"/>
                <a:lumOff val="6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spcAft>
                <a:spcPts val="0"/>
              </a:spcAft>
              <a:defRPr/>
            </a:pPr>
            <a:r>
              <a:rPr kumimoji="0" lang="zh-TW" altLang="en-US" sz="1500" dirty="0" smtClean="0">
                <a:solidFill>
                  <a:schemeClr val="tx1"/>
                </a:solidFill>
                <a:latin typeface="華康中特圓體" panose="020F0809000000000000" pitchFamily="49" charset="-120"/>
                <a:ea typeface="華康中特圓體" panose="020F0809000000000000" pitchFamily="49" charset="-120"/>
                <a:cs typeface="Times New Roman" panose="02020603050405020304" pitchFamily="18" charset="0"/>
              </a:rPr>
              <a:t>由</a:t>
            </a:r>
            <a:r>
              <a:rPr kumimoji="0" lang="zh-TW" altLang="en-US" sz="1500" dirty="0">
                <a:solidFill>
                  <a:schemeClr val="tx1"/>
                </a:solidFill>
                <a:latin typeface="華康中特圓體" panose="020F0809000000000000" pitchFamily="49" charset="-120"/>
                <a:ea typeface="華康中特圓體" panose="020F0809000000000000" pitchFamily="49" charset="-120"/>
                <a:cs typeface="Times New Roman" panose="02020603050405020304" pitchFamily="18" charset="0"/>
              </a:rPr>
              <a:t>學校承辦人員上本委員會網站</a:t>
            </a:r>
            <a:r>
              <a:rPr kumimoji="0" lang="zh-TW" altLang="en-US" sz="1500" dirty="0">
                <a:solidFill>
                  <a:srgbClr val="FF0000"/>
                </a:solidFill>
                <a:latin typeface="華康中特圓體" panose="020F0809000000000000" pitchFamily="49" charset="-120"/>
                <a:ea typeface="華康中特圓體" panose="020F0809000000000000" pitchFamily="49" charset="-120"/>
                <a:cs typeface="Times New Roman" panose="02020603050405020304" pitchFamily="18" charset="0"/>
              </a:rPr>
              <a:t>「集體報名系統」</a:t>
            </a:r>
            <a:r>
              <a:rPr kumimoji="0" lang="zh-TW" altLang="en-US" sz="1500" dirty="0">
                <a:solidFill>
                  <a:schemeClr val="tx1"/>
                </a:solidFill>
                <a:latin typeface="華康中特圓體" panose="020F0809000000000000" pitchFamily="49" charset="-120"/>
                <a:ea typeface="華康中特圓體" panose="020F0809000000000000" pitchFamily="49" charset="-120"/>
                <a:cs typeface="Times New Roman" panose="02020603050405020304" pitchFamily="18" charset="0"/>
              </a:rPr>
              <a:t>，完成申請生報名資料輸入作業，並確定</a:t>
            </a:r>
            <a:r>
              <a:rPr kumimoji="0" lang="zh-TW" altLang="en-US" sz="1500" dirty="0" smtClean="0">
                <a:solidFill>
                  <a:schemeClr val="tx1"/>
                </a:solidFill>
                <a:latin typeface="華康中特圓體" panose="020F0809000000000000" pitchFamily="49" charset="-120"/>
                <a:ea typeface="華康中特圓體" panose="020F0809000000000000" pitchFamily="49" charset="-120"/>
                <a:cs typeface="Times New Roman" panose="02020603050405020304" pitchFamily="18" charset="0"/>
              </a:rPr>
              <a:t>送出</a:t>
            </a:r>
            <a:r>
              <a:rPr kumimoji="0" lang="en-US" altLang="zh-TW" sz="1500" dirty="0" smtClean="0">
                <a:solidFill>
                  <a:srgbClr val="0000FF"/>
                </a:solidFill>
                <a:latin typeface="華康中特圓體" panose="020F0809000000000000" pitchFamily="49" charset="-120"/>
                <a:ea typeface="華康中特圓體" panose="020F0809000000000000" pitchFamily="49" charset="-120"/>
                <a:cs typeface="Times New Roman" panose="02020603050405020304" pitchFamily="18" charset="0"/>
              </a:rPr>
              <a:t>(</a:t>
            </a:r>
            <a:r>
              <a:rPr kumimoji="0" lang="zh-TW" altLang="en-US" sz="1500" dirty="0" smtClean="0">
                <a:solidFill>
                  <a:srgbClr val="0000FF"/>
                </a:solidFill>
                <a:latin typeface="華康中特圓體" panose="020F0809000000000000" pitchFamily="49" charset="-120"/>
                <a:ea typeface="華康中特圓體" panose="020F0809000000000000" pitchFamily="49" charset="-120"/>
                <a:cs typeface="Times New Roman" panose="02020603050405020304" pitchFamily="18" charset="0"/>
              </a:rPr>
              <a:t>一經</a:t>
            </a:r>
            <a:r>
              <a:rPr kumimoji="0" lang="zh-TW" altLang="en-US" sz="1500" dirty="0">
                <a:solidFill>
                  <a:srgbClr val="0000FF"/>
                </a:solidFill>
                <a:latin typeface="華康中特圓體" panose="020F0809000000000000" pitchFamily="49" charset="-120"/>
                <a:ea typeface="華康中特圓體" panose="020F0809000000000000" pitchFamily="49" charset="-120"/>
                <a:cs typeface="Times New Roman" panose="02020603050405020304" pitchFamily="18" charset="0"/>
              </a:rPr>
              <a:t>送出即不得</a:t>
            </a:r>
            <a:r>
              <a:rPr kumimoji="0" lang="zh-TW" altLang="en-US" sz="1500" dirty="0" smtClean="0">
                <a:solidFill>
                  <a:srgbClr val="0000FF"/>
                </a:solidFill>
                <a:latin typeface="華康中特圓體" panose="020F0809000000000000" pitchFamily="49" charset="-120"/>
                <a:ea typeface="華康中特圓體" panose="020F0809000000000000" pitchFamily="49" charset="-120"/>
                <a:cs typeface="Times New Roman" panose="02020603050405020304" pitchFamily="18" charset="0"/>
              </a:rPr>
              <a:t>更改</a:t>
            </a:r>
            <a:r>
              <a:rPr kumimoji="0" lang="en-US" altLang="zh-TW" sz="1500" dirty="0" smtClean="0">
                <a:solidFill>
                  <a:srgbClr val="0000FF"/>
                </a:solidFill>
                <a:latin typeface="華康中特圓體" panose="020F0809000000000000" pitchFamily="49" charset="-120"/>
                <a:ea typeface="華康中特圓體" panose="020F0809000000000000" pitchFamily="49" charset="-120"/>
                <a:cs typeface="Times New Roman" panose="02020603050405020304" pitchFamily="18" charset="0"/>
              </a:rPr>
              <a:t>)</a:t>
            </a:r>
            <a:r>
              <a:rPr kumimoji="0" lang="zh-TW" altLang="en-US" sz="1500" dirty="0" smtClean="0">
                <a:solidFill>
                  <a:srgbClr val="0000FF"/>
                </a:solidFill>
                <a:latin typeface="華康中特圓體" panose="020F0809000000000000" pitchFamily="49" charset="-120"/>
                <a:ea typeface="華康中特圓體" panose="020F0809000000000000" pitchFamily="49" charset="-120"/>
                <a:cs typeface="Times New Roman" panose="02020603050405020304" pitchFamily="18" charset="0"/>
              </a:rPr>
              <a:t>。</a:t>
            </a:r>
            <a:endParaRPr lang="zh-TW" altLang="en-US" sz="1500" dirty="0">
              <a:latin typeface="華康中特圓體" panose="020F0809000000000000" pitchFamily="49" charset="-120"/>
              <a:ea typeface="華康中特圓體" panose="020F0809000000000000" pitchFamily="49" charset="-120"/>
              <a:cs typeface="Times New Roman" panose="02020603050405020304" pitchFamily="18" charset="0"/>
            </a:endParaRPr>
          </a:p>
        </p:txBody>
      </p:sp>
      <p:sp>
        <p:nvSpPr>
          <p:cNvPr id="17" name="圓角矩形 16"/>
          <p:cNvSpPr/>
          <p:nvPr/>
        </p:nvSpPr>
        <p:spPr>
          <a:xfrm>
            <a:off x="3928567" y="3778834"/>
            <a:ext cx="6098083" cy="889438"/>
          </a:xfrm>
          <a:prstGeom prst="roundRect">
            <a:avLst/>
          </a:prstGeom>
          <a:solidFill>
            <a:schemeClr val="bg1">
              <a:lumMod val="95000"/>
            </a:schemeClr>
          </a:solidFill>
          <a:ln>
            <a:solidFill>
              <a:schemeClr val="accent6">
                <a:lumMod val="40000"/>
                <a:lumOff val="6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defRPr/>
            </a:pPr>
            <a:r>
              <a:rPr kumimoji="0" lang="en-US" altLang="zh-TW" sz="1500" dirty="0" smtClean="0">
                <a:solidFill>
                  <a:schemeClr val="tx1"/>
                </a:solidFill>
                <a:latin typeface="華康中特圓體" panose="020F0809000000000000" pitchFamily="49" charset="-120"/>
                <a:ea typeface="華康中特圓體" panose="020F0809000000000000" pitchFamily="49" charset="-120"/>
                <a:cs typeface="Times New Roman" panose="02020603050405020304" pitchFamily="18" charset="0"/>
              </a:rPr>
              <a:t>1</a:t>
            </a:r>
            <a:r>
              <a:rPr kumimoji="0" lang="en-US" altLang="zh-TW" sz="1500" dirty="0">
                <a:solidFill>
                  <a:schemeClr val="tx1"/>
                </a:solidFill>
                <a:latin typeface="華康中特圓體" panose="020F0809000000000000" pitchFamily="49" charset="-120"/>
                <a:ea typeface="華康中特圓體" panose="020F0809000000000000" pitchFamily="49" charset="-120"/>
                <a:cs typeface="Times New Roman" panose="02020603050405020304" pitchFamily="18" charset="0"/>
              </a:rPr>
              <a:t>.</a:t>
            </a:r>
            <a:r>
              <a:rPr kumimoji="0" lang="zh-TW" altLang="en-US" sz="1500" dirty="0">
                <a:solidFill>
                  <a:schemeClr val="tx1"/>
                </a:solidFill>
                <a:latin typeface="華康中特圓體" panose="020F0809000000000000" pitchFamily="49" charset="-120"/>
                <a:ea typeface="華康中特圓體" panose="020F0809000000000000" pitchFamily="49" charset="-120"/>
                <a:cs typeface="Times New Roman" panose="02020603050405020304" pitchFamily="18" charset="0"/>
              </a:rPr>
              <a:t>報名期間</a:t>
            </a:r>
            <a:r>
              <a:rPr kumimoji="0" lang="zh-TW" altLang="en-US" sz="1500" dirty="0" smtClean="0">
                <a:solidFill>
                  <a:schemeClr val="tx1"/>
                </a:solidFill>
                <a:latin typeface="華康中特圓體" panose="020F0809000000000000" pitchFamily="49" charset="-120"/>
                <a:ea typeface="華康中特圓體" panose="020F0809000000000000" pitchFamily="49" charset="-120"/>
                <a:cs typeface="Times New Roman" panose="02020603050405020304" pitchFamily="18" charset="0"/>
              </a:rPr>
              <a:t>：</a:t>
            </a:r>
            <a:r>
              <a:rPr kumimoji="0" lang="en-US" altLang="zh-TW" sz="1500" b="1" dirty="0" smtClean="0">
                <a:solidFill>
                  <a:srgbClr val="0000FF"/>
                </a:solidFill>
                <a:latin typeface="Consolas" panose="020B0609020204030204" pitchFamily="49" charset="0"/>
                <a:ea typeface="華康中特圓體" panose="020F0809000000000000" pitchFamily="49" charset="-120"/>
                <a:cs typeface="Times New Roman" panose="02020603050405020304" pitchFamily="18" charset="0"/>
              </a:rPr>
              <a:t>111.3.21(</a:t>
            </a:r>
            <a:r>
              <a:rPr kumimoji="0" lang="zh-TW" altLang="en-US" sz="1500" b="1" dirty="0" smtClean="0">
                <a:solidFill>
                  <a:srgbClr val="0000FF"/>
                </a:solidFill>
                <a:latin typeface="Consolas" panose="020B0609020204030204" pitchFamily="49" charset="0"/>
                <a:ea typeface="華康中特圓體" panose="020F0809000000000000" pitchFamily="49" charset="-120"/>
                <a:cs typeface="Times New Roman" panose="02020603050405020304" pitchFamily="18" charset="0"/>
              </a:rPr>
              <a:t>一</a:t>
            </a:r>
            <a:r>
              <a:rPr kumimoji="0" lang="en-US" altLang="zh-TW" sz="1500" b="1" dirty="0" smtClean="0">
                <a:solidFill>
                  <a:srgbClr val="0000FF"/>
                </a:solidFill>
                <a:latin typeface="Consolas" panose="020B0609020204030204" pitchFamily="49" charset="0"/>
                <a:ea typeface="華康中特圓體" panose="020F0809000000000000" pitchFamily="49" charset="-120"/>
                <a:cs typeface="Times New Roman" panose="02020603050405020304" pitchFamily="18" charset="0"/>
              </a:rPr>
              <a:t>) </a:t>
            </a:r>
            <a:r>
              <a:rPr kumimoji="0" lang="en-US" altLang="zh-TW" sz="1500" b="1" dirty="0">
                <a:solidFill>
                  <a:srgbClr val="0000FF"/>
                </a:solidFill>
                <a:latin typeface="Consolas" panose="020B0609020204030204" pitchFamily="49" charset="0"/>
                <a:ea typeface="華康中特圓體" panose="020F0809000000000000" pitchFamily="49" charset="-120"/>
                <a:cs typeface="Times New Roman" panose="02020603050405020304" pitchFamily="18" charset="0"/>
              </a:rPr>
              <a:t>10</a:t>
            </a:r>
            <a:r>
              <a:rPr kumimoji="0" lang="zh-TW" altLang="en-US" sz="1500" b="1" dirty="0">
                <a:solidFill>
                  <a:srgbClr val="0000FF"/>
                </a:solidFill>
                <a:latin typeface="Consolas" panose="020B0609020204030204" pitchFamily="49" charset="0"/>
                <a:ea typeface="華康中特圓體" panose="020F0809000000000000" pitchFamily="49" charset="-120"/>
                <a:cs typeface="Times New Roman" panose="02020603050405020304" pitchFamily="18" charset="0"/>
              </a:rPr>
              <a:t>：</a:t>
            </a:r>
            <a:r>
              <a:rPr kumimoji="0" lang="en-US" altLang="zh-TW" sz="1500" b="1" dirty="0">
                <a:solidFill>
                  <a:srgbClr val="0000FF"/>
                </a:solidFill>
                <a:latin typeface="Consolas" panose="020B0609020204030204" pitchFamily="49" charset="0"/>
                <a:ea typeface="華康中特圓體" panose="020F0809000000000000" pitchFamily="49" charset="-120"/>
                <a:cs typeface="Times New Roman" panose="02020603050405020304" pitchFamily="18" charset="0"/>
              </a:rPr>
              <a:t>00 </a:t>
            </a:r>
            <a:r>
              <a:rPr kumimoji="0" lang="en-US" altLang="zh-TW" sz="1500" b="1" dirty="0" smtClean="0">
                <a:solidFill>
                  <a:srgbClr val="0000FF"/>
                </a:solidFill>
                <a:latin typeface="Consolas" panose="020B0609020204030204" pitchFamily="49" charset="0"/>
                <a:ea typeface="華康中特圓體" panose="020F0809000000000000" pitchFamily="49" charset="-120"/>
                <a:cs typeface="Times New Roman" panose="02020603050405020304" pitchFamily="18" charset="0"/>
              </a:rPr>
              <a:t>〜111.3.24(</a:t>
            </a:r>
            <a:r>
              <a:rPr kumimoji="0" lang="zh-TW" altLang="en-US" sz="1500" b="1" dirty="0" smtClean="0">
                <a:solidFill>
                  <a:srgbClr val="0000FF"/>
                </a:solidFill>
                <a:latin typeface="Consolas" panose="020B0609020204030204" pitchFamily="49" charset="0"/>
                <a:ea typeface="華康中特圓體" panose="020F0809000000000000" pitchFamily="49" charset="-120"/>
                <a:cs typeface="Times New Roman" panose="02020603050405020304" pitchFamily="18" charset="0"/>
              </a:rPr>
              <a:t>四</a:t>
            </a:r>
            <a:r>
              <a:rPr kumimoji="0" lang="en-US" altLang="zh-TW" sz="1500" b="1" dirty="0" smtClean="0">
                <a:solidFill>
                  <a:srgbClr val="0000FF"/>
                </a:solidFill>
                <a:latin typeface="Consolas" panose="020B0609020204030204" pitchFamily="49" charset="0"/>
                <a:ea typeface="華康中特圓體" panose="020F0809000000000000" pitchFamily="49" charset="-120"/>
                <a:cs typeface="Times New Roman" panose="02020603050405020304" pitchFamily="18" charset="0"/>
              </a:rPr>
              <a:t>)17</a:t>
            </a:r>
            <a:r>
              <a:rPr kumimoji="0" lang="zh-TW" altLang="en-US" sz="1500" b="1" dirty="0">
                <a:solidFill>
                  <a:srgbClr val="0000FF"/>
                </a:solidFill>
                <a:latin typeface="Consolas" panose="020B0609020204030204" pitchFamily="49" charset="0"/>
                <a:ea typeface="華康中特圓體" panose="020F0809000000000000" pitchFamily="49" charset="-120"/>
                <a:cs typeface="Times New Roman" panose="02020603050405020304" pitchFamily="18" charset="0"/>
              </a:rPr>
              <a:t>：</a:t>
            </a:r>
            <a:r>
              <a:rPr kumimoji="0" lang="en-US" altLang="zh-TW" sz="1500" b="1" dirty="0">
                <a:solidFill>
                  <a:srgbClr val="0000FF"/>
                </a:solidFill>
                <a:latin typeface="Consolas" panose="020B0609020204030204" pitchFamily="49" charset="0"/>
                <a:ea typeface="華康中特圓體" panose="020F0809000000000000" pitchFamily="49" charset="-120"/>
                <a:cs typeface="Times New Roman" panose="02020603050405020304" pitchFamily="18" charset="0"/>
              </a:rPr>
              <a:t>00</a:t>
            </a:r>
            <a:r>
              <a:rPr kumimoji="0" lang="zh-TW" altLang="en-US" sz="1500" b="1" dirty="0">
                <a:solidFill>
                  <a:srgbClr val="0000FF"/>
                </a:solidFill>
                <a:latin typeface="Consolas" panose="020B0609020204030204" pitchFamily="49" charset="0"/>
                <a:ea typeface="華康中特圓體" panose="020F0809000000000000" pitchFamily="49" charset="-120"/>
                <a:cs typeface="Times New Roman" panose="02020603050405020304" pitchFamily="18" charset="0"/>
              </a:rPr>
              <a:t>止</a:t>
            </a:r>
            <a:r>
              <a:rPr kumimoji="0" lang="zh-TW" altLang="en-US" sz="1500" b="1" dirty="0" smtClean="0">
                <a:solidFill>
                  <a:srgbClr val="0000FF"/>
                </a:solidFill>
                <a:latin typeface="Consolas" panose="020B0609020204030204" pitchFamily="49" charset="0"/>
                <a:ea typeface="華康中特圓體" panose="020F0809000000000000" pitchFamily="49" charset="-120"/>
                <a:cs typeface="Times New Roman" panose="02020603050405020304" pitchFamily="18" charset="0"/>
              </a:rPr>
              <a:t>。</a:t>
            </a:r>
            <a:endParaRPr kumimoji="0" lang="en-US" altLang="zh-TW" sz="1500" b="1" dirty="0" smtClean="0">
              <a:solidFill>
                <a:srgbClr val="0000FF"/>
              </a:solidFill>
              <a:latin typeface="Consolas" panose="020B0609020204030204" pitchFamily="49" charset="0"/>
              <a:ea typeface="華康中特圓體" panose="020F0809000000000000" pitchFamily="49" charset="-120"/>
              <a:cs typeface="Times New Roman" panose="02020603050405020304" pitchFamily="18" charset="0"/>
            </a:endParaRPr>
          </a:p>
          <a:p>
            <a:pPr eaLnBrk="1" hangingPunct="1">
              <a:defRPr/>
            </a:pPr>
            <a:r>
              <a:rPr kumimoji="0" lang="en-US" altLang="zh-TW" sz="1500" dirty="0" smtClean="0">
                <a:solidFill>
                  <a:schemeClr val="tx1"/>
                </a:solidFill>
                <a:latin typeface="華康中特圓體" panose="020F0809000000000000" pitchFamily="49" charset="-120"/>
                <a:ea typeface="華康中特圓體" panose="020F0809000000000000" pitchFamily="49" charset="-120"/>
                <a:cs typeface="Times New Roman" panose="02020603050405020304" pitchFamily="18" charset="0"/>
              </a:rPr>
              <a:t>2.</a:t>
            </a:r>
            <a:r>
              <a:rPr kumimoji="0" lang="zh-TW" altLang="en-US" sz="1500" dirty="0" smtClean="0">
                <a:solidFill>
                  <a:schemeClr val="tx1"/>
                </a:solidFill>
                <a:latin typeface="華康中特圓體" panose="020F0809000000000000" pitchFamily="49" charset="-120"/>
                <a:ea typeface="華康中特圓體" panose="020F0809000000000000" pitchFamily="49" charset="-120"/>
                <a:cs typeface="Times New Roman" panose="02020603050405020304" pitchFamily="18" charset="0"/>
              </a:rPr>
              <a:t>報名資料確認送出後，方能取得繳費帳號。</a:t>
            </a:r>
            <a:endParaRPr kumimoji="0" lang="en-US" altLang="zh-TW" sz="1500" dirty="0">
              <a:solidFill>
                <a:schemeClr val="tx1"/>
              </a:solidFill>
              <a:latin typeface="華康中特圓體" panose="020F0809000000000000" pitchFamily="49" charset="-120"/>
              <a:ea typeface="華康中特圓體" panose="020F0809000000000000" pitchFamily="49" charset="-120"/>
              <a:cs typeface="Times New Roman" panose="02020603050405020304" pitchFamily="18" charset="0"/>
            </a:endParaRPr>
          </a:p>
          <a:p>
            <a:pPr eaLnBrk="1" hangingPunct="1">
              <a:defRPr/>
            </a:pPr>
            <a:r>
              <a:rPr kumimoji="0" lang="en-US" altLang="zh-TW" sz="1500" spc="-30" dirty="0">
                <a:solidFill>
                  <a:schemeClr val="tx1"/>
                </a:solidFill>
                <a:latin typeface="華康中特圓體" panose="020F0809000000000000" pitchFamily="49" charset="-120"/>
                <a:ea typeface="華康中特圓體" panose="020F0809000000000000" pitchFamily="49" charset="-120"/>
                <a:cs typeface="Times New Roman" panose="02020603050405020304" pitchFamily="18" charset="0"/>
              </a:rPr>
              <a:t>3</a:t>
            </a:r>
            <a:r>
              <a:rPr kumimoji="0" lang="en-US" altLang="zh-TW" sz="1500" spc="-30" dirty="0" smtClean="0">
                <a:solidFill>
                  <a:schemeClr val="tx1"/>
                </a:solidFill>
                <a:latin typeface="華康中特圓體" panose="020F0809000000000000" pitchFamily="49" charset="-120"/>
                <a:ea typeface="華康中特圓體" panose="020F0809000000000000" pitchFamily="49" charset="-120"/>
                <a:cs typeface="Times New Roman" panose="02020603050405020304" pitchFamily="18" charset="0"/>
              </a:rPr>
              <a:t>.</a:t>
            </a:r>
            <a:r>
              <a:rPr kumimoji="0" lang="zh-TW" altLang="en-US" sz="1500" spc="-30" dirty="0">
                <a:solidFill>
                  <a:schemeClr val="tx1"/>
                </a:solidFill>
                <a:latin typeface="華康中特圓體" panose="020F0809000000000000" pitchFamily="49" charset="-120"/>
                <a:ea typeface="華康中特圓體" panose="020F0809000000000000" pitchFamily="49" charset="-120"/>
                <a:cs typeface="Times New Roman" panose="02020603050405020304" pitchFamily="18" charset="0"/>
              </a:rPr>
              <a:t>請依本委員會網站</a:t>
            </a:r>
            <a:r>
              <a:rPr kumimoji="0" lang="zh-TW" altLang="en-US" sz="1500" spc="-30" dirty="0">
                <a:solidFill>
                  <a:srgbClr val="FF0000"/>
                </a:solidFill>
                <a:latin typeface="華康中特圓體" panose="020F0809000000000000" pitchFamily="49" charset="-120"/>
                <a:ea typeface="華康中特圓體" panose="020F0809000000000000" pitchFamily="49" charset="-120"/>
                <a:cs typeface="Times New Roman" panose="02020603050405020304" pitchFamily="18" charset="0"/>
              </a:rPr>
              <a:t>「集體報名系統」</a:t>
            </a:r>
            <a:r>
              <a:rPr kumimoji="0" lang="zh-TW" altLang="en-US" sz="1500" spc="-30" dirty="0">
                <a:solidFill>
                  <a:schemeClr val="tx1"/>
                </a:solidFill>
                <a:latin typeface="華康中特圓體" panose="020F0809000000000000" pitchFamily="49" charset="-120"/>
                <a:ea typeface="華康中特圓體" panose="020F0809000000000000" pitchFamily="49" charset="-120"/>
                <a:cs typeface="Times New Roman" panose="02020603050405020304" pitchFamily="18" charset="0"/>
              </a:rPr>
              <a:t>所產生之</a:t>
            </a:r>
            <a:r>
              <a:rPr kumimoji="0" lang="zh-TW" altLang="en-US" sz="1500" spc="-30" dirty="0">
                <a:solidFill>
                  <a:srgbClr val="FF0000"/>
                </a:solidFill>
                <a:latin typeface="華康中特圓體" panose="020F0809000000000000" pitchFamily="49" charset="-120"/>
                <a:ea typeface="華康中特圓體" panose="020F0809000000000000" pitchFamily="49" charset="-120"/>
                <a:cs typeface="Times New Roman" panose="02020603050405020304" pitchFamily="18" charset="0"/>
              </a:rPr>
              <a:t>報名繳費帳號</a:t>
            </a:r>
            <a:r>
              <a:rPr kumimoji="0" lang="zh-TW" altLang="en-US" sz="1500" spc="-30" dirty="0">
                <a:solidFill>
                  <a:schemeClr val="tx1"/>
                </a:solidFill>
                <a:latin typeface="華康中特圓體" panose="020F0809000000000000" pitchFamily="49" charset="-120"/>
                <a:ea typeface="華康中特圓體" panose="020F0809000000000000" pitchFamily="49" charset="-120"/>
                <a:cs typeface="Times New Roman" panose="02020603050405020304" pitchFamily="18" charset="0"/>
              </a:rPr>
              <a:t>完成繳費</a:t>
            </a:r>
            <a:r>
              <a:rPr kumimoji="0" lang="zh-TW" altLang="en-US" sz="1500" spc="-30" dirty="0" smtClean="0">
                <a:solidFill>
                  <a:schemeClr val="tx1"/>
                </a:solidFill>
                <a:latin typeface="華康中特圓體" panose="020F0809000000000000" pitchFamily="49" charset="-120"/>
                <a:ea typeface="華康中特圓體" panose="020F0809000000000000" pitchFamily="49" charset="-120"/>
                <a:cs typeface="Times New Roman" panose="02020603050405020304" pitchFamily="18" charset="0"/>
              </a:rPr>
              <a:t>。</a:t>
            </a:r>
            <a:endParaRPr lang="zh-TW" altLang="en-US" sz="1500" spc="-30" dirty="0">
              <a:solidFill>
                <a:schemeClr val="tx1"/>
              </a:solidFill>
              <a:latin typeface="華康中特圓體" panose="020F0809000000000000" pitchFamily="49" charset="-120"/>
              <a:ea typeface="華康中特圓體" panose="020F0809000000000000" pitchFamily="49" charset="-120"/>
              <a:cs typeface="Times New Roman" panose="02020603050405020304" pitchFamily="18" charset="0"/>
            </a:endParaRPr>
          </a:p>
        </p:txBody>
      </p:sp>
      <p:sp>
        <p:nvSpPr>
          <p:cNvPr id="18" name="圓角矩形 17"/>
          <p:cNvSpPr/>
          <p:nvPr/>
        </p:nvSpPr>
        <p:spPr>
          <a:xfrm>
            <a:off x="3899805" y="4905352"/>
            <a:ext cx="7139670" cy="1209698"/>
          </a:xfrm>
          <a:prstGeom prst="roundRect">
            <a:avLst/>
          </a:prstGeom>
          <a:solidFill>
            <a:schemeClr val="bg1">
              <a:lumMod val="95000"/>
            </a:schemeClr>
          </a:solidFill>
          <a:ln>
            <a:solidFill>
              <a:schemeClr val="accent6">
                <a:lumMod val="40000"/>
                <a:lumOff val="6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spcAft>
                <a:spcPts val="0"/>
              </a:spcAft>
              <a:defRPr/>
            </a:pPr>
            <a:r>
              <a:rPr kumimoji="0" lang="en-US" altLang="zh-TW" sz="1500" b="1" dirty="0" smtClean="0">
                <a:solidFill>
                  <a:srgbClr val="FF0000"/>
                </a:solidFill>
                <a:latin typeface="Consolas" panose="020B0609020204030204" pitchFamily="49" charset="0"/>
                <a:ea typeface="華康中特圓體" panose="020F0809000000000000" pitchFamily="49" charset="-120"/>
                <a:cs typeface="Times New Roman" panose="02020603050405020304" pitchFamily="18" charset="0"/>
              </a:rPr>
              <a:t>111.3.25</a:t>
            </a:r>
            <a:r>
              <a:rPr kumimoji="0" lang="en-US" altLang="zh-TW" sz="1500" dirty="0" smtClean="0">
                <a:solidFill>
                  <a:srgbClr val="FF0000"/>
                </a:solidFill>
                <a:latin typeface="Consolas" panose="020B0609020204030204" pitchFamily="49" charset="0"/>
                <a:ea typeface="華康中特圓體" panose="020F0809000000000000" pitchFamily="49" charset="-120"/>
                <a:cs typeface="Times New Roman" panose="02020603050405020304" pitchFamily="18" charset="0"/>
              </a:rPr>
              <a:t>(</a:t>
            </a:r>
            <a:r>
              <a:rPr kumimoji="0" lang="zh-TW" altLang="en-US" sz="1500" dirty="0" smtClean="0">
                <a:solidFill>
                  <a:srgbClr val="FF0000"/>
                </a:solidFill>
                <a:latin typeface="Consolas" panose="020B0609020204030204" pitchFamily="49" charset="0"/>
                <a:ea typeface="華康中特圓體" panose="020F0809000000000000" pitchFamily="49" charset="-120"/>
                <a:cs typeface="Times New Roman" panose="02020603050405020304" pitchFamily="18" charset="0"/>
              </a:rPr>
              <a:t>五</a:t>
            </a:r>
            <a:r>
              <a:rPr kumimoji="0" lang="en-US" altLang="zh-TW" sz="1500" dirty="0" smtClean="0">
                <a:solidFill>
                  <a:srgbClr val="FF0000"/>
                </a:solidFill>
                <a:latin typeface="Consolas" panose="020B0609020204030204" pitchFamily="49" charset="0"/>
                <a:ea typeface="華康中特圓體" panose="020F0809000000000000" pitchFamily="49" charset="-120"/>
                <a:cs typeface="Times New Roman" panose="02020603050405020304" pitchFamily="18" charset="0"/>
              </a:rPr>
              <a:t>)</a:t>
            </a:r>
            <a:r>
              <a:rPr kumimoji="0" lang="en-US" altLang="zh-TW" sz="1500" b="1" dirty="0" smtClean="0">
                <a:solidFill>
                  <a:srgbClr val="FF0000"/>
                </a:solidFill>
                <a:latin typeface="Consolas" panose="020B0609020204030204" pitchFamily="49" charset="0"/>
                <a:ea typeface="華康中特圓體" panose="020F0809000000000000" pitchFamily="49" charset="-120"/>
                <a:cs typeface="Times New Roman" panose="02020603050405020304" pitchFamily="18" charset="0"/>
              </a:rPr>
              <a:t>17</a:t>
            </a:r>
            <a:r>
              <a:rPr kumimoji="0" lang="zh-TW" altLang="en-US" sz="1500" b="1" dirty="0">
                <a:solidFill>
                  <a:srgbClr val="FF0000"/>
                </a:solidFill>
                <a:latin typeface="Consolas" panose="020B0609020204030204" pitchFamily="49" charset="0"/>
                <a:ea typeface="華康中特圓體" panose="020F0809000000000000" pitchFamily="49" charset="-120"/>
                <a:cs typeface="Times New Roman" panose="02020603050405020304" pitchFamily="18" charset="0"/>
              </a:rPr>
              <a:t>：</a:t>
            </a:r>
            <a:r>
              <a:rPr kumimoji="0" lang="en-US" altLang="zh-TW" sz="1500" b="1" dirty="0">
                <a:solidFill>
                  <a:srgbClr val="FF0000"/>
                </a:solidFill>
                <a:latin typeface="Consolas" panose="020B0609020204030204" pitchFamily="49" charset="0"/>
                <a:ea typeface="華康中特圓體" panose="020F0809000000000000" pitchFamily="49" charset="-120"/>
                <a:cs typeface="Times New Roman" panose="02020603050405020304" pitchFamily="18" charset="0"/>
              </a:rPr>
              <a:t>00</a:t>
            </a:r>
            <a:r>
              <a:rPr kumimoji="0" lang="zh-TW" altLang="en-US" sz="1500" dirty="0">
                <a:solidFill>
                  <a:schemeClr val="tx1"/>
                </a:solidFill>
                <a:latin typeface="華康中特圓體" panose="020F0809000000000000" pitchFamily="49" charset="-120"/>
                <a:ea typeface="華康中特圓體" panose="020F0809000000000000" pitchFamily="49" charset="-120"/>
                <a:cs typeface="Times New Roman" panose="02020603050405020304" pitchFamily="18" charset="0"/>
              </a:rPr>
              <a:t>前，</a:t>
            </a:r>
            <a:r>
              <a:rPr kumimoji="0" lang="zh-TW" altLang="en-US" sz="1500" dirty="0" smtClean="0">
                <a:solidFill>
                  <a:schemeClr val="tx1"/>
                </a:solidFill>
                <a:latin typeface="華康中特圓體" panose="020F0809000000000000" pitchFamily="49" charset="-120"/>
                <a:ea typeface="華康中特圓體" panose="020F0809000000000000" pitchFamily="49" charset="-120"/>
                <a:cs typeface="Times New Roman" panose="02020603050405020304" pitchFamily="18" charset="0"/>
              </a:rPr>
              <a:t>將</a:t>
            </a:r>
            <a:endParaRPr kumimoji="0" lang="en-US" altLang="zh-TW" sz="1500" dirty="0" smtClean="0">
              <a:solidFill>
                <a:schemeClr val="tx1"/>
              </a:solidFill>
              <a:latin typeface="華康中特圓體" panose="020F0809000000000000" pitchFamily="49" charset="-120"/>
              <a:ea typeface="華康中特圓體" panose="020F0809000000000000" pitchFamily="49" charset="-120"/>
              <a:cs typeface="Times New Roman" panose="02020603050405020304" pitchFamily="18" charset="0"/>
            </a:endParaRPr>
          </a:p>
          <a:p>
            <a:pPr>
              <a:defRPr/>
            </a:pPr>
            <a:r>
              <a:rPr kumimoji="0" lang="en-US" altLang="zh-TW" sz="1500" dirty="0" smtClean="0">
                <a:solidFill>
                  <a:srgbClr val="0000FF"/>
                </a:solidFill>
                <a:latin typeface="Consolas" panose="020B0609020204030204" pitchFamily="49" charset="0"/>
                <a:ea typeface="華康中特圓體" panose="020F0809000000000000" pitchFamily="49" charset="-120"/>
                <a:cs typeface="Times New Roman" panose="02020603050405020304" pitchFamily="18" charset="0"/>
              </a:rPr>
              <a:t>(1)</a:t>
            </a:r>
            <a:r>
              <a:rPr kumimoji="0" lang="zh-TW" altLang="en-US" sz="1500" dirty="0" smtClean="0">
                <a:solidFill>
                  <a:srgbClr val="0000FF"/>
                </a:solidFill>
                <a:latin typeface="Consolas" panose="020B0609020204030204" pitchFamily="49" charset="0"/>
                <a:ea typeface="華康中特圓體" panose="020F0809000000000000" pitchFamily="49" charset="-120"/>
                <a:cs typeface="Times New Roman" panose="02020603050405020304" pitchFamily="18" charset="0"/>
              </a:rPr>
              <a:t>報名</a:t>
            </a:r>
            <a:r>
              <a:rPr kumimoji="0" lang="zh-TW" altLang="en-US" sz="1500" dirty="0">
                <a:solidFill>
                  <a:srgbClr val="0000FF"/>
                </a:solidFill>
                <a:latin typeface="Consolas" panose="020B0609020204030204" pitchFamily="49" charset="0"/>
                <a:ea typeface="華康中特圓體" panose="020F0809000000000000" pitchFamily="49" charset="-120"/>
                <a:cs typeface="Times New Roman" panose="02020603050405020304" pitchFamily="18" charset="0"/>
              </a:rPr>
              <a:t>資料回覆</a:t>
            </a:r>
            <a:r>
              <a:rPr kumimoji="0" lang="zh-TW" altLang="en-US" sz="1500" dirty="0" smtClean="0">
                <a:solidFill>
                  <a:srgbClr val="0000FF"/>
                </a:solidFill>
                <a:latin typeface="Consolas" panose="020B0609020204030204" pitchFamily="49" charset="0"/>
                <a:ea typeface="華康中特圓體" panose="020F0809000000000000" pitchFamily="49" charset="-120"/>
                <a:cs typeface="Times New Roman" panose="02020603050405020304" pitchFamily="18" charset="0"/>
              </a:rPr>
              <a:t>表</a:t>
            </a:r>
            <a:r>
              <a:rPr kumimoji="0" lang="en-US" altLang="zh-TW" sz="1500" dirty="0" smtClean="0">
                <a:solidFill>
                  <a:srgbClr val="0000FF"/>
                </a:solidFill>
                <a:latin typeface="Consolas" panose="020B0609020204030204" pitchFamily="49" charset="0"/>
                <a:ea typeface="華康中特圓體" panose="020F0809000000000000" pitchFamily="49" charset="-120"/>
                <a:cs typeface="Times New Roman" panose="02020603050405020304" pitchFamily="18" charset="0"/>
              </a:rPr>
              <a:t>(</a:t>
            </a:r>
            <a:r>
              <a:rPr lang="zh-TW" altLang="en-US" sz="1500" dirty="0" smtClean="0">
                <a:solidFill>
                  <a:srgbClr val="0000FF"/>
                </a:solidFill>
                <a:latin typeface="Consolas" panose="020B0609020204030204" pitchFamily="49" charset="0"/>
                <a:ea typeface="華康中特圓體" panose="020F0809000000000000" pitchFamily="49" charset="-120"/>
                <a:cs typeface="Times New Roman" panose="02020603050405020304" pitchFamily="18" charset="0"/>
              </a:rPr>
              <a:t>★</a:t>
            </a:r>
            <a:r>
              <a:rPr kumimoji="0" lang="zh-TW" altLang="en-US" sz="1500" dirty="0" smtClean="0">
                <a:solidFill>
                  <a:srgbClr val="0000FF"/>
                </a:solidFill>
                <a:latin typeface="Consolas" panose="020B0609020204030204" pitchFamily="49" charset="0"/>
                <a:ea typeface="華康中特圓體" panose="020F0809000000000000" pitchFamily="49" charset="-120"/>
                <a:cs typeface="Times New Roman" panose="02020603050405020304" pitchFamily="18" charset="0"/>
              </a:rPr>
              <a:t>必繳</a:t>
            </a:r>
            <a:r>
              <a:rPr kumimoji="0" lang="en-US" altLang="zh-TW" sz="1500" dirty="0" smtClean="0">
                <a:solidFill>
                  <a:srgbClr val="0000FF"/>
                </a:solidFill>
                <a:latin typeface="Consolas" panose="020B0609020204030204" pitchFamily="49" charset="0"/>
                <a:ea typeface="華康中特圓體" panose="020F0809000000000000" pitchFamily="49" charset="-120"/>
                <a:cs typeface="Times New Roman" panose="02020603050405020304" pitchFamily="18" charset="0"/>
              </a:rPr>
              <a:t>)</a:t>
            </a:r>
            <a:r>
              <a:rPr kumimoji="0" lang="zh-TW" altLang="en-US" sz="1500" dirty="0" smtClean="0">
                <a:solidFill>
                  <a:srgbClr val="0000FF"/>
                </a:solidFill>
                <a:latin typeface="Consolas" panose="020B0609020204030204" pitchFamily="49" charset="0"/>
                <a:ea typeface="華康中特圓體" panose="020F0809000000000000" pitchFamily="49" charset="-120"/>
                <a:cs typeface="Times New Roman" panose="02020603050405020304" pitchFamily="18" charset="0"/>
              </a:rPr>
              <a:t>、</a:t>
            </a:r>
            <a:r>
              <a:rPr kumimoji="0" lang="en-US" altLang="zh-TW" sz="1500" dirty="0" smtClean="0">
                <a:solidFill>
                  <a:srgbClr val="0000FF"/>
                </a:solidFill>
                <a:latin typeface="Consolas" panose="020B0609020204030204" pitchFamily="49" charset="0"/>
                <a:ea typeface="華康中特圓體" panose="020F0809000000000000" pitchFamily="49" charset="-120"/>
                <a:cs typeface="Times New Roman" panose="02020603050405020304" pitchFamily="18" charset="0"/>
              </a:rPr>
              <a:t>(2)</a:t>
            </a:r>
            <a:r>
              <a:rPr kumimoji="0" lang="zh-TW" altLang="en-US" sz="1500" dirty="0" smtClean="0">
                <a:solidFill>
                  <a:srgbClr val="0000FF"/>
                </a:solidFill>
                <a:latin typeface="Consolas" panose="020B0609020204030204" pitchFamily="49" charset="0"/>
                <a:ea typeface="華康中特圓體" panose="020F0809000000000000" pitchFamily="49" charset="-120"/>
                <a:cs typeface="Times New Roman" panose="02020603050405020304" pitchFamily="18" charset="0"/>
              </a:rPr>
              <a:t>集體</a:t>
            </a:r>
            <a:r>
              <a:rPr kumimoji="0" lang="zh-TW" altLang="en-US" sz="1500" dirty="0">
                <a:solidFill>
                  <a:srgbClr val="0000FF"/>
                </a:solidFill>
                <a:latin typeface="Consolas" panose="020B0609020204030204" pitchFamily="49" charset="0"/>
                <a:ea typeface="華康中特圓體" panose="020F0809000000000000" pitchFamily="49" charset="-120"/>
                <a:cs typeface="Times New Roman" panose="02020603050405020304" pitchFamily="18" charset="0"/>
              </a:rPr>
              <a:t>報名資料確認</a:t>
            </a:r>
            <a:r>
              <a:rPr kumimoji="0" lang="zh-TW" altLang="en-US" sz="1500" dirty="0" smtClean="0">
                <a:solidFill>
                  <a:srgbClr val="0000FF"/>
                </a:solidFill>
                <a:latin typeface="Consolas" panose="020B0609020204030204" pitchFamily="49" charset="0"/>
                <a:ea typeface="華康中特圓體" panose="020F0809000000000000" pitchFamily="49" charset="-120"/>
                <a:cs typeface="Times New Roman" panose="02020603050405020304" pitchFamily="18" charset="0"/>
              </a:rPr>
              <a:t>單</a:t>
            </a:r>
            <a:r>
              <a:rPr kumimoji="0" lang="en-US" altLang="zh-TW" sz="1500" dirty="0" smtClean="0">
                <a:solidFill>
                  <a:srgbClr val="0000FF"/>
                </a:solidFill>
                <a:latin typeface="Consolas" panose="020B0609020204030204" pitchFamily="49" charset="0"/>
                <a:ea typeface="華康中特圓體" panose="020F0809000000000000" pitchFamily="49" charset="-120"/>
                <a:cs typeface="Times New Roman" panose="02020603050405020304" pitchFamily="18" charset="0"/>
              </a:rPr>
              <a:t>(</a:t>
            </a:r>
            <a:r>
              <a:rPr lang="zh-TW" altLang="en-US" sz="1500" dirty="0" smtClean="0">
                <a:solidFill>
                  <a:srgbClr val="0000FF"/>
                </a:solidFill>
                <a:latin typeface="Consolas" panose="020B0609020204030204" pitchFamily="49" charset="0"/>
                <a:ea typeface="華康中特圓體" panose="020F0809000000000000" pitchFamily="49" charset="-120"/>
                <a:cs typeface="Times New Roman" panose="02020603050405020304" pitchFamily="18" charset="0"/>
              </a:rPr>
              <a:t>★</a:t>
            </a:r>
            <a:r>
              <a:rPr lang="zh-TW" altLang="en-US" sz="1500" dirty="0">
                <a:solidFill>
                  <a:srgbClr val="0000FF"/>
                </a:solidFill>
                <a:latin typeface="Consolas" panose="020B0609020204030204" pitchFamily="49" charset="0"/>
                <a:ea typeface="華康中特圓體" panose="020F0809000000000000" pitchFamily="49" charset="-120"/>
                <a:cs typeface="Times New Roman" panose="02020603050405020304" pitchFamily="18" charset="0"/>
              </a:rPr>
              <a:t>必</a:t>
            </a:r>
            <a:r>
              <a:rPr lang="zh-TW" altLang="en-US" sz="1500" dirty="0" smtClean="0">
                <a:solidFill>
                  <a:srgbClr val="0000FF"/>
                </a:solidFill>
                <a:latin typeface="Consolas" panose="020B0609020204030204" pitchFamily="49" charset="0"/>
                <a:ea typeface="華康中特圓體" panose="020F0809000000000000" pitchFamily="49" charset="-120"/>
                <a:cs typeface="Times New Roman" panose="02020603050405020304" pitchFamily="18" charset="0"/>
              </a:rPr>
              <a:t>繳</a:t>
            </a:r>
            <a:r>
              <a:rPr lang="en-US" altLang="zh-TW" sz="1500" dirty="0" smtClean="0">
                <a:solidFill>
                  <a:srgbClr val="0000FF"/>
                </a:solidFill>
                <a:latin typeface="Consolas" panose="020B0609020204030204" pitchFamily="49" charset="0"/>
                <a:ea typeface="華康中特圓體" panose="020F0809000000000000" pitchFamily="49" charset="-120"/>
                <a:cs typeface="Times New Roman" panose="02020603050405020304" pitchFamily="18" charset="0"/>
              </a:rPr>
              <a:t>)</a:t>
            </a:r>
            <a:r>
              <a:rPr kumimoji="0" lang="zh-TW" altLang="en-US" sz="1500" dirty="0" smtClean="0">
                <a:solidFill>
                  <a:schemeClr val="tx1"/>
                </a:solidFill>
                <a:latin typeface="Consolas" panose="020B0609020204030204" pitchFamily="49" charset="0"/>
                <a:ea typeface="華康中特圓體" panose="020F0809000000000000" pitchFamily="49" charset="-120"/>
                <a:cs typeface="Times New Roman" panose="02020603050405020304" pitchFamily="18" charset="0"/>
              </a:rPr>
              <a:t>、</a:t>
            </a:r>
            <a:endParaRPr kumimoji="0" lang="en-US" altLang="zh-TW" sz="1500" dirty="0" smtClean="0">
              <a:solidFill>
                <a:schemeClr val="tx1"/>
              </a:solidFill>
              <a:latin typeface="Consolas" panose="020B0609020204030204" pitchFamily="49" charset="0"/>
              <a:ea typeface="華康中特圓體" panose="020F0809000000000000" pitchFamily="49" charset="-120"/>
              <a:cs typeface="Times New Roman" panose="02020603050405020304" pitchFamily="18" charset="0"/>
            </a:endParaRPr>
          </a:p>
          <a:p>
            <a:pPr>
              <a:defRPr/>
            </a:pPr>
            <a:r>
              <a:rPr kumimoji="0" lang="en-US" altLang="zh-TW" sz="1500" dirty="0" smtClean="0">
                <a:solidFill>
                  <a:schemeClr val="tx1"/>
                </a:solidFill>
                <a:latin typeface="Consolas" panose="020B0609020204030204" pitchFamily="49" charset="0"/>
                <a:ea typeface="華康中特圓體" panose="020F0809000000000000" pitchFamily="49" charset="-120"/>
                <a:cs typeface="Times New Roman" panose="02020603050405020304" pitchFamily="18" charset="0"/>
              </a:rPr>
              <a:t>(3)</a:t>
            </a:r>
            <a:r>
              <a:rPr kumimoji="0" lang="zh-TW" altLang="en-US" sz="1500" dirty="0" smtClean="0">
                <a:solidFill>
                  <a:schemeClr val="tx1"/>
                </a:solidFill>
                <a:latin typeface="Consolas" panose="020B0609020204030204" pitchFamily="49" charset="0"/>
                <a:ea typeface="華康中特圓體" panose="020F0809000000000000" pitchFamily="49" charset="-120"/>
                <a:cs typeface="Times New Roman" panose="02020603050405020304" pitchFamily="18" charset="0"/>
              </a:rPr>
              <a:t>造字申請表、</a:t>
            </a:r>
            <a:r>
              <a:rPr kumimoji="0" lang="en-US" altLang="zh-TW" sz="1500" dirty="0" smtClean="0">
                <a:solidFill>
                  <a:schemeClr val="tx1"/>
                </a:solidFill>
                <a:latin typeface="Consolas" panose="020B0609020204030204" pitchFamily="49" charset="0"/>
                <a:ea typeface="華康中特圓體" panose="020F0809000000000000" pitchFamily="49" charset="-120"/>
                <a:cs typeface="Times New Roman" panose="02020603050405020304" pitchFamily="18" charset="0"/>
              </a:rPr>
              <a:t>(4)</a:t>
            </a:r>
            <a:r>
              <a:rPr kumimoji="0" lang="zh-TW" altLang="en-US" sz="1500" dirty="0" smtClean="0">
                <a:solidFill>
                  <a:schemeClr val="tx1"/>
                </a:solidFill>
                <a:latin typeface="Consolas" panose="020B0609020204030204" pitchFamily="49" charset="0"/>
                <a:ea typeface="華康中特圓體" panose="020F0809000000000000" pitchFamily="49" charset="-120"/>
                <a:cs typeface="Times New Roman" panose="02020603050405020304" pitchFamily="18" charset="0"/>
              </a:rPr>
              <a:t>低</a:t>
            </a:r>
            <a:r>
              <a:rPr kumimoji="0" lang="zh-TW" altLang="en-US" sz="1500" dirty="0">
                <a:solidFill>
                  <a:schemeClr val="tx1"/>
                </a:solidFill>
                <a:latin typeface="Consolas" panose="020B0609020204030204" pitchFamily="49" charset="0"/>
                <a:ea typeface="華康中特圓體" panose="020F0809000000000000" pitchFamily="49" charset="-120"/>
                <a:cs typeface="Times New Roman" panose="02020603050405020304" pitchFamily="18" charset="0"/>
              </a:rPr>
              <a:t>收入</a:t>
            </a:r>
            <a:r>
              <a:rPr kumimoji="0" lang="zh-TW" altLang="en-US" sz="1500" dirty="0" smtClean="0">
                <a:solidFill>
                  <a:schemeClr val="tx1"/>
                </a:solidFill>
                <a:latin typeface="Consolas" panose="020B0609020204030204" pitchFamily="49" charset="0"/>
                <a:ea typeface="華康中特圓體" panose="020F0809000000000000" pitchFamily="49" charset="-120"/>
                <a:cs typeface="Times New Roman" panose="02020603050405020304" pitchFamily="18" charset="0"/>
              </a:rPr>
              <a:t>戶或</a:t>
            </a:r>
            <a:r>
              <a:rPr kumimoji="0" lang="zh-TW" altLang="en-US" sz="1500" dirty="0">
                <a:solidFill>
                  <a:schemeClr val="tx1"/>
                </a:solidFill>
                <a:latin typeface="Consolas" panose="020B0609020204030204" pitchFamily="49" charset="0"/>
                <a:ea typeface="華康中特圓體" panose="020F0809000000000000" pitchFamily="49" charset="-120"/>
                <a:cs typeface="Times New Roman" panose="02020603050405020304" pitchFamily="18" charset="0"/>
              </a:rPr>
              <a:t>中低入戶申請生異動</a:t>
            </a:r>
            <a:r>
              <a:rPr kumimoji="0" lang="zh-TW" altLang="en-US" sz="1500" dirty="0" smtClean="0">
                <a:solidFill>
                  <a:schemeClr val="tx1"/>
                </a:solidFill>
                <a:latin typeface="Consolas" panose="020B0609020204030204" pitchFamily="49" charset="0"/>
                <a:ea typeface="華康中特圓體" panose="020F0809000000000000" pitchFamily="49" charset="-120"/>
                <a:cs typeface="Times New Roman" panose="02020603050405020304" pitchFamily="18" charset="0"/>
              </a:rPr>
              <a:t>名冊</a:t>
            </a:r>
            <a:r>
              <a:rPr lang="en-US" altLang="zh-TW" sz="1500" dirty="0" smtClean="0">
                <a:solidFill>
                  <a:schemeClr val="tx1"/>
                </a:solidFill>
                <a:latin typeface="Consolas" panose="020B0609020204030204" pitchFamily="49" charset="0"/>
                <a:ea typeface="華康中特圓體" panose="020F0809000000000000" pitchFamily="49" charset="-120"/>
                <a:cs typeface="Times New Roman" panose="02020603050405020304" pitchFamily="18" charset="0"/>
              </a:rPr>
              <a:t>(</a:t>
            </a:r>
            <a:r>
              <a:rPr kumimoji="0" lang="zh-TW" altLang="en-US" sz="1500" dirty="0" smtClean="0">
                <a:solidFill>
                  <a:schemeClr val="tx1"/>
                </a:solidFill>
                <a:latin typeface="Consolas" panose="020B0609020204030204" pitchFamily="49" charset="0"/>
                <a:ea typeface="華康中特圓體" panose="020F0809000000000000" pitchFamily="49" charset="-120"/>
                <a:cs typeface="Times New Roman" panose="02020603050405020304" pitchFamily="18" charset="0"/>
              </a:rPr>
              <a:t>無</a:t>
            </a:r>
            <a:r>
              <a:rPr kumimoji="0" lang="zh-TW" altLang="en-US" sz="1500" dirty="0">
                <a:solidFill>
                  <a:schemeClr val="tx1"/>
                </a:solidFill>
                <a:latin typeface="Consolas" panose="020B0609020204030204" pitchFamily="49" charset="0"/>
                <a:ea typeface="華康中特圓體" panose="020F0809000000000000" pitchFamily="49" charset="-120"/>
                <a:cs typeface="Times New Roman" panose="02020603050405020304" pitchFamily="18" charset="0"/>
              </a:rPr>
              <a:t>則免</a:t>
            </a:r>
            <a:r>
              <a:rPr kumimoji="0" lang="zh-TW" altLang="en-US" sz="1500" dirty="0" smtClean="0">
                <a:solidFill>
                  <a:schemeClr val="tx1"/>
                </a:solidFill>
                <a:latin typeface="Consolas" panose="020B0609020204030204" pitchFamily="49" charset="0"/>
                <a:ea typeface="華康中特圓體" panose="020F0809000000000000" pitchFamily="49" charset="-120"/>
                <a:cs typeface="Times New Roman" panose="02020603050405020304" pitchFamily="18" charset="0"/>
              </a:rPr>
              <a:t>繳</a:t>
            </a:r>
            <a:r>
              <a:rPr lang="en-US" altLang="zh-TW" sz="1500" dirty="0" smtClean="0">
                <a:solidFill>
                  <a:schemeClr val="tx1"/>
                </a:solidFill>
                <a:latin typeface="Consolas" panose="020B0609020204030204" pitchFamily="49" charset="0"/>
                <a:ea typeface="華康中特圓體" panose="020F0809000000000000" pitchFamily="49" charset="-120"/>
                <a:cs typeface="Times New Roman" panose="02020603050405020304" pitchFamily="18" charset="0"/>
              </a:rPr>
              <a:t>)</a:t>
            </a:r>
            <a:r>
              <a:rPr kumimoji="0" lang="zh-TW" altLang="en-US" sz="1500" dirty="0" smtClean="0">
                <a:solidFill>
                  <a:schemeClr val="tx1"/>
                </a:solidFill>
                <a:latin typeface="Consolas" panose="020B0609020204030204" pitchFamily="49" charset="0"/>
                <a:ea typeface="華康中特圓體" panose="020F0809000000000000" pitchFamily="49" charset="-120"/>
                <a:cs typeface="Times New Roman" panose="02020603050405020304" pitchFamily="18" charset="0"/>
              </a:rPr>
              <a:t>等</a:t>
            </a:r>
            <a:r>
              <a:rPr kumimoji="0" lang="zh-TW" altLang="en-US" sz="1500" dirty="0">
                <a:solidFill>
                  <a:schemeClr val="tx1"/>
                </a:solidFill>
                <a:latin typeface="Consolas" panose="020B0609020204030204" pitchFamily="49" charset="0"/>
                <a:ea typeface="華康中特圓體" panose="020F0809000000000000" pitchFamily="49" charset="-120"/>
                <a:cs typeface="Times New Roman" panose="02020603050405020304" pitchFamily="18" charset="0"/>
              </a:rPr>
              <a:t>相關資料</a:t>
            </a:r>
            <a:r>
              <a:rPr kumimoji="0" lang="zh-TW" altLang="en-US" sz="1500" dirty="0" smtClean="0">
                <a:solidFill>
                  <a:schemeClr val="tx1"/>
                </a:solidFill>
                <a:latin typeface="Consolas" panose="020B0609020204030204" pitchFamily="49" charset="0"/>
                <a:ea typeface="華康中特圓體" panose="020F0809000000000000" pitchFamily="49" charset="-120"/>
                <a:cs typeface="Times New Roman" panose="02020603050405020304" pitchFamily="18" charset="0"/>
              </a:rPr>
              <a:t>，</a:t>
            </a:r>
            <a:endParaRPr kumimoji="0" lang="en-US" altLang="zh-TW" sz="1500" dirty="0" smtClean="0">
              <a:solidFill>
                <a:schemeClr val="tx1"/>
              </a:solidFill>
              <a:latin typeface="Consolas" panose="020B0609020204030204" pitchFamily="49" charset="0"/>
              <a:ea typeface="華康中特圓體" panose="020F0809000000000000" pitchFamily="49" charset="-120"/>
              <a:cs typeface="Times New Roman" panose="02020603050405020304" pitchFamily="18" charset="0"/>
            </a:endParaRPr>
          </a:p>
          <a:p>
            <a:pPr eaLnBrk="1" hangingPunct="1">
              <a:spcAft>
                <a:spcPts val="0"/>
              </a:spcAft>
              <a:defRPr/>
            </a:pPr>
            <a:r>
              <a:rPr kumimoji="0" lang="zh-TW" altLang="en-US" sz="1500" dirty="0" smtClean="0">
                <a:solidFill>
                  <a:schemeClr val="tx1"/>
                </a:solidFill>
                <a:latin typeface="華康中特圓體" panose="020F0809000000000000" pitchFamily="49" charset="-120"/>
                <a:ea typeface="華康中特圓體" panose="020F0809000000000000" pitchFamily="49" charset="-120"/>
                <a:cs typeface="Times New Roman" panose="02020603050405020304" pitchFamily="18" charset="0"/>
              </a:rPr>
              <a:t>以</a:t>
            </a:r>
            <a:r>
              <a:rPr kumimoji="0" lang="zh-TW" altLang="en-US" sz="1500" dirty="0">
                <a:solidFill>
                  <a:srgbClr val="FF0000"/>
                </a:solidFill>
                <a:latin typeface="華康中特圓體" panose="020F0809000000000000" pitchFamily="49" charset="-120"/>
                <a:ea typeface="華康中特圓體" panose="020F0809000000000000" pitchFamily="49" charset="-120"/>
                <a:cs typeface="Times New Roman" panose="02020603050405020304" pitchFamily="18" charset="0"/>
              </a:rPr>
              <a:t>限時掛號</a:t>
            </a:r>
            <a:r>
              <a:rPr kumimoji="0" lang="zh-TW" altLang="en-US" sz="1500" dirty="0">
                <a:solidFill>
                  <a:schemeClr val="tx1"/>
                </a:solidFill>
                <a:latin typeface="華康中特圓體" panose="020F0809000000000000" pitchFamily="49" charset="-120"/>
                <a:ea typeface="華康中特圓體" panose="020F0809000000000000" pitchFamily="49" charset="-120"/>
                <a:cs typeface="Times New Roman" panose="02020603050405020304" pitchFamily="18" charset="0"/>
              </a:rPr>
              <a:t>郵寄本委員會</a:t>
            </a:r>
            <a:r>
              <a:rPr kumimoji="0" lang="zh-TW" altLang="en-US" sz="1500" dirty="0" smtClean="0">
                <a:solidFill>
                  <a:schemeClr val="tx1"/>
                </a:solidFill>
                <a:latin typeface="華康中特圓體" panose="020F0809000000000000" pitchFamily="49" charset="-120"/>
                <a:ea typeface="華康中特圓體" panose="020F0809000000000000" pitchFamily="49" charset="-120"/>
                <a:cs typeface="Times New Roman" panose="02020603050405020304" pitchFamily="18" charset="0"/>
              </a:rPr>
              <a:t>。</a:t>
            </a:r>
            <a:endParaRPr lang="zh-TW" altLang="en-US" sz="1500" dirty="0">
              <a:solidFill>
                <a:schemeClr val="tx1"/>
              </a:solidFill>
              <a:latin typeface="華康中特圓體" panose="020F0809000000000000" pitchFamily="49" charset="-120"/>
              <a:ea typeface="華康中特圓體" panose="020F0809000000000000" pitchFamily="49" charset="-120"/>
              <a:cs typeface="Times New Roman" panose="02020603050405020304" pitchFamily="18" charset="0"/>
            </a:endParaRPr>
          </a:p>
        </p:txBody>
      </p:sp>
      <p:sp>
        <p:nvSpPr>
          <p:cNvPr id="19" name="投影片編號版面配置區 18"/>
          <p:cNvSpPr>
            <a:spLocks noGrp="1"/>
          </p:cNvSpPr>
          <p:nvPr>
            <p:ph type="sldNum" sz="quarter" idx="12"/>
          </p:nvPr>
        </p:nvSpPr>
        <p:spPr/>
        <p:txBody>
          <a:bodyPr/>
          <a:lstStyle/>
          <a:p>
            <a:fld id="{A6174ADA-354D-4803-A14C-B38EECA4D689}" type="slidenum">
              <a:rPr lang="zh-TW" altLang="en-US" smtClean="0"/>
              <a:t>15</a:t>
            </a:fld>
            <a:endParaRPr lang="zh-TW" altLang="en-US"/>
          </a:p>
        </p:txBody>
      </p:sp>
      <p:sp>
        <p:nvSpPr>
          <p:cNvPr id="20" name="圓角矩形 19"/>
          <p:cNvSpPr/>
          <p:nvPr/>
        </p:nvSpPr>
        <p:spPr>
          <a:xfrm>
            <a:off x="3899805" y="829316"/>
            <a:ext cx="7758795" cy="338127"/>
          </a:xfrm>
          <a:prstGeom prst="roundRect">
            <a:avLst/>
          </a:prstGeom>
          <a:no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0000"/>
            <a:r>
              <a:rPr lang="zh-TW" altLang="en-US" sz="1500" dirty="0" smtClean="0">
                <a:solidFill>
                  <a:schemeClr val="tx1"/>
                </a:solidFill>
                <a:latin typeface="華康中特圓體" panose="020F0809000000000000" pitchFamily="49" charset="-120"/>
                <a:ea typeface="華康中特圓體" panose="020F0809000000000000" pitchFamily="49" charset="-120"/>
                <a:cs typeface="Times New Roman" panose="02020603050405020304" pitchFamily="18" charset="0"/>
              </a:rPr>
              <a:t>系統功能</a:t>
            </a:r>
            <a:r>
              <a:rPr lang="en-US" altLang="zh-TW" sz="1500" dirty="0" smtClean="0">
                <a:solidFill>
                  <a:schemeClr val="tx1"/>
                </a:solidFill>
                <a:latin typeface="華康中特圓體" panose="020F0809000000000000" pitchFamily="49" charset="-120"/>
                <a:ea typeface="華康中特圓體" panose="020F0809000000000000" pitchFamily="49" charset="-120"/>
                <a:cs typeface="Times New Roman" panose="02020603050405020304" pitchFamily="18" charset="0"/>
              </a:rPr>
              <a:t>1.1</a:t>
            </a:r>
            <a:r>
              <a:rPr lang="zh-TW" altLang="en-US" sz="1500" dirty="0">
                <a:solidFill>
                  <a:schemeClr val="tx1"/>
                </a:solidFill>
                <a:latin typeface="華康中特圓體" panose="020F0809000000000000" pitchFamily="49" charset="-120"/>
                <a:ea typeface="華康中特圓體" panose="020F0809000000000000" pitchFamily="49" charset="-120"/>
                <a:cs typeface="Times New Roman" panose="02020603050405020304" pitchFamily="18" charset="0"/>
              </a:rPr>
              <a:t>至</a:t>
            </a:r>
            <a:r>
              <a:rPr lang="en-US" altLang="zh-TW" sz="1500" dirty="0">
                <a:solidFill>
                  <a:schemeClr val="tx1"/>
                </a:solidFill>
                <a:latin typeface="華康中特圓體" panose="020F0809000000000000" pitchFamily="49" charset="-120"/>
                <a:ea typeface="華康中特圓體" panose="020F0809000000000000" pitchFamily="49" charset="-120"/>
                <a:cs typeface="Times New Roman" panose="02020603050405020304" pitchFamily="18" charset="0"/>
              </a:rPr>
              <a:t>2.6</a:t>
            </a:r>
            <a:r>
              <a:rPr lang="zh-TW" altLang="en-US" sz="1500" dirty="0">
                <a:solidFill>
                  <a:schemeClr val="tx1"/>
                </a:solidFill>
                <a:latin typeface="華康中特圓體" panose="020F0809000000000000" pitchFamily="49" charset="-120"/>
                <a:ea typeface="華康中特圓體" panose="020F0809000000000000" pitchFamily="49" charset="-120"/>
                <a:cs typeface="Times New Roman" panose="02020603050405020304" pitchFamily="18" charset="0"/>
              </a:rPr>
              <a:t>提早於</a:t>
            </a:r>
            <a:r>
              <a:rPr lang="en-US" altLang="zh-TW" sz="1500" b="1" dirty="0">
                <a:solidFill>
                  <a:srgbClr val="0000FF"/>
                </a:solidFill>
                <a:latin typeface="Consolas" panose="020B0609020204030204" pitchFamily="49" charset="0"/>
                <a:ea typeface="華康中特圓體" panose="020F0809000000000000" pitchFamily="49" charset="-120"/>
                <a:cs typeface="Times New Roman" panose="02020603050405020304" pitchFamily="18" charset="0"/>
              </a:rPr>
              <a:t>111.3.7(</a:t>
            </a:r>
            <a:r>
              <a:rPr lang="zh-TW" altLang="en-US" sz="1500" b="1" dirty="0">
                <a:solidFill>
                  <a:srgbClr val="0000FF"/>
                </a:solidFill>
                <a:latin typeface="Consolas" panose="020B0609020204030204" pitchFamily="49" charset="0"/>
                <a:ea typeface="華康中特圓體" panose="020F0809000000000000" pitchFamily="49" charset="-120"/>
                <a:cs typeface="Times New Roman" panose="02020603050405020304" pitchFamily="18" charset="0"/>
              </a:rPr>
              <a:t>一</a:t>
            </a:r>
            <a:r>
              <a:rPr lang="en-US" altLang="zh-TW" sz="1500" b="1" dirty="0">
                <a:solidFill>
                  <a:srgbClr val="0000FF"/>
                </a:solidFill>
                <a:latin typeface="Consolas" panose="020B0609020204030204" pitchFamily="49" charset="0"/>
                <a:ea typeface="華康中特圓體" panose="020F0809000000000000" pitchFamily="49" charset="-120"/>
                <a:cs typeface="Times New Roman" panose="02020603050405020304" pitchFamily="18" charset="0"/>
              </a:rPr>
              <a:t>)10:00</a:t>
            </a:r>
            <a:r>
              <a:rPr lang="zh-TW" altLang="en-US" sz="1500" b="1" dirty="0">
                <a:solidFill>
                  <a:srgbClr val="0000FF"/>
                </a:solidFill>
                <a:latin typeface="Consolas" panose="020B0609020204030204" pitchFamily="49" charset="0"/>
                <a:ea typeface="華康中特圓體" panose="020F0809000000000000" pitchFamily="49" charset="-120"/>
                <a:cs typeface="Times New Roman" panose="02020603050405020304" pitchFamily="18" charset="0"/>
              </a:rPr>
              <a:t>起</a:t>
            </a:r>
            <a:r>
              <a:rPr lang="zh-TW" altLang="en-US" sz="1500" dirty="0">
                <a:solidFill>
                  <a:schemeClr val="tx1"/>
                </a:solidFill>
                <a:latin typeface="華康中特圓體" panose="020F0809000000000000" pitchFamily="49" charset="-120"/>
                <a:ea typeface="華康中特圓體" panose="020F0809000000000000" pitchFamily="49" charset="-120"/>
                <a:cs typeface="Times New Roman" panose="02020603050405020304" pitchFamily="18" charset="0"/>
              </a:rPr>
              <a:t>開放</a:t>
            </a:r>
          </a:p>
        </p:txBody>
      </p:sp>
    </p:spTree>
    <p:extLst>
      <p:ext uri="{BB962C8B-B14F-4D97-AF65-F5344CB8AC3E}">
        <p14:creationId xmlns:p14="http://schemas.microsoft.com/office/powerpoint/2010/main" val="191082240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0"/>
            <a:ext cx="12192000" cy="520700"/>
          </a:xfrm>
          <a:prstGeom prst="rect">
            <a:avLst/>
          </a:prstGeom>
          <a:solidFill>
            <a:srgbClr val="DFD7E9"/>
          </a:solidFill>
          <a:ln>
            <a:solidFill>
              <a:srgbClr val="DFD7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sz="2800" dirty="0" smtClean="0">
                <a:solidFill>
                  <a:schemeClr val="tx1"/>
                </a:solidFill>
                <a:latin typeface="華康中特圓體" panose="020F0809000000000000" pitchFamily="49" charset="-120"/>
                <a:ea typeface="華康中特圓體" panose="020F0809000000000000" pitchFamily="49" charset="-120"/>
                <a:sym typeface="Wingdings" panose="05000000000000000000" pitchFamily="2" charset="2"/>
              </a:rPr>
              <a:t>五、</a:t>
            </a:r>
            <a:r>
              <a:rPr lang="zh-TW" altLang="en-US" sz="2800" dirty="0">
                <a:solidFill>
                  <a:schemeClr val="tx1"/>
                </a:solidFill>
                <a:latin typeface="華康中特圓體" panose="020F0809000000000000" pitchFamily="49" charset="-120"/>
                <a:ea typeface="華康中特圓體" panose="020F0809000000000000" pitchFamily="49" charset="-120"/>
                <a:sym typeface="Wingdings" panose="05000000000000000000" pitchFamily="2" charset="2"/>
              </a:rPr>
              <a:t>第一階段篩選：申請生個別報名程序及注意事項</a:t>
            </a:r>
            <a:endParaRPr lang="zh-TW" altLang="en-US" sz="2800" dirty="0">
              <a:solidFill>
                <a:schemeClr val="tx1"/>
              </a:solidFill>
              <a:latin typeface="華康中特圓體" panose="020F0809000000000000" pitchFamily="49" charset="-120"/>
              <a:ea typeface="華康中特圓體" panose="020F0809000000000000" pitchFamily="49" charset="-120"/>
            </a:endParaRPr>
          </a:p>
        </p:txBody>
      </p:sp>
      <p:sp>
        <p:nvSpPr>
          <p:cNvPr id="4" name="圓角矩形 3"/>
          <p:cNvSpPr/>
          <p:nvPr/>
        </p:nvSpPr>
        <p:spPr>
          <a:xfrm>
            <a:off x="1405618" y="620552"/>
            <a:ext cx="3118756" cy="1047887"/>
          </a:xfrm>
          <a:prstGeom prst="roundRect">
            <a:avLst/>
          </a:prstGeom>
          <a:solidFill>
            <a:srgbClr val="0066CC"/>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smtClean="0">
                <a:solidFill>
                  <a:schemeClr val="bg1"/>
                </a:solidFill>
                <a:effectLst>
                  <a:outerShdw blurRad="38100" dist="38100" dir="2700000" algn="tl">
                    <a:srgbClr val="000000">
                      <a:alpha val="43137"/>
                    </a:srgbClr>
                  </a:outerShdw>
                </a:effectLst>
                <a:latin typeface="華康中特圓體" panose="020F0809000000000000" pitchFamily="49" charset="-120"/>
                <a:ea typeface="華康中特圓體" panose="020F0809000000000000" pitchFamily="49" charset="-120"/>
                <a:cs typeface="Times New Roman" panose="02020603050405020304" pitchFamily="18" charset="0"/>
              </a:rPr>
              <a:t>申請生個別報名</a:t>
            </a:r>
            <a:endParaRPr lang="en-US" altLang="zh-TW" b="1" dirty="0" smtClean="0">
              <a:solidFill>
                <a:schemeClr val="bg1"/>
              </a:solidFill>
              <a:effectLst>
                <a:outerShdw blurRad="38100" dist="38100" dir="2700000" algn="tl">
                  <a:srgbClr val="000000">
                    <a:alpha val="43137"/>
                  </a:srgbClr>
                </a:outerShdw>
              </a:effectLst>
              <a:latin typeface="華康中特圓體" panose="020F0809000000000000" pitchFamily="49" charset="-120"/>
              <a:ea typeface="華康中特圓體" panose="020F0809000000000000" pitchFamily="49" charset="-120"/>
              <a:cs typeface="Times New Roman" panose="02020603050405020304" pitchFamily="18" charset="0"/>
            </a:endParaRPr>
          </a:p>
          <a:p>
            <a:pPr algn="ctr"/>
            <a:r>
              <a:rPr lang="en-US" altLang="zh-TW" b="1" dirty="0" smtClean="0">
                <a:solidFill>
                  <a:schemeClr val="bg1"/>
                </a:solidFill>
                <a:effectLst>
                  <a:outerShdw blurRad="38100" dist="38100" dir="2700000" algn="tl">
                    <a:srgbClr val="000000">
                      <a:alpha val="43137"/>
                    </a:srgbClr>
                  </a:outerShdw>
                </a:effectLst>
                <a:latin typeface="華康中特圓體" panose="020F0809000000000000" pitchFamily="49" charset="-120"/>
                <a:ea typeface="華康中特圓體" panose="020F0809000000000000" pitchFamily="49" charset="-120"/>
                <a:cs typeface="Times New Roman" panose="02020603050405020304" pitchFamily="18" charset="0"/>
              </a:rPr>
              <a:t>(</a:t>
            </a:r>
            <a:r>
              <a:rPr lang="zh-TW" altLang="en-US" b="1" dirty="0" smtClean="0">
                <a:solidFill>
                  <a:schemeClr val="bg1"/>
                </a:solidFill>
                <a:effectLst>
                  <a:outerShdw blurRad="38100" dist="38100" dir="2700000" algn="tl">
                    <a:srgbClr val="000000">
                      <a:alpha val="43137"/>
                    </a:srgbClr>
                  </a:outerShdw>
                </a:effectLst>
                <a:latin typeface="華康中特圓體" panose="020F0809000000000000" pitchFamily="49" charset="-120"/>
                <a:ea typeface="華康中特圓體" panose="020F0809000000000000" pitchFamily="49" charset="-120"/>
                <a:cs typeface="Times New Roman" panose="02020603050405020304" pitchFamily="18" charset="0"/>
              </a:rPr>
              <a:t>非應屆畢業生</a:t>
            </a:r>
            <a:r>
              <a:rPr lang="en-US" altLang="zh-TW" b="1" dirty="0" smtClean="0">
                <a:solidFill>
                  <a:schemeClr val="bg1"/>
                </a:solidFill>
                <a:effectLst>
                  <a:outerShdw blurRad="38100" dist="38100" dir="2700000" algn="tl">
                    <a:srgbClr val="000000">
                      <a:alpha val="43137"/>
                    </a:srgbClr>
                  </a:outerShdw>
                </a:effectLst>
                <a:latin typeface="華康中特圓體" panose="020F0809000000000000" pitchFamily="49" charset="-120"/>
                <a:ea typeface="華康中特圓體" panose="020F0809000000000000" pitchFamily="49" charset="-120"/>
                <a:cs typeface="Times New Roman" panose="02020603050405020304" pitchFamily="18" charset="0"/>
              </a:rPr>
              <a:t>)</a:t>
            </a:r>
          </a:p>
          <a:p>
            <a:pPr algn="ctr"/>
            <a:r>
              <a:rPr lang="en-US" altLang="zh-TW" sz="1400" b="1" dirty="0" smtClean="0">
                <a:solidFill>
                  <a:schemeClr val="bg1"/>
                </a:solidFill>
                <a:effectLst>
                  <a:outerShdw blurRad="38100" dist="38100" dir="2700000" algn="tl">
                    <a:srgbClr val="000000">
                      <a:alpha val="43137"/>
                    </a:srgbClr>
                  </a:outerShdw>
                </a:effectLst>
                <a:latin typeface="Consolas" panose="020B0609020204030204" pitchFamily="49" charset="0"/>
                <a:ea typeface="華康中特圓體" panose="020F0809000000000000" pitchFamily="49" charset="-120"/>
                <a:cs typeface="Times New Roman" panose="02020603050405020304" pitchFamily="18" charset="0"/>
              </a:rPr>
              <a:t>111.3.21(</a:t>
            </a:r>
            <a:r>
              <a:rPr lang="zh-TW" altLang="en-US" sz="1400" b="1" dirty="0" smtClean="0">
                <a:solidFill>
                  <a:schemeClr val="bg1"/>
                </a:solidFill>
                <a:effectLst>
                  <a:outerShdw blurRad="38100" dist="38100" dir="2700000" algn="tl">
                    <a:srgbClr val="000000">
                      <a:alpha val="43137"/>
                    </a:srgbClr>
                  </a:outerShdw>
                </a:effectLst>
                <a:latin typeface="Consolas" panose="020B0609020204030204" pitchFamily="49" charset="0"/>
                <a:ea typeface="華康中特圓體" panose="020F0809000000000000" pitchFamily="49" charset="-120"/>
                <a:cs typeface="Times New Roman" panose="02020603050405020304" pitchFamily="18" charset="0"/>
              </a:rPr>
              <a:t>一</a:t>
            </a:r>
            <a:r>
              <a:rPr lang="en-US" altLang="zh-TW" sz="1400" b="1" dirty="0" smtClean="0">
                <a:solidFill>
                  <a:schemeClr val="bg1"/>
                </a:solidFill>
                <a:effectLst>
                  <a:outerShdw blurRad="38100" dist="38100" dir="2700000" algn="tl">
                    <a:srgbClr val="000000">
                      <a:alpha val="43137"/>
                    </a:srgbClr>
                  </a:outerShdw>
                </a:effectLst>
                <a:latin typeface="Consolas" panose="020B0609020204030204" pitchFamily="49" charset="0"/>
                <a:ea typeface="華康中特圓體" panose="020F0809000000000000" pitchFamily="49" charset="-120"/>
                <a:cs typeface="Times New Roman" panose="02020603050405020304" pitchFamily="18" charset="0"/>
              </a:rPr>
              <a:t>)10:00</a:t>
            </a:r>
          </a:p>
          <a:p>
            <a:pPr algn="ctr"/>
            <a:r>
              <a:rPr lang="en-US" altLang="zh-TW" sz="1400" b="1" dirty="0" smtClean="0">
                <a:solidFill>
                  <a:schemeClr val="bg1"/>
                </a:solidFill>
                <a:effectLst>
                  <a:outerShdw blurRad="38100" dist="38100" dir="2700000" algn="tl">
                    <a:srgbClr val="000000">
                      <a:alpha val="43137"/>
                    </a:srgbClr>
                  </a:outerShdw>
                </a:effectLst>
                <a:latin typeface="Consolas" panose="020B0609020204030204" pitchFamily="49" charset="0"/>
                <a:ea typeface="華康中特圓體" panose="020F0809000000000000" pitchFamily="49" charset="-120"/>
                <a:cs typeface="Times New Roman" panose="02020603050405020304" pitchFamily="18" charset="0"/>
              </a:rPr>
              <a:t>~111.3.25(</a:t>
            </a:r>
            <a:r>
              <a:rPr lang="zh-TW" altLang="en-US" sz="1400" b="1" dirty="0" smtClean="0">
                <a:solidFill>
                  <a:schemeClr val="bg1"/>
                </a:solidFill>
                <a:effectLst>
                  <a:outerShdw blurRad="38100" dist="38100" dir="2700000" algn="tl">
                    <a:srgbClr val="000000">
                      <a:alpha val="43137"/>
                    </a:srgbClr>
                  </a:outerShdw>
                </a:effectLst>
                <a:latin typeface="Consolas" panose="020B0609020204030204" pitchFamily="49" charset="0"/>
                <a:ea typeface="華康中特圓體" panose="020F0809000000000000" pitchFamily="49" charset="-120"/>
                <a:cs typeface="Times New Roman" panose="02020603050405020304" pitchFamily="18" charset="0"/>
              </a:rPr>
              <a:t>五</a:t>
            </a:r>
            <a:r>
              <a:rPr lang="en-US" altLang="zh-TW" sz="1400" b="1" dirty="0" smtClean="0">
                <a:solidFill>
                  <a:schemeClr val="bg1"/>
                </a:solidFill>
                <a:effectLst>
                  <a:outerShdw blurRad="38100" dist="38100" dir="2700000" algn="tl">
                    <a:srgbClr val="000000">
                      <a:alpha val="43137"/>
                    </a:srgbClr>
                  </a:outerShdw>
                </a:effectLst>
                <a:latin typeface="Consolas" panose="020B0609020204030204" pitchFamily="49" charset="0"/>
                <a:ea typeface="華康中特圓體" panose="020F0809000000000000" pitchFamily="49" charset="-120"/>
                <a:cs typeface="Times New Roman" panose="02020603050405020304" pitchFamily="18" charset="0"/>
              </a:rPr>
              <a:t>)17:00</a:t>
            </a:r>
            <a:endParaRPr lang="zh-TW" altLang="en-US" sz="1400" b="1" dirty="0">
              <a:solidFill>
                <a:schemeClr val="bg1"/>
              </a:solidFill>
              <a:effectLst>
                <a:outerShdw blurRad="38100" dist="38100" dir="2700000" algn="tl">
                  <a:srgbClr val="000000">
                    <a:alpha val="43137"/>
                  </a:srgbClr>
                </a:outerShdw>
              </a:effectLst>
              <a:latin typeface="Consolas" panose="020B0609020204030204" pitchFamily="49" charset="0"/>
              <a:ea typeface="華康中特圓體" panose="020F0809000000000000" pitchFamily="49" charset="-120"/>
              <a:cs typeface="Times New Roman" panose="02020603050405020304" pitchFamily="18" charset="0"/>
            </a:endParaRPr>
          </a:p>
        </p:txBody>
      </p:sp>
      <p:sp>
        <p:nvSpPr>
          <p:cNvPr id="5" name="矩形 4"/>
          <p:cNvSpPr/>
          <p:nvPr/>
        </p:nvSpPr>
        <p:spPr>
          <a:xfrm>
            <a:off x="1405618" y="1985387"/>
            <a:ext cx="3118756" cy="525725"/>
          </a:xfrm>
          <a:prstGeom prst="rect">
            <a:avLst/>
          </a:prstGeom>
          <a:solidFill>
            <a:srgbClr val="CBF1EC"/>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smtClean="0">
                <a:solidFill>
                  <a:schemeClr val="tx1"/>
                </a:solidFill>
                <a:latin typeface="華康中特圓體" panose="020F0809000000000000" pitchFamily="49" charset="-120"/>
                <a:ea typeface="華康中特圓體" panose="020F0809000000000000" pitchFamily="49" charset="-120"/>
              </a:rPr>
              <a:t>報名繳費帳號查詢</a:t>
            </a:r>
            <a:endParaRPr lang="zh-TW" altLang="en-US" dirty="0">
              <a:solidFill>
                <a:schemeClr val="tx1"/>
              </a:solidFill>
              <a:latin typeface="華康中特圓體" panose="020F0809000000000000" pitchFamily="49" charset="-120"/>
              <a:ea typeface="華康中特圓體" panose="020F0809000000000000" pitchFamily="49" charset="-120"/>
            </a:endParaRPr>
          </a:p>
        </p:txBody>
      </p:sp>
      <p:sp>
        <p:nvSpPr>
          <p:cNvPr id="6" name="矩形 5"/>
          <p:cNvSpPr/>
          <p:nvPr/>
        </p:nvSpPr>
        <p:spPr>
          <a:xfrm>
            <a:off x="1405618" y="2828256"/>
            <a:ext cx="3118756" cy="756012"/>
          </a:xfrm>
          <a:prstGeom prst="rect">
            <a:avLst/>
          </a:prstGeom>
          <a:solidFill>
            <a:srgbClr val="CBF1EC"/>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smtClean="0">
                <a:solidFill>
                  <a:schemeClr val="tx1"/>
                </a:solidFill>
                <a:latin typeface="華康中特圓體" panose="020F0809000000000000" pitchFamily="49" charset="-120"/>
                <a:ea typeface="華康中特圓體" panose="020F0809000000000000" pitchFamily="49" charset="-120"/>
                <a:cs typeface="Times New Roman" panose="02020603050405020304" pitchFamily="18" charset="0"/>
              </a:rPr>
              <a:t>繳費</a:t>
            </a:r>
            <a:endParaRPr lang="en-US" altLang="zh-TW" dirty="0" smtClean="0">
              <a:solidFill>
                <a:schemeClr val="tx1"/>
              </a:solidFill>
              <a:latin typeface="華康中特圓體" panose="020F0809000000000000" pitchFamily="49" charset="-120"/>
              <a:ea typeface="華康中特圓體" panose="020F0809000000000000" pitchFamily="49" charset="-120"/>
              <a:cs typeface="Times New Roman" panose="02020603050405020304" pitchFamily="18" charset="0"/>
            </a:endParaRPr>
          </a:p>
          <a:p>
            <a:pPr algn="ctr"/>
            <a:r>
              <a:rPr lang="en-US" altLang="zh-TW" sz="1400" dirty="0" smtClean="0">
                <a:solidFill>
                  <a:srgbClr val="FF0000"/>
                </a:solidFill>
                <a:latin typeface="Consolas" panose="020B0609020204030204" pitchFamily="49" charset="0"/>
                <a:ea typeface="華康中特圓體" panose="020F0809000000000000" pitchFamily="49" charset="-120"/>
                <a:cs typeface="Times New Roman" panose="02020603050405020304" pitchFamily="18" charset="0"/>
              </a:rPr>
              <a:t>111.3.21(</a:t>
            </a:r>
            <a:r>
              <a:rPr lang="zh-TW" altLang="en-US" sz="1400" dirty="0" smtClean="0">
                <a:solidFill>
                  <a:srgbClr val="FF0000"/>
                </a:solidFill>
                <a:latin typeface="Consolas" panose="020B0609020204030204" pitchFamily="49" charset="0"/>
                <a:ea typeface="華康中特圓體" panose="020F0809000000000000" pitchFamily="49" charset="-120"/>
                <a:cs typeface="Times New Roman" panose="02020603050405020304" pitchFamily="18" charset="0"/>
              </a:rPr>
              <a:t>一</a:t>
            </a:r>
            <a:r>
              <a:rPr lang="en-US" altLang="zh-TW" sz="1400" dirty="0" smtClean="0">
                <a:solidFill>
                  <a:srgbClr val="FF0000"/>
                </a:solidFill>
                <a:latin typeface="Consolas" panose="020B0609020204030204" pitchFamily="49" charset="0"/>
                <a:ea typeface="華康中特圓體" panose="020F0809000000000000" pitchFamily="49" charset="-120"/>
                <a:cs typeface="Times New Roman" panose="02020603050405020304" pitchFamily="18" charset="0"/>
              </a:rPr>
              <a:t>)10:00</a:t>
            </a:r>
          </a:p>
          <a:p>
            <a:pPr algn="ctr"/>
            <a:r>
              <a:rPr lang="en-US" altLang="zh-TW" sz="1400" dirty="0" smtClean="0">
                <a:solidFill>
                  <a:srgbClr val="FF0000"/>
                </a:solidFill>
                <a:latin typeface="Consolas" panose="020B0609020204030204" pitchFamily="49" charset="0"/>
                <a:ea typeface="華康中特圓體" panose="020F0809000000000000" pitchFamily="49" charset="-120"/>
                <a:cs typeface="Times New Roman" panose="02020603050405020304" pitchFamily="18" charset="0"/>
              </a:rPr>
              <a:t>~111.3.24(</a:t>
            </a:r>
            <a:r>
              <a:rPr lang="zh-TW" altLang="en-US" sz="1400" dirty="0" smtClean="0">
                <a:solidFill>
                  <a:srgbClr val="FF0000"/>
                </a:solidFill>
                <a:latin typeface="Consolas" panose="020B0609020204030204" pitchFamily="49" charset="0"/>
                <a:ea typeface="華康中特圓體" panose="020F0809000000000000" pitchFamily="49" charset="-120"/>
                <a:cs typeface="Times New Roman" panose="02020603050405020304" pitchFamily="18" charset="0"/>
              </a:rPr>
              <a:t>四</a:t>
            </a:r>
            <a:r>
              <a:rPr lang="en-US" altLang="zh-TW" sz="1400" dirty="0" smtClean="0">
                <a:solidFill>
                  <a:srgbClr val="FF0000"/>
                </a:solidFill>
                <a:latin typeface="Consolas" panose="020B0609020204030204" pitchFamily="49" charset="0"/>
                <a:ea typeface="華康中特圓體" panose="020F0809000000000000" pitchFamily="49" charset="-120"/>
                <a:cs typeface="Times New Roman" panose="02020603050405020304" pitchFamily="18" charset="0"/>
              </a:rPr>
              <a:t>)24:00</a:t>
            </a:r>
            <a:endParaRPr lang="zh-TW" altLang="en-US" sz="1400" dirty="0">
              <a:solidFill>
                <a:srgbClr val="FF0000"/>
              </a:solidFill>
              <a:latin typeface="Consolas" panose="020B0609020204030204" pitchFamily="49" charset="0"/>
              <a:ea typeface="華康中特圓體" panose="020F0809000000000000" pitchFamily="49" charset="-120"/>
              <a:cs typeface="Times New Roman" panose="02020603050405020304" pitchFamily="18" charset="0"/>
            </a:endParaRPr>
          </a:p>
        </p:txBody>
      </p:sp>
      <p:sp>
        <p:nvSpPr>
          <p:cNvPr id="7" name="矩形 6"/>
          <p:cNvSpPr/>
          <p:nvPr/>
        </p:nvSpPr>
        <p:spPr>
          <a:xfrm>
            <a:off x="1405618" y="3851781"/>
            <a:ext cx="3118756" cy="1368539"/>
          </a:xfrm>
          <a:prstGeom prst="rect">
            <a:avLst/>
          </a:prstGeom>
          <a:solidFill>
            <a:srgbClr val="CBF1EC"/>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smtClean="0">
                <a:solidFill>
                  <a:schemeClr val="tx1"/>
                </a:solidFill>
                <a:latin typeface="華康中特圓體" panose="020F0809000000000000" pitchFamily="49" charset="-120"/>
                <a:ea typeface="華康中特圓體" panose="020F0809000000000000" pitchFamily="49" charset="-120"/>
              </a:rPr>
              <a:t>上網登錄報名</a:t>
            </a:r>
            <a:endParaRPr lang="en-US" altLang="zh-TW" dirty="0" smtClean="0">
              <a:solidFill>
                <a:schemeClr val="tx1"/>
              </a:solidFill>
              <a:latin typeface="華康中特圓體" panose="020F0809000000000000" pitchFamily="49" charset="-120"/>
              <a:ea typeface="華康中特圓體" panose="020F0809000000000000" pitchFamily="49" charset="-120"/>
            </a:endParaRPr>
          </a:p>
          <a:p>
            <a:pPr marL="285750" indent="-285750">
              <a:buFont typeface="Wingdings" panose="05000000000000000000" pitchFamily="2" charset="2"/>
              <a:buChar char="ü"/>
            </a:pPr>
            <a:r>
              <a:rPr lang="zh-TW" altLang="en-US" sz="1600" dirty="0" smtClean="0">
                <a:solidFill>
                  <a:schemeClr val="tx1"/>
                </a:solidFill>
                <a:latin typeface="華康中特圓體" panose="020F0809000000000000" pitchFamily="49" charset="-120"/>
                <a:ea typeface="華康中特圓體" panose="020F0809000000000000" pitchFamily="49" charset="-120"/>
              </a:rPr>
              <a:t>個人資料</a:t>
            </a:r>
            <a:endParaRPr lang="en-US" altLang="zh-TW" sz="1600" dirty="0" smtClean="0">
              <a:solidFill>
                <a:schemeClr val="tx1"/>
              </a:solidFill>
              <a:latin typeface="華康中特圓體" panose="020F0809000000000000" pitchFamily="49" charset="-120"/>
              <a:ea typeface="華康中特圓體" panose="020F0809000000000000" pitchFamily="49" charset="-120"/>
            </a:endParaRPr>
          </a:p>
          <a:p>
            <a:pPr marL="285750" indent="-285750">
              <a:buFont typeface="Wingdings" panose="05000000000000000000" pitchFamily="2" charset="2"/>
              <a:buChar char="ü"/>
            </a:pPr>
            <a:r>
              <a:rPr lang="zh-TW" altLang="en-US" sz="1600" dirty="0" smtClean="0">
                <a:solidFill>
                  <a:srgbClr val="FF0000"/>
                </a:solidFill>
                <a:latin typeface="華康中特圓體" panose="020F0809000000000000" pitchFamily="49" charset="-120"/>
                <a:ea typeface="華康中特圓體" panose="020F0809000000000000" pitchFamily="49" charset="-120"/>
              </a:rPr>
              <a:t>同意是否釋出中央資料庫學習歷程資料至本委員會</a:t>
            </a:r>
            <a:endParaRPr lang="en-US" altLang="zh-TW" sz="1600" dirty="0">
              <a:solidFill>
                <a:srgbClr val="FF0000"/>
              </a:solidFill>
              <a:latin typeface="華康中特圓體" panose="020F0809000000000000" pitchFamily="49" charset="-120"/>
              <a:ea typeface="華康中特圓體" panose="020F0809000000000000" pitchFamily="49" charset="-120"/>
            </a:endParaRPr>
          </a:p>
          <a:p>
            <a:pPr marL="285750" indent="-285750">
              <a:buFont typeface="Wingdings" panose="05000000000000000000" pitchFamily="2" charset="2"/>
              <a:buChar char="ü"/>
            </a:pPr>
            <a:r>
              <a:rPr lang="zh-TW" altLang="en-US" sz="1600" dirty="0" smtClean="0">
                <a:solidFill>
                  <a:schemeClr val="tx1"/>
                </a:solidFill>
                <a:latin typeface="華康中特圓體" panose="020F0809000000000000" pitchFamily="49" charset="-120"/>
                <a:ea typeface="華康中特圓體" panose="020F0809000000000000" pitchFamily="49" charset="-120"/>
              </a:rPr>
              <a:t>選填校系組學程</a:t>
            </a:r>
            <a:endParaRPr lang="zh-TW" altLang="en-US" sz="1600" dirty="0">
              <a:solidFill>
                <a:schemeClr val="tx1"/>
              </a:solidFill>
              <a:latin typeface="華康中特圓體" panose="020F0809000000000000" pitchFamily="49" charset="-120"/>
              <a:ea typeface="華康中特圓體" panose="020F0809000000000000" pitchFamily="49" charset="-120"/>
            </a:endParaRPr>
          </a:p>
        </p:txBody>
      </p:sp>
      <p:sp>
        <p:nvSpPr>
          <p:cNvPr id="8" name="矩形 7"/>
          <p:cNvSpPr/>
          <p:nvPr/>
        </p:nvSpPr>
        <p:spPr>
          <a:xfrm>
            <a:off x="1405618" y="5495371"/>
            <a:ext cx="3118756" cy="458874"/>
          </a:xfrm>
          <a:prstGeom prst="rect">
            <a:avLst/>
          </a:prstGeom>
          <a:solidFill>
            <a:srgbClr val="CBF1EC"/>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smtClean="0">
                <a:solidFill>
                  <a:schemeClr val="tx1"/>
                </a:solidFill>
                <a:latin typeface="華康中特圓體" panose="020F0809000000000000" pitchFamily="49" charset="-120"/>
                <a:ea typeface="華康中特圓體" panose="020F0809000000000000" pitchFamily="49" charset="-120"/>
              </a:rPr>
              <a:t>確定送出</a:t>
            </a:r>
            <a:endParaRPr lang="en-US" altLang="zh-TW" dirty="0" smtClean="0">
              <a:solidFill>
                <a:schemeClr val="tx1"/>
              </a:solidFill>
              <a:latin typeface="華康中特圓體" panose="020F0809000000000000" pitchFamily="49" charset="-120"/>
              <a:ea typeface="華康中特圓體" panose="020F0809000000000000" pitchFamily="49" charset="-120"/>
            </a:endParaRPr>
          </a:p>
        </p:txBody>
      </p:sp>
      <p:sp>
        <p:nvSpPr>
          <p:cNvPr id="9" name="圓角矩形 8"/>
          <p:cNvSpPr/>
          <p:nvPr/>
        </p:nvSpPr>
        <p:spPr>
          <a:xfrm>
            <a:off x="1405618" y="6229295"/>
            <a:ext cx="3121931" cy="496490"/>
          </a:xfrm>
          <a:prstGeom prst="roundRect">
            <a:avLst/>
          </a:prstGeom>
          <a:solidFill>
            <a:srgbClr val="0066CC"/>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solidFill>
                  <a:schemeClr val="bg1"/>
                </a:solidFill>
                <a:effectLst>
                  <a:outerShdw blurRad="38100" dist="38100" dir="2700000" algn="tl">
                    <a:srgbClr val="000000">
                      <a:alpha val="43137"/>
                    </a:srgbClr>
                  </a:outerShdw>
                </a:effectLst>
                <a:latin typeface="華康中特圓體" panose="020F0809000000000000" pitchFamily="49" charset="-120"/>
                <a:ea typeface="華康中特圓體" panose="020F0809000000000000" pitchFamily="49" charset="-120"/>
              </a:rPr>
              <a:t>完成報名手續</a:t>
            </a:r>
          </a:p>
        </p:txBody>
      </p:sp>
      <p:sp>
        <p:nvSpPr>
          <p:cNvPr id="10" name="向下箭號 9"/>
          <p:cNvSpPr/>
          <p:nvPr/>
        </p:nvSpPr>
        <p:spPr>
          <a:xfrm>
            <a:off x="2887889" y="1689876"/>
            <a:ext cx="336866" cy="236086"/>
          </a:xfrm>
          <a:prstGeom prst="downArrow">
            <a:avLst/>
          </a:prstGeom>
          <a:solidFill>
            <a:srgbClr val="FF9999"/>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a:solidFill>
                <a:schemeClr val="tx1"/>
              </a:solidFill>
              <a:latin typeface="華康中特圓體" panose="020F0809000000000000" pitchFamily="49" charset="-120"/>
              <a:ea typeface="華康中特圓體" panose="020F0809000000000000" pitchFamily="49" charset="-120"/>
            </a:endParaRPr>
          </a:p>
        </p:txBody>
      </p:sp>
      <p:sp>
        <p:nvSpPr>
          <p:cNvPr id="11" name="向下箭號 10"/>
          <p:cNvSpPr/>
          <p:nvPr/>
        </p:nvSpPr>
        <p:spPr>
          <a:xfrm>
            <a:off x="2887889" y="2554086"/>
            <a:ext cx="336866" cy="243743"/>
          </a:xfrm>
          <a:prstGeom prst="downArrow">
            <a:avLst/>
          </a:prstGeom>
          <a:solidFill>
            <a:srgbClr val="FF9999"/>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a:solidFill>
                <a:schemeClr val="tx1"/>
              </a:solidFill>
              <a:latin typeface="華康中特圓體" panose="020F0809000000000000" pitchFamily="49" charset="-120"/>
              <a:ea typeface="華康中特圓體" panose="020F0809000000000000" pitchFamily="49" charset="-120"/>
            </a:endParaRPr>
          </a:p>
        </p:txBody>
      </p:sp>
      <p:sp>
        <p:nvSpPr>
          <p:cNvPr id="12" name="向下箭號 11"/>
          <p:cNvSpPr/>
          <p:nvPr/>
        </p:nvSpPr>
        <p:spPr>
          <a:xfrm>
            <a:off x="2887889" y="3611284"/>
            <a:ext cx="336866" cy="226031"/>
          </a:xfrm>
          <a:prstGeom prst="downArrow">
            <a:avLst/>
          </a:prstGeom>
          <a:solidFill>
            <a:srgbClr val="FF9999"/>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a:solidFill>
                <a:schemeClr val="tx1"/>
              </a:solidFill>
              <a:latin typeface="華康中特圓體" panose="020F0809000000000000" pitchFamily="49" charset="-120"/>
              <a:ea typeface="華康中特圓體" panose="020F0809000000000000" pitchFamily="49" charset="-120"/>
            </a:endParaRPr>
          </a:p>
        </p:txBody>
      </p:sp>
      <p:sp>
        <p:nvSpPr>
          <p:cNvPr id="13" name="向下箭號 12"/>
          <p:cNvSpPr/>
          <p:nvPr/>
        </p:nvSpPr>
        <p:spPr>
          <a:xfrm>
            <a:off x="2887889" y="5240444"/>
            <a:ext cx="336866" cy="234805"/>
          </a:xfrm>
          <a:prstGeom prst="downArrow">
            <a:avLst/>
          </a:prstGeom>
          <a:solidFill>
            <a:srgbClr val="FF9999"/>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a:solidFill>
                <a:schemeClr val="tx1"/>
              </a:solidFill>
              <a:latin typeface="華康中特圓體" panose="020F0809000000000000" pitchFamily="49" charset="-120"/>
              <a:ea typeface="華康中特圓體" panose="020F0809000000000000" pitchFamily="49" charset="-120"/>
            </a:endParaRPr>
          </a:p>
        </p:txBody>
      </p:sp>
      <p:sp>
        <p:nvSpPr>
          <p:cNvPr id="14" name="向下箭號 13"/>
          <p:cNvSpPr/>
          <p:nvPr/>
        </p:nvSpPr>
        <p:spPr>
          <a:xfrm>
            <a:off x="2887889" y="5993209"/>
            <a:ext cx="336866" cy="236086"/>
          </a:xfrm>
          <a:prstGeom prst="downArrow">
            <a:avLst/>
          </a:prstGeom>
          <a:solidFill>
            <a:srgbClr val="FF9999"/>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a:solidFill>
                <a:schemeClr val="tx1"/>
              </a:solidFill>
              <a:latin typeface="華康中特圓體" panose="020F0809000000000000" pitchFamily="49" charset="-120"/>
              <a:ea typeface="華康中特圓體" panose="020F0809000000000000" pitchFamily="49" charset="-120"/>
            </a:endParaRPr>
          </a:p>
        </p:txBody>
      </p:sp>
      <p:sp>
        <p:nvSpPr>
          <p:cNvPr id="15" name="圓角矩形 14"/>
          <p:cNvSpPr/>
          <p:nvPr/>
        </p:nvSpPr>
        <p:spPr>
          <a:xfrm>
            <a:off x="4760326" y="614584"/>
            <a:ext cx="6062614" cy="2026348"/>
          </a:xfrm>
          <a:prstGeom prst="roundRect">
            <a:avLst/>
          </a:prstGeom>
          <a:solidFill>
            <a:schemeClr val="bg1">
              <a:lumMod val="95000"/>
            </a:schemeClr>
          </a:solidFill>
          <a:ln>
            <a:solidFill>
              <a:schemeClr val="accent6">
                <a:lumMod val="40000"/>
                <a:lumOff val="6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TW" sz="1500" dirty="0">
                <a:solidFill>
                  <a:schemeClr val="tx1"/>
                </a:solidFill>
                <a:latin typeface="Consolas" panose="020B0609020204030204" pitchFamily="49" charset="0"/>
                <a:ea typeface="華康中特圓體" panose="020F0809000000000000" pitchFamily="49" charset="-120"/>
                <a:cs typeface="Times New Roman" panose="02020603050405020304" pitchFamily="18" charset="0"/>
              </a:rPr>
              <a:t>1.</a:t>
            </a:r>
            <a:r>
              <a:rPr lang="zh-TW" altLang="en-US" sz="1500" dirty="0">
                <a:solidFill>
                  <a:schemeClr val="tx1"/>
                </a:solidFill>
                <a:latin typeface="Consolas" panose="020B0609020204030204" pitchFamily="49" charset="0"/>
                <a:ea typeface="華康中特圓體" panose="020F0809000000000000" pitchFamily="49" charset="-120"/>
                <a:cs typeface="Times New Roman" panose="02020603050405020304" pitchFamily="18" charset="0"/>
              </a:rPr>
              <a:t>個別報名期間：</a:t>
            </a:r>
            <a:r>
              <a:rPr lang="en-US" altLang="zh-TW" sz="1500" b="1" dirty="0" smtClean="0">
                <a:solidFill>
                  <a:schemeClr val="tx1"/>
                </a:solidFill>
                <a:latin typeface="Consolas" panose="020B0609020204030204" pitchFamily="49" charset="0"/>
                <a:ea typeface="華康中特圓體" panose="020F0809000000000000" pitchFamily="49" charset="-120"/>
                <a:cs typeface="Times New Roman" panose="02020603050405020304" pitchFamily="18" charset="0"/>
              </a:rPr>
              <a:t>111.3.21(</a:t>
            </a:r>
            <a:r>
              <a:rPr lang="zh-TW" altLang="en-US" sz="1500" b="1" dirty="0" smtClean="0">
                <a:solidFill>
                  <a:schemeClr val="tx1"/>
                </a:solidFill>
                <a:latin typeface="Consolas" panose="020B0609020204030204" pitchFamily="49" charset="0"/>
                <a:ea typeface="華康中特圓體" panose="020F0809000000000000" pitchFamily="49" charset="-120"/>
                <a:cs typeface="Times New Roman" panose="02020603050405020304" pitchFamily="18" charset="0"/>
              </a:rPr>
              <a:t>一</a:t>
            </a:r>
            <a:r>
              <a:rPr lang="en-US" altLang="zh-TW" sz="1500" b="1" dirty="0" smtClean="0">
                <a:solidFill>
                  <a:schemeClr val="tx1"/>
                </a:solidFill>
                <a:latin typeface="Consolas" panose="020B0609020204030204" pitchFamily="49" charset="0"/>
                <a:ea typeface="華康中特圓體" panose="020F0809000000000000" pitchFamily="49" charset="-120"/>
                <a:cs typeface="Times New Roman" panose="02020603050405020304" pitchFamily="18" charset="0"/>
              </a:rPr>
              <a:t>)10</a:t>
            </a:r>
            <a:r>
              <a:rPr lang="zh-TW" altLang="en-US" sz="1500" b="1" dirty="0">
                <a:solidFill>
                  <a:schemeClr val="tx1"/>
                </a:solidFill>
                <a:latin typeface="Consolas" panose="020B0609020204030204" pitchFamily="49" charset="0"/>
                <a:ea typeface="華康中特圓體" panose="020F0809000000000000" pitchFamily="49" charset="-120"/>
                <a:cs typeface="Times New Roman" panose="02020603050405020304" pitchFamily="18" charset="0"/>
              </a:rPr>
              <a:t>：</a:t>
            </a:r>
            <a:r>
              <a:rPr lang="en-US" altLang="zh-TW" sz="1500" b="1" dirty="0" smtClean="0">
                <a:solidFill>
                  <a:schemeClr val="tx1"/>
                </a:solidFill>
                <a:latin typeface="Consolas" panose="020B0609020204030204" pitchFamily="49" charset="0"/>
                <a:ea typeface="華康中特圓體" panose="020F0809000000000000" pitchFamily="49" charset="-120"/>
                <a:cs typeface="Times New Roman" panose="02020603050405020304" pitchFamily="18" charset="0"/>
              </a:rPr>
              <a:t>00~111.3.25(</a:t>
            </a:r>
            <a:r>
              <a:rPr lang="zh-TW" altLang="en-US" sz="1500" b="1" dirty="0" smtClean="0">
                <a:solidFill>
                  <a:schemeClr val="tx1"/>
                </a:solidFill>
                <a:latin typeface="Consolas" panose="020B0609020204030204" pitchFamily="49" charset="0"/>
                <a:ea typeface="華康中特圓體" panose="020F0809000000000000" pitchFamily="49" charset="-120"/>
                <a:cs typeface="Times New Roman" panose="02020603050405020304" pitchFamily="18" charset="0"/>
              </a:rPr>
              <a:t>五</a:t>
            </a:r>
            <a:r>
              <a:rPr lang="en-US" altLang="zh-TW" sz="1500" b="1" dirty="0" smtClean="0">
                <a:solidFill>
                  <a:schemeClr val="tx1"/>
                </a:solidFill>
                <a:latin typeface="Consolas" panose="020B0609020204030204" pitchFamily="49" charset="0"/>
                <a:ea typeface="華康中特圓體" panose="020F0809000000000000" pitchFamily="49" charset="-120"/>
                <a:cs typeface="Times New Roman" panose="02020603050405020304" pitchFamily="18" charset="0"/>
              </a:rPr>
              <a:t>)17</a:t>
            </a:r>
            <a:r>
              <a:rPr lang="zh-TW" altLang="en-US" sz="1500" b="1" dirty="0">
                <a:solidFill>
                  <a:schemeClr val="tx1"/>
                </a:solidFill>
                <a:latin typeface="Consolas" panose="020B0609020204030204" pitchFamily="49" charset="0"/>
                <a:ea typeface="華康中特圓體" panose="020F0809000000000000" pitchFamily="49" charset="-120"/>
                <a:cs typeface="Times New Roman" panose="02020603050405020304" pitchFamily="18" charset="0"/>
              </a:rPr>
              <a:t>：</a:t>
            </a:r>
            <a:r>
              <a:rPr lang="en-US" altLang="zh-TW" sz="1500" b="1" dirty="0">
                <a:solidFill>
                  <a:schemeClr val="tx1"/>
                </a:solidFill>
                <a:latin typeface="Consolas" panose="020B0609020204030204" pitchFamily="49" charset="0"/>
                <a:ea typeface="華康中特圓體" panose="020F0809000000000000" pitchFamily="49" charset="-120"/>
                <a:cs typeface="Times New Roman" panose="02020603050405020304" pitchFamily="18" charset="0"/>
              </a:rPr>
              <a:t>00</a:t>
            </a:r>
            <a:r>
              <a:rPr lang="zh-TW" altLang="en-US" sz="1500" b="1" dirty="0" smtClean="0">
                <a:solidFill>
                  <a:schemeClr val="tx1"/>
                </a:solidFill>
                <a:latin typeface="Consolas" panose="020B0609020204030204" pitchFamily="49" charset="0"/>
                <a:ea typeface="華康中特圓體" panose="020F0809000000000000" pitchFamily="49" charset="-120"/>
                <a:cs typeface="Times New Roman" panose="02020603050405020304" pitchFamily="18" charset="0"/>
              </a:rPr>
              <a:t>止</a:t>
            </a:r>
            <a:endParaRPr lang="zh-TW" altLang="en-US" sz="1500" b="1" dirty="0">
              <a:solidFill>
                <a:schemeClr val="tx1"/>
              </a:solidFill>
              <a:latin typeface="Consolas" panose="020B0609020204030204" pitchFamily="49" charset="0"/>
              <a:ea typeface="華康中特圓體" panose="020F0809000000000000" pitchFamily="49" charset="-120"/>
              <a:cs typeface="Times New Roman" panose="02020603050405020304" pitchFamily="18" charset="0"/>
            </a:endParaRPr>
          </a:p>
          <a:p>
            <a:r>
              <a:rPr lang="en-US" altLang="zh-TW" sz="1500" dirty="0">
                <a:solidFill>
                  <a:schemeClr val="tx1"/>
                </a:solidFill>
                <a:latin typeface="Consolas" panose="020B0609020204030204" pitchFamily="49" charset="0"/>
                <a:ea typeface="華康中特圓體" panose="020F0809000000000000" pitchFamily="49" charset="-120"/>
                <a:cs typeface="Times New Roman" panose="02020603050405020304" pitchFamily="18" charset="0"/>
              </a:rPr>
              <a:t>2.</a:t>
            </a:r>
            <a:r>
              <a:rPr lang="zh-TW" altLang="en-US" sz="1500" dirty="0">
                <a:solidFill>
                  <a:schemeClr val="tx1"/>
                </a:solidFill>
                <a:latin typeface="Consolas" panose="020B0609020204030204" pitchFamily="49" charset="0"/>
                <a:ea typeface="華康中特圓體" panose="020F0809000000000000" pitchFamily="49" charset="-120"/>
                <a:cs typeface="Times New Roman" panose="02020603050405020304" pitchFamily="18" charset="0"/>
              </a:rPr>
              <a:t>報名方式：一律</a:t>
            </a:r>
            <a:r>
              <a:rPr lang="zh-TW" altLang="en-US" sz="1500" dirty="0">
                <a:solidFill>
                  <a:srgbClr val="0000FF"/>
                </a:solidFill>
                <a:latin typeface="Consolas" panose="020B0609020204030204" pitchFamily="49" charset="0"/>
                <a:ea typeface="華康中特圓體" panose="020F0809000000000000" pitchFamily="49" charset="-120"/>
                <a:cs typeface="Times New Roman" panose="02020603050405020304" pitchFamily="18" charset="0"/>
              </a:rPr>
              <a:t>網路報名</a:t>
            </a:r>
          </a:p>
          <a:p>
            <a:r>
              <a:rPr lang="en-US" altLang="zh-TW" sz="1500" dirty="0">
                <a:solidFill>
                  <a:schemeClr val="tx1"/>
                </a:solidFill>
                <a:latin typeface="Consolas" panose="020B0609020204030204" pitchFamily="49" charset="0"/>
                <a:ea typeface="華康中特圓體" panose="020F0809000000000000" pitchFamily="49" charset="-120"/>
                <a:cs typeface="Times New Roman" panose="02020603050405020304" pitchFamily="18" charset="0"/>
              </a:rPr>
              <a:t>3.</a:t>
            </a:r>
            <a:r>
              <a:rPr lang="zh-TW" altLang="en-US" sz="1500" dirty="0">
                <a:solidFill>
                  <a:schemeClr val="tx1"/>
                </a:solidFill>
                <a:latin typeface="Consolas" panose="020B0609020204030204" pitchFamily="49" charset="0"/>
                <a:ea typeface="華康中特圓體" panose="020F0809000000000000" pitchFamily="49" charset="-120"/>
                <a:cs typeface="Times New Roman" panose="02020603050405020304" pitchFamily="18" charset="0"/>
              </a:rPr>
              <a:t>個別報名系統於報名期間系統</a:t>
            </a:r>
            <a:r>
              <a:rPr lang="en-US" altLang="zh-TW" sz="1500" dirty="0">
                <a:solidFill>
                  <a:schemeClr val="tx1"/>
                </a:solidFill>
                <a:latin typeface="Consolas" panose="020B0609020204030204" pitchFamily="49" charset="0"/>
                <a:ea typeface="華康中特圓體" panose="020F0809000000000000" pitchFamily="49" charset="-120"/>
                <a:cs typeface="Times New Roman" panose="02020603050405020304" pitchFamily="18" charset="0"/>
              </a:rPr>
              <a:t>24</a:t>
            </a:r>
            <a:r>
              <a:rPr lang="zh-TW" altLang="en-US" sz="1500" dirty="0">
                <a:solidFill>
                  <a:schemeClr val="tx1"/>
                </a:solidFill>
                <a:latin typeface="Consolas" panose="020B0609020204030204" pitchFamily="49" charset="0"/>
                <a:ea typeface="華康中特圓體" panose="020F0809000000000000" pitchFamily="49" charset="-120"/>
                <a:cs typeface="Times New Roman" panose="02020603050405020304" pitchFamily="18" charset="0"/>
              </a:rPr>
              <a:t>小時開放</a:t>
            </a:r>
            <a:r>
              <a:rPr lang="zh-TW" altLang="en-US" sz="1500" dirty="0" smtClean="0">
                <a:solidFill>
                  <a:schemeClr val="tx1"/>
                </a:solidFill>
                <a:latin typeface="Consolas" panose="020B0609020204030204" pitchFamily="49" charset="0"/>
                <a:ea typeface="華康中特圓體" panose="020F0809000000000000" pitchFamily="49" charset="-120"/>
                <a:cs typeface="Times New Roman" panose="02020603050405020304" pitchFamily="18" charset="0"/>
              </a:rPr>
              <a:t>，</a:t>
            </a:r>
            <a:endParaRPr lang="en-US" altLang="zh-TW" sz="1500" dirty="0" smtClean="0">
              <a:solidFill>
                <a:schemeClr val="tx1"/>
              </a:solidFill>
              <a:latin typeface="Consolas" panose="020B0609020204030204" pitchFamily="49" charset="0"/>
              <a:ea typeface="華康中特圓體" panose="020F0809000000000000" pitchFamily="49" charset="-120"/>
              <a:cs typeface="Times New Roman" panose="02020603050405020304" pitchFamily="18" charset="0"/>
            </a:endParaRPr>
          </a:p>
          <a:p>
            <a:r>
              <a:rPr lang="zh-TW" altLang="en-US" sz="1500" b="1" dirty="0">
                <a:solidFill>
                  <a:schemeClr val="tx1"/>
                </a:solidFill>
                <a:latin typeface="Consolas" panose="020B0609020204030204" pitchFamily="49" charset="0"/>
                <a:ea typeface="華康中特圓體" panose="020F0809000000000000" pitchFamily="49" charset="-120"/>
                <a:cs typeface="Times New Roman" panose="02020603050405020304" pitchFamily="18" charset="0"/>
              </a:rPr>
              <a:t> </a:t>
            </a:r>
            <a:r>
              <a:rPr lang="zh-TW" altLang="en-US" sz="1500" b="1" dirty="0" smtClean="0">
                <a:solidFill>
                  <a:schemeClr val="tx1"/>
                </a:solidFill>
                <a:latin typeface="Consolas" panose="020B0609020204030204" pitchFamily="49" charset="0"/>
                <a:ea typeface="華康中特圓體" panose="020F0809000000000000" pitchFamily="49" charset="-120"/>
                <a:cs typeface="Times New Roman" panose="02020603050405020304" pitchFamily="18" charset="0"/>
              </a:rPr>
              <a:t> </a:t>
            </a:r>
            <a:r>
              <a:rPr lang="zh-TW" altLang="en-US" sz="1500" dirty="0" smtClean="0">
                <a:solidFill>
                  <a:srgbClr val="FF0000"/>
                </a:solidFill>
                <a:latin typeface="Consolas" panose="020B0609020204030204" pitchFamily="49" charset="0"/>
                <a:ea typeface="華康中特圓體" panose="020F0809000000000000" pitchFamily="49" charset="-120"/>
                <a:cs typeface="Times New Roman" panose="02020603050405020304" pitchFamily="18" charset="0"/>
              </a:rPr>
              <a:t>最後</a:t>
            </a:r>
            <a:r>
              <a:rPr lang="en-US" altLang="zh-TW" sz="1500" dirty="0">
                <a:solidFill>
                  <a:srgbClr val="FF0000"/>
                </a:solidFill>
                <a:latin typeface="Consolas" panose="020B0609020204030204" pitchFamily="49" charset="0"/>
                <a:ea typeface="華康中特圓體" panose="020F0809000000000000" pitchFamily="49" charset="-120"/>
                <a:cs typeface="Times New Roman" panose="02020603050405020304" pitchFamily="18" charset="0"/>
              </a:rPr>
              <a:t>1</a:t>
            </a:r>
            <a:r>
              <a:rPr lang="zh-TW" altLang="en-US" sz="1500" dirty="0">
                <a:solidFill>
                  <a:srgbClr val="FF0000"/>
                </a:solidFill>
                <a:latin typeface="Consolas" panose="020B0609020204030204" pitchFamily="49" charset="0"/>
                <a:ea typeface="華康中特圓體" panose="020F0809000000000000" pitchFamily="49" charset="-120"/>
                <a:cs typeface="Times New Roman" panose="02020603050405020304" pitchFamily="18" charset="0"/>
              </a:rPr>
              <a:t>日</a:t>
            </a:r>
            <a:r>
              <a:rPr lang="en-US" altLang="zh-TW" sz="1500" dirty="0" smtClean="0">
                <a:solidFill>
                  <a:srgbClr val="FF0000"/>
                </a:solidFill>
                <a:latin typeface="Consolas" panose="020B0609020204030204" pitchFamily="49" charset="0"/>
                <a:ea typeface="華康中特圓體" panose="020F0809000000000000" pitchFamily="49" charset="-120"/>
                <a:cs typeface="Times New Roman" panose="02020603050405020304" pitchFamily="18" charset="0"/>
              </a:rPr>
              <a:t>【</a:t>
            </a:r>
            <a:r>
              <a:rPr lang="en-US" altLang="zh-TW" sz="1500" b="1" dirty="0" smtClean="0">
                <a:solidFill>
                  <a:srgbClr val="FF0000"/>
                </a:solidFill>
                <a:latin typeface="Consolas" panose="020B0609020204030204" pitchFamily="49" charset="0"/>
                <a:ea typeface="華康中特圓體" panose="020F0809000000000000" pitchFamily="49" charset="-120"/>
                <a:cs typeface="Times New Roman" panose="02020603050405020304" pitchFamily="18" charset="0"/>
              </a:rPr>
              <a:t>111</a:t>
            </a:r>
            <a:r>
              <a:rPr lang="zh-TW" altLang="en-US" sz="1500" b="1" dirty="0" smtClean="0">
                <a:solidFill>
                  <a:srgbClr val="FF0000"/>
                </a:solidFill>
                <a:latin typeface="Consolas" panose="020B0609020204030204" pitchFamily="49" charset="0"/>
                <a:ea typeface="華康中特圓體" panose="020F0809000000000000" pitchFamily="49" charset="-120"/>
                <a:cs typeface="Times New Roman" panose="02020603050405020304" pitchFamily="18" charset="0"/>
              </a:rPr>
              <a:t>年</a:t>
            </a:r>
            <a:r>
              <a:rPr lang="en-US" altLang="zh-TW" sz="1500" b="1" dirty="0">
                <a:solidFill>
                  <a:srgbClr val="FF0000"/>
                </a:solidFill>
                <a:latin typeface="Consolas" panose="020B0609020204030204" pitchFamily="49" charset="0"/>
                <a:ea typeface="華康中特圓體" panose="020F0809000000000000" pitchFamily="49" charset="-120"/>
                <a:cs typeface="Times New Roman" panose="02020603050405020304" pitchFamily="18" charset="0"/>
              </a:rPr>
              <a:t>3</a:t>
            </a:r>
            <a:r>
              <a:rPr lang="zh-TW" altLang="en-US" sz="1500" b="1" dirty="0">
                <a:solidFill>
                  <a:srgbClr val="FF0000"/>
                </a:solidFill>
                <a:latin typeface="Consolas" panose="020B0609020204030204" pitchFamily="49" charset="0"/>
                <a:ea typeface="華康中特圓體" panose="020F0809000000000000" pitchFamily="49" charset="-120"/>
                <a:cs typeface="Times New Roman" panose="02020603050405020304" pitchFamily="18" charset="0"/>
              </a:rPr>
              <a:t>月</a:t>
            </a:r>
            <a:r>
              <a:rPr lang="en-US" altLang="zh-TW" sz="1500" b="1" dirty="0" smtClean="0">
                <a:solidFill>
                  <a:srgbClr val="FF0000"/>
                </a:solidFill>
                <a:latin typeface="Consolas" panose="020B0609020204030204" pitchFamily="49" charset="0"/>
                <a:ea typeface="華康中特圓體" panose="020F0809000000000000" pitchFamily="49" charset="-120"/>
                <a:cs typeface="Times New Roman" panose="02020603050405020304" pitchFamily="18" charset="0"/>
              </a:rPr>
              <a:t>25</a:t>
            </a:r>
            <a:r>
              <a:rPr lang="zh-TW" altLang="en-US" sz="1500" b="1" dirty="0" smtClean="0">
                <a:solidFill>
                  <a:srgbClr val="FF0000"/>
                </a:solidFill>
                <a:latin typeface="Consolas" panose="020B0609020204030204" pitchFamily="49" charset="0"/>
                <a:ea typeface="華康中特圓體" panose="020F0809000000000000" pitchFamily="49" charset="-120"/>
                <a:cs typeface="Times New Roman" panose="02020603050405020304" pitchFamily="18" charset="0"/>
              </a:rPr>
              <a:t>日</a:t>
            </a:r>
            <a:r>
              <a:rPr lang="en-US" altLang="zh-TW" sz="1500" b="1" dirty="0" smtClean="0">
                <a:solidFill>
                  <a:srgbClr val="FF0000"/>
                </a:solidFill>
                <a:latin typeface="Consolas" panose="020B0609020204030204" pitchFamily="49" charset="0"/>
                <a:ea typeface="華康中特圓體" panose="020F0809000000000000" pitchFamily="49" charset="-120"/>
                <a:cs typeface="Times New Roman" panose="02020603050405020304" pitchFamily="18" charset="0"/>
              </a:rPr>
              <a:t>(</a:t>
            </a:r>
            <a:r>
              <a:rPr lang="zh-TW" altLang="en-US" sz="1500" b="1" dirty="0" smtClean="0">
                <a:solidFill>
                  <a:srgbClr val="FF0000"/>
                </a:solidFill>
                <a:latin typeface="Consolas" panose="020B0609020204030204" pitchFamily="49" charset="0"/>
                <a:ea typeface="華康中特圓體" panose="020F0809000000000000" pitchFamily="49" charset="-120"/>
                <a:cs typeface="Times New Roman" panose="02020603050405020304" pitchFamily="18" charset="0"/>
              </a:rPr>
              <a:t>五</a:t>
            </a:r>
            <a:r>
              <a:rPr lang="en-US" altLang="zh-TW" sz="1500" b="1" dirty="0" smtClean="0">
                <a:solidFill>
                  <a:srgbClr val="FF0000"/>
                </a:solidFill>
                <a:latin typeface="Consolas" panose="020B0609020204030204" pitchFamily="49" charset="0"/>
                <a:ea typeface="華康中特圓體" panose="020F0809000000000000" pitchFamily="49" charset="-120"/>
                <a:cs typeface="Times New Roman" panose="02020603050405020304" pitchFamily="18" charset="0"/>
              </a:rPr>
              <a:t>)</a:t>
            </a:r>
            <a:r>
              <a:rPr lang="en-US" altLang="zh-TW" sz="1500" dirty="0" smtClean="0">
                <a:solidFill>
                  <a:srgbClr val="FF0000"/>
                </a:solidFill>
                <a:latin typeface="Consolas" panose="020B0609020204030204" pitchFamily="49" charset="0"/>
                <a:ea typeface="華康中特圓體" panose="020F0809000000000000" pitchFamily="49" charset="-120"/>
                <a:cs typeface="Times New Roman" panose="02020603050405020304" pitchFamily="18" charset="0"/>
              </a:rPr>
              <a:t>】</a:t>
            </a:r>
            <a:r>
              <a:rPr lang="zh-TW" altLang="en-US" sz="1500" dirty="0">
                <a:solidFill>
                  <a:srgbClr val="FF0000"/>
                </a:solidFill>
                <a:latin typeface="Consolas" panose="020B0609020204030204" pitchFamily="49" charset="0"/>
                <a:ea typeface="華康中特圓體" panose="020F0809000000000000" pitchFamily="49" charset="-120"/>
                <a:cs typeface="Times New Roman" panose="02020603050405020304" pitchFamily="18" charset="0"/>
              </a:rPr>
              <a:t>僅至</a:t>
            </a:r>
            <a:r>
              <a:rPr lang="en-US" altLang="zh-TW" sz="1500" b="1" dirty="0">
                <a:solidFill>
                  <a:srgbClr val="FF0000"/>
                </a:solidFill>
                <a:latin typeface="Consolas" panose="020B0609020204030204" pitchFamily="49" charset="0"/>
                <a:ea typeface="華康中特圓體" panose="020F0809000000000000" pitchFamily="49" charset="-120"/>
                <a:cs typeface="Times New Roman" panose="02020603050405020304" pitchFamily="18" charset="0"/>
              </a:rPr>
              <a:t>17</a:t>
            </a:r>
            <a:r>
              <a:rPr lang="zh-TW" altLang="en-US" sz="1500" b="1" dirty="0">
                <a:solidFill>
                  <a:srgbClr val="FF0000"/>
                </a:solidFill>
                <a:latin typeface="Consolas" panose="020B0609020204030204" pitchFamily="49" charset="0"/>
                <a:ea typeface="華康中特圓體" panose="020F0809000000000000" pitchFamily="49" charset="-120"/>
                <a:cs typeface="Times New Roman" panose="02020603050405020304" pitchFamily="18" charset="0"/>
              </a:rPr>
              <a:t>：</a:t>
            </a:r>
            <a:r>
              <a:rPr lang="en-US" altLang="zh-TW" sz="1500" b="1" dirty="0">
                <a:solidFill>
                  <a:srgbClr val="FF0000"/>
                </a:solidFill>
                <a:latin typeface="Consolas" panose="020B0609020204030204" pitchFamily="49" charset="0"/>
                <a:ea typeface="華康中特圓體" panose="020F0809000000000000" pitchFamily="49" charset="-120"/>
                <a:cs typeface="Times New Roman" panose="02020603050405020304" pitchFamily="18" charset="0"/>
              </a:rPr>
              <a:t>00</a:t>
            </a:r>
            <a:r>
              <a:rPr lang="zh-TW" altLang="en-US" sz="1500" dirty="0" smtClean="0">
                <a:solidFill>
                  <a:schemeClr val="tx1"/>
                </a:solidFill>
                <a:latin typeface="Consolas" panose="020B0609020204030204" pitchFamily="49" charset="0"/>
                <a:ea typeface="華康中特圓體" panose="020F0809000000000000" pitchFamily="49" charset="-120"/>
                <a:cs typeface="Times New Roman" panose="02020603050405020304" pitchFamily="18" charset="0"/>
              </a:rPr>
              <a:t>，</a:t>
            </a:r>
            <a:r>
              <a:rPr lang="en-US" altLang="zh-TW" sz="1500" dirty="0" smtClean="0">
                <a:solidFill>
                  <a:schemeClr val="tx1"/>
                </a:solidFill>
                <a:latin typeface="Consolas" panose="020B0609020204030204" pitchFamily="49" charset="0"/>
                <a:ea typeface="華康中特圓體" panose="020F0809000000000000" pitchFamily="49" charset="-120"/>
                <a:cs typeface="Times New Roman" panose="02020603050405020304" pitchFamily="18" charset="0"/>
              </a:rPr>
              <a:t/>
            </a:r>
            <a:br>
              <a:rPr lang="en-US" altLang="zh-TW" sz="1500" dirty="0" smtClean="0">
                <a:solidFill>
                  <a:schemeClr val="tx1"/>
                </a:solidFill>
                <a:latin typeface="Consolas" panose="020B0609020204030204" pitchFamily="49" charset="0"/>
                <a:ea typeface="華康中特圓體" panose="020F0809000000000000" pitchFamily="49" charset="-120"/>
                <a:cs typeface="Times New Roman" panose="02020603050405020304" pitchFamily="18" charset="0"/>
              </a:rPr>
            </a:br>
            <a:r>
              <a:rPr lang="en-US" altLang="zh-TW" sz="1500" dirty="0" smtClean="0">
                <a:solidFill>
                  <a:schemeClr val="tx1"/>
                </a:solidFill>
                <a:latin typeface="Consolas" panose="020B0609020204030204" pitchFamily="49" charset="0"/>
                <a:ea typeface="華康中特圓體" panose="020F0809000000000000" pitchFamily="49" charset="-120"/>
                <a:cs typeface="Times New Roman" panose="02020603050405020304" pitchFamily="18" charset="0"/>
              </a:rPr>
              <a:t>  </a:t>
            </a:r>
            <a:r>
              <a:rPr lang="zh-TW" altLang="en-US" sz="1500" dirty="0" smtClean="0">
                <a:solidFill>
                  <a:schemeClr val="tx1"/>
                </a:solidFill>
                <a:latin typeface="Consolas" panose="020B0609020204030204" pitchFamily="49" charset="0"/>
                <a:ea typeface="華康中特圓體" panose="020F0809000000000000" pitchFamily="49" charset="-120"/>
                <a:cs typeface="Times New Roman" panose="02020603050405020304" pitchFamily="18" charset="0"/>
              </a:rPr>
              <a:t>為</a:t>
            </a:r>
            <a:r>
              <a:rPr lang="zh-TW" altLang="en-US" sz="1500" dirty="0">
                <a:solidFill>
                  <a:schemeClr val="tx1"/>
                </a:solidFill>
                <a:latin typeface="Consolas" panose="020B0609020204030204" pitchFamily="49" charset="0"/>
                <a:ea typeface="華康中特圓體" panose="020F0809000000000000" pitchFamily="49" charset="-120"/>
                <a:cs typeface="Times New Roman" panose="02020603050405020304" pitchFamily="18" charset="0"/>
              </a:rPr>
              <a:t>避免</a:t>
            </a:r>
            <a:r>
              <a:rPr lang="zh-TW" altLang="en-US" sz="1500" dirty="0" smtClean="0">
                <a:solidFill>
                  <a:schemeClr val="tx1"/>
                </a:solidFill>
                <a:latin typeface="Consolas" panose="020B0609020204030204" pitchFamily="49" charset="0"/>
                <a:ea typeface="華康中特圓體" panose="020F0809000000000000" pitchFamily="49" charset="-120"/>
                <a:cs typeface="Times New Roman" panose="02020603050405020304" pitchFamily="18" charset="0"/>
              </a:rPr>
              <a:t>網路壅塞</a:t>
            </a:r>
            <a:r>
              <a:rPr lang="zh-TW" altLang="en-US" sz="1500" dirty="0">
                <a:solidFill>
                  <a:schemeClr val="tx1"/>
                </a:solidFill>
                <a:latin typeface="Consolas" panose="020B0609020204030204" pitchFamily="49" charset="0"/>
                <a:ea typeface="華康中特圓體" panose="020F0809000000000000" pitchFamily="49" charset="-120"/>
                <a:cs typeface="Times New Roman" panose="02020603050405020304" pitchFamily="18" charset="0"/>
              </a:rPr>
              <a:t>，請儘早上網報名，逾期概不受理</a:t>
            </a:r>
            <a:r>
              <a:rPr lang="zh-TW" altLang="en-US" sz="1500" dirty="0" smtClean="0">
                <a:solidFill>
                  <a:schemeClr val="tx1"/>
                </a:solidFill>
                <a:latin typeface="Consolas" panose="020B0609020204030204" pitchFamily="49" charset="0"/>
                <a:ea typeface="華康中特圓體" panose="020F0809000000000000" pitchFamily="49" charset="-120"/>
                <a:cs typeface="Times New Roman" panose="02020603050405020304" pitchFamily="18" charset="0"/>
              </a:rPr>
              <a:t>。</a:t>
            </a:r>
            <a:endParaRPr lang="en-US" altLang="zh-TW" sz="1500" dirty="0" smtClean="0">
              <a:solidFill>
                <a:schemeClr val="tx1"/>
              </a:solidFill>
              <a:latin typeface="Consolas" panose="020B0609020204030204" pitchFamily="49" charset="0"/>
              <a:ea typeface="華康中特圓體" panose="020F0809000000000000" pitchFamily="49" charset="-120"/>
              <a:cs typeface="Times New Roman" panose="02020603050405020304" pitchFamily="18" charset="0"/>
            </a:endParaRPr>
          </a:p>
          <a:p>
            <a:r>
              <a:rPr kumimoji="0" lang="en-US" altLang="zh-TW" sz="1500" dirty="0">
                <a:solidFill>
                  <a:schemeClr val="tx1"/>
                </a:solidFill>
                <a:latin typeface="Consolas" panose="020B0609020204030204" pitchFamily="49" charset="0"/>
                <a:ea typeface="華康中特圓體" panose="020F0809000000000000" pitchFamily="49" charset="-120"/>
                <a:cs typeface="Times New Roman" panose="02020603050405020304" pitchFamily="18" charset="0"/>
              </a:rPr>
              <a:t>4.</a:t>
            </a:r>
            <a:r>
              <a:rPr kumimoji="0" lang="zh-TW" altLang="en-US" sz="1500" dirty="0">
                <a:solidFill>
                  <a:schemeClr val="tx1"/>
                </a:solidFill>
                <a:latin typeface="Consolas" panose="020B0609020204030204" pitchFamily="49" charset="0"/>
                <a:ea typeface="華康中特圓體" panose="020F0809000000000000" pitchFamily="49" charset="-120"/>
                <a:cs typeface="Times New Roman" panose="02020603050405020304" pitchFamily="18" charset="0"/>
              </a:rPr>
              <a:t>網路報名登錄之</a:t>
            </a:r>
            <a:r>
              <a:rPr kumimoji="0" lang="zh-TW" altLang="en-US" sz="1500" dirty="0">
                <a:solidFill>
                  <a:srgbClr val="0000FF"/>
                </a:solidFill>
                <a:latin typeface="Consolas" panose="020B0609020204030204" pitchFamily="49" charset="0"/>
                <a:ea typeface="華康中特圓體" panose="020F0809000000000000" pitchFamily="49" charset="-120"/>
                <a:cs typeface="Times New Roman" panose="02020603050405020304" pitchFamily="18" charset="0"/>
              </a:rPr>
              <a:t>身分證統一編號</a:t>
            </a:r>
            <a:r>
              <a:rPr kumimoji="0" lang="zh-TW" altLang="en-US" sz="1500" dirty="0">
                <a:solidFill>
                  <a:schemeClr val="tx1"/>
                </a:solidFill>
                <a:latin typeface="Consolas" panose="020B0609020204030204" pitchFamily="49" charset="0"/>
                <a:ea typeface="華康中特圓體" panose="020F0809000000000000" pitchFamily="49" charset="-120"/>
                <a:cs typeface="Times New Roman" panose="02020603050405020304" pitchFamily="18" charset="0"/>
              </a:rPr>
              <a:t>及</a:t>
            </a:r>
            <a:r>
              <a:rPr kumimoji="0" lang="zh-TW" altLang="en-US" sz="1500" dirty="0">
                <a:solidFill>
                  <a:srgbClr val="0000FF"/>
                </a:solidFill>
                <a:latin typeface="Consolas" panose="020B0609020204030204" pitchFamily="49" charset="0"/>
                <a:ea typeface="華康中特圓體" panose="020F0809000000000000" pitchFamily="49" charset="-120"/>
                <a:cs typeface="Times New Roman" panose="02020603050405020304" pitchFamily="18" charset="0"/>
              </a:rPr>
              <a:t>學科能力測驗應試號碼</a:t>
            </a:r>
            <a:r>
              <a:rPr kumimoji="0" lang="zh-TW" altLang="en-US" sz="1500" dirty="0" smtClean="0">
                <a:solidFill>
                  <a:schemeClr val="tx1"/>
                </a:solidFill>
                <a:latin typeface="Consolas" panose="020B0609020204030204" pitchFamily="49" charset="0"/>
                <a:ea typeface="華康中特圓體" panose="020F0809000000000000" pitchFamily="49" charset="-120"/>
                <a:cs typeface="Times New Roman" panose="02020603050405020304" pitchFamily="18" charset="0"/>
              </a:rPr>
              <a:t>，</a:t>
            </a:r>
            <a:endParaRPr kumimoji="0" lang="en-US" altLang="zh-TW" sz="1500" dirty="0" smtClean="0">
              <a:solidFill>
                <a:schemeClr val="tx1"/>
              </a:solidFill>
              <a:latin typeface="Consolas" panose="020B0609020204030204" pitchFamily="49" charset="0"/>
              <a:ea typeface="華康中特圓體" panose="020F0809000000000000" pitchFamily="49" charset="-120"/>
              <a:cs typeface="Times New Roman" panose="02020603050405020304" pitchFamily="18" charset="0"/>
            </a:endParaRPr>
          </a:p>
          <a:p>
            <a:r>
              <a:rPr kumimoji="0" lang="zh-TW" altLang="en-US" sz="1500" dirty="0">
                <a:solidFill>
                  <a:schemeClr val="tx1"/>
                </a:solidFill>
                <a:latin typeface="Consolas" panose="020B0609020204030204" pitchFamily="49" charset="0"/>
                <a:ea typeface="華康中特圓體" panose="020F0809000000000000" pitchFamily="49" charset="-120"/>
                <a:cs typeface="Times New Roman" panose="02020603050405020304" pitchFamily="18" charset="0"/>
              </a:rPr>
              <a:t> </a:t>
            </a:r>
            <a:r>
              <a:rPr kumimoji="0" lang="zh-TW" altLang="en-US" sz="1500" dirty="0" smtClean="0">
                <a:solidFill>
                  <a:schemeClr val="tx1"/>
                </a:solidFill>
                <a:latin typeface="Consolas" panose="020B0609020204030204" pitchFamily="49" charset="0"/>
                <a:ea typeface="華康中特圓體" panose="020F0809000000000000" pitchFamily="49" charset="-120"/>
                <a:cs typeface="Times New Roman" panose="02020603050405020304" pitchFamily="18" charset="0"/>
              </a:rPr>
              <a:t> 必須</a:t>
            </a:r>
            <a:r>
              <a:rPr kumimoji="0" lang="zh-TW" altLang="en-US" sz="1500" dirty="0">
                <a:solidFill>
                  <a:schemeClr val="tx1"/>
                </a:solidFill>
                <a:latin typeface="Consolas" panose="020B0609020204030204" pitchFamily="49" charset="0"/>
                <a:ea typeface="華康中特圓體" panose="020F0809000000000000" pitchFamily="49" charset="-120"/>
                <a:cs typeface="Times New Roman" panose="02020603050405020304" pitchFamily="18" charset="0"/>
              </a:rPr>
              <a:t>與大學入學考試</a:t>
            </a:r>
            <a:r>
              <a:rPr kumimoji="0" lang="zh-TW" altLang="en-US" sz="1500" dirty="0" smtClean="0">
                <a:solidFill>
                  <a:schemeClr val="tx1"/>
                </a:solidFill>
                <a:latin typeface="Consolas" panose="020B0609020204030204" pitchFamily="49" charset="0"/>
                <a:ea typeface="華康中特圓體" panose="020F0809000000000000" pitchFamily="49" charset="-120"/>
                <a:cs typeface="Times New Roman" panose="02020603050405020304" pitchFamily="18" charset="0"/>
              </a:rPr>
              <a:t>中心</a:t>
            </a:r>
            <a:r>
              <a:rPr kumimoji="0" lang="en-US" altLang="zh-TW" sz="1500" dirty="0" smtClean="0">
                <a:solidFill>
                  <a:srgbClr val="0000FF"/>
                </a:solidFill>
                <a:latin typeface="Consolas" panose="020B0609020204030204" pitchFamily="49" charset="0"/>
                <a:ea typeface="華康中特圓體" panose="020F0809000000000000" pitchFamily="49" charset="-120"/>
                <a:cs typeface="Times New Roman" panose="02020603050405020304" pitchFamily="18" charset="0"/>
              </a:rPr>
              <a:t>111</a:t>
            </a:r>
            <a:r>
              <a:rPr kumimoji="0" lang="zh-TW" altLang="en-US" sz="1500" dirty="0" smtClean="0">
                <a:solidFill>
                  <a:srgbClr val="0000FF"/>
                </a:solidFill>
                <a:latin typeface="Consolas" panose="020B0609020204030204" pitchFamily="49" charset="0"/>
                <a:ea typeface="華康中特圓體" panose="020F0809000000000000" pitchFamily="49" charset="-120"/>
                <a:cs typeface="Times New Roman" panose="02020603050405020304" pitchFamily="18" charset="0"/>
              </a:rPr>
              <a:t>學年</a:t>
            </a:r>
            <a:r>
              <a:rPr kumimoji="0" lang="zh-TW" altLang="en-US" sz="1500" dirty="0">
                <a:solidFill>
                  <a:srgbClr val="0000FF"/>
                </a:solidFill>
                <a:latin typeface="Consolas" panose="020B0609020204030204" pitchFamily="49" charset="0"/>
                <a:ea typeface="華康中特圓體" panose="020F0809000000000000" pitchFamily="49" charset="-120"/>
                <a:cs typeface="Times New Roman" panose="02020603050405020304" pitchFamily="18" charset="0"/>
              </a:rPr>
              <a:t>度學科能力測驗</a:t>
            </a:r>
            <a:r>
              <a:rPr kumimoji="0" lang="zh-TW" altLang="en-US" sz="1500" dirty="0">
                <a:solidFill>
                  <a:schemeClr val="tx1"/>
                </a:solidFill>
                <a:latin typeface="Consolas" panose="020B0609020204030204" pitchFamily="49" charset="0"/>
                <a:ea typeface="華康中特圓體" panose="020F0809000000000000" pitchFamily="49" charset="-120"/>
                <a:cs typeface="Times New Roman" panose="02020603050405020304" pitchFamily="18" charset="0"/>
              </a:rPr>
              <a:t>的號碼</a:t>
            </a:r>
            <a:r>
              <a:rPr kumimoji="0" lang="zh-TW" altLang="en-US" sz="1500" dirty="0" smtClean="0">
                <a:solidFill>
                  <a:schemeClr val="tx1"/>
                </a:solidFill>
                <a:latin typeface="Consolas" panose="020B0609020204030204" pitchFamily="49" charset="0"/>
                <a:ea typeface="華康中特圓體" panose="020F0809000000000000" pitchFamily="49" charset="-120"/>
                <a:cs typeface="Times New Roman" panose="02020603050405020304" pitchFamily="18" charset="0"/>
              </a:rPr>
              <a:t>相同</a:t>
            </a:r>
            <a:endParaRPr kumimoji="0" lang="zh-TW" altLang="en-US" sz="1500" dirty="0">
              <a:solidFill>
                <a:schemeClr val="tx1"/>
              </a:solidFill>
              <a:latin typeface="Consolas" panose="020B0609020204030204" pitchFamily="49" charset="0"/>
              <a:ea typeface="華康中特圓體" panose="020F0809000000000000" pitchFamily="49" charset="-120"/>
              <a:cs typeface="Times New Roman" panose="02020603050405020304" pitchFamily="18" charset="0"/>
            </a:endParaRPr>
          </a:p>
        </p:txBody>
      </p:sp>
      <p:sp>
        <p:nvSpPr>
          <p:cNvPr id="16" name="圓角矩形 15"/>
          <p:cNvSpPr/>
          <p:nvPr/>
        </p:nvSpPr>
        <p:spPr>
          <a:xfrm>
            <a:off x="4760325" y="2811233"/>
            <a:ext cx="6062614" cy="790058"/>
          </a:xfrm>
          <a:prstGeom prst="roundRect">
            <a:avLst/>
          </a:prstGeom>
          <a:solidFill>
            <a:schemeClr val="bg1">
              <a:lumMod val="95000"/>
            </a:schemeClr>
          </a:solidFill>
          <a:ln>
            <a:solidFill>
              <a:schemeClr val="accent6">
                <a:lumMod val="40000"/>
                <a:lumOff val="6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sz="1500" dirty="0">
                <a:solidFill>
                  <a:schemeClr val="tx1"/>
                </a:solidFill>
                <a:latin typeface="華康中特圓體" panose="020F0809000000000000" pitchFamily="49" charset="-120"/>
                <a:ea typeface="華康中特圓體" panose="020F0809000000000000" pitchFamily="49" charset="-120"/>
                <a:cs typeface="Times New Roman" panose="02020603050405020304" pitchFamily="18" charset="0"/>
              </a:rPr>
              <a:t>申請生所繳之報名費須</a:t>
            </a:r>
            <a:r>
              <a:rPr lang="en-US" altLang="zh-TW" sz="1600" dirty="0">
                <a:solidFill>
                  <a:srgbClr val="FF0000"/>
                </a:solidFill>
                <a:latin typeface="華康中特圓體" panose="020F0809000000000000" pitchFamily="49" charset="-120"/>
                <a:ea typeface="華康中特圓體" panose="020F0809000000000000" pitchFamily="49" charset="-120"/>
                <a:cs typeface="Times New Roman" panose="02020603050405020304" pitchFamily="18" charset="0"/>
              </a:rPr>
              <a:t>1</a:t>
            </a:r>
            <a:r>
              <a:rPr lang="zh-TW" altLang="en-US" sz="1600" dirty="0">
                <a:solidFill>
                  <a:srgbClr val="FF0000"/>
                </a:solidFill>
                <a:latin typeface="華康中特圓體" panose="020F0809000000000000" pitchFamily="49" charset="-120"/>
                <a:ea typeface="華康中特圓體" panose="020F0809000000000000" pitchFamily="49" charset="-120"/>
                <a:cs typeface="Times New Roman" panose="02020603050405020304" pitchFamily="18" charset="0"/>
              </a:rPr>
              <a:t>次繳足</a:t>
            </a:r>
            <a:r>
              <a:rPr lang="zh-TW" altLang="en-US" sz="1500" dirty="0">
                <a:solidFill>
                  <a:schemeClr val="tx1"/>
                </a:solidFill>
                <a:latin typeface="華康中特圓體" panose="020F0809000000000000" pitchFamily="49" charset="-120"/>
                <a:ea typeface="華康中特圓體" panose="020F0809000000000000" pitchFamily="49" charset="-120"/>
                <a:cs typeface="Times New Roman" panose="02020603050405020304" pitchFamily="18" charset="0"/>
              </a:rPr>
              <a:t>欲申請校</a:t>
            </a:r>
            <a:r>
              <a:rPr lang="zh-TW" altLang="en-US" sz="1500" dirty="0" smtClean="0">
                <a:solidFill>
                  <a:schemeClr val="tx1"/>
                </a:solidFill>
                <a:latin typeface="華康中特圓體" panose="020F0809000000000000" pitchFamily="49" charset="-120"/>
                <a:ea typeface="華康中特圓體" panose="020F0809000000000000" pitchFamily="49" charset="-120"/>
                <a:cs typeface="Times New Roman" panose="02020603050405020304" pitchFamily="18" charset="0"/>
              </a:rPr>
              <a:t>系</a:t>
            </a:r>
            <a:r>
              <a:rPr lang="en-US" altLang="zh-TW" sz="1500" dirty="0" smtClean="0">
                <a:solidFill>
                  <a:schemeClr val="tx1"/>
                </a:solidFill>
                <a:latin typeface="華康中特圓體" panose="020F0809000000000000" pitchFamily="49" charset="-120"/>
                <a:ea typeface="華康中特圓體" panose="020F0809000000000000" pitchFamily="49" charset="-120"/>
                <a:cs typeface="Times New Roman" panose="02020603050405020304" pitchFamily="18" charset="0"/>
              </a:rPr>
              <a:t>(</a:t>
            </a:r>
            <a:r>
              <a:rPr lang="zh-TW" altLang="en-US" sz="1500" dirty="0" smtClean="0">
                <a:solidFill>
                  <a:schemeClr val="tx1"/>
                </a:solidFill>
                <a:latin typeface="華康中特圓體" panose="020F0809000000000000" pitchFamily="49" charset="-120"/>
                <a:ea typeface="華康中特圓體" panose="020F0809000000000000" pitchFamily="49" charset="-120"/>
                <a:cs typeface="Times New Roman" panose="02020603050405020304" pitchFamily="18" charset="0"/>
              </a:rPr>
              <a:t>組</a:t>
            </a:r>
            <a:r>
              <a:rPr lang="en-US" altLang="zh-TW" sz="1500" dirty="0" smtClean="0">
                <a:solidFill>
                  <a:schemeClr val="tx1"/>
                </a:solidFill>
                <a:latin typeface="華康中特圓體" panose="020F0809000000000000" pitchFamily="49" charset="-120"/>
                <a:ea typeface="華康中特圓體" panose="020F0809000000000000" pitchFamily="49" charset="-120"/>
                <a:cs typeface="Times New Roman" panose="02020603050405020304" pitchFamily="18" charset="0"/>
              </a:rPr>
              <a:t>)</a:t>
            </a:r>
            <a:r>
              <a:rPr lang="zh-TW" altLang="en-US" sz="1500" dirty="0" smtClean="0">
                <a:solidFill>
                  <a:schemeClr val="tx1"/>
                </a:solidFill>
                <a:latin typeface="華康中特圓體" panose="020F0809000000000000" pitchFamily="49" charset="-120"/>
                <a:ea typeface="華康中特圓體" panose="020F0809000000000000" pitchFamily="49" charset="-120"/>
                <a:cs typeface="Times New Roman" panose="02020603050405020304" pitchFamily="18" charset="0"/>
              </a:rPr>
              <a:t>、</a:t>
            </a:r>
            <a:r>
              <a:rPr lang="zh-TW" altLang="en-US" sz="1500" dirty="0">
                <a:solidFill>
                  <a:schemeClr val="tx1"/>
                </a:solidFill>
                <a:latin typeface="華康中特圓體" panose="020F0809000000000000" pitchFamily="49" charset="-120"/>
                <a:ea typeface="華康中特圓體" panose="020F0809000000000000" pitchFamily="49" charset="-120"/>
                <a:cs typeface="Times New Roman" panose="02020603050405020304" pitchFamily="18" charset="0"/>
              </a:rPr>
              <a:t>學程數之金額，</a:t>
            </a:r>
            <a:r>
              <a:rPr lang="zh-TW" altLang="en-US" sz="1600" dirty="0">
                <a:solidFill>
                  <a:srgbClr val="FF0000"/>
                </a:solidFill>
                <a:latin typeface="華康中特圓體" panose="020F0809000000000000" pitchFamily="49" charset="-120"/>
                <a:ea typeface="華康中特圓體" panose="020F0809000000000000" pitchFamily="49" charset="-120"/>
                <a:cs typeface="Times New Roman" panose="02020603050405020304" pitchFamily="18" charset="0"/>
              </a:rPr>
              <a:t>不得分次繳納</a:t>
            </a:r>
            <a:r>
              <a:rPr lang="zh-TW" altLang="en-US" sz="1500" dirty="0">
                <a:solidFill>
                  <a:schemeClr val="tx1"/>
                </a:solidFill>
                <a:latin typeface="華康中特圓體" panose="020F0809000000000000" pitchFamily="49" charset="-120"/>
                <a:ea typeface="華康中特圓體" panose="020F0809000000000000" pitchFamily="49" charset="-120"/>
                <a:cs typeface="Times New Roman" panose="02020603050405020304" pitchFamily="18" charset="0"/>
              </a:rPr>
              <a:t>，確認繳費入帳</a:t>
            </a:r>
            <a:r>
              <a:rPr lang="zh-TW" altLang="en-US" sz="1500" dirty="0" smtClean="0">
                <a:solidFill>
                  <a:schemeClr val="tx1"/>
                </a:solidFill>
                <a:latin typeface="華康中特圓體" panose="020F0809000000000000" pitchFamily="49" charset="-120"/>
                <a:ea typeface="華康中特圓體" panose="020F0809000000000000" pitchFamily="49" charset="-120"/>
                <a:cs typeface="Times New Roman" panose="02020603050405020304" pitchFamily="18" charset="0"/>
              </a:rPr>
              <a:t>後，再</a:t>
            </a:r>
            <a:r>
              <a:rPr lang="zh-TW" altLang="en-US" sz="1500" dirty="0">
                <a:solidFill>
                  <a:schemeClr val="tx1"/>
                </a:solidFill>
                <a:latin typeface="華康中特圓體" panose="020F0809000000000000" pitchFamily="49" charset="-120"/>
                <a:ea typeface="華康中特圓體" panose="020F0809000000000000" pitchFamily="49" charset="-120"/>
                <a:cs typeface="Times New Roman" panose="02020603050405020304" pitchFamily="18" charset="0"/>
              </a:rPr>
              <a:t>上網報名。</a:t>
            </a:r>
            <a:endParaRPr lang="en-US" altLang="zh-TW" sz="1500" dirty="0">
              <a:solidFill>
                <a:schemeClr val="tx1"/>
              </a:solidFill>
              <a:latin typeface="華康中特圓體" panose="020F0809000000000000" pitchFamily="49" charset="-120"/>
              <a:ea typeface="華康中特圓體" panose="020F0809000000000000" pitchFamily="49" charset="-120"/>
              <a:cs typeface="Times New Roman" panose="02020603050405020304" pitchFamily="18" charset="0"/>
            </a:endParaRPr>
          </a:p>
        </p:txBody>
      </p:sp>
      <p:sp>
        <p:nvSpPr>
          <p:cNvPr id="17" name="圓角矩形 16"/>
          <p:cNvSpPr/>
          <p:nvPr/>
        </p:nvSpPr>
        <p:spPr>
          <a:xfrm>
            <a:off x="4760324" y="3771592"/>
            <a:ext cx="6062615" cy="1473201"/>
          </a:xfrm>
          <a:prstGeom prst="roundRect">
            <a:avLst/>
          </a:prstGeom>
          <a:solidFill>
            <a:schemeClr val="bg1">
              <a:lumMod val="95000"/>
            </a:schemeClr>
          </a:solidFill>
          <a:ln>
            <a:solidFill>
              <a:schemeClr val="accent6">
                <a:lumMod val="40000"/>
                <a:lumOff val="6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TW" sz="1500" dirty="0" smtClean="0">
                <a:solidFill>
                  <a:schemeClr val="tx1"/>
                </a:solidFill>
                <a:latin typeface="Consolas" panose="020B0609020204030204" pitchFamily="49" charset="0"/>
                <a:ea typeface="華康中特圓體" panose="020F0809000000000000" pitchFamily="49" charset="-120"/>
                <a:cs typeface="Times New Roman" panose="02020603050405020304" pitchFamily="18" charset="0"/>
              </a:rPr>
              <a:t>1.</a:t>
            </a:r>
            <a:r>
              <a:rPr lang="zh-TW" altLang="en-US" sz="1500" dirty="0" smtClean="0">
                <a:solidFill>
                  <a:schemeClr val="tx1"/>
                </a:solidFill>
                <a:latin typeface="Consolas" panose="020B0609020204030204" pitchFamily="49" charset="0"/>
                <a:ea typeface="華康中特圓體" panose="020F0809000000000000" pitchFamily="49" charset="-120"/>
                <a:cs typeface="Times New Roman" panose="02020603050405020304" pitchFamily="18" charset="0"/>
              </a:rPr>
              <a:t>系統</a:t>
            </a:r>
            <a:r>
              <a:rPr lang="zh-TW" altLang="en-US" sz="1500" b="1" dirty="0">
                <a:solidFill>
                  <a:srgbClr val="FF0000"/>
                </a:solidFill>
                <a:latin typeface="Consolas" panose="020B0609020204030204" pitchFamily="49" charset="0"/>
                <a:ea typeface="華康中特圓體" panose="020F0809000000000000" pitchFamily="49" charset="-120"/>
                <a:cs typeface="Times New Roman" panose="02020603050405020304" pitchFamily="18" charset="0"/>
              </a:rPr>
              <a:t>僅允許上網報名</a:t>
            </a:r>
            <a:r>
              <a:rPr lang="en-US" altLang="zh-TW" sz="1500" b="1" dirty="0">
                <a:solidFill>
                  <a:srgbClr val="FF0000"/>
                </a:solidFill>
                <a:latin typeface="Consolas" panose="020B0609020204030204" pitchFamily="49" charset="0"/>
                <a:ea typeface="華康中特圓體" panose="020F0809000000000000" pitchFamily="49" charset="-120"/>
                <a:cs typeface="Times New Roman" panose="02020603050405020304" pitchFamily="18" charset="0"/>
              </a:rPr>
              <a:t>1</a:t>
            </a:r>
            <a:r>
              <a:rPr lang="zh-TW" altLang="en-US" sz="1500" b="1" dirty="0">
                <a:solidFill>
                  <a:srgbClr val="FF0000"/>
                </a:solidFill>
                <a:latin typeface="Consolas" panose="020B0609020204030204" pitchFamily="49" charset="0"/>
                <a:ea typeface="華康中特圓體" panose="020F0809000000000000" pitchFamily="49" charset="-120"/>
                <a:cs typeface="Times New Roman" panose="02020603050405020304" pitchFamily="18" charset="0"/>
              </a:rPr>
              <a:t>次</a:t>
            </a:r>
            <a:r>
              <a:rPr lang="zh-TW" altLang="en-US" sz="1500" dirty="0">
                <a:solidFill>
                  <a:schemeClr val="tx1"/>
                </a:solidFill>
                <a:latin typeface="Consolas" panose="020B0609020204030204" pitchFamily="49" charset="0"/>
                <a:ea typeface="華康中特圓體" panose="020F0809000000000000" pitchFamily="49" charset="-120"/>
                <a:cs typeface="Times New Roman" panose="02020603050405020304" pitchFamily="18" charset="0"/>
              </a:rPr>
              <a:t>，經</a:t>
            </a:r>
            <a:r>
              <a:rPr lang="zh-TW" altLang="en-US" sz="1500" b="1" dirty="0">
                <a:solidFill>
                  <a:srgbClr val="FF0000"/>
                </a:solidFill>
                <a:latin typeface="Consolas" panose="020B0609020204030204" pitchFamily="49" charset="0"/>
                <a:ea typeface="華康中特圓體" panose="020F0809000000000000" pitchFamily="49" charset="-120"/>
                <a:cs typeface="Times New Roman" panose="02020603050405020304" pitchFamily="18" charset="0"/>
              </a:rPr>
              <a:t>網路報名完成後，即不得上網</a:t>
            </a:r>
            <a:r>
              <a:rPr lang="zh-TW" altLang="en-US" sz="1500" b="1" dirty="0" smtClean="0">
                <a:solidFill>
                  <a:srgbClr val="FF0000"/>
                </a:solidFill>
                <a:latin typeface="Consolas" panose="020B0609020204030204" pitchFamily="49" charset="0"/>
                <a:ea typeface="華康中特圓體" panose="020F0809000000000000" pitchFamily="49" charset="-120"/>
                <a:cs typeface="Times New Roman" panose="02020603050405020304" pitchFamily="18" charset="0"/>
              </a:rPr>
              <a:t>更</a:t>
            </a:r>
            <a:endParaRPr lang="en-US" altLang="zh-TW" sz="1500" b="1" dirty="0" smtClean="0">
              <a:solidFill>
                <a:srgbClr val="FF0000"/>
              </a:solidFill>
              <a:latin typeface="Consolas" panose="020B0609020204030204" pitchFamily="49" charset="0"/>
              <a:ea typeface="華康中特圓體" panose="020F0809000000000000" pitchFamily="49" charset="-120"/>
              <a:cs typeface="Times New Roman" panose="02020603050405020304" pitchFamily="18" charset="0"/>
            </a:endParaRPr>
          </a:p>
          <a:p>
            <a:r>
              <a:rPr lang="zh-TW" altLang="en-US" sz="1500" b="1" dirty="0" smtClean="0">
                <a:solidFill>
                  <a:srgbClr val="FF0000"/>
                </a:solidFill>
                <a:latin typeface="Consolas" panose="020B0609020204030204" pitchFamily="49" charset="0"/>
                <a:ea typeface="華康中特圓體" panose="020F0809000000000000" pitchFamily="49" charset="-120"/>
                <a:cs typeface="Times New Roman" panose="02020603050405020304" pitchFamily="18" charset="0"/>
              </a:rPr>
              <a:t>  改</a:t>
            </a:r>
            <a:r>
              <a:rPr lang="zh-TW" altLang="en-US" sz="1500" b="1" dirty="0">
                <a:solidFill>
                  <a:srgbClr val="FF0000"/>
                </a:solidFill>
                <a:latin typeface="Consolas" panose="020B0609020204030204" pitchFamily="49" charset="0"/>
                <a:ea typeface="華康中特圓體" panose="020F0809000000000000" pitchFamily="49" charset="-120"/>
                <a:cs typeface="Times New Roman" panose="02020603050405020304" pitchFamily="18" charset="0"/>
              </a:rPr>
              <a:t>或重新報名。</a:t>
            </a:r>
            <a:endParaRPr lang="en-US" altLang="zh-TW" sz="1500" b="1" dirty="0">
              <a:solidFill>
                <a:srgbClr val="FF0000"/>
              </a:solidFill>
              <a:latin typeface="Consolas" panose="020B0609020204030204" pitchFamily="49" charset="0"/>
              <a:ea typeface="華康中特圓體" panose="020F0809000000000000" pitchFamily="49" charset="-120"/>
              <a:cs typeface="Times New Roman" panose="02020603050405020304" pitchFamily="18" charset="0"/>
            </a:endParaRPr>
          </a:p>
          <a:p>
            <a:r>
              <a:rPr lang="en-US" altLang="zh-TW" sz="1500" dirty="0" smtClean="0">
                <a:solidFill>
                  <a:schemeClr val="tx1"/>
                </a:solidFill>
                <a:latin typeface="Consolas" panose="020B0609020204030204" pitchFamily="49" charset="0"/>
                <a:ea typeface="華康中特圓體" panose="020F0809000000000000" pitchFamily="49" charset="-120"/>
                <a:cs typeface="Times New Roman" panose="02020603050405020304" pitchFamily="18" charset="0"/>
              </a:rPr>
              <a:t>2.</a:t>
            </a:r>
            <a:r>
              <a:rPr lang="zh-TW" altLang="en-US" sz="1500" dirty="0">
                <a:solidFill>
                  <a:schemeClr val="tx1"/>
                </a:solidFill>
                <a:latin typeface="Consolas" panose="020B0609020204030204" pitchFamily="49" charset="0"/>
                <a:ea typeface="華康中特圓體" panose="020F0809000000000000" pitchFamily="49" charset="-120"/>
                <a:cs typeface="Times New Roman" panose="02020603050405020304" pitchFamily="18" charset="0"/>
              </a:rPr>
              <a:t>申請生基本資料有造字部分，請先以全形「</a:t>
            </a:r>
            <a:r>
              <a:rPr lang="zh-TW" altLang="en-US" sz="1500" dirty="0">
                <a:solidFill>
                  <a:srgbClr val="FF0000"/>
                </a:solidFill>
                <a:latin typeface="Consolas" panose="020B0609020204030204" pitchFamily="49" charset="0"/>
                <a:ea typeface="華康中特圓體" panose="020F0809000000000000" pitchFamily="49" charset="-120"/>
                <a:cs typeface="Times New Roman" panose="02020603050405020304" pitchFamily="18" charset="0"/>
              </a:rPr>
              <a:t>＊</a:t>
            </a:r>
            <a:r>
              <a:rPr lang="zh-TW" altLang="en-US" sz="1500" dirty="0">
                <a:solidFill>
                  <a:schemeClr val="tx1"/>
                </a:solidFill>
                <a:latin typeface="Consolas" panose="020B0609020204030204" pitchFamily="49" charset="0"/>
                <a:ea typeface="華康中特圓體" panose="020F0809000000000000" pitchFamily="49" charset="-120"/>
                <a:cs typeface="Times New Roman" panose="02020603050405020304" pitchFamily="18" charset="0"/>
              </a:rPr>
              <a:t>」代替，再</a:t>
            </a:r>
            <a:r>
              <a:rPr lang="zh-TW" altLang="en-US" sz="1500" dirty="0" smtClean="0">
                <a:solidFill>
                  <a:schemeClr val="tx1"/>
                </a:solidFill>
                <a:latin typeface="Consolas" panose="020B0609020204030204" pitchFamily="49" charset="0"/>
                <a:ea typeface="華康中特圓體" panose="020F0809000000000000" pitchFamily="49" charset="-120"/>
                <a:cs typeface="Times New Roman" panose="02020603050405020304" pitchFamily="18" charset="0"/>
              </a:rPr>
              <a:t>填妥</a:t>
            </a:r>
            <a:endParaRPr lang="en-US" altLang="zh-TW" sz="1500" dirty="0" smtClean="0">
              <a:solidFill>
                <a:schemeClr val="tx1"/>
              </a:solidFill>
              <a:latin typeface="Consolas" panose="020B0609020204030204" pitchFamily="49" charset="0"/>
              <a:ea typeface="華康中特圓體" panose="020F0809000000000000" pitchFamily="49" charset="-120"/>
              <a:cs typeface="Times New Roman" panose="02020603050405020304" pitchFamily="18" charset="0"/>
            </a:endParaRPr>
          </a:p>
          <a:p>
            <a:r>
              <a:rPr lang="zh-TW" altLang="en-US" sz="1500" dirty="0">
                <a:solidFill>
                  <a:schemeClr val="tx1"/>
                </a:solidFill>
                <a:latin typeface="Consolas" panose="020B0609020204030204" pitchFamily="49" charset="0"/>
                <a:ea typeface="華康中特圓體" panose="020F0809000000000000" pitchFamily="49" charset="-120"/>
                <a:cs typeface="Times New Roman" panose="02020603050405020304" pitchFamily="18" charset="0"/>
              </a:rPr>
              <a:t> </a:t>
            </a:r>
            <a:r>
              <a:rPr lang="zh-TW" altLang="en-US" sz="1500" dirty="0" smtClean="0">
                <a:solidFill>
                  <a:schemeClr val="tx1"/>
                </a:solidFill>
                <a:latin typeface="Consolas" panose="020B0609020204030204" pitchFamily="49" charset="0"/>
                <a:ea typeface="華康中特圓體" panose="020F0809000000000000" pitchFamily="49" charset="-120"/>
                <a:cs typeface="Times New Roman" panose="02020603050405020304" pitchFamily="18" charset="0"/>
              </a:rPr>
              <a:t>「</a:t>
            </a:r>
            <a:r>
              <a:rPr lang="zh-TW" altLang="en-US" sz="1500" dirty="0">
                <a:solidFill>
                  <a:srgbClr val="0000FF"/>
                </a:solidFill>
                <a:latin typeface="Consolas" panose="020B0609020204030204" pitchFamily="49" charset="0"/>
                <a:ea typeface="華康中特圓體" panose="020F0809000000000000" pitchFamily="49" charset="-120"/>
                <a:cs typeface="Times New Roman" panose="02020603050405020304" pitchFamily="18" charset="0"/>
              </a:rPr>
              <a:t>造字申請表</a:t>
            </a:r>
            <a:r>
              <a:rPr lang="zh-TW" altLang="en-US" sz="1500" dirty="0">
                <a:solidFill>
                  <a:schemeClr val="tx1"/>
                </a:solidFill>
                <a:latin typeface="Consolas" panose="020B0609020204030204" pitchFamily="49" charset="0"/>
                <a:ea typeface="華康中特圓體" panose="020F0809000000000000" pitchFamily="49" charset="-120"/>
                <a:cs typeface="Times New Roman" panose="02020603050405020304" pitchFamily="18" charset="0"/>
              </a:rPr>
              <a:t>」後，傳真至本委員會。</a:t>
            </a:r>
          </a:p>
        </p:txBody>
      </p:sp>
      <p:sp>
        <p:nvSpPr>
          <p:cNvPr id="18" name="投影片編號版面配置區 17"/>
          <p:cNvSpPr>
            <a:spLocks noGrp="1"/>
          </p:cNvSpPr>
          <p:nvPr>
            <p:ph type="sldNum" sz="quarter" idx="12"/>
          </p:nvPr>
        </p:nvSpPr>
        <p:spPr/>
        <p:txBody>
          <a:bodyPr/>
          <a:lstStyle/>
          <a:p>
            <a:fld id="{A6174ADA-354D-4803-A14C-B38EECA4D689}" type="slidenum">
              <a:rPr lang="zh-TW" altLang="en-US" smtClean="0"/>
              <a:t>16</a:t>
            </a:fld>
            <a:endParaRPr lang="zh-TW" altLang="en-US"/>
          </a:p>
        </p:txBody>
      </p:sp>
    </p:spTree>
    <p:extLst>
      <p:ext uri="{BB962C8B-B14F-4D97-AF65-F5344CB8AC3E}">
        <p14:creationId xmlns:p14="http://schemas.microsoft.com/office/powerpoint/2010/main" val="162525178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0"/>
            <a:ext cx="12192000" cy="520700"/>
          </a:xfrm>
          <a:prstGeom prst="rect">
            <a:avLst/>
          </a:prstGeom>
          <a:solidFill>
            <a:srgbClr val="DFD7E9"/>
          </a:solidFill>
          <a:ln>
            <a:solidFill>
              <a:srgbClr val="DFD7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sz="2800" dirty="0" smtClean="0">
                <a:solidFill>
                  <a:schemeClr val="tx1"/>
                </a:solidFill>
                <a:latin typeface="華康中特圓體" panose="020F0809000000000000" pitchFamily="49" charset="-120"/>
                <a:ea typeface="華康中特圓體" panose="020F0809000000000000" pitchFamily="49" charset="-120"/>
                <a:sym typeface="Wingdings" panose="05000000000000000000" pitchFamily="2" charset="2"/>
              </a:rPr>
              <a:t>五、</a:t>
            </a:r>
            <a:r>
              <a:rPr lang="zh-TW" altLang="en-US" sz="2800" dirty="0">
                <a:solidFill>
                  <a:schemeClr val="tx1"/>
                </a:solidFill>
                <a:latin typeface="華康中特圓體" panose="020F0809000000000000" pitchFamily="49" charset="-120"/>
                <a:ea typeface="華康中特圓體" panose="020F0809000000000000" pitchFamily="49" charset="-120"/>
                <a:sym typeface="Wingdings" panose="05000000000000000000" pitchFamily="2" charset="2"/>
              </a:rPr>
              <a:t>第一階段篩選：繳費</a:t>
            </a:r>
            <a:r>
              <a:rPr lang="zh-TW" altLang="en-US" sz="2800" dirty="0" smtClean="0">
                <a:solidFill>
                  <a:schemeClr val="tx1"/>
                </a:solidFill>
                <a:latin typeface="華康中特圓體" panose="020F0809000000000000" pitchFamily="49" charset="-120"/>
                <a:ea typeface="華康中特圓體" panose="020F0809000000000000" pitchFamily="49" charset="-120"/>
                <a:sym typeface="Wingdings" panose="05000000000000000000" pitchFamily="2" charset="2"/>
              </a:rPr>
              <a:t>說明</a:t>
            </a:r>
            <a:r>
              <a:rPr lang="en-US" altLang="zh-TW" sz="2800" dirty="0" smtClean="0">
                <a:solidFill>
                  <a:schemeClr val="tx1"/>
                </a:solidFill>
                <a:latin typeface="華康中特圓體" panose="020F0809000000000000" pitchFamily="49" charset="-120"/>
                <a:ea typeface="華康中特圓體" panose="020F0809000000000000" pitchFamily="49" charset="-120"/>
                <a:sym typeface="Wingdings" panose="05000000000000000000" pitchFamily="2" charset="2"/>
              </a:rPr>
              <a:t>(1/2)</a:t>
            </a:r>
            <a:endParaRPr lang="zh-TW" altLang="en-US" sz="2800" dirty="0">
              <a:solidFill>
                <a:schemeClr val="tx1"/>
              </a:solidFill>
              <a:latin typeface="華康中特圓體" panose="020F0809000000000000" pitchFamily="49" charset="-120"/>
              <a:ea typeface="華康中特圓體" panose="020F0809000000000000" pitchFamily="49" charset="-120"/>
            </a:endParaRPr>
          </a:p>
        </p:txBody>
      </p:sp>
      <p:graphicFrame>
        <p:nvGraphicFramePr>
          <p:cNvPr id="3" name="表格 2"/>
          <p:cNvGraphicFramePr>
            <a:graphicFrameLocks noGrp="1"/>
          </p:cNvGraphicFramePr>
          <p:nvPr>
            <p:extLst>
              <p:ext uri="{D42A27DB-BD31-4B8C-83A1-F6EECF244321}">
                <p14:modId xmlns:p14="http://schemas.microsoft.com/office/powerpoint/2010/main" val="3468301728"/>
              </p:ext>
            </p:extLst>
          </p:nvPr>
        </p:nvGraphicFramePr>
        <p:xfrm>
          <a:off x="7245350" y="775308"/>
          <a:ext cx="2667000" cy="5794197"/>
        </p:xfrm>
        <a:graphic>
          <a:graphicData uri="http://schemas.openxmlformats.org/drawingml/2006/table">
            <a:tbl>
              <a:tblPr firstRow="1" bandRow="1">
                <a:tableStyleId>{5C22544A-7EE6-4342-B048-85BDC9FD1C3A}</a:tableStyleId>
              </a:tblPr>
              <a:tblGrid>
                <a:gridCol w="2667000">
                  <a:extLst>
                    <a:ext uri="{9D8B030D-6E8A-4147-A177-3AD203B41FA5}">
                      <a16:colId xmlns:a16="http://schemas.microsoft.com/office/drawing/2014/main" val="644761237"/>
                    </a:ext>
                  </a:extLst>
                </a:gridCol>
              </a:tblGrid>
              <a:tr h="597808">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zh-TW" altLang="en-US" sz="2200" b="1" dirty="0" smtClean="0">
                          <a:solidFill>
                            <a:schemeClr val="tx1"/>
                          </a:solidFill>
                          <a:latin typeface="華康中特圓體" panose="020F0809000000000000" pitchFamily="49" charset="-120"/>
                          <a:ea typeface="華康中特圓體" panose="020F0809000000000000" pitchFamily="49" charset="-120"/>
                          <a:cs typeface="Times New Roman" panose="02020603050405020304" pitchFamily="18" charset="0"/>
                        </a:rPr>
                        <a:t>繳費期間</a:t>
                      </a:r>
                    </a:p>
                  </a:txBody>
                  <a:tcPr anchor="ctr">
                    <a:lnL w="12700" cap="flat" cmpd="sng" algn="ctr">
                      <a:solidFill>
                        <a:srgbClr val="0066CC"/>
                      </a:solidFill>
                      <a:prstDash val="solid"/>
                      <a:round/>
                      <a:headEnd type="none" w="med" len="med"/>
                      <a:tailEnd type="none" w="med" len="med"/>
                    </a:lnL>
                    <a:lnR w="12700" cap="flat" cmpd="sng" algn="ctr">
                      <a:solidFill>
                        <a:srgbClr val="0066CC"/>
                      </a:solidFill>
                      <a:prstDash val="solid"/>
                      <a:round/>
                      <a:headEnd type="none" w="med" len="med"/>
                      <a:tailEnd type="none" w="med" len="med"/>
                    </a:lnR>
                    <a:lnT w="12700" cap="flat" cmpd="sng" algn="ctr">
                      <a:solidFill>
                        <a:srgbClr val="0066CC"/>
                      </a:solidFill>
                      <a:prstDash val="solid"/>
                      <a:round/>
                      <a:headEnd type="none" w="med" len="med"/>
                      <a:tailEnd type="none" w="med" len="med"/>
                    </a:lnT>
                    <a:lnB w="12700" cap="flat" cmpd="sng" algn="ctr">
                      <a:solidFill>
                        <a:srgbClr val="0066CC"/>
                      </a:solidFill>
                      <a:prstDash val="solid"/>
                      <a:round/>
                      <a:headEnd type="none" w="med" len="med"/>
                      <a:tailEnd type="none" w="med" len="med"/>
                    </a:lnB>
                    <a:solidFill>
                      <a:srgbClr val="E4F8F6"/>
                    </a:solidFill>
                  </a:tcPr>
                </a:tc>
                <a:extLst>
                  <a:ext uri="{0D108BD9-81ED-4DB2-BD59-A6C34878D82A}">
                    <a16:rowId xmlns:a16="http://schemas.microsoft.com/office/drawing/2014/main" val="4062451005"/>
                  </a:ext>
                </a:extLst>
              </a:tr>
              <a:tr h="5196389">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zh-TW" altLang="en-US" sz="1600" b="0" dirty="0" smtClean="0">
                          <a:solidFill>
                            <a:schemeClr val="tx1"/>
                          </a:solidFill>
                          <a:latin typeface="華康中特圓體" panose="020F0809000000000000" pitchFamily="49" charset="-120"/>
                          <a:ea typeface="華康中特圓體" panose="020F0809000000000000" pitchFamily="49" charset="-120"/>
                          <a:cs typeface="Times New Roman" panose="02020603050405020304" pitchFamily="18" charset="0"/>
                        </a:rPr>
                        <a:t>學校集體報名、個別報名</a:t>
                      </a:r>
                      <a:endParaRPr lang="en-US" altLang="zh-TW" sz="1600" b="0" dirty="0" smtClean="0">
                        <a:solidFill>
                          <a:schemeClr val="tx1"/>
                        </a:solidFill>
                        <a:latin typeface="華康中特圓體" panose="020F0809000000000000" pitchFamily="49" charset="-120"/>
                        <a:ea typeface="華康中特圓體" panose="020F0809000000000000" pitchFamily="49" charset="-120"/>
                        <a:cs typeface="Times New Roman" panose="02020603050405020304" pitchFamily="18"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lang="zh-TW" altLang="en-US" sz="1600" b="0" dirty="0" smtClean="0">
                          <a:solidFill>
                            <a:schemeClr val="tx1"/>
                          </a:solidFill>
                          <a:latin typeface="華康中特圓體" panose="020F0809000000000000" pitchFamily="49" charset="-120"/>
                          <a:ea typeface="華康中特圓體" panose="020F0809000000000000" pitchFamily="49" charset="-120"/>
                          <a:cs typeface="Times New Roman" panose="02020603050405020304" pitchFamily="18" charset="0"/>
                        </a:rPr>
                        <a:t>繳費期間：</a:t>
                      </a:r>
                      <a:r>
                        <a:rPr lang="en-US" altLang="zh-TW" sz="1800" b="1" dirty="0" smtClean="0">
                          <a:solidFill>
                            <a:srgbClr val="FF0000"/>
                          </a:solidFill>
                          <a:effectLst/>
                          <a:latin typeface="華康中特圓體" panose="020F0809000000000000" pitchFamily="49" charset="-120"/>
                          <a:ea typeface="華康中特圓體" panose="020F0809000000000000" pitchFamily="49" charset="-120"/>
                          <a:cs typeface="Times New Roman" panose="02020603050405020304" pitchFamily="18" charset="0"/>
                        </a:rPr>
                        <a:t>111.3.21(</a:t>
                      </a:r>
                      <a:r>
                        <a:rPr lang="zh-TW" altLang="en-US" sz="1800" b="1" dirty="0" smtClean="0">
                          <a:solidFill>
                            <a:srgbClr val="FF0000"/>
                          </a:solidFill>
                          <a:effectLst/>
                          <a:latin typeface="華康中特圓體" panose="020F0809000000000000" pitchFamily="49" charset="-120"/>
                          <a:ea typeface="華康中特圓體" panose="020F0809000000000000" pitchFamily="49" charset="-120"/>
                          <a:cs typeface="Times New Roman" panose="02020603050405020304" pitchFamily="18" charset="0"/>
                        </a:rPr>
                        <a:t>一</a:t>
                      </a:r>
                      <a:r>
                        <a:rPr lang="en-US" altLang="zh-TW" sz="1800" b="1" dirty="0" smtClean="0">
                          <a:solidFill>
                            <a:srgbClr val="FF0000"/>
                          </a:solidFill>
                          <a:effectLst/>
                          <a:latin typeface="華康中特圓體" panose="020F0809000000000000" pitchFamily="49" charset="-120"/>
                          <a:ea typeface="華康中特圓體" panose="020F0809000000000000" pitchFamily="49" charset="-120"/>
                          <a:cs typeface="Times New Roman" panose="02020603050405020304" pitchFamily="18" charset="0"/>
                        </a:rPr>
                        <a:t>)10:00</a:t>
                      </a:r>
                      <a:r>
                        <a:rPr lang="zh-TW" altLang="en-US" sz="1800" b="1" dirty="0" smtClean="0">
                          <a:solidFill>
                            <a:srgbClr val="FF0000"/>
                          </a:solidFill>
                          <a:effectLst/>
                          <a:latin typeface="華康中特圓體" panose="020F0809000000000000" pitchFamily="49" charset="-120"/>
                          <a:ea typeface="華康中特圓體" panose="020F0809000000000000" pitchFamily="49" charset="-120"/>
                          <a:cs typeface="Times New Roman" panose="02020603050405020304" pitchFamily="18" charset="0"/>
                        </a:rPr>
                        <a:t>起</a:t>
                      </a:r>
                      <a:r>
                        <a:rPr lang="en-US" altLang="zh-TW" sz="1800" b="1" dirty="0" smtClean="0">
                          <a:solidFill>
                            <a:srgbClr val="FF0000"/>
                          </a:solidFill>
                          <a:effectLst/>
                          <a:latin typeface="華康中特圓體" panose="020F0809000000000000" pitchFamily="49" charset="-120"/>
                          <a:ea typeface="華康中特圓體" panose="020F0809000000000000" pitchFamily="49" charset="-120"/>
                          <a:cs typeface="Times New Roman" panose="02020603050405020304" pitchFamily="18" charset="0"/>
                        </a:rPr>
                        <a:t>111.3.24(</a:t>
                      </a:r>
                      <a:r>
                        <a:rPr lang="zh-TW" altLang="en-US" sz="1800" b="1" dirty="0" smtClean="0">
                          <a:solidFill>
                            <a:srgbClr val="FF0000"/>
                          </a:solidFill>
                          <a:effectLst/>
                          <a:latin typeface="華康中特圓體" panose="020F0809000000000000" pitchFamily="49" charset="-120"/>
                          <a:ea typeface="華康中特圓體" panose="020F0809000000000000" pitchFamily="49" charset="-120"/>
                          <a:cs typeface="Times New Roman" panose="02020603050405020304" pitchFamily="18" charset="0"/>
                        </a:rPr>
                        <a:t>四</a:t>
                      </a:r>
                      <a:r>
                        <a:rPr lang="en-US" altLang="zh-TW" sz="1800" b="1" dirty="0" smtClean="0">
                          <a:solidFill>
                            <a:srgbClr val="FF0000"/>
                          </a:solidFill>
                          <a:effectLst/>
                          <a:latin typeface="華康中特圓體" panose="020F0809000000000000" pitchFamily="49" charset="-120"/>
                          <a:ea typeface="華康中特圓體" panose="020F0809000000000000" pitchFamily="49" charset="-120"/>
                          <a:cs typeface="Times New Roman" panose="02020603050405020304" pitchFamily="18" charset="0"/>
                        </a:rPr>
                        <a:t>)24:00</a:t>
                      </a:r>
                      <a:r>
                        <a:rPr lang="zh-TW" altLang="en-US" sz="1800" b="1" dirty="0" smtClean="0">
                          <a:solidFill>
                            <a:srgbClr val="FF0000"/>
                          </a:solidFill>
                          <a:effectLst/>
                          <a:latin typeface="華康中特圓體" panose="020F0809000000000000" pitchFamily="49" charset="-120"/>
                          <a:ea typeface="華康中特圓體" panose="020F0809000000000000" pitchFamily="49" charset="-120"/>
                          <a:cs typeface="Times New Roman" panose="02020603050405020304" pitchFamily="18" charset="0"/>
                        </a:rPr>
                        <a:t>止</a:t>
                      </a:r>
                    </a:p>
                    <a:p>
                      <a:pPr marL="0" marR="0" lvl="0" indent="0" algn="ctr" defTabSz="685800" rtl="0" eaLnBrk="1" fontAlgn="auto" latinLnBrk="0" hangingPunct="1">
                        <a:lnSpc>
                          <a:spcPct val="100000"/>
                        </a:lnSpc>
                        <a:spcBef>
                          <a:spcPts val="0"/>
                        </a:spcBef>
                        <a:spcAft>
                          <a:spcPts val="0"/>
                        </a:spcAft>
                        <a:buClrTx/>
                        <a:buSzTx/>
                        <a:buFontTx/>
                        <a:buNone/>
                        <a:tabLst/>
                        <a:defRPr/>
                      </a:pPr>
                      <a:endParaRPr lang="en-US" altLang="zh-TW" sz="1800" b="0" dirty="0" smtClean="0">
                        <a:solidFill>
                          <a:srgbClr val="FF0000"/>
                        </a:solidFill>
                        <a:effectLst>
                          <a:outerShdw blurRad="38100" dist="38100" dir="2700000" algn="tl">
                            <a:srgbClr val="000000">
                              <a:alpha val="43137"/>
                            </a:srgbClr>
                          </a:outerShdw>
                        </a:effectLst>
                        <a:latin typeface="華康中特圓體" panose="020F0809000000000000" pitchFamily="49" charset="-120"/>
                        <a:ea typeface="華康中特圓體" panose="020F0809000000000000" pitchFamily="49" charset="-120"/>
                        <a:cs typeface="Times New Roman" panose="02020603050405020304" pitchFamily="18" charset="0"/>
                      </a:endParaRPr>
                    </a:p>
                    <a:p>
                      <a:pPr marL="0" marR="0" lvl="0" indent="0" algn="l" defTabSz="685800" rtl="0" eaLnBrk="1" fontAlgn="auto" latinLnBrk="0" hangingPunct="1">
                        <a:lnSpc>
                          <a:spcPct val="100000"/>
                        </a:lnSpc>
                        <a:spcBef>
                          <a:spcPts val="0"/>
                        </a:spcBef>
                        <a:spcAft>
                          <a:spcPts val="0"/>
                        </a:spcAft>
                        <a:buClrTx/>
                        <a:buSzTx/>
                        <a:buFontTx/>
                        <a:buNone/>
                        <a:tabLst/>
                        <a:defRPr/>
                      </a:pPr>
                      <a:r>
                        <a:rPr lang="zh-TW" altLang="en-US" sz="1600" b="0" dirty="0" smtClean="0">
                          <a:solidFill>
                            <a:srgbClr val="FF0000"/>
                          </a:solidFill>
                          <a:effectLst>
                            <a:outerShdw blurRad="38100" dist="38100" dir="2700000" algn="tl">
                              <a:srgbClr val="000000">
                                <a:alpha val="43137"/>
                              </a:srgbClr>
                            </a:outerShdw>
                          </a:effectLst>
                          <a:latin typeface="華康中特圓體" panose="020F0809000000000000" pitchFamily="49" charset="-120"/>
                          <a:ea typeface="華康中特圓體" panose="020F0809000000000000" pitchFamily="49" charset="-120"/>
                          <a:cs typeface="Times New Roman" panose="02020603050405020304" pitchFamily="18" charset="0"/>
                        </a:rPr>
                        <a:t>*</a:t>
                      </a:r>
                      <a:r>
                        <a:rPr lang="zh-TW" altLang="en-US" sz="1600" b="0" dirty="0" smtClean="0">
                          <a:solidFill>
                            <a:schemeClr val="tx1"/>
                          </a:solidFill>
                          <a:latin typeface="華康中特圓體" panose="020F0809000000000000" pitchFamily="49" charset="-120"/>
                          <a:ea typeface="華康中特圓體" panose="020F0809000000000000" pitchFamily="49" charset="-120"/>
                          <a:cs typeface="Times New Roman" panose="02020603050405020304" pitchFamily="18" charset="0"/>
                        </a:rPr>
                        <a:t>請注意：</a:t>
                      </a:r>
                      <a:endParaRPr lang="en-US" altLang="zh-TW" sz="1600" b="0" dirty="0" smtClean="0">
                        <a:solidFill>
                          <a:schemeClr val="tx1"/>
                        </a:solidFill>
                        <a:latin typeface="華康中特圓體" panose="020F0809000000000000" pitchFamily="49" charset="-120"/>
                        <a:ea typeface="華康中特圓體" panose="020F0809000000000000" pitchFamily="49" charset="-120"/>
                        <a:cs typeface="Times New Roman" panose="02020603050405020304" pitchFamily="18"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lang="zh-TW" altLang="en-US" sz="1600" b="0" dirty="0" smtClean="0">
                          <a:solidFill>
                            <a:schemeClr val="tx1"/>
                          </a:solidFill>
                          <a:latin typeface="華康中特圓體" panose="020F0809000000000000" pitchFamily="49" charset="-120"/>
                          <a:ea typeface="華康中特圓體" panose="020F0809000000000000" pitchFamily="49" charset="-120"/>
                          <a:cs typeface="Times New Roman" panose="02020603050405020304" pitchFamily="18" charset="0"/>
                        </a:rPr>
                        <a:t>各金融機構</a:t>
                      </a:r>
                      <a:r>
                        <a:rPr lang="zh-TW" altLang="en-US" sz="1600" b="1" dirty="0" smtClean="0">
                          <a:solidFill>
                            <a:srgbClr val="0000FF"/>
                          </a:solidFill>
                          <a:latin typeface="華康中特圓體" panose="020F0809000000000000" pitchFamily="49" charset="-120"/>
                          <a:ea typeface="華康中特圓體" panose="020F0809000000000000" pitchFamily="49" charset="-120"/>
                          <a:cs typeface="Times New Roman" panose="02020603050405020304" pitchFamily="18" charset="0"/>
                        </a:rPr>
                        <a:t>跨行匯款</a:t>
                      </a:r>
                      <a:r>
                        <a:rPr lang="zh-TW" altLang="en-US" sz="1600" b="0" dirty="0" smtClean="0">
                          <a:solidFill>
                            <a:schemeClr val="tx1"/>
                          </a:solidFill>
                          <a:latin typeface="華康中特圓體" panose="020F0809000000000000" pitchFamily="49" charset="-120"/>
                          <a:ea typeface="華康中特圓體" panose="020F0809000000000000" pitchFamily="49" charset="-120"/>
                          <a:cs typeface="Times New Roman" panose="02020603050405020304" pitchFamily="18" charset="0"/>
                        </a:rPr>
                        <a:t>限至</a:t>
                      </a:r>
                      <a:r>
                        <a:rPr lang="en-US" altLang="zh-TW" sz="1600" b="1" dirty="0" smtClean="0">
                          <a:solidFill>
                            <a:srgbClr val="0000FF"/>
                          </a:solidFill>
                          <a:latin typeface="華康中特圓體" panose="020F0809000000000000" pitchFamily="49" charset="-120"/>
                          <a:ea typeface="華康中特圓體" panose="020F0809000000000000" pitchFamily="49" charset="-120"/>
                          <a:cs typeface="Times New Roman" panose="02020603050405020304" pitchFamily="18" charset="0"/>
                        </a:rPr>
                        <a:t>111.3.24(</a:t>
                      </a:r>
                      <a:r>
                        <a:rPr lang="zh-TW" altLang="en-US" sz="1600" b="1" dirty="0" smtClean="0">
                          <a:solidFill>
                            <a:srgbClr val="0000FF"/>
                          </a:solidFill>
                          <a:latin typeface="華康中特圓體" panose="020F0809000000000000" pitchFamily="49" charset="-120"/>
                          <a:ea typeface="華康中特圓體" panose="020F0809000000000000" pitchFamily="49" charset="-120"/>
                          <a:cs typeface="Times New Roman" panose="02020603050405020304" pitchFamily="18" charset="0"/>
                        </a:rPr>
                        <a:t>四</a:t>
                      </a:r>
                      <a:r>
                        <a:rPr lang="en-US" altLang="zh-TW" sz="1600" b="1" dirty="0" smtClean="0">
                          <a:solidFill>
                            <a:srgbClr val="0000FF"/>
                          </a:solidFill>
                          <a:latin typeface="華康中特圓體" panose="020F0809000000000000" pitchFamily="49" charset="-120"/>
                          <a:ea typeface="華康中特圓體" panose="020F0809000000000000" pitchFamily="49" charset="-120"/>
                          <a:cs typeface="Times New Roman" panose="02020603050405020304" pitchFamily="18" charset="0"/>
                        </a:rPr>
                        <a:t>)15</a:t>
                      </a:r>
                      <a:r>
                        <a:rPr lang="zh-TW" altLang="en-US" sz="1600" b="1" dirty="0" smtClean="0">
                          <a:solidFill>
                            <a:srgbClr val="0000FF"/>
                          </a:solidFill>
                          <a:latin typeface="華康中特圓體" panose="020F0809000000000000" pitchFamily="49" charset="-120"/>
                          <a:ea typeface="華康中特圓體" panose="020F0809000000000000" pitchFamily="49" charset="-120"/>
                          <a:cs typeface="Times New Roman" panose="02020603050405020304" pitchFamily="18" charset="0"/>
                        </a:rPr>
                        <a:t>：</a:t>
                      </a:r>
                      <a:r>
                        <a:rPr lang="en-US" altLang="zh-TW" sz="1600" b="1" dirty="0" smtClean="0">
                          <a:solidFill>
                            <a:srgbClr val="0000FF"/>
                          </a:solidFill>
                          <a:latin typeface="華康中特圓體" panose="020F0809000000000000" pitchFamily="49" charset="-120"/>
                          <a:ea typeface="華康中特圓體" panose="020F0809000000000000" pitchFamily="49" charset="-120"/>
                          <a:cs typeface="Times New Roman" panose="02020603050405020304" pitchFamily="18" charset="0"/>
                        </a:rPr>
                        <a:t>30</a:t>
                      </a:r>
                      <a:r>
                        <a:rPr lang="zh-TW" altLang="en-US" sz="1600" b="1" dirty="0" smtClean="0">
                          <a:solidFill>
                            <a:srgbClr val="0000FF"/>
                          </a:solidFill>
                          <a:latin typeface="華康中特圓體" panose="020F0809000000000000" pitchFamily="49" charset="-120"/>
                          <a:ea typeface="華康中特圓體" panose="020F0809000000000000" pitchFamily="49" charset="-120"/>
                          <a:cs typeface="Times New Roman" panose="02020603050405020304" pitchFamily="18" charset="0"/>
                        </a:rPr>
                        <a:t>前</a:t>
                      </a:r>
                      <a:r>
                        <a:rPr lang="zh-TW" altLang="en-US" sz="1600" b="0" dirty="0" smtClean="0">
                          <a:solidFill>
                            <a:schemeClr val="tx1"/>
                          </a:solidFill>
                          <a:latin typeface="華康中特圓體" panose="020F0809000000000000" pitchFamily="49" charset="-120"/>
                          <a:ea typeface="華康中特圓體" panose="020F0809000000000000" pitchFamily="49" charset="-120"/>
                          <a:cs typeface="Times New Roman" panose="02020603050405020304" pitchFamily="18" charset="0"/>
                        </a:rPr>
                        <a:t>完成</a:t>
                      </a:r>
                    </a:p>
                    <a:p>
                      <a:pPr marL="0" marR="0" lvl="0" indent="0" algn="l" defTabSz="685800" rtl="0" eaLnBrk="1" fontAlgn="auto" latinLnBrk="0" hangingPunct="1">
                        <a:lnSpc>
                          <a:spcPct val="100000"/>
                        </a:lnSpc>
                        <a:spcBef>
                          <a:spcPts val="0"/>
                        </a:spcBef>
                        <a:spcAft>
                          <a:spcPts val="0"/>
                        </a:spcAft>
                        <a:buClrTx/>
                        <a:buSzTx/>
                        <a:buFontTx/>
                        <a:buNone/>
                        <a:tabLst/>
                        <a:defRPr/>
                      </a:pPr>
                      <a:endParaRPr lang="zh-TW" altLang="en-US" sz="1800" dirty="0" smtClean="0">
                        <a:solidFill>
                          <a:srgbClr val="FF0000"/>
                        </a:solidFill>
                        <a:effectLst>
                          <a:outerShdw blurRad="38100" dist="38100" dir="2700000" algn="tl">
                            <a:srgbClr val="000000">
                              <a:alpha val="43137"/>
                            </a:srgbClr>
                          </a:outerShdw>
                        </a:effectLst>
                        <a:latin typeface="華康中特圓體" panose="020F0809000000000000" pitchFamily="49" charset="-120"/>
                        <a:ea typeface="華康中特圓體" panose="020F0809000000000000" pitchFamily="49" charset="-120"/>
                        <a:cs typeface="Times New Roman" panose="02020603050405020304" pitchFamily="18" charset="0"/>
                      </a:endParaRPr>
                    </a:p>
                    <a:p>
                      <a:endParaRPr lang="zh-TW" altLang="en-US" dirty="0">
                        <a:latin typeface="華康中特圓體" panose="020F0809000000000000" pitchFamily="49" charset="-120"/>
                        <a:ea typeface="華康中特圓體" panose="020F0809000000000000" pitchFamily="49" charset="-120"/>
                        <a:cs typeface="Times New Roman" panose="02020603050405020304" pitchFamily="18" charset="0"/>
                      </a:endParaRPr>
                    </a:p>
                  </a:txBody>
                  <a:tcPr anchor="ctr">
                    <a:lnL w="12700" cap="flat" cmpd="sng" algn="ctr">
                      <a:solidFill>
                        <a:srgbClr val="0066CC"/>
                      </a:solidFill>
                      <a:prstDash val="solid"/>
                      <a:round/>
                      <a:headEnd type="none" w="med" len="med"/>
                      <a:tailEnd type="none" w="med" len="med"/>
                    </a:lnL>
                    <a:lnR w="12700" cap="flat" cmpd="sng" algn="ctr">
                      <a:solidFill>
                        <a:srgbClr val="0066CC"/>
                      </a:solidFill>
                      <a:prstDash val="solid"/>
                      <a:round/>
                      <a:headEnd type="none" w="med" len="med"/>
                      <a:tailEnd type="none" w="med" len="med"/>
                    </a:lnR>
                    <a:lnT w="12700" cap="flat" cmpd="sng" algn="ctr">
                      <a:solidFill>
                        <a:srgbClr val="0066CC"/>
                      </a:solidFill>
                      <a:prstDash val="solid"/>
                      <a:round/>
                      <a:headEnd type="none" w="med" len="med"/>
                      <a:tailEnd type="none" w="med" len="med"/>
                    </a:lnT>
                    <a:lnB w="12700" cap="flat" cmpd="sng" algn="ctr">
                      <a:solidFill>
                        <a:srgbClr val="0066CC"/>
                      </a:solidFill>
                      <a:prstDash val="solid"/>
                      <a:round/>
                      <a:headEnd type="none" w="med" len="med"/>
                      <a:tailEnd type="none" w="med" len="med"/>
                    </a:lnB>
                    <a:solidFill>
                      <a:schemeClr val="bg1"/>
                    </a:solidFill>
                  </a:tcPr>
                </a:tc>
                <a:extLst>
                  <a:ext uri="{0D108BD9-81ED-4DB2-BD59-A6C34878D82A}">
                    <a16:rowId xmlns:a16="http://schemas.microsoft.com/office/drawing/2014/main" val="855487061"/>
                  </a:ext>
                </a:extLst>
              </a:tr>
            </a:tbl>
          </a:graphicData>
        </a:graphic>
      </p:graphicFrame>
      <p:graphicFrame>
        <p:nvGraphicFramePr>
          <p:cNvPr id="4" name="表格 3"/>
          <p:cNvGraphicFramePr>
            <a:graphicFrameLocks noGrp="1"/>
          </p:cNvGraphicFramePr>
          <p:nvPr>
            <p:extLst>
              <p:ext uri="{D42A27DB-BD31-4B8C-83A1-F6EECF244321}">
                <p14:modId xmlns:p14="http://schemas.microsoft.com/office/powerpoint/2010/main" val="3209556883"/>
              </p:ext>
            </p:extLst>
          </p:nvPr>
        </p:nvGraphicFramePr>
        <p:xfrm>
          <a:off x="1449613" y="775308"/>
          <a:ext cx="1955800" cy="5794197"/>
        </p:xfrm>
        <a:graphic>
          <a:graphicData uri="http://schemas.openxmlformats.org/drawingml/2006/table">
            <a:tbl>
              <a:tblPr firstRow="1" bandRow="1">
                <a:tableStyleId>{5C22544A-7EE6-4342-B048-85BDC9FD1C3A}</a:tableStyleId>
              </a:tblPr>
              <a:tblGrid>
                <a:gridCol w="1955800">
                  <a:extLst>
                    <a:ext uri="{9D8B030D-6E8A-4147-A177-3AD203B41FA5}">
                      <a16:colId xmlns:a16="http://schemas.microsoft.com/office/drawing/2014/main" val="644761237"/>
                    </a:ext>
                  </a:extLst>
                </a:gridCol>
              </a:tblGrid>
              <a:tr h="569268">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zh-TW" altLang="en-US" sz="2200" b="1" kern="1200" dirty="0" smtClean="0">
                          <a:solidFill>
                            <a:schemeClr val="tx1"/>
                          </a:solidFill>
                          <a:latin typeface="華康中特圓體" panose="020F0809000000000000" pitchFamily="49" charset="-120"/>
                          <a:ea typeface="華康中特圓體" panose="020F0809000000000000" pitchFamily="49" charset="-120"/>
                          <a:cs typeface="Times New Roman" panose="02020603050405020304" pitchFamily="18" charset="0"/>
                        </a:rPr>
                        <a:t>繳費方式</a:t>
                      </a:r>
                    </a:p>
                  </a:txBody>
                  <a:tcPr anchor="ctr">
                    <a:lnL w="12700" cap="flat" cmpd="sng" algn="ctr">
                      <a:solidFill>
                        <a:srgbClr val="0066CC"/>
                      </a:solidFill>
                      <a:prstDash val="solid"/>
                      <a:round/>
                      <a:headEnd type="none" w="med" len="med"/>
                      <a:tailEnd type="none" w="med" len="med"/>
                    </a:lnL>
                    <a:lnR w="12700" cap="flat" cmpd="sng" algn="ctr">
                      <a:solidFill>
                        <a:srgbClr val="0066CC"/>
                      </a:solidFill>
                      <a:prstDash val="solid"/>
                      <a:round/>
                      <a:headEnd type="none" w="med" len="med"/>
                      <a:tailEnd type="none" w="med" len="med"/>
                    </a:lnR>
                    <a:lnT w="12700" cap="flat" cmpd="sng" algn="ctr">
                      <a:solidFill>
                        <a:srgbClr val="0066CC"/>
                      </a:solidFill>
                      <a:prstDash val="solid"/>
                      <a:round/>
                      <a:headEnd type="none" w="med" len="med"/>
                      <a:tailEnd type="none" w="med" len="med"/>
                    </a:lnT>
                    <a:lnB w="12700" cap="flat" cmpd="sng" algn="ctr">
                      <a:solidFill>
                        <a:srgbClr val="0066CC"/>
                      </a:solidFill>
                      <a:prstDash val="solid"/>
                      <a:round/>
                      <a:headEnd type="none" w="med" len="med"/>
                      <a:tailEnd type="none" w="med" len="med"/>
                    </a:lnB>
                    <a:solidFill>
                      <a:srgbClr val="E4F8F6"/>
                    </a:solidFill>
                  </a:tcPr>
                </a:tc>
                <a:extLst>
                  <a:ext uri="{0D108BD9-81ED-4DB2-BD59-A6C34878D82A}">
                    <a16:rowId xmlns:a16="http://schemas.microsoft.com/office/drawing/2014/main" val="4062451005"/>
                  </a:ext>
                </a:extLst>
              </a:tr>
              <a:tr h="1741643">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altLang="zh-TW" sz="1800" b="0" dirty="0" smtClean="0">
                          <a:solidFill>
                            <a:schemeClr val="tx1"/>
                          </a:solidFill>
                          <a:latin typeface="華康中特圓體" panose="020F0809000000000000" pitchFamily="49" charset="-120"/>
                          <a:ea typeface="華康中特圓體" panose="020F0809000000000000" pitchFamily="49" charset="-120"/>
                          <a:cs typeface="Times New Roman" panose="02020603050405020304" pitchFamily="18" charset="0"/>
                        </a:rPr>
                        <a:t>1.</a:t>
                      </a:r>
                      <a:r>
                        <a:rPr lang="zh-TW" altLang="en-US" sz="1800" b="0" kern="1200" dirty="0" smtClean="0">
                          <a:solidFill>
                            <a:schemeClr val="tx1"/>
                          </a:solidFill>
                          <a:latin typeface="華康中特圓體" panose="020F0809000000000000" pitchFamily="49" charset="-120"/>
                          <a:ea typeface="華康中特圓體" panose="020F0809000000000000" pitchFamily="49" charset="-120"/>
                          <a:cs typeface="Times New Roman" panose="02020603050405020304" pitchFamily="18" charset="0"/>
                        </a:rPr>
                        <a:t>臺灣銀行</a:t>
                      </a:r>
                      <a:endParaRPr lang="en-US" altLang="zh-TW" sz="1800" b="0" kern="1200" dirty="0" smtClean="0">
                        <a:solidFill>
                          <a:schemeClr val="tx1"/>
                        </a:solidFill>
                        <a:latin typeface="華康中特圓體" panose="020F0809000000000000" pitchFamily="49" charset="-120"/>
                        <a:ea typeface="華康中特圓體" panose="020F0809000000000000" pitchFamily="49" charset="-120"/>
                        <a:cs typeface="Times New Roman" panose="02020603050405020304" pitchFamily="18"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lang="zh-TW" altLang="en-US" sz="1800" b="0" dirty="0" smtClean="0">
                          <a:solidFill>
                            <a:schemeClr val="tx1"/>
                          </a:solidFill>
                          <a:latin typeface="華康中特圓體" panose="020F0809000000000000" pitchFamily="49" charset="-120"/>
                          <a:ea typeface="華康中特圓體" panose="020F0809000000000000" pitchFamily="49" charset="-120"/>
                          <a:cs typeface="Times New Roman" panose="02020603050405020304" pitchFamily="18" charset="0"/>
                        </a:rPr>
                        <a:t>各分行</a:t>
                      </a:r>
                      <a:r>
                        <a:rPr lang="zh-TW" altLang="en-US" sz="1800" b="0" kern="1200" dirty="0" smtClean="0">
                          <a:solidFill>
                            <a:schemeClr val="tx1"/>
                          </a:solidFill>
                          <a:latin typeface="華康中特圓體" panose="020F0809000000000000" pitchFamily="49" charset="-120"/>
                          <a:ea typeface="華康中特圓體" panose="020F0809000000000000" pitchFamily="49" charset="-120"/>
                          <a:cs typeface="Times New Roman" panose="02020603050405020304" pitchFamily="18" charset="0"/>
                        </a:rPr>
                        <a:t>繳款</a:t>
                      </a:r>
                      <a:endParaRPr lang="en-US" altLang="zh-TW" sz="1800" b="0" kern="1200" dirty="0" smtClean="0">
                        <a:solidFill>
                          <a:schemeClr val="tx1"/>
                        </a:solidFill>
                        <a:latin typeface="華康中特圓體" panose="020F0809000000000000" pitchFamily="49" charset="-120"/>
                        <a:ea typeface="華康中特圓體" panose="020F0809000000000000" pitchFamily="49" charset="-120"/>
                        <a:cs typeface="Times New Roman" panose="02020603050405020304" pitchFamily="18" charset="0"/>
                      </a:endParaRPr>
                    </a:p>
                  </a:txBody>
                  <a:tcPr anchor="ctr">
                    <a:lnL w="12700" cap="flat" cmpd="sng" algn="ctr">
                      <a:solidFill>
                        <a:srgbClr val="0066CC"/>
                      </a:solidFill>
                      <a:prstDash val="solid"/>
                      <a:round/>
                      <a:headEnd type="none" w="med" len="med"/>
                      <a:tailEnd type="none" w="med" len="med"/>
                    </a:lnL>
                    <a:lnR w="12700" cap="flat" cmpd="sng" algn="ctr">
                      <a:solidFill>
                        <a:srgbClr val="0066CC"/>
                      </a:solidFill>
                      <a:prstDash val="solid"/>
                      <a:round/>
                      <a:headEnd type="none" w="med" len="med"/>
                      <a:tailEnd type="none" w="med" len="med"/>
                    </a:lnR>
                    <a:lnT w="12700" cap="flat" cmpd="sng" algn="ctr">
                      <a:solidFill>
                        <a:srgbClr val="0066CC"/>
                      </a:solidFill>
                      <a:prstDash val="solid"/>
                      <a:round/>
                      <a:headEnd type="none" w="med" len="med"/>
                      <a:tailEnd type="none" w="med" len="med"/>
                    </a:lnT>
                    <a:lnB w="12700" cap="flat" cmpd="sng" algn="ctr">
                      <a:solidFill>
                        <a:srgbClr val="0066CC"/>
                      </a:solidFill>
                      <a:prstDash val="solid"/>
                      <a:round/>
                      <a:headEnd type="none" w="med" len="med"/>
                      <a:tailEnd type="none" w="med" len="med"/>
                    </a:lnB>
                    <a:solidFill>
                      <a:schemeClr val="bg1"/>
                    </a:solidFill>
                  </a:tcPr>
                </a:tc>
                <a:extLst>
                  <a:ext uri="{0D108BD9-81ED-4DB2-BD59-A6C34878D82A}">
                    <a16:rowId xmlns:a16="http://schemas.microsoft.com/office/drawing/2014/main" val="855487061"/>
                  </a:ext>
                </a:extLst>
              </a:tr>
              <a:tr h="1741643">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altLang="zh-TW" sz="1800" b="0" dirty="0" smtClean="0">
                          <a:solidFill>
                            <a:schemeClr val="tx1"/>
                          </a:solidFill>
                          <a:latin typeface="華康中特圓體" panose="020F0809000000000000" pitchFamily="49" charset="-120"/>
                          <a:ea typeface="華康中特圓體" panose="020F0809000000000000" pitchFamily="49" charset="-120"/>
                          <a:cs typeface="Times New Roman" panose="02020603050405020304" pitchFamily="18" charset="0"/>
                        </a:rPr>
                        <a:t>2.</a:t>
                      </a:r>
                      <a:r>
                        <a:rPr lang="zh-TW" altLang="en-US" sz="1800" b="0" dirty="0" smtClean="0">
                          <a:solidFill>
                            <a:schemeClr val="tx1"/>
                          </a:solidFill>
                          <a:latin typeface="華康中特圓體" panose="020F0809000000000000" pitchFamily="49" charset="-120"/>
                          <a:ea typeface="華康中特圓體" panose="020F0809000000000000" pitchFamily="49" charset="-120"/>
                          <a:cs typeface="Times New Roman" panose="02020603050405020304" pitchFamily="18" charset="0"/>
                        </a:rPr>
                        <a:t>各金融機構</a:t>
                      </a:r>
                      <a:endParaRPr lang="en-US" altLang="zh-TW" sz="1800" b="0" dirty="0" smtClean="0">
                        <a:solidFill>
                          <a:schemeClr val="tx1"/>
                        </a:solidFill>
                        <a:latin typeface="華康中特圓體" panose="020F0809000000000000" pitchFamily="49" charset="-120"/>
                        <a:ea typeface="華康中特圓體" panose="020F0809000000000000" pitchFamily="49" charset="-120"/>
                        <a:cs typeface="Times New Roman" panose="02020603050405020304" pitchFamily="18"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lang="zh-TW" altLang="en-US" sz="1800" b="0" kern="1200" dirty="0" smtClean="0">
                          <a:solidFill>
                            <a:schemeClr val="tx1"/>
                          </a:solidFill>
                          <a:latin typeface="華康中特圓體" panose="020F0809000000000000" pitchFamily="49" charset="-120"/>
                          <a:ea typeface="華康中特圓體" panose="020F0809000000000000" pitchFamily="49" charset="-120"/>
                          <a:cs typeface="Times New Roman" panose="02020603050405020304" pitchFamily="18" charset="0"/>
                        </a:rPr>
                        <a:t>跨行匯款</a:t>
                      </a:r>
                    </a:p>
                  </a:txBody>
                  <a:tcPr anchor="ctr">
                    <a:lnL w="12700" cap="flat" cmpd="sng" algn="ctr">
                      <a:solidFill>
                        <a:srgbClr val="0066CC"/>
                      </a:solidFill>
                      <a:prstDash val="solid"/>
                      <a:round/>
                      <a:headEnd type="none" w="med" len="med"/>
                      <a:tailEnd type="none" w="med" len="med"/>
                    </a:lnL>
                    <a:lnR w="12700" cap="flat" cmpd="sng" algn="ctr">
                      <a:solidFill>
                        <a:srgbClr val="0066CC"/>
                      </a:solidFill>
                      <a:prstDash val="solid"/>
                      <a:round/>
                      <a:headEnd type="none" w="med" len="med"/>
                      <a:tailEnd type="none" w="med" len="med"/>
                    </a:lnR>
                    <a:lnT w="12700" cap="flat" cmpd="sng" algn="ctr">
                      <a:solidFill>
                        <a:srgbClr val="0066CC"/>
                      </a:solidFill>
                      <a:prstDash val="solid"/>
                      <a:round/>
                      <a:headEnd type="none" w="med" len="med"/>
                      <a:tailEnd type="none" w="med" len="med"/>
                    </a:lnT>
                    <a:lnB w="12700" cap="flat" cmpd="sng" algn="ctr">
                      <a:solidFill>
                        <a:srgbClr val="0066CC"/>
                      </a:solidFill>
                      <a:prstDash val="solid"/>
                      <a:round/>
                      <a:headEnd type="none" w="med" len="med"/>
                      <a:tailEnd type="none" w="med" len="med"/>
                    </a:lnB>
                    <a:solidFill>
                      <a:schemeClr val="bg1"/>
                    </a:solidFill>
                  </a:tcPr>
                </a:tc>
                <a:extLst>
                  <a:ext uri="{0D108BD9-81ED-4DB2-BD59-A6C34878D82A}">
                    <a16:rowId xmlns:a16="http://schemas.microsoft.com/office/drawing/2014/main" val="2600642383"/>
                  </a:ext>
                </a:extLst>
              </a:tr>
              <a:tr h="1741643">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altLang="zh-TW" sz="1800" b="0" dirty="0" smtClean="0">
                          <a:solidFill>
                            <a:schemeClr val="tx1"/>
                          </a:solidFill>
                          <a:latin typeface="華康中特圓體" panose="020F0809000000000000" pitchFamily="49" charset="-120"/>
                          <a:ea typeface="華康中特圓體" panose="020F0809000000000000" pitchFamily="49" charset="-120"/>
                          <a:cs typeface="Times New Roman" panose="02020603050405020304" pitchFamily="18" charset="0"/>
                        </a:rPr>
                        <a:t>3.</a:t>
                      </a:r>
                      <a:r>
                        <a:rPr lang="zh-TW" altLang="en-US" sz="1800" b="0" dirty="0" smtClean="0">
                          <a:solidFill>
                            <a:schemeClr val="tx1"/>
                          </a:solidFill>
                          <a:latin typeface="華康中特圓體" panose="020F0809000000000000" pitchFamily="49" charset="-120"/>
                          <a:ea typeface="華康中特圓體" panose="020F0809000000000000" pitchFamily="49" charset="-120"/>
                          <a:cs typeface="Times New Roman" panose="02020603050405020304" pitchFamily="18" charset="0"/>
                        </a:rPr>
                        <a:t>實體</a:t>
                      </a:r>
                      <a:r>
                        <a:rPr lang="en-US" altLang="zh-TW" sz="1800" b="0" dirty="0" smtClean="0">
                          <a:solidFill>
                            <a:schemeClr val="tx1"/>
                          </a:solidFill>
                          <a:latin typeface="華康中特圓體" panose="020F0809000000000000" pitchFamily="49" charset="-120"/>
                          <a:ea typeface="華康中特圓體" panose="020F0809000000000000" pitchFamily="49" charset="-120"/>
                          <a:cs typeface="Times New Roman" panose="02020603050405020304" pitchFamily="18" charset="0"/>
                        </a:rPr>
                        <a:t>/</a:t>
                      </a:r>
                      <a:r>
                        <a:rPr lang="zh-TW" altLang="en-US" sz="1800" b="0" dirty="0" smtClean="0">
                          <a:solidFill>
                            <a:schemeClr val="tx1"/>
                          </a:solidFill>
                          <a:latin typeface="華康中特圓體" panose="020F0809000000000000" pitchFamily="49" charset="-120"/>
                          <a:ea typeface="華康中特圓體" panose="020F0809000000000000" pitchFamily="49" charset="-120"/>
                          <a:cs typeface="Times New Roman" panose="02020603050405020304" pitchFamily="18" charset="0"/>
                        </a:rPr>
                        <a:t>網路</a:t>
                      </a:r>
                      <a:r>
                        <a:rPr lang="en-US" altLang="zh-TW" sz="1800" b="0" dirty="0" smtClean="0">
                          <a:solidFill>
                            <a:schemeClr val="tx1"/>
                          </a:solidFill>
                          <a:latin typeface="華康中特圓體" panose="020F0809000000000000" pitchFamily="49" charset="-120"/>
                          <a:ea typeface="華康中特圓體" panose="020F0809000000000000" pitchFamily="49" charset="-120"/>
                          <a:cs typeface="Times New Roman" panose="02020603050405020304" pitchFamily="18" charset="0"/>
                        </a:rPr>
                        <a:t>ATM</a:t>
                      </a:r>
                    </a:p>
                    <a:p>
                      <a:pPr marL="0" marR="0" lvl="0" indent="0" algn="ctr" defTabSz="685800" rtl="0" eaLnBrk="1" fontAlgn="auto" latinLnBrk="0" hangingPunct="1">
                        <a:lnSpc>
                          <a:spcPct val="100000"/>
                        </a:lnSpc>
                        <a:spcBef>
                          <a:spcPts val="0"/>
                        </a:spcBef>
                        <a:spcAft>
                          <a:spcPts val="0"/>
                        </a:spcAft>
                        <a:buClrTx/>
                        <a:buSzTx/>
                        <a:buFontTx/>
                        <a:buNone/>
                        <a:tabLst/>
                        <a:defRPr/>
                      </a:pPr>
                      <a:r>
                        <a:rPr lang="zh-TW" altLang="en-US" sz="1800" b="0" dirty="0" smtClean="0">
                          <a:solidFill>
                            <a:schemeClr val="tx1"/>
                          </a:solidFill>
                          <a:latin typeface="華康中特圓體" panose="020F0809000000000000" pitchFamily="49" charset="-120"/>
                          <a:ea typeface="華康中特圓體" panose="020F0809000000000000" pitchFamily="49" charset="-120"/>
                          <a:cs typeface="Times New Roman" panose="02020603050405020304" pitchFamily="18" charset="0"/>
                        </a:rPr>
                        <a:t>轉帳匯款</a:t>
                      </a:r>
                    </a:p>
                  </a:txBody>
                  <a:tcPr anchor="ctr">
                    <a:lnL w="12700" cap="flat" cmpd="sng" algn="ctr">
                      <a:solidFill>
                        <a:srgbClr val="0066CC"/>
                      </a:solidFill>
                      <a:prstDash val="solid"/>
                      <a:round/>
                      <a:headEnd type="none" w="med" len="med"/>
                      <a:tailEnd type="none" w="med" len="med"/>
                    </a:lnL>
                    <a:lnR w="12700" cap="flat" cmpd="sng" algn="ctr">
                      <a:solidFill>
                        <a:srgbClr val="0066CC"/>
                      </a:solidFill>
                      <a:prstDash val="solid"/>
                      <a:round/>
                      <a:headEnd type="none" w="med" len="med"/>
                      <a:tailEnd type="none" w="med" len="med"/>
                    </a:lnR>
                    <a:lnT w="12700" cap="flat" cmpd="sng" algn="ctr">
                      <a:solidFill>
                        <a:srgbClr val="0066CC"/>
                      </a:solidFill>
                      <a:prstDash val="solid"/>
                      <a:round/>
                      <a:headEnd type="none" w="med" len="med"/>
                      <a:tailEnd type="none" w="med" len="med"/>
                    </a:lnT>
                    <a:lnB w="12700" cap="flat" cmpd="sng" algn="ctr">
                      <a:solidFill>
                        <a:srgbClr val="0066CC"/>
                      </a:solidFill>
                      <a:prstDash val="solid"/>
                      <a:round/>
                      <a:headEnd type="none" w="med" len="med"/>
                      <a:tailEnd type="none" w="med" len="med"/>
                    </a:lnB>
                    <a:solidFill>
                      <a:schemeClr val="bg1"/>
                    </a:solidFill>
                  </a:tcPr>
                </a:tc>
                <a:extLst>
                  <a:ext uri="{0D108BD9-81ED-4DB2-BD59-A6C34878D82A}">
                    <a16:rowId xmlns:a16="http://schemas.microsoft.com/office/drawing/2014/main" val="927599171"/>
                  </a:ext>
                </a:extLst>
              </a:tr>
            </a:tbl>
          </a:graphicData>
        </a:graphic>
      </p:graphicFrame>
      <p:graphicFrame>
        <p:nvGraphicFramePr>
          <p:cNvPr id="5" name="表格 4"/>
          <p:cNvGraphicFramePr>
            <a:graphicFrameLocks noGrp="1"/>
          </p:cNvGraphicFramePr>
          <p:nvPr>
            <p:extLst>
              <p:ext uri="{D42A27DB-BD31-4B8C-83A1-F6EECF244321}">
                <p14:modId xmlns:p14="http://schemas.microsoft.com/office/powerpoint/2010/main" val="3251308423"/>
              </p:ext>
            </p:extLst>
          </p:nvPr>
        </p:nvGraphicFramePr>
        <p:xfrm>
          <a:off x="3526971" y="783175"/>
          <a:ext cx="3517900" cy="5786331"/>
        </p:xfrm>
        <a:graphic>
          <a:graphicData uri="http://schemas.openxmlformats.org/drawingml/2006/table">
            <a:tbl>
              <a:tblPr firstRow="1" bandRow="1">
                <a:tableStyleId>{5C22544A-7EE6-4342-B048-85BDC9FD1C3A}</a:tableStyleId>
              </a:tblPr>
              <a:tblGrid>
                <a:gridCol w="3517900">
                  <a:extLst>
                    <a:ext uri="{9D8B030D-6E8A-4147-A177-3AD203B41FA5}">
                      <a16:colId xmlns:a16="http://schemas.microsoft.com/office/drawing/2014/main" val="644761237"/>
                    </a:ext>
                  </a:extLst>
                </a:gridCol>
              </a:tblGrid>
              <a:tr h="610080">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zh-TW" altLang="en-US" sz="2200" b="1" kern="1200" dirty="0" smtClean="0">
                          <a:solidFill>
                            <a:schemeClr val="tx1"/>
                          </a:solidFill>
                          <a:latin typeface="華康中特圓體" panose="020F0809000000000000" pitchFamily="49" charset="-120"/>
                          <a:ea typeface="華康中特圓體" panose="020F0809000000000000" pitchFamily="49" charset="-120"/>
                          <a:cs typeface="Times New Roman" panose="02020603050405020304" pitchFamily="18" charset="0"/>
                        </a:rPr>
                        <a:t>注意事項</a:t>
                      </a:r>
                    </a:p>
                  </a:txBody>
                  <a:tcPr anchor="ctr">
                    <a:lnL w="12700" cap="flat" cmpd="sng" algn="ctr">
                      <a:solidFill>
                        <a:srgbClr val="0066CC"/>
                      </a:solidFill>
                      <a:prstDash val="solid"/>
                      <a:round/>
                      <a:headEnd type="none" w="med" len="med"/>
                      <a:tailEnd type="none" w="med" len="med"/>
                    </a:lnL>
                    <a:lnR w="12700" cap="flat" cmpd="sng" algn="ctr">
                      <a:solidFill>
                        <a:srgbClr val="0066CC"/>
                      </a:solidFill>
                      <a:prstDash val="solid"/>
                      <a:round/>
                      <a:headEnd type="none" w="med" len="med"/>
                      <a:tailEnd type="none" w="med" len="med"/>
                    </a:lnR>
                    <a:lnT w="12700" cap="flat" cmpd="sng" algn="ctr">
                      <a:solidFill>
                        <a:srgbClr val="0066CC"/>
                      </a:solidFill>
                      <a:prstDash val="solid"/>
                      <a:round/>
                      <a:headEnd type="none" w="med" len="med"/>
                      <a:tailEnd type="none" w="med" len="med"/>
                    </a:lnT>
                    <a:lnB w="12700" cap="flat" cmpd="sng" algn="ctr">
                      <a:solidFill>
                        <a:srgbClr val="0066CC"/>
                      </a:solidFill>
                      <a:prstDash val="solid"/>
                      <a:round/>
                      <a:headEnd type="none" w="med" len="med"/>
                      <a:tailEnd type="none" w="med" len="med"/>
                    </a:lnB>
                    <a:solidFill>
                      <a:srgbClr val="E4F8F6"/>
                    </a:solidFill>
                  </a:tcPr>
                </a:tc>
                <a:extLst>
                  <a:ext uri="{0D108BD9-81ED-4DB2-BD59-A6C34878D82A}">
                    <a16:rowId xmlns:a16="http://schemas.microsoft.com/office/drawing/2014/main" val="4062451005"/>
                  </a:ext>
                </a:extLst>
              </a:tr>
              <a:tr h="1206500">
                <a:tc>
                  <a:txBody>
                    <a:bodyPr/>
                    <a:lstStyle/>
                    <a:p>
                      <a:pPr marL="342900" indent="-342900" algn="just" eaLnBrk="1" hangingPunct="1">
                        <a:spcBef>
                          <a:spcPts val="300"/>
                        </a:spcBef>
                        <a:buFont typeface="+mj-lt"/>
                        <a:buAutoNum type="arabicPeriod"/>
                        <a:defRPr/>
                      </a:pPr>
                      <a:r>
                        <a:rPr lang="zh-TW" altLang="zh-TW" sz="1600" dirty="0" smtClean="0">
                          <a:solidFill>
                            <a:srgbClr val="FF0000"/>
                          </a:solidFill>
                          <a:latin typeface="華康中特圓體" panose="020F0809000000000000" pitchFamily="49" charset="-120"/>
                          <a:ea typeface="華康中特圓體" panose="020F0809000000000000" pitchFamily="49" charset="-120"/>
                          <a:cs typeface="Times New Roman" panose="02020603050405020304" pitchFamily="18" charset="0"/>
                        </a:rPr>
                        <a:t>報名</a:t>
                      </a:r>
                      <a:r>
                        <a:rPr lang="zh-TW" altLang="en-US" sz="1600" dirty="0" smtClean="0">
                          <a:solidFill>
                            <a:srgbClr val="FF0000"/>
                          </a:solidFill>
                          <a:latin typeface="華康中特圓體" panose="020F0809000000000000" pitchFamily="49" charset="-120"/>
                          <a:ea typeface="華康中特圓體" panose="020F0809000000000000" pitchFamily="49" charset="-120"/>
                          <a:cs typeface="Times New Roman" panose="02020603050405020304" pitchFamily="18" charset="0"/>
                        </a:rPr>
                        <a:t>繳</a:t>
                      </a:r>
                      <a:r>
                        <a:rPr lang="zh-TW" altLang="zh-TW" sz="1600" dirty="0" smtClean="0">
                          <a:solidFill>
                            <a:srgbClr val="FF0000"/>
                          </a:solidFill>
                          <a:latin typeface="華康中特圓體" panose="020F0809000000000000" pitchFamily="49" charset="-120"/>
                          <a:ea typeface="華康中特圓體" panose="020F0809000000000000" pitchFamily="49" charset="-120"/>
                          <a:cs typeface="Times New Roman" panose="02020603050405020304" pitchFamily="18" charset="0"/>
                        </a:rPr>
                        <a:t>費帳號僅限繳費</a:t>
                      </a:r>
                      <a:r>
                        <a:rPr lang="en-US" altLang="zh-TW" sz="1600" dirty="0" smtClean="0">
                          <a:solidFill>
                            <a:srgbClr val="FF0000"/>
                          </a:solidFill>
                          <a:latin typeface="華康中特圓體" panose="020F0809000000000000" pitchFamily="49" charset="-120"/>
                          <a:ea typeface="華康中特圓體" panose="020F0809000000000000" pitchFamily="49" charset="-120"/>
                          <a:cs typeface="Times New Roman" panose="02020603050405020304" pitchFamily="18" charset="0"/>
                        </a:rPr>
                        <a:t>1</a:t>
                      </a:r>
                      <a:r>
                        <a:rPr lang="zh-TW" altLang="zh-TW" sz="1600" dirty="0" smtClean="0">
                          <a:solidFill>
                            <a:srgbClr val="FF0000"/>
                          </a:solidFill>
                          <a:latin typeface="華康中特圓體" panose="020F0809000000000000" pitchFamily="49" charset="-120"/>
                          <a:ea typeface="華康中特圓體" panose="020F0809000000000000" pitchFamily="49" charset="-120"/>
                          <a:cs typeface="Times New Roman" panose="02020603050405020304" pitchFamily="18" charset="0"/>
                        </a:rPr>
                        <a:t>次</a:t>
                      </a:r>
                      <a:r>
                        <a:rPr lang="zh-TW" altLang="zh-TW" sz="1600" dirty="0" smtClean="0">
                          <a:solidFill>
                            <a:schemeClr val="tx1"/>
                          </a:solidFill>
                          <a:latin typeface="華康中特圓體" panose="020F0809000000000000" pitchFamily="49" charset="-120"/>
                          <a:ea typeface="華康中特圓體" panose="020F0809000000000000" pitchFamily="49" charset="-120"/>
                          <a:cs typeface="Times New Roman" panose="02020603050405020304" pitchFamily="18" charset="0"/>
                        </a:rPr>
                        <a:t>，繳費完成後</a:t>
                      </a:r>
                      <a:r>
                        <a:rPr lang="zh-TW" altLang="en-US" sz="1600" dirty="0" smtClean="0">
                          <a:solidFill>
                            <a:schemeClr val="tx1"/>
                          </a:solidFill>
                          <a:latin typeface="華康中特圓體" panose="020F0809000000000000" pitchFamily="49" charset="-120"/>
                          <a:ea typeface="華康中特圓體" panose="020F0809000000000000" pitchFamily="49" charset="-120"/>
                          <a:cs typeface="Times New Roman" panose="02020603050405020304" pitchFamily="18" charset="0"/>
                        </a:rPr>
                        <a:t>，</a:t>
                      </a:r>
                      <a:r>
                        <a:rPr lang="zh-TW" altLang="zh-TW" sz="1600" dirty="0" smtClean="0">
                          <a:solidFill>
                            <a:schemeClr val="tx1"/>
                          </a:solidFill>
                          <a:latin typeface="華康中特圓體" panose="020F0809000000000000" pitchFamily="49" charset="-120"/>
                          <a:ea typeface="華康中特圓體" panose="020F0809000000000000" pitchFamily="49" charset="-120"/>
                          <a:cs typeface="Times New Roman" panose="02020603050405020304" pitchFamily="18" charset="0"/>
                        </a:rPr>
                        <a:t>即不得更改</a:t>
                      </a:r>
                      <a:r>
                        <a:rPr lang="zh-TW" altLang="en-US" sz="1600" dirty="0" smtClean="0">
                          <a:solidFill>
                            <a:schemeClr val="tx1"/>
                          </a:solidFill>
                          <a:latin typeface="華康中特圓體" panose="020F0809000000000000" pitchFamily="49" charset="-120"/>
                          <a:ea typeface="華康中特圓體" panose="020F0809000000000000" pitchFamily="49" charset="-120"/>
                          <a:cs typeface="Times New Roman" panose="02020603050405020304" pitchFamily="18" charset="0"/>
                        </a:rPr>
                        <a:t>，請務必審慎考量欲申請之校系</a:t>
                      </a:r>
                      <a:r>
                        <a:rPr lang="en-US" altLang="zh-TW" sz="1600" dirty="0" smtClean="0">
                          <a:solidFill>
                            <a:schemeClr val="tx1"/>
                          </a:solidFill>
                          <a:latin typeface="華康中特圓體" panose="020F0809000000000000" pitchFamily="49" charset="-120"/>
                          <a:ea typeface="華康中特圓體" panose="020F0809000000000000" pitchFamily="49" charset="-120"/>
                          <a:cs typeface="Times New Roman" panose="02020603050405020304" pitchFamily="18" charset="0"/>
                        </a:rPr>
                        <a:t>(</a:t>
                      </a:r>
                      <a:r>
                        <a:rPr lang="zh-TW" altLang="en-US" sz="1600" dirty="0" smtClean="0">
                          <a:solidFill>
                            <a:schemeClr val="tx1"/>
                          </a:solidFill>
                          <a:latin typeface="華康中特圓體" panose="020F0809000000000000" pitchFamily="49" charset="-120"/>
                          <a:ea typeface="華康中特圓體" panose="020F0809000000000000" pitchFamily="49" charset="-120"/>
                          <a:cs typeface="Times New Roman" panose="02020603050405020304" pitchFamily="18" charset="0"/>
                        </a:rPr>
                        <a:t>組</a:t>
                      </a:r>
                      <a:r>
                        <a:rPr lang="en-US" altLang="zh-TW" sz="1600" dirty="0" smtClean="0">
                          <a:solidFill>
                            <a:schemeClr val="tx1"/>
                          </a:solidFill>
                          <a:latin typeface="華康中特圓體" panose="020F0809000000000000" pitchFamily="49" charset="-120"/>
                          <a:ea typeface="華康中特圓體" panose="020F0809000000000000" pitchFamily="49" charset="-120"/>
                          <a:cs typeface="Times New Roman" panose="02020603050405020304" pitchFamily="18" charset="0"/>
                        </a:rPr>
                        <a:t>)</a:t>
                      </a:r>
                      <a:r>
                        <a:rPr lang="zh-TW" altLang="en-US" sz="1600" dirty="0" smtClean="0">
                          <a:solidFill>
                            <a:schemeClr val="tx1"/>
                          </a:solidFill>
                          <a:latin typeface="華康中特圓體" panose="020F0809000000000000" pitchFamily="49" charset="-120"/>
                          <a:ea typeface="華康中特圓體" panose="020F0809000000000000" pitchFamily="49" charset="-120"/>
                          <a:cs typeface="Times New Roman" panose="02020603050405020304" pitchFamily="18" charset="0"/>
                        </a:rPr>
                        <a:t>、學程後，再行繳費。</a:t>
                      </a:r>
                    </a:p>
                  </a:txBody>
                  <a:tcPr>
                    <a:lnL w="12700" cap="flat" cmpd="sng" algn="ctr">
                      <a:solidFill>
                        <a:srgbClr val="0066CC"/>
                      </a:solidFill>
                      <a:prstDash val="solid"/>
                      <a:round/>
                      <a:headEnd type="none" w="med" len="med"/>
                      <a:tailEnd type="none" w="med" len="med"/>
                    </a:lnL>
                    <a:lnR w="12700" cap="flat" cmpd="sng" algn="ctr">
                      <a:solidFill>
                        <a:srgbClr val="0066CC"/>
                      </a:solidFill>
                      <a:prstDash val="solid"/>
                      <a:round/>
                      <a:headEnd type="none" w="med" len="med"/>
                      <a:tailEnd type="none" w="med" len="med"/>
                    </a:lnR>
                    <a:lnT w="12700" cap="flat" cmpd="sng" algn="ctr">
                      <a:solidFill>
                        <a:srgbClr val="0066CC"/>
                      </a:solidFill>
                      <a:prstDash val="solid"/>
                      <a:round/>
                      <a:headEnd type="none" w="med" len="med"/>
                      <a:tailEnd type="none" w="med" len="med"/>
                    </a:lnT>
                    <a:lnB w="12700" cap="flat" cmpd="sng" algn="ctr">
                      <a:solidFill>
                        <a:srgbClr val="0066CC"/>
                      </a:solidFill>
                      <a:prstDash val="solid"/>
                      <a:round/>
                      <a:headEnd type="none" w="med" len="med"/>
                      <a:tailEnd type="none" w="med" len="med"/>
                    </a:lnB>
                    <a:solidFill>
                      <a:schemeClr val="bg1"/>
                    </a:solidFill>
                  </a:tcPr>
                </a:tc>
                <a:extLst>
                  <a:ext uri="{0D108BD9-81ED-4DB2-BD59-A6C34878D82A}">
                    <a16:rowId xmlns:a16="http://schemas.microsoft.com/office/drawing/2014/main" val="855487061"/>
                  </a:ext>
                </a:extLst>
              </a:tr>
              <a:tr h="1206500">
                <a:tc>
                  <a:txBody>
                    <a:bodyPr/>
                    <a:lstStyle/>
                    <a:p>
                      <a:pPr marL="342900" marR="0" lvl="0" indent="-342900" algn="just" defTabSz="685800" rtl="0" eaLnBrk="1" fontAlgn="auto" latinLnBrk="0" hangingPunct="1">
                        <a:lnSpc>
                          <a:spcPct val="100000"/>
                        </a:lnSpc>
                        <a:spcBef>
                          <a:spcPts val="300"/>
                        </a:spcBef>
                        <a:spcAft>
                          <a:spcPts val="0"/>
                        </a:spcAft>
                        <a:buClrTx/>
                        <a:buSzTx/>
                        <a:buFont typeface="+mj-lt"/>
                        <a:buAutoNum type="arabicPeriod" startAt="2"/>
                        <a:tabLst/>
                        <a:defRPr/>
                      </a:pPr>
                      <a:r>
                        <a:rPr lang="zh-TW" altLang="en-US" sz="1600" dirty="0" smtClean="0">
                          <a:latin typeface="華康中特圓體" panose="020F0809000000000000" pitchFamily="49" charset="-120"/>
                          <a:ea typeface="華康中特圓體" panose="020F0809000000000000" pitchFamily="49" charset="-120"/>
                          <a:cs typeface="Times New Roman" panose="02020603050405020304" pitchFamily="18" charset="0"/>
                        </a:rPr>
                        <a:t>繳費時如因帳號、戶名或金額填寫錯誤，導致無法於規定期間內完成繳費，將不受理補繳費或報名。</a:t>
                      </a:r>
                    </a:p>
                  </a:txBody>
                  <a:tcPr>
                    <a:lnL w="12700" cap="flat" cmpd="sng" algn="ctr">
                      <a:solidFill>
                        <a:srgbClr val="0066CC"/>
                      </a:solidFill>
                      <a:prstDash val="solid"/>
                      <a:round/>
                      <a:headEnd type="none" w="med" len="med"/>
                      <a:tailEnd type="none" w="med" len="med"/>
                    </a:lnL>
                    <a:lnR w="12700" cap="flat" cmpd="sng" algn="ctr">
                      <a:solidFill>
                        <a:srgbClr val="0066CC"/>
                      </a:solidFill>
                      <a:prstDash val="solid"/>
                      <a:round/>
                      <a:headEnd type="none" w="med" len="med"/>
                      <a:tailEnd type="none" w="med" len="med"/>
                    </a:lnR>
                    <a:lnT w="12700" cap="flat" cmpd="sng" algn="ctr">
                      <a:solidFill>
                        <a:srgbClr val="0066CC"/>
                      </a:solidFill>
                      <a:prstDash val="solid"/>
                      <a:round/>
                      <a:headEnd type="none" w="med" len="med"/>
                      <a:tailEnd type="none" w="med" len="med"/>
                    </a:lnT>
                    <a:lnB w="12700" cap="flat" cmpd="sng" algn="ctr">
                      <a:solidFill>
                        <a:srgbClr val="0066CC"/>
                      </a:solidFill>
                      <a:prstDash val="solid"/>
                      <a:round/>
                      <a:headEnd type="none" w="med" len="med"/>
                      <a:tailEnd type="none" w="med" len="med"/>
                    </a:lnB>
                    <a:solidFill>
                      <a:schemeClr val="bg1"/>
                    </a:solidFill>
                  </a:tcPr>
                </a:tc>
                <a:extLst>
                  <a:ext uri="{0D108BD9-81ED-4DB2-BD59-A6C34878D82A}">
                    <a16:rowId xmlns:a16="http://schemas.microsoft.com/office/drawing/2014/main" val="3418713256"/>
                  </a:ext>
                </a:extLst>
              </a:tr>
              <a:tr h="674170">
                <a:tc>
                  <a:txBody>
                    <a:bodyPr/>
                    <a:lstStyle/>
                    <a:p>
                      <a:pPr marL="342900" marR="0" lvl="0" indent="-342900" algn="just" defTabSz="685800" rtl="0" eaLnBrk="1" fontAlgn="auto" latinLnBrk="0" hangingPunct="1">
                        <a:lnSpc>
                          <a:spcPct val="100000"/>
                        </a:lnSpc>
                        <a:spcBef>
                          <a:spcPts val="300"/>
                        </a:spcBef>
                        <a:spcAft>
                          <a:spcPts val="0"/>
                        </a:spcAft>
                        <a:buClrTx/>
                        <a:buSzTx/>
                        <a:buFont typeface="+mj-lt"/>
                        <a:buAutoNum type="arabicPeriod" startAt="3"/>
                        <a:tabLst/>
                        <a:defRPr/>
                      </a:pPr>
                      <a:r>
                        <a:rPr lang="zh-TW" altLang="en-US" sz="1600" dirty="0" smtClean="0">
                          <a:latin typeface="華康中特圓體" panose="020F0809000000000000" pitchFamily="49" charset="-120"/>
                          <a:ea typeface="華康中特圓體" panose="020F0809000000000000" pitchFamily="49" charset="-120"/>
                          <a:cs typeface="Times New Roman" panose="02020603050405020304" pitchFamily="18" charset="0"/>
                        </a:rPr>
                        <a:t>繳費交易明細表或匯款收據請留存備查。</a:t>
                      </a:r>
                    </a:p>
                  </a:txBody>
                  <a:tcPr>
                    <a:lnL w="12700" cap="flat" cmpd="sng" algn="ctr">
                      <a:solidFill>
                        <a:srgbClr val="0066CC"/>
                      </a:solidFill>
                      <a:prstDash val="solid"/>
                      <a:round/>
                      <a:headEnd type="none" w="med" len="med"/>
                      <a:tailEnd type="none" w="med" len="med"/>
                    </a:lnL>
                    <a:lnR w="12700" cap="flat" cmpd="sng" algn="ctr">
                      <a:solidFill>
                        <a:srgbClr val="0066CC"/>
                      </a:solidFill>
                      <a:prstDash val="solid"/>
                      <a:round/>
                      <a:headEnd type="none" w="med" len="med"/>
                      <a:tailEnd type="none" w="med" len="med"/>
                    </a:lnR>
                    <a:lnT w="12700" cap="flat" cmpd="sng" algn="ctr">
                      <a:solidFill>
                        <a:srgbClr val="0066CC"/>
                      </a:solidFill>
                      <a:prstDash val="solid"/>
                      <a:round/>
                      <a:headEnd type="none" w="med" len="med"/>
                      <a:tailEnd type="none" w="med" len="med"/>
                    </a:lnT>
                    <a:lnB w="12700" cap="flat" cmpd="sng" algn="ctr">
                      <a:solidFill>
                        <a:srgbClr val="0066CC"/>
                      </a:solidFill>
                      <a:prstDash val="solid"/>
                      <a:round/>
                      <a:headEnd type="none" w="med" len="med"/>
                      <a:tailEnd type="none" w="med" len="med"/>
                    </a:lnB>
                    <a:solidFill>
                      <a:schemeClr val="bg1"/>
                    </a:solidFill>
                  </a:tcPr>
                </a:tc>
                <a:extLst>
                  <a:ext uri="{0D108BD9-81ED-4DB2-BD59-A6C34878D82A}">
                    <a16:rowId xmlns:a16="http://schemas.microsoft.com/office/drawing/2014/main" val="3413652615"/>
                  </a:ext>
                </a:extLst>
              </a:tr>
              <a:tr h="2089081">
                <a:tc>
                  <a:txBody>
                    <a:bodyPr/>
                    <a:lstStyle/>
                    <a:p>
                      <a:pPr marL="342900" indent="-342900" algn="just" eaLnBrk="1" hangingPunct="1">
                        <a:spcBef>
                          <a:spcPts val="300"/>
                        </a:spcBef>
                        <a:buFont typeface="+mj-lt"/>
                        <a:buAutoNum type="arabicPeriod" startAt="4"/>
                        <a:defRPr/>
                      </a:pPr>
                      <a:r>
                        <a:rPr lang="zh-TW" altLang="en-US" sz="1600" kern="1200" dirty="0" smtClean="0">
                          <a:solidFill>
                            <a:schemeClr val="tx1"/>
                          </a:solidFill>
                          <a:latin typeface="華康中特圓體" panose="020F0809000000000000" pitchFamily="49" charset="-120"/>
                          <a:ea typeface="華康中特圓體" panose="020F0809000000000000" pitchFamily="49" charset="-120"/>
                          <a:cs typeface="Times New Roman" panose="02020603050405020304" pitchFamily="18" charset="0"/>
                        </a:rPr>
                        <a:t>退費申請</a:t>
                      </a:r>
                      <a:endParaRPr lang="en-US" altLang="zh-TW" sz="1600" kern="1200" dirty="0" smtClean="0">
                        <a:solidFill>
                          <a:schemeClr val="tx1"/>
                        </a:solidFill>
                        <a:latin typeface="華康中特圓體" panose="020F0809000000000000" pitchFamily="49" charset="-120"/>
                        <a:ea typeface="華康中特圓體" panose="020F0809000000000000" pitchFamily="49" charset="-120"/>
                        <a:cs typeface="Times New Roman" panose="02020603050405020304" pitchFamily="18" charset="0"/>
                      </a:endParaRPr>
                    </a:p>
                    <a:p>
                      <a:pPr marL="0" indent="0" algn="just" eaLnBrk="1" hangingPunct="1">
                        <a:spcBef>
                          <a:spcPts val="300"/>
                        </a:spcBef>
                        <a:buFont typeface="+mj-lt"/>
                        <a:buNone/>
                        <a:defRPr/>
                      </a:pPr>
                      <a:r>
                        <a:rPr lang="en-US" altLang="zh-TW" sz="1600" kern="1200" dirty="0" smtClean="0">
                          <a:solidFill>
                            <a:schemeClr val="tx1"/>
                          </a:solidFill>
                          <a:latin typeface="華康中特圓體" panose="020F0809000000000000" pitchFamily="49" charset="-120"/>
                          <a:ea typeface="華康中特圓體" panose="020F0809000000000000" pitchFamily="49" charset="-120"/>
                          <a:cs typeface="Times New Roman" panose="02020603050405020304" pitchFamily="18" charset="0"/>
                        </a:rPr>
                        <a:t>※</a:t>
                      </a:r>
                      <a:r>
                        <a:rPr lang="zh-TW" altLang="en-US" sz="1600" kern="1200" dirty="0" smtClean="0">
                          <a:solidFill>
                            <a:schemeClr val="tx1"/>
                          </a:solidFill>
                          <a:latin typeface="華康中特圓體" panose="020F0809000000000000" pitchFamily="49" charset="-120"/>
                          <a:ea typeface="華康中特圓體" panose="020F0809000000000000" pitchFamily="49" charset="-120"/>
                          <a:cs typeface="Times New Roman" panose="02020603050405020304" pitchFamily="18" charset="0"/>
                        </a:rPr>
                        <a:t>申請對象：</a:t>
                      </a:r>
                      <a:endParaRPr lang="en-US" altLang="zh-TW" sz="1600" dirty="0" smtClean="0">
                        <a:solidFill>
                          <a:schemeClr val="tx1"/>
                        </a:solidFill>
                        <a:latin typeface="華康中特圓體" panose="020F0809000000000000" pitchFamily="49" charset="-120"/>
                        <a:ea typeface="華康中特圓體" panose="020F0809000000000000" pitchFamily="49" charset="-120"/>
                        <a:cs typeface="Times New Roman" panose="02020603050405020304" pitchFamily="18" charset="0"/>
                      </a:endParaRPr>
                    </a:p>
                    <a:p>
                      <a:pPr marL="441325" indent="-261938" algn="just" eaLnBrk="1" hangingPunct="1">
                        <a:spcBef>
                          <a:spcPts val="300"/>
                        </a:spcBef>
                        <a:buFont typeface="+mj-lt"/>
                        <a:buNone/>
                        <a:defRPr/>
                      </a:pPr>
                      <a:r>
                        <a:rPr lang="en-US" altLang="zh-TW" sz="1600" dirty="0" smtClean="0">
                          <a:solidFill>
                            <a:schemeClr val="tx1"/>
                          </a:solidFill>
                          <a:latin typeface="華康中特圓體" panose="020F0809000000000000" pitchFamily="49" charset="-120"/>
                          <a:ea typeface="華康中特圓體" panose="020F0809000000000000" pitchFamily="49" charset="-120"/>
                          <a:cs typeface="Times New Roman" panose="02020603050405020304" pitchFamily="18" charset="0"/>
                        </a:rPr>
                        <a:t>(1)</a:t>
                      </a:r>
                      <a:r>
                        <a:rPr lang="zh-TW" altLang="en-US" sz="1600" dirty="0" smtClean="0">
                          <a:solidFill>
                            <a:srgbClr val="0000FF"/>
                          </a:solidFill>
                          <a:latin typeface="華康中特圓體" panose="020F0809000000000000" pitchFamily="49" charset="-120"/>
                          <a:ea typeface="華康中特圓體" panose="020F0809000000000000" pitchFamily="49" charset="-120"/>
                          <a:cs typeface="Times New Roman" panose="02020603050405020304" pitchFamily="18" charset="0"/>
                        </a:rPr>
                        <a:t>已繳費未完成報名</a:t>
                      </a:r>
                      <a:r>
                        <a:rPr lang="zh-TW" altLang="en-US" sz="1600" dirty="0" smtClean="0">
                          <a:latin typeface="華康中特圓體" panose="020F0809000000000000" pitchFamily="49" charset="-120"/>
                          <a:ea typeface="華康中特圓體" panose="020F0809000000000000" pitchFamily="49" charset="-120"/>
                          <a:cs typeface="Times New Roman" panose="02020603050405020304" pitchFamily="18" charset="0"/>
                        </a:rPr>
                        <a:t>之申請生</a:t>
                      </a:r>
                      <a:endParaRPr lang="en-US" altLang="zh-TW" sz="1600" dirty="0" smtClean="0">
                        <a:latin typeface="華康中特圓體" panose="020F0809000000000000" pitchFamily="49" charset="-120"/>
                        <a:ea typeface="華康中特圓體" panose="020F0809000000000000" pitchFamily="49" charset="-120"/>
                        <a:cs typeface="Times New Roman" panose="02020603050405020304" pitchFamily="18" charset="0"/>
                      </a:endParaRPr>
                    </a:p>
                    <a:p>
                      <a:pPr marL="441325" indent="-261938" algn="just" eaLnBrk="1" hangingPunct="1">
                        <a:spcBef>
                          <a:spcPts val="300"/>
                        </a:spcBef>
                        <a:buFont typeface="+mj-lt"/>
                        <a:buNone/>
                        <a:defRPr/>
                      </a:pPr>
                      <a:r>
                        <a:rPr lang="en-US" altLang="zh-TW" sz="1600" dirty="0" smtClean="0">
                          <a:latin typeface="華康中特圓體" panose="020F0809000000000000" pitchFamily="49" charset="-120"/>
                          <a:ea typeface="華康中特圓體" panose="020F0809000000000000" pitchFamily="49" charset="-120"/>
                          <a:cs typeface="Times New Roman" panose="02020603050405020304" pitchFamily="18" charset="0"/>
                        </a:rPr>
                        <a:t>(2)</a:t>
                      </a:r>
                      <a:r>
                        <a:rPr lang="zh-TW" altLang="en-US" sz="1600" dirty="0" smtClean="0">
                          <a:latin typeface="華康中特圓體" panose="020F0809000000000000" pitchFamily="49" charset="-120"/>
                          <a:ea typeface="華康中特圓體" panose="020F0809000000000000" pitchFamily="49" charset="-120"/>
                          <a:cs typeface="Times New Roman" panose="02020603050405020304" pitchFamily="18" charset="0"/>
                        </a:rPr>
                        <a:t>低收或中低收入戶之申請生</a:t>
                      </a:r>
                      <a:endParaRPr lang="en-US" altLang="zh-TW" sz="1600" dirty="0" smtClean="0">
                        <a:latin typeface="華康中特圓體" panose="020F0809000000000000" pitchFamily="49" charset="-120"/>
                        <a:ea typeface="華康中特圓體" panose="020F0809000000000000" pitchFamily="49" charset="-120"/>
                        <a:cs typeface="Times New Roman" panose="02020603050405020304" pitchFamily="18" charset="0"/>
                      </a:endParaRPr>
                    </a:p>
                    <a:p>
                      <a:pPr marL="0" indent="0" algn="just" eaLnBrk="1" hangingPunct="1">
                        <a:spcBef>
                          <a:spcPts val="300"/>
                        </a:spcBef>
                        <a:buFont typeface="+mj-lt"/>
                        <a:buNone/>
                        <a:defRPr/>
                      </a:pPr>
                      <a:r>
                        <a:rPr lang="en-US" altLang="zh-TW" sz="1600" dirty="0" smtClean="0">
                          <a:latin typeface="華康中特圓體" panose="020F0809000000000000" pitchFamily="49" charset="-120"/>
                          <a:ea typeface="華康中特圓體" panose="020F0809000000000000" pitchFamily="49" charset="-120"/>
                          <a:cs typeface="Times New Roman" panose="02020603050405020304" pitchFamily="18" charset="0"/>
                        </a:rPr>
                        <a:t>※</a:t>
                      </a:r>
                      <a:r>
                        <a:rPr lang="zh-TW" altLang="en-US" sz="1600" dirty="0" smtClean="0">
                          <a:latin typeface="華康中特圓體" panose="020F0809000000000000" pitchFamily="49" charset="-120"/>
                          <a:ea typeface="華康中特圓體" panose="020F0809000000000000" pitchFamily="49" charset="-120"/>
                          <a:cs typeface="Times New Roman" panose="02020603050405020304" pitchFamily="18" charset="0"/>
                        </a:rPr>
                        <a:t>申請時間：</a:t>
                      </a:r>
                      <a:r>
                        <a:rPr lang="en-US" altLang="zh-TW" sz="1600" dirty="0" smtClean="0">
                          <a:solidFill>
                            <a:srgbClr val="FF0000"/>
                          </a:solidFill>
                          <a:latin typeface="華康中特圓體" panose="020F0809000000000000" pitchFamily="49" charset="-120"/>
                          <a:ea typeface="華康中特圓體" panose="020F0809000000000000" pitchFamily="49" charset="-120"/>
                          <a:cs typeface="Times New Roman" panose="02020603050405020304" pitchFamily="18" charset="0"/>
                        </a:rPr>
                        <a:t>111.3.30(</a:t>
                      </a:r>
                      <a:r>
                        <a:rPr lang="zh-TW" altLang="en-US" sz="1600" dirty="0" smtClean="0">
                          <a:solidFill>
                            <a:srgbClr val="FF0000"/>
                          </a:solidFill>
                          <a:latin typeface="華康中特圓體" panose="020F0809000000000000" pitchFamily="49" charset="-120"/>
                          <a:ea typeface="華康中特圓體" panose="020F0809000000000000" pitchFamily="49" charset="-120"/>
                          <a:cs typeface="Times New Roman" panose="02020603050405020304" pitchFamily="18" charset="0"/>
                        </a:rPr>
                        <a:t>三</a:t>
                      </a:r>
                      <a:r>
                        <a:rPr lang="en-US" altLang="zh-TW" sz="1600" dirty="0" smtClean="0">
                          <a:solidFill>
                            <a:srgbClr val="FF0000"/>
                          </a:solidFill>
                          <a:latin typeface="華康中特圓體" panose="020F0809000000000000" pitchFamily="49" charset="-120"/>
                          <a:ea typeface="華康中特圓體" panose="020F0809000000000000" pitchFamily="49" charset="-120"/>
                          <a:cs typeface="Times New Roman" panose="02020603050405020304" pitchFamily="18" charset="0"/>
                        </a:rPr>
                        <a:t>)</a:t>
                      </a:r>
                      <a:r>
                        <a:rPr lang="zh-TW" altLang="en-US" sz="1600" dirty="0" smtClean="0">
                          <a:solidFill>
                            <a:srgbClr val="FF0000"/>
                          </a:solidFill>
                          <a:latin typeface="華康中特圓體" panose="020F0809000000000000" pitchFamily="49" charset="-120"/>
                          <a:ea typeface="華康中特圓體" panose="020F0809000000000000" pitchFamily="49" charset="-120"/>
                          <a:cs typeface="Times New Roman" panose="02020603050405020304" pitchFamily="18" charset="0"/>
                        </a:rPr>
                        <a:t>前</a:t>
                      </a:r>
                      <a:endParaRPr lang="en-US" altLang="zh-TW" sz="1600" dirty="0" smtClean="0">
                        <a:solidFill>
                          <a:srgbClr val="FF0000"/>
                        </a:solidFill>
                        <a:latin typeface="華康中特圓體" panose="020F0809000000000000" pitchFamily="49" charset="-120"/>
                        <a:ea typeface="華康中特圓體" panose="020F0809000000000000" pitchFamily="49" charset="-120"/>
                        <a:cs typeface="Times New Roman" panose="02020603050405020304" pitchFamily="18" charset="0"/>
                      </a:endParaRPr>
                    </a:p>
                    <a:p>
                      <a:pPr marL="0" marR="0" lvl="0" indent="0" algn="just" defTabSz="685800" rtl="0" eaLnBrk="1" fontAlgn="auto" latinLnBrk="0" hangingPunct="1">
                        <a:lnSpc>
                          <a:spcPct val="100000"/>
                        </a:lnSpc>
                        <a:spcBef>
                          <a:spcPts val="300"/>
                        </a:spcBef>
                        <a:spcAft>
                          <a:spcPts val="0"/>
                        </a:spcAft>
                        <a:buClrTx/>
                        <a:buSzTx/>
                        <a:buFont typeface="+mj-lt"/>
                        <a:buNone/>
                        <a:tabLst/>
                        <a:defRPr/>
                      </a:pPr>
                      <a:r>
                        <a:rPr lang="zh-TW" altLang="en-US" sz="1600" b="1" u="sng" dirty="0" smtClean="0">
                          <a:latin typeface="華康中特圓體" panose="020F0809000000000000" pitchFamily="49" charset="-120"/>
                          <a:ea typeface="華康中特圓體" panose="020F0809000000000000" pitchFamily="49" charset="-120"/>
                          <a:cs typeface="Times New Roman" panose="02020603050405020304" pitchFamily="18" charset="0"/>
                        </a:rPr>
                        <a:t>申請生溢繳報名費用不辦理退費</a:t>
                      </a:r>
                    </a:p>
                  </a:txBody>
                  <a:tcPr>
                    <a:lnL w="12700" cap="flat" cmpd="sng" algn="ctr">
                      <a:solidFill>
                        <a:srgbClr val="0066CC"/>
                      </a:solidFill>
                      <a:prstDash val="solid"/>
                      <a:round/>
                      <a:headEnd type="none" w="med" len="med"/>
                      <a:tailEnd type="none" w="med" len="med"/>
                    </a:lnL>
                    <a:lnR w="12700" cap="flat" cmpd="sng" algn="ctr">
                      <a:solidFill>
                        <a:srgbClr val="0066CC"/>
                      </a:solidFill>
                      <a:prstDash val="solid"/>
                      <a:round/>
                      <a:headEnd type="none" w="med" len="med"/>
                      <a:tailEnd type="none" w="med" len="med"/>
                    </a:lnR>
                    <a:lnT w="12700" cap="flat" cmpd="sng" algn="ctr">
                      <a:solidFill>
                        <a:srgbClr val="0066CC"/>
                      </a:solidFill>
                      <a:prstDash val="solid"/>
                      <a:round/>
                      <a:headEnd type="none" w="med" len="med"/>
                      <a:tailEnd type="none" w="med" len="med"/>
                    </a:lnT>
                    <a:lnB w="12700" cap="flat" cmpd="sng" algn="ctr">
                      <a:solidFill>
                        <a:srgbClr val="0066CC"/>
                      </a:solidFill>
                      <a:prstDash val="solid"/>
                      <a:round/>
                      <a:headEnd type="none" w="med" len="med"/>
                      <a:tailEnd type="none" w="med" len="med"/>
                    </a:lnB>
                    <a:solidFill>
                      <a:schemeClr val="bg1"/>
                    </a:solidFill>
                  </a:tcPr>
                </a:tc>
                <a:extLst>
                  <a:ext uri="{0D108BD9-81ED-4DB2-BD59-A6C34878D82A}">
                    <a16:rowId xmlns:a16="http://schemas.microsoft.com/office/drawing/2014/main" val="2600642383"/>
                  </a:ext>
                </a:extLst>
              </a:tr>
            </a:tbl>
          </a:graphicData>
        </a:graphic>
      </p:graphicFrame>
      <p:sp>
        <p:nvSpPr>
          <p:cNvPr id="6" name="投影片編號版面配置區 5"/>
          <p:cNvSpPr>
            <a:spLocks noGrp="1"/>
          </p:cNvSpPr>
          <p:nvPr>
            <p:ph type="sldNum" sz="quarter" idx="12"/>
          </p:nvPr>
        </p:nvSpPr>
        <p:spPr/>
        <p:txBody>
          <a:bodyPr/>
          <a:lstStyle/>
          <a:p>
            <a:fld id="{A6174ADA-354D-4803-A14C-B38EECA4D689}" type="slidenum">
              <a:rPr lang="zh-TW" altLang="en-US" smtClean="0"/>
              <a:t>17</a:t>
            </a:fld>
            <a:endParaRPr lang="zh-TW" altLang="en-US"/>
          </a:p>
        </p:txBody>
      </p:sp>
    </p:spTree>
    <p:extLst>
      <p:ext uri="{BB962C8B-B14F-4D97-AF65-F5344CB8AC3E}">
        <p14:creationId xmlns:p14="http://schemas.microsoft.com/office/powerpoint/2010/main" val="50669798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0"/>
            <a:ext cx="12192000" cy="520700"/>
          </a:xfrm>
          <a:prstGeom prst="rect">
            <a:avLst/>
          </a:prstGeom>
          <a:solidFill>
            <a:srgbClr val="DFD7E9"/>
          </a:solidFill>
          <a:ln>
            <a:solidFill>
              <a:srgbClr val="DFD7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sz="2800" dirty="0" smtClean="0">
                <a:solidFill>
                  <a:schemeClr val="tx1"/>
                </a:solidFill>
                <a:latin typeface="華康中特圓體" panose="020F0809000000000000" pitchFamily="49" charset="-120"/>
                <a:ea typeface="華康中特圓體" panose="020F0809000000000000" pitchFamily="49" charset="-120"/>
                <a:sym typeface="Wingdings" panose="05000000000000000000" pitchFamily="2" charset="2"/>
              </a:rPr>
              <a:t>五、第一階段篩選：繳費說明</a:t>
            </a:r>
            <a:r>
              <a:rPr lang="en-US" altLang="zh-TW" sz="2800" dirty="0" smtClean="0">
                <a:solidFill>
                  <a:schemeClr val="tx1"/>
                </a:solidFill>
                <a:latin typeface="華康中特圓體" panose="020F0809000000000000" pitchFamily="49" charset="-120"/>
                <a:ea typeface="華康中特圓體" panose="020F0809000000000000" pitchFamily="49" charset="-120"/>
                <a:sym typeface="Wingdings" panose="05000000000000000000" pitchFamily="2" charset="2"/>
              </a:rPr>
              <a:t>(2/2)</a:t>
            </a:r>
            <a:endParaRPr lang="zh-TW" altLang="en-US" sz="2800" dirty="0">
              <a:solidFill>
                <a:schemeClr val="tx1"/>
              </a:solidFill>
              <a:latin typeface="華康中特圓體" panose="020F0809000000000000" pitchFamily="49" charset="-120"/>
              <a:ea typeface="華康中特圓體" panose="020F0809000000000000" pitchFamily="49" charset="-120"/>
            </a:endParaRPr>
          </a:p>
        </p:txBody>
      </p:sp>
      <p:graphicFrame>
        <p:nvGraphicFramePr>
          <p:cNvPr id="3" name="表格 2"/>
          <p:cNvGraphicFramePr>
            <a:graphicFrameLocks noGrp="1"/>
          </p:cNvGraphicFramePr>
          <p:nvPr>
            <p:extLst>
              <p:ext uri="{D42A27DB-BD31-4B8C-83A1-F6EECF244321}">
                <p14:modId xmlns:p14="http://schemas.microsoft.com/office/powerpoint/2010/main" val="2084978516"/>
              </p:ext>
            </p:extLst>
          </p:nvPr>
        </p:nvGraphicFramePr>
        <p:xfrm>
          <a:off x="1054100" y="1049563"/>
          <a:ext cx="9969499" cy="4767036"/>
        </p:xfrm>
        <a:graphic>
          <a:graphicData uri="http://schemas.openxmlformats.org/drawingml/2006/table">
            <a:tbl>
              <a:tblPr firstRow="1" bandRow="1">
                <a:tableStyleId>{5C22544A-7EE6-4342-B048-85BDC9FD1C3A}</a:tableStyleId>
              </a:tblPr>
              <a:tblGrid>
                <a:gridCol w="1824391">
                  <a:extLst>
                    <a:ext uri="{9D8B030D-6E8A-4147-A177-3AD203B41FA5}">
                      <a16:colId xmlns:a16="http://schemas.microsoft.com/office/drawing/2014/main" val="644761237"/>
                    </a:ext>
                  </a:extLst>
                </a:gridCol>
                <a:gridCol w="3117096">
                  <a:extLst>
                    <a:ext uri="{9D8B030D-6E8A-4147-A177-3AD203B41FA5}">
                      <a16:colId xmlns:a16="http://schemas.microsoft.com/office/drawing/2014/main" val="2639411038"/>
                    </a:ext>
                  </a:extLst>
                </a:gridCol>
                <a:gridCol w="5028012">
                  <a:extLst>
                    <a:ext uri="{9D8B030D-6E8A-4147-A177-3AD203B41FA5}">
                      <a16:colId xmlns:a16="http://schemas.microsoft.com/office/drawing/2014/main" val="3014445212"/>
                    </a:ext>
                  </a:extLst>
                </a:gridCol>
              </a:tblGrid>
              <a:tr h="525776">
                <a:tc gridSpan="3">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zh-TW" altLang="en-US" sz="2400" b="1" kern="1200" dirty="0" smtClean="0">
                          <a:solidFill>
                            <a:schemeClr val="tx1"/>
                          </a:solidFill>
                          <a:latin typeface="華康中特圓體" panose="020F0809000000000000" pitchFamily="49" charset="-120"/>
                          <a:ea typeface="華康中特圓體" panose="020F0809000000000000" pitchFamily="49" charset="-120"/>
                          <a:cs typeface="Times New Roman" panose="02020603050405020304" pitchFamily="18" charset="0"/>
                        </a:rPr>
                        <a:t>報名費</a:t>
                      </a:r>
                    </a:p>
                  </a:txBody>
                  <a:tcPr anchor="ctr">
                    <a:lnL w="12700" cap="flat" cmpd="sng" algn="ctr">
                      <a:solidFill>
                        <a:srgbClr val="0066CC"/>
                      </a:solidFill>
                      <a:prstDash val="solid"/>
                      <a:round/>
                      <a:headEnd type="none" w="med" len="med"/>
                      <a:tailEnd type="none" w="med" len="med"/>
                    </a:lnL>
                    <a:lnR w="12700" cap="flat" cmpd="sng" algn="ctr">
                      <a:solidFill>
                        <a:srgbClr val="0066CC"/>
                      </a:solidFill>
                      <a:prstDash val="solid"/>
                      <a:round/>
                      <a:headEnd type="none" w="med" len="med"/>
                      <a:tailEnd type="none" w="med" len="med"/>
                    </a:lnR>
                    <a:lnT w="12700" cap="flat" cmpd="sng" algn="ctr">
                      <a:solidFill>
                        <a:srgbClr val="0066CC"/>
                      </a:solidFill>
                      <a:prstDash val="solid"/>
                      <a:round/>
                      <a:headEnd type="none" w="med" len="med"/>
                      <a:tailEnd type="none" w="med" len="med"/>
                    </a:lnT>
                    <a:lnB w="12700" cap="flat" cmpd="sng" algn="ctr">
                      <a:solidFill>
                        <a:srgbClr val="0066CC"/>
                      </a:solidFill>
                      <a:prstDash val="solid"/>
                      <a:round/>
                      <a:headEnd type="none" w="med" len="med"/>
                      <a:tailEnd type="none" w="med" len="med"/>
                    </a:lnB>
                    <a:solidFill>
                      <a:srgbClr val="E4F8F6"/>
                    </a:solidFill>
                  </a:tcPr>
                </a:tc>
                <a:tc hMerge="1">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zh-TW" altLang="en-US" sz="1400" b="1" dirty="0" smtClean="0">
                        <a:solidFill>
                          <a:schemeClr val="tx1"/>
                        </a:solidFill>
                        <a:latin typeface="微軟正黑體" panose="020B0604030504040204" pitchFamily="34" charset="-120"/>
                        <a:ea typeface="微軟正黑體" panose="020B0604030504040204" pitchFamily="34" charset="-120"/>
                      </a:endParaRPr>
                    </a:p>
                  </a:txBody>
                  <a:tcPr/>
                </a:tc>
                <a:tc hMerge="1">
                  <a:txBody>
                    <a:bodyPr/>
                    <a:lstStyle/>
                    <a:p>
                      <a:endParaRPr lang="zh-TW" altLang="en-US"/>
                    </a:p>
                  </a:txBody>
                  <a:tcPr/>
                </a:tc>
                <a:extLst>
                  <a:ext uri="{0D108BD9-81ED-4DB2-BD59-A6C34878D82A}">
                    <a16:rowId xmlns:a16="http://schemas.microsoft.com/office/drawing/2014/main" val="4062451005"/>
                  </a:ext>
                </a:extLst>
              </a:tr>
              <a:tr h="1051552">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zh-TW" altLang="en-US" sz="2000" b="1" dirty="0" smtClean="0">
                          <a:solidFill>
                            <a:schemeClr val="tx1"/>
                          </a:solidFill>
                          <a:latin typeface="華康中特圓體" panose="020F0809000000000000" pitchFamily="49" charset="-120"/>
                          <a:ea typeface="華康中特圓體" panose="020F0809000000000000" pitchFamily="49" charset="-120"/>
                          <a:cs typeface="Times New Roman" panose="02020603050405020304" pitchFamily="18" charset="0"/>
                        </a:rPr>
                        <a:t>一般</a:t>
                      </a:r>
                      <a:endParaRPr lang="en-US" altLang="zh-TW" sz="2000" b="1" dirty="0" smtClean="0">
                        <a:solidFill>
                          <a:schemeClr val="tx1"/>
                        </a:solidFill>
                        <a:latin typeface="華康中特圓體" panose="020F0809000000000000" pitchFamily="49" charset="-120"/>
                        <a:ea typeface="華康中特圓體" panose="020F0809000000000000" pitchFamily="49" charset="-120"/>
                        <a:cs typeface="Times New Roman" panose="02020603050405020304" pitchFamily="18"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lang="zh-TW" altLang="en-US" sz="2000" b="1" dirty="0" smtClean="0">
                          <a:solidFill>
                            <a:schemeClr val="tx1"/>
                          </a:solidFill>
                          <a:latin typeface="華康中特圓體" panose="020F0809000000000000" pitchFamily="49" charset="-120"/>
                          <a:ea typeface="華康中特圓體" panose="020F0809000000000000" pitchFamily="49" charset="-120"/>
                          <a:cs typeface="Times New Roman" panose="02020603050405020304" pitchFamily="18" charset="0"/>
                        </a:rPr>
                        <a:t>申請生</a:t>
                      </a:r>
                      <a:endParaRPr lang="en-US" altLang="zh-TW" sz="2000" b="1" dirty="0" smtClean="0">
                        <a:solidFill>
                          <a:schemeClr val="tx1"/>
                        </a:solidFill>
                        <a:latin typeface="華康中特圓體" panose="020F0809000000000000" pitchFamily="49" charset="-120"/>
                        <a:ea typeface="華康中特圓體" panose="020F0809000000000000" pitchFamily="49" charset="-120"/>
                        <a:cs typeface="Times New Roman" panose="02020603050405020304" pitchFamily="18" charset="0"/>
                      </a:endParaRPr>
                    </a:p>
                  </a:txBody>
                  <a:tcPr anchor="ctr">
                    <a:lnL w="12700" cap="flat" cmpd="sng" algn="ctr">
                      <a:solidFill>
                        <a:srgbClr val="0066CC"/>
                      </a:solidFill>
                      <a:prstDash val="solid"/>
                      <a:round/>
                      <a:headEnd type="none" w="med" len="med"/>
                      <a:tailEnd type="none" w="med" len="med"/>
                    </a:lnL>
                    <a:lnR w="12700" cap="flat" cmpd="sng" algn="ctr">
                      <a:solidFill>
                        <a:srgbClr val="0066CC"/>
                      </a:solidFill>
                      <a:prstDash val="solid"/>
                      <a:round/>
                      <a:headEnd type="none" w="med" len="med"/>
                      <a:tailEnd type="none" w="med" len="med"/>
                    </a:lnR>
                    <a:lnT w="12700" cap="flat" cmpd="sng" algn="ctr">
                      <a:solidFill>
                        <a:srgbClr val="0066CC"/>
                      </a:solidFill>
                      <a:prstDash val="solid"/>
                      <a:round/>
                      <a:headEnd type="none" w="med" len="med"/>
                      <a:tailEnd type="none" w="med" len="med"/>
                    </a:lnT>
                    <a:lnB w="12700" cap="flat" cmpd="sng" algn="ctr">
                      <a:solidFill>
                        <a:srgbClr val="0066CC"/>
                      </a:solidFill>
                      <a:prstDash val="solid"/>
                      <a:round/>
                      <a:headEnd type="none" w="med" len="med"/>
                      <a:tailEnd type="none" w="med" len="med"/>
                    </a:lnB>
                    <a:solidFill>
                      <a:schemeClr val="bg1"/>
                    </a:solidFill>
                  </a:tcPr>
                </a:tc>
                <a:tc gridSpan="2">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zh-TW" altLang="en-US" sz="1800" dirty="0" smtClean="0">
                          <a:latin typeface="華康中特圓體" panose="020F0809000000000000" pitchFamily="49" charset="-120"/>
                          <a:ea typeface="華康中特圓體" panose="020F0809000000000000" pitchFamily="49" charset="-120"/>
                          <a:cs typeface="Times New Roman" panose="02020603050405020304" pitchFamily="18" charset="0"/>
                        </a:rPr>
                        <a:t>依申請生申請校系</a:t>
                      </a:r>
                      <a:r>
                        <a:rPr kumimoji="0" lang="en-US" altLang="zh-TW" sz="1800" dirty="0" smtClean="0">
                          <a:latin typeface="華康中特圓體" panose="020F0809000000000000" pitchFamily="49" charset="-120"/>
                          <a:ea typeface="華康中特圓體" panose="020F0809000000000000" pitchFamily="49" charset="-120"/>
                          <a:cs typeface="Times New Roman" panose="02020603050405020304" pitchFamily="18" charset="0"/>
                        </a:rPr>
                        <a:t>(</a:t>
                      </a:r>
                      <a:r>
                        <a:rPr kumimoji="0" lang="zh-TW" altLang="en-US" sz="1800" dirty="0" smtClean="0">
                          <a:latin typeface="華康中特圓體" panose="020F0809000000000000" pitchFamily="49" charset="-120"/>
                          <a:ea typeface="華康中特圓體" panose="020F0809000000000000" pitchFamily="49" charset="-120"/>
                          <a:cs typeface="Times New Roman" panose="02020603050405020304" pitchFamily="18" charset="0"/>
                        </a:rPr>
                        <a:t>組</a:t>
                      </a:r>
                      <a:r>
                        <a:rPr kumimoji="0" lang="en-US" altLang="zh-TW" sz="1800" dirty="0" smtClean="0">
                          <a:latin typeface="華康中特圓體" panose="020F0809000000000000" pitchFamily="49" charset="-120"/>
                          <a:ea typeface="華康中特圓體" panose="020F0809000000000000" pitchFamily="49" charset="-120"/>
                          <a:cs typeface="Times New Roman" panose="02020603050405020304" pitchFamily="18" charset="0"/>
                        </a:rPr>
                        <a:t>)</a:t>
                      </a:r>
                      <a:r>
                        <a:rPr kumimoji="0" lang="zh-TW" altLang="en-US" sz="1800" dirty="0" smtClean="0">
                          <a:latin typeface="華康中特圓體" panose="020F0809000000000000" pitchFamily="49" charset="-120"/>
                          <a:ea typeface="華康中特圓體" panose="020F0809000000000000" pitchFamily="49" charset="-120"/>
                          <a:cs typeface="Times New Roman" panose="02020603050405020304" pitchFamily="18" charset="0"/>
                        </a:rPr>
                        <a:t>、學程數而定</a:t>
                      </a:r>
                      <a:endParaRPr kumimoji="0" lang="en-US" altLang="zh-TW" sz="1800" dirty="0" smtClean="0">
                        <a:latin typeface="華康中特圓體" panose="020F0809000000000000" pitchFamily="49" charset="-120"/>
                        <a:ea typeface="華康中特圓體" panose="020F0809000000000000" pitchFamily="49" charset="-120"/>
                        <a:cs typeface="Times New Roman" panose="02020603050405020304" pitchFamily="18" charset="0"/>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zh-TW" altLang="en-US" sz="1800" dirty="0" smtClean="0">
                          <a:latin typeface="華康中特圓體" panose="020F0809000000000000" pitchFamily="49" charset="-120"/>
                          <a:ea typeface="華康中特圓體" panose="020F0809000000000000" pitchFamily="49" charset="-120"/>
                          <a:cs typeface="Times New Roman" panose="02020603050405020304" pitchFamily="18" charset="0"/>
                        </a:rPr>
                        <a:t>每申請 </a:t>
                      </a:r>
                      <a:r>
                        <a:rPr kumimoji="0" lang="en-US" altLang="zh-TW" sz="1800" dirty="0" smtClean="0">
                          <a:solidFill>
                            <a:srgbClr val="0000FF"/>
                          </a:solidFill>
                          <a:latin typeface="華康中特圓體" panose="020F0809000000000000" pitchFamily="49" charset="-120"/>
                          <a:ea typeface="華康中特圓體" panose="020F0809000000000000" pitchFamily="49" charset="-120"/>
                          <a:cs typeface="Times New Roman" panose="02020603050405020304" pitchFamily="18" charset="0"/>
                        </a:rPr>
                        <a:t>1 </a:t>
                      </a:r>
                      <a:r>
                        <a:rPr kumimoji="0" lang="zh-TW" altLang="en-US" sz="1800" dirty="0" smtClean="0">
                          <a:latin typeface="華康中特圓體" panose="020F0809000000000000" pitchFamily="49" charset="-120"/>
                          <a:ea typeface="華康中特圓體" panose="020F0809000000000000" pitchFamily="49" charset="-120"/>
                          <a:cs typeface="Times New Roman" panose="02020603050405020304" pitchFamily="18" charset="0"/>
                        </a:rPr>
                        <a:t>個系</a:t>
                      </a:r>
                      <a:r>
                        <a:rPr kumimoji="0" lang="en-US" altLang="zh-TW" sz="1800" dirty="0" smtClean="0">
                          <a:latin typeface="華康中特圓體" panose="020F0809000000000000" pitchFamily="49" charset="-120"/>
                          <a:ea typeface="華康中特圓體" panose="020F0809000000000000" pitchFamily="49" charset="-120"/>
                          <a:cs typeface="Times New Roman" panose="02020603050405020304" pitchFamily="18" charset="0"/>
                        </a:rPr>
                        <a:t>(</a:t>
                      </a:r>
                      <a:r>
                        <a:rPr kumimoji="0" lang="zh-TW" altLang="en-US" sz="1800" dirty="0" smtClean="0">
                          <a:latin typeface="華康中特圓體" panose="020F0809000000000000" pitchFamily="49" charset="-120"/>
                          <a:ea typeface="華康中特圓體" panose="020F0809000000000000" pitchFamily="49" charset="-120"/>
                          <a:cs typeface="Times New Roman" panose="02020603050405020304" pitchFamily="18" charset="0"/>
                        </a:rPr>
                        <a:t>組</a:t>
                      </a:r>
                      <a:r>
                        <a:rPr kumimoji="0" lang="en-US" altLang="zh-TW" sz="1800" dirty="0" smtClean="0">
                          <a:latin typeface="華康中特圓體" panose="020F0809000000000000" pitchFamily="49" charset="-120"/>
                          <a:ea typeface="華康中特圓體" panose="020F0809000000000000" pitchFamily="49" charset="-120"/>
                          <a:cs typeface="Times New Roman" panose="02020603050405020304" pitchFamily="18" charset="0"/>
                        </a:rPr>
                        <a:t>)</a:t>
                      </a:r>
                      <a:r>
                        <a:rPr kumimoji="0" lang="zh-TW" altLang="en-US" sz="1800" dirty="0" smtClean="0">
                          <a:latin typeface="華康中特圓體" panose="020F0809000000000000" pitchFamily="49" charset="-120"/>
                          <a:ea typeface="華康中特圓體" panose="020F0809000000000000" pitchFamily="49" charset="-120"/>
                          <a:cs typeface="Times New Roman" panose="02020603050405020304" pitchFamily="18" charset="0"/>
                        </a:rPr>
                        <a:t>、學程</a:t>
                      </a:r>
                      <a:r>
                        <a:rPr kumimoji="0" lang="zh-TW" altLang="en-US" sz="1800" dirty="0" smtClean="0">
                          <a:solidFill>
                            <a:srgbClr val="FF0000"/>
                          </a:solidFill>
                          <a:latin typeface="華康中特圓體" panose="020F0809000000000000" pitchFamily="49" charset="-120"/>
                          <a:ea typeface="華康中特圓體" panose="020F0809000000000000" pitchFamily="49" charset="-120"/>
                          <a:cs typeface="Times New Roman" panose="02020603050405020304" pitchFamily="18" charset="0"/>
                        </a:rPr>
                        <a:t>報名費為新臺幣</a:t>
                      </a:r>
                      <a:r>
                        <a:rPr kumimoji="0" lang="en-US" altLang="zh-TW" sz="1800" dirty="0" smtClean="0">
                          <a:solidFill>
                            <a:srgbClr val="FF0000"/>
                          </a:solidFill>
                          <a:latin typeface="華康中特圓體" panose="020F0809000000000000" pitchFamily="49" charset="-120"/>
                          <a:ea typeface="華康中特圓體" panose="020F0809000000000000" pitchFamily="49" charset="-120"/>
                          <a:cs typeface="Times New Roman" panose="02020603050405020304" pitchFamily="18" charset="0"/>
                        </a:rPr>
                        <a:t>100</a:t>
                      </a:r>
                      <a:r>
                        <a:rPr kumimoji="0" lang="zh-TW" altLang="en-US" sz="1800" dirty="0" smtClean="0">
                          <a:solidFill>
                            <a:srgbClr val="FF0000"/>
                          </a:solidFill>
                          <a:latin typeface="華康中特圓體" panose="020F0809000000000000" pitchFamily="49" charset="-120"/>
                          <a:ea typeface="華康中特圓體" panose="020F0809000000000000" pitchFamily="49" charset="-120"/>
                          <a:cs typeface="Times New Roman" panose="02020603050405020304" pitchFamily="18" charset="0"/>
                        </a:rPr>
                        <a:t>元</a:t>
                      </a:r>
                      <a:endParaRPr kumimoji="0" lang="en-US" altLang="zh-TW" sz="1800" dirty="0" smtClean="0">
                        <a:latin typeface="華康中特圓體" panose="020F0809000000000000" pitchFamily="49" charset="-120"/>
                        <a:ea typeface="華康中特圓體" panose="020F0809000000000000" pitchFamily="49" charset="-120"/>
                        <a:cs typeface="Times New Roman" panose="02020603050405020304" pitchFamily="18" charset="0"/>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zh-TW" altLang="en-US" sz="1800" dirty="0" smtClean="0">
                          <a:latin typeface="華康中特圓體" panose="020F0809000000000000" pitchFamily="49" charset="-120"/>
                          <a:ea typeface="華康中特圓體" panose="020F0809000000000000" pitchFamily="49" charset="-120"/>
                          <a:cs typeface="Times New Roman" panose="02020603050405020304" pitchFamily="18" charset="0"/>
                        </a:rPr>
                        <a:t>最多以 </a:t>
                      </a:r>
                      <a:r>
                        <a:rPr kumimoji="0" lang="en-US" altLang="zh-TW" sz="1800" dirty="0" smtClean="0">
                          <a:solidFill>
                            <a:srgbClr val="0000FF"/>
                          </a:solidFill>
                          <a:latin typeface="華康中特圓體" panose="020F0809000000000000" pitchFamily="49" charset="-120"/>
                          <a:ea typeface="華康中特圓體" panose="020F0809000000000000" pitchFamily="49" charset="-120"/>
                          <a:cs typeface="Times New Roman" panose="02020603050405020304" pitchFamily="18" charset="0"/>
                        </a:rPr>
                        <a:t>5 </a:t>
                      </a:r>
                      <a:r>
                        <a:rPr kumimoji="0" lang="zh-TW" altLang="en-US" sz="1800" dirty="0" smtClean="0">
                          <a:latin typeface="華康中特圓體" panose="020F0809000000000000" pitchFamily="49" charset="-120"/>
                          <a:ea typeface="華康中特圓體" panose="020F0809000000000000" pitchFamily="49" charset="-120"/>
                          <a:cs typeface="Times New Roman" panose="02020603050405020304" pitchFamily="18" charset="0"/>
                        </a:rPr>
                        <a:t>個校系</a:t>
                      </a:r>
                      <a:r>
                        <a:rPr kumimoji="0" lang="en-US" altLang="zh-TW" sz="1800" dirty="0" smtClean="0">
                          <a:latin typeface="華康中特圓體" panose="020F0809000000000000" pitchFamily="49" charset="-120"/>
                          <a:ea typeface="華康中特圓體" panose="020F0809000000000000" pitchFamily="49" charset="-120"/>
                          <a:cs typeface="Times New Roman" panose="02020603050405020304" pitchFamily="18" charset="0"/>
                        </a:rPr>
                        <a:t>(</a:t>
                      </a:r>
                      <a:r>
                        <a:rPr kumimoji="0" lang="zh-TW" altLang="en-US" sz="1800" dirty="0" smtClean="0">
                          <a:latin typeface="華康中特圓體" panose="020F0809000000000000" pitchFamily="49" charset="-120"/>
                          <a:ea typeface="華康中特圓體" panose="020F0809000000000000" pitchFamily="49" charset="-120"/>
                          <a:cs typeface="Times New Roman" panose="02020603050405020304" pitchFamily="18" charset="0"/>
                        </a:rPr>
                        <a:t>組</a:t>
                      </a:r>
                      <a:r>
                        <a:rPr kumimoji="0" lang="en-US" altLang="zh-TW" sz="1800" dirty="0" smtClean="0">
                          <a:latin typeface="華康中特圓體" panose="020F0809000000000000" pitchFamily="49" charset="-120"/>
                          <a:ea typeface="華康中特圓體" panose="020F0809000000000000" pitchFamily="49" charset="-120"/>
                          <a:cs typeface="Times New Roman" panose="02020603050405020304" pitchFamily="18" charset="0"/>
                        </a:rPr>
                        <a:t>)</a:t>
                      </a:r>
                      <a:r>
                        <a:rPr kumimoji="0" lang="zh-TW" altLang="en-US" sz="1800" dirty="0" smtClean="0">
                          <a:latin typeface="華康中特圓體" panose="020F0809000000000000" pitchFamily="49" charset="-120"/>
                          <a:ea typeface="華康中特圓體" panose="020F0809000000000000" pitchFamily="49" charset="-120"/>
                          <a:cs typeface="Times New Roman" panose="02020603050405020304" pitchFamily="18" charset="0"/>
                        </a:rPr>
                        <a:t>、學程為限</a:t>
                      </a:r>
                    </a:p>
                  </a:txBody>
                  <a:tcPr anchor="ctr">
                    <a:lnL w="12700" cap="flat" cmpd="sng" algn="ctr">
                      <a:solidFill>
                        <a:srgbClr val="0066CC"/>
                      </a:solidFill>
                      <a:prstDash val="solid"/>
                      <a:round/>
                      <a:headEnd type="none" w="med" len="med"/>
                      <a:tailEnd type="none" w="med" len="med"/>
                    </a:lnL>
                    <a:lnR w="12700" cap="flat" cmpd="sng" algn="ctr">
                      <a:solidFill>
                        <a:srgbClr val="0066CC"/>
                      </a:solidFill>
                      <a:prstDash val="solid"/>
                      <a:round/>
                      <a:headEnd type="none" w="med" len="med"/>
                      <a:tailEnd type="none" w="med" len="med"/>
                    </a:lnR>
                    <a:lnT w="12700" cap="flat" cmpd="sng" algn="ctr">
                      <a:solidFill>
                        <a:srgbClr val="0066CC"/>
                      </a:solidFill>
                      <a:prstDash val="solid"/>
                      <a:round/>
                      <a:headEnd type="none" w="med" len="med"/>
                      <a:tailEnd type="none" w="med" len="med"/>
                    </a:lnT>
                    <a:lnB w="12700" cap="flat" cmpd="sng" algn="ctr">
                      <a:solidFill>
                        <a:srgbClr val="0066CC"/>
                      </a:solidFill>
                      <a:prstDash val="solid"/>
                      <a:round/>
                      <a:headEnd type="none" w="med" len="med"/>
                      <a:tailEnd type="none" w="med" len="med"/>
                    </a:lnB>
                    <a:solidFill>
                      <a:schemeClr val="bg1"/>
                    </a:solidFill>
                  </a:tcPr>
                </a:tc>
                <a:tc hMerge="1">
                  <a:txBody>
                    <a:bodyPr/>
                    <a:lstStyle/>
                    <a:p>
                      <a:endParaRPr lang="zh-TW" altLang="en-US"/>
                    </a:p>
                  </a:txBody>
                  <a:tcPr/>
                </a:tc>
                <a:extLst>
                  <a:ext uri="{0D108BD9-81ED-4DB2-BD59-A6C34878D82A}">
                    <a16:rowId xmlns:a16="http://schemas.microsoft.com/office/drawing/2014/main" val="855487061"/>
                  </a:ext>
                </a:extLst>
              </a:tr>
              <a:tr h="806190">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zh-TW" altLang="en-US" sz="2000" b="1" dirty="0" smtClean="0">
                          <a:latin typeface="華康中特圓體" panose="020F0809000000000000" pitchFamily="49" charset="-120"/>
                          <a:ea typeface="華康中特圓體" panose="020F0809000000000000" pitchFamily="49" charset="-120"/>
                          <a:cs typeface="Times New Roman" panose="02020603050405020304" pitchFamily="18" charset="0"/>
                        </a:rPr>
                        <a:t>低收入戶</a:t>
                      </a:r>
                      <a:endParaRPr lang="en-US" altLang="zh-TW" sz="2000" b="1" dirty="0" smtClean="0">
                        <a:latin typeface="華康中特圓體" panose="020F0809000000000000" pitchFamily="49" charset="-120"/>
                        <a:ea typeface="華康中特圓體" panose="020F0809000000000000" pitchFamily="49" charset="-120"/>
                        <a:cs typeface="Times New Roman" panose="02020603050405020304" pitchFamily="18"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lang="zh-TW" altLang="en-US" sz="2000" b="1" dirty="0" smtClean="0">
                          <a:latin typeface="華康中特圓體" panose="020F0809000000000000" pitchFamily="49" charset="-120"/>
                          <a:ea typeface="華康中特圓體" panose="020F0809000000000000" pitchFamily="49" charset="-120"/>
                          <a:cs typeface="Times New Roman" panose="02020603050405020304" pitchFamily="18" charset="0"/>
                        </a:rPr>
                        <a:t>申請生</a:t>
                      </a:r>
                      <a:endParaRPr lang="en-US" altLang="zh-TW" sz="2000" b="1" dirty="0" smtClean="0">
                        <a:latin typeface="華康中特圓體" panose="020F0809000000000000" pitchFamily="49" charset="-120"/>
                        <a:ea typeface="華康中特圓體" panose="020F0809000000000000" pitchFamily="49" charset="-120"/>
                        <a:cs typeface="Times New Roman" panose="02020603050405020304" pitchFamily="18" charset="0"/>
                      </a:endParaRPr>
                    </a:p>
                  </a:txBody>
                  <a:tcPr anchor="ctr">
                    <a:lnL w="12700" cap="flat" cmpd="sng" algn="ctr">
                      <a:solidFill>
                        <a:srgbClr val="0066CC"/>
                      </a:solidFill>
                      <a:prstDash val="solid"/>
                      <a:round/>
                      <a:headEnd type="none" w="med" len="med"/>
                      <a:tailEnd type="none" w="med" len="med"/>
                    </a:lnL>
                    <a:lnR w="12700" cap="flat" cmpd="sng" algn="ctr">
                      <a:solidFill>
                        <a:srgbClr val="0066CC"/>
                      </a:solidFill>
                      <a:prstDash val="solid"/>
                      <a:round/>
                      <a:headEnd type="none" w="med" len="med"/>
                      <a:tailEnd type="none" w="med" len="med"/>
                    </a:lnR>
                    <a:lnT w="12700" cap="flat" cmpd="sng" algn="ctr">
                      <a:solidFill>
                        <a:srgbClr val="0066CC"/>
                      </a:solidFill>
                      <a:prstDash val="solid"/>
                      <a:round/>
                      <a:headEnd type="none" w="med" len="med"/>
                      <a:tailEnd type="none" w="med" len="med"/>
                    </a:lnT>
                    <a:lnB w="12700" cap="flat" cmpd="sng" algn="ctr">
                      <a:solidFill>
                        <a:srgbClr val="0066CC"/>
                      </a:solidFill>
                      <a:prstDash val="solid"/>
                      <a:round/>
                      <a:headEnd type="none" w="med" len="med"/>
                      <a:tailEnd type="none" w="med" len="med"/>
                    </a:lnB>
                    <a:solidFill>
                      <a:schemeClr val="bg1"/>
                    </a:solidFill>
                  </a:tcPr>
                </a:tc>
                <a:tc>
                  <a:txBody>
                    <a:bodyPr/>
                    <a:lstStyle/>
                    <a:p>
                      <a:pPr marL="342900" marR="0" lvl="0" indent="-342900" algn="l" defTabSz="685800" rtl="0" eaLnBrk="1" fontAlgn="auto" latinLnBrk="0" hangingPunct="1">
                        <a:lnSpc>
                          <a:spcPct val="100000"/>
                        </a:lnSpc>
                        <a:spcBef>
                          <a:spcPts val="0"/>
                        </a:spcBef>
                        <a:spcAft>
                          <a:spcPts val="0"/>
                        </a:spcAft>
                        <a:buClrTx/>
                        <a:buSzTx/>
                        <a:buFontTx/>
                        <a:buNone/>
                        <a:tabLst/>
                        <a:defRPr/>
                      </a:pPr>
                      <a:r>
                        <a:rPr lang="zh-TW" altLang="en-US" sz="1800" b="1" dirty="0" smtClean="0">
                          <a:solidFill>
                            <a:schemeClr val="tx1"/>
                          </a:solidFill>
                          <a:latin typeface="華康中特圓體" panose="020F0809000000000000" pitchFamily="49" charset="-120"/>
                          <a:ea typeface="華康中特圓體" panose="020F0809000000000000" pitchFamily="49" charset="-120"/>
                          <a:cs typeface="Times New Roman" panose="02020603050405020304" pitchFamily="18" charset="0"/>
                        </a:rPr>
                        <a:t>免繳費</a:t>
                      </a:r>
                      <a:endParaRPr lang="en-US" altLang="zh-TW" sz="1800" b="1" dirty="0" smtClean="0">
                        <a:solidFill>
                          <a:schemeClr val="tx1"/>
                        </a:solidFill>
                        <a:latin typeface="華康中特圓體" panose="020F0809000000000000" pitchFamily="49" charset="-120"/>
                        <a:ea typeface="華康中特圓體" panose="020F0809000000000000" pitchFamily="49" charset="-120"/>
                        <a:cs typeface="Times New Roman" panose="02020603050405020304" pitchFamily="18" charset="0"/>
                      </a:endParaRPr>
                    </a:p>
                  </a:txBody>
                  <a:tcPr anchor="ctr">
                    <a:lnL w="12700" cap="flat" cmpd="sng" algn="ctr">
                      <a:solidFill>
                        <a:srgbClr val="0066CC"/>
                      </a:solidFill>
                      <a:prstDash val="solid"/>
                      <a:round/>
                      <a:headEnd type="none" w="med" len="med"/>
                      <a:tailEnd type="none" w="med" len="med"/>
                    </a:lnL>
                    <a:lnR w="12700" cap="flat" cmpd="sng" algn="ctr">
                      <a:solidFill>
                        <a:srgbClr val="0066CC"/>
                      </a:solidFill>
                      <a:prstDash val="solid"/>
                      <a:round/>
                      <a:headEnd type="none" w="med" len="med"/>
                      <a:tailEnd type="none" w="med" len="med"/>
                    </a:lnR>
                    <a:lnT w="12700" cap="flat" cmpd="sng" algn="ctr">
                      <a:solidFill>
                        <a:srgbClr val="0066CC"/>
                      </a:solidFill>
                      <a:prstDash val="solid"/>
                      <a:round/>
                      <a:headEnd type="none" w="med" len="med"/>
                      <a:tailEnd type="none" w="med" len="med"/>
                    </a:lnT>
                    <a:lnB w="12700" cap="flat" cmpd="sng" algn="ctr">
                      <a:solidFill>
                        <a:srgbClr val="0066CC"/>
                      </a:solidFill>
                      <a:prstDash val="solid"/>
                      <a:round/>
                      <a:headEnd type="none" w="med" len="med"/>
                      <a:tailEnd type="none" w="med" len="med"/>
                    </a:lnB>
                    <a:solidFill>
                      <a:schemeClr val="bg1"/>
                    </a:solidFill>
                  </a:tcPr>
                </a:tc>
                <a:tc rowSpan="2">
                  <a:txBody>
                    <a:bodyPr/>
                    <a:lstStyle/>
                    <a:p>
                      <a:pPr marL="342900" lvl="0" indent="-342900" eaLnBrk="1" hangingPunct="1">
                        <a:defRPr/>
                      </a:pPr>
                      <a:r>
                        <a:rPr kumimoji="0" lang="en-US" altLang="zh-TW" sz="1600" b="1" dirty="0" smtClean="0">
                          <a:latin typeface="華康中特圓體" panose="020F0809000000000000" pitchFamily="49" charset="-120"/>
                          <a:ea typeface="華康中特圓體" panose="020F0809000000000000" pitchFamily="49" charset="-120"/>
                          <a:cs typeface="Times New Roman" panose="02020603050405020304" pitchFamily="18" charset="0"/>
                        </a:rPr>
                        <a:t>1.</a:t>
                      </a:r>
                      <a:r>
                        <a:rPr kumimoji="0" lang="zh-TW" altLang="en-US" sz="1600" b="1" dirty="0" smtClean="0">
                          <a:solidFill>
                            <a:srgbClr val="FF0000"/>
                          </a:solidFill>
                          <a:latin typeface="華康中特圓體" panose="020F0809000000000000" pitchFamily="49" charset="-120"/>
                          <a:ea typeface="華康中特圓體" panose="020F0809000000000000" pitchFamily="49" charset="-120"/>
                          <a:cs typeface="Times New Roman" panose="02020603050405020304" pitchFamily="18" charset="0"/>
                        </a:rPr>
                        <a:t>經大考中心登錄列冊者：</a:t>
                      </a:r>
                      <a:endParaRPr kumimoji="0" lang="en-US" altLang="zh-TW" sz="1600" b="1" dirty="0" smtClean="0">
                        <a:solidFill>
                          <a:srgbClr val="FF0000"/>
                        </a:solidFill>
                        <a:latin typeface="華康中特圓體" panose="020F0809000000000000" pitchFamily="49" charset="-120"/>
                        <a:ea typeface="華康中特圓體" panose="020F0809000000000000" pitchFamily="49" charset="-120"/>
                        <a:cs typeface="Times New Roman" panose="02020603050405020304" pitchFamily="18" charset="0"/>
                      </a:endParaRPr>
                    </a:p>
                    <a:p>
                      <a:pPr marL="0" lvl="0" indent="-342900" algn="just" eaLnBrk="1" hangingPunct="1">
                        <a:defRPr/>
                      </a:pPr>
                      <a:r>
                        <a:rPr kumimoji="0" lang="zh-TW" altLang="en-US" sz="1600" dirty="0" smtClean="0">
                          <a:latin typeface="華康中特圓體" panose="020F0809000000000000" pitchFamily="49" charset="-120"/>
                          <a:ea typeface="華康中特圓體" panose="020F0809000000000000" pitchFamily="49" charset="-120"/>
                          <a:cs typeface="Times New Roman" panose="02020603050405020304" pitchFamily="18" charset="0"/>
                        </a:rPr>
                        <a:t>→免附證明，即可辦理個別報名或集體報名</a:t>
                      </a:r>
                      <a:endParaRPr kumimoji="0" lang="en-US" altLang="zh-TW" sz="1600" dirty="0" smtClean="0">
                        <a:latin typeface="華康中特圓體" panose="020F0809000000000000" pitchFamily="49" charset="-120"/>
                        <a:ea typeface="華康中特圓體" panose="020F0809000000000000" pitchFamily="49" charset="-120"/>
                        <a:cs typeface="Times New Roman" panose="02020603050405020304" pitchFamily="18" charset="0"/>
                      </a:endParaRPr>
                    </a:p>
                    <a:p>
                      <a:pPr marL="0" lvl="0" indent="-342900" algn="just" eaLnBrk="1" hangingPunct="1">
                        <a:defRPr/>
                      </a:pPr>
                      <a:endParaRPr kumimoji="0" lang="zh-TW" altLang="en-US" sz="1600" dirty="0" smtClean="0">
                        <a:latin typeface="華康中特圓體" panose="020F0809000000000000" pitchFamily="49" charset="-120"/>
                        <a:ea typeface="華康中特圓體" panose="020F0809000000000000" pitchFamily="49" charset="-120"/>
                        <a:cs typeface="Times New Roman" panose="02020603050405020304" pitchFamily="18" charset="0"/>
                      </a:endParaRPr>
                    </a:p>
                    <a:p>
                      <a:pPr marL="342900" indent="-342900" eaLnBrk="1" hangingPunct="1">
                        <a:defRPr/>
                      </a:pPr>
                      <a:r>
                        <a:rPr kumimoji="0" lang="en-US" altLang="zh-TW" sz="1600" b="1" dirty="0" smtClean="0">
                          <a:latin typeface="華康中特圓體" panose="020F0809000000000000" pitchFamily="49" charset="-120"/>
                          <a:ea typeface="華康中特圓體" panose="020F0809000000000000" pitchFamily="49" charset="-120"/>
                          <a:cs typeface="Times New Roman" panose="02020603050405020304" pitchFamily="18" charset="0"/>
                        </a:rPr>
                        <a:t>2.</a:t>
                      </a:r>
                      <a:r>
                        <a:rPr kumimoji="0" lang="zh-TW" altLang="en-US" sz="1600" b="1" dirty="0" smtClean="0">
                          <a:solidFill>
                            <a:srgbClr val="0000FF"/>
                          </a:solidFill>
                          <a:latin typeface="華康中特圓體" panose="020F0809000000000000" pitchFamily="49" charset="-120"/>
                          <a:ea typeface="華康中特圓體" panose="020F0809000000000000" pitchFamily="49" charset="-120"/>
                          <a:cs typeface="Times New Roman" panose="02020603050405020304" pitchFamily="18" charset="0"/>
                        </a:rPr>
                        <a:t>未經大考中心登錄列冊者：</a:t>
                      </a:r>
                      <a:r>
                        <a:rPr kumimoji="0" lang="en-US" altLang="zh-TW" sz="1600" b="1" dirty="0" smtClean="0">
                          <a:solidFill>
                            <a:srgbClr val="FF0000"/>
                          </a:solidFill>
                          <a:latin typeface="華康中特圓體" panose="020F0809000000000000" pitchFamily="49" charset="-120"/>
                          <a:ea typeface="華康中特圓體" panose="020F0809000000000000" pitchFamily="49" charset="-120"/>
                          <a:cs typeface="Times New Roman" panose="02020603050405020304" pitchFamily="18" charset="0"/>
                        </a:rPr>
                        <a:t>  </a:t>
                      </a:r>
                      <a:endParaRPr kumimoji="0" lang="en-US" altLang="zh-TW" sz="1600" b="1" dirty="0" smtClean="0">
                        <a:latin typeface="華康中特圓體" panose="020F0809000000000000" pitchFamily="49" charset="-120"/>
                        <a:ea typeface="華康中特圓體" panose="020F0809000000000000" pitchFamily="49" charset="-120"/>
                        <a:cs typeface="Times New Roman" panose="02020603050405020304" pitchFamily="18" charset="0"/>
                      </a:endParaRPr>
                    </a:p>
                    <a:p>
                      <a:pPr marL="1008900" lvl="1" indent="-666000" algn="just" eaLnBrk="1" hangingPunct="1">
                        <a:defRPr/>
                      </a:pPr>
                      <a:r>
                        <a:rPr kumimoji="0" lang="zh-TW" altLang="en-US" sz="1600" dirty="0" smtClean="0">
                          <a:solidFill>
                            <a:srgbClr val="0000FF"/>
                          </a:solidFill>
                          <a:latin typeface="華康中特圓體" panose="020F0809000000000000" pitchFamily="49" charset="-120"/>
                          <a:ea typeface="華康中特圓體" panose="020F0809000000000000" pitchFamily="49" charset="-120"/>
                          <a:cs typeface="Times New Roman" panose="02020603050405020304" pitchFamily="18" charset="0"/>
                        </a:rPr>
                        <a:t>→集體報名者：</a:t>
                      </a:r>
                      <a:endParaRPr kumimoji="0" lang="en-US" altLang="zh-TW" sz="1600" dirty="0" smtClean="0">
                        <a:solidFill>
                          <a:srgbClr val="0000FF"/>
                        </a:solidFill>
                        <a:latin typeface="華康中特圓體" panose="020F0809000000000000" pitchFamily="49" charset="-120"/>
                        <a:ea typeface="華康中特圓體" panose="020F0809000000000000" pitchFamily="49" charset="-120"/>
                        <a:cs typeface="Times New Roman" panose="02020603050405020304" pitchFamily="18" charset="0"/>
                      </a:endParaRPr>
                    </a:p>
                    <a:p>
                      <a:pPr marL="1008900" lvl="1" indent="-666000" algn="just" eaLnBrk="1" hangingPunct="1">
                        <a:defRPr/>
                      </a:pPr>
                      <a:r>
                        <a:rPr kumimoji="0" lang="zh-TW" altLang="en-US" sz="1600" dirty="0" smtClean="0">
                          <a:latin typeface="華康中特圓體" panose="020F0809000000000000" pitchFamily="49" charset="-120"/>
                          <a:ea typeface="華康中特圓體" panose="020F0809000000000000" pitchFamily="49" charset="-120"/>
                          <a:cs typeface="Times New Roman" panose="02020603050405020304" pitchFamily="18" charset="0"/>
                        </a:rPr>
                        <a:t>由集體報名學校審核證明文件</a:t>
                      </a:r>
                      <a:endParaRPr kumimoji="0" lang="en-US" altLang="zh-TW" sz="1600" dirty="0" smtClean="0">
                        <a:latin typeface="華康中特圓體" panose="020F0809000000000000" pitchFamily="49" charset="-120"/>
                        <a:ea typeface="華康中特圓體" panose="020F0809000000000000" pitchFamily="49" charset="-120"/>
                        <a:cs typeface="Times New Roman" panose="02020603050405020304" pitchFamily="18" charset="0"/>
                      </a:endParaRPr>
                    </a:p>
                    <a:p>
                      <a:pPr marL="1008900" lvl="1" indent="-666000" algn="just" eaLnBrk="1" hangingPunct="1">
                        <a:defRPr/>
                      </a:pPr>
                      <a:r>
                        <a:rPr kumimoji="0" lang="zh-TW" altLang="en-US" sz="1600" dirty="0" smtClean="0">
                          <a:latin typeface="華康中特圓體" panose="020F0809000000000000" pitchFamily="49" charset="-120"/>
                          <a:ea typeface="華康中特圓體" panose="020F0809000000000000" pitchFamily="49" charset="-120"/>
                          <a:cs typeface="Times New Roman" panose="02020603050405020304" pitchFamily="18" charset="0"/>
                        </a:rPr>
                        <a:t>審核通過者即免繳費或減免</a:t>
                      </a:r>
                      <a:r>
                        <a:rPr kumimoji="0" lang="en-US" altLang="zh-TW" sz="1600" dirty="0" smtClean="0">
                          <a:latin typeface="華康中特圓體" panose="020F0809000000000000" pitchFamily="49" charset="-120"/>
                          <a:ea typeface="華康中特圓體" panose="020F0809000000000000" pitchFamily="49" charset="-120"/>
                          <a:cs typeface="Times New Roman" panose="02020603050405020304" pitchFamily="18" charset="0"/>
                        </a:rPr>
                        <a:t>60%</a:t>
                      </a:r>
                    </a:p>
                    <a:p>
                      <a:pPr marL="1008900" marR="0" lvl="1" indent="-666000" algn="just" defTabSz="685800" rtl="0" eaLnBrk="1" fontAlgn="auto" latinLnBrk="0" hangingPunct="1">
                        <a:lnSpc>
                          <a:spcPct val="100000"/>
                        </a:lnSpc>
                        <a:spcBef>
                          <a:spcPts val="0"/>
                        </a:spcBef>
                        <a:spcAft>
                          <a:spcPts val="0"/>
                        </a:spcAft>
                        <a:buClrTx/>
                        <a:buSzTx/>
                        <a:buFontTx/>
                        <a:buNone/>
                        <a:tabLst/>
                        <a:defRPr/>
                      </a:pPr>
                      <a:r>
                        <a:rPr kumimoji="0" lang="en-US" altLang="zh-TW" sz="1600" dirty="0" smtClean="0">
                          <a:latin typeface="華康中特圓體" panose="020F0809000000000000" pitchFamily="49" charset="-120"/>
                          <a:ea typeface="華康中特圓體" panose="020F0809000000000000" pitchFamily="49" charset="-120"/>
                          <a:cs typeface="Times New Roman" panose="02020603050405020304" pitchFamily="18" charset="0"/>
                        </a:rPr>
                        <a:t>(</a:t>
                      </a:r>
                      <a:r>
                        <a:rPr kumimoji="0" lang="zh-TW" altLang="en-US" sz="1600" dirty="0" smtClean="0">
                          <a:latin typeface="華康中特圓體" panose="020F0809000000000000" pitchFamily="49" charset="-120"/>
                          <a:ea typeface="華康中特圓體" panose="020F0809000000000000" pitchFamily="49" charset="-120"/>
                          <a:cs typeface="Times New Roman" panose="02020603050405020304" pitchFamily="18" charset="0"/>
                        </a:rPr>
                        <a:t>證明文件影本由集體報名單位留存備查</a:t>
                      </a:r>
                      <a:r>
                        <a:rPr kumimoji="0" lang="en-US" altLang="zh-TW" sz="1600" dirty="0" smtClean="0">
                          <a:latin typeface="華康中特圓體" panose="020F0809000000000000" pitchFamily="49" charset="-120"/>
                          <a:ea typeface="華康中特圓體" panose="020F0809000000000000" pitchFamily="49" charset="-120"/>
                          <a:cs typeface="Times New Roman" panose="02020603050405020304" pitchFamily="18" charset="0"/>
                        </a:rPr>
                        <a:t>)</a:t>
                      </a:r>
                    </a:p>
                    <a:p>
                      <a:pPr marL="1008900" lvl="1" indent="-666000" algn="just" eaLnBrk="1" hangingPunct="1">
                        <a:defRPr/>
                      </a:pPr>
                      <a:r>
                        <a:rPr kumimoji="0" lang="zh-TW" altLang="en-US" sz="1600" dirty="0" smtClean="0">
                          <a:solidFill>
                            <a:srgbClr val="0000FF"/>
                          </a:solidFill>
                          <a:latin typeface="華康中特圓體" panose="020F0809000000000000" pitchFamily="49" charset="-120"/>
                          <a:ea typeface="華康中特圓體" panose="020F0809000000000000" pitchFamily="49" charset="-120"/>
                          <a:cs typeface="Times New Roman" panose="02020603050405020304" pitchFamily="18" charset="0"/>
                        </a:rPr>
                        <a:t>→個別報名者：</a:t>
                      </a:r>
                      <a:endParaRPr kumimoji="0" lang="en-US" altLang="zh-TW" sz="1600" dirty="0" smtClean="0">
                        <a:solidFill>
                          <a:srgbClr val="0000FF"/>
                        </a:solidFill>
                        <a:latin typeface="華康中特圓體" panose="020F0809000000000000" pitchFamily="49" charset="-120"/>
                        <a:ea typeface="華康中特圓體" panose="020F0809000000000000" pitchFamily="49" charset="-120"/>
                        <a:cs typeface="Times New Roman" panose="02020603050405020304" pitchFamily="18" charset="0"/>
                      </a:endParaRPr>
                    </a:p>
                    <a:p>
                      <a:pPr marL="1008900" lvl="1" indent="-666000" algn="just" eaLnBrk="1" hangingPunct="1">
                        <a:defRPr/>
                      </a:pPr>
                      <a:r>
                        <a:rPr kumimoji="0" lang="zh-TW" altLang="en-US" sz="1600" dirty="0" smtClean="0">
                          <a:latin typeface="華康中特圓體" panose="020F0809000000000000" pitchFamily="49" charset="-120"/>
                          <a:ea typeface="華康中特圓體" panose="020F0809000000000000" pitchFamily="49" charset="-120"/>
                          <a:cs typeface="Times New Roman" panose="02020603050405020304" pitchFamily="18" charset="0"/>
                        </a:rPr>
                        <a:t>依一般申請生身分繳交報名費</a:t>
                      </a:r>
                      <a:endParaRPr kumimoji="0" lang="en-US" altLang="zh-TW" sz="1600" dirty="0" smtClean="0">
                        <a:latin typeface="華康中特圓體" panose="020F0809000000000000" pitchFamily="49" charset="-120"/>
                        <a:ea typeface="華康中特圓體" panose="020F0809000000000000" pitchFamily="49" charset="-120"/>
                        <a:cs typeface="Times New Roman" panose="02020603050405020304" pitchFamily="18" charset="0"/>
                      </a:endParaRPr>
                    </a:p>
                    <a:p>
                      <a:pPr marL="1008900" lvl="1" indent="-666000" algn="just" eaLnBrk="1" hangingPunct="1">
                        <a:defRPr/>
                      </a:pPr>
                      <a:r>
                        <a:rPr kumimoji="0" lang="zh-TW" altLang="en-US" sz="1600" dirty="0" smtClean="0">
                          <a:latin typeface="華康中特圓體" panose="020F0809000000000000" pitchFamily="49" charset="-120"/>
                          <a:ea typeface="華康中特圓體" panose="020F0809000000000000" pitchFamily="49" charset="-120"/>
                          <a:cs typeface="Times New Roman" panose="02020603050405020304" pitchFamily="18" charset="0"/>
                        </a:rPr>
                        <a:t>向本委員會申請退費</a:t>
                      </a:r>
                    </a:p>
                  </a:txBody>
                  <a:tcPr anchor="ctr">
                    <a:lnL w="12700" cap="flat" cmpd="sng" algn="ctr">
                      <a:solidFill>
                        <a:srgbClr val="0066CC"/>
                      </a:solidFill>
                      <a:prstDash val="solid"/>
                      <a:round/>
                      <a:headEnd type="none" w="med" len="med"/>
                      <a:tailEnd type="none" w="med" len="med"/>
                    </a:lnL>
                    <a:lnR w="12700" cap="flat" cmpd="sng" algn="ctr">
                      <a:solidFill>
                        <a:srgbClr val="0066CC"/>
                      </a:solidFill>
                      <a:prstDash val="solid"/>
                      <a:round/>
                      <a:headEnd type="none" w="med" len="med"/>
                      <a:tailEnd type="none" w="med" len="med"/>
                    </a:lnR>
                    <a:lnT w="12700" cap="flat" cmpd="sng" algn="ctr">
                      <a:solidFill>
                        <a:srgbClr val="0066CC"/>
                      </a:solidFill>
                      <a:prstDash val="solid"/>
                      <a:round/>
                      <a:headEnd type="none" w="med" len="med"/>
                      <a:tailEnd type="none" w="med" len="med"/>
                    </a:lnT>
                    <a:lnB w="12700" cap="flat" cmpd="sng" algn="ctr">
                      <a:solidFill>
                        <a:srgbClr val="0066CC"/>
                      </a:solidFill>
                      <a:prstDash val="solid"/>
                      <a:round/>
                      <a:headEnd type="none" w="med" len="med"/>
                      <a:tailEnd type="none" w="med" len="med"/>
                    </a:lnB>
                    <a:solidFill>
                      <a:schemeClr val="bg1"/>
                    </a:solidFill>
                  </a:tcPr>
                </a:tc>
                <a:extLst>
                  <a:ext uri="{0D108BD9-81ED-4DB2-BD59-A6C34878D82A}">
                    <a16:rowId xmlns:a16="http://schemas.microsoft.com/office/drawing/2014/main" val="817616063"/>
                  </a:ext>
                </a:extLst>
              </a:tr>
              <a:tr h="2383518">
                <a:tc>
                  <a:txBody>
                    <a:bodyPr/>
                    <a:lstStyle/>
                    <a:p>
                      <a:pPr algn="ctr">
                        <a:spcBef>
                          <a:spcPct val="0"/>
                        </a:spcBef>
                        <a:buFontTx/>
                        <a:buNone/>
                      </a:pPr>
                      <a:r>
                        <a:rPr lang="zh-TW" altLang="en-US" sz="2000" b="1" dirty="0" smtClean="0">
                          <a:latin typeface="華康中特圓體" panose="020F0809000000000000" pitchFamily="49" charset="-120"/>
                          <a:ea typeface="華康中特圓體" panose="020F0809000000000000" pitchFamily="49" charset="-120"/>
                          <a:cs typeface="Times New Roman" panose="02020603050405020304" pitchFamily="18" charset="0"/>
                        </a:rPr>
                        <a:t>中低收入戶</a:t>
                      </a:r>
                      <a:endParaRPr lang="en-US" altLang="zh-TW" sz="2000" b="1" dirty="0" smtClean="0">
                        <a:latin typeface="華康中特圓體" panose="020F0809000000000000" pitchFamily="49" charset="-120"/>
                        <a:ea typeface="華康中特圓體" panose="020F0809000000000000" pitchFamily="49" charset="-120"/>
                        <a:cs typeface="Times New Roman" panose="02020603050405020304" pitchFamily="18" charset="0"/>
                      </a:endParaRPr>
                    </a:p>
                    <a:p>
                      <a:pPr algn="ctr">
                        <a:spcBef>
                          <a:spcPct val="0"/>
                        </a:spcBef>
                        <a:buFontTx/>
                        <a:buNone/>
                      </a:pPr>
                      <a:r>
                        <a:rPr lang="zh-TW" altLang="en-US" sz="2000" b="1" dirty="0" smtClean="0">
                          <a:latin typeface="華康中特圓體" panose="020F0809000000000000" pitchFamily="49" charset="-120"/>
                          <a:ea typeface="華康中特圓體" panose="020F0809000000000000" pitchFamily="49" charset="-120"/>
                          <a:cs typeface="Times New Roman" panose="02020603050405020304" pitchFamily="18" charset="0"/>
                        </a:rPr>
                        <a:t>申請生</a:t>
                      </a:r>
                      <a:endParaRPr lang="en-US" altLang="zh-TW" sz="2000" b="1" dirty="0" smtClean="0">
                        <a:latin typeface="華康中特圓體" panose="020F0809000000000000" pitchFamily="49" charset="-120"/>
                        <a:ea typeface="華康中特圓體" panose="020F0809000000000000" pitchFamily="49" charset="-120"/>
                        <a:cs typeface="Times New Roman" panose="02020603050405020304" pitchFamily="18" charset="0"/>
                      </a:endParaRPr>
                    </a:p>
                  </a:txBody>
                  <a:tcPr anchor="ctr">
                    <a:lnL w="12700" cap="flat" cmpd="sng" algn="ctr">
                      <a:solidFill>
                        <a:srgbClr val="0066CC"/>
                      </a:solidFill>
                      <a:prstDash val="solid"/>
                      <a:round/>
                      <a:headEnd type="none" w="med" len="med"/>
                      <a:tailEnd type="none" w="med" len="med"/>
                    </a:lnL>
                    <a:lnR w="12700" cap="flat" cmpd="sng" algn="ctr">
                      <a:solidFill>
                        <a:srgbClr val="0066CC"/>
                      </a:solidFill>
                      <a:prstDash val="solid"/>
                      <a:round/>
                      <a:headEnd type="none" w="med" len="med"/>
                      <a:tailEnd type="none" w="med" len="med"/>
                    </a:lnR>
                    <a:lnT w="12700" cap="flat" cmpd="sng" algn="ctr">
                      <a:solidFill>
                        <a:srgbClr val="0066CC"/>
                      </a:solidFill>
                      <a:prstDash val="solid"/>
                      <a:round/>
                      <a:headEnd type="none" w="med" len="med"/>
                      <a:tailEnd type="none" w="med" len="med"/>
                    </a:lnT>
                    <a:lnB w="12700" cap="flat" cmpd="sng" algn="ctr">
                      <a:solidFill>
                        <a:srgbClr val="0066CC"/>
                      </a:solidFill>
                      <a:prstDash val="solid"/>
                      <a:round/>
                      <a:headEnd type="none" w="med" len="med"/>
                      <a:tailEnd type="none" w="med" len="med"/>
                    </a:lnB>
                    <a:solidFill>
                      <a:schemeClr val="bg1"/>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zh-TW" altLang="en-US" sz="1800" kern="1200" dirty="0" smtClean="0">
                          <a:solidFill>
                            <a:schemeClr val="dk1"/>
                          </a:solidFill>
                          <a:latin typeface="華康中特圓體" panose="020F0809000000000000" pitchFamily="49" charset="-120"/>
                          <a:ea typeface="華康中特圓體" panose="020F0809000000000000" pitchFamily="49" charset="-120"/>
                          <a:cs typeface="Times New Roman" panose="02020603050405020304" pitchFamily="18" charset="0"/>
                        </a:rPr>
                        <a:t>減免</a:t>
                      </a:r>
                      <a:r>
                        <a:rPr kumimoji="0" lang="en-US" altLang="zh-TW" sz="1800" kern="1200" dirty="0" smtClean="0">
                          <a:solidFill>
                            <a:schemeClr val="dk1"/>
                          </a:solidFill>
                          <a:latin typeface="華康中特圓體" panose="020F0809000000000000" pitchFamily="49" charset="-120"/>
                          <a:ea typeface="華康中特圓體" panose="020F0809000000000000" pitchFamily="49" charset="-120"/>
                          <a:cs typeface="Times New Roman" panose="02020603050405020304" pitchFamily="18" charset="0"/>
                        </a:rPr>
                        <a:t>60%</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TW" altLang="en-US" sz="1800" kern="1200" dirty="0" smtClean="0">
                        <a:solidFill>
                          <a:schemeClr val="dk1"/>
                        </a:solidFill>
                        <a:latin typeface="華康中特圓體" panose="020F0809000000000000" pitchFamily="49" charset="-120"/>
                        <a:ea typeface="華康中特圓體" panose="020F0809000000000000" pitchFamily="49" charset="-120"/>
                        <a:cs typeface="Times New Roman" panose="02020603050405020304" pitchFamily="18" charset="0"/>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zh-TW" altLang="en-US" sz="1800" kern="1200" dirty="0" smtClean="0">
                          <a:solidFill>
                            <a:schemeClr val="dk1"/>
                          </a:solidFill>
                          <a:latin typeface="華康中特圓體" panose="020F0809000000000000" pitchFamily="49" charset="-120"/>
                          <a:ea typeface="華康中特圓體" panose="020F0809000000000000" pitchFamily="49" charset="-120"/>
                          <a:cs typeface="Times New Roman" panose="02020603050405020304" pitchFamily="18" charset="0"/>
                        </a:rPr>
                        <a:t>每申請 </a:t>
                      </a:r>
                      <a:r>
                        <a:rPr kumimoji="0" lang="en-US" altLang="zh-TW" sz="1800" kern="1200" dirty="0" smtClean="0">
                          <a:solidFill>
                            <a:schemeClr val="dk1"/>
                          </a:solidFill>
                          <a:latin typeface="華康中特圓體" panose="020F0809000000000000" pitchFamily="49" charset="-120"/>
                          <a:ea typeface="華康中特圓體" panose="020F0809000000000000" pitchFamily="49" charset="-120"/>
                          <a:cs typeface="Times New Roman" panose="02020603050405020304" pitchFamily="18" charset="0"/>
                        </a:rPr>
                        <a:t>1 </a:t>
                      </a:r>
                      <a:r>
                        <a:rPr kumimoji="0" lang="zh-TW" altLang="en-US" sz="1800" kern="1200" dirty="0" smtClean="0">
                          <a:solidFill>
                            <a:schemeClr val="dk1"/>
                          </a:solidFill>
                          <a:latin typeface="華康中特圓體" panose="020F0809000000000000" pitchFamily="49" charset="-120"/>
                          <a:ea typeface="華康中特圓體" panose="020F0809000000000000" pitchFamily="49" charset="-120"/>
                          <a:cs typeface="Times New Roman" panose="02020603050405020304" pitchFamily="18" charset="0"/>
                        </a:rPr>
                        <a:t>個系</a:t>
                      </a:r>
                      <a:r>
                        <a:rPr kumimoji="0" lang="en-US" altLang="zh-TW" sz="1800" kern="1200" dirty="0" smtClean="0">
                          <a:solidFill>
                            <a:schemeClr val="dk1"/>
                          </a:solidFill>
                          <a:latin typeface="華康中特圓體" panose="020F0809000000000000" pitchFamily="49" charset="-120"/>
                          <a:ea typeface="華康中特圓體" panose="020F0809000000000000" pitchFamily="49" charset="-120"/>
                          <a:cs typeface="Times New Roman" panose="02020603050405020304" pitchFamily="18" charset="0"/>
                        </a:rPr>
                        <a:t>(</a:t>
                      </a:r>
                      <a:r>
                        <a:rPr kumimoji="0" lang="zh-TW" altLang="en-US" sz="1800" kern="1200" dirty="0" smtClean="0">
                          <a:solidFill>
                            <a:schemeClr val="dk1"/>
                          </a:solidFill>
                          <a:latin typeface="華康中特圓體" panose="020F0809000000000000" pitchFamily="49" charset="-120"/>
                          <a:ea typeface="華康中特圓體" panose="020F0809000000000000" pitchFamily="49" charset="-120"/>
                          <a:cs typeface="Times New Roman" panose="02020603050405020304" pitchFamily="18" charset="0"/>
                        </a:rPr>
                        <a:t>組</a:t>
                      </a:r>
                      <a:r>
                        <a:rPr kumimoji="0" lang="en-US" altLang="zh-TW" sz="1800" kern="1200" dirty="0" smtClean="0">
                          <a:solidFill>
                            <a:schemeClr val="dk1"/>
                          </a:solidFill>
                          <a:latin typeface="華康中特圓體" panose="020F0809000000000000" pitchFamily="49" charset="-120"/>
                          <a:ea typeface="華康中特圓體" panose="020F0809000000000000" pitchFamily="49" charset="-120"/>
                          <a:cs typeface="Times New Roman" panose="02020603050405020304" pitchFamily="18" charset="0"/>
                        </a:rPr>
                        <a:t>)</a:t>
                      </a:r>
                      <a:r>
                        <a:rPr kumimoji="0" lang="zh-TW" altLang="en-US" sz="1800" kern="1200" dirty="0" smtClean="0">
                          <a:solidFill>
                            <a:schemeClr val="dk1"/>
                          </a:solidFill>
                          <a:latin typeface="華康中特圓體" panose="020F0809000000000000" pitchFamily="49" charset="-120"/>
                          <a:ea typeface="華康中特圓體" panose="020F0809000000000000" pitchFamily="49" charset="-120"/>
                          <a:cs typeface="Times New Roman" panose="02020603050405020304" pitchFamily="18" charset="0"/>
                        </a:rPr>
                        <a:t>、學程</a:t>
                      </a:r>
                      <a:endParaRPr kumimoji="0" lang="en-US" altLang="zh-TW" sz="1800" kern="1200" dirty="0" smtClean="0">
                        <a:solidFill>
                          <a:schemeClr val="dk1"/>
                        </a:solidFill>
                        <a:latin typeface="華康中特圓體" panose="020F0809000000000000" pitchFamily="49" charset="-120"/>
                        <a:ea typeface="華康中特圓體" panose="020F0809000000000000" pitchFamily="49" charset="-120"/>
                        <a:cs typeface="Times New Roman" panose="02020603050405020304" pitchFamily="18" charset="0"/>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zh-TW" altLang="en-US" sz="1800" kern="1200" dirty="0" smtClean="0">
                          <a:solidFill>
                            <a:srgbClr val="FF0000"/>
                          </a:solidFill>
                          <a:latin typeface="華康中特圓體" panose="020F0809000000000000" pitchFamily="49" charset="-120"/>
                          <a:ea typeface="華康中特圓體" panose="020F0809000000000000" pitchFamily="49" charset="-120"/>
                          <a:cs typeface="Times New Roman" panose="02020603050405020304" pitchFamily="18" charset="0"/>
                        </a:rPr>
                        <a:t>報名費為新臺幣</a:t>
                      </a:r>
                      <a:r>
                        <a:rPr kumimoji="0" lang="en-US" altLang="zh-TW" sz="1800" kern="1200" dirty="0" smtClean="0">
                          <a:solidFill>
                            <a:srgbClr val="FF0000"/>
                          </a:solidFill>
                          <a:latin typeface="華康中特圓體" panose="020F0809000000000000" pitchFamily="49" charset="-120"/>
                          <a:ea typeface="華康中特圓體" panose="020F0809000000000000" pitchFamily="49" charset="-120"/>
                          <a:cs typeface="Times New Roman" panose="02020603050405020304" pitchFamily="18" charset="0"/>
                        </a:rPr>
                        <a:t>40</a:t>
                      </a:r>
                      <a:r>
                        <a:rPr kumimoji="0" lang="zh-TW" altLang="en-US" sz="1800" kern="1200" dirty="0" smtClean="0">
                          <a:solidFill>
                            <a:srgbClr val="FF0000"/>
                          </a:solidFill>
                          <a:latin typeface="華康中特圓體" panose="020F0809000000000000" pitchFamily="49" charset="-120"/>
                          <a:ea typeface="華康中特圓體" panose="020F0809000000000000" pitchFamily="49" charset="-120"/>
                          <a:cs typeface="Times New Roman" panose="02020603050405020304" pitchFamily="18" charset="0"/>
                        </a:rPr>
                        <a:t>元</a:t>
                      </a:r>
                      <a:endParaRPr kumimoji="0" lang="en-US" altLang="zh-TW" sz="1800" kern="1200" dirty="0" smtClean="0">
                        <a:solidFill>
                          <a:schemeClr val="dk1"/>
                        </a:solidFill>
                        <a:latin typeface="華康中特圓體" panose="020F0809000000000000" pitchFamily="49" charset="-120"/>
                        <a:ea typeface="華康中特圓體" panose="020F0809000000000000" pitchFamily="49" charset="-120"/>
                        <a:cs typeface="Times New Roman" panose="02020603050405020304" pitchFamily="18" charset="0"/>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zh-TW" altLang="en-US" sz="1800" kern="1200" dirty="0" smtClean="0">
                          <a:solidFill>
                            <a:schemeClr val="dk1"/>
                          </a:solidFill>
                          <a:latin typeface="華康中特圓體" panose="020F0809000000000000" pitchFamily="49" charset="-120"/>
                          <a:ea typeface="華康中特圓體" panose="020F0809000000000000" pitchFamily="49" charset="-120"/>
                          <a:cs typeface="Times New Roman" panose="02020603050405020304" pitchFamily="18" charset="0"/>
                        </a:rPr>
                        <a:t>最多以 </a:t>
                      </a:r>
                      <a:r>
                        <a:rPr kumimoji="0" lang="en-US" altLang="zh-TW" sz="1800" kern="1200" dirty="0" smtClean="0">
                          <a:solidFill>
                            <a:schemeClr val="dk1"/>
                          </a:solidFill>
                          <a:latin typeface="華康中特圓體" panose="020F0809000000000000" pitchFamily="49" charset="-120"/>
                          <a:ea typeface="華康中特圓體" panose="020F0809000000000000" pitchFamily="49" charset="-120"/>
                          <a:cs typeface="Times New Roman" panose="02020603050405020304" pitchFamily="18" charset="0"/>
                        </a:rPr>
                        <a:t>5 </a:t>
                      </a:r>
                      <a:r>
                        <a:rPr kumimoji="0" lang="zh-TW" altLang="en-US" sz="1800" kern="1200" dirty="0" smtClean="0">
                          <a:solidFill>
                            <a:schemeClr val="dk1"/>
                          </a:solidFill>
                          <a:latin typeface="華康中特圓體" panose="020F0809000000000000" pitchFamily="49" charset="-120"/>
                          <a:ea typeface="華康中特圓體" panose="020F0809000000000000" pitchFamily="49" charset="-120"/>
                          <a:cs typeface="Times New Roman" panose="02020603050405020304" pitchFamily="18" charset="0"/>
                        </a:rPr>
                        <a:t>個校系</a:t>
                      </a:r>
                      <a:r>
                        <a:rPr kumimoji="0" lang="en-US" altLang="zh-TW" sz="1800" kern="1200" dirty="0" smtClean="0">
                          <a:solidFill>
                            <a:schemeClr val="dk1"/>
                          </a:solidFill>
                          <a:latin typeface="華康中特圓體" panose="020F0809000000000000" pitchFamily="49" charset="-120"/>
                          <a:ea typeface="華康中特圓體" panose="020F0809000000000000" pitchFamily="49" charset="-120"/>
                          <a:cs typeface="Times New Roman" panose="02020603050405020304" pitchFamily="18" charset="0"/>
                        </a:rPr>
                        <a:t>(</a:t>
                      </a:r>
                      <a:r>
                        <a:rPr kumimoji="0" lang="zh-TW" altLang="en-US" sz="1800" kern="1200" dirty="0" smtClean="0">
                          <a:solidFill>
                            <a:schemeClr val="dk1"/>
                          </a:solidFill>
                          <a:latin typeface="華康中特圓體" panose="020F0809000000000000" pitchFamily="49" charset="-120"/>
                          <a:ea typeface="華康中特圓體" panose="020F0809000000000000" pitchFamily="49" charset="-120"/>
                          <a:cs typeface="Times New Roman" panose="02020603050405020304" pitchFamily="18" charset="0"/>
                        </a:rPr>
                        <a:t>組</a:t>
                      </a:r>
                      <a:r>
                        <a:rPr kumimoji="0" lang="en-US" altLang="zh-TW" sz="1800" kern="1200" dirty="0" smtClean="0">
                          <a:solidFill>
                            <a:schemeClr val="dk1"/>
                          </a:solidFill>
                          <a:latin typeface="華康中特圓體" panose="020F0809000000000000" pitchFamily="49" charset="-120"/>
                          <a:ea typeface="華康中特圓體" panose="020F0809000000000000" pitchFamily="49" charset="-120"/>
                          <a:cs typeface="Times New Roman" panose="02020603050405020304" pitchFamily="18" charset="0"/>
                        </a:rPr>
                        <a:t>)</a:t>
                      </a:r>
                      <a:r>
                        <a:rPr kumimoji="0" lang="zh-TW" altLang="en-US" sz="1800" kern="1200" dirty="0" smtClean="0">
                          <a:solidFill>
                            <a:schemeClr val="dk1"/>
                          </a:solidFill>
                          <a:latin typeface="華康中特圓體" panose="020F0809000000000000" pitchFamily="49" charset="-120"/>
                          <a:ea typeface="華康中特圓體" panose="020F0809000000000000" pitchFamily="49" charset="-120"/>
                          <a:cs typeface="Times New Roman" panose="02020603050405020304" pitchFamily="18" charset="0"/>
                        </a:rPr>
                        <a:t>、學程為限</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TW" altLang="en-US" sz="1800" kern="1200" dirty="0" smtClean="0">
                        <a:solidFill>
                          <a:schemeClr val="dk1"/>
                        </a:solidFill>
                        <a:latin typeface="華康中特圓體" panose="020F0809000000000000" pitchFamily="49" charset="-120"/>
                        <a:ea typeface="華康中特圓體" panose="020F0809000000000000" pitchFamily="49" charset="-120"/>
                        <a:cs typeface="Times New Roman" panose="02020603050405020304" pitchFamily="18" charset="0"/>
                      </a:endParaRPr>
                    </a:p>
                  </a:txBody>
                  <a:tcPr anchor="ctr">
                    <a:lnL w="12700" cap="flat" cmpd="sng" algn="ctr">
                      <a:solidFill>
                        <a:srgbClr val="0066CC"/>
                      </a:solidFill>
                      <a:prstDash val="solid"/>
                      <a:round/>
                      <a:headEnd type="none" w="med" len="med"/>
                      <a:tailEnd type="none" w="med" len="med"/>
                    </a:lnL>
                    <a:lnR w="12700" cap="flat" cmpd="sng" algn="ctr">
                      <a:solidFill>
                        <a:srgbClr val="0066CC"/>
                      </a:solidFill>
                      <a:prstDash val="solid"/>
                      <a:round/>
                      <a:headEnd type="none" w="med" len="med"/>
                      <a:tailEnd type="none" w="med" len="med"/>
                    </a:lnR>
                    <a:lnT w="12700" cap="flat" cmpd="sng" algn="ctr">
                      <a:solidFill>
                        <a:srgbClr val="0066CC"/>
                      </a:solidFill>
                      <a:prstDash val="solid"/>
                      <a:round/>
                      <a:headEnd type="none" w="med" len="med"/>
                      <a:tailEnd type="none" w="med" len="med"/>
                    </a:lnT>
                    <a:lnB w="12700" cap="flat" cmpd="sng" algn="ctr">
                      <a:solidFill>
                        <a:srgbClr val="0066CC"/>
                      </a:solidFill>
                      <a:prstDash val="solid"/>
                      <a:round/>
                      <a:headEnd type="none" w="med" len="med"/>
                      <a:tailEnd type="none" w="med" len="med"/>
                    </a:lnB>
                    <a:solidFill>
                      <a:schemeClr val="bg1"/>
                    </a:solidFill>
                  </a:tcPr>
                </a:tc>
                <a:tc vMerge="1">
                  <a:txBody>
                    <a:bodyPr/>
                    <a:lstStyle/>
                    <a:p>
                      <a:pPr marL="1008900" lvl="1" indent="-666000" algn="just" eaLnBrk="1" hangingPunct="1">
                        <a:defRPr/>
                      </a:pPr>
                      <a:endParaRPr kumimoji="0" lang="zh-TW" altLang="en-US" sz="1500" dirty="0" smtClean="0">
                        <a:latin typeface="Times New Roman" panose="02020603050405020304" pitchFamily="18" charset="0"/>
                        <a:ea typeface="標楷體" panose="03000509000000000000" pitchFamily="65" charset="-120"/>
                        <a:cs typeface="Times New Roman" panose="02020603050405020304" pitchFamily="18" charset="0"/>
                      </a:endParaRPr>
                    </a:p>
                  </a:txBody>
                  <a:tcPr anchor="ctr">
                    <a:lnL w="28575" cap="flat" cmpd="sng" algn="ctr">
                      <a:solidFill>
                        <a:schemeClr val="accent6">
                          <a:lumMod val="40000"/>
                          <a:lumOff val="60000"/>
                        </a:schemeClr>
                      </a:solidFill>
                      <a:prstDash val="solid"/>
                      <a:round/>
                      <a:headEnd type="none" w="med" len="med"/>
                      <a:tailEnd type="none" w="med" len="med"/>
                    </a:lnL>
                    <a:lnR w="28575" cap="flat" cmpd="sng" algn="ctr">
                      <a:solidFill>
                        <a:schemeClr val="accent6">
                          <a:lumMod val="40000"/>
                          <a:lumOff val="60000"/>
                        </a:schemeClr>
                      </a:solidFill>
                      <a:prstDash val="solid"/>
                      <a:round/>
                      <a:headEnd type="none" w="med" len="med"/>
                      <a:tailEnd type="none" w="med" len="med"/>
                    </a:lnR>
                    <a:lnT w="28575" cap="flat" cmpd="sng" algn="ctr">
                      <a:solidFill>
                        <a:schemeClr val="accent6">
                          <a:lumMod val="40000"/>
                          <a:lumOff val="60000"/>
                        </a:schemeClr>
                      </a:solidFill>
                      <a:prstDash val="solid"/>
                      <a:round/>
                      <a:headEnd type="none" w="med" len="med"/>
                      <a:tailEnd type="none" w="med" len="med"/>
                    </a:lnT>
                    <a:lnB w="28575" cap="flat" cmpd="sng" algn="ctr">
                      <a:solidFill>
                        <a:schemeClr val="accent6">
                          <a:lumMod val="40000"/>
                          <a:lumOff val="6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605090607"/>
                  </a:ext>
                </a:extLst>
              </a:tr>
            </a:tbl>
          </a:graphicData>
        </a:graphic>
      </p:graphicFrame>
      <p:sp>
        <p:nvSpPr>
          <p:cNvPr id="4" name="投影片編號版面配置區 3"/>
          <p:cNvSpPr>
            <a:spLocks noGrp="1"/>
          </p:cNvSpPr>
          <p:nvPr>
            <p:ph type="sldNum" sz="quarter" idx="12"/>
          </p:nvPr>
        </p:nvSpPr>
        <p:spPr/>
        <p:txBody>
          <a:bodyPr/>
          <a:lstStyle/>
          <a:p>
            <a:fld id="{A6174ADA-354D-4803-A14C-B38EECA4D689}" type="slidenum">
              <a:rPr lang="zh-TW" altLang="en-US" smtClean="0"/>
              <a:t>18</a:t>
            </a:fld>
            <a:endParaRPr lang="zh-TW" altLang="en-US"/>
          </a:p>
        </p:txBody>
      </p:sp>
    </p:spTree>
    <p:extLst>
      <p:ext uri="{BB962C8B-B14F-4D97-AF65-F5344CB8AC3E}">
        <p14:creationId xmlns:p14="http://schemas.microsoft.com/office/powerpoint/2010/main" val="228267355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0"/>
            <a:ext cx="12192000" cy="520700"/>
          </a:xfrm>
          <a:prstGeom prst="rect">
            <a:avLst/>
          </a:prstGeom>
          <a:solidFill>
            <a:srgbClr val="DFD7E9"/>
          </a:solidFill>
          <a:ln>
            <a:solidFill>
              <a:srgbClr val="DFD7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sz="2800" dirty="0" smtClean="0">
                <a:solidFill>
                  <a:schemeClr val="tx1"/>
                </a:solidFill>
                <a:latin typeface="華康中特圓體" panose="020F0809000000000000" pitchFamily="49" charset="-120"/>
                <a:ea typeface="華康中特圓體" panose="020F0809000000000000" pitchFamily="49" charset="-120"/>
                <a:sym typeface="Wingdings" panose="05000000000000000000" pitchFamily="2" charset="2"/>
              </a:rPr>
              <a:t>五、</a:t>
            </a:r>
            <a:r>
              <a:rPr lang="zh-TW" altLang="en-US" sz="2800" dirty="0">
                <a:solidFill>
                  <a:schemeClr val="tx1"/>
                </a:solidFill>
                <a:latin typeface="華康中特圓體" panose="020F0809000000000000" pitchFamily="49" charset="-120"/>
                <a:ea typeface="華康中特圓體" panose="020F0809000000000000" pitchFamily="49" charset="-120"/>
                <a:sym typeface="Wingdings" panose="05000000000000000000" pitchFamily="2" charset="2"/>
              </a:rPr>
              <a:t>第一階段篩選：學科能力測驗成績</a:t>
            </a:r>
            <a:r>
              <a:rPr lang="zh-TW" altLang="en-US" sz="2800" dirty="0" smtClean="0">
                <a:solidFill>
                  <a:schemeClr val="tx1"/>
                </a:solidFill>
                <a:latin typeface="華康中特圓體" panose="020F0809000000000000" pitchFamily="49" charset="-120"/>
                <a:ea typeface="華康中特圓體" panose="020F0809000000000000" pitchFamily="49" charset="-120"/>
                <a:sym typeface="Wingdings" panose="05000000000000000000" pitchFamily="2" charset="2"/>
              </a:rPr>
              <a:t>篩選</a:t>
            </a:r>
            <a:r>
              <a:rPr lang="en-US" altLang="zh-TW" sz="2800" dirty="0" smtClean="0">
                <a:solidFill>
                  <a:schemeClr val="tx1"/>
                </a:solidFill>
                <a:latin typeface="華康中特圓體" panose="020F0809000000000000" pitchFamily="49" charset="-120"/>
                <a:ea typeface="華康中特圓體" panose="020F0809000000000000" pitchFamily="49" charset="-120"/>
                <a:sym typeface="Wingdings" panose="05000000000000000000" pitchFamily="2" charset="2"/>
              </a:rPr>
              <a:t>(1/2)</a:t>
            </a:r>
            <a:endParaRPr lang="zh-TW" altLang="en-US" sz="2800" dirty="0">
              <a:solidFill>
                <a:schemeClr val="tx1"/>
              </a:solidFill>
              <a:latin typeface="華康中特圓體" panose="020F0809000000000000" pitchFamily="49" charset="-120"/>
              <a:ea typeface="華康中特圓體" panose="020F0809000000000000" pitchFamily="49" charset="-120"/>
            </a:endParaRPr>
          </a:p>
        </p:txBody>
      </p:sp>
      <p:graphicFrame>
        <p:nvGraphicFramePr>
          <p:cNvPr id="4" name="表格 3"/>
          <p:cNvGraphicFramePr>
            <a:graphicFrameLocks noGrp="1"/>
          </p:cNvGraphicFramePr>
          <p:nvPr>
            <p:extLst>
              <p:ext uri="{D42A27DB-BD31-4B8C-83A1-F6EECF244321}">
                <p14:modId xmlns:p14="http://schemas.microsoft.com/office/powerpoint/2010/main" val="2760005130"/>
              </p:ext>
            </p:extLst>
          </p:nvPr>
        </p:nvGraphicFramePr>
        <p:xfrm>
          <a:off x="4257706" y="1740166"/>
          <a:ext cx="3146034" cy="2169518"/>
        </p:xfrm>
        <a:graphic>
          <a:graphicData uri="http://schemas.openxmlformats.org/drawingml/2006/table">
            <a:tbl>
              <a:tblPr/>
              <a:tblGrid>
                <a:gridCol w="1240326">
                  <a:extLst>
                    <a:ext uri="{9D8B030D-6E8A-4147-A177-3AD203B41FA5}">
                      <a16:colId xmlns:a16="http://schemas.microsoft.com/office/drawing/2014/main" val="20001"/>
                    </a:ext>
                  </a:extLst>
                </a:gridCol>
                <a:gridCol w="741289">
                  <a:extLst>
                    <a:ext uri="{9D8B030D-6E8A-4147-A177-3AD203B41FA5}">
                      <a16:colId xmlns:a16="http://schemas.microsoft.com/office/drawing/2014/main" val="20002"/>
                    </a:ext>
                  </a:extLst>
                </a:gridCol>
                <a:gridCol w="1164419">
                  <a:extLst>
                    <a:ext uri="{9D8B030D-6E8A-4147-A177-3AD203B41FA5}">
                      <a16:colId xmlns:a16="http://schemas.microsoft.com/office/drawing/2014/main" val="20003"/>
                    </a:ext>
                  </a:extLst>
                </a:gridCol>
              </a:tblGrid>
              <a:tr h="493334">
                <a:tc>
                  <a:txBody>
                    <a:bodyPr/>
                    <a:lstStyle/>
                    <a:p>
                      <a:pPr marL="0" marR="0" lvl="0" indent="0" algn="ctr" defTabSz="914400" rtl="0" eaLnBrk="1" fontAlgn="base" latinLnBrk="0" hangingPunct="1">
                        <a:lnSpc>
                          <a:spcPct val="100000"/>
                        </a:lnSpc>
                        <a:spcBef>
                          <a:spcPts val="38"/>
                        </a:spcBef>
                        <a:spcAft>
                          <a:spcPts val="38"/>
                        </a:spcAft>
                        <a:buClrTx/>
                        <a:buSzTx/>
                        <a:buFontTx/>
                        <a:buNone/>
                        <a:tabLst/>
                      </a:pPr>
                      <a:r>
                        <a:rPr kumimoji="0" lang="zh-TW" sz="1600" b="1" i="0" u="none" strike="noStrike" cap="none" normalizeH="0" baseline="0" dirty="0" smtClean="0">
                          <a:ln>
                            <a:noFill/>
                          </a:ln>
                          <a:solidFill>
                            <a:schemeClr val="tx1"/>
                          </a:solidFill>
                          <a:effectLst/>
                          <a:latin typeface="Times New Roman" pitchFamily="18" charset="0"/>
                          <a:ea typeface="標楷體" pitchFamily="65" charset="-120"/>
                          <a:cs typeface="Times New Roman" pitchFamily="18" charset="0"/>
                        </a:rPr>
                        <a:t>科目</a:t>
                      </a:r>
                      <a:endParaRPr kumimoji="0" lang="zh-TW" sz="1600" b="0" i="0" u="none" strike="noStrike" cap="none" normalizeH="0" baseline="0" dirty="0" smtClean="0">
                        <a:ln>
                          <a:noFill/>
                        </a:ln>
                        <a:solidFill>
                          <a:schemeClr val="tx1"/>
                        </a:solidFill>
                        <a:effectLst/>
                        <a:latin typeface="Times New Roman" pitchFamily="18" charset="0"/>
                        <a:ea typeface="標楷體" pitchFamily="65" charset="-120"/>
                        <a:cs typeface="Times New Roman" pitchFamily="18" charset="0"/>
                      </a:endParaRPr>
                    </a:p>
                  </a:txBody>
                  <a:tcPr marL="68580" marR="68580" marT="0" marB="0" anchor="ctr" horzOverflow="overflow">
                    <a:lnL w="12700" cap="flat" cmpd="sng" algn="ctr">
                      <a:solidFill>
                        <a:srgbClr val="0066CC"/>
                      </a:solidFill>
                      <a:prstDash val="solid"/>
                      <a:round/>
                      <a:headEnd type="none" w="med" len="med"/>
                      <a:tailEnd type="none" w="med" len="med"/>
                    </a:lnL>
                    <a:lnR w="12700" cap="flat" cmpd="sng" algn="ctr">
                      <a:solidFill>
                        <a:srgbClr val="0066CC"/>
                      </a:solidFill>
                      <a:prstDash val="solid"/>
                      <a:round/>
                      <a:headEnd type="none" w="med" len="med"/>
                      <a:tailEnd type="none" w="med" len="med"/>
                    </a:lnR>
                    <a:lnT w="12700" cap="flat" cmpd="sng" algn="ctr">
                      <a:solidFill>
                        <a:srgbClr val="0066CC"/>
                      </a:solidFill>
                      <a:prstDash val="solid"/>
                      <a:round/>
                      <a:headEnd type="none" w="med" len="med"/>
                      <a:tailEnd type="none" w="med" len="med"/>
                    </a:lnT>
                    <a:lnB w="12700" cap="flat" cmpd="sng" algn="ctr">
                      <a:solidFill>
                        <a:srgbClr val="0066CC"/>
                      </a:solidFill>
                      <a:prstDash val="solid"/>
                      <a:round/>
                      <a:headEnd type="none" w="med" len="med"/>
                      <a:tailEnd type="none" w="med" len="med"/>
                    </a:lnB>
                    <a:lnTlToBr>
                      <a:noFill/>
                    </a:lnTlToBr>
                    <a:lnBlToTr>
                      <a:noFill/>
                    </a:lnBlToTr>
                    <a:solidFill>
                      <a:srgbClr val="E4F8F6"/>
                    </a:solidFill>
                  </a:tcPr>
                </a:tc>
                <a:tc>
                  <a:txBody>
                    <a:bodyPr/>
                    <a:lstStyle/>
                    <a:p>
                      <a:pPr marL="0" marR="0" lvl="0" indent="0" algn="ctr" defTabSz="914400" rtl="0" eaLnBrk="1" fontAlgn="base" latinLnBrk="0" hangingPunct="1">
                        <a:lnSpc>
                          <a:spcPct val="100000"/>
                        </a:lnSpc>
                        <a:spcBef>
                          <a:spcPts val="38"/>
                        </a:spcBef>
                        <a:spcAft>
                          <a:spcPts val="38"/>
                        </a:spcAft>
                        <a:buClrTx/>
                        <a:buSzTx/>
                        <a:buFontTx/>
                        <a:buNone/>
                        <a:tabLst/>
                      </a:pPr>
                      <a:r>
                        <a:rPr kumimoji="0" lang="zh-TW" sz="1600" b="1" i="0" u="none" strike="noStrike" cap="none" normalizeH="0" baseline="0" dirty="0" smtClean="0">
                          <a:ln>
                            <a:noFill/>
                          </a:ln>
                          <a:solidFill>
                            <a:schemeClr val="tx1"/>
                          </a:solidFill>
                          <a:effectLst/>
                          <a:latin typeface="Times New Roman" pitchFamily="18" charset="0"/>
                          <a:ea typeface="標楷體" pitchFamily="65" charset="-120"/>
                          <a:cs typeface="Times New Roman" pitchFamily="18" charset="0"/>
                        </a:rPr>
                        <a:t>權重</a:t>
                      </a:r>
                      <a:endParaRPr kumimoji="0" lang="zh-TW" sz="1600" b="0" i="0" u="none" strike="noStrike" cap="none" normalizeH="0" baseline="0" dirty="0" smtClean="0">
                        <a:ln>
                          <a:noFill/>
                        </a:ln>
                        <a:solidFill>
                          <a:schemeClr val="tx1"/>
                        </a:solidFill>
                        <a:effectLst/>
                        <a:latin typeface="Times New Roman" pitchFamily="18" charset="0"/>
                        <a:ea typeface="標楷體" pitchFamily="65" charset="-120"/>
                        <a:cs typeface="Times New Roman" pitchFamily="18" charset="0"/>
                      </a:endParaRPr>
                    </a:p>
                  </a:txBody>
                  <a:tcPr marL="68580" marR="68580" marT="0" marB="0" anchor="ctr" horzOverflow="overflow">
                    <a:lnL w="12700" cap="flat" cmpd="sng" algn="ctr">
                      <a:solidFill>
                        <a:srgbClr val="0066CC"/>
                      </a:solidFill>
                      <a:prstDash val="solid"/>
                      <a:round/>
                      <a:headEnd type="none" w="med" len="med"/>
                      <a:tailEnd type="none" w="med" len="med"/>
                    </a:lnL>
                    <a:lnR w="12700" cap="flat" cmpd="sng" algn="ctr">
                      <a:solidFill>
                        <a:srgbClr val="0066CC"/>
                      </a:solidFill>
                      <a:prstDash val="solid"/>
                      <a:round/>
                      <a:headEnd type="none" w="med" len="med"/>
                      <a:tailEnd type="none" w="med" len="med"/>
                    </a:lnR>
                    <a:lnT w="12700" cap="flat" cmpd="sng" algn="ctr">
                      <a:solidFill>
                        <a:srgbClr val="0066CC"/>
                      </a:solidFill>
                      <a:prstDash val="solid"/>
                      <a:round/>
                      <a:headEnd type="none" w="med" len="med"/>
                      <a:tailEnd type="none" w="med" len="med"/>
                    </a:lnT>
                    <a:lnB w="12700" cap="flat" cmpd="sng" algn="ctr">
                      <a:solidFill>
                        <a:srgbClr val="0066CC"/>
                      </a:solidFill>
                      <a:prstDash val="solid"/>
                      <a:round/>
                      <a:headEnd type="none" w="med" len="med"/>
                      <a:tailEnd type="none" w="med" len="med"/>
                    </a:lnB>
                    <a:lnTlToBr>
                      <a:noFill/>
                    </a:lnTlToBr>
                    <a:lnBlToTr>
                      <a:noFill/>
                    </a:lnBlToTr>
                    <a:solidFill>
                      <a:srgbClr val="E4F8F6"/>
                    </a:solidFill>
                  </a:tcPr>
                </a:tc>
                <a:tc>
                  <a:txBody>
                    <a:bodyPr/>
                    <a:lstStyle/>
                    <a:p>
                      <a:pPr marL="0" marR="0" lvl="0" indent="0" algn="ctr" defTabSz="914400" rtl="0" eaLnBrk="1" fontAlgn="base" latinLnBrk="0" hangingPunct="1">
                        <a:lnSpc>
                          <a:spcPct val="100000"/>
                        </a:lnSpc>
                        <a:spcBef>
                          <a:spcPts val="38"/>
                        </a:spcBef>
                        <a:spcAft>
                          <a:spcPts val="38"/>
                        </a:spcAft>
                        <a:buClrTx/>
                        <a:buSzTx/>
                        <a:buFontTx/>
                        <a:buNone/>
                        <a:tabLst/>
                      </a:pPr>
                      <a:r>
                        <a:rPr kumimoji="0" lang="zh-TW" altLang="en-US" sz="1600" b="1" i="0" u="none" strike="noStrike" cap="none" normalizeH="0" baseline="0" dirty="0" smtClean="0">
                          <a:ln>
                            <a:noFill/>
                          </a:ln>
                          <a:solidFill>
                            <a:schemeClr val="tx1"/>
                          </a:solidFill>
                          <a:effectLst/>
                          <a:latin typeface="Times New Roman" pitchFamily="18" charset="0"/>
                          <a:ea typeface="標楷體" pitchFamily="65" charset="-120"/>
                          <a:cs typeface="Times New Roman" pitchFamily="18" charset="0"/>
                        </a:rPr>
                        <a:t>原始</a:t>
                      </a:r>
                      <a:r>
                        <a:rPr kumimoji="0" lang="zh-TW" sz="1600" b="1" i="0" u="none" strike="noStrike" cap="none" normalizeH="0" baseline="0" dirty="0" smtClean="0">
                          <a:ln>
                            <a:noFill/>
                          </a:ln>
                          <a:solidFill>
                            <a:schemeClr val="tx1"/>
                          </a:solidFill>
                          <a:effectLst/>
                          <a:latin typeface="Times New Roman" pitchFamily="18" charset="0"/>
                          <a:ea typeface="標楷體" pitchFamily="65" charset="-120"/>
                          <a:cs typeface="Times New Roman" pitchFamily="18" charset="0"/>
                        </a:rPr>
                        <a:t>成績</a:t>
                      </a:r>
                      <a:r>
                        <a:rPr kumimoji="0" lang="en-US" altLang="zh-TW" sz="1600" b="1" i="0" u="none" strike="noStrike" cap="none" normalizeH="0" baseline="0" dirty="0" smtClean="0">
                          <a:ln>
                            <a:noFill/>
                          </a:ln>
                          <a:solidFill>
                            <a:schemeClr val="tx1"/>
                          </a:solidFill>
                          <a:effectLst/>
                          <a:latin typeface="Times New Roman" pitchFamily="18" charset="0"/>
                          <a:ea typeface="標楷體" pitchFamily="65" charset="-120"/>
                          <a:cs typeface="Times New Roman" pitchFamily="18" charset="0"/>
                        </a:rPr>
                        <a:t>(</a:t>
                      </a:r>
                      <a:r>
                        <a:rPr kumimoji="0" lang="zh-TW" sz="1600" b="1" i="0" u="none" strike="noStrike" cap="none" normalizeH="0" baseline="0" dirty="0" smtClean="0">
                          <a:ln>
                            <a:noFill/>
                          </a:ln>
                          <a:solidFill>
                            <a:schemeClr val="tx1"/>
                          </a:solidFill>
                          <a:effectLst/>
                          <a:latin typeface="Times New Roman" pitchFamily="18" charset="0"/>
                          <a:ea typeface="標楷體" pitchFamily="65" charset="-120"/>
                          <a:cs typeface="Times New Roman" pitchFamily="18" charset="0"/>
                        </a:rPr>
                        <a:t>級分</a:t>
                      </a:r>
                      <a:r>
                        <a:rPr kumimoji="0" lang="en-US" altLang="zh-TW" sz="1600" b="1" i="0" u="none" strike="noStrike" cap="none" normalizeH="0" baseline="0" dirty="0" smtClean="0">
                          <a:ln>
                            <a:noFill/>
                          </a:ln>
                          <a:solidFill>
                            <a:schemeClr val="tx1"/>
                          </a:solidFill>
                          <a:effectLst/>
                          <a:latin typeface="Times New Roman" pitchFamily="18" charset="0"/>
                          <a:ea typeface="標楷體" pitchFamily="65" charset="-120"/>
                          <a:cs typeface="Times New Roman" pitchFamily="18" charset="0"/>
                        </a:rPr>
                        <a:t>)</a:t>
                      </a:r>
                      <a:endParaRPr kumimoji="0" lang="zh-TW" altLang="zh-TW" sz="1600" b="0" i="0" u="none" strike="noStrike" cap="none" normalizeH="0" baseline="0" dirty="0" smtClean="0">
                        <a:ln>
                          <a:noFill/>
                        </a:ln>
                        <a:solidFill>
                          <a:schemeClr val="tx1"/>
                        </a:solidFill>
                        <a:effectLst/>
                        <a:latin typeface="Times New Roman" pitchFamily="18" charset="0"/>
                        <a:ea typeface="標楷體" pitchFamily="65" charset="-120"/>
                        <a:cs typeface="Times New Roman" pitchFamily="18" charset="0"/>
                      </a:endParaRPr>
                    </a:p>
                  </a:txBody>
                  <a:tcPr marL="68580" marR="68580" marT="0" marB="0" anchor="ctr" horzOverflow="overflow">
                    <a:lnL w="12700" cap="flat" cmpd="sng" algn="ctr">
                      <a:solidFill>
                        <a:srgbClr val="0066CC"/>
                      </a:solidFill>
                      <a:prstDash val="solid"/>
                      <a:round/>
                      <a:headEnd type="none" w="med" len="med"/>
                      <a:tailEnd type="none" w="med" len="med"/>
                    </a:lnL>
                    <a:lnR w="12700" cap="flat" cmpd="sng" algn="ctr">
                      <a:solidFill>
                        <a:srgbClr val="0066CC"/>
                      </a:solidFill>
                      <a:prstDash val="solid"/>
                      <a:round/>
                      <a:headEnd type="none" w="med" len="med"/>
                      <a:tailEnd type="none" w="med" len="med"/>
                    </a:lnR>
                    <a:lnT w="12700" cap="flat" cmpd="sng" algn="ctr">
                      <a:solidFill>
                        <a:srgbClr val="0066CC"/>
                      </a:solidFill>
                      <a:prstDash val="solid"/>
                      <a:round/>
                      <a:headEnd type="none" w="med" len="med"/>
                      <a:tailEnd type="none" w="med" len="med"/>
                    </a:lnT>
                    <a:lnB w="12700" cap="flat" cmpd="sng" algn="ctr">
                      <a:solidFill>
                        <a:srgbClr val="0066CC"/>
                      </a:solidFill>
                      <a:prstDash val="solid"/>
                      <a:round/>
                      <a:headEnd type="none" w="med" len="med"/>
                      <a:tailEnd type="none" w="med" len="med"/>
                    </a:lnB>
                    <a:lnTlToBr>
                      <a:noFill/>
                    </a:lnTlToBr>
                    <a:lnBlToTr>
                      <a:noFill/>
                    </a:lnBlToTr>
                    <a:solidFill>
                      <a:srgbClr val="E4F8F6"/>
                    </a:solidFill>
                  </a:tcPr>
                </a:tc>
                <a:extLst>
                  <a:ext uri="{0D108BD9-81ED-4DB2-BD59-A6C34878D82A}">
                    <a16:rowId xmlns:a16="http://schemas.microsoft.com/office/drawing/2014/main" val="10000"/>
                  </a:ext>
                </a:extLst>
              </a:tr>
              <a:tr h="279364">
                <a:tc>
                  <a:txBody>
                    <a:bodyPr/>
                    <a:lstStyle/>
                    <a:p>
                      <a:pPr marL="0" marR="0" lvl="0" indent="0" algn="l" defTabSz="914400" rtl="0" eaLnBrk="1" fontAlgn="base" latinLnBrk="0" hangingPunct="1">
                        <a:lnSpc>
                          <a:spcPct val="100000"/>
                        </a:lnSpc>
                        <a:spcBef>
                          <a:spcPts val="38"/>
                        </a:spcBef>
                        <a:spcAft>
                          <a:spcPts val="38"/>
                        </a:spcAft>
                        <a:buClrTx/>
                        <a:buSzTx/>
                        <a:buFontTx/>
                        <a:buNone/>
                        <a:tabLst/>
                      </a:pPr>
                      <a:r>
                        <a:rPr kumimoji="0" lang="zh-TW" sz="1600" b="1" i="0" u="none" strike="noStrike" cap="none" normalizeH="0" baseline="0" dirty="0" smtClean="0">
                          <a:ln>
                            <a:noFill/>
                          </a:ln>
                          <a:solidFill>
                            <a:schemeClr val="tx1"/>
                          </a:solidFill>
                          <a:effectLst/>
                          <a:latin typeface="Times New Roman" pitchFamily="18" charset="0"/>
                          <a:ea typeface="標楷體" pitchFamily="65" charset="-120"/>
                          <a:cs typeface="Times New Roman" pitchFamily="18" charset="0"/>
                        </a:rPr>
                        <a:t>國文</a:t>
                      </a:r>
                      <a:endParaRPr kumimoji="0" lang="zh-TW" sz="1600" b="0" i="0" u="none" strike="noStrike" cap="none" normalizeH="0" baseline="0" dirty="0" smtClean="0">
                        <a:ln>
                          <a:noFill/>
                        </a:ln>
                        <a:solidFill>
                          <a:schemeClr val="tx1"/>
                        </a:solidFill>
                        <a:effectLst/>
                        <a:latin typeface="Times New Roman" pitchFamily="18" charset="0"/>
                        <a:ea typeface="標楷體" pitchFamily="65" charset="-120"/>
                        <a:cs typeface="Times New Roman" pitchFamily="18" charset="0"/>
                      </a:endParaRPr>
                    </a:p>
                  </a:txBody>
                  <a:tcPr marL="68580" marR="68580" marT="0" marB="0" horzOverflow="overflow">
                    <a:lnL w="12700" cap="flat" cmpd="sng" algn="ctr">
                      <a:solidFill>
                        <a:srgbClr val="0066CC"/>
                      </a:solidFill>
                      <a:prstDash val="solid"/>
                      <a:round/>
                      <a:headEnd type="none" w="med" len="med"/>
                      <a:tailEnd type="none" w="med" len="med"/>
                    </a:lnL>
                    <a:lnR w="12700" cap="flat" cmpd="sng" algn="ctr">
                      <a:solidFill>
                        <a:srgbClr val="0066CC"/>
                      </a:solidFill>
                      <a:prstDash val="solid"/>
                      <a:round/>
                      <a:headEnd type="none" w="med" len="med"/>
                      <a:tailEnd type="none" w="med" len="med"/>
                    </a:lnR>
                    <a:lnT w="12700" cap="flat" cmpd="sng" algn="ctr">
                      <a:solidFill>
                        <a:srgbClr val="0066CC"/>
                      </a:solidFill>
                      <a:prstDash val="solid"/>
                      <a:round/>
                      <a:headEnd type="none" w="med" len="med"/>
                      <a:tailEnd type="none" w="med" len="med"/>
                    </a:lnT>
                    <a:lnB w="12700" cap="flat" cmpd="sng" algn="ctr">
                      <a:solidFill>
                        <a:srgbClr val="0066CC"/>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ts val="38"/>
                        </a:spcBef>
                        <a:spcAft>
                          <a:spcPts val="38"/>
                        </a:spcAft>
                        <a:buClrTx/>
                        <a:buSzTx/>
                        <a:buFontTx/>
                        <a:buNone/>
                        <a:tabLst/>
                      </a:pPr>
                      <a:r>
                        <a:rPr kumimoji="0" lang="en-US" altLang="zh-TW" sz="1600" b="1" i="0" u="none" strike="noStrike" cap="none" normalizeH="0" baseline="0" dirty="0" smtClean="0">
                          <a:ln>
                            <a:noFill/>
                          </a:ln>
                          <a:solidFill>
                            <a:schemeClr val="tx1"/>
                          </a:solidFill>
                          <a:effectLst/>
                          <a:latin typeface="Times New Roman" pitchFamily="18" charset="0"/>
                          <a:ea typeface="標楷體" pitchFamily="65" charset="-120"/>
                          <a:cs typeface="Times New Roman" pitchFamily="18" charset="0"/>
                        </a:rPr>
                        <a:t>×1.00</a:t>
                      </a:r>
                      <a:endParaRPr kumimoji="0" lang="zh-TW" altLang="zh-TW" sz="1600" b="0" i="0" u="none" strike="noStrike" cap="none" normalizeH="0" baseline="0" dirty="0" smtClean="0">
                        <a:ln>
                          <a:noFill/>
                        </a:ln>
                        <a:solidFill>
                          <a:schemeClr val="tx1"/>
                        </a:solidFill>
                        <a:effectLst/>
                        <a:latin typeface="Times New Roman" pitchFamily="18" charset="0"/>
                        <a:ea typeface="標楷體" pitchFamily="65" charset="-120"/>
                        <a:cs typeface="Times New Roman" pitchFamily="18" charset="0"/>
                      </a:endParaRPr>
                    </a:p>
                  </a:txBody>
                  <a:tcPr marL="68580" marR="68580" marT="0" marB="0" horzOverflow="overflow">
                    <a:lnL w="12700" cap="flat" cmpd="sng" algn="ctr">
                      <a:solidFill>
                        <a:srgbClr val="0066CC"/>
                      </a:solidFill>
                      <a:prstDash val="solid"/>
                      <a:round/>
                      <a:headEnd type="none" w="med" len="med"/>
                      <a:tailEnd type="none" w="med" len="med"/>
                    </a:lnL>
                    <a:lnR w="12700" cap="flat" cmpd="sng" algn="ctr">
                      <a:solidFill>
                        <a:srgbClr val="0066CC"/>
                      </a:solidFill>
                      <a:prstDash val="solid"/>
                      <a:round/>
                      <a:headEnd type="none" w="med" len="med"/>
                      <a:tailEnd type="none" w="med" len="med"/>
                    </a:lnR>
                    <a:lnT w="12700" cap="flat" cmpd="sng" algn="ctr">
                      <a:solidFill>
                        <a:srgbClr val="0066CC"/>
                      </a:solidFill>
                      <a:prstDash val="solid"/>
                      <a:round/>
                      <a:headEnd type="none" w="med" len="med"/>
                      <a:tailEnd type="none" w="med" len="med"/>
                    </a:lnT>
                    <a:lnB w="12700" cap="flat" cmpd="sng" algn="ctr">
                      <a:solidFill>
                        <a:srgbClr val="0066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38"/>
                        </a:spcBef>
                        <a:spcAft>
                          <a:spcPts val="38"/>
                        </a:spcAft>
                        <a:buClrTx/>
                        <a:buSzTx/>
                        <a:buFontTx/>
                        <a:buNone/>
                        <a:tabLst/>
                      </a:pPr>
                      <a:r>
                        <a:rPr kumimoji="0" lang="en-US" altLang="zh-TW" sz="1600" b="1" i="0" u="none" strike="noStrike" cap="none" normalizeH="0" baseline="0" dirty="0" smtClean="0">
                          <a:ln>
                            <a:noFill/>
                          </a:ln>
                          <a:solidFill>
                            <a:srgbClr val="FF0000"/>
                          </a:solidFill>
                          <a:effectLst/>
                          <a:latin typeface="Times New Roman" pitchFamily="18" charset="0"/>
                          <a:ea typeface="標楷體" pitchFamily="65" charset="-120"/>
                          <a:cs typeface="Times New Roman" pitchFamily="18" charset="0"/>
                        </a:rPr>
                        <a:t>9</a:t>
                      </a:r>
                      <a:endParaRPr kumimoji="0" lang="zh-TW" altLang="zh-TW" sz="1600" b="1" i="0" u="none" strike="noStrike" cap="none" normalizeH="0" baseline="0" dirty="0" smtClean="0">
                        <a:ln>
                          <a:noFill/>
                        </a:ln>
                        <a:solidFill>
                          <a:srgbClr val="FF0000"/>
                        </a:solidFill>
                        <a:effectLst/>
                        <a:latin typeface="Times New Roman" pitchFamily="18" charset="0"/>
                        <a:ea typeface="標楷體" pitchFamily="65" charset="-120"/>
                        <a:cs typeface="Times New Roman" pitchFamily="18" charset="0"/>
                      </a:endParaRPr>
                    </a:p>
                  </a:txBody>
                  <a:tcPr marL="68580" marR="68580" marT="0" marB="0" horzOverflow="overflow">
                    <a:lnL w="12700" cap="flat" cmpd="sng" algn="ctr">
                      <a:solidFill>
                        <a:srgbClr val="0066CC"/>
                      </a:solidFill>
                      <a:prstDash val="solid"/>
                      <a:round/>
                      <a:headEnd type="none" w="med" len="med"/>
                      <a:tailEnd type="none" w="med" len="med"/>
                    </a:lnL>
                    <a:lnR w="12700" cap="flat" cmpd="sng" algn="ctr">
                      <a:solidFill>
                        <a:srgbClr val="0066CC"/>
                      </a:solidFill>
                      <a:prstDash val="solid"/>
                      <a:round/>
                      <a:headEnd type="none" w="med" len="med"/>
                      <a:tailEnd type="none" w="med" len="med"/>
                    </a:lnR>
                    <a:lnT w="12700" cap="flat" cmpd="sng" algn="ctr">
                      <a:solidFill>
                        <a:srgbClr val="0066CC"/>
                      </a:solidFill>
                      <a:prstDash val="solid"/>
                      <a:round/>
                      <a:headEnd type="none" w="med" len="med"/>
                      <a:tailEnd type="none" w="med" len="med"/>
                    </a:lnT>
                    <a:lnB w="12700" cap="flat" cmpd="sng" algn="ctr">
                      <a:solidFill>
                        <a:srgbClr val="0066CC"/>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79364">
                <a:tc>
                  <a:txBody>
                    <a:bodyPr/>
                    <a:lstStyle/>
                    <a:p>
                      <a:pPr marL="0" marR="0" lvl="0" indent="0" algn="l" defTabSz="914400" rtl="0" eaLnBrk="1" fontAlgn="base" latinLnBrk="0" hangingPunct="1">
                        <a:lnSpc>
                          <a:spcPct val="100000"/>
                        </a:lnSpc>
                        <a:spcBef>
                          <a:spcPts val="38"/>
                        </a:spcBef>
                        <a:spcAft>
                          <a:spcPts val="38"/>
                        </a:spcAft>
                        <a:buClrTx/>
                        <a:buSzTx/>
                        <a:buFontTx/>
                        <a:buNone/>
                        <a:tabLst/>
                      </a:pPr>
                      <a:r>
                        <a:rPr kumimoji="0" lang="zh-TW" sz="1600" b="1" i="0" u="none" strike="noStrike" cap="none" normalizeH="0" baseline="0" smtClean="0">
                          <a:ln>
                            <a:noFill/>
                          </a:ln>
                          <a:solidFill>
                            <a:schemeClr val="tx1"/>
                          </a:solidFill>
                          <a:effectLst/>
                          <a:latin typeface="Times New Roman" pitchFamily="18" charset="0"/>
                          <a:ea typeface="標楷體" pitchFamily="65" charset="-120"/>
                          <a:cs typeface="Times New Roman" pitchFamily="18" charset="0"/>
                        </a:rPr>
                        <a:t>英文</a:t>
                      </a:r>
                      <a:endParaRPr kumimoji="0" lang="zh-TW" sz="1600" b="0" i="0" u="none" strike="noStrike" cap="none" normalizeH="0" baseline="0" smtClean="0">
                        <a:ln>
                          <a:noFill/>
                        </a:ln>
                        <a:solidFill>
                          <a:schemeClr val="tx1"/>
                        </a:solidFill>
                        <a:effectLst/>
                        <a:latin typeface="Times New Roman" pitchFamily="18" charset="0"/>
                        <a:ea typeface="標楷體" pitchFamily="65" charset="-120"/>
                        <a:cs typeface="Times New Roman" pitchFamily="18" charset="0"/>
                      </a:endParaRPr>
                    </a:p>
                  </a:txBody>
                  <a:tcPr marL="68580" marR="68580" marT="0" marB="0" horzOverflow="overflow">
                    <a:lnL w="12700" cap="flat" cmpd="sng" algn="ctr">
                      <a:solidFill>
                        <a:srgbClr val="0066CC"/>
                      </a:solidFill>
                      <a:prstDash val="solid"/>
                      <a:round/>
                      <a:headEnd type="none" w="med" len="med"/>
                      <a:tailEnd type="none" w="med" len="med"/>
                    </a:lnL>
                    <a:lnR w="12700" cap="flat" cmpd="sng" algn="ctr">
                      <a:solidFill>
                        <a:srgbClr val="0066CC"/>
                      </a:solidFill>
                      <a:prstDash val="solid"/>
                      <a:round/>
                      <a:headEnd type="none" w="med" len="med"/>
                      <a:tailEnd type="none" w="med" len="med"/>
                    </a:lnR>
                    <a:lnT w="12700" cap="flat" cmpd="sng" algn="ctr">
                      <a:solidFill>
                        <a:srgbClr val="0066CC"/>
                      </a:solidFill>
                      <a:prstDash val="solid"/>
                      <a:round/>
                      <a:headEnd type="none" w="med" len="med"/>
                      <a:tailEnd type="none" w="med" len="med"/>
                    </a:lnT>
                    <a:lnB w="12700" cap="flat" cmpd="sng" algn="ctr">
                      <a:solidFill>
                        <a:srgbClr val="0066CC"/>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ts val="38"/>
                        </a:spcBef>
                        <a:spcAft>
                          <a:spcPts val="38"/>
                        </a:spcAft>
                        <a:buClrTx/>
                        <a:buSzTx/>
                        <a:buFontTx/>
                        <a:buNone/>
                        <a:tabLst/>
                      </a:pPr>
                      <a:r>
                        <a:rPr kumimoji="0" lang="en-US" altLang="zh-TW" sz="1600" b="1" i="0" u="none" strike="noStrike" cap="none" normalizeH="0" baseline="0" dirty="0" smtClean="0">
                          <a:ln>
                            <a:noFill/>
                          </a:ln>
                          <a:solidFill>
                            <a:schemeClr val="tx1"/>
                          </a:solidFill>
                          <a:effectLst/>
                          <a:latin typeface="Times New Roman" pitchFamily="18" charset="0"/>
                          <a:ea typeface="標楷體" pitchFamily="65" charset="-120"/>
                          <a:cs typeface="Times New Roman" pitchFamily="18" charset="0"/>
                        </a:rPr>
                        <a:t>×2.50</a:t>
                      </a:r>
                      <a:endParaRPr kumimoji="0" lang="zh-TW" altLang="zh-TW" sz="1600" b="0" i="0" u="none" strike="noStrike" cap="none" normalizeH="0" baseline="0" dirty="0" smtClean="0">
                        <a:ln>
                          <a:noFill/>
                        </a:ln>
                        <a:solidFill>
                          <a:schemeClr val="tx1"/>
                        </a:solidFill>
                        <a:effectLst/>
                        <a:latin typeface="Times New Roman" pitchFamily="18" charset="0"/>
                        <a:ea typeface="標楷體" pitchFamily="65" charset="-120"/>
                        <a:cs typeface="Times New Roman" pitchFamily="18" charset="0"/>
                      </a:endParaRPr>
                    </a:p>
                  </a:txBody>
                  <a:tcPr marL="68580" marR="68580" marT="0" marB="0" horzOverflow="overflow">
                    <a:lnL w="12700" cap="flat" cmpd="sng" algn="ctr">
                      <a:solidFill>
                        <a:srgbClr val="0066CC"/>
                      </a:solidFill>
                      <a:prstDash val="solid"/>
                      <a:round/>
                      <a:headEnd type="none" w="med" len="med"/>
                      <a:tailEnd type="none" w="med" len="med"/>
                    </a:lnL>
                    <a:lnR w="12700" cap="flat" cmpd="sng" algn="ctr">
                      <a:solidFill>
                        <a:srgbClr val="0066CC"/>
                      </a:solidFill>
                      <a:prstDash val="solid"/>
                      <a:round/>
                      <a:headEnd type="none" w="med" len="med"/>
                      <a:tailEnd type="none" w="med" len="med"/>
                    </a:lnR>
                    <a:lnT w="12700" cap="flat" cmpd="sng" algn="ctr">
                      <a:solidFill>
                        <a:srgbClr val="0066CC"/>
                      </a:solidFill>
                      <a:prstDash val="solid"/>
                      <a:round/>
                      <a:headEnd type="none" w="med" len="med"/>
                      <a:tailEnd type="none" w="med" len="med"/>
                    </a:lnT>
                    <a:lnB w="12700" cap="flat" cmpd="sng" algn="ctr">
                      <a:solidFill>
                        <a:srgbClr val="0066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38"/>
                        </a:spcBef>
                        <a:spcAft>
                          <a:spcPts val="38"/>
                        </a:spcAft>
                        <a:buClrTx/>
                        <a:buSzTx/>
                        <a:buFontTx/>
                        <a:buNone/>
                        <a:tabLst/>
                      </a:pPr>
                      <a:r>
                        <a:rPr kumimoji="0" lang="en-US" altLang="zh-TW" sz="1600" b="1" i="0" u="none" strike="noStrike" cap="none" normalizeH="0" baseline="0" dirty="0" smtClean="0">
                          <a:ln>
                            <a:noFill/>
                          </a:ln>
                          <a:solidFill>
                            <a:srgbClr val="FF0000"/>
                          </a:solidFill>
                          <a:effectLst/>
                          <a:latin typeface="Times New Roman" pitchFamily="18" charset="0"/>
                          <a:ea typeface="標楷體" pitchFamily="65" charset="-120"/>
                          <a:cs typeface="Times New Roman" pitchFamily="18" charset="0"/>
                        </a:rPr>
                        <a:t>11</a:t>
                      </a:r>
                      <a:endParaRPr kumimoji="0" lang="zh-TW" altLang="zh-TW" sz="1600" b="1" i="0" u="none" strike="noStrike" cap="none" normalizeH="0" baseline="0" dirty="0" smtClean="0">
                        <a:ln>
                          <a:noFill/>
                        </a:ln>
                        <a:solidFill>
                          <a:srgbClr val="FF0000"/>
                        </a:solidFill>
                        <a:effectLst/>
                        <a:latin typeface="Times New Roman" pitchFamily="18" charset="0"/>
                        <a:ea typeface="標楷體" pitchFamily="65" charset="-120"/>
                        <a:cs typeface="Times New Roman" pitchFamily="18" charset="0"/>
                      </a:endParaRPr>
                    </a:p>
                  </a:txBody>
                  <a:tcPr marL="68580" marR="68580" marT="0" marB="0" horzOverflow="overflow">
                    <a:lnL w="12700" cap="flat" cmpd="sng" algn="ctr">
                      <a:solidFill>
                        <a:srgbClr val="0066CC"/>
                      </a:solidFill>
                      <a:prstDash val="solid"/>
                      <a:round/>
                      <a:headEnd type="none" w="med" len="med"/>
                      <a:tailEnd type="none" w="med" len="med"/>
                    </a:lnL>
                    <a:lnR w="12700" cap="flat" cmpd="sng" algn="ctr">
                      <a:solidFill>
                        <a:srgbClr val="0066CC"/>
                      </a:solidFill>
                      <a:prstDash val="solid"/>
                      <a:round/>
                      <a:headEnd type="none" w="med" len="med"/>
                      <a:tailEnd type="none" w="med" len="med"/>
                    </a:lnR>
                    <a:lnT w="12700" cap="flat" cmpd="sng" algn="ctr">
                      <a:solidFill>
                        <a:srgbClr val="0066CC"/>
                      </a:solidFill>
                      <a:prstDash val="solid"/>
                      <a:round/>
                      <a:headEnd type="none" w="med" len="med"/>
                      <a:tailEnd type="none" w="med" len="med"/>
                    </a:lnT>
                    <a:lnB w="12700" cap="flat" cmpd="sng" algn="ctr">
                      <a:solidFill>
                        <a:srgbClr val="0066CC"/>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79364">
                <a:tc>
                  <a:txBody>
                    <a:bodyPr/>
                    <a:lstStyle/>
                    <a:p>
                      <a:pPr marL="0" marR="0" lvl="0" indent="0" algn="l" defTabSz="914400" rtl="0" eaLnBrk="1" fontAlgn="base" latinLnBrk="0" hangingPunct="1">
                        <a:lnSpc>
                          <a:spcPct val="100000"/>
                        </a:lnSpc>
                        <a:spcBef>
                          <a:spcPts val="38"/>
                        </a:spcBef>
                        <a:spcAft>
                          <a:spcPts val="38"/>
                        </a:spcAft>
                        <a:buClrTx/>
                        <a:buSzTx/>
                        <a:buFontTx/>
                        <a:buNone/>
                        <a:tabLst/>
                      </a:pPr>
                      <a:r>
                        <a:rPr kumimoji="0" lang="zh-TW" sz="1600" b="1" i="0" u="none" strike="noStrike" cap="none" normalizeH="0" baseline="0" dirty="0" smtClean="0">
                          <a:ln>
                            <a:noFill/>
                          </a:ln>
                          <a:solidFill>
                            <a:schemeClr val="tx1"/>
                          </a:solidFill>
                          <a:effectLst/>
                          <a:latin typeface="Times New Roman" pitchFamily="18" charset="0"/>
                          <a:ea typeface="標楷體" pitchFamily="65" charset="-120"/>
                          <a:cs typeface="Times New Roman" pitchFamily="18" charset="0"/>
                        </a:rPr>
                        <a:t>數學</a:t>
                      </a:r>
                      <a:r>
                        <a:rPr kumimoji="0" lang="en-US" altLang="zh-TW" sz="1600" b="1" i="0" u="none" strike="noStrike" cap="none" normalizeH="0" baseline="0" dirty="0" smtClean="0">
                          <a:ln>
                            <a:noFill/>
                          </a:ln>
                          <a:solidFill>
                            <a:schemeClr val="tx1"/>
                          </a:solidFill>
                          <a:effectLst/>
                          <a:latin typeface="Times New Roman" pitchFamily="18" charset="0"/>
                          <a:ea typeface="標楷體" pitchFamily="65" charset="-120"/>
                          <a:cs typeface="Times New Roman" pitchFamily="18" charset="0"/>
                        </a:rPr>
                        <a:t>A</a:t>
                      </a:r>
                      <a:endParaRPr kumimoji="0" lang="zh-TW" sz="1600" b="0" i="0" u="none" strike="noStrike" cap="none" normalizeH="0" baseline="0" dirty="0" smtClean="0">
                        <a:ln>
                          <a:noFill/>
                        </a:ln>
                        <a:solidFill>
                          <a:schemeClr val="tx1"/>
                        </a:solidFill>
                        <a:effectLst/>
                        <a:latin typeface="Times New Roman" pitchFamily="18" charset="0"/>
                        <a:ea typeface="標楷體" pitchFamily="65" charset="-120"/>
                        <a:cs typeface="Times New Roman" pitchFamily="18" charset="0"/>
                      </a:endParaRPr>
                    </a:p>
                  </a:txBody>
                  <a:tcPr marL="68580" marR="68580" marT="0" marB="0" horzOverflow="overflow">
                    <a:lnL w="12700" cap="flat" cmpd="sng" algn="ctr">
                      <a:solidFill>
                        <a:srgbClr val="0066CC"/>
                      </a:solidFill>
                      <a:prstDash val="solid"/>
                      <a:round/>
                      <a:headEnd type="none" w="med" len="med"/>
                      <a:tailEnd type="none" w="med" len="med"/>
                    </a:lnL>
                    <a:lnR w="12700" cap="flat" cmpd="sng" algn="ctr">
                      <a:solidFill>
                        <a:srgbClr val="0066CC"/>
                      </a:solidFill>
                      <a:prstDash val="solid"/>
                      <a:round/>
                      <a:headEnd type="none" w="med" len="med"/>
                      <a:tailEnd type="none" w="med" len="med"/>
                    </a:lnR>
                    <a:lnT w="12700" cap="flat" cmpd="sng" algn="ctr">
                      <a:solidFill>
                        <a:srgbClr val="0066CC"/>
                      </a:solidFill>
                      <a:prstDash val="solid"/>
                      <a:round/>
                      <a:headEnd type="none" w="med" len="med"/>
                      <a:tailEnd type="none" w="med" len="med"/>
                    </a:lnT>
                    <a:lnB w="12700" cap="flat" cmpd="sng" algn="ctr">
                      <a:solidFill>
                        <a:srgbClr val="0066CC"/>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ts val="38"/>
                        </a:spcBef>
                        <a:spcAft>
                          <a:spcPts val="38"/>
                        </a:spcAft>
                        <a:buClrTx/>
                        <a:buSzTx/>
                        <a:buFontTx/>
                        <a:buNone/>
                        <a:tabLst/>
                      </a:pPr>
                      <a:r>
                        <a:rPr kumimoji="0" lang="en-US" altLang="zh-TW" sz="1600" b="1" i="0" u="none" strike="noStrike" cap="none" normalizeH="0" baseline="0" dirty="0" smtClean="0">
                          <a:ln>
                            <a:noFill/>
                          </a:ln>
                          <a:solidFill>
                            <a:schemeClr val="tx1"/>
                          </a:solidFill>
                          <a:effectLst/>
                          <a:latin typeface="Times New Roman" pitchFamily="18" charset="0"/>
                          <a:ea typeface="標楷體" pitchFamily="65" charset="-120"/>
                          <a:cs typeface="Times New Roman" pitchFamily="18" charset="0"/>
                        </a:rPr>
                        <a:t>×2.00</a:t>
                      </a:r>
                      <a:endParaRPr kumimoji="0" lang="zh-TW" altLang="zh-TW" sz="1600" b="0" i="0" u="none" strike="noStrike" cap="none" normalizeH="0" baseline="0" dirty="0" smtClean="0">
                        <a:ln>
                          <a:noFill/>
                        </a:ln>
                        <a:solidFill>
                          <a:schemeClr val="tx1"/>
                        </a:solidFill>
                        <a:effectLst/>
                        <a:latin typeface="Times New Roman" pitchFamily="18" charset="0"/>
                        <a:ea typeface="標楷體" pitchFamily="65" charset="-120"/>
                        <a:cs typeface="Times New Roman" pitchFamily="18" charset="0"/>
                      </a:endParaRPr>
                    </a:p>
                  </a:txBody>
                  <a:tcPr marL="68580" marR="68580" marT="0" marB="0" horzOverflow="overflow">
                    <a:lnL w="12700" cap="flat" cmpd="sng" algn="ctr">
                      <a:solidFill>
                        <a:srgbClr val="0066CC"/>
                      </a:solidFill>
                      <a:prstDash val="solid"/>
                      <a:round/>
                      <a:headEnd type="none" w="med" len="med"/>
                      <a:tailEnd type="none" w="med" len="med"/>
                    </a:lnL>
                    <a:lnR w="12700" cap="flat" cmpd="sng" algn="ctr">
                      <a:solidFill>
                        <a:srgbClr val="0066CC"/>
                      </a:solidFill>
                      <a:prstDash val="solid"/>
                      <a:round/>
                      <a:headEnd type="none" w="med" len="med"/>
                      <a:tailEnd type="none" w="med" len="med"/>
                    </a:lnR>
                    <a:lnT w="12700" cap="flat" cmpd="sng" algn="ctr">
                      <a:solidFill>
                        <a:srgbClr val="0066CC"/>
                      </a:solidFill>
                      <a:prstDash val="solid"/>
                      <a:round/>
                      <a:headEnd type="none" w="med" len="med"/>
                      <a:tailEnd type="none" w="med" len="med"/>
                    </a:lnT>
                    <a:lnB w="12700" cap="flat" cmpd="sng" algn="ctr">
                      <a:solidFill>
                        <a:srgbClr val="0066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38"/>
                        </a:spcBef>
                        <a:spcAft>
                          <a:spcPts val="38"/>
                        </a:spcAft>
                        <a:buClrTx/>
                        <a:buSzTx/>
                        <a:buFontTx/>
                        <a:buNone/>
                        <a:tabLst/>
                      </a:pPr>
                      <a:r>
                        <a:rPr kumimoji="0" lang="en-US" altLang="zh-TW" sz="1600" b="1" i="0" u="none" strike="noStrike" cap="none" normalizeH="0" baseline="0" dirty="0" smtClean="0">
                          <a:ln>
                            <a:noFill/>
                          </a:ln>
                          <a:solidFill>
                            <a:srgbClr val="FF0000"/>
                          </a:solidFill>
                          <a:effectLst/>
                          <a:latin typeface="Times New Roman" pitchFamily="18" charset="0"/>
                          <a:ea typeface="標楷體" pitchFamily="65" charset="-120"/>
                          <a:cs typeface="Times New Roman" pitchFamily="18" charset="0"/>
                        </a:rPr>
                        <a:t>10</a:t>
                      </a:r>
                      <a:endParaRPr kumimoji="0" lang="zh-TW" altLang="zh-TW" sz="1600" b="1" i="0" u="none" strike="noStrike" cap="none" normalizeH="0" baseline="0" dirty="0" smtClean="0">
                        <a:ln>
                          <a:noFill/>
                        </a:ln>
                        <a:solidFill>
                          <a:srgbClr val="FF0000"/>
                        </a:solidFill>
                        <a:effectLst/>
                        <a:latin typeface="Times New Roman" pitchFamily="18" charset="0"/>
                        <a:ea typeface="標楷體" pitchFamily="65" charset="-120"/>
                        <a:cs typeface="Times New Roman" pitchFamily="18" charset="0"/>
                      </a:endParaRPr>
                    </a:p>
                  </a:txBody>
                  <a:tcPr marL="68580" marR="68580" marT="0" marB="0" horzOverflow="overflow">
                    <a:lnL w="12700" cap="flat" cmpd="sng" algn="ctr">
                      <a:solidFill>
                        <a:srgbClr val="0066CC"/>
                      </a:solidFill>
                      <a:prstDash val="solid"/>
                      <a:round/>
                      <a:headEnd type="none" w="med" len="med"/>
                      <a:tailEnd type="none" w="med" len="med"/>
                    </a:lnL>
                    <a:lnR w="12700" cap="flat" cmpd="sng" algn="ctr">
                      <a:solidFill>
                        <a:srgbClr val="0066CC"/>
                      </a:solidFill>
                      <a:prstDash val="solid"/>
                      <a:round/>
                      <a:headEnd type="none" w="med" len="med"/>
                      <a:tailEnd type="none" w="med" len="med"/>
                    </a:lnR>
                    <a:lnT w="12700" cap="flat" cmpd="sng" algn="ctr">
                      <a:solidFill>
                        <a:srgbClr val="0066CC"/>
                      </a:solidFill>
                      <a:prstDash val="solid"/>
                      <a:round/>
                      <a:headEnd type="none" w="med" len="med"/>
                      <a:tailEnd type="none" w="med" len="med"/>
                    </a:lnT>
                    <a:lnB w="12700" cap="flat" cmpd="sng" algn="ctr">
                      <a:solidFill>
                        <a:srgbClr val="0066CC"/>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279364">
                <a:tc>
                  <a:txBody>
                    <a:bodyPr/>
                    <a:lstStyle/>
                    <a:p>
                      <a:pPr marL="0" marR="0" lvl="0" indent="0" algn="l" defTabSz="914400" rtl="0" eaLnBrk="1" fontAlgn="base" latinLnBrk="0" hangingPunct="1">
                        <a:lnSpc>
                          <a:spcPct val="100000"/>
                        </a:lnSpc>
                        <a:spcBef>
                          <a:spcPts val="38"/>
                        </a:spcBef>
                        <a:spcAft>
                          <a:spcPts val="38"/>
                        </a:spcAft>
                        <a:buClrTx/>
                        <a:buSzTx/>
                        <a:buFontTx/>
                        <a:buNone/>
                        <a:tabLst/>
                      </a:pPr>
                      <a:r>
                        <a:rPr kumimoji="0" lang="zh-TW" altLang="en-US" sz="1600" b="1" i="0" u="none" strike="noStrike" cap="none" normalizeH="0" baseline="0" dirty="0" smtClean="0">
                          <a:ln>
                            <a:noFill/>
                          </a:ln>
                          <a:solidFill>
                            <a:schemeClr val="tx1"/>
                          </a:solidFill>
                          <a:effectLst/>
                          <a:latin typeface="Times New Roman" pitchFamily="18" charset="0"/>
                          <a:ea typeface="標楷體" pitchFamily="65" charset="-120"/>
                          <a:cs typeface="Times New Roman" pitchFamily="18" charset="0"/>
                        </a:rPr>
                        <a:t>數學</a:t>
                      </a:r>
                      <a:r>
                        <a:rPr kumimoji="0" lang="en-US" altLang="zh-TW" sz="1600" b="1" i="0" u="none" strike="noStrike" cap="none" normalizeH="0" baseline="0" dirty="0" smtClean="0">
                          <a:ln>
                            <a:noFill/>
                          </a:ln>
                          <a:solidFill>
                            <a:schemeClr val="tx1"/>
                          </a:solidFill>
                          <a:effectLst/>
                          <a:latin typeface="Times New Roman" pitchFamily="18" charset="0"/>
                          <a:ea typeface="標楷體" pitchFamily="65" charset="-120"/>
                          <a:cs typeface="Times New Roman" pitchFamily="18" charset="0"/>
                        </a:rPr>
                        <a:t>B</a:t>
                      </a:r>
                      <a:endParaRPr kumimoji="0" lang="zh-TW" sz="1600" b="1" i="0" u="none" strike="noStrike" cap="none" normalizeH="0" baseline="0" dirty="0" smtClean="0">
                        <a:ln>
                          <a:noFill/>
                        </a:ln>
                        <a:solidFill>
                          <a:schemeClr val="tx1"/>
                        </a:solidFill>
                        <a:effectLst/>
                        <a:latin typeface="Times New Roman" pitchFamily="18" charset="0"/>
                        <a:ea typeface="標楷體" pitchFamily="65" charset="-120"/>
                        <a:cs typeface="Times New Roman" pitchFamily="18" charset="0"/>
                      </a:endParaRPr>
                    </a:p>
                  </a:txBody>
                  <a:tcPr marL="68580" marR="68580" marT="0" marB="0" horzOverflow="overflow">
                    <a:lnL w="12700" cap="flat" cmpd="sng" algn="ctr">
                      <a:solidFill>
                        <a:srgbClr val="0066CC"/>
                      </a:solidFill>
                      <a:prstDash val="solid"/>
                      <a:round/>
                      <a:headEnd type="none" w="med" len="med"/>
                      <a:tailEnd type="none" w="med" len="med"/>
                    </a:lnL>
                    <a:lnR w="12700" cap="flat" cmpd="sng" algn="ctr">
                      <a:solidFill>
                        <a:srgbClr val="0066CC"/>
                      </a:solidFill>
                      <a:prstDash val="solid"/>
                      <a:round/>
                      <a:headEnd type="none" w="med" len="med"/>
                      <a:tailEnd type="none" w="med" len="med"/>
                    </a:lnR>
                    <a:lnT w="12700" cap="flat" cmpd="sng" algn="ctr">
                      <a:solidFill>
                        <a:srgbClr val="0066CC"/>
                      </a:solidFill>
                      <a:prstDash val="solid"/>
                      <a:round/>
                      <a:headEnd type="none" w="med" len="med"/>
                      <a:tailEnd type="none" w="med" len="med"/>
                    </a:lnT>
                    <a:lnB w="12700" cap="flat" cmpd="sng" algn="ctr">
                      <a:solidFill>
                        <a:srgbClr val="0066CC"/>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ts val="38"/>
                        </a:spcBef>
                        <a:spcAft>
                          <a:spcPts val="38"/>
                        </a:spcAft>
                        <a:buClrTx/>
                        <a:buSzTx/>
                        <a:buFontTx/>
                        <a:buNone/>
                        <a:tabLst/>
                      </a:pPr>
                      <a:r>
                        <a:rPr kumimoji="0" lang="en-US" altLang="zh-TW" sz="1600" b="0" i="0" u="none" strike="noStrike" cap="none" normalizeH="0" baseline="0" dirty="0" smtClean="0">
                          <a:ln>
                            <a:noFill/>
                          </a:ln>
                          <a:solidFill>
                            <a:schemeClr val="tx1"/>
                          </a:solidFill>
                          <a:effectLst/>
                          <a:latin typeface="Times New Roman" pitchFamily="18" charset="0"/>
                          <a:ea typeface="標楷體" pitchFamily="65" charset="-120"/>
                          <a:cs typeface="Times New Roman" pitchFamily="18" charset="0"/>
                        </a:rPr>
                        <a:t>---</a:t>
                      </a:r>
                      <a:endParaRPr kumimoji="0" lang="zh-TW" altLang="zh-TW" sz="1600" b="0" i="0" u="none" strike="noStrike" cap="none" normalizeH="0" baseline="0" dirty="0" smtClean="0">
                        <a:ln>
                          <a:noFill/>
                        </a:ln>
                        <a:solidFill>
                          <a:schemeClr val="tx1"/>
                        </a:solidFill>
                        <a:effectLst/>
                        <a:latin typeface="Times New Roman" pitchFamily="18" charset="0"/>
                        <a:ea typeface="標楷體" pitchFamily="65" charset="-120"/>
                        <a:cs typeface="Times New Roman" pitchFamily="18" charset="0"/>
                      </a:endParaRPr>
                    </a:p>
                  </a:txBody>
                  <a:tcPr marL="68580" marR="68580" marT="0" marB="0" horzOverflow="overflow">
                    <a:lnL w="12700" cap="flat" cmpd="sng" algn="ctr">
                      <a:solidFill>
                        <a:srgbClr val="0066CC"/>
                      </a:solidFill>
                      <a:prstDash val="solid"/>
                      <a:round/>
                      <a:headEnd type="none" w="med" len="med"/>
                      <a:tailEnd type="none" w="med" len="med"/>
                    </a:lnL>
                    <a:lnR w="12700" cap="flat" cmpd="sng" algn="ctr">
                      <a:solidFill>
                        <a:srgbClr val="0066CC"/>
                      </a:solidFill>
                      <a:prstDash val="solid"/>
                      <a:round/>
                      <a:headEnd type="none" w="med" len="med"/>
                      <a:tailEnd type="none" w="med" len="med"/>
                    </a:lnR>
                    <a:lnT w="12700" cap="flat" cmpd="sng" algn="ctr">
                      <a:solidFill>
                        <a:srgbClr val="0066CC"/>
                      </a:solidFill>
                      <a:prstDash val="solid"/>
                      <a:round/>
                      <a:headEnd type="none" w="med" len="med"/>
                      <a:tailEnd type="none" w="med" len="med"/>
                    </a:lnT>
                    <a:lnB w="12700" cap="flat" cmpd="sng" algn="ctr">
                      <a:solidFill>
                        <a:srgbClr val="0066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38"/>
                        </a:spcBef>
                        <a:spcAft>
                          <a:spcPts val="38"/>
                        </a:spcAft>
                        <a:buClrTx/>
                        <a:buSzTx/>
                        <a:buFontTx/>
                        <a:buNone/>
                        <a:tabLst/>
                      </a:pPr>
                      <a:r>
                        <a:rPr kumimoji="0" lang="en-US" altLang="zh-TW" sz="1600" b="1" i="0" u="none" strike="noStrike" cap="none" normalizeH="0" baseline="0" dirty="0" smtClean="0">
                          <a:ln>
                            <a:noFill/>
                          </a:ln>
                          <a:solidFill>
                            <a:srgbClr val="FF0000"/>
                          </a:solidFill>
                          <a:effectLst/>
                          <a:latin typeface="Times New Roman" pitchFamily="18" charset="0"/>
                          <a:ea typeface="標楷體" pitchFamily="65" charset="-120"/>
                          <a:cs typeface="Times New Roman" pitchFamily="18" charset="0"/>
                        </a:rPr>
                        <a:t>13</a:t>
                      </a:r>
                      <a:endParaRPr kumimoji="0" lang="zh-TW" altLang="zh-TW" sz="1600" b="1" i="0" u="none" strike="noStrike" cap="none" normalizeH="0" baseline="0" dirty="0" smtClean="0">
                        <a:ln>
                          <a:noFill/>
                        </a:ln>
                        <a:solidFill>
                          <a:srgbClr val="FF0000"/>
                        </a:solidFill>
                        <a:effectLst/>
                        <a:latin typeface="Times New Roman" pitchFamily="18" charset="0"/>
                        <a:ea typeface="標楷體" pitchFamily="65" charset="-120"/>
                        <a:cs typeface="Times New Roman" pitchFamily="18" charset="0"/>
                      </a:endParaRPr>
                    </a:p>
                  </a:txBody>
                  <a:tcPr marL="68580" marR="68580" marT="0" marB="0" horzOverflow="overflow">
                    <a:lnL w="12700" cap="flat" cmpd="sng" algn="ctr">
                      <a:solidFill>
                        <a:srgbClr val="0066CC"/>
                      </a:solidFill>
                      <a:prstDash val="solid"/>
                      <a:round/>
                      <a:headEnd type="none" w="med" len="med"/>
                      <a:tailEnd type="none" w="med" len="med"/>
                    </a:lnL>
                    <a:lnR w="12700" cap="flat" cmpd="sng" algn="ctr">
                      <a:solidFill>
                        <a:srgbClr val="0066CC"/>
                      </a:solidFill>
                      <a:prstDash val="solid"/>
                      <a:round/>
                      <a:headEnd type="none" w="med" len="med"/>
                      <a:tailEnd type="none" w="med" len="med"/>
                    </a:lnR>
                    <a:lnT w="12700" cap="flat" cmpd="sng" algn="ctr">
                      <a:solidFill>
                        <a:srgbClr val="0066CC"/>
                      </a:solidFill>
                      <a:prstDash val="solid"/>
                      <a:round/>
                      <a:headEnd type="none" w="med" len="med"/>
                      <a:tailEnd type="none" w="med" len="med"/>
                    </a:lnT>
                    <a:lnB w="12700" cap="flat" cmpd="sng" algn="ctr">
                      <a:solidFill>
                        <a:srgbClr val="0066CC"/>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542319832"/>
                  </a:ext>
                </a:extLst>
              </a:tr>
              <a:tr h="279364">
                <a:tc>
                  <a:txBody>
                    <a:bodyPr/>
                    <a:lstStyle/>
                    <a:p>
                      <a:pPr marL="0" marR="0" lvl="0" indent="0" algn="l" defTabSz="914400" rtl="0" eaLnBrk="1" fontAlgn="base" latinLnBrk="0" hangingPunct="1">
                        <a:lnSpc>
                          <a:spcPct val="100000"/>
                        </a:lnSpc>
                        <a:spcBef>
                          <a:spcPts val="38"/>
                        </a:spcBef>
                        <a:spcAft>
                          <a:spcPts val="38"/>
                        </a:spcAft>
                        <a:buClrTx/>
                        <a:buSzTx/>
                        <a:buFontTx/>
                        <a:buNone/>
                        <a:tabLst/>
                      </a:pPr>
                      <a:r>
                        <a:rPr kumimoji="0" lang="zh-TW" sz="1600" b="1" i="0" u="none" strike="noStrike" cap="none" normalizeH="0" baseline="0" smtClean="0">
                          <a:ln>
                            <a:noFill/>
                          </a:ln>
                          <a:solidFill>
                            <a:schemeClr val="tx1"/>
                          </a:solidFill>
                          <a:effectLst/>
                          <a:latin typeface="Times New Roman" pitchFamily="18" charset="0"/>
                          <a:ea typeface="標楷體" pitchFamily="65" charset="-120"/>
                          <a:cs typeface="Times New Roman" pitchFamily="18" charset="0"/>
                        </a:rPr>
                        <a:t>社會</a:t>
                      </a:r>
                      <a:endParaRPr kumimoji="0" lang="zh-TW" sz="1600" b="0" i="0" u="none" strike="noStrike" cap="none" normalizeH="0" baseline="0" smtClean="0">
                        <a:ln>
                          <a:noFill/>
                        </a:ln>
                        <a:solidFill>
                          <a:schemeClr val="tx1"/>
                        </a:solidFill>
                        <a:effectLst/>
                        <a:latin typeface="Times New Roman" pitchFamily="18" charset="0"/>
                        <a:ea typeface="標楷體" pitchFamily="65" charset="-120"/>
                        <a:cs typeface="Times New Roman" pitchFamily="18" charset="0"/>
                      </a:endParaRPr>
                    </a:p>
                  </a:txBody>
                  <a:tcPr marL="68580" marR="68580" marT="0" marB="0" horzOverflow="overflow">
                    <a:lnL w="12700" cap="flat" cmpd="sng" algn="ctr">
                      <a:solidFill>
                        <a:srgbClr val="0066CC"/>
                      </a:solidFill>
                      <a:prstDash val="solid"/>
                      <a:round/>
                      <a:headEnd type="none" w="med" len="med"/>
                      <a:tailEnd type="none" w="med" len="med"/>
                    </a:lnL>
                    <a:lnR w="12700" cap="flat" cmpd="sng" algn="ctr">
                      <a:solidFill>
                        <a:srgbClr val="0066CC"/>
                      </a:solidFill>
                      <a:prstDash val="solid"/>
                      <a:round/>
                      <a:headEnd type="none" w="med" len="med"/>
                      <a:tailEnd type="none" w="med" len="med"/>
                    </a:lnR>
                    <a:lnT w="12700" cap="flat" cmpd="sng" algn="ctr">
                      <a:solidFill>
                        <a:srgbClr val="0066CC"/>
                      </a:solidFill>
                      <a:prstDash val="solid"/>
                      <a:round/>
                      <a:headEnd type="none" w="med" len="med"/>
                      <a:tailEnd type="none" w="med" len="med"/>
                    </a:lnT>
                    <a:lnB w="12700" cap="flat" cmpd="sng" algn="ctr">
                      <a:solidFill>
                        <a:srgbClr val="0066CC"/>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ts val="38"/>
                        </a:spcBef>
                        <a:spcAft>
                          <a:spcPts val="38"/>
                        </a:spcAft>
                        <a:buClrTx/>
                        <a:buSzTx/>
                        <a:buFontTx/>
                        <a:buNone/>
                        <a:tabLst/>
                      </a:pPr>
                      <a:r>
                        <a:rPr kumimoji="0" lang="en-US" altLang="zh-TW" sz="1600" b="0" i="0" u="none" strike="noStrike" cap="none" normalizeH="0" baseline="0" dirty="0" smtClean="0">
                          <a:ln>
                            <a:noFill/>
                          </a:ln>
                          <a:solidFill>
                            <a:schemeClr val="tx1"/>
                          </a:solidFill>
                          <a:effectLst/>
                          <a:latin typeface="Times New Roman" pitchFamily="18" charset="0"/>
                          <a:ea typeface="標楷體" pitchFamily="65" charset="-120"/>
                          <a:cs typeface="Times New Roman" pitchFamily="18" charset="0"/>
                        </a:rPr>
                        <a:t>--- </a:t>
                      </a:r>
                      <a:endParaRPr kumimoji="0" lang="zh-TW" altLang="zh-TW" sz="1600" b="0" i="0" u="none" strike="noStrike" cap="none" normalizeH="0" baseline="0" dirty="0" smtClean="0">
                        <a:ln>
                          <a:noFill/>
                        </a:ln>
                        <a:solidFill>
                          <a:schemeClr val="tx1"/>
                        </a:solidFill>
                        <a:effectLst/>
                        <a:latin typeface="Times New Roman" pitchFamily="18" charset="0"/>
                        <a:ea typeface="標楷體" pitchFamily="65" charset="-120"/>
                        <a:cs typeface="Times New Roman" pitchFamily="18" charset="0"/>
                      </a:endParaRPr>
                    </a:p>
                  </a:txBody>
                  <a:tcPr marL="68580" marR="68580" marT="0" marB="0" horzOverflow="overflow">
                    <a:lnL w="12700" cap="flat" cmpd="sng" algn="ctr">
                      <a:solidFill>
                        <a:srgbClr val="0066CC"/>
                      </a:solidFill>
                      <a:prstDash val="solid"/>
                      <a:round/>
                      <a:headEnd type="none" w="med" len="med"/>
                      <a:tailEnd type="none" w="med" len="med"/>
                    </a:lnL>
                    <a:lnR w="12700" cap="flat" cmpd="sng" algn="ctr">
                      <a:solidFill>
                        <a:srgbClr val="0066CC"/>
                      </a:solidFill>
                      <a:prstDash val="solid"/>
                      <a:round/>
                      <a:headEnd type="none" w="med" len="med"/>
                      <a:tailEnd type="none" w="med" len="med"/>
                    </a:lnR>
                    <a:lnT w="12700" cap="flat" cmpd="sng" algn="ctr">
                      <a:solidFill>
                        <a:srgbClr val="0066CC"/>
                      </a:solidFill>
                      <a:prstDash val="solid"/>
                      <a:round/>
                      <a:headEnd type="none" w="med" len="med"/>
                      <a:tailEnd type="none" w="med" len="med"/>
                    </a:lnT>
                    <a:lnB w="12700" cap="flat" cmpd="sng" algn="ctr">
                      <a:solidFill>
                        <a:srgbClr val="0066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38"/>
                        </a:spcBef>
                        <a:spcAft>
                          <a:spcPts val="38"/>
                        </a:spcAft>
                        <a:buClrTx/>
                        <a:buSzTx/>
                        <a:buFontTx/>
                        <a:buNone/>
                        <a:tabLst/>
                      </a:pPr>
                      <a:r>
                        <a:rPr kumimoji="0" lang="en-US" altLang="zh-TW" sz="1600" b="1" i="0" u="none" strike="noStrike" cap="none" normalizeH="0" baseline="0" dirty="0" smtClean="0">
                          <a:ln>
                            <a:noFill/>
                          </a:ln>
                          <a:solidFill>
                            <a:srgbClr val="FF0000"/>
                          </a:solidFill>
                          <a:effectLst/>
                          <a:latin typeface="Times New Roman" pitchFamily="18" charset="0"/>
                          <a:ea typeface="標楷體" pitchFamily="65" charset="-120"/>
                          <a:cs typeface="Times New Roman" pitchFamily="18" charset="0"/>
                        </a:rPr>
                        <a:t>8</a:t>
                      </a:r>
                      <a:endParaRPr kumimoji="0" lang="zh-TW" altLang="zh-TW" sz="1600" b="1" i="0" u="none" strike="noStrike" cap="none" normalizeH="0" baseline="0" dirty="0" smtClean="0">
                        <a:ln>
                          <a:noFill/>
                        </a:ln>
                        <a:solidFill>
                          <a:srgbClr val="FF0000"/>
                        </a:solidFill>
                        <a:effectLst/>
                        <a:latin typeface="Times New Roman" pitchFamily="18" charset="0"/>
                        <a:ea typeface="標楷體" pitchFamily="65" charset="-120"/>
                        <a:cs typeface="Times New Roman" pitchFamily="18" charset="0"/>
                      </a:endParaRPr>
                    </a:p>
                  </a:txBody>
                  <a:tcPr marL="68580" marR="68580" marT="0" marB="0" horzOverflow="overflow">
                    <a:lnL w="12700" cap="flat" cmpd="sng" algn="ctr">
                      <a:solidFill>
                        <a:srgbClr val="0066CC"/>
                      </a:solidFill>
                      <a:prstDash val="solid"/>
                      <a:round/>
                      <a:headEnd type="none" w="med" len="med"/>
                      <a:tailEnd type="none" w="med" len="med"/>
                    </a:lnL>
                    <a:lnR w="12700" cap="flat" cmpd="sng" algn="ctr">
                      <a:solidFill>
                        <a:srgbClr val="0066CC"/>
                      </a:solidFill>
                      <a:prstDash val="solid"/>
                      <a:round/>
                      <a:headEnd type="none" w="med" len="med"/>
                      <a:tailEnd type="none" w="med" len="med"/>
                    </a:lnR>
                    <a:lnT w="12700" cap="flat" cmpd="sng" algn="ctr">
                      <a:solidFill>
                        <a:srgbClr val="0066CC"/>
                      </a:solidFill>
                      <a:prstDash val="solid"/>
                      <a:round/>
                      <a:headEnd type="none" w="med" len="med"/>
                      <a:tailEnd type="none" w="med" len="med"/>
                    </a:lnT>
                    <a:lnB w="12700" cap="flat" cmpd="sng" algn="ctr">
                      <a:solidFill>
                        <a:srgbClr val="0066CC"/>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279364">
                <a:tc>
                  <a:txBody>
                    <a:bodyPr/>
                    <a:lstStyle/>
                    <a:p>
                      <a:pPr marL="0" marR="0" lvl="0" indent="0" algn="l" defTabSz="914400" rtl="0" eaLnBrk="1" fontAlgn="base" latinLnBrk="0" hangingPunct="1">
                        <a:lnSpc>
                          <a:spcPct val="100000"/>
                        </a:lnSpc>
                        <a:spcBef>
                          <a:spcPts val="38"/>
                        </a:spcBef>
                        <a:spcAft>
                          <a:spcPts val="38"/>
                        </a:spcAft>
                        <a:buClrTx/>
                        <a:buSzTx/>
                        <a:buFontTx/>
                        <a:buNone/>
                        <a:tabLst/>
                      </a:pPr>
                      <a:r>
                        <a:rPr kumimoji="0" lang="zh-TW" sz="1600" b="1" i="0" u="none" strike="noStrike" cap="none" normalizeH="0" baseline="0" dirty="0" smtClean="0">
                          <a:ln>
                            <a:noFill/>
                          </a:ln>
                          <a:solidFill>
                            <a:schemeClr val="tx1"/>
                          </a:solidFill>
                          <a:effectLst/>
                          <a:latin typeface="Times New Roman" pitchFamily="18" charset="0"/>
                          <a:ea typeface="標楷體" pitchFamily="65" charset="-120"/>
                          <a:cs typeface="Times New Roman" pitchFamily="18" charset="0"/>
                        </a:rPr>
                        <a:t>自然</a:t>
                      </a:r>
                      <a:endParaRPr kumimoji="0" lang="zh-TW" sz="1600" b="0" i="0" u="none" strike="noStrike" cap="none" normalizeH="0" baseline="0" dirty="0" smtClean="0">
                        <a:ln>
                          <a:noFill/>
                        </a:ln>
                        <a:solidFill>
                          <a:schemeClr val="tx1"/>
                        </a:solidFill>
                        <a:effectLst/>
                        <a:latin typeface="Times New Roman" pitchFamily="18" charset="0"/>
                        <a:ea typeface="標楷體" pitchFamily="65" charset="-120"/>
                        <a:cs typeface="Times New Roman" pitchFamily="18" charset="0"/>
                      </a:endParaRPr>
                    </a:p>
                  </a:txBody>
                  <a:tcPr marL="68580" marR="68580" marT="0" marB="0" horzOverflow="overflow">
                    <a:lnL w="12700" cap="flat" cmpd="sng" algn="ctr">
                      <a:solidFill>
                        <a:srgbClr val="0066CC"/>
                      </a:solidFill>
                      <a:prstDash val="solid"/>
                      <a:round/>
                      <a:headEnd type="none" w="med" len="med"/>
                      <a:tailEnd type="none" w="med" len="med"/>
                    </a:lnL>
                    <a:lnR w="12700" cap="flat" cmpd="sng" algn="ctr">
                      <a:solidFill>
                        <a:srgbClr val="0066CC"/>
                      </a:solidFill>
                      <a:prstDash val="solid"/>
                      <a:round/>
                      <a:headEnd type="none" w="med" len="med"/>
                      <a:tailEnd type="none" w="med" len="med"/>
                    </a:lnR>
                    <a:lnT w="12700" cap="flat" cmpd="sng" algn="ctr">
                      <a:solidFill>
                        <a:srgbClr val="0066CC"/>
                      </a:solidFill>
                      <a:prstDash val="solid"/>
                      <a:round/>
                      <a:headEnd type="none" w="med" len="med"/>
                      <a:tailEnd type="none" w="med" len="med"/>
                    </a:lnT>
                    <a:lnB w="12700" cap="flat" cmpd="sng" algn="ctr">
                      <a:solidFill>
                        <a:srgbClr val="0066CC"/>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ts val="38"/>
                        </a:spcBef>
                        <a:spcAft>
                          <a:spcPts val="38"/>
                        </a:spcAft>
                        <a:buClrTx/>
                        <a:buSzTx/>
                        <a:buFontTx/>
                        <a:buNone/>
                        <a:tabLst/>
                      </a:pPr>
                      <a:r>
                        <a:rPr kumimoji="0" lang="en-US" altLang="zh-TW" sz="1600" b="1" i="0" u="none" strike="noStrike" cap="none" normalizeH="0" baseline="0" dirty="0" smtClean="0">
                          <a:ln>
                            <a:noFill/>
                          </a:ln>
                          <a:solidFill>
                            <a:schemeClr val="tx1"/>
                          </a:solidFill>
                          <a:effectLst/>
                          <a:latin typeface="Times New Roman" pitchFamily="18" charset="0"/>
                          <a:ea typeface="標楷體" pitchFamily="65" charset="-120"/>
                          <a:cs typeface="Times New Roman" pitchFamily="18" charset="0"/>
                        </a:rPr>
                        <a:t>×1.00</a:t>
                      </a:r>
                      <a:endParaRPr kumimoji="0" lang="zh-TW" altLang="zh-TW" sz="1600" b="0" i="0" u="none" strike="noStrike" cap="none" normalizeH="0" baseline="0" dirty="0" smtClean="0">
                        <a:ln>
                          <a:noFill/>
                        </a:ln>
                        <a:solidFill>
                          <a:schemeClr val="tx1"/>
                        </a:solidFill>
                        <a:effectLst/>
                        <a:latin typeface="Times New Roman" pitchFamily="18" charset="0"/>
                        <a:ea typeface="標楷體" pitchFamily="65" charset="-120"/>
                        <a:cs typeface="Times New Roman" pitchFamily="18" charset="0"/>
                      </a:endParaRPr>
                    </a:p>
                  </a:txBody>
                  <a:tcPr marL="68580" marR="68580" marT="0" marB="0" horzOverflow="overflow">
                    <a:lnL w="12700" cap="flat" cmpd="sng" algn="ctr">
                      <a:solidFill>
                        <a:srgbClr val="0066CC"/>
                      </a:solidFill>
                      <a:prstDash val="solid"/>
                      <a:round/>
                      <a:headEnd type="none" w="med" len="med"/>
                      <a:tailEnd type="none" w="med" len="med"/>
                    </a:lnL>
                    <a:lnR w="12700" cap="flat" cmpd="sng" algn="ctr">
                      <a:solidFill>
                        <a:srgbClr val="0066CC"/>
                      </a:solidFill>
                      <a:prstDash val="solid"/>
                      <a:round/>
                      <a:headEnd type="none" w="med" len="med"/>
                      <a:tailEnd type="none" w="med" len="med"/>
                    </a:lnR>
                    <a:lnT w="12700" cap="flat" cmpd="sng" algn="ctr">
                      <a:solidFill>
                        <a:srgbClr val="0066CC"/>
                      </a:solidFill>
                      <a:prstDash val="solid"/>
                      <a:round/>
                      <a:headEnd type="none" w="med" len="med"/>
                      <a:tailEnd type="none" w="med" len="med"/>
                    </a:lnT>
                    <a:lnB w="12700" cap="flat" cmpd="sng" algn="ctr">
                      <a:solidFill>
                        <a:srgbClr val="0066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38"/>
                        </a:spcBef>
                        <a:spcAft>
                          <a:spcPts val="38"/>
                        </a:spcAft>
                        <a:buClrTx/>
                        <a:buSzTx/>
                        <a:buFontTx/>
                        <a:buNone/>
                        <a:tabLst/>
                      </a:pPr>
                      <a:r>
                        <a:rPr kumimoji="0" lang="en-US" altLang="zh-TW" sz="1600" b="1" i="0" u="none" strike="noStrike" cap="none" normalizeH="0" baseline="0" dirty="0" smtClean="0">
                          <a:ln>
                            <a:noFill/>
                          </a:ln>
                          <a:solidFill>
                            <a:srgbClr val="FF0000"/>
                          </a:solidFill>
                          <a:effectLst/>
                          <a:latin typeface="Times New Roman" pitchFamily="18" charset="0"/>
                          <a:ea typeface="標楷體" pitchFamily="65" charset="-120"/>
                          <a:cs typeface="Times New Roman" pitchFamily="18" charset="0"/>
                        </a:rPr>
                        <a:t>7</a:t>
                      </a:r>
                      <a:endParaRPr kumimoji="0" lang="zh-TW" altLang="zh-TW" sz="1600" b="1" i="0" u="none" strike="noStrike" cap="none" normalizeH="0" baseline="0" dirty="0" smtClean="0">
                        <a:ln>
                          <a:noFill/>
                        </a:ln>
                        <a:solidFill>
                          <a:srgbClr val="FF0000"/>
                        </a:solidFill>
                        <a:effectLst/>
                        <a:latin typeface="Times New Roman" pitchFamily="18" charset="0"/>
                        <a:ea typeface="標楷體" pitchFamily="65" charset="-120"/>
                        <a:cs typeface="Times New Roman" pitchFamily="18" charset="0"/>
                      </a:endParaRPr>
                    </a:p>
                  </a:txBody>
                  <a:tcPr marL="68580" marR="68580" marT="0" marB="0" horzOverflow="overflow">
                    <a:lnL w="12700" cap="flat" cmpd="sng" algn="ctr">
                      <a:solidFill>
                        <a:srgbClr val="0066CC"/>
                      </a:solidFill>
                      <a:prstDash val="solid"/>
                      <a:round/>
                      <a:headEnd type="none" w="med" len="med"/>
                      <a:tailEnd type="none" w="med" len="med"/>
                    </a:lnL>
                    <a:lnR w="12700" cap="flat" cmpd="sng" algn="ctr">
                      <a:solidFill>
                        <a:srgbClr val="0066CC"/>
                      </a:solidFill>
                      <a:prstDash val="solid"/>
                      <a:round/>
                      <a:headEnd type="none" w="med" len="med"/>
                      <a:tailEnd type="none" w="med" len="med"/>
                    </a:lnR>
                    <a:lnT w="12700" cap="flat" cmpd="sng" algn="ctr">
                      <a:solidFill>
                        <a:srgbClr val="0066CC"/>
                      </a:solidFill>
                      <a:prstDash val="solid"/>
                      <a:round/>
                      <a:headEnd type="none" w="med" len="med"/>
                      <a:tailEnd type="none" w="med" len="med"/>
                    </a:lnT>
                    <a:lnB w="12700" cap="flat" cmpd="sng" algn="ctr">
                      <a:solidFill>
                        <a:srgbClr val="0066CC"/>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graphicFrame>
        <p:nvGraphicFramePr>
          <p:cNvPr id="5" name="表格 4"/>
          <p:cNvGraphicFramePr>
            <a:graphicFrameLocks noGrp="1"/>
          </p:cNvGraphicFramePr>
          <p:nvPr>
            <p:extLst>
              <p:ext uri="{D42A27DB-BD31-4B8C-83A1-F6EECF244321}">
                <p14:modId xmlns:p14="http://schemas.microsoft.com/office/powerpoint/2010/main" val="2980374004"/>
              </p:ext>
            </p:extLst>
          </p:nvPr>
        </p:nvGraphicFramePr>
        <p:xfrm>
          <a:off x="473876" y="4109200"/>
          <a:ext cx="11553024" cy="857186"/>
        </p:xfrm>
        <a:graphic>
          <a:graphicData uri="http://schemas.openxmlformats.org/drawingml/2006/table">
            <a:tbl>
              <a:tblPr/>
              <a:tblGrid>
                <a:gridCol w="10941904">
                  <a:extLst>
                    <a:ext uri="{9D8B030D-6E8A-4147-A177-3AD203B41FA5}">
                      <a16:colId xmlns:a16="http://schemas.microsoft.com/office/drawing/2014/main" val="20000"/>
                    </a:ext>
                  </a:extLst>
                </a:gridCol>
                <a:gridCol w="611120">
                  <a:extLst>
                    <a:ext uri="{9D8B030D-6E8A-4147-A177-3AD203B41FA5}">
                      <a16:colId xmlns:a16="http://schemas.microsoft.com/office/drawing/2014/main" val="20001"/>
                    </a:ext>
                  </a:extLst>
                </a:gridCol>
              </a:tblGrid>
              <a:tr h="423157">
                <a:tc>
                  <a:txBody>
                    <a:bodyPr/>
                    <a:lstStyle/>
                    <a:p>
                      <a:pPr marL="0" marR="0" lvl="0" indent="49213" algn="l" defTabSz="914400" rtl="0" eaLnBrk="1" fontAlgn="base" latinLnBrk="0" hangingPunct="1">
                        <a:lnSpc>
                          <a:spcPts val="1200"/>
                        </a:lnSpc>
                        <a:spcBef>
                          <a:spcPts val="63"/>
                        </a:spcBef>
                        <a:spcAft>
                          <a:spcPts val="63"/>
                        </a:spcAft>
                        <a:buClrTx/>
                        <a:buSzTx/>
                        <a:buFontTx/>
                        <a:buNone/>
                        <a:tabLst/>
                      </a:pPr>
                      <a:endParaRPr kumimoji="0" lang="en-US" altLang="zh-TW" sz="1400" b="1" i="0" u="none" strike="noStrike" cap="none" normalizeH="0" baseline="0" dirty="0" smtClean="0">
                        <a:ln>
                          <a:noFill/>
                        </a:ln>
                        <a:solidFill>
                          <a:srgbClr val="000000"/>
                        </a:solidFill>
                        <a:effectLst/>
                        <a:latin typeface="Times New Roman" pitchFamily="18" charset="0"/>
                        <a:ea typeface="標楷體" pitchFamily="65" charset="-120"/>
                        <a:cs typeface="Times New Roman" pitchFamily="18" charset="0"/>
                      </a:endParaRPr>
                    </a:p>
                    <a:p>
                      <a:pPr marL="0" marR="0" lvl="0" indent="49213" algn="l" defTabSz="914400" rtl="0" eaLnBrk="1" fontAlgn="base" latinLnBrk="0" hangingPunct="1">
                        <a:lnSpc>
                          <a:spcPts val="1200"/>
                        </a:lnSpc>
                        <a:spcBef>
                          <a:spcPts val="63"/>
                        </a:spcBef>
                        <a:spcAft>
                          <a:spcPts val="63"/>
                        </a:spcAft>
                        <a:buClrTx/>
                        <a:buSzTx/>
                        <a:buFontTx/>
                        <a:buNone/>
                        <a:tabLst/>
                      </a:pPr>
                      <a:r>
                        <a:rPr kumimoji="0" lang="zh-TW" sz="1400" b="1" i="0" u="none" strike="noStrike" cap="none" spc="-70" normalizeH="0" baseline="0" dirty="0" smtClean="0">
                          <a:ln>
                            <a:noFill/>
                          </a:ln>
                          <a:solidFill>
                            <a:srgbClr val="FF0000"/>
                          </a:solidFill>
                          <a:effectLst/>
                          <a:latin typeface="Times New Roman" pitchFamily="18" charset="0"/>
                          <a:ea typeface="標楷體" pitchFamily="65" charset="-120"/>
                          <a:cs typeface="Times New Roman" pitchFamily="18" charset="0"/>
                        </a:rPr>
                        <a:t>國文級分</a:t>
                      </a:r>
                      <a:r>
                        <a:rPr kumimoji="0" lang="en-US" sz="1400" b="1" i="0" u="none" strike="noStrike" cap="none" spc="-70" normalizeH="0" baseline="0" dirty="0" smtClean="0">
                          <a:ln>
                            <a:noFill/>
                          </a:ln>
                          <a:solidFill>
                            <a:srgbClr val="000000"/>
                          </a:solidFill>
                          <a:effectLst/>
                          <a:latin typeface="Times New Roman" pitchFamily="18" charset="0"/>
                          <a:ea typeface="標楷體" pitchFamily="65" charset="-120"/>
                          <a:cs typeface="Times New Roman" pitchFamily="18" charset="0"/>
                        </a:rPr>
                        <a:t> </a:t>
                      </a:r>
                      <a:r>
                        <a:rPr kumimoji="0" lang="en-US" altLang="zh-TW" sz="1400" b="1" i="0" u="none" strike="noStrike" cap="none" spc="-70" normalizeH="0" baseline="0" dirty="0" smtClean="0">
                          <a:ln>
                            <a:noFill/>
                          </a:ln>
                          <a:solidFill>
                            <a:srgbClr val="000000"/>
                          </a:solidFill>
                          <a:effectLst/>
                          <a:latin typeface="Times New Roman" pitchFamily="18" charset="0"/>
                          <a:ea typeface="標楷體" pitchFamily="65" charset="-120"/>
                          <a:cs typeface="Times New Roman" pitchFamily="18" charset="0"/>
                        </a:rPr>
                        <a:t>× </a:t>
                      </a:r>
                      <a:r>
                        <a:rPr kumimoji="0" lang="zh-TW" sz="1400" b="1" i="0" u="none" strike="noStrike" cap="none" spc="-70" normalizeH="0" baseline="0" dirty="0" smtClean="0">
                          <a:ln>
                            <a:noFill/>
                          </a:ln>
                          <a:solidFill>
                            <a:srgbClr val="000000"/>
                          </a:solidFill>
                          <a:effectLst/>
                          <a:latin typeface="Times New Roman" pitchFamily="18" charset="0"/>
                          <a:ea typeface="標楷體" pitchFamily="65" charset="-120"/>
                          <a:cs typeface="Times New Roman" pitchFamily="18" charset="0"/>
                        </a:rPr>
                        <a:t>國文權重 ＋ </a:t>
                      </a:r>
                      <a:r>
                        <a:rPr kumimoji="0" lang="zh-TW" sz="1400" b="1" i="0" u="none" strike="noStrike" cap="none" spc="-70" normalizeH="0" baseline="0" dirty="0" smtClean="0">
                          <a:ln>
                            <a:noFill/>
                          </a:ln>
                          <a:solidFill>
                            <a:srgbClr val="FF0000"/>
                          </a:solidFill>
                          <a:effectLst/>
                          <a:latin typeface="Times New Roman" pitchFamily="18" charset="0"/>
                          <a:ea typeface="標楷體" pitchFamily="65" charset="-120"/>
                          <a:cs typeface="Times New Roman" pitchFamily="18" charset="0"/>
                        </a:rPr>
                        <a:t>英文級分</a:t>
                      </a:r>
                      <a:r>
                        <a:rPr kumimoji="0" lang="en-US" sz="1400" b="1" i="0" u="none" strike="noStrike" cap="none" spc="-70" normalizeH="0" baseline="0" dirty="0" smtClean="0">
                          <a:ln>
                            <a:noFill/>
                          </a:ln>
                          <a:solidFill>
                            <a:srgbClr val="000000"/>
                          </a:solidFill>
                          <a:effectLst/>
                          <a:latin typeface="Times New Roman" pitchFamily="18" charset="0"/>
                          <a:ea typeface="標楷體" pitchFamily="65" charset="-120"/>
                          <a:cs typeface="Times New Roman" pitchFamily="18" charset="0"/>
                        </a:rPr>
                        <a:t> </a:t>
                      </a:r>
                      <a:r>
                        <a:rPr kumimoji="0" lang="en-US" altLang="zh-TW" sz="1400" b="1" i="0" u="none" strike="noStrike" cap="none" spc="-70" normalizeH="0" baseline="0" dirty="0" smtClean="0">
                          <a:ln>
                            <a:noFill/>
                          </a:ln>
                          <a:solidFill>
                            <a:srgbClr val="000000"/>
                          </a:solidFill>
                          <a:effectLst/>
                          <a:latin typeface="Times New Roman" pitchFamily="18" charset="0"/>
                          <a:ea typeface="標楷體" pitchFamily="65" charset="-120"/>
                          <a:cs typeface="Times New Roman" pitchFamily="18" charset="0"/>
                        </a:rPr>
                        <a:t>× </a:t>
                      </a:r>
                      <a:r>
                        <a:rPr kumimoji="0" lang="zh-TW" sz="1400" b="1" i="0" u="none" strike="noStrike" cap="none" spc="-70" normalizeH="0" baseline="0" dirty="0" smtClean="0">
                          <a:ln>
                            <a:noFill/>
                          </a:ln>
                          <a:solidFill>
                            <a:srgbClr val="000000"/>
                          </a:solidFill>
                          <a:effectLst/>
                          <a:latin typeface="Times New Roman" pitchFamily="18" charset="0"/>
                          <a:ea typeface="標楷體" pitchFamily="65" charset="-120"/>
                          <a:cs typeface="Times New Roman" pitchFamily="18" charset="0"/>
                        </a:rPr>
                        <a:t>英文權重 ＋ </a:t>
                      </a:r>
                      <a:r>
                        <a:rPr kumimoji="0" lang="zh-TW" sz="1400" b="1" i="0" u="none" strike="noStrike" cap="none" spc="-70" normalizeH="0" baseline="0" dirty="0" smtClean="0">
                          <a:ln>
                            <a:noFill/>
                          </a:ln>
                          <a:solidFill>
                            <a:srgbClr val="FF0000"/>
                          </a:solidFill>
                          <a:effectLst/>
                          <a:latin typeface="Times New Roman" pitchFamily="18" charset="0"/>
                          <a:ea typeface="標楷體" pitchFamily="65" charset="-120"/>
                          <a:cs typeface="Times New Roman" pitchFamily="18" charset="0"/>
                        </a:rPr>
                        <a:t>數學</a:t>
                      </a:r>
                      <a:r>
                        <a:rPr kumimoji="0" lang="en-US" altLang="zh-TW" sz="1400" b="1" i="0" u="none" strike="noStrike" cap="none" spc="-70" normalizeH="0" baseline="0" dirty="0" smtClean="0">
                          <a:ln>
                            <a:noFill/>
                          </a:ln>
                          <a:solidFill>
                            <a:srgbClr val="FF0000"/>
                          </a:solidFill>
                          <a:effectLst/>
                          <a:latin typeface="Times New Roman" pitchFamily="18" charset="0"/>
                          <a:ea typeface="標楷體" pitchFamily="65" charset="-120"/>
                          <a:cs typeface="Times New Roman" pitchFamily="18" charset="0"/>
                        </a:rPr>
                        <a:t>A</a:t>
                      </a:r>
                      <a:r>
                        <a:rPr kumimoji="0" lang="zh-TW" sz="1400" b="1" i="0" u="none" strike="noStrike" cap="none" spc="-70" normalizeH="0" baseline="0" dirty="0" smtClean="0">
                          <a:ln>
                            <a:noFill/>
                          </a:ln>
                          <a:solidFill>
                            <a:srgbClr val="FF0000"/>
                          </a:solidFill>
                          <a:effectLst/>
                          <a:latin typeface="Times New Roman" pitchFamily="18" charset="0"/>
                          <a:ea typeface="標楷體" pitchFamily="65" charset="-120"/>
                          <a:cs typeface="Times New Roman" pitchFamily="18" charset="0"/>
                        </a:rPr>
                        <a:t>級分</a:t>
                      </a:r>
                      <a:r>
                        <a:rPr kumimoji="0" lang="en-US" sz="1400" b="1" i="0" u="none" strike="noStrike" cap="none" spc="-70" normalizeH="0" baseline="0" dirty="0" smtClean="0">
                          <a:ln>
                            <a:noFill/>
                          </a:ln>
                          <a:solidFill>
                            <a:srgbClr val="000000"/>
                          </a:solidFill>
                          <a:effectLst/>
                          <a:latin typeface="Times New Roman" pitchFamily="18" charset="0"/>
                          <a:ea typeface="標楷體" pitchFamily="65" charset="-120"/>
                          <a:cs typeface="Times New Roman" pitchFamily="18" charset="0"/>
                        </a:rPr>
                        <a:t> </a:t>
                      </a:r>
                      <a:r>
                        <a:rPr kumimoji="0" lang="en-US" altLang="zh-TW" sz="1400" b="1" i="0" u="none" strike="noStrike" cap="none" spc="-70" normalizeH="0" baseline="0" dirty="0" smtClean="0">
                          <a:ln>
                            <a:noFill/>
                          </a:ln>
                          <a:solidFill>
                            <a:srgbClr val="000000"/>
                          </a:solidFill>
                          <a:effectLst/>
                          <a:latin typeface="Times New Roman" pitchFamily="18" charset="0"/>
                          <a:ea typeface="標楷體" pitchFamily="65" charset="-120"/>
                          <a:cs typeface="Times New Roman" pitchFamily="18" charset="0"/>
                        </a:rPr>
                        <a:t>× </a:t>
                      </a:r>
                      <a:r>
                        <a:rPr kumimoji="0" lang="zh-TW" sz="1400" b="1" i="0" u="none" strike="noStrike" cap="none" spc="-70" normalizeH="0" baseline="0" dirty="0" smtClean="0">
                          <a:ln>
                            <a:noFill/>
                          </a:ln>
                          <a:solidFill>
                            <a:srgbClr val="000000"/>
                          </a:solidFill>
                          <a:effectLst/>
                          <a:latin typeface="Times New Roman" pitchFamily="18" charset="0"/>
                          <a:ea typeface="標楷體" pitchFamily="65" charset="-120"/>
                          <a:cs typeface="Times New Roman" pitchFamily="18" charset="0"/>
                        </a:rPr>
                        <a:t>數學</a:t>
                      </a:r>
                      <a:r>
                        <a:rPr kumimoji="0" lang="en-US" altLang="zh-TW" sz="1400" b="1" i="0" u="none" strike="noStrike" cap="none" spc="-70" normalizeH="0" baseline="0" dirty="0" smtClean="0">
                          <a:ln>
                            <a:noFill/>
                          </a:ln>
                          <a:solidFill>
                            <a:srgbClr val="000000"/>
                          </a:solidFill>
                          <a:effectLst/>
                          <a:latin typeface="Times New Roman" pitchFamily="18" charset="0"/>
                          <a:ea typeface="標楷體" pitchFamily="65" charset="-120"/>
                          <a:cs typeface="Times New Roman" pitchFamily="18" charset="0"/>
                        </a:rPr>
                        <a:t>A</a:t>
                      </a:r>
                      <a:r>
                        <a:rPr kumimoji="0" lang="zh-TW" sz="1400" b="1" i="0" u="none" strike="noStrike" cap="none" spc="-70" normalizeH="0" baseline="0" dirty="0" smtClean="0">
                          <a:ln>
                            <a:noFill/>
                          </a:ln>
                          <a:solidFill>
                            <a:srgbClr val="000000"/>
                          </a:solidFill>
                          <a:effectLst/>
                          <a:latin typeface="Times New Roman" pitchFamily="18" charset="0"/>
                          <a:ea typeface="標楷體" pitchFamily="65" charset="-120"/>
                          <a:cs typeface="Times New Roman" pitchFamily="18" charset="0"/>
                        </a:rPr>
                        <a:t>權重 </a:t>
                      </a:r>
                      <a:r>
                        <a:rPr kumimoji="0" lang="zh-TW" altLang="zh-TW" sz="1400" b="1" i="0" u="none" strike="noStrike" cap="none" spc="-70" normalizeH="0" baseline="0" dirty="0" smtClean="0">
                          <a:ln>
                            <a:noFill/>
                          </a:ln>
                          <a:solidFill>
                            <a:srgbClr val="000000"/>
                          </a:solidFill>
                          <a:effectLst/>
                          <a:latin typeface="Times New Roman" pitchFamily="18" charset="0"/>
                          <a:ea typeface="標楷體" pitchFamily="65" charset="-120"/>
                          <a:cs typeface="Times New Roman" pitchFamily="18" charset="0"/>
                        </a:rPr>
                        <a:t>＋ </a:t>
                      </a:r>
                      <a:r>
                        <a:rPr kumimoji="0" lang="zh-TW" altLang="zh-TW" sz="1400" b="1" i="0" u="none" strike="noStrike" cap="none" spc="-70" normalizeH="0" baseline="0" dirty="0" smtClean="0">
                          <a:ln>
                            <a:noFill/>
                          </a:ln>
                          <a:solidFill>
                            <a:srgbClr val="FF0000"/>
                          </a:solidFill>
                          <a:effectLst/>
                          <a:latin typeface="Times New Roman" pitchFamily="18" charset="0"/>
                          <a:ea typeface="標楷體" pitchFamily="65" charset="-120"/>
                          <a:cs typeface="Times New Roman" pitchFamily="18" charset="0"/>
                        </a:rPr>
                        <a:t>數學</a:t>
                      </a:r>
                      <a:r>
                        <a:rPr kumimoji="0" lang="en-US" altLang="zh-TW" sz="1400" b="1" i="0" u="none" strike="noStrike" cap="none" spc="-70" normalizeH="0" baseline="0" dirty="0" smtClean="0">
                          <a:ln>
                            <a:noFill/>
                          </a:ln>
                          <a:solidFill>
                            <a:srgbClr val="FF0000"/>
                          </a:solidFill>
                          <a:effectLst/>
                          <a:latin typeface="Times New Roman" pitchFamily="18" charset="0"/>
                          <a:ea typeface="標楷體" pitchFamily="65" charset="-120"/>
                          <a:cs typeface="Times New Roman" pitchFamily="18" charset="0"/>
                        </a:rPr>
                        <a:t>B</a:t>
                      </a:r>
                      <a:r>
                        <a:rPr kumimoji="0" lang="zh-TW" altLang="zh-TW" sz="1400" b="1" i="0" u="none" strike="noStrike" cap="none" spc="-70" normalizeH="0" baseline="0" dirty="0" smtClean="0">
                          <a:ln>
                            <a:noFill/>
                          </a:ln>
                          <a:solidFill>
                            <a:srgbClr val="FF0000"/>
                          </a:solidFill>
                          <a:effectLst/>
                          <a:latin typeface="Times New Roman" pitchFamily="18" charset="0"/>
                          <a:ea typeface="標楷體" pitchFamily="65" charset="-120"/>
                          <a:cs typeface="Times New Roman" pitchFamily="18" charset="0"/>
                        </a:rPr>
                        <a:t>級分</a:t>
                      </a:r>
                      <a:r>
                        <a:rPr kumimoji="0" lang="en-US" altLang="zh-TW" sz="1400" b="1" i="0" u="none" strike="noStrike" cap="none" spc="-70" normalizeH="0" baseline="0" dirty="0" smtClean="0">
                          <a:ln>
                            <a:noFill/>
                          </a:ln>
                          <a:solidFill>
                            <a:srgbClr val="000000"/>
                          </a:solidFill>
                          <a:effectLst/>
                          <a:latin typeface="Times New Roman" pitchFamily="18" charset="0"/>
                          <a:ea typeface="標楷體" pitchFamily="65" charset="-120"/>
                          <a:cs typeface="Times New Roman" pitchFamily="18" charset="0"/>
                        </a:rPr>
                        <a:t> × </a:t>
                      </a:r>
                      <a:r>
                        <a:rPr kumimoji="0" lang="zh-TW" altLang="zh-TW" sz="1400" b="1" i="0" u="none" strike="noStrike" cap="none" spc="-70" normalizeH="0" baseline="0" dirty="0" smtClean="0">
                          <a:ln>
                            <a:noFill/>
                          </a:ln>
                          <a:solidFill>
                            <a:srgbClr val="000000"/>
                          </a:solidFill>
                          <a:effectLst/>
                          <a:latin typeface="Times New Roman" pitchFamily="18" charset="0"/>
                          <a:ea typeface="標楷體" pitchFamily="65" charset="-120"/>
                          <a:cs typeface="Times New Roman" pitchFamily="18" charset="0"/>
                        </a:rPr>
                        <a:t>數學</a:t>
                      </a:r>
                      <a:r>
                        <a:rPr kumimoji="0" lang="en-US" altLang="zh-TW" sz="1400" b="1" i="0" u="none" strike="noStrike" cap="none" spc="-70" normalizeH="0" baseline="0" dirty="0" smtClean="0">
                          <a:ln>
                            <a:noFill/>
                          </a:ln>
                          <a:solidFill>
                            <a:srgbClr val="000000"/>
                          </a:solidFill>
                          <a:effectLst/>
                          <a:latin typeface="Times New Roman" pitchFamily="18" charset="0"/>
                          <a:ea typeface="標楷體" pitchFamily="65" charset="-120"/>
                          <a:cs typeface="Times New Roman" pitchFamily="18" charset="0"/>
                        </a:rPr>
                        <a:t>B</a:t>
                      </a:r>
                      <a:r>
                        <a:rPr kumimoji="0" lang="zh-TW" altLang="zh-TW" sz="1400" b="1" i="0" u="none" strike="noStrike" cap="none" spc="-70" normalizeH="0" baseline="0" dirty="0" smtClean="0">
                          <a:ln>
                            <a:noFill/>
                          </a:ln>
                          <a:solidFill>
                            <a:srgbClr val="000000"/>
                          </a:solidFill>
                          <a:effectLst/>
                          <a:latin typeface="Times New Roman" pitchFamily="18" charset="0"/>
                          <a:ea typeface="標楷體" pitchFamily="65" charset="-120"/>
                          <a:cs typeface="Times New Roman" pitchFamily="18" charset="0"/>
                        </a:rPr>
                        <a:t>權重 </a:t>
                      </a:r>
                      <a:r>
                        <a:rPr kumimoji="0" lang="zh-TW" sz="1400" b="1" i="0" u="none" strike="noStrike" cap="none" spc="-70" normalizeH="0" baseline="0" dirty="0" smtClean="0">
                          <a:ln>
                            <a:noFill/>
                          </a:ln>
                          <a:solidFill>
                            <a:srgbClr val="000000"/>
                          </a:solidFill>
                          <a:effectLst/>
                          <a:latin typeface="Times New Roman" pitchFamily="18" charset="0"/>
                          <a:ea typeface="標楷體" pitchFamily="65" charset="-120"/>
                          <a:cs typeface="Times New Roman" pitchFamily="18" charset="0"/>
                        </a:rPr>
                        <a:t>＋ </a:t>
                      </a:r>
                      <a:r>
                        <a:rPr kumimoji="0" lang="zh-TW" sz="1400" b="1" i="0" u="none" strike="noStrike" cap="none" spc="-70" normalizeH="0" baseline="0" dirty="0" smtClean="0">
                          <a:ln>
                            <a:noFill/>
                          </a:ln>
                          <a:solidFill>
                            <a:srgbClr val="FF0000"/>
                          </a:solidFill>
                          <a:effectLst/>
                          <a:latin typeface="Times New Roman" pitchFamily="18" charset="0"/>
                          <a:ea typeface="標楷體" pitchFamily="65" charset="-120"/>
                          <a:cs typeface="Times New Roman" pitchFamily="18" charset="0"/>
                        </a:rPr>
                        <a:t>社會級分</a:t>
                      </a:r>
                      <a:r>
                        <a:rPr kumimoji="0" lang="en-US" sz="1400" b="1" i="0" u="none" strike="noStrike" cap="none" spc="-70" normalizeH="0" baseline="0" dirty="0" smtClean="0">
                          <a:ln>
                            <a:noFill/>
                          </a:ln>
                          <a:solidFill>
                            <a:srgbClr val="FF0000"/>
                          </a:solidFill>
                          <a:effectLst/>
                          <a:latin typeface="Times New Roman" pitchFamily="18" charset="0"/>
                          <a:ea typeface="標楷體" pitchFamily="65" charset="-120"/>
                          <a:cs typeface="Times New Roman" pitchFamily="18" charset="0"/>
                        </a:rPr>
                        <a:t> </a:t>
                      </a:r>
                      <a:r>
                        <a:rPr kumimoji="0" lang="en-US" altLang="zh-TW" sz="1400" b="1" i="0" u="none" strike="noStrike" cap="none" spc="-70" normalizeH="0" baseline="0" dirty="0" smtClean="0">
                          <a:ln>
                            <a:noFill/>
                          </a:ln>
                          <a:solidFill>
                            <a:srgbClr val="000000"/>
                          </a:solidFill>
                          <a:effectLst/>
                          <a:latin typeface="Times New Roman" pitchFamily="18" charset="0"/>
                          <a:ea typeface="標楷體" pitchFamily="65" charset="-120"/>
                          <a:cs typeface="Times New Roman" pitchFamily="18" charset="0"/>
                        </a:rPr>
                        <a:t>× </a:t>
                      </a:r>
                      <a:r>
                        <a:rPr kumimoji="0" lang="zh-TW" sz="1400" b="1" i="0" u="none" strike="noStrike" cap="none" spc="-70" normalizeH="0" baseline="0" dirty="0" smtClean="0">
                          <a:ln>
                            <a:noFill/>
                          </a:ln>
                          <a:solidFill>
                            <a:srgbClr val="000000"/>
                          </a:solidFill>
                          <a:effectLst/>
                          <a:latin typeface="Times New Roman" pitchFamily="18" charset="0"/>
                          <a:ea typeface="標楷體" pitchFamily="65" charset="-120"/>
                          <a:cs typeface="Times New Roman" pitchFamily="18" charset="0"/>
                        </a:rPr>
                        <a:t>社會權重 ＋ </a:t>
                      </a:r>
                      <a:r>
                        <a:rPr kumimoji="0" lang="zh-TW" sz="1400" b="1" i="0" u="none" strike="noStrike" cap="none" spc="-70" normalizeH="0" baseline="0" dirty="0" smtClean="0">
                          <a:ln>
                            <a:noFill/>
                          </a:ln>
                          <a:solidFill>
                            <a:srgbClr val="FF0000"/>
                          </a:solidFill>
                          <a:effectLst/>
                          <a:latin typeface="Times New Roman" pitchFamily="18" charset="0"/>
                          <a:ea typeface="標楷體" pitchFamily="65" charset="-120"/>
                          <a:cs typeface="Times New Roman" pitchFamily="18" charset="0"/>
                        </a:rPr>
                        <a:t>自然級分</a:t>
                      </a:r>
                      <a:r>
                        <a:rPr kumimoji="0" lang="en-US" sz="1400" b="1" i="0" u="none" strike="noStrike" cap="none" spc="-70" normalizeH="0" baseline="0" dirty="0" smtClean="0">
                          <a:ln>
                            <a:noFill/>
                          </a:ln>
                          <a:solidFill>
                            <a:srgbClr val="FF0000"/>
                          </a:solidFill>
                          <a:effectLst/>
                          <a:latin typeface="Times New Roman" pitchFamily="18" charset="0"/>
                          <a:ea typeface="標楷體" pitchFamily="65" charset="-120"/>
                          <a:cs typeface="Times New Roman" pitchFamily="18" charset="0"/>
                        </a:rPr>
                        <a:t> </a:t>
                      </a:r>
                      <a:r>
                        <a:rPr kumimoji="0" lang="en-US" altLang="zh-TW" sz="1400" b="1" i="0" u="none" strike="noStrike" cap="none" spc="-70" normalizeH="0" baseline="0" dirty="0" smtClean="0">
                          <a:ln>
                            <a:noFill/>
                          </a:ln>
                          <a:solidFill>
                            <a:srgbClr val="000000"/>
                          </a:solidFill>
                          <a:effectLst/>
                          <a:latin typeface="Times New Roman" pitchFamily="18" charset="0"/>
                          <a:ea typeface="標楷體" pitchFamily="65" charset="-120"/>
                          <a:cs typeface="Times New Roman" pitchFamily="18" charset="0"/>
                        </a:rPr>
                        <a:t>× </a:t>
                      </a:r>
                      <a:r>
                        <a:rPr kumimoji="0" lang="zh-TW" sz="1400" b="1" i="0" u="none" strike="noStrike" cap="none" spc="-70" normalizeH="0" baseline="0" dirty="0" smtClean="0">
                          <a:ln>
                            <a:noFill/>
                          </a:ln>
                          <a:solidFill>
                            <a:srgbClr val="000000"/>
                          </a:solidFill>
                          <a:effectLst/>
                          <a:latin typeface="Times New Roman" pitchFamily="18" charset="0"/>
                          <a:ea typeface="標楷體" pitchFamily="65" charset="-120"/>
                          <a:cs typeface="Times New Roman" pitchFamily="18" charset="0"/>
                        </a:rPr>
                        <a:t>自然權重</a:t>
                      </a:r>
                      <a:endParaRPr kumimoji="0" lang="zh-TW" sz="1400" b="0" i="0" u="none" strike="noStrike" cap="none" spc="-70" normalizeH="0" baseline="0" dirty="0" smtClean="0">
                        <a:ln>
                          <a:noFill/>
                        </a:ln>
                        <a:solidFill>
                          <a:schemeClr val="tx1"/>
                        </a:solidFill>
                        <a:effectLst/>
                        <a:latin typeface="Times New Roman" pitchFamily="18" charset="0"/>
                        <a:ea typeface="標楷體" pitchFamily="65" charset="-120"/>
                        <a:cs typeface="Times New Roman" pitchFamily="18" charset="0"/>
                      </a:endParaRPr>
                    </a:p>
                  </a:txBody>
                  <a:tcPr marL="67306" marR="67306" marT="0" marB="0" horzOverflow="overflow">
                    <a:lnL w="1905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tc rowSpan="2">
                  <a:txBody>
                    <a:bodyPr/>
                    <a:lstStyle/>
                    <a:p>
                      <a:pPr marL="0" marR="0" lvl="0" indent="0" algn="just" defTabSz="914400" rtl="0" eaLnBrk="1" fontAlgn="base" latinLnBrk="0" hangingPunct="1">
                        <a:lnSpc>
                          <a:spcPts val="1200"/>
                        </a:lnSpc>
                        <a:spcBef>
                          <a:spcPts val="63"/>
                        </a:spcBef>
                        <a:spcAft>
                          <a:spcPts val="63"/>
                        </a:spcAft>
                        <a:buClrTx/>
                        <a:buSzTx/>
                        <a:buFontTx/>
                        <a:buNone/>
                        <a:tabLst/>
                      </a:pPr>
                      <a:r>
                        <a:rPr kumimoji="0" lang="en-US" altLang="zh-TW" sz="1400" b="1" i="0" u="none" strike="noStrike" cap="none" normalizeH="0" baseline="0" dirty="0" smtClean="0">
                          <a:ln>
                            <a:noFill/>
                          </a:ln>
                          <a:solidFill>
                            <a:srgbClr val="000000"/>
                          </a:solidFill>
                          <a:effectLst/>
                          <a:latin typeface="Times New Roman" pitchFamily="18" charset="0"/>
                          <a:ea typeface="標楷體" pitchFamily="65" charset="-120"/>
                          <a:cs typeface="Times New Roman" pitchFamily="18" charset="0"/>
                        </a:rPr>
                        <a:t>×100</a:t>
                      </a:r>
                      <a:endParaRPr kumimoji="0" lang="zh-TW" altLang="zh-TW" sz="1400" b="0" i="0" u="none" strike="noStrike" cap="none" normalizeH="0" baseline="0" dirty="0" smtClean="0">
                        <a:ln>
                          <a:noFill/>
                        </a:ln>
                        <a:solidFill>
                          <a:schemeClr val="tx1"/>
                        </a:solidFill>
                        <a:effectLst/>
                        <a:latin typeface="Times New Roman" pitchFamily="18" charset="0"/>
                        <a:ea typeface="標楷體" pitchFamily="65" charset="-120"/>
                        <a:cs typeface="Times New Roman" pitchFamily="18" charset="0"/>
                      </a:endParaRPr>
                    </a:p>
                  </a:txBody>
                  <a:tcPr marL="67306" marR="67306" marT="0" marB="0" anchor="ctr" horzOverflow="overflow">
                    <a:lnL w="1270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434029">
                <a:tc>
                  <a:txBody>
                    <a:bodyPr/>
                    <a:lstStyle/>
                    <a:p>
                      <a:pPr marL="0" marR="0" lvl="0" indent="0" algn="ctr" defTabSz="914400" rtl="0" eaLnBrk="1" fontAlgn="base" latinLnBrk="0" hangingPunct="1">
                        <a:lnSpc>
                          <a:spcPts val="1200"/>
                        </a:lnSpc>
                        <a:spcBef>
                          <a:spcPts val="63"/>
                        </a:spcBef>
                        <a:spcAft>
                          <a:spcPts val="63"/>
                        </a:spcAft>
                        <a:buClrTx/>
                        <a:buSzTx/>
                        <a:buFontTx/>
                        <a:buNone/>
                        <a:tabLst/>
                      </a:pPr>
                      <a:endParaRPr kumimoji="0" lang="en-US" altLang="zh-TW" sz="1400" b="1" i="0" u="none" strike="noStrike" cap="none" normalizeH="0" baseline="0" dirty="0" smtClean="0">
                        <a:ln>
                          <a:noFill/>
                        </a:ln>
                        <a:solidFill>
                          <a:srgbClr val="000000"/>
                        </a:solidFill>
                        <a:effectLst/>
                        <a:latin typeface="Times New Roman" pitchFamily="18" charset="0"/>
                        <a:ea typeface="標楷體" pitchFamily="65" charset="-120"/>
                        <a:cs typeface="Times New Roman" pitchFamily="18" charset="0"/>
                      </a:endParaRPr>
                    </a:p>
                    <a:p>
                      <a:pPr marL="0" marR="0" lvl="0" indent="0" algn="ctr" defTabSz="914400" rtl="0" eaLnBrk="1" fontAlgn="base" latinLnBrk="0" hangingPunct="1">
                        <a:lnSpc>
                          <a:spcPts val="1200"/>
                        </a:lnSpc>
                        <a:spcBef>
                          <a:spcPts val="63"/>
                        </a:spcBef>
                        <a:spcAft>
                          <a:spcPts val="63"/>
                        </a:spcAft>
                        <a:buClrTx/>
                        <a:buSzTx/>
                        <a:buFontTx/>
                        <a:buNone/>
                        <a:tabLst/>
                      </a:pPr>
                      <a:r>
                        <a:rPr kumimoji="0" lang="en-US" altLang="zh-TW" sz="1400" b="1" i="0" u="none" strike="noStrike" cap="none" normalizeH="0" baseline="0" dirty="0" smtClean="0">
                          <a:ln>
                            <a:noFill/>
                          </a:ln>
                          <a:solidFill>
                            <a:srgbClr val="000000"/>
                          </a:solidFill>
                          <a:effectLst/>
                          <a:latin typeface="Times New Roman" pitchFamily="18" charset="0"/>
                          <a:ea typeface="標楷體" pitchFamily="65" charset="-120"/>
                          <a:cs typeface="Times New Roman" pitchFamily="18" charset="0"/>
                        </a:rPr>
                        <a:t>15 × </a:t>
                      </a:r>
                      <a:r>
                        <a:rPr kumimoji="0" lang="zh-TW" sz="1400" b="1" i="0" u="none" strike="noStrike" cap="none" normalizeH="0" baseline="0" dirty="0" smtClean="0">
                          <a:ln>
                            <a:noFill/>
                          </a:ln>
                          <a:solidFill>
                            <a:srgbClr val="000000"/>
                          </a:solidFill>
                          <a:effectLst/>
                          <a:latin typeface="Times New Roman" pitchFamily="18" charset="0"/>
                          <a:ea typeface="標楷體" pitchFamily="65" charset="-120"/>
                          <a:cs typeface="Times New Roman" pitchFamily="18" charset="0"/>
                        </a:rPr>
                        <a:t>國文權重 ＋</a:t>
                      </a:r>
                      <a:r>
                        <a:rPr kumimoji="0" lang="en-US" altLang="zh-TW" sz="1400" b="1" i="0" u="none" strike="noStrike" cap="none" normalizeH="0" baseline="0" dirty="0" smtClean="0">
                          <a:ln>
                            <a:noFill/>
                          </a:ln>
                          <a:solidFill>
                            <a:srgbClr val="000000"/>
                          </a:solidFill>
                          <a:effectLst/>
                          <a:latin typeface="Times New Roman" pitchFamily="18" charset="0"/>
                          <a:ea typeface="標楷體" pitchFamily="65" charset="-120"/>
                          <a:cs typeface="Times New Roman" pitchFamily="18" charset="0"/>
                        </a:rPr>
                        <a:t>15 × </a:t>
                      </a:r>
                      <a:r>
                        <a:rPr kumimoji="0" lang="zh-TW" sz="1400" b="1" i="0" u="none" strike="noStrike" cap="none" normalizeH="0" baseline="0" dirty="0" smtClean="0">
                          <a:ln>
                            <a:noFill/>
                          </a:ln>
                          <a:solidFill>
                            <a:srgbClr val="000000"/>
                          </a:solidFill>
                          <a:effectLst/>
                          <a:latin typeface="Times New Roman" pitchFamily="18" charset="0"/>
                          <a:ea typeface="標楷體" pitchFamily="65" charset="-120"/>
                          <a:cs typeface="Times New Roman" pitchFamily="18" charset="0"/>
                        </a:rPr>
                        <a:t>英文權重 </a:t>
                      </a:r>
                      <a:r>
                        <a:rPr kumimoji="0" lang="zh-TW" altLang="zh-TW" sz="1400" b="1" i="0" u="none" strike="noStrike" cap="none" normalizeH="0" baseline="0" dirty="0" smtClean="0">
                          <a:ln>
                            <a:noFill/>
                          </a:ln>
                          <a:solidFill>
                            <a:srgbClr val="000000"/>
                          </a:solidFill>
                          <a:effectLst/>
                          <a:latin typeface="Times New Roman" pitchFamily="18" charset="0"/>
                          <a:ea typeface="標楷體" pitchFamily="65" charset="-120"/>
                          <a:cs typeface="Times New Roman" pitchFamily="18" charset="0"/>
                        </a:rPr>
                        <a:t>＋</a:t>
                      </a:r>
                      <a:r>
                        <a:rPr kumimoji="0" lang="en-US" altLang="zh-TW" sz="1400" b="1" i="0" u="none" strike="noStrike" cap="none" normalizeH="0" baseline="0" dirty="0" smtClean="0">
                          <a:ln>
                            <a:noFill/>
                          </a:ln>
                          <a:solidFill>
                            <a:srgbClr val="000000"/>
                          </a:solidFill>
                          <a:effectLst/>
                          <a:latin typeface="Times New Roman" pitchFamily="18" charset="0"/>
                          <a:ea typeface="標楷體" pitchFamily="65" charset="-120"/>
                          <a:cs typeface="Times New Roman" pitchFamily="18" charset="0"/>
                        </a:rPr>
                        <a:t>15 × </a:t>
                      </a:r>
                      <a:r>
                        <a:rPr kumimoji="0" lang="zh-TW" altLang="zh-TW" sz="1400" b="1" i="0" u="none" strike="noStrike" cap="none" normalizeH="0" baseline="0" dirty="0" smtClean="0">
                          <a:ln>
                            <a:noFill/>
                          </a:ln>
                          <a:solidFill>
                            <a:srgbClr val="000000"/>
                          </a:solidFill>
                          <a:effectLst/>
                          <a:latin typeface="Times New Roman" pitchFamily="18" charset="0"/>
                          <a:ea typeface="標楷體" pitchFamily="65" charset="-120"/>
                          <a:cs typeface="Times New Roman" pitchFamily="18" charset="0"/>
                        </a:rPr>
                        <a:t>數學</a:t>
                      </a:r>
                      <a:r>
                        <a:rPr kumimoji="0" lang="en-US" altLang="zh-TW" sz="1400" b="1" i="0" u="none" strike="noStrike" cap="none" normalizeH="0" baseline="0" dirty="0" smtClean="0">
                          <a:ln>
                            <a:noFill/>
                          </a:ln>
                          <a:solidFill>
                            <a:srgbClr val="000000"/>
                          </a:solidFill>
                          <a:effectLst/>
                          <a:latin typeface="Times New Roman" pitchFamily="18" charset="0"/>
                          <a:ea typeface="標楷體" pitchFamily="65" charset="-120"/>
                          <a:cs typeface="Times New Roman" pitchFamily="18" charset="0"/>
                        </a:rPr>
                        <a:t>A</a:t>
                      </a:r>
                      <a:r>
                        <a:rPr kumimoji="0" lang="zh-TW" altLang="zh-TW" sz="1400" b="1" i="0" u="none" strike="noStrike" cap="none" normalizeH="0" baseline="0" dirty="0" smtClean="0">
                          <a:ln>
                            <a:noFill/>
                          </a:ln>
                          <a:solidFill>
                            <a:srgbClr val="000000"/>
                          </a:solidFill>
                          <a:effectLst/>
                          <a:latin typeface="Times New Roman" pitchFamily="18" charset="0"/>
                          <a:ea typeface="標楷體" pitchFamily="65" charset="-120"/>
                          <a:cs typeface="Times New Roman" pitchFamily="18" charset="0"/>
                        </a:rPr>
                        <a:t>權重 </a:t>
                      </a:r>
                      <a:r>
                        <a:rPr kumimoji="0" lang="zh-TW" sz="1400" b="1" i="0" u="none" strike="noStrike" cap="none" normalizeH="0" baseline="0" dirty="0" smtClean="0">
                          <a:ln>
                            <a:noFill/>
                          </a:ln>
                          <a:solidFill>
                            <a:srgbClr val="000000"/>
                          </a:solidFill>
                          <a:effectLst/>
                          <a:latin typeface="Times New Roman" pitchFamily="18" charset="0"/>
                          <a:ea typeface="標楷體" pitchFamily="65" charset="-120"/>
                          <a:cs typeface="Times New Roman" pitchFamily="18" charset="0"/>
                        </a:rPr>
                        <a:t>＋</a:t>
                      </a:r>
                      <a:r>
                        <a:rPr kumimoji="0" lang="en-US" altLang="zh-TW" sz="1400" b="1" i="0" u="none" strike="noStrike" cap="none" normalizeH="0" baseline="0" dirty="0" smtClean="0">
                          <a:ln>
                            <a:noFill/>
                          </a:ln>
                          <a:solidFill>
                            <a:srgbClr val="000000"/>
                          </a:solidFill>
                          <a:effectLst/>
                          <a:latin typeface="Times New Roman" pitchFamily="18" charset="0"/>
                          <a:ea typeface="標楷體" pitchFamily="65" charset="-120"/>
                          <a:cs typeface="Times New Roman" pitchFamily="18" charset="0"/>
                        </a:rPr>
                        <a:t>15 × </a:t>
                      </a:r>
                      <a:r>
                        <a:rPr kumimoji="0" lang="zh-TW" sz="1400" b="1" i="0" u="none" strike="noStrike" cap="none" normalizeH="0" baseline="0" dirty="0" smtClean="0">
                          <a:ln>
                            <a:noFill/>
                          </a:ln>
                          <a:solidFill>
                            <a:srgbClr val="000000"/>
                          </a:solidFill>
                          <a:effectLst/>
                          <a:latin typeface="Times New Roman" pitchFamily="18" charset="0"/>
                          <a:ea typeface="標楷體" pitchFamily="65" charset="-120"/>
                          <a:cs typeface="Times New Roman" pitchFamily="18" charset="0"/>
                        </a:rPr>
                        <a:t>數學</a:t>
                      </a:r>
                      <a:r>
                        <a:rPr kumimoji="0" lang="en-US" altLang="zh-TW" sz="1400" b="1" i="0" u="none" strike="noStrike" cap="none" normalizeH="0" baseline="0" dirty="0" smtClean="0">
                          <a:ln>
                            <a:noFill/>
                          </a:ln>
                          <a:solidFill>
                            <a:srgbClr val="000000"/>
                          </a:solidFill>
                          <a:effectLst/>
                          <a:latin typeface="Times New Roman" pitchFamily="18" charset="0"/>
                          <a:ea typeface="標楷體" pitchFamily="65" charset="-120"/>
                          <a:cs typeface="Times New Roman" pitchFamily="18" charset="0"/>
                        </a:rPr>
                        <a:t>B</a:t>
                      </a:r>
                      <a:r>
                        <a:rPr kumimoji="0" lang="zh-TW" sz="1400" b="1" i="0" u="none" strike="noStrike" cap="none" normalizeH="0" baseline="0" dirty="0" smtClean="0">
                          <a:ln>
                            <a:noFill/>
                          </a:ln>
                          <a:solidFill>
                            <a:srgbClr val="000000"/>
                          </a:solidFill>
                          <a:effectLst/>
                          <a:latin typeface="Times New Roman" pitchFamily="18" charset="0"/>
                          <a:ea typeface="標楷體" pitchFamily="65" charset="-120"/>
                          <a:cs typeface="Times New Roman" pitchFamily="18" charset="0"/>
                        </a:rPr>
                        <a:t>權重 ＋</a:t>
                      </a:r>
                      <a:r>
                        <a:rPr kumimoji="0" lang="en-US" altLang="zh-TW" sz="1400" b="1" i="0" u="none" strike="noStrike" cap="none" normalizeH="0" baseline="0" dirty="0" smtClean="0">
                          <a:ln>
                            <a:noFill/>
                          </a:ln>
                          <a:solidFill>
                            <a:srgbClr val="000000"/>
                          </a:solidFill>
                          <a:effectLst/>
                          <a:latin typeface="Times New Roman" pitchFamily="18" charset="0"/>
                          <a:ea typeface="標楷體" pitchFamily="65" charset="-120"/>
                          <a:cs typeface="Times New Roman" pitchFamily="18" charset="0"/>
                        </a:rPr>
                        <a:t>15 × </a:t>
                      </a:r>
                      <a:r>
                        <a:rPr kumimoji="0" lang="zh-TW" sz="1400" b="1" i="0" u="none" strike="noStrike" cap="none" normalizeH="0" baseline="0" dirty="0" smtClean="0">
                          <a:ln>
                            <a:noFill/>
                          </a:ln>
                          <a:solidFill>
                            <a:srgbClr val="000000"/>
                          </a:solidFill>
                          <a:effectLst/>
                          <a:latin typeface="Times New Roman" pitchFamily="18" charset="0"/>
                          <a:ea typeface="標楷體" pitchFamily="65" charset="-120"/>
                          <a:cs typeface="Times New Roman" pitchFamily="18" charset="0"/>
                        </a:rPr>
                        <a:t>社會權重 ＋</a:t>
                      </a:r>
                      <a:r>
                        <a:rPr kumimoji="0" lang="en-US" altLang="zh-TW" sz="1400" b="1" i="0" u="none" strike="noStrike" cap="none" normalizeH="0" baseline="0" dirty="0" smtClean="0">
                          <a:ln>
                            <a:noFill/>
                          </a:ln>
                          <a:solidFill>
                            <a:srgbClr val="000000"/>
                          </a:solidFill>
                          <a:effectLst/>
                          <a:latin typeface="Times New Roman" pitchFamily="18" charset="0"/>
                          <a:ea typeface="標楷體" pitchFamily="65" charset="-120"/>
                          <a:cs typeface="Times New Roman" pitchFamily="18" charset="0"/>
                        </a:rPr>
                        <a:t>15 × </a:t>
                      </a:r>
                      <a:r>
                        <a:rPr kumimoji="0" lang="zh-TW" sz="1400" b="1" i="0" u="none" strike="noStrike" cap="none" normalizeH="0" baseline="0" dirty="0" smtClean="0">
                          <a:ln>
                            <a:noFill/>
                          </a:ln>
                          <a:solidFill>
                            <a:srgbClr val="000000"/>
                          </a:solidFill>
                          <a:effectLst/>
                          <a:latin typeface="Times New Roman" pitchFamily="18" charset="0"/>
                          <a:ea typeface="標楷體" pitchFamily="65" charset="-120"/>
                          <a:cs typeface="Times New Roman" pitchFamily="18" charset="0"/>
                        </a:rPr>
                        <a:t>自然權重</a:t>
                      </a:r>
                      <a:endParaRPr kumimoji="0" lang="zh-TW" sz="1400" b="0" i="0" u="none" strike="noStrike" cap="none" normalizeH="0" baseline="0" dirty="0" smtClean="0">
                        <a:ln>
                          <a:noFill/>
                        </a:ln>
                        <a:solidFill>
                          <a:schemeClr val="tx1"/>
                        </a:solidFill>
                        <a:effectLst/>
                        <a:latin typeface="Times New Roman" pitchFamily="18" charset="0"/>
                        <a:ea typeface="標楷體" pitchFamily="65" charset="-120"/>
                        <a:cs typeface="Times New Roman" pitchFamily="18" charset="0"/>
                      </a:endParaRPr>
                    </a:p>
                  </a:txBody>
                  <a:tcPr marL="67306" marR="67306" marT="0" marB="0" horzOverflow="overflow">
                    <a:lnL w="1905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solidFill>
                  </a:tcPr>
                </a:tc>
                <a:tc vMerge="1">
                  <a:txBody>
                    <a:bodyPr/>
                    <a:lstStyle/>
                    <a:p>
                      <a:endParaRPr lang="zh-TW" altLang="en-US"/>
                    </a:p>
                  </a:txBody>
                  <a:tcPr/>
                </a:tc>
                <a:extLst>
                  <a:ext uri="{0D108BD9-81ED-4DB2-BD59-A6C34878D82A}">
                    <a16:rowId xmlns:a16="http://schemas.microsoft.com/office/drawing/2014/main" val="10001"/>
                  </a:ext>
                </a:extLst>
              </a:tr>
            </a:tbl>
          </a:graphicData>
        </a:graphic>
      </p:graphicFrame>
      <p:graphicFrame>
        <p:nvGraphicFramePr>
          <p:cNvPr id="6" name="表格 5"/>
          <p:cNvGraphicFramePr>
            <a:graphicFrameLocks noGrp="1"/>
          </p:cNvGraphicFramePr>
          <p:nvPr>
            <p:extLst>
              <p:ext uri="{D42A27DB-BD31-4B8C-83A1-F6EECF244321}">
                <p14:modId xmlns:p14="http://schemas.microsoft.com/office/powerpoint/2010/main" val="4009690702"/>
              </p:ext>
            </p:extLst>
          </p:nvPr>
        </p:nvGraphicFramePr>
        <p:xfrm>
          <a:off x="1354364" y="5076760"/>
          <a:ext cx="8599260" cy="1262956"/>
        </p:xfrm>
        <a:graphic>
          <a:graphicData uri="http://schemas.openxmlformats.org/drawingml/2006/table">
            <a:tbl>
              <a:tblPr/>
              <a:tblGrid>
                <a:gridCol w="1290290">
                  <a:extLst>
                    <a:ext uri="{9D8B030D-6E8A-4147-A177-3AD203B41FA5}">
                      <a16:colId xmlns:a16="http://schemas.microsoft.com/office/drawing/2014/main" val="3263580646"/>
                    </a:ext>
                  </a:extLst>
                </a:gridCol>
                <a:gridCol w="5562217">
                  <a:extLst>
                    <a:ext uri="{9D8B030D-6E8A-4147-A177-3AD203B41FA5}">
                      <a16:colId xmlns:a16="http://schemas.microsoft.com/office/drawing/2014/main" val="20000"/>
                    </a:ext>
                  </a:extLst>
                </a:gridCol>
                <a:gridCol w="1746753">
                  <a:extLst>
                    <a:ext uri="{9D8B030D-6E8A-4147-A177-3AD203B41FA5}">
                      <a16:colId xmlns:a16="http://schemas.microsoft.com/office/drawing/2014/main" val="20001"/>
                    </a:ext>
                  </a:extLst>
                </a:gridCol>
              </a:tblGrid>
              <a:tr h="406392">
                <a:tc rowSpan="2">
                  <a:txBody>
                    <a:bodyPr/>
                    <a:lstStyle/>
                    <a:p>
                      <a:pPr marL="0" marR="0" lvl="0" indent="92075" algn="l" defTabSz="914400" rtl="0" eaLnBrk="1" fontAlgn="base" latinLnBrk="0" hangingPunct="1">
                        <a:lnSpc>
                          <a:spcPct val="100000"/>
                        </a:lnSpc>
                        <a:spcBef>
                          <a:spcPts val="63"/>
                        </a:spcBef>
                        <a:spcAft>
                          <a:spcPts val="63"/>
                        </a:spcAft>
                        <a:buClrTx/>
                        <a:buSzTx/>
                        <a:buFontTx/>
                        <a:buNone/>
                        <a:tabLst/>
                      </a:pPr>
                      <a:r>
                        <a:rPr kumimoji="0" lang="zh-TW" altLang="en-US" sz="1600" b="1" i="0" u="none" strike="noStrike" cap="none" normalizeH="0" baseline="0" dirty="0" smtClean="0">
                          <a:ln>
                            <a:noFill/>
                          </a:ln>
                          <a:solidFill>
                            <a:schemeClr val="tx1"/>
                          </a:solidFill>
                          <a:effectLst/>
                          <a:latin typeface="Times New Roman" pitchFamily="18" charset="0"/>
                          <a:ea typeface="標楷體" pitchFamily="65" charset="-120"/>
                          <a:cs typeface="Times New Roman" pitchFamily="18" charset="0"/>
                        </a:rPr>
                        <a:t>成績計算：</a:t>
                      </a:r>
                      <a:endParaRPr kumimoji="0" lang="zh-TW" altLang="zh-TW" sz="1600" b="1" i="0" u="none" strike="noStrike" cap="none" normalizeH="0" baseline="0" dirty="0" smtClean="0">
                        <a:ln>
                          <a:noFill/>
                        </a:ln>
                        <a:solidFill>
                          <a:schemeClr val="tx1"/>
                        </a:solidFill>
                        <a:effectLst/>
                        <a:latin typeface="Times New Roman" pitchFamily="18" charset="0"/>
                        <a:ea typeface="標楷體" pitchFamily="65" charset="-120"/>
                        <a:cs typeface="Times New Roman" pitchFamily="18" charset="0"/>
                      </a:endParaRPr>
                    </a:p>
                  </a:txBody>
                  <a:tcPr marL="68585" marR="68585" marT="0" marB="0" anchor="ctr" horzOverflow="overflow">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solidFill>
                  </a:tcPr>
                </a:tc>
                <a:tc>
                  <a:txBody>
                    <a:bodyPr/>
                    <a:lstStyle/>
                    <a:p>
                      <a:pPr marL="0" marR="0" lvl="0" indent="92075" algn="l" defTabSz="914400" rtl="0" eaLnBrk="1" fontAlgn="base" latinLnBrk="0" hangingPunct="1">
                        <a:lnSpc>
                          <a:spcPct val="100000"/>
                        </a:lnSpc>
                        <a:spcBef>
                          <a:spcPts val="63"/>
                        </a:spcBef>
                        <a:spcAft>
                          <a:spcPts val="63"/>
                        </a:spcAft>
                        <a:buClrTx/>
                        <a:buSzTx/>
                        <a:buFontTx/>
                        <a:buNone/>
                        <a:tabLst/>
                      </a:pPr>
                      <a:r>
                        <a:rPr kumimoji="0" lang="en-US" altLang="zh-TW" sz="1600" b="1" i="0" u="none" strike="noStrike" cap="none" normalizeH="0" baseline="0" dirty="0" smtClean="0">
                          <a:ln>
                            <a:noFill/>
                          </a:ln>
                          <a:solidFill>
                            <a:srgbClr val="FF0000"/>
                          </a:solidFill>
                          <a:effectLst/>
                          <a:latin typeface="Times New Roman" pitchFamily="18" charset="0"/>
                          <a:ea typeface="標楷體" pitchFamily="65" charset="-120"/>
                          <a:cs typeface="Times New Roman" pitchFamily="18" charset="0"/>
                        </a:rPr>
                        <a:t>9</a:t>
                      </a:r>
                      <a:r>
                        <a:rPr kumimoji="0" lang="en-US" altLang="zh-TW" sz="1600" b="1" i="0" u="none" strike="noStrike" cap="none" normalizeH="0" baseline="0" dirty="0" smtClean="0">
                          <a:ln>
                            <a:noFill/>
                          </a:ln>
                          <a:solidFill>
                            <a:schemeClr val="tx1"/>
                          </a:solidFill>
                          <a:effectLst/>
                          <a:latin typeface="Times New Roman" pitchFamily="18" charset="0"/>
                          <a:ea typeface="標楷體" pitchFamily="65" charset="-120"/>
                          <a:cs typeface="Times New Roman" pitchFamily="18" charset="0"/>
                        </a:rPr>
                        <a:t>×1.00</a:t>
                      </a:r>
                      <a:r>
                        <a:rPr kumimoji="0" lang="zh-TW" altLang="en-US" sz="1600" b="1" i="0" u="none" strike="noStrike" cap="none" normalizeH="0" baseline="0" dirty="0" smtClean="0">
                          <a:ln>
                            <a:noFill/>
                          </a:ln>
                          <a:solidFill>
                            <a:schemeClr val="tx1"/>
                          </a:solidFill>
                          <a:effectLst/>
                          <a:latin typeface="Times New Roman" pitchFamily="18" charset="0"/>
                          <a:ea typeface="標楷體" pitchFamily="65" charset="-120"/>
                          <a:cs typeface="Times New Roman" pitchFamily="18" charset="0"/>
                        </a:rPr>
                        <a:t>＋</a:t>
                      </a:r>
                      <a:r>
                        <a:rPr kumimoji="0" lang="en-US" altLang="zh-TW" sz="1600" b="1" i="0" u="none" strike="noStrike" cap="none" normalizeH="0" baseline="0" dirty="0" smtClean="0">
                          <a:ln>
                            <a:noFill/>
                          </a:ln>
                          <a:solidFill>
                            <a:srgbClr val="FF0000"/>
                          </a:solidFill>
                          <a:effectLst/>
                          <a:latin typeface="Times New Roman" pitchFamily="18" charset="0"/>
                          <a:ea typeface="標楷體" pitchFamily="65" charset="-120"/>
                          <a:cs typeface="Times New Roman" pitchFamily="18" charset="0"/>
                        </a:rPr>
                        <a:t>11</a:t>
                      </a:r>
                      <a:r>
                        <a:rPr kumimoji="0" lang="en-US" altLang="zh-TW" sz="1600" b="1" i="0" u="none" strike="noStrike" cap="none" normalizeH="0" baseline="0" dirty="0" smtClean="0">
                          <a:ln>
                            <a:noFill/>
                          </a:ln>
                          <a:solidFill>
                            <a:schemeClr val="tx1"/>
                          </a:solidFill>
                          <a:effectLst/>
                          <a:latin typeface="Times New Roman" pitchFamily="18" charset="0"/>
                          <a:ea typeface="標楷體" pitchFamily="65" charset="-120"/>
                          <a:cs typeface="Times New Roman" pitchFamily="18" charset="0"/>
                        </a:rPr>
                        <a:t>×2.50</a:t>
                      </a:r>
                      <a:r>
                        <a:rPr kumimoji="0" lang="zh-TW" altLang="en-US" sz="1600" b="1" i="0" u="none" strike="noStrike" cap="none" normalizeH="0" baseline="0" dirty="0" smtClean="0">
                          <a:ln>
                            <a:noFill/>
                          </a:ln>
                          <a:solidFill>
                            <a:schemeClr val="tx1"/>
                          </a:solidFill>
                          <a:effectLst/>
                          <a:latin typeface="Times New Roman" pitchFamily="18" charset="0"/>
                          <a:ea typeface="標楷體" pitchFamily="65" charset="-120"/>
                          <a:cs typeface="Times New Roman" pitchFamily="18" charset="0"/>
                        </a:rPr>
                        <a:t>＋</a:t>
                      </a:r>
                      <a:r>
                        <a:rPr kumimoji="0" lang="en-US" altLang="zh-TW" sz="1600" b="1" i="0" u="none" strike="noStrike" cap="none" normalizeH="0" baseline="0" dirty="0" smtClean="0">
                          <a:ln>
                            <a:noFill/>
                          </a:ln>
                          <a:solidFill>
                            <a:srgbClr val="FF0000"/>
                          </a:solidFill>
                          <a:effectLst/>
                          <a:latin typeface="Times New Roman" pitchFamily="18" charset="0"/>
                          <a:ea typeface="標楷體" pitchFamily="65" charset="-120"/>
                          <a:cs typeface="Times New Roman" pitchFamily="18" charset="0"/>
                        </a:rPr>
                        <a:t>10</a:t>
                      </a:r>
                      <a:r>
                        <a:rPr kumimoji="0" lang="en-US" altLang="zh-TW" sz="1600" b="1" i="0" u="none" strike="noStrike" cap="none" normalizeH="0" baseline="0" dirty="0" smtClean="0">
                          <a:ln>
                            <a:noFill/>
                          </a:ln>
                          <a:solidFill>
                            <a:schemeClr val="tx1"/>
                          </a:solidFill>
                          <a:effectLst/>
                          <a:latin typeface="Times New Roman" pitchFamily="18" charset="0"/>
                          <a:ea typeface="標楷體" pitchFamily="65" charset="-120"/>
                          <a:cs typeface="Times New Roman" pitchFamily="18" charset="0"/>
                        </a:rPr>
                        <a:t>×2.00</a:t>
                      </a:r>
                      <a:r>
                        <a:rPr kumimoji="0" lang="zh-TW" altLang="en-US" sz="1600" b="1" i="0" u="none" strike="noStrike" cap="none" normalizeH="0" baseline="0" dirty="0" smtClean="0">
                          <a:ln>
                            <a:noFill/>
                          </a:ln>
                          <a:solidFill>
                            <a:schemeClr val="tx1"/>
                          </a:solidFill>
                          <a:effectLst/>
                          <a:latin typeface="Times New Roman" pitchFamily="18" charset="0"/>
                          <a:ea typeface="標楷體" pitchFamily="65" charset="-120"/>
                          <a:cs typeface="Times New Roman" pitchFamily="18" charset="0"/>
                        </a:rPr>
                        <a:t>＋</a:t>
                      </a:r>
                      <a:r>
                        <a:rPr kumimoji="0" lang="en-US" altLang="zh-TW" sz="1600" b="1" i="0" u="none" strike="noStrike" cap="none" normalizeH="0" baseline="0" dirty="0" smtClean="0">
                          <a:ln>
                            <a:noFill/>
                          </a:ln>
                          <a:solidFill>
                            <a:srgbClr val="FF0000"/>
                          </a:solidFill>
                          <a:effectLst/>
                          <a:latin typeface="Times New Roman" pitchFamily="18" charset="0"/>
                          <a:ea typeface="標楷體" pitchFamily="65" charset="-120"/>
                          <a:cs typeface="Times New Roman" pitchFamily="18" charset="0"/>
                        </a:rPr>
                        <a:t>13</a:t>
                      </a:r>
                      <a:r>
                        <a:rPr kumimoji="0" lang="en-US" altLang="zh-TW" sz="1600" b="1" i="0" u="none" strike="noStrike" cap="none" normalizeH="0" baseline="0" dirty="0" smtClean="0">
                          <a:ln>
                            <a:noFill/>
                          </a:ln>
                          <a:solidFill>
                            <a:schemeClr val="tx1"/>
                          </a:solidFill>
                          <a:effectLst/>
                          <a:latin typeface="Times New Roman" pitchFamily="18" charset="0"/>
                          <a:ea typeface="標楷體" pitchFamily="65" charset="-120"/>
                          <a:cs typeface="Times New Roman" pitchFamily="18" charset="0"/>
                        </a:rPr>
                        <a:t>×0.00</a:t>
                      </a:r>
                      <a:r>
                        <a:rPr kumimoji="0" lang="zh-TW" altLang="en-US" sz="1600" b="1" i="0" u="none" strike="noStrike" cap="none" normalizeH="0" baseline="0" dirty="0" smtClean="0">
                          <a:ln>
                            <a:noFill/>
                          </a:ln>
                          <a:solidFill>
                            <a:schemeClr val="tx1"/>
                          </a:solidFill>
                          <a:effectLst/>
                          <a:latin typeface="Times New Roman" pitchFamily="18" charset="0"/>
                          <a:ea typeface="標楷體" pitchFamily="65" charset="-120"/>
                          <a:cs typeface="Times New Roman" pitchFamily="18" charset="0"/>
                        </a:rPr>
                        <a:t> ＋ </a:t>
                      </a:r>
                      <a:r>
                        <a:rPr kumimoji="0" lang="en-US" altLang="zh-TW" sz="1600" b="1" i="0" u="none" strike="noStrike" cap="none" normalizeH="0" baseline="0" dirty="0" smtClean="0">
                          <a:ln>
                            <a:noFill/>
                          </a:ln>
                          <a:solidFill>
                            <a:srgbClr val="FF0000"/>
                          </a:solidFill>
                          <a:effectLst/>
                          <a:latin typeface="Times New Roman" pitchFamily="18" charset="0"/>
                          <a:ea typeface="標楷體" pitchFamily="65" charset="-120"/>
                          <a:cs typeface="Times New Roman" pitchFamily="18" charset="0"/>
                        </a:rPr>
                        <a:t>8</a:t>
                      </a:r>
                      <a:r>
                        <a:rPr kumimoji="0" lang="en-US" altLang="zh-TW" sz="1600" b="1" i="0" u="none" strike="noStrike" cap="none" normalizeH="0" baseline="0" dirty="0" smtClean="0">
                          <a:ln>
                            <a:noFill/>
                          </a:ln>
                          <a:solidFill>
                            <a:schemeClr val="tx1"/>
                          </a:solidFill>
                          <a:effectLst/>
                          <a:latin typeface="Times New Roman" pitchFamily="18" charset="0"/>
                          <a:ea typeface="標楷體" pitchFamily="65" charset="-120"/>
                          <a:cs typeface="Times New Roman" pitchFamily="18" charset="0"/>
                        </a:rPr>
                        <a:t>×0.00</a:t>
                      </a:r>
                      <a:r>
                        <a:rPr kumimoji="0" lang="zh-TW" altLang="en-US" sz="1600" b="1" i="0" u="none" strike="noStrike" cap="none" normalizeH="0" baseline="0" dirty="0" smtClean="0">
                          <a:ln>
                            <a:noFill/>
                          </a:ln>
                          <a:solidFill>
                            <a:schemeClr val="tx1"/>
                          </a:solidFill>
                          <a:effectLst/>
                          <a:latin typeface="Times New Roman" pitchFamily="18" charset="0"/>
                          <a:ea typeface="標楷體" pitchFamily="65" charset="-120"/>
                          <a:cs typeface="Times New Roman" pitchFamily="18" charset="0"/>
                        </a:rPr>
                        <a:t> ＋ </a:t>
                      </a:r>
                      <a:r>
                        <a:rPr kumimoji="0" lang="en-US" altLang="zh-TW" sz="1600" b="1" i="0" u="none" strike="noStrike" cap="none" normalizeH="0" baseline="0" dirty="0" smtClean="0">
                          <a:ln>
                            <a:noFill/>
                          </a:ln>
                          <a:solidFill>
                            <a:srgbClr val="FF0000"/>
                          </a:solidFill>
                          <a:effectLst/>
                          <a:latin typeface="Times New Roman" pitchFamily="18" charset="0"/>
                          <a:ea typeface="標楷體" pitchFamily="65" charset="-120"/>
                          <a:cs typeface="Times New Roman" pitchFamily="18" charset="0"/>
                        </a:rPr>
                        <a:t>7</a:t>
                      </a:r>
                      <a:r>
                        <a:rPr kumimoji="0" lang="en-US" altLang="zh-TW" sz="1600" b="1" i="0" u="none" strike="noStrike" cap="none" normalizeH="0" baseline="0" dirty="0" smtClean="0">
                          <a:ln>
                            <a:noFill/>
                          </a:ln>
                          <a:solidFill>
                            <a:schemeClr val="tx1"/>
                          </a:solidFill>
                          <a:effectLst/>
                          <a:latin typeface="Times New Roman" pitchFamily="18" charset="0"/>
                          <a:ea typeface="標楷體" pitchFamily="65" charset="-120"/>
                          <a:cs typeface="Times New Roman" pitchFamily="18" charset="0"/>
                        </a:rPr>
                        <a:t>×1.00</a:t>
                      </a:r>
                      <a:endParaRPr kumimoji="0" lang="zh-TW" altLang="zh-TW" sz="1600" b="0" i="0" u="none" strike="noStrike" cap="none" normalizeH="0" baseline="0" dirty="0" smtClean="0">
                        <a:ln>
                          <a:noFill/>
                        </a:ln>
                        <a:solidFill>
                          <a:schemeClr val="tx1"/>
                        </a:solidFill>
                        <a:effectLst/>
                        <a:latin typeface="Times New Roman" pitchFamily="18" charset="0"/>
                        <a:ea typeface="標楷體" pitchFamily="65" charset="-120"/>
                        <a:cs typeface="Times New Roman" pitchFamily="18" charset="0"/>
                      </a:endParaRPr>
                    </a:p>
                  </a:txBody>
                  <a:tcPr marL="68585" marR="68585" marT="0" marB="0" anchor="ctr" horzOverflow="overflow">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tc rowSpan="2">
                  <a:txBody>
                    <a:bodyPr/>
                    <a:lstStyle/>
                    <a:p>
                      <a:pPr marL="0" marR="0" lvl="0" indent="0" algn="just" defTabSz="914400" rtl="0" eaLnBrk="1" fontAlgn="base" latinLnBrk="0" hangingPunct="1">
                        <a:lnSpc>
                          <a:spcPct val="100000"/>
                        </a:lnSpc>
                        <a:spcBef>
                          <a:spcPts val="63"/>
                        </a:spcBef>
                        <a:spcAft>
                          <a:spcPts val="63"/>
                        </a:spcAft>
                        <a:buClrTx/>
                        <a:buSzTx/>
                        <a:buFontTx/>
                        <a:buNone/>
                        <a:tabLst/>
                      </a:pPr>
                      <a:r>
                        <a:rPr kumimoji="0" lang="en-US" altLang="zh-TW" sz="1600" b="1" i="0" u="none" strike="noStrike" cap="none" normalizeH="0" baseline="0" dirty="0" smtClean="0">
                          <a:ln>
                            <a:noFill/>
                          </a:ln>
                          <a:solidFill>
                            <a:schemeClr val="tx1"/>
                          </a:solidFill>
                          <a:effectLst/>
                          <a:latin typeface="Times New Roman" pitchFamily="18" charset="0"/>
                          <a:ea typeface="標楷體" pitchFamily="65" charset="-120"/>
                          <a:cs typeface="Times New Roman" pitchFamily="18" charset="0"/>
                        </a:rPr>
                        <a:t>× 100 = </a:t>
                      </a:r>
                      <a:r>
                        <a:rPr kumimoji="0" lang="en-US" altLang="zh-TW" sz="1600" b="1" i="0" u="none" strike="noStrike" cap="none" normalizeH="0" baseline="0" dirty="0" smtClean="0">
                          <a:ln>
                            <a:noFill/>
                          </a:ln>
                          <a:solidFill>
                            <a:schemeClr val="tx1"/>
                          </a:solidFill>
                          <a:effectLst/>
                          <a:latin typeface="Times New Roman" pitchFamily="18" charset="0"/>
                          <a:ea typeface="標楷體" pitchFamily="65" charset="-120"/>
                          <a:cs typeface="Times New Roman" pitchFamily="18" charset="0"/>
                        </a:rPr>
                        <a:t>65.13</a:t>
                      </a:r>
                      <a:endParaRPr kumimoji="0" lang="zh-TW" altLang="zh-TW" sz="1600" b="0" i="0" u="none" strike="noStrike" cap="none" normalizeH="0" baseline="0" dirty="0" smtClean="0">
                        <a:ln>
                          <a:noFill/>
                        </a:ln>
                        <a:solidFill>
                          <a:schemeClr val="tx1"/>
                        </a:solidFill>
                        <a:effectLst/>
                        <a:latin typeface="Times New Roman" pitchFamily="18" charset="0"/>
                        <a:ea typeface="標楷體" pitchFamily="65" charset="-120"/>
                        <a:cs typeface="Times New Roman" pitchFamily="18" charset="0"/>
                      </a:endParaRPr>
                    </a:p>
                  </a:txBody>
                  <a:tcPr marL="68585" marR="68585" marT="0" marB="0" anchor="ctr" horzOverflow="overflow">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428282">
                <a:tc vMerge="1">
                  <a:txBody>
                    <a:bodyPr/>
                    <a:lstStyle/>
                    <a:p>
                      <a:pPr marL="0" marR="0" lvl="0" indent="0" algn="l" defTabSz="914400" rtl="0" eaLnBrk="1" fontAlgn="base" latinLnBrk="0" hangingPunct="1">
                        <a:lnSpc>
                          <a:spcPct val="100000"/>
                        </a:lnSpc>
                        <a:spcBef>
                          <a:spcPts val="63"/>
                        </a:spcBef>
                        <a:spcAft>
                          <a:spcPts val="63"/>
                        </a:spcAft>
                        <a:buClrTx/>
                        <a:buSzTx/>
                        <a:buFontTx/>
                        <a:buNone/>
                        <a:tabLst/>
                      </a:pPr>
                      <a:endParaRPr kumimoji="0" lang="zh-TW" altLang="zh-TW" sz="1600" b="0" i="0" u="none" strike="noStrike" cap="none" normalizeH="0" baseline="0" dirty="0" smtClean="0">
                        <a:ln>
                          <a:noFill/>
                        </a:ln>
                        <a:solidFill>
                          <a:schemeClr val="tx1"/>
                        </a:solidFill>
                        <a:effectLst/>
                        <a:latin typeface="Times New Roman" pitchFamily="18" charset="0"/>
                        <a:ea typeface="標楷體" pitchFamily="65" charset="-120"/>
                        <a:cs typeface="Times New Roman" pitchFamily="18" charset="0"/>
                      </a:endParaRPr>
                    </a:p>
                  </a:txBody>
                  <a:tcPr marL="68585" marR="68585" marT="0"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800000"/>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CFFFF"/>
                    </a:solidFill>
                  </a:tcPr>
                </a:tc>
                <a:tc>
                  <a:txBody>
                    <a:bodyPr/>
                    <a:lstStyle/>
                    <a:p>
                      <a:pPr marL="0" marR="0" lvl="0" indent="0" algn="l" defTabSz="914400" rtl="0" eaLnBrk="1" fontAlgn="base" latinLnBrk="0" hangingPunct="1">
                        <a:lnSpc>
                          <a:spcPct val="100000"/>
                        </a:lnSpc>
                        <a:spcBef>
                          <a:spcPts val="63"/>
                        </a:spcBef>
                        <a:spcAft>
                          <a:spcPts val="63"/>
                        </a:spcAft>
                        <a:buClrTx/>
                        <a:buSzTx/>
                        <a:buFontTx/>
                        <a:buNone/>
                        <a:tabLst/>
                      </a:pPr>
                      <a:r>
                        <a:rPr kumimoji="0" lang="en-US" altLang="zh-TW" sz="1600" b="1" i="0" u="none" strike="noStrike" cap="none" normalizeH="0" baseline="0" dirty="0" smtClean="0">
                          <a:ln>
                            <a:noFill/>
                          </a:ln>
                          <a:solidFill>
                            <a:schemeClr val="tx1"/>
                          </a:solidFill>
                          <a:effectLst/>
                          <a:latin typeface="Times New Roman" pitchFamily="18" charset="0"/>
                          <a:ea typeface="標楷體" pitchFamily="65" charset="-120"/>
                          <a:cs typeface="Times New Roman" pitchFamily="18" charset="0"/>
                        </a:rPr>
                        <a:t>15×1.00</a:t>
                      </a:r>
                      <a:r>
                        <a:rPr kumimoji="0" lang="zh-TW" altLang="en-US" sz="1600" b="1" i="0" u="none" strike="noStrike" cap="none" normalizeH="0" baseline="0" dirty="0" smtClean="0">
                          <a:ln>
                            <a:noFill/>
                          </a:ln>
                          <a:solidFill>
                            <a:schemeClr val="tx1"/>
                          </a:solidFill>
                          <a:effectLst/>
                          <a:latin typeface="Times New Roman" pitchFamily="18" charset="0"/>
                          <a:ea typeface="標楷體" pitchFamily="65" charset="-120"/>
                          <a:cs typeface="Times New Roman" pitchFamily="18" charset="0"/>
                        </a:rPr>
                        <a:t>＋</a:t>
                      </a:r>
                      <a:r>
                        <a:rPr kumimoji="0" lang="en-US" altLang="zh-TW" sz="1600" b="1" i="0" u="none" strike="noStrike" cap="none" normalizeH="0" baseline="0" dirty="0" smtClean="0">
                          <a:ln>
                            <a:noFill/>
                          </a:ln>
                          <a:solidFill>
                            <a:schemeClr val="tx1"/>
                          </a:solidFill>
                          <a:effectLst/>
                          <a:latin typeface="Times New Roman" pitchFamily="18" charset="0"/>
                          <a:ea typeface="標楷體" pitchFamily="65" charset="-120"/>
                          <a:cs typeface="Times New Roman" pitchFamily="18" charset="0"/>
                        </a:rPr>
                        <a:t>15×2.50</a:t>
                      </a:r>
                      <a:r>
                        <a:rPr kumimoji="0" lang="zh-TW" altLang="en-US" sz="1600" b="1" i="0" u="none" strike="noStrike" cap="none" normalizeH="0" baseline="0" dirty="0" smtClean="0">
                          <a:ln>
                            <a:noFill/>
                          </a:ln>
                          <a:solidFill>
                            <a:schemeClr val="tx1"/>
                          </a:solidFill>
                          <a:effectLst/>
                          <a:latin typeface="Times New Roman" pitchFamily="18" charset="0"/>
                          <a:ea typeface="標楷體" pitchFamily="65" charset="-120"/>
                          <a:cs typeface="Times New Roman" pitchFamily="18" charset="0"/>
                        </a:rPr>
                        <a:t>＋</a:t>
                      </a:r>
                      <a:r>
                        <a:rPr kumimoji="0" lang="en-US" altLang="zh-TW" sz="1600" b="1" i="0" u="none" strike="noStrike" cap="none" normalizeH="0" baseline="0" dirty="0" smtClean="0">
                          <a:ln>
                            <a:noFill/>
                          </a:ln>
                          <a:solidFill>
                            <a:schemeClr val="tx1"/>
                          </a:solidFill>
                          <a:effectLst/>
                          <a:latin typeface="Times New Roman" pitchFamily="18" charset="0"/>
                          <a:ea typeface="標楷體" pitchFamily="65" charset="-120"/>
                          <a:cs typeface="Times New Roman" pitchFamily="18" charset="0"/>
                        </a:rPr>
                        <a:t>15×2.00</a:t>
                      </a:r>
                      <a:r>
                        <a:rPr kumimoji="0" lang="zh-TW" altLang="en-US" sz="1600" b="1" i="0" u="none" strike="noStrike" cap="none" normalizeH="0" baseline="0" dirty="0" smtClean="0">
                          <a:ln>
                            <a:noFill/>
                          </a:ln>
                          <a:solidFill>
                            <a:schemeClr val="tx1"/>
                          </a:solidFill>
                          <a:effectLst/>
                          <a:latin typeface="Times New Roman" pitchFamily="18" charset="0"/>
                          <a:ea typeface="標楷體" pitchFamily="65" charset="-120"/>
                          <a:cs typeface="Times New Roman" pitchFamily="18" charset="0"/>
                        </a:rPr>
                        <a:t>＋</a:t>
                      </a:r>
                      <a:r>
                        <a:rPr kumimoji="0" lang="en-US" altLang="zh-TW" sz="1600" b="1" i="0" u="none" strike="noStrike" cap="none" normalizeH="0" baseline="0" dirty="0" smtClean="0">
                          <a:ln>
                            <a:noFill/>
                          </a:ln>
                          <a:solidFill>
                            <a:schemeClr val="tx1"/>
                          </a:solidFill>
                          <a:effectLst/>
                          <a:latin typeface="Times New Roman" pitchFamily="18" charset="0"/>
                          <a:ea typeface="標楷體" pitchFamily="65" charset="-120"/>
                          <a:cs typeface="Times New Roman" pitchFamily="18" charset="0"/>
                        </a:rPr>
                        <a:t>15×0.00</a:t>
                      </a:r>
                      <a:r>
                        <a:rPr kumimoji="0" lang="zh-TW" altLang="en-US" sz="1600" b="1" i="0" u="none" strike="noStrike" cap="none" normalizeH="0" baseline="0" dirty="0" smtClean="0">
                          <a:ln>
                            <a:noFill/>
                          </a:ln>
                          <a:solidFill>
                            <a:schemeClr val="tx1"/>
                          </a:solidFill>
                          <a:effectLst/>
                          <a:latin typeface="Times New Roman" pitchFamily="18" charset="0"/>
                          <a:ea typeface="標楷體" pitchFamily="65" charset="-120"/>
                          <a:cs typeface="Times New Roman" pitchFamily="18" charset="0"/>
                        </a:rPr>
                        <a:t>＋</a:t>
                      </a:r>
                      <a:r>
                        <a:rPr kumimoji="0" lang="en-US" altLang="zh-TW" sz="1600" b="1" i="0" u="none" strike="noStrike" cap="none" normalizeH="0" baseline="0" dirty="0" smtClean="0">
                          <a:ln>
                            <a:noFill/>
                          </a:ln>
                          <a:solidFill>
                            <a:schemeClr val="tx1"/>
                          </a:solidFill>
                          <a:effectLst/>
                          <a:latin typeface="Times New Roman" pitchFamily="18" charset="0"/>
                          <a:ea typeface="標楷體" pitchFamily="65" charset="-120"/>
                          <a:cs typeface="Times New Roman" pitchFamily="18" charset="0"/>
                        </a:rPr>
                        <a:t>15×0.00</a:t>
                      </a:r>
                      <a:r>
                        <a:rPr kumimoji="0" lang="zh-TW" altLang="en-US" sz="1600" b="1" i="0" u="none" strike="noStrike" cap="none" normalizeH="0" baseline="0" dirty="0" smtClean="0">
                          <a:ln>
                            <a:noFill/>
                          </a:ln>
                          <a:solidFill>
                            <a:schemeClr val="tx1"/>
                          </a:solidFill>
                          <a:effectLst/>
                          <a:latin typeface="Times New Roman" pitchFamily="18" charset="0"/>
                          <a:ea typeface="標楷體" pitchFamily="65" charset="-120"/>
                          <a:cs typeface="Times New Roman" pitchFamily="18" charset="0"/>
                        </a:rPr>
                        <a:t>＋</a:t>
                      </a:r>
                      <a:r>
                        <a:rPr kumimoji="0" lang="en-US" altLang="zh-TW" sz="1600" b="1" i="0" u="none" strike="noStrike" cap="none" normalizeH="0" baseline="0" dirty="0" smtClean="0">
                          <a:ln>
                            <a:noFill/>
                          </a:ln>
                          <a:solidFill>
                            <a:schemeClr val="tx1"/>
                          </a:solidFill>
                          <a:effectLst/>
                          <a:latin typeface="Times New Roman" pitchFamily="18" charset="0"/>
                          <a:ea typeface="標楷體" pitchFamily="65" charset="-120"/>
                          <a:cs typeface="Times New Roman" pitchFamily="18" charset="0"/>
                        </a:rPr>
                        <a:t>15×1.00</a:t>
                      </a:r>
                      <a:endParaRPr kumimoji="0" lang="zh-TW" altLang="zh-TW" sz="1600" b="0" i="0" u="none" strike="noStrike" cap="none" normalizeH="0" baseline="0" dirty="0" smtClean="0">
                        <a:ln>
                          <a:noFill/>
                        </a:ln>
                        <a:solidFill>
                          <a:schemeClr val="tx1"/>
                        </a:solidFill>
                        <a:effectLst/>
                        <a:latin typeface="Times New Roman" pitchFamily="18" charset="0"/>
                        <a:ea typeface="標楷體" pitchFamily="65" charset="-120"/>
                        <a:cs typeface="Times New Roman" pitchFamily="18" charset="0"/>
                      </a:endParaRPr>
                    </a:p>
                  </a:txBody>
                  <a:tcPr marL="68585" marR="68585" marT="0" marB="0" horzOverflow="overflow">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solidFill>
                  </a:tcPr>
                </a:tc>
                <a:tc vMerge="1">
                  <a:txBody>
                    <a:bodyPr/>
                    <a:lstStyle/>
                    <a:p>
                      <a:endParaRPr lang="zh-TW" altLang="en-US"/>
                    </a:p>
                  </a:txBody>
                  <a:tcPr/>
                </a:tc>
                <a:extLst>
                  <a:ext uri="{0D108BD9-81ED-4DB2-BD59-A6C34878D82A}">
                    <a16:rowId xmlns:a16="http://schemas.microsoft.com/office/drawing/2014/main" val="10001"/>
                  </a:ext>
                </a:extLst>
              </a:tr>
              <a:tr h="428282">
                <a:tc>
                  <a:txBody>
                    <a:bodyPr/>
                    <a:lstStyle/>
                    <a:p>
                      <a:pPr marL="0" marR="0" lvl="0" indent="92075" algn="l" defTabSz="914400" rtl="0" eaLnBrk="1" fontAlgn="base" latinLnBrk="0" hangingPunct="1">
                        <a:lnSpc>
                          <a:spcPct val="100000"/>
                        </a:lnSpc>
                        <a:spcBef>
                          <a:spcPts val="63"/>
                        </a:spcBef>
                        <a:spcAft>
                          <a:spcPts val="63"/>
                        </a:spcAft>
                        <a:buClrTx/>
                        <a:buSzTx/>
                        <a:buFontTx/>
                        <a:buNone/>
                        <a:tabLst/>
                      </a:pPr>
                      <a:endParaRPr kumimoji="0" lang="zh-TW" altLang="zh-TW" sz="1600" b="1" i="0" u="none" strike="noStrike" cap="none" normalizeH="0" baseline="0" dirty="0" smtClean="0">
                        <a:ln>
                          <a:noFill/>
                        </a:ln>
                        <a:solidFill>
                          <a:schemeClr val="tx1"/>
                        </a:solidFill>
                        <a:effectLst/>
                        <a:latin typeface="Times New Roman" pitchFamily="18" charset="0"/>
                        <a:ea typeface="標楷體" pitchFamily="65" charset="-120"/>
                        <a:cs typeface="Times New Roman" pitchFamily="18" charset="0"/>
                      </a:endParaRPr>
                    </a:p>
                  </a:txBody>
                  <a:tcPr marL="68585" marR="68585" marT="0" marB="0" anchor="ctr" horzOverflow="overflow">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ts val="63"/>
                        </a:spcBef>
                        <a:spcAft>
                          <a:spcPts val="63"/>
                        </a:spcAft>
                        <a:buClrTx/>
                        <a:buSzTx/>
                        <a:buFontTx/>
                        <a:buNone/>
                        <a:tabLst/>
                      </a:pPr>
                      <a:endParaRPr kumimoji="0" lang="zh-TW" altLang="zh-TW" sz="1600" b="0" i="0" u="none" strike="noStrike" cap="none" normalizeH="0" baseline="0" dirty="0" smtClean="0">
                        <a:ln>
                          <a:noFill/>
                        </a:ln>
                        <a:solidFill>
                          <a:schemeClr val="tx1"/>
                        </a:solidFill>
                        <a:effectLst/>
                        <a:latin typeface="Times New Roman" pitchFamily="18" charset="0"/>
                        <a:ea typeface="標楷體" pitchFamily="65" charset="-120"/>
                        <a:cs typeface="Times New Roman" pitchFamily="18" charset="0"/>
                      </a:endParaRPr>
                    </a:p>
                  </a:txBody>
                  <a:tcPr marL="68585" marR="68585" marT="0" marB="0" horzOverflow="overflow">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solidFill>
                  </a:tcPr>
                </a:tc>
                <a:tc>
                  <a:txBody>
                    <a:bodyPr/>
                    <a:lstStyle/>
                    <a:p>
                      <a:pPr marL="0" marR="0" lvl="0" indent="0" algn="just" defTabSz="914400" rtl="0" eaLnBrk="1" fontAlgn="base" latinLnBrk="0" hangingPunct="1">
                        <a:lnSpc>
                          <a:spcPct val="100000"/>
                        </a:lnSpc>
                        <a:spcBef>
                          <a:spcPts val="63"/>
                        </a:spcBef>
                        <a:spcAft>
                          <a:spcPts val="63"/>
                        </a:spcAft>
                        <a:buClrTx/>
                        <a:buSzTx/>
                        <a:buFontTx/>
                        <a:buNone/>
                        <a:tabLst/>
                      </a:pPr>
                      <a:endParaRPr kumimoji="0" lang="zh-TW" altLang="zh-TW" sz="1600" b="0" i="0" u="none" strike="noStrike" cap="none" normalizeH="0" baseline="0" dirty="0" smtClean="0">
                        <a:ln>
                          <a:noFill/>
                        </a:ln>
                        <a:solidFill>
                          <a:schemeClr val="tx1"/>
                        </a:solidFill>
                        <a:effectLst/>
                        <a:latin typeface="Times New Roman" pitchFamily="18" charset="0"/>
                        <a:ea typeface="標楷體" pitchFamily="65" charset="-120"/>
                        <a:cs typeface="Times New Roman" pitchFamily="18" charset="0"/>
                      </a:endParaRPr>
                    </a:p>
                  </a:txBody>
                  <a:tcPr marL="68585" marR="68585" marT="0" marB="0" anchor="ctr" horzOverflow="overflow">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366371121"/>
                  </a:ext>
                </a:extLst>
              </a:tr>
            </a:tbl>
          </a:graphicData>
        </a:graphic>
      </p:graphicFrame>
      <p:sp>
        <p:nvSpPr>
          <p:cNvPr id="7" name="矩形 9"/>
          <p:cNvSpPr>
            <a:spLocks noChangeArrowheads="1"/>
          </p:cNvSpPr>
          <p:nvPr/>
        </p:nvSpPr>
        <p:spPr bwMode="auto">
          <a:xfrm>
            <a:off x="7390102" y="5822618"/>
            <a:ext cx="2563522"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indent="88900">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a:spcBef>
                <a:spcPct val="0"/>
              </a:spcBef>
              <a:buFontTx/>
              <a:buNone/>
            </a:pPr>
            <a:r>
              <a:rPr lang="en-US" altLang="zh-TW" sz="1050" b="1" dirty="0" smtClean="0">
                <a:solidFill>
                  <a:srgbClr val="FF0000"/>
                </a:solidFill>
                <a:latin typeface="標楷體" panose="03000509000000000000" pitchFamily="65" charset="-120"/>
                <a:ea typeface="標楷體" panose="03000509000000000000" pitchFamily="65" charset="-120"/>
                <a:cs typeface="Times New Roman" panose="02020603050405020304" pitchFamily="18" charset="0"/>
              </a:rPr>
              <a:t>(</a:t>
            </a:r>
            <a:r>
              <a:rPr lang="zh-TW" altLang="en-US" sz="1050" b="1"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成績</a:t>
            </a:r>
            <a:r>
              <a:rPr lang="zh-TW" altLang="en-US" sz="1050"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取至小數第</a:t>
            </a:r>
            <a:r>
              <a:rPr lang="en-US" altLang="zh-TW" sz="1050"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2</a:t>
            </a:r>
            <a:r>
              <a:rPr lang="zh-TW" altLang="en-US" sz="1050"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位，第</a:t>
            </a:r>
            <a:r>
              <a:rPr lang="en-US" altLang="zh-TW" sz="1050"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3</a:t>
            </a:r>
            <a:r>
              <a:rPr lang="zh-TW" altLang="en-US" sz="1050"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位</a:t>
            </a:r>
            <a:r>
              <a:rPr lang="zh-TW" altLang="en-US" sz="1050" b="1"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四捨五入</a:t>
            </a:r>
            <a:r>
              <a:rPr lang="en-US" altLang="zh-TW" sz="1050" b="1" dirty="0" smtClean="0">
                <a:solidFill>
                  <a:srgbClr val="FF0000"/>
                </a:solidFill>
                <a:latin typeface="標楷體" panose="03000509000000000000" pitchFamily="65" charset="-120"/>
                <a:ea typeface="標楷體" panose="03000509000000000000" pitchFamily="65" charset="-120"/>
                <a:cs typeface="Times New Roman" panose="02020603050405020304" pitchFamily="18" charset="0"/>
              </a:rPr>
              <a:t>)</a:t>
            </a:r>
            <a:endParaRPr lang="en-US" altLang="zh-TW" sz="1050" dirty="0">
              <a:latin typeface="標楷體" panose="03000509000000000000" pitchFamily="65" charset="-120"/>
              <a:ea typeface="標楷體" panose="03000509000000000000" pitchFamily="65" charset="-120"/>
              <a:cs typeface="Times New Roman" panose="02020603050405020304" pitchFamily="18" charset="0"/>
            </a:endParaRPr>
          </a:p>
        </p:txBody>
      </p:sp>
      <p:sp>
        <p:nvSpPr>
          <p:cNvPr id="8" name="文字方塊 1"/>
          <p:cNvSpPr txBox="1">
            <a:spLocks noChangeArrowheads="1"/>
          </p:cNvSpPr>
          <p:nvPr/>
        </p:nvSpPr>
        <p:spPr bwMode="auto">
          <a:xfrm>
            <a:off x="473876" y="1005653"/>
            <a:ext cx="707275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FontTx/>
              <a:buNone/>
            </a:pPr>
            <a:r>
              <a:rPr kumimoji="0" lang="zh-TW" altLang="en-US" sz="1800" b="1" dirty="0">
                <a:latin typeface="微軟正黑體" panose="020B0604030504040204" pitchFamily="34" charset="-120"/>
                <a:ea typeface="微軟正黑體" panose="020B0604030504040204" pitchFamily="34" charset="-120"/>
                <a:cs typeface="Times New Roman" panose="02020603050405020304" pitchFamily="18" charset="0"/>
              </a:rPr>
              <a:t>張○○學科能力測驗加權平均</a:t>
            </a:r>
            <a:r>
              <a:rPr kumimoji="0" lang="zh-TW" altLang="en-US" sz="1800" b="1" dirty="0" smtClean="0">
                <a:latin typeface="微軟正黑體" panose="020B0604030504040204" pitchFamily="34" charset="-120"/>
                <a:ea typeface="微軟正黑體" panose="020B0604030504040204" pitchFamily="34" charset="-120"/>
                <a:cs typeface="Times New Roman" panose="02020603050405020304" pitchFamily="18" charset="0"/>
              </a:rPr>
              <a:t>成績</a:t>
            </a:r>
            <a:r>
              <a:rPr kumimoji="0" lang="en-US" altLang="zh-TW" sz="1800" b="1" dirty="0" smtClean="0">
                <a:latin typeface="微軟正黑體" panose="020B0604030504040204" pitchFamily="34" charset="-120"/>
                <a:ea typeface="微軟正黑體" panose="020B0604030504040204" pitchFamily="34" charset="-120"/>
                <a:cs typeface="Times New Roman" panose="02020603050405020304" pitchFamily="18" charset="0"/>
              </a:rPr>
              <a:t>(</a:t>
            </a:r>
            <a:r>
              <a:rPr kumimoji="0" lang="zh-TW" altLang="en-US" sz="1800" b="1" dirty="0" smtClean="0">
                <a:latin typeface="微軟正黑體" panose="020B0604030504040204" pitchFamily="34" charset="-120"/>
                <a:ea typeface="微軟正黑體" panose="020B0604030504040204" pitchFamily="34" charset="-120"/>
                <a:cs typeface="Times New Roman" panose="02020603050405020304" pitchFamily="18" charset="0"/>
              </a:rPr>
              <a:t>取</a:t>
            </a:r>
            <a:r>
              <a:rPr kumimoji="0" lang="zh-TW" altLang="en-US" sz="1800" b="1" dirty="0">
                <a:latin typeface="微軟正黑體" panose="020B0604030504040204" pitchFamily="34" charset="-120"/>
                <a:ea typeface="微軟正黑體" panose="020B0604030504040204" pitchFamily="34" charset="-120"/>
                <a:cs typeface="Times New Roman" panose="02020603050405020304" pitchFamily="18" charset="0"/>
              </a:rPr>
              <a:t>至小數第</a:t>
            </a:r>
            <a:r>
              <a:rPr kumimoji="0" lang="en-US" altLang="zh-TW" sz="1800" b="1" dirty="0">
                <a:latin typeface="微軟正黑體" panose="020B0604030504040204" pitchFamily="34" charset="-120"/>
                <a:ea typeface="微軟正黑體" panose="020B0604030504040204" pitchFamily="34" charset="-120"/>
                <a:cs typeface="Times New Roman" panose="02020603050405020304" pitchFamily="18" charset="0"/>
              </a:rPr>
              <a:t>2</a:t>
            </a:r>
            <a:r>
              <a:rPr kumimoji="0" lang="zh-TW" altLang="en-US" sz="1800" b="1" dirty="0">
                <a:latin typeface="微軟正黑體" panose="020B0604030504040204" pitchFamily="34" charset="-120"/>
                <a:ea typeface="微軟正黑體" panose="020B0604030504040204" pitchFamily="34" charset="-120"/>
                <a:cs typeface="Times New Roman" panose="02020603050405020304" pitchFamily="18" charset="0"/>
              </a:rPr>
              <a:t>位，第</a:t>
            </a:r>
            <a:r>
              <a:rPr kumimoji="0" lang="en-US" altLang="zh-TW" sz="1800" b="1" dirty="0">
                <a:latin typeface="微軟正黑體" panose="020B0604030504040204" pitchFamily="34" charset="-120"/>
                <a:ea typeface="微軟正黑體" panose="020B0604030504040204" pitchFamily="34" charset="-120"/>
                <a:cs typeface="Times New Roman" panose="02020603050405020304" pitchFamily="18" charset="0"/>
              </a:rPr>
              <a:t>3</a:t>
            </a:r>
            <a:r>
              <a:rPr kumimoji="0" lang="zh-TW" altLang="en-US" sz="1800" b="1" dirty="0">
                <a:latin typeface="微軟正黑體" panose="020B0604030504040204" pitchFamily="34" charset="-120"/>
                <a:ea typeface="微軟正黑體" panose="020B0604030504040204" pitchFamily="34" charset="-120"/>
                <a:cs typeface="Times New Roman" panose="02020603050405020304" pitchFamily="18" charset="0"/>
              </a:rPr>
              <a:t>位</a:t>
            </a:r>
            <a:r>
              <a:rPr kumimoji="0" lang="zh-TW" altLang="en-US" sz="1800" b="1" dirty="0" smtClean="0">
                <a:latin typeface="微軟正黑體" panose="020B0604030504040204" pitchFamily="34" charset="-120"/>
                <a:ea typeface="微軟正黑體" panose="020B0604030504040204" pitchFamily="34" charset="-120"/>
                <a:cs typeface="Times New Roman" panose="02020603050405020304" pitchFamily="18" charset="0"/>
              </a:rPr>
              <a:t>四捨五入</a:t>
            </a:r>
            <a:r>
              <a:rPr kumimoji="0" lang="en-US" altLang="zh-TW" sz="1800" b="1" dirty="0" smtClean="0">
                <a:latin typeface="微軟正黑體" panose="020B0604030504040204" pitchFamily="34" charset="-120"/>
                <a:ea typeface="微軟正黑體" panose="020B0604030504040204" pitchFamily="34" charset="-120"/>
                <a:cs typeface="Times New Roman" panose="02020603050405020304" pitchFamily="18" charset="0"/>
              </a:rPr>
              <a:t>)</a:t>
            </a:r>
          </a:p>
          <a:p>
            <a:pPr eaLnBrk="1" hangingPunct="1">
              <a:spcBef>
                <a:spcPct val="0"/>
              </a:spcBef>
              <a:buFontTx/>
              <a:buNone/>
            </a:pPr>
            <a:r>
              <a:rPr kumimoji="0" lang="en-US" altLang="zh-TW" sz="1800" b="1" dirty="0" smtClean="0">
                <a:latin typeface="微軟正黑體" panose="020B0604030504040204" pitchFamily="34" charset="-120"/>
                <a:ea typeface="微軟正黑體" panose="020B0604030504040204" pitchFamily="34" charset="-120"/>
                <a:cs typeface="Times New Roman" panose="02020603050405020304" pitchFamily="18" charset="0"/>
              </a:rPr>
              <a:t>=(</a:t>
            </a:r>
            <a:r>
              <a:rPr kumimoji="0" lang="zh-TW" altLang="en-US" sz="1800" b="1" dirty="0" smtClean="0">
                <a:latin typeface="微軟正黑體" panose="020B0604030504040204" pitchFamily="34" charset="-120"/>
                <a:ea typeface="微軟正黑體" panose="020B0604030504040204" pitchFamily="34" charset="-120"/>
                <a:cs typeface="Times New Roman" panose="02020603050405020304" pitchFamily="18" charset="0"/>
              </a:rPr>
              <a:t>實</a:t>
            </a:r>
            <a:r>
              <a:rPr kumimoji="0" lang="zh-TW" altLang="en-US" sz="1800" b="1" dirty="0">
                <a:latin typeface="微軟正黑體" panose="020B0604030504040204" pitchFamily="34" charset="-120"/>
                <a:ea typeface="微軟正黑體" panose="020B0604030504040204" pitchFamily="34" charset="-120"/>
                <a:cs typeface="Times New Roman" panose="02020603050405020304" pitchFamily="18" charset="0"/>
              </a:rPr>
              <a:t>得加權成績級分</a:t>
            </a:r>
            <a:r>
              <a:rPr kumimoji="0" lang="en-US" altLang="zh-TW" sz="1800" b="1" dirty="0">
                <a:latin typeface="微軟正黑體" panose="020B0604030504040204" pitchFamily="34" charset="-120"/>
                <a:ea typeface="微軟正黑體" panose="020B0604030504040204" pitchFamily="34" charset="-120"/>
                <a:cs typeface="Times New Roman" panose="02020603050405020304" pitchFamily="18" charset="0"/>
              </a:rPr>
              <a:t>/</a:t>
            </a:r>
            <a:r>
              <a:rPr kumimoji="0" lang="zh-TW" altLang="en-US" sz="1800" b="1" dirty="0">
                <a:latin typeface="微軟正黑體" panose="020B0604030504040204" pitchFamily="34" charset="-120"/>
                <a:ea typeface="微軟正黑體" panose="020B0604030504040204" pitchFamily="34" charset="-120"/>
                <a:cs typeface="Times New Roman" panose="02020603050405020304" pitchFamily="18" charset="0"/>
              </a:rPr>
              <a:t>最高加權成績級</a:t>
            </a:r>
            <a:r>
              <a:rPr kumimoji="0" lang="zh-TW" altLang="en-US" sz="1800" b="1" dirty="0" smtClean="0">
                <a:latin typeface="微軟正黑體" panose="020B0604030504040204" pitchFamily="34" charset="-120"/>
                <a:ea typeface="微軟正黑體" panose="020B0604030504040204" pitchFamily="34" charset="-120"/>
                <a:cs typeface="Times New Roman" panose="02020603050405020304" pitchFamily="18" charset="0"/>
              </a:rPr>
              <a:t>分</a:t>
            </a:r>
            <a:r>
              <a:rPr kumimoji="0" lang="en-US" altLang="zh-TW" sz="1800" b="1" dirty="0" smtClean="0">
                <a:latin typeface="微軟正黑體" panose="020B0604030504040204" pitchFamily="34" charset="-120"/>
                <a:ea typeface="微軟正黑體" panose="020B0604030504040204" pitchFamily="34" charset="-120"/>
                <a:cs typeface="Times New Roman" panose="02020603050405020304" pitchFamily="18" charset="0"/>
              </a:rPr>
              <a:t>)×100</a:t>
            </a:r>
            <a:endParaRPr kumimoji="0" lang="en-US" altLang="zh-TW" sz="1800" b="1" dirty="0">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9" name="矩形 8"/>
          <p:cNvSpPr/>
          <p:nvPr/>
        </p:nvSpPr>
        <p:spPr>
          <a:xfrm>
            <a:off x="8105258" y="520700"/>
            <a:ext cx="4086742" cy="244679"/>
          </a:xfrm>
          <a:prstGeom prst="rect">
            <a:avLst/>
          </a:prstGeom>
          <a:solidFill>
            <a:schemeClr val="bg2"/>
          </a:solidFill>
          <a:ln>
            <a:solidFill>
              <a:schemeClr val="bg2"/>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zh-TW" altLang="en-US" sz="1200" b="1" dirty="0">
                <a:solidFill>
                  <a:schemeClr val="tx1"/>
                </a:solidFill>
                <a:latin typeface="微軟正黑體" panose="020B0604030504040204" pitchFamily="34" charset="-120"/>
                <a:ea typeface="微軟正黑體" panose="020B0604030504040204" pitchFamily="34" charset="-120"/>
              </a:rPr>
              <a:t>「試算範例」</a:t>
            </a:r>
            <a:r>
              <a:rPr lang="en-US" altLang="zh-TW" sz="1200" b="1" dirty="0">
                <a:solidFill>
                  <a:schemeClr val="tx1"/>
                </a:solidFill>
                <a:latin typeface="微軟正黑體" panose="020B0604030504040204" pitchFamily="34" charset="-120"/>
                <a:ea typeface="微軟正黑體" panose="020B0604030504040204" pitchFamily="34" charset="-120"/>
              </a:rPr>
              <a:t>Excel</a:t>
            </a:r>
            <a:r>
              <a:rPr lang="zh-TW" altLang="en-US" sz="1200" b="1" dirty="0">
                <a:solidFill>
                  <a:schemeClr val="tx1"/>
                </a:solidFill>
                <a:latin typeface="微軟正黑體" panose="020B0604030504040204" pitchFamily="34" charset="-120"/>
                <a:ea typeface="微軟正黑體" panose="020B0604030504040204" pitchFamily="34" charset="-120"/>
              </a:rPr>
              <a:t>格式，置於本委員會網頁「下載專區</a:t>
            </a:r>
            <a:r>
              <a:rPr lang="zh-TW" altLang="en-US" sz="1200" b="1" dirty="0" smtClean="0">
                <a:solidFill>
                  <a:schemeClr val="tx1"/>
                </a:solidFill>
                <a:latin typeface="微軟正黑體" panose="020B0604030504040204" pitchFamily="34" charset="-120"/>
                <a:ea typeface="微軟正黑體" panose="020B0604030504040204" pitchFamily="34" charset="-120"/>
              </a:rPr>
              <a:t>」</a:t>
            </a:r>
            <a:endParaRPr lang="zh-TW" altLang="en-US" sz="1200" b="1" dirty="0">
              <a:solidFill>
                <a:schemeClr val="tx1"/>
              </a:solidFill>
              <a:latin typeface="微軟正黑體" panose="020B0604030504040204" pitchFamily="34" charset="-120"/>
              <a:ea typeface="微軟正黑體" panose="020B0604030504040204" pitchFamily="34" charset="-120"/>
            </a:endParaRPr>
          </a:p>
        </p:txBody>
      </p:sp>
      <p:sp>
        <p:nvSpPr>
          <p:cNvPr id="10" name="矩形圖說文字 9"/>
          <p:cNvSpPr/>
          <p:nvPr/>
        </p:nvSpPr>
        <p:spPr>
          <a:xfrm>
            <a:off x="1085717" y="2933485"/>
            <a:ext cx="2700173" cy="861774"/>
          </a:xfrm>
          <a:prstGeom prst="wedgeRectCallout">
            <a:avLst>
              <a:gd name="adj1" fmla="val 66529"/>
              <a:gd name="adj2" fmla="val 5596"/>
            </a:avLst>
          </a:prstGeom>
          <a:solidFill>
            <a:srgbClr val="ED7D31"/>
          </a:solidFill>
          <a:ln>
            <a:solidFill>
              <a:srgbClr val="ED7D31"/>
            </a:solidFill>
          </a:ln>
        </p:spPr>
        <p:txBody>
          <a:bodyPr wrap="square">
            <a:spAutoFit/>
          </a:bodyPr>
          <a:lstStyle/>
          <a:p>
            <a:pPr eaLnBrk="1" hangingPunct="1"/>
            <a:r>
              <a:rPr kumimoji="0" lang="zh-TW" altLang="en-US" dirty="0" smtClean="0">
                <a:solidFill>
                  <a:srgbClr val="FFFF00"/>
                </a:solidFill>
                <a:latin typeface="華康中特圓體" panose="020F0809000000000000" pitchFamily="49" charset="-120"/>
                <a:ea typeface="華康中特圓體" panose="020F0809000000000000" pitchFamily="49" charset="-120"/>
                <a:cs typeface="Times New Roman" panose="02020603050405020304" pitchFamily="18" charset="0"/>
              </a:rPr>
              <a:t>數學</a:t>
            </a:r>
            <a:r>
              <a:rPr kumimoji="0" lang="en-US" altLang="zh-TW" dirty="0" smtClean="0">
                <a:solidFill>
                  <a:srgbClr val="FFFF00"/>
                </a:solidFill>
                <a:latin typeface="華康中特圓體" panose="020F0809000000000000" pitchFamily="49" charset="-120"/>
                <a:ea typeface="華康中特圓體" panose="020F0809000000000000" pitchFamily="49" charset="-120"/>
                <a:cs typeface="Times New Roman" panose="02020603050405020304" pitchFamily="18" charset="0"/>
              </a:rPr>
              <a:t>B</a:t>
            </a:r>
            <a:r>
              <a:rPr kumimoji="0" lang="zh-TW" altLang="en-US" sz="1200" dirty="0" smtClean="0">
                <a:solidFill>
                  <a:schemeClr val="bg1"/>
                </a:solidFill>
                <a:latin typeface="華康中特圓體" panose="020F0809000000000000" pitchFamily="49" charset="-120"/>
                <a:ea typeface="華康中特圓體" panose="020F0809000000000000" pitchFamily="49" charset="-120"/>
                <a:cs typeface="Times New Roman" panose="02020603050405020304" pitchFamily="18" charset="0"/>
              </a:rPr>
              <a:t>及</a:t>
            </a:r>
            <a:r>
              <a:rPr kumimoji="0" lang="zh-TW" altLang="en-US" sz="1600" dirty="0" smtClean="0">
                <a:solidFill>
                  <a:srgbClr val="FFFF00"/>
                </a:solidFill>
                <a:latin typeface="華康中特圓體" panose="020F0809000000000000" pitchFamily="49" charset="-120"/>
                <a:ea typeface="華康中特圓體" panose="020F0809000000000000" pitchFamily="49" charset="-120"/>
                <a:cs typeface="Times New Roman" panose="02020603050405020304" pitchFamily="18" charset="0"/>
              </a:rPr>
              <a:t>社會</a:t>
            </a:r>
            <a:r>
              <a:rPr kumimoji="0" lang="zh-TW" altLang="en-US" sz="1600" dirty="0">
                <a:solidFill>
                  <a:srgbClr val="FFFF00"/>
                </a:solidFill>
                <a:latin typeface="華康中特圓體" panose="020F0809000000000000" pitchFamily="49" charset="-120"/>
                <a:ea typeface="華康中特圓體" panose="020F0809000000000000" pitchFamily="49" charset="-120"/>
                <a:cs typeface="Times New Roman" panose="02020603050405020304" pitchFamily="18" charset="0"/>
              </a:rPr>
              <a:t>學科</a:t>
            </a:r>
            <a:r>
              <a:rPr kumimoji="0" lang="zh-TW" altLang="en-US" sz="1200" dirty="0">
                <a:solidFill>
                  <a:schemeClr val="bg1"/>
                </a:solidFill>
                <a:latin typeface="華康中特圓體" panose="020F0809000000000000" pitchFamily="49" charset="-120"/>
                <a:ea typeface="華康中特圓體" panose="020F0809000000000000" pitchFamily="49" charset="-120"/>
                <a:cs typeface="Times New Roman" panose="02020603050405020304" pitchFamily="18" charset="0"/>
              </a:rPr>
              <a:t>為權重</a:t>
            </a:r>
            <a:r>
              <a:rPr kumimoji="0" lang="zh-TW" altLang="en-US" sz="1600" dirty="0">
                <a:solidFill>
                  <a:srgbClr val="FFFF00"/>
                </a:solidFill>
                <a:latin typeface="華康中特圓體" panose="020F0809000000000000" pitchFamily="49" charset="-120"/>
                <a:ea typeface="華康中特圓體" panose="020F0809000000000000" pitchFamily="49" charset="-120"/>
                <a:cs typeface="Times New Roman" panose="02020603050405020304" pitchFamily="18" charset="0"/>
              </a:rPr>
              <a:t>不採計</a:t>
            </a:r>
            <a:r>
              <a:rPr kumimoji="0" lang="zh-TW" altLang="en-US" sz="1200" dirty="0">
                <a:solidFill>
                  <a:schemeClr val="bg1"/>
                </a:solidFill>
                <a:latin typeface="華康中特圓體" panose="020F0809000000000000" pitchFamily="49" charset="-120"/>
                <a:ea typeface="華康中特圓體" panose="020F0809000000000000" pitchFamily="49" charset="-120"/>
                <a:cs typeface="Times New Roman" panose="02020603050405020304" pitchFamily="18" charset="0"/>
              </a:rPr>
              <a:t>之科目，權重於計算學科能力測驗加權平均成績時</a:t>
            </a:r>
            <a:r>
              <a:rPr kumimoji="0" lang="zh-TW" altLang="en-US" sz="1600" dirty="0">
                <a:solidFill>
                  <a:srgbClr val="FFFF00"/>
                </a:solidFill>
                <a:latin typeface="華康中特圓體" panose="020F0809000000000000" pitchFamily="49" charset="-120"/>
                <a:ea typeface="華康中特圓體" panose="020F0809000000000000" pitchFamily="49" charset="-120"/>
                <a:cs typeface="Times New Roman" panose="02020603050405020304" pitchFamily="18" charset="0"/>
              </a:rPr>
              <a:t>以</a:t>
            </a:r>
            <a:r>
              <a:rPr kumimoji="0" lang="en-US" altLang="zh-TW" sz="1600" dirty="0">
                <a:solidFill>
                  <a:srgbClr val="FFFF00"/>
                </a:solidFill>
                <a:latin typeface="華康中特圓體" panose="020F0809000000000000" pitchFamily="49" charset="-120"/>
                <a:ea typeface="華康中特圓體" panose="020F0809000000000000" pitchFamily="49" charset="-120"/>
                <a:cs typeface="Times New Roman" panose="02020603050405020304" pitchFamily="18" charset="0"/>
              </a:rPr>
              <a:t>0</a:t>
            </a:r>
            <a:r>
              <a:rPr kumimoji="0" lang="zh-TW" altLang="en-US" sz="1600" dirty="0">
                <a:solidFill>
                  <a:srgbClr val="FFFF00"/>
                </a:solidFill>
                <a:latin typeface="華康中特圓體" panose="020F0809000000000000" pitchFamily="49" charset="-120"/>
                <a:ea typeface="華康中特圓體" panose="020F0809000000000000" pitchFamily="49" charset="-120"/>
                <a:cs typeface="Times New Roman" panose="02020603050405020304" pitchFamily="18" charset="0"/>
              </a:rPr>
              <a:t>計算</a:t>
            </a:r>
            <a:r>
              <a:rPr kumimoji="0" lang="zh-TW" altLang="en-US" sz="1400" dirty="0">
                <a:solidFill>
                  <a:schemeClr val="bg1"/>
                </a:solidFill>
                <a:latin typeface="華康中特圓體" panose="020F0809000000000000" pitchFamily="49" charset="-120"/>
                <a:ea typeface="華康中特圓體" panose="020F0809000000000000" pitchFamily="49" charset="-120"/>
                <a:cs typeface="Times New Roman" panose="02020603050405020304" pitchFamily="18" charset="0"/>
              </a:rPr>
              <a:t>。</a:t>
            </a:r>
            <a:endParaRPr kumimoji="0" lang="en-US" altLang="zh-TW" sz="1400" dirty="0">
              <a:solidFill>
                <a:schemeClr val="bg1"/>
              </a:solidFill>
              <a:latin typeface="華康中特圓體" panose="020F0809000000000000" pitchFamily="49" charset="-120"/>
              <a:ea typeface="華康中特圓體" panose="020F0809000000000000" pitchFamily="49" charset="-120"/>
              <a:cs typeface="Times New Roman" panose="02020603050405020304" pitchFamily="18" charset="0"/>
            </a:endParaRPr>
          </a:p>
        </p:txBody>
      </p:sp>
      <p:sp>
        <p:nvSpPr>
          <p:cNvPr id="13" name="文字方塊 12"/>
          <p:cNvSpPr txBox="1"/>
          <p:nvPr/>
        </p:nvSpPr>
        <p:spPr>
          <a:xfrm>
            <a:off x="190202" y="661540"/>
            <a:ext cx="3595688" cy="369332"/>
          </a:xfrm>
          <a:prstGeom prst="rect">
            <a:avLst/>
          </a:prstGeom>
          <a:noFill/>
        </p:spPr>
        <p:txBody>
          <a:bodyPr wrap="square" rtlCol="0">
            <a:spAutoFit/>
          </a:bodyPr>
          <a:lstStyle/>
          <a:p>
            <a:pPr marL="285750" indent="-285750">
              <a:buFont typeface="Wingdings" panose="05000000000000000000" pitchFamily="2" charset="2"/>
              <a:buChar char="Ø"/>
            </a:pPr>
            <a:r>
              <a:rPr lang="zh-TW" altLang="en-US" dirty="0" smtClean="0">
                <a:latin typeface="華康中特圓體" panose="020F0809000000000000" pitchFamily="49" charset="-120"/>
                <a:ea typeface="華康中特圓體" panose="020F0809000000000000" pitchFamily="49" charset="-120"/>
              </a:rPr>
              <a:t>範例</a:t>
            </a:r>
            <a:r>
              <a:rPr lang="en-US" altLang="zh-TW" dirty="0" smtClean="0">
                <a:latin typeface="華康中特圓體" panose="020F0809000000000000" pitchFamily="49" charset="-120"/>
                <a:ea typeface="華康中特圓體" panose="020F0809000000000000" pitchFamily="49" charset="-120"/>
              </a:rPr>
              <a:t>A</a:t>
            </a:r>
            <a:r>
              <a:rPr lang="zh-TW" altLang="en-US" dirty="0" smtClean="0">
                <a:latin typeface="華康中特圓體" panose="020F0809000000000000" pitchFamily="49" charset="-120"/>
                <a:ea typeface="華康中特圓體" panose="020F0809000000000000" pitchFamily="49" charset="-120"/>
              </a:rPr>
              <a:t>：選考六科</a:t>
            </a:r>
            <a:endParaRPr lang="zh-TW" altLang="en-US" dirty="0">
              <a:latin typeface="華康中特圓體" panose="020F0809000000000000" pitchFamily="49" charset="-120"/>
              <a:ea typeface="華康中特圓體" panose="020F0809000000000000" pitchFamily="49" charset="-120"/>
            </a:endParaRPr>
          </a:p>
        </p:txBody>
      </p:sp>
      <p:sp>
        <p:nvSpPr>
          <p:cNvPr id="16" name="投影片編號版面配置區 15"/>
          <p:cNvSpPr>
            <a:spLocks noGrp="1"/>
          </p:cNvSpPr>
          <p:nvPr>
            <p:ph type="sldNum" sz="quarter" idx="12"/>
          </p:nvPr>
        </p:nvSpPr>
        <p:spPr/>
        <p:txBody>
          <a:bodyPr/>
          <a:lstStyle/>
          <a:p>
            <a:fld id="{A6174ADA-354D-4803-A14C-B38EECA4D689}" type="slidenum">
              <a:rPr lang="zh-TW" altLang="en-US" smtClean="0"/>
              <a:t>19</a:t>
            </a:fld>
            <a:endParaRPr lang="zh-TW" altLang="en-US"/>
          </a:p>
        </p:txBody>
      </p:sp>
    </p:spTree>
    <p:extLst>
      <p:ext uri="{BB962C8B-B14F-4D97-AF65-F5344CB8AC3E}">
        <p14:creationId xmlns:p14="http://schemas.microsoft.com/office/powerpoint/2010/main" val="126343631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874"/>
            <a:ext cx="12192000" cy="520700"/>
          </a:xfrm>
          <a:prstGeom prst="rect">
            <a:avLst/>
          </a:prstGeom>
          <a:solidFill>
            <a:srgbClr val="DFD7E9"/>
          </a:solidFill>
          <a:ln>
            <a:solidFill>
              <a:srgbClr val="DFD7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800" dirty="0" smtClean="0">
                <a:solidFill>
                  <a:schemeClr val="tx1"/>
                </a:solidFill>
                <a:latin typeface="華康中特圓體" panose="020F0809000000000000" pitchFamily="49" charset="-120"/>
                <a:ea typeface="華康中特圓體" panose="020F0809000000000000" pitchFamily="49" charset="-120"/>
                <a:sym typeface="Wingdings" panose="05000000000000000000" pitchFamily="2" charset="2"/>
              </a:rPr>
              <a:t>111</a:t>
            </a:r>
            <a:r>
              <a:rPr lang="zh-TW" altLang="en-US" sz="2800" dirty="0" smtClean="0">
                <a:solidFill>
                  <a:schemeClr val="tx1"/>
                </a:solidFill>
                <a:latin typeface="華康中特圓體" panose="020F0809000000000000" pitchFamily="49" charset="-120"/>
                <a:ea typeface="華康中特圓體" panose="020F0809000000000000" pitchFamily="49" charset="-120"/>
                <a:sym typeface="Wingdings" panose="05000000000000000000" pitchFamily="2" charset="2"/>
              </a:rPr>
              <a:t>學年</a:t>
            </a:r>
            <a:r>
              <a:rPr lang="zh-TW" altLang="en-US" sz="2800" dirty="0">
                <a:solidFill>
                  <a:schemeClr val="tx1"/>
                </a:solidFill>
                <a:latin typeface="華康中特圓體" panose="020F0809000000000000" pitchFamily="49" charset="-120"/>
                <a:ea typeface="華康中特圓體" panose="020F0809000000000000" pitchFamily="49" charset="-120"/>
                <a:sym typeface="Wingdings" panose="05000000000000000000" pitchFamily="2" charset="2"/>
              </a:rPr>
              <a:t>度四技申請入學聯合招生重要日程</a:t>
            </a:r>
            <a:endParaRPr lang="zh-TW" altLang="en-US" sz="2800" dirty="0">
              <a:solidFill>
                <a:schemeClr val="tx1"/>
              </a:solidFill>
              <a:latin typeface="華康中特圓體" panose="020F0809000000000000" pitchFamily="49" charset="-120"/>
              <a:ea typeface="華康中特圓體" panose="020F0809000000000000" pitchFamily="49" charset="-120"/>
            </a:endParaRPr>
          </a:p>
        </p:txBody>
      </p:sp>
      <p:graphicFrame>
        <p:nvGraphicFramePr>
          <p:cNvPr id="6" name="表格 5"/>
          <p:cNvGraphicFramePr>
            <a:graphicFrameLocks noGrp="1"/>
          </p:cNvGraphicFramePr>
          <p:nvPr>
            <p:extLst>
              <p:ext uri="{D42A27DB-BD31-4B8C-83A1-F6EECF244321}">
                <p14:modId xmlns:p14="http://schemas.microsoft.com/office/powerpoint/2010/main" val="2571020931"/>
              </p:ext>
            </p:extLst>
          </p:nvPr>
        </p:nvGraphicFramePr>
        <p:xfrm>
          <a:off x="962025" y="634126"/>
          <a:ext cx="10102275" cy="5878231"/>
        </p:xfrm>
        <a:graphic>
          <a:graphicData uri="http://schemas.openxmlformats.org/drawingml/2006/table">
            <a:tbl>
              <a:tblPr firstRow="1" firstCol="1" lastRow="1" lastCol="1" bandRow="1" bandCol="1">
                <a:tableStyleId>{8A107856-5554-42FB-B03E-39F5DBC370BA}</a:tableStyleId>
              </a:tblPr>
              <a:tblGrid>
                <a:gridCol w="533400">
                  <a:extLst>
                    <a:ext uri="{9D8B030D-6E8A-4147-A177-3AD203B41FA5}">
                      <a16:colId xmlns:a16="http://schemas.microsoft.com/office/drawing/2014/main" val="3096537568"/>
                    </a:ext>
                  </a:extLst>
                </a:gridCol>
                <a:gridCol w="3952875">
                  <a:extLst>
                    <a:ext uri="{9D8B030D-6E8A-4147-A177-3AD203B41FA5}">
                      <a16:colId xmlns:a16="http://schemas.microsoft.com/office/drawing/2014/main" val="3120549217"/>
                    </a:ext>
                  </a:extLst>
                </a:gridCol>
                <a:gridCol w="5616000">
                  <a:extLst>
                    <a:ext uri="{9D8B030D-6E8A-4147-A177-3AD203B41FA5}">
                      <a16:colId xmlns:a16="http://schemas.microsoft.com/office/drawing/2014/main" val="3380009775"/>
                    </a:ext>
                  </a:extLst>
                </a:gridCol>
              </a:tblGrid>
              <a:tr h="346166">
                <a:tc gridSpan="2">
                  <a:txBody>
                    <a:bodyPr/>
                    <a:lstStyle/>
                    <a:p>
                      <a:pPr algn="ctr">
                        <a:lnSpc>
                          <a:spcPct val="100000"/>
                        </a:lnSpc>
                        <a:spcBef>
                          <a:spcPts val="0"/>
                        </a:spcBef>
                        <a:spcAft>
                          <a:spcPts val="0"/>
                        </a:spcAft>
                      </a:pPr>
                      <a:r>
                        <a:rPr lang="zh-TW" altLang="en-US" sz="1400" b="1" kern="100" dirty="0" smtClean="0">
                          <a:solidFill>
                            <a:schemeClr val="bg1"/>
                          </a:solidFill>
                          <a:effectLst/>
                          <a:latin typeface="Times New Roman" panose="02020603050405020304" pitchFamily="18" charset="0"/>
                          <a:ea typeface="標楷體" panose="03000509000000000000" pitchFamily="65" charset="-120"/>
                          <a:cs typeface="Times New Roman" panose="02020603050405020304" pitchFamily="18" charset="0"/>
                        </a:rPr>
                        <a:t>作業項目</a:t>
                      </a:r>
                      <a:endParaRPr lang="zh-TW" sz="1400" b="1" kern="100" dirty="0">
                        <a:solidFill>
                          <a:schemeClr val="bg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46481" marR="46481"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ED7D31"/>
                    </a:solidFill>
                  </a:tcPr>
                </a:tc>
                <a:tc hMerge="1">
                  <a:txBody>
                    <a:bodyPr/>
                    <a:lstStyle/>
                    <a:p>
                      <a:pPr algn="just">
                        <a:lnSpc>
                          <a:spcPct val="100000"/>
                        </a:lnSpc>
                        <a:spcBef>
                          <a:spcPts val="0"/>
                        </a:spcBef>
                        <a:spcAft>
                          <a:spcPts val="0"/>
                        </a:spcAft>
                      </a:pPr>
                      <a:endParaRPr lang="zh-TW" sz="1600" b="0" kern="100" dirty="0">
                        <a:solidFill>
                          <a:schemeClr val="tx1"/>
                        </a:solidFill>
                        <a:effectLst/>
                        <a:latin typeface="標楷體" panose="03000509000000000000" pitchFamily="65" charset="-120"/>
                        <a:ea typeface="標楷體" panose="03000509000000000000" pitchFamily="65" charset="-120"/>
                      </a:endParaRPr>
                    </a:p>
                  </a:txBody>
                  <a:tcPr marL="46481" marR="46481"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Bef>
                          <a:spcPts val="0"/>
                        </a:spcBef>
                        <a:spcAft>
                          <a:spcPts val="0"/>
                        </a:spcAft>
                      </a:pPr>
                      <a:r>
                        <a:rPr lang="zh-TW" altLang="en-US" sz="1400" b="1" kern="100" dirty="0" smtClean="0">
                          <a:solidFill>
                            <a:schemeClr val="bg1"/>
                          </a:solidFill>
                          <a:effectLst/>
                          <a:latin typeface="Times New Roman" panose="02020603050405020304" pitchFamily="18" charset="0"/>
                          <a:ea typeface="標楷體" panose="03000509000000000000" pitchFamily="65" charset="-120"/>
                          <a:cs typeface="Times New Roman" panose="02020603050405020304" pitchFamily="18" charset="0"/>
                        </a:rPr>
                        <a:t>日期</a:t>
                      </a:r>
                      <a:endParaRPr lang="zh-TW" sz="1400" b="1" kern="100" dirty="0">
                        <a:solidFill>
                          <a:schemeClr val="bg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46481" marR="46481"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ED7D31"/>
                    </a:solidFill>
                  </a:tcPr>
                </a:tc>
                <a:extLst>
                  <a:ext uri="{0D108BD9-81ED-4DB2-BD59-A6C34878D82A}">
                    <a16:rowId xmlns:a16="http://schemas.microsoft.com/office/drawing/2014/main" val="2540203921"/>
                  </a:ext>
                </a:extLst>
              </a:tr>
              <a:tr h="327808">
                <a:tc rowSpan="4">
                  <a:txBody>
                    <a:bodyPr/>
                    <a:lstStyle/>
                    <a:p>
                      <a:pPr algn="ctr">
                        <a:lnSpc>
                          <a:spcPct val="100000"/>
                        </a:lnSpc>
                        <a:spcBef>
                          <a:spcPts val="0"/>
                        </a:spcBef>
                        <a:spcAft>
                          <a:spcPts val="0"/>
                        </a:spcAft>
                      </a:pPr>
                      <a:r>
                        <a:rPr lang="zh-TW" altLang="en-US" sz="1400" b="0" kern="100" dirty="0" smtClean="0">
                          <a:effectLst/>
                          <a:latin typeface="Times New Roman" panose="02020603050405020304" pitchFamily="18" charset="0"/>
                          <a:ea typeface="標楷體" panose="03000509000000000000" pitchFamily="65" charset="-120"/>
                          <a:cs typeface="Times New Roman" panose="02020603050405020304" pitchFamily="18" charset="0"/>
                        </a:rPr>
                        <a:t>第一階段</a:t>
                      </a:r>
                      <a:endParaRPr lang="zh-TW" sz="1400" b="0" kern="100"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46481" marR="46481"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just">
                        <a:lnSpc>
                          <a:spcPct val="100000"/>
                        </a:lnSpc>
                        <a:spcBef>
                          <a:spcPts val="0"/>
                        </a:spcBef>
                        <a:spcAft>
                          <a:spcPts val="0"/>
                        </a:spcAft>
                      </a:pPr>
                      <a:r>
                        <a:rPr lang="zh-TW" sz="1400" b="0" kern="0" spc="-50" baseline="0" dirty="0">
                          <a:effectLst/>
                          <a:latin typeface="Times New Roman" panose="02020603050405020304" pitchFamily="18" charset="0"/>
                          <a:ea typeface="標楷體" panose="03000509000000000000" pitchFamily="65" charset="-120"/>
                          <a:cs typeface="Times New Roman" panose="02020603050405020304" pitchFamily="18" charset="0"/>
                        </a:rPr>
                        <a:t>集體報名學校「集體報名」</a:t>
                      </a:r>
                      <a:endParaRPr lang="zh-TW" sz="1400" b="0" kern="100" spc="-50" baseline="0"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46481" marR="46481"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just">
                        <a:lnSpc>
                          <a:spcPct val="100000"/>
                        </a:lnSpc>
                        <a:spcBef>
                          <a:spcPts val="0"/>
                        </a:spcBef>
                        <a:spcAft>
                          <a:spcPts val="0"/>
                        </a:spcAft>
                      </a:pPr>
                      <a:r>
                        <a:rPr lang="en-US" altLang="zh-TW" sz="1400" b="0" kern="0" dirty="0" smtClean="0">
                          <a:effectLst/>
                          <a:latin typeface="Times New Roman" panose="02020603050405020304" pitchFamily="18" charset="0"/>
                          <a:ea typeface="標楷體" panose="03000509000000000000" pitchFamily="65" charset="-120"/>
                          <a:cs typeface="Times New Roman" panose="02020603050405020304" pitchFamily="18" charset="0"/>
                        </a:rPr>
                        <a:t>111</a:t>
                      </a:r>
                      <a:r>
                        <a:rPr lang="zh-TW" altLang="en-US" sz="1400" b="0" kern="0" dirty="0" smtClean="0">
                          <a:effectLst/>
                          <a:latin typeface="Times New Roman" panose="02020603050405020304" pitchFamily="18" charset="0"/>
                          <a:ea typeface="標楷體" panose="03000509000000000000" pitchFamily="65" charset="-120"/>
                          <a:cs typeface="Times New Roman" panose="02020603050405020304" pitchFamily="18" charset="0"/>
                        </a:rPr>
                        <a:t>年</a:t>
                      </a:r>
                      <a:r>
                        <a:rPr lang="en-US" altLang="zh-TW" sz="1400" b="0" kern="0" dirty="0" smtClean="0">
                          <a:effectLst/>
                          <a:latin typeface="Times New Roman" panose="02020603050405020304" pitchFamily="18" charset="0"/>
                          <a:ea typeface="標楷體" panose="03000509000000000000" pitchFamily="65" charset="-120"/>
                          <a:cs typeface="Times New Roman" panose="02020603050405020304" pitchFamily="18" charset="0"/>
                        </a:rPr>
                        <a:t>3</a:t>
                      </a:r>
                      <a:r>
                        <a:rPr lang="zh-TW" altLang="en-US" sz="1400" b="0" kern="0" dirty="0" smtClean="0">
                          <a:effectLst/>
                          <a:latin typeface="Times New Roman" panose="02020603050405020304" pitchFamily="18" charset="0"/>
                          <a:ea typeface="標楷體" panose="03000509000000000000" pitchFamily="65" charset="-120"/>
                          <a:cs typeface="Times New Roman" panose="02020603050405020304" pitchFamily="18" charset="0"/>
                        </a:rPr>
                        <a:t>月</a:t>
                      </a:r>
                      <a:r>
                        <a:rPr lang="en-US" altLang="zh-TW" sz="1400" b="0" kern="0" dirty="0" smtClean="0">
                          <a:effectLst/>
                          <a:latin typeface="Times New Roman" panose="02020603050405020304" pitchFamily="18" charset="0"/>
                          <a:ea typeface="標楷體" panose="03000509000000000000" pitchFamily="65" charset="-120"/>
                          <a:cs typeface="Times New Roman" panose="02020603050405020304" pitchFamily="18" charset="0"/>
                        </a:rPr>
                        <a:t>21</a:t>
                      </a:r>
                      <a:r>
                        <a:rPr lang="zh-TW" altLang="en-US" sz="1400" b="0" kern="0" dirty="0" smtClean="0">
                          <a:effectLst/>
                          <a:latin typeface="Times New Roman" panose="02020603050405020304" pitchFamily="18" charset="0"/>
                          <a:ea typeface="標楷體" panose="03000509000000000000" pitchFamily="65" charset="-120"/>
                          <a:cs typeface="Times New Roman" panose="02020603050405020304" pitchFamily="18" charset="0"/>
                        </a:rPr>
                        <a:t>日</a:t>
                      </a:r>
                      <a:r>
                        <a:rPr lang="en-US" altLang="zh-TW" sz="1400" b="0" kern="0" dirty="0" smtClean="0">
                          <a:effectLst/>
                          <a:latin typeface="Times New Roman" panose="02020603050405020304" pitchFamily="18" charset="0"/>
                          <a:ea typeface="標楷體" panose="03000509000000000000" pitchFamily="65" charset="-120"/>
                          <a:cs typeface="Times New Roman" panose="02020603050405020304" pitchFamily="18" charset="0"/>
                        </a:rPr>
                        <a:t>(</a:t>
                      </a:r>
                      <a:r>
                        <a:rPr lang="zh-TW" altLang="en-US" sz="1400" b="0" kern="0" dirty="0" smtClean="0">
                          <a:effectLst/>
                          <a:latin typeface="Times New Roman" panose="02020603050405020304" pitchFamily="18" charset="0"/>
                          <a:ea typeface="標楷體" panose="03000509000000000000" pitchFamily="65" charset="-120"/>
                          <a:cs typeface="Times New Roman" panose="02020603050405020304" pitchFamily="18" charset="0"/>
                        </a:rPr>
                        <a:t>星期一</a:t>
                      </a:r>
                      <a:r>
                        <a:rPr lang="en-US" altLang="zh-TW" sz="1400" b="0" kern="0" dirty="0" smtClean="0">
                          <a:effectLst/>
                          <a:latin typeface="Times New Roman" panose="02020603050405020304" pitchFamily="18" charset="0"/>
                          <a:ea typeface="標楷體" panose="03000509000000000000" pitchFamily="65" charset="-120"/>
                          <a:cs typeface="Times New Roman" panose="02020603050405020304" pitchFamily="18" charset="0"/>
                        </a:rPr>
                        <a:t>) 10</a:t>
                      </a:r>
                      <a:r>
                        <a:rPr lang="zh-TW" altLang="en-US" sz="1400" b="0" kern="0" dirty="0" smtClean="0">
                          <a:effectLst/>
                          <a:latin typeface="Times New Roman" panose="02020603050405020304" pitchFamily="18" charset="0"/>
                          <a:ea typeface="標楷體" panose="03000509000000000000" pitchFamily="65" charset="-120"/>
                          <a:cs typeface="Times New Roman" panose="02020603050405020304" pitchFamily="18" charset="0"/>
                        </a:rPr>
                        <a:t>：</a:t>
                      </a:r>
                      <a:r>
                        <a:rPr lang="en-US" altLang="zh-TW" sz="1400" b="0" kern="0" dirty="0" smtClean="0">
                          <a:effectLst/>
                          <a:latin typeface="Times New Roman" panose="02020603050405020304" pitchFamily="18" charset="0"/>
                          <a:ea typeface="標楷體" panose="03000509000000000000" pitchFamily="65" charset="-120"/>
                          <a:cs typeface="Times New Roman" panose="02020603050405020304" pitchFamily="18" charset="0"/>
                        </a:rPr>
                        <a:t>00</a:t>
                      </a:r>
                      <a:r>
                        <a:rPr lang="zh-TW" altLang="en-US" sz="1400" b="0" kern="0" dirty="0" smtClean="0">
                          <a:effectLst/>
                          <a:latin typeface="Times New Roman" panose="02020603050405020304" pitchFamily="18" charset="0"/>
                          <a:ea typeface="標楷體" panose="03000509000000000000" pitchFamily="65" charset="-120"/>
                          <a:cs typeface="Times New Roman" panose="02020603050405020304" pitchFamily="18" charset="0"/>
                        </a:rPr>
                        <a:t>起至</a:t>
                      </a:r>
                      <a:r>
                        <a:rPr lang="en-US" altLang="zh-TW" sz="1400" b="0" kern="0" dirty="0" smtClean="0">
                          <a:effectLst/>
                          <a:latin typeface="Times New Roman" panose="02020603050405020304" pitchFamily="18" charset="0"/>
                          <a:ea typeface="標楷體" panose="03000509000000000000" pitchFamily="65" charset="-120"/>
                          <a:cs typeface="Times New Roman" panose="02020603050405020304" pitchFamily="18" charset="0"/>
                        </a:rPr>
                        <a:t>111</a:t>
                      </a:r>
                      <a:r>
                        <a:rPr lang="zh-TW" altLang="en-US" sz="1400" b="0" kern="0" dirty="0" smtClean="0">
                          <a:effectLst/>
                          <a:latin typeface="Times New Roman" panose="02020603050405020304" pitchFamily="18" charset="0"/>
                          <a:ea typeface="標楷體" panose="03000509000000000000" pitchFamily="65" charset="-120"/>
                          <a:cs typeface="Times New Roman" panose="02020603050405020304" pitchFamily="18" charset="0"/>
                        </a:rPr>
                        <a:t>年</a:t>
                      </a:r>
                      <a:r>
                        <a:rPr lang="en-US" altLang="zh-TW" sz="1400" b="0" kern="0" dirty="0" smtClean="0">
                          <a:effectLst/>
                          <a:latin typeface="Times New Roman" panose="02020603050405020304" pitchFamily="18" charset="0"/>
                          <a:ea typeface="標楷體" panose="03000509000000000000" pitchFamily="65" charset="-120"/>
                          <a:cs typeface="Times New Roman" panose="02020603050405020304" pitchFamily="18" charset="0"/>
                        </a:rPr>
                        <a:t>3</a:t>
                      </a:r>
                      <a:r>
                        <a:rPr lang="zh-TW" altLang="en-US" sz="1400" b="0" kern="0" dirty="0" smtClean="0">
                          <a:effectLst/>
                          <a:latin typeface="Times New Roman" panose="02020603050405020304" pitchFamily="18" charset="0"/>
                          <a:ea typeface="標楷體" panose="03000509000000000000" pitchFamily="65" charset="-120"/>
                          <a:cs typeface="Times New Roman" panose="02020603050405020304" pitchFamily="18" charset="0"/>
                        </a:rPr>
                        <a:t>月</a:t>
                      </a:r>
                      <a:r>
                        <a:rPr lang="en-US" altLang="zh-TW" sz="1400" b="0" kern="0" dirty="0" smtClean="0">
                          <a:effectLst/>
                          <a:latin typeface="Times New Roman" panose="02020603050405020304" pitchFamily="18" charset="0"/>
                          <a:ea typeface="標楷體" panose="03000509000000000000" pitchFamily="65" charset="-120"/>
                          <a:cs typeface="Times New Roman" panose="02020603050405020304" pitchFamily="18" charset="0"/>
                        </a:rPr>
                        <a:t>24</a:t>
                      </a:r>
                      <a:r>
                        <a:rPr lang="zh-TW" altLang="en-US" sz="1400" b="0" kern="0" dirty="0" smtClean="0">
                          <a:effectLst/>
                          <a:latin typeface="Times New Roman" panose="02020603050405020304" pitchFamily="18" charset="0"/>
                          <a:ea typeface="標楷體" panose="03000509000000000000" pitchFamily="65" charset="-120"/>
                          <a:cs typeface="Times New Roman" panose="02020603050405020304" pitchFamily="18" charset="0"/>
                        </a:rPr>
                        <a:t>日</a:t>
                      </a:r>
                      <a:r>
                        <a:rPr lang="en-US" altLang="zh-TW" sz="1400" b="0" kern="0" dirty="0" smtClean="0">
                          <a:effectLst/>
                          <a:latin typeface="Times New Roman" panose="02020603050405020304" pitchFamily="18" charset="0"/>
                          <a:ea typeface="標楷體" panose="03000509000000000000" pitchFamily="65" charset="-120"/>
                          <a:cs typeface="Times New Roman" panose="02020603050405020304" pitchFamily="18" charset="0"/>
                        </a:rPr>
                        <a:t>(</a:t>
                      </a:r>
                      <a:r>
                        <a:rPr lang="zh-TW" altLang="en-US" sz="1400" b="0" kern="0" dirty="0" smtClean="0">
                          <a:effectLst/>
                          <a:latin typeface="Times New Roman" panose="02020603050405020304" pitchFamily="18" charset="0"/>
                          <a:ea typeface="標楷體" panose="03000509000000000000" pitchFamily="65" charset="-120"/>
                          <a:cs typeface="Times New Roman" panose="02020603050405020304" pitchFamily="18" charset="0"/>
                        </a:rPr>
                        <a:t>星期四</a:t>
                      </a:r>
                      <a:r>
                        <a:rPr lang="en-US" altLang="zh-TW" sz="1400" b="0" kern="0" dirty="0" smtClean="0">
                          <a:effectLst/>
                          <a:latin typeface="Times New Roman" panose="02020603050405020304" pitchFamily="18" charset="0"/>
                          <a:ea typeface="標楷體" panose="03000509000000000000" pitchFamily="65" charset="-120"/>
                          <a:cs typeface="Times New Roman" panose="02020603050405020304" pitchFamily="18" charset="0"/>
                        </a:rPr>
                        <a:t>) 17</a:t>
                      </a:r>
                      <a:r>
                        <a:rPr lang="zh-TW" altLang="en-US" sz="1400" b="0" kern="0" dirty="0" smtClean="0">
                          <a:effectLst/>
                          <a:latin typeface="Times New Roman" panose="02020603050405020304" pitchFamily="18" charset="0"/>
                          <a:ea typeface="標楷體" panose="03000509000000000000" pitchFamily="65" charset="-120"/>
                          <a:cs typeface="Times New Roman" panose="02020603050405020304" pitchFamily="18" charset="0"/>
                        </a:rPr>
                        <a:t>：</a:t>
                      </a:r>
                      <a:r>
                        <a:rPr lang="en-US" altLang="zh-TW" sz="1400" b="0" kern="0" dirty="0" smtClean="0">
                          <a:effectLst/>
                          <a:latin typeface="Times New Roman" panose="02020603050405020304" pitchFamily="18" charset="0"/>
                          <a:ea typeface="標楷體" panose="03000509000000000000" pitchFamily="65" charset="-120"/>
                          <a:cs typeface="Times New Roman" panose="02020603050405020304" pitchFamily="18" charset="0"/>
                        </a:rPr>
                        <a:t>00</a:t>
                      </a:r>
                      <a:r>
                        <a:rPr lang="zh-TW" altLang="en-US" sz="1400" b="0" kern="0" dirty="0" smtClean="0">
                          <a:effectLst/>
                          <a:latin typeface="Times New Roman" panose="02020603050405020304" pitchFamily="18" charset="0"/>
                          <a:ea typeface="標楷體" panose="03000509000000000000" pitchFamily="65" charset="-120"/>
                          <a:cs typeface="Times New Roman" panose="02020603050405020304" pitchFamily="18" charset="0"/>
                        </a:rPr>
                        <a:t>止</a:t>
                      </a:r>
                      <a:endParaRPr lang="zh-TW" altLang="en-US" sz="1400" b="0" kern="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46481" marR="46481"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36624208"/>
                  </a:ext>
                </a:extLst>
              </a:tr>
              <a:tr h="520700">
                <a:tc vMerge="1">
                  <a:txBody>
                    <a:bodyPr/>
                    <a:lstStyle/>
                    <a:p>
                      <a:endParaRPr lang="zh-TW" altLang="en-US"/>
                    </a:p>
                  </a:txBody>
                  <a:tcPr/>
                </a:tc>
                <a:tc>
                  <a:txBody>
                    <a:bodyPr/>
                    <a:lstStyle/>
                    <a:p>
                      <a:pPr algn="just">
                        <a:lnSpc>
                          <a:spcPct val="100000"/>
                        </a:lnSpc>
                        <a:spcBef>
                          <a:spcPts val="0"/>
                        </a:spcBef>
                        <a:spcAft>
                          <a:spcPts val="0"/>
                        </a:spcAft>
                      </a:pPr>
                      <a:r>
                        <a:rPr lang="en-US" sz="1400" b="0" kern="0" spc="-50" baseline="0" dirty="0">
                          <a:effectLst/>
                          <a:latin typeface="Times New Roman" panose="02020603050405020304" pitchFamily="18" charset="0"/>
                          <a:ea typeface="標楷體" panose="03000509000000000000" pitchFamily="65" charset="-120"/>
                          <a:cs typeface="Times New Roman" panose="02020603050405020304" pitchFamily="18" charset="0"/>
                        </a:rPr>
                        <a:t>1.</a:t>
                      </a:r>
                      <a:r>
                        <a:rPr lang="zh-TW" sz="1400" b="0" kern="0" spc="-50" baseline="0" dirty="0">
                          <a:effectLst/>
                          <a:latin typeface="Times New Roman" panose="02020603050405020304" pitchFamily="18" charset="0"/>
                          <a:ea typeface="標楷體" panose="03000509000000000000" pitchFamily="65" charset="-120"/>
                          <a:cs typeface="Times New Roman" panose="02020603050405020304" pitchFamily="18" charset="0"/>
                        </a:rPr>
                        <a:t>集體報名學校「集體繳費」</a:t>
                      </a:r>
                      <a:endParaRPr lang="zh-TW" sz="1400" b="0" kern="100" spc="-50" baseline="0" dirty="0">
                        <a:effectLst/>
                        <a:latin typeface="Times New Roman" panose="02020603050405020304" pitchFamily="18" charset="0"/>
                        <a:ea typeface="標楷體" panose="03000509000000000000" pitchFamily="65" charset="-120"/>
                        <a:cs typeface="Times New Roman" panose="02020603050405020304" pitchFamily="18" charset="0"/>
                      </a:endParaRPr>
                    </a:p>
                    <a:p>
                      <a:pPr algn="just">
                        <a:lnSpc>
                          <a:spcPct val="100000"/>
                        </a:lnSpc>
                        <a:spcBef>
                          <a:spcPts val="0"/>
                        </a:spcBef>
                        <a:spcAft>
                          <a:spcPts val="0"/>
                        </a:spcAft>
                      </a:pPr>
                      <a:r>
                        <a:rPr lang="en-US" sz="1400" b="0" kern="0" spc="-50" baseline="0" dirty="0">
                          <a:effectLst/>
                          <a:latin typeface="Times New Roman" panose="02020603050405020304" pitchFamily="18" charset="0"/>
                          <a:ea typeface="標楷體" panose="03000509000000000000" pitchFamily="65" charset="-120"/>
                          <a:cs typeface="Times New Roman" panose="02020603050405020304" pitchFamily="18" charset="0"/>
                        </a:rPr>
                        <a:t>2.</a:t>
                      </a:r>
                      <a:r>
                        <a:rPr lang="zh-TW" sz="1400" b="0" kern="0" spc="-50" baseline="0" dirty="0">
                          <a:effectLst/>
                          <a:latin typeface="Times New Roman" panose="02020603050405020304" pitchFamily="18" charset="0"/>
                          <a:ea typeface="標楷體" panose="03000509000000000000" pitchFamily="65" charset="-120"/>
                          <a:cs typeface="Times New Roman" panose="02020603050405020304" pitchFamily="18" charset="0"/>
                        </a:rPr>
                        <a:t>個別報名申請生「個別繳費」</a:t>
                      </a:r>
                      <a:endParaRPr lang="zh-TW" sz="1400" b="0" kern="100" spc="-50" baseline="0"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46481" marR="46481"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just">
                        <a:lnSpc>
                          <a:spcPct val="100000"/>
                        </a:lnSpc>
                        <a:spcBef>
                          <a:spcPts val="0"/>
                        </a:spcBef>
                        <a:spcAft>
                          <a:spcPts val="0"/>
                        </a:spcAft>
                      </a:pPr>
                      <a:r>
                        <a:rPr lang="en-US" altLang="zh-TW" sz="1400" b="0" kern="100"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111</a:t>
                      </a:r>
                      <a:r>
                        <a:rPr lang="zh-TW" altLang="en-US" sz="1400" b="0" kern="100"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年</a:t>
                      </a:r>
                      <a:r>
                        <a:rPr lang="en-US" altLang="zh-TW" sz="1400" b="0" kern="100"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3</a:t>
                      </a:r>
                      <a:r>
                        <a:rPr lang="zh-TW" altLang="en-US" sz="1400" b="0" kern="100"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月</a:t>
                      </a:r>
                      <a:r>
                        <a:rPr lang="en-US" altLang="zh-TW" sz="1400" b="0" kern="100"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21</a:t>
                      </a:r>
                      <a:r>
                        <a:rPr lang="zh-TW" altLang="en-US" sz="1400" b="0" kern="100"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日</a:t>
                      </a:r>
                      <a:r>
                        <a:rPr lang="en-US" altLang="zh-TW" sz="1400" b="0" kern="100"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a:t>
                      </a:r>
                      <a:r>
                        <a:rPr lang="zh-TW" altLang="en-US" sz="1400" b="0" kern="100"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星期一</a:t>
                      </a:r>
                      <a:r>
                        <a:rPr lang="en-US" altLang="zh-TW" sz="1400" b="0" kern="100"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 10</a:t>
                      </a:r>
                      <a:r>
                        <a:rPr lang="zh-TW" altLang="en-US" sz="1400" b="0" kern="100"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a:t>
                      </a:r>
                      <a:r>
                        <a:rPr lang="en-US" altLang="zh-TW" sz="1400" b="0" kern="100"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00</a:t>
                      </a:r>
                      <a:r>
                        <a:rPr lang="zh-TW" altLang="en-US" sz="1400" b="0" kern="100"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起至</a:t>
                      </a:r>
                      <a:r>
                        <a:rPr lang="en-US" altLang="zh-TW" sz="1400" b="0" kern="100"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111</a:t>
                      </a:r>
                      <a:r>
                        <a:rPr lang="zh-TW" altLang="en-US" sz="1400" b="0" kern="100"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年</a:t>
                      </a:r>
                      <a:r>
                        <a:rPr lang="en-US" altLang="zh-TW" sz="1400" b="0" kern="100"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3</a:t>
                      </a:r>
                      <a:r>
                        <a:rPr lang="zh-TW" altLang="en-US" sz="1400" b="0" kern="100"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月</a:t>
                      </a:r>
                      <a:r>
                        <a:rPr lang="en-US" altLang="zh-TW" sz="1400" b="0" kern="100"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24</a:t>
                      </a:r>
                      <a:r>
                        <a:rPr lang="zh-TW" altLang="en-US" sz="1400" b="0" kern="100"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日</a:t>
                      </a:r>
                      <a:r>
                        <a:rPr lang="en-US" altLang="zh-TW" sz="1400" b="0" kern="100"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a:t>
                      </a:r>
                      <a:r>
                        <a:rPr lang="zh-TW" altLang="en-US" sz="1400" b="0" kern="100"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星期四</a:t>
                      </a:r>
                      <a:r>
                        <a:rPr lang="en-US" altLang="zh-TW" sz="1400" b="0" kern="100"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 24</a:t>
                      </a:r>
                      <a:r>
                        <a:rPr lang="zh-TW" altLang="en-US" sz="1400" b="0" kern="100"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a:t>
                      </a:r>
                      <a:r>
                        <a:rPr lang="en-US" altLang="zh-TW" sz="1400" b="0" kern="100"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00</a:t>
                      </a:r>
                      <a:r>
                        <a:rPr lang="zh-TW" altLang="en-US" sz="1400" b="0" kern="100"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止</a:t>
                      </a:r>
                    </a:p>
                    <a:p>
                      <a:pPr algn="just">
                        <a:lnSpc>
                          <a:spcPct val="100000"/>
                        </a:lnSpc>
                        <a:spcBef>
                          <a:spcPts val="0"/>
                        </a:spcBef>
                        <a:spcAft>
                          <a:spcPts val="0"/>
                        </a:spcAft>
                      </a:pPr>
                      <a:r>
                        <a:rPr lang="en-US" altLang="zh-TW" sz="1400" b="0" kern="100"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a:t>
                      </a:r>
                      <a:r>
                        <a:rPr lang="zh-TW" altLang="en-US" sz="1400" b="0" kern="100"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跨行匯款限</a:t>
                      </a:r>
                      <a:r>
                        <a:rPr lang="en-US" altLang="zh-TW" sz="1400" b="0" kern="100"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111</a:t>
                      </a:r>
                      <a:r>
                        <a:rPr lang="zh-TW" altLang="en-US" sz="1400" b="0" kern="100"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年</a:t>
                      </a:r>
                      <a:r>
                        <a:rPr lang="en-US" altLang="zh-TW" sz="1400" b="0" kern="100"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3</a:t>
                      </a:r>
                      <a:r>
                        <a:rPr lang="zh-TW" altLang="en-US" sz="1400" b="0" kern="100"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月</a:t>
                      </a:r>
                      <a:r>
                        <a:rPr lang="en-US" altLang="zh-TW" sz="1400" b="0" kern="100"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24</a:t>
                      </a:r>
                      <a:r>
                        <a:rPr lang="zh-TW" altLang="en-US" sz="1400" b="0" kern="100"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日</a:t>
                      </a:r>
                      <a:r>
                        <a:rPr lang="en-US" altLang="zh-TW" sz="1400" b="0" kern="100"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15</a:t>
                      </a:r>
                      <a:r>
                        <a:rPr lang="zh-TW" altLang="en-US" sz="1400" b="0" kern="100"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a:t>
                      </a:r>
                      <a:r>
                        <a:rPr lang="en-US" altLang="zh-TW" sz="1400" b="0" kern="100"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30</a:t>
                      </a:r>
                      <a:r>
                        <a:rPr lang="zh-TW" altLang="en-US" sz="1400" b="0" kern="100"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前</a:t>
                      </a:r>
                      <a:r>
                        <a:rPr lang="en-US" altLang="zh-TW" sz="1400" b="0" kern="100"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a:t>
                      </a:r>
                    </a:p>
                  </a:txBody>
                  <a:tcPr marL="46481" marR="46481"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80169804"/>
                  </a:ext>
                </a:extLst>
              </a:tr>
              <a:tr h="279400">
                <a:tc vMerge="1">
                  <a:txBody>
                    <a:bodyPr/>
                    <a:lstStyle/>
                    <a:p>
                      <a:endParaRPr lang="zh-TW" altLang="en-US"/>
                    </a:p>
                  </a:txBody>
                  <a:tcPr/>
                </a:tc>
                <a:tc>
                  <a:txBody>
                    <a:bodyPr/>
                    <a:lstStyle/>
                    <a:p>
                      <a:pPr algn="just">
                        <a:lnSpc>
                          <a:spcPct val="100000"/>
                        </a:lnSpc>
                        <a:spcBef>
                          <a:spcPts val="0"/>
                        </a:spcBef>
                        <a:spcAft>
                          <a:spcPts val="0"/>
                        </a:spcAft>
                      </a:pPr>
                      <a:r>
                        <a:rPr lang="zh-TW" sz="1400" b="0" kern="0" spc="-50" baseline="0" dirty="0">
                          <a:effectLst/>
                          <a:latin typeface="Times New Roman" panose="02020603050405020304" pitchFamily="18" charset="0"/>
                          <a:ea typeface="標楷體" panose="03000509000000000000" pitchFamily="65" charset="-120"/>
                          <a:cs typeface="Times New Roman" panose="02020603050405020304" pitchFamily="18" charset="0"/>
                        </a:rPr>
                        <a:t>個別報名申請生「個別報名</a:t>
                      </a:r>
                      <a:r>
                        <a:rPr lang="zh-TW" sz="1400" b="0" kern="0" spc="-50" baseline="0" dirty="0" smtClean="0">
                          <a:effectLst/>
                          <a:latin typeface="Times New Roman" panose="02020603050405020304" pitchFamily="18" charset="0"/>
                          <a:ea typeface="標楷體" panose="03000509000000000000" pitchFamily="65" charset="-120"/>
                          <a:cs typeface="Times New Roman" panose="02020603050405020304" pitchFamily="18" charset="0"/>
                        </a:rPr>
                        <a:t>」</a:t>
                      </a:r>
                      <a:r>
                        <a:rPr lang="en-US" sz="1400" b="0" kern="0" spc="-50" baseline="0" dirty="0" smtClean="0">
                          <a:effectLst/>
                          <a:latin typeface="Times New Roman" panose="02020603050405020304" pitchFamily="18" charset="0"/>
                          <a:ea typeface="標楷體" panose="03000509000000000000" pitchFamily="65" charset="-120"/>
                          <a:cs typeface="Times New Roman" panose="02020603050405020304" pitchFamily="18" charset="0"/>
                        </a:rPr>
                        <a:t>(</a:t>
                      </a:r>
                      <a:r>
                        <a:rPr lang="zh-TW" sz="1400" b="0" kern="0" spc="-50" baseline="0" dirty="0" smtClean="0">
                          <a:effectLst/>
                          <a:latin typeface="Times New Roman" panose="02020603050405020304" pitchFamily="18" charset="0"/>
                          <a:ea typeface="標楷體" panose="03000509000000000000" pitchFamily="65" charset="-120"/>
                          <a:cs typeface="Times New Roman" panose="02020603050405020304" pitchFamily="18" charset="0"/>
                        </a:rPr>
                        <a:t>一律</a:t>
                      </a:r>
                      <a:r>
                        <a:rPr lang="zh-TW" sz="1400" b="0" kern="0" spc="-50" baseline="0" dirty="0">
                          <a:effectLst/>
                          <a:latin typeface="Times New Roman" panose="02020603050405020304" pitchFamily="18" charset="0"/>
                          <a:ea typeface="標楷體" panose="03000509000000000000" pitchFamily="65" charset="-120"/>
                          <a:cs typeface="Times New Roman" panose="02020603050405020304" pitchFamily="18" charset="0"/>
                        </a:rPr>
                        <a:t>網路</a:t>
                      </a:r>
                      <a:r>
                        <a:rPr lang="zh-TW" sz="1400" b="0" kern="0" spc="-50" baseline="0" dirty="0" smtClean="0">
                          <a:effectLst/>
                          <a:latin typeface="Times New Roman" panose="02020603050405020304" pitchFamily="18" charset="0"/>
                          <a:ea typeface="標楷體" panose="03000509000000000000" pitchFamily="65" charset="-120"/>
                          <a:cs typeface="Times New Roman" panose="02020603050405020304" pitchFamily="18" charset="0"/>
                        </a:rPr>
                        <a:t>報名</a:t>
                      </a:r>
                      <a:r>
                        <a:rPr lang="en-US" sz="1400" b="0" kern="0" spc="-50" baseline="0" dirty="0" smtClean="0">
                          <a:effectLst/>
                          <a:latin typeface="Times New Roman" panose="02020603050405020304" pitchFamily="18" charset="0"/>
                          <a:ea typeface="標楷體" panose="03000509000000000000" pitchFamily="65" charset="-120"/>
                          <a:cs typeface="Times New Roman" panose="02020603050405020304" pitchFamily="18" charset="0"/>
                        </a:rPr>
                        <a:t>)</a:t>
                      </a:r>
                      <a:endParaRPr lang="zh-TW" sz="1400" b="0" kern="100" spc="-50" baseline="0"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46481" marR="46481"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just">
                        <a:lnSpc>
                          <a:spcPct val="100000"/>
                        </a:lnSpc>
                        <a:spcBef>
                          <a:spcPts val="0"/>
                        </a:spcBef>
                        <a:spcAft>
                          <a:spcPts val="0"/>
                        </a:spcAft>
                      </a:pPr>
                      <a:r>
                        <a:rPr lang="en-US" altLang="zh-TW" sz="1400" b="0" kern="0" dirty="0" smtClean="0">
                          <a:effectLst/>
                          <a:latin typeface="Times New Roman" panose="02020603050405020304" pitchFamily="18" charset="0"/>
                          <a:ea typeface="標楷體" panose="03000509000000000000" pitchFamily="65" charset="-120"/>
                          <a:cs typeface="Times New Roman" panose="02020603050405020304" pitchFamily="18" charset="0"/>
                        </a:rPr>
                        <a:t>111</a:t>
                      </a:r>
                      <a:r>
                        <a:rPr lang="zh-TW" altLang="en-US" sz="1400" b="0" kern="0" dirty="0" smtClean="0">
                          <a:effectLst/>
                          <a:latin typeface="Times New Roman" panose="02020603050405020304" pitchFamily="18" charset="0"/>
                          <a:ea typeface="標楷體" panose="03000509000000000000" pitchFamily="65" charset="-120"/>
                          <a:cs typeface="Times New Roman" panose="02020603050405020304" pitchFamily="18" charset="0"/>
                        </a:rPr>
                        <a:t>年</a:t>
                      </a:r>
                      <a:r>
                        <a:rPr lang="en-US" altLang="zh-TW" sz="1400" b="0" kern="0" dirty="0" smtClean="0">
                          <a:effectLst/>
                          <a:latin typeface="Times New Roman" panose="02020603050405020304" pitchFamily="18" charset="0"/>
                          <a:ea typeface="標楷體" panose="03000509000000000000" pitchFamily="65" charset="-120"/>
                          <a:cs typeface="Times New Roman" panose="02020603050405020304" pitchFamily="18" charset="0"/>
                        </a:rPr>
                        <a:t>3</a:t>
                      </a:r>
                      <a:r>
                        <a:rPr lang="zh-TW" altLang="en-US" sz="1400" b="0" kern="0" dirty="0" smtClean="0">
                          <a:effectLst/>
                          <a:latin typeface="Times New Roman" panose="02020603050405020304" pitchFamily="18" charset="0"/>
                          <a:ea typeface="標楷體" panose="03000509000000000000" pitchFamily="65" charset="-120"/>
                          <a:cs typeface="Times New Roman" panose="02020603050405020304" pitchFamily="18" charset="0"/>
                        </a:rPr>
                        <a:t>月</a:t>
                      </a:r>
                      <a:r>
                        <a:rPr lang="en-US" altLang="zh-TW" sz="1400" b="0" kern="0" dirty="0" smtClean="0">
                          <a:effectLst/>
                          <a:latin typeface="Times New Roman" panose="02020603050405020304" pitchFamily="18" charset="0"/>
                          <a:ea typeface="標楷體" panose="03000509000000000000" pitchFamily="65" charset="-120"/>
                          <a:cs typeface="Times New Roman" panose="02020603050405020304" pitchFamily="18" charset="0"/>
                        </a:rPr>
                        <a:t>21</a:t>
                      </a:r>
                      <a:r>
                        <a:rPr lang="zh-TW" altLang="en-US" sz="1400" b="0" kern="0" dirty="0" smtClean="0">
                          <a:effectLst/>
                          <a:latin typeface="Times New Roman" panose="02020603050405020304" pitchFamily="18" charset="0"/>
                          <a:ea typeface="標楷體" panose="03000509000000000000" pitchFamily="65" charset="-120"/>
                          <a:cs typeface="Times New Roman" panose="02020603050405020304" pitchFamily="18" charset="0"/>
                        </a:rPr>
                        <a:t>日</a:t>
                      </a:r>
                      <a:r>
                        <a:rPr lang="en-US" altLang="zh-TW" sz="1400" b="0" kern="0" dirty="0" smtClean="0">
                          <a:effectLst/>
                          <a:latin typeface="Times New Roman" panose="02020603050405020304" pitchFamily="18" charset="0"/>
                          <a:ea typeface="標楷體" panose="03000509000000000000" pitchFamily="65" charset="-120"/>
                          <a:cs typeface="Times New Roman" panose="02020603050405020304" pitchFamily="18" charset="0"/>
                        </a:rPr>
                        <a:t>(</a:t>
                      </a:r>
                      <a:r>
                        <a:rPr lang="zh-TW" altLang="en-US" sz="1400" b="0" kern="0" dirty="0" smtClean="0">
                          <a:effectLst/>
                          <a:latin typeface="Times New Roman" panose="02020603050405020304" pitchFamily="18" charset="0"/>
                          <a:ea typeface="標楷體" panose="03000509000000000000" pitchFamily="65" charset="-120"/>
                          <a:cs typeface="Times New Roman" panose="02020603050405020304" pitchFamily="18" charset="0"/>
                        </a:rPr>
                        <a:t>星期一</a:t>
                      </a:r>
                      <a:r>
                        <a:rPr lang="en-US" altLang="zh-TW" sz="1400" b="0" kern="0" dirty="0" smtClean="0">
                          <a:effectLst/>
                          <a:latin typeface="Times New Roman" panose="02020603050405020304" pitchFamily="18" charset="0"/>
                          <a:ea typeface="標楷體" panose="03000509000000000000" pitchFamily="65" charset="-120"/>
                          <a:cs typeface="Times New Roman" panose="02020603050405020304" pitchFamily="18" charset="0"/>
                        </a:rPr>
                        <a:t>) 10</a:t>
                      </a:r>
                      <a:r>
                        <a:rPr lang="zh-TW" altLang="en-US" sz="1400" b="0" kern="0" dirty="0" smtClean="0">
                          <a:effectLst/>
                          <a:latin typeface="Times New Roman" panose="02020603050405020304" pitchFamily="18" charset="0"/>
                          <a:ea typeface="標楷體" panose="03000509000000000000" pitchFamily="65" charset="-120"/>
                          <a:cs typeface="Times New Roman" panose="02020603050405020304" pitchFamily="18" charset="0"/>
                        </a:rPr>
                        <a:t>：</a:t>
                      </a:r>
                      <a:r>
                        <a:rPr lang="en-US" altLang="zh-TW" sz="1400" b="0" kern="0" dirty="0" smtClean="0">
                          <a:effectLst/>
                          <a:latin typeface="Times New Roman" panose="02020603050405020304" pitchFamily="18" charset="0"/>
                          <a:ea typeface="標楷體" panose="03000509000000000000" pitchFamily="65" charset="-120"/>
                          <a:cs typeface="Times New Roman" panose="02020603050405020304" pitchFamily="18" charset="0"/>
                        </a:rPr>
                        <a:t>00</a:t>
                      </a:r>
                      <a:r>
                        <a:rPr lang="zh-TW" altLang="en-US" sz="1400" b="0" kern="0" dirty="0" smtClean="0">
                          <a:effectLst/>
                          <a:latin typeface="Times New Roman" panose="02020603050405020304" pitchFamily="18" charset="0"/>
                          <a:ea typeface="標楷體" panose="03000509000000000000" pitchFamily="65" charset="-120"/>
                          <a:cs typeface="Times New Roman" panose="02020603050405020304" pitchFamily="18" charset="0"/>
                        </a:rPr>
                        <a:t>起至</a:t>
                      </a:r>
                      <a:r>
                        <a:rPr lang="en-US" altLang="zh-TW" sz="1400" b="0" kern="0" dirty="0" smtClean="0">
                          <a:effectLst/>
                          <a:latin typeface="Times New Roman" panose="02020603050405020304" pitchFamily="18" charset="0"/>
                          <a:ea typeface="標楷體" panose="03000509000000000000" pitchFamily="65" charset="-120"/>
                          <a:cs typeface="Times New Roman" panose="02020603050405020304" pitchFamily="18" charset="0"/>
                        </a:rPr>
                        <a:t>111</a:t>
                      </a:r>
                      <a:r>
                        <a:rPr lang="zh-TW" altLang="en-US" sz="1400" b="0" kern="0" dirty="0" smtClean="0">
                          <a:effectLst/>
                          <a:latin typeface="Times New Roman" panose="02020603050405020304" pitchFamily="18" charset="0"/>
                          <a:ea typeface="標楷體" panose="03000509000000000000" pitchFamily="65" charset="-120"/>
                          <a:cs typeface="Times New Roman" panose="02020603050405020304" pitchFamily="18" charset="0"/>
                        </a:rPr>
                        <a:t>年</a:t>
                      </a:r>
                      <a:r>
                        <a:rPr lang="en-US" altLang="zh-TW" sz="1400" b="0" kern="0" dirty="0" smtClean="0">
                          <a:effectLst/>
                          <a:latin typeface="Times New Roman" panose="02020603050405020304" pitchFamily="18" charset="0"/>
                          <a:ea typeface="標楷體" panose="03000509000000000000" pitchFamily="65" charset="-120"/>
                          <a:cs typeface="Times New Roman" panose="02020603050405020304" pitchFamily="18" charset="0"/>
                        </a:rPr>
                        <a:t>3</a:t>
                      </a:r>
                      <a:r>
                        <a:rPr lang="zh-TW" altLang="en-US" sz="1400" b="0" kern="0" dirty="0" smtClean="0">
                          <a:effectLst/>
                          <a:latin typeface="Times New Roman" panose="02020603050405020304" pitchFamily="18" charset="0"/>
                          <a:ea typeface="標楷體" panose="03000509000000000000" pitchFamily="65" charset="-120"/>
                          <a:cs typeface="Times New Roman" panose="02020603050405020304" pitchFamily="18" charset="0"/>
                        </a:rPr>
                        <a:t>月</a:t>
                      </a:r>
                      <a:r>
                        <a:rPr lang="en-US" altLang="zh-TW" sz="1400" b="0" kern="0" dirty="0" smtClean="0">
                          <a:effectLst/>
                          <a:latin typeface="Times New Roman" panose="02020603050405020304" pitchFamily="18" charset="0"/>
                          <a:ea typeface="標楷體" panose="03000509000000000000" pitchFamily="65" charset="-120"/>
                          <a:cs typeface="Times New Roman" panose="02020603050405020304" pitchFamily="18" charset="0"/>
                        </a:rPr>
                        <a:t>25</a:t>
                      </a:r>
                      <a:r>
                        <a:rPr lang="zh-TW" altLang="en-US" sz="1400" b="0" kern="0" dirty="0" smtClean="0">
                          <a:effectLst/>
                          <a:latin typeface="Times New Roman" panose="02020603050405020304" pitchFamily="18" charset="0"/>
                          <a:ea typeface="標楷體" panose="03000509000000000000" pitchFamily="65" charset="-120"/>
                          <a:cs typeface="Times New Roman" panose="02020603050405020304" pitchFamily="18" charset="0"/>
                        </a:rPr>
                        <a:t>日</a:t>
                      </a:r>
                      <a:r>
                        <a:rPr lang="en-US" altLang="zh-TW" sz="1400" b="0" kern="0" dirty="0" smtClean="0">
                          <a:effectLst/>
                          <a:latin typeface="Times New Roman" panose="02020603050405020304" pitchFamily="18" charset="0"/>
                          <a:ea typeface="標楷體" panose="03000509000000000000" pitchFamily="65" charset="-120"/>
                          <a:cs typeface="Times New Roman" panose="02020603050405020304" pitchFamily="18" charset="0"/>
                        </a:rPr>
                        <a:t>(</a:t>
                      </a:r>
                      <a:r>
                        <a:rPr lang="zh-TW" altLang="en-US" sz="1400" b="0" kern="0" dirty="0" smtClean="0">
                          <a:effectLst/>
                          <a:latin typeface="Times New Roman" panose="02020603050405020304" pitchFamily="18" charset="0"/>
                          <a:ea typeface="標楷體" panose="03000509000000000000" pitchFamily="65" charset="-120"/>
                          <a:cs typeface="Times New Roman" panose="02020603050405020304" pitchFamily="18" charset="0"/>
                        </a:rPr>
                        <a:t>星期五</a:t>
                      </a:r>
                      <a:r>
                        <a:rPr lang="en-US" altLang="zh-TW" sz="1400" b="0" kern="0" dirty="0" smtClean="0">
                          <a:effectLst/>
                          <a:latin typeface="Times New Roman" panose="02020603050405020304" pitchFamily="18" charset="0"/>
                          <a:ea typeface="標楷體" panose="03000509000000000000" pitchFamily="65" charset="-120"/>
                          <a:cs typeface="Times New Roman" panose="02020603050405020304" pitchFamily="18" charset="0"/>
                        </a:rPr>
                        <a:t>) 17</a:t>
                      </a:r>
                      <a:r>
                        <a:rPr lang="zh-TW" altLang="en-US" sz="1400" b="0" kern="0" dirty="0" smtClean="0">
                          <a:effectLst/>
                          <a:latin typeface="Times New Roman" panose="02020603050405020304" pitchFamily="18" charset="0"/>
                          <a:ea typeface="標楷體" panose="03000509000000000000" pitchFamily="65" charset="-120"/>
                          <a:cs typeface="Times New Roman" panose="02020603050405020304" pitchFamily="18" charset="0"/>
                        </a:rPr>
                        <a:t>：</a:t>
                      </a:r>
                      <a:r>
                        <a:rPr lang="en-US" altLang="zh-TW" sz="1400" b="0" kern="0" dirty="0" smtClean="0">
                          <a:effectLst/>
                          <a:latin typeface="Times New Roman" panose="02020603050405020304" pitchFamily="18" charset="0"/>
                          <a:ea typeface="標楷體" panose="03000509000000000000" pitchFamily="65" charset="-120"/>
                          <a:cs typeface="Times New Roman" panose="02020603050405020304" pitchFamily="18" charset="0"/>
                        </a:rPr>
                        <a:t>00</a:t>
                      </a:r>
                      <a:r>
                        <a:rPr lang="zh-TW" altLang="en-US" sz="1400" b="0" kern="0" dirty="0" smtClean="0">
                          <a:effectLst/>
                          <a:latin typeface="Times New Roman" panose="02020603050405020304" pitchFamily="18" charset="0"/>
                          <a:ea typeface="標楷體" panose="03000509000000000000" pitchFamily="65" charset="-120"/>
                          <a:cs typeface="Times New Roman" panose="02020603050405020304" pitchFamily="18" charset="0"/>
                        </a:rPr>
                        <a:t>止</a:t>
                      </a:r>
                    </a:p>
                  </a:txBody>
                  <a:tcPr marL="46481" marR="46481"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48488756"/>
                  </a:ext>
                </a:extLst>
              </a:tr>
              <a:tr h="260522">
                <a:tc vMerge="1">
                  <a:txBody>
                    <a:bodyPr/>
                    <a:lstStyle/>
                    <a:p>
                      <a:endParaRPr lang="zh-TW" altLang="en-US"/>
                    </a:p>
                  </a:txBody>
                  <a:tcPr/>
                </a:tc>
                <a:tc>
                  <a:txBody>
                    <a:bodyPr/>
                    <a:lstStyle/>
                    <a:p>
                      <a:pPr algn="just">
                        <a:lnSpc>
                          <a:spcPct val="100000"/>
                        </a:lnSpc>
                        <a:spcBef>
                          <a:spcPts val="0"/>
                        </a:spcBef>
                        <a:spcAft>
                          <a:spcPts val="0"/>
                        </a:spcAft>
                      </a:pPr>
                      <a:r>
                        <a:rPr lang="zh-TW" sz="1400" b="1" kern="0" spc="-50" baseline="0" dirty="0">
                          <a:effectLst/>
                          <a:latin typeface="Times New Roman" panose="02020603050405020304" pitchFamily="18" charset="0"/>
                          <a:ea typeface="標楷體" panose="03000509000000000000" pitchFamily="65" charset="-120"/>
                          <a:cs typeface="Times New Roman" panose="02020603050405020304" pitchFamily="18" charset="0"/>
                        </a:rPr>
                        <a:t>篩選結果公告</a:t>
                      </a:r>
                      <a:endParaRPr lang="zh-TW" sz="1400" b="1" kern="100" spc="-50" baseline="0"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46481" marR="46481"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just">
                        <a:lnSpc>
                          <a:spcPct val="100000"/>
                        </a:lnSpc>
                        <a:spcBef>
                          <a:spcPts val="0"/>
                        </a:spcBef>
                        <a:spcAft>
                          <a:spcPts val="0"/>
                        </a:spcAft>
                      </a:pPr>
                      <a:r>
                        <a:rPr lang="en-US" altLang="zh-TW" sz="1400" b="1" kern="0" dirty="0" smtClean="0">
                          <a:effectLst/>
                          <a:latin typeface="Times New Roman" panose="02020603050405020304" pitchFamily="18" charset="0"/>
                          <a:ea typeface="標楷體" panose="03000509000000000000" pitchFamily="65" charset="-120"/>
                          <a:cs typeface="Times New Roman" panose="02020603050405020304" pitchFamily="18" charset="0"/>
                        </a:rPr>
                        <a:t>111</a:t>
                      </a:r>
                      <a:r>
                        <a:rPr lang="zh-TW" altLang="en-US" sz="1400" b="1" kern="0" dirty="0" smtClean="0">
                          <a:effectLst/>
                          <a:latin typeface="Times New Roman" panose="02020603050405020304" pitchFamily="18" charset="0"/>
                          <a:ea typeface="標楷體" panose="03000509000000000000" pitchFamily="65" charset="-120"/>
                          <a:cs typeface="Times New Roman" panose="02020603050405020304" pitchFamily="18" charset="0"/>
                        </a:rPr>
                        <a:t>年</a:t>
                      </a:r>
                      <a:r>
                        <a:rPr lang="en-US" altLang="zh-TW" sz="1400" b="1" kern="0" dirty="0" smtClean="0">
                          <a:effectLst/>
                          <a:latin typeface="Times New Roman" panose="02020603050405020304" pitchFamily="18" charset="0"/>
                          <a:ea typeface="標楷體" panose="03000509000000000000" pitchFamily="65" charset="-120"/>
                          <a:cs typeface="Times New Roman" panose="02020603050405020304" pitchFamily="18" charset="0"/>
                        </a:rPr>
                        <a:t>3</a:t>
                      </a:r>
                      <a:r>
                        <a:rPr lang="zh-TW" altLang="en-US" sz="1400" b="1" kern="0" dirty="0" smtClean="0">
                          <a:effectLst/>
                          <a:latin typeface="Times New Roman" panose="02020603050405020304" pitchFamily="18" charset="0"/>
                          <a:ea typeface="標楷體" panose="03000509000000000000" pitchFamily="65" charset="-120"/>
                          <a:cs typeface="Times New Roman" panose="02020603050405020304" pitchFamily="18" charset="0"/>
                        </a:rPr>
                        <a:t>月</a:t>
                      </a:r>
                      <a:r>
                        <a:rPr lang="en-US" altLang="zh-TW" sz="1400" b="1" kern="0" dirty="0" smtClean="0">
                          <a:effectLst/>
                          <a:latin typeface="Times New Roman" panose="02020603050405020304" pitchFamily="18" charset="0"/>
                          <a:ea typeface="標楷體" panose="03000509000000000000" pitchFamily="65" charset="-120"/>
                          <a:cs typeface="Times New Roman" panose="02020603050405020304" pitchFamily="18" charset="0"/>
                        </a:rPr>
                        <a:t>31</a:t>
                      </a:r>
                      <a:r>
                        <a:rPr lang="zh-TW" altLang="en-US" sz="1400" b="1" kern="0" dirty="0" smtClean="0">
                          <a:effectLst/>
                          <a:latin typeface="Times New Roman" panose="02020603050405020304" pitchFamily="18" charset="0"/>
                          <a:ea typeface="標楷體" panose="03000509000000000000" pitchFamily="65" charset="-120"/>
                          <a:cs typeface="Times New Roman" panose="02020603050405020304" pitchFamily="18" charset="0"/>
                        </a:rPr>
                        <a:t>日</a:t>
                      </a:r>
                      <a:r>
                        <a:rPr lang="en-US" altLang="zh-TW" sz="1400" b="1" kern="0" dirty="0" smtClean="0">
                          <a:effectLst/>
                          <a:latin typeface="Times New Roman" panose="02020603050405020304" pitchFamily="18" charset="0"/>
                          <a:ea typeface="標楷體" panose="03000509000000000000" pitchFamily="65" charset="-120"/>
                          <a:cs typeface="Times New Roman" panose="02020603050405020304" pitchFamily="18" charset="0"/>
                        </a:rPr>
                        <a:t>(</a:t>
                      </a:r>
                      <a:r>
                        <a:rPr lang="zh-TW" altLang="en-US" sz="1400" b="1" kern="0" dirty="0" smtClean="0">
                          <a:effectLst/>
                          <a:latin typeface="Times New Roman" panose="02020603050405020304" pitchFamily="18" charset="0"/>
                          <a:ea typeface="標楷體" panose="03000509000000000000" pitchFamily="65" charset="-120"/>
                          <a:cs typeface="Times New Roman" panose="02020603050405020304" pitchFamily="18" charset="0"/>
                        </a:rPr>
                        <a:t>星期四</a:t>
                      </a:r>
                      <a:r>
                        <a:rPr lang="en-US" altLang="zh-TW" sz="1400" b="1" kern="0" dirty="0" smtClean="0">
                          <a:effectLst/>
                          <a:latin typeface="Times New Roman" panose="02020603050405020304" pitchFamily="18" charset="0"/>
                          <a:ea typeface="標楷體" panose="03000509000000000000" pitchFamily="65" charset="-120"/>
                          <a:cs typeface="Times New Roman" panose="02020603050405020304" pitchFamily="18" charset="0"/>
                        </a:rPr>
                        <a:t>) 10</a:t>
                      </a:r>
                      <a:r>
                        <a:rPr lang="zh-TW" altLang="en-US" sz="1400" b="1" kern="0" dirty="0" smtClean="0">
                          <a:effectLst/>
                          <a:latin typeface="Times New Roman" panose="02020603050405020304" pitchFamily="18" charset="0"/>
                          <a:ea typeface="標楷體" panose="03000509000000000000" pitchFamily="65" charset="-120"/>
                          <a:cs typeface="Times New Roman" panose="02020603050405020304" pitchFamily="18" charset="0"/>
                        </a:rPr>
                        <a:t>：</a:t>
                      </a:r>
                      <a:r>
                        <a:rPr lang="en-US" altLang="zh-TW" sz="1400" b="1" kern="0" dirty="0" smtClean="0">
                          <a:effectLst/>
                          <a:latin typeface="Times New Roman" panose="02020603050405020304" pitchFamily="18" charset="0"/>
                          <a:ea typeface="標楷體" panose="03000509000000000000" pitchFamily="65" charset="-120"/>
                          <a:cs typeface="Times New Roman" panose="02020603050405020304" pitchFamily="18" charset="0"/>
                        </a:rPr>
                        <a:t>00</a:t>
                      </a:r>
                      <a:r>
                        <a:rPr lang="zh-TW" altLang="en-US" sz="1400" b="1" kern="0" dirty="0" smtClean="0">
                          <a:effectLst/>
                          <a:latin typeface="Times New Roman" panose="02020603050405020304" pitchFamily="18" charset="0"/>
                          <a:ea typeface="標楷體" panose="03000509000000000000" pitchFamily="65" charset="-120"/>
                          <a:cs typeface="Times New Roman" panose="02020603050405020304" pitchFamily="18" charset="0"/>
                        </a:rPr>
                        <a:t>起</a:t>
                      </a:r>
                    </a:p>
                  </a:txBody>
                  <a:tcPr marL="46481" marR="46481"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78428660"/>
                  </a:ext>
                </a:extLst>
              </a:tr>
              <a:tr h="521044">
                <a:tc rowSpan="8">
                  <a:txBody>
                    <a:bodyPr/>
                    <a:lstStyle/>
                    <a:p>
                      <a:pPr algn="ctr">
                        <a:lnSpc>
                          <a:spcPct val="100000"/>
                        </a:lnSpc>
                        <a:spcBef>
                          <a:spcPts val="0"/>
                        </a:spcBef>
                        <a:spcAft>
                          <a:spcPts val="0"/>
                        </a:spcAft>
                      </a:pPr>
                      <a:r>
                        <a:rPr lang="zh-TW" altLang="en-US" sz="1400" b="0" kern="100"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第二階段</a:t>
                      </a:r>
                    </a:p>
                  </a:txBody>
                  <a:tcPr marL="46481" marR="46481"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just">
                        <a:lnSpc>
                          <a:spcPct val="100000"/>
                        </a:lnSpc>
                        <a:spcBef>
                          <a:spcPts val="0"/>
                        </a:spcBef>
                        <a:spcAft>
                          <a:spcPts val="0"/>
                        </a:spcAft>
                      </a:pPr>
                      <a:r>
                        <a:rPr lang="zh-TW" altLang="en-US" sz="1400" b="1" kern="100" spc="-50" baseline="0"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學習歷程中央資料庫釋出資料</a:t>
                      </a:r>
                      <a:r>
                        <a:rPr lang="en-US" altLang="zh-TW" sz="1400" b="1" kern="100" spc="-50" baseline="0"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a:t>
                      </a:r>
                      <a:r>
                        <a:rPr lang="zh-TW" altLang="en-US" sz="1400" b="1" kern="100" spc="-50" baseline="0"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檔案</a:t>
                      </a:r>
                      <a:r>
                        <a:rPr lang="en-US" altLang="zh-TW" sz="1400" b="1" kern="100" spc="-50" baseline="0"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a:t>
                      </a:r>
                      <a:r>
                        <a:rPr lang="zh-TW" altLang="en-US" sz="1400" b="1" kern="100" spc="-50" baseline="0"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查看及校系</a:t>
                      </a:r>
                      <a:r>
                        <a:rPr lang="en-US" altLang="zh-TW" sz="1400" b="1" kern="100" spc="-50" baseline="0"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a:t>
                      </a:r>
                      <a:r>
                        <a:rPr lang="zh-TW" altLang="en-US" sz="1400" b="1" kern="100" spc="-50" baseline="0"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組</a:t>
                      </a:r>
                      <a:r>
                        <a:rPr lang="en-US" altLang="zh-TW" sz="1400" b="1" kern="100" spc="-50" baseline="0"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a:t>
                      </a:r>
                      <a:r>
                        <a:rPr lang="zh-TW" altLang="en-US" sz="1400" b="1" kern="100" spc="-50" baseline="0"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學程上傳檔案勾選清單預擬</a:t>
                      </a:r>
                      <a:r>
                        <a:rPr lang="zh-TW" altLang="en-US" sz="1400" b="1" kern="100" spc="-50" baseline="0" dirty="0" smtClean="0">
                          <a:solidFill>
                            <a:srgbClr val="0066CC"/>
                          </a:solidFill>
                          <a:effectLst/>
                          <a:latin typeface="Times New Roman" panose="02020603050405020304" pitchFamily="18" charset="0"/>
                          <a:ea typeface="標楷體" panose="03000509000000000000" pitchFamily="65" charset="-120"/>
                          <a:cs typeface="Times New Roman" panose="02020603050405020304" pitchFamily="18" charset="0"/>
                        </a:rPr>
                        <a:t>練習版</a:t>
                      </a:r>
                      <a:r>
                        <a:rPr lang="zh-TW" altLang="en-US" sz="1400" b="1" kern="100" spc="-50" baseline="0"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開放</a:t>
                      </a:r>
                      <a:endParaRPr lang="zh-TW" sz="1400" b="1" kern="100" spc="-50" baseline="0"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46481" marR="46481"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FDFF9B"/>
                    </a:solidFill>
                  </a:tcPr>
                </a:tc>
                <a:tc>
                  <a:txBody>
                    <a:bodyPr/>
                    <a:lstStyle/>
                    <a:p>
                      <a:pPr algn="just">
                        <a:lnSpc>
                          <a:spcPct val="100000"/>
                        </a:lnSpc>
                        <a:spcBef>
                          <a:spcPts val="0"/>
                        </a:spcBef>
                        <a:spcAft>
                          <a:spcPts val="0"/>
                        </a:spcAft>
                      </a:pPr>
                      <a:r>
                        <a:rPr lang="en-US" altLang="zh-TW" sz="1400" b="0" kern="100"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111</a:t>
                      </a:r>
                      <a:r>
                        <a:rPr lang="zh-TW" altLang="en-US" sz="1400" b="0" kern="100"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年</a:t>
                      </a:r>
                      <a:r>
                        <a:rPr lang="en-US" altLang="zh-TW" sz="1400" b="0" kern="100"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4</a:t>
                      </a:r>
                      <a:r>
                        <a:rPr lang="zh-TW" altLang="en-US" sz="1400" b="0" kern="100"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月</a:t>
                      </a:r>
                      <a:r>
                        <a:rPr lang="en-US" altLang="zh-TW" sz="1400" b="0" kern="100"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11</a:t>
                      </a:r>
                      <a:r>
                        <a:rPr lang="zh-TW" altLang="en-US" sz="1400" b="0" kern="100"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日</a:t>
                      </a:r>
                      <a:r>
                        <a:rPr lang="en-US" altLang="zh-TW" sz="1400" b="0" kern="100"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a:t>
                      </a:r>
                      <a:r>
                        <a:rPr lang="zh-TW" altLang="en-US" sz="1400" b="0" kern="100"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星期一</a:t>
                      </a:r>
                      <a:r>
                        <a:rPr lang="en-US" altLang="zh-TW" sz="1400" b="0" kern="100"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)10</a:t>
                      </a:r>
                      <a:r>
                        <a:rPr lang="zh-TW" altLang="en-US" sz="1400" b="0" kern="100"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a:t>
                      </a:r>
                      <a:r>
                        <a:rPr lang="en-US" altLang="zh-TW" sz="1400" b="0" kern="100"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00</a:t>
                      </a:r>
                      <a:r>
                        <a:rPr lang="zh-TW" altLang="en-US" sz="1400" b="0" kern="100"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起至</a:t>
                      </a:r>
                      <a:endParaRPr lang="en-US" altLang="zh-TW" sz="1400" b="0" kern="100"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p>
                      <a:pPr algn="just">
                        <a:lnSpc>
                          <a:spcPct val="100000"/>
                        </a:lnSpc>
                        <a:spcBef>
                          <a:spcPts val="0"/>
                        </a:spcBef>
                        <a:spcAft>
                          <a:spcPts val="0"/>
                        </a:spcAft>
                      </a:pPr>
                      <a:r>
                        <a:rPr lang="en-US" altLang="zh-TW" sz="1400" b="0" kern="100"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111</a:t>
                      </a:r>
                      <a:r>
                        <a:rPr lang="zh-TW" altLang="en-US" sz="1400" b="0" kern="100"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年</a:t>
                      </a:r>
                      <a:r>
                        <a:rPr lang="en-US" altLang="zh-TW" sz="1400" b="0" kern="100"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4</a:t>
                      </a:r>
                      <a:r>
                        <a:rPr lang="zh-TW" altLang="en-US" sz="1400" b="0" kern="100"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月</a:t>
                      </a:r>
                      <a:r>
                        <a:rPr lang="en-US" altLang="zh-TW" sz="1400" b="0" kern="100"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21</a:t>
                      </a:r>
                      <a:r>
                        <a:rPr lang="zh-TW" altLang="en-US" sz="1400" b="0" kern="100"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日</a:t>
                      </a:r>
                      <a:r>
                        <a:rPr lang="en-US" altLang="zh-TW" sz="1400" b="0" kern="100"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a:t>
                      </a:r>
                      <a:r>
                        <a:rPr lang="zh-TW" altLang="en-US" sz="1400" b="0" kern="100"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星期四</a:t>
                      </a:r>
                      <a:r>
                        <a:rPr lang="en-US" altLang="zh-TW" sz="1400" b="0" kern="100"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)21</a:t>
                      </a:r>
                      <a:r>
                        <a:rPr lang="zh-TW" altLang="en-US" sz="1400" b="0" kern="100"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a:t>
                      </a:r>
                      <a:r>
                        <a:rPr lang="en-US" altLang="zh-TW" sz="1400" b="0" kern="100"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00</a:t>
                      </a:r>
                      <a:r>
                        <a:rPr lang="zh-TW" altLang="en-US" sz="1400" b="0" kern="100"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止</a:t>
                      </a:r>
                    </a:p>
                  </a:txBody>
                  <a:tcPr marL="46481" marR="46481"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FDFF9B"/>
                    </a:solidFill>
                  </a:tcPr>
                </a:tc>
                <a:extLst>
                  <a:ext uri="{0D108BD9-81ED-4DB2-BD59-A6C34878D82A}">
                    <a16:rowId xmlns:a16="http://schemas.microsoft.com/office/drawing/2014/main" val="3777232833"/>
                  </a:ext>
                </a:extLst>
              </a:tr>
              <a:tr h="434203">
                <a:tc vMerge="1">
                  <a:txBody>
                    <a:bodyPr/>
                    <a:lstStyle/>
                    <a:p>
                      <a:pPr algn="ctr">
                        <a:lnSpc>
                          <a:spcPct val="100000"/>
                        </a:lnSpc>
                        <a:spcBef>
                          <a:spcPts val="0"/>
                        </a:spcBef>
                        <a:spcAft>
                          <a:spcPts val="0"/>
                        </a:spcAft>
                      </a:pPr>
                      <a:endParaRPr lang="zh-TW" sz="1600" b="0" kern="100"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46481" marR="46481"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just">
                        <a:lnSpc>
                          <a:spcPct val="100000"/>
                        </a:lnSpc>
                        <a:spcBef>
                          <a:spcPts val="0"/>
                        </a:spcBef>
                        <a:spcAft>
                          <a:spcPts val="0"/>
                        </a:spcAft>
                      </a:pPr>
                      <a:r>
                        <a:rPr lang="zh-TW" sz="1400" b="0" kern="0" spc="-50" baseline="0" dirty="0">
                          <a:effectLst/>
                          <a:latin typeface="Times New Roman" panose="02020603050405020304" pitchFamily="18" charset="0"/>
                          <a:ea typeface="標楷體" panose="03000509000000000000" pitchFamily="65" charset="-120"/>
                          <a:cs typeface="Times New Roman" panose="02020603050405020304" pitchFamily="18" charset="0"/>
                        </a:rPr>
                        <a:t>科技校院寄發或於其</a:t>
                      </a:r>
                      <a:r>
                        <a:rPr lang="zh-TW" sz="1400" b="0" kern="0" spc="-50" baseline="0" dirty="0" smtClean="0">
                          <a:effectLst/>
                          <a:latin typeface="Times New Roman" panose="02020603050405020304" pitchFamily="18" charset="0"/>
                          <a:ea typeface="標楷體" panose="03000509000000000000" pitchFamily="65" charset="-120"/>
                          <a:cs typeface="Times New Roman" panose="02020603050405020304" pitchFamily="18" charset="0"/>
                        </a:rPr>
                        <a:t>網站公告</a:t>
                      </a:r>
                      <a:r>
                        <a:rPr lang="zh-TW" sz="1400" b="0" kern="0" spc="-50" baseline="0" dirty="0">
                          <a:effectLst/>
                          <a:latin typeface="Times New Roman" panose="02020603050405020304" pitchFamily="18" charset="0"/>
                          <a:ea typeface="標楷體" panose="03000509000000000000" pitchFamily="65" charset="-120"/>
                          <a:cs typeface="Times New Roman" panose="02020603050405020304" pitchFamily="18" charset="0"/>
                        </a:rPr>
                        <a:t>複試</a:t>
                      </a:r>
                      <a:r>
                        <a:rPr lang="zh-TW" sz="1400" b="0" kern="0" spc="-50" baseline="0" dirty="0" smtClean="0">
                          <a:effectLst/>
                          <a:latin typeface="Times New Roman" panose="02020603050405020304" pitchFamily="18" charset="0"/>
                          <a:ea typeface="標楷體" panose="03000509000000000000" pitchFamily="65" charset="-120"/>
                          <a:cs typeface="Times New Roman" panose="02020603050405020304" pitchFamily="18" charset="0"/>
                        </a:rPr>
                        <a:t>通知及</a:t>
                      </a:r>
                      <a:r>
                        <a:rPr lang="zh-TW" sz="1400" b="0" kern="0" spc="-50" baseline="0" dirty="0">
                          <a:effectLst/>
                          <a:latin typeface="Times New Roman" panose="02020603050405020304" pitchFamily="18" charset="0"/>
                          <a:ea typeface="標楷體" panose="03000509000000000000" pitchFamily="65" charset="-120"/>
                          <a:cs typeface="Times New Roman" panose="02020603050405020304" pitchFamily="18" charset="0"/>
                        </a:rPr>
                        <a:t>相關資料 </a:t>
                      </a:r>
                      <a:endParaRPr lang="zh-TW" sz="1400" b="0" kern="100" spc="-50" baseline="0"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46481" marR="46481"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just">
                        <a:lnSpc>
                          <a:spcPct val="100000"/>
                        </a:lnSpc>
                        <a:spcBef>
                          <a:spcPts val="0"/>
                        </a:spcBef>
                        <a:spcAft>
                          <a:spcPts val="0"/>
                        </a:spcAft>
                      </a:pPr>
                      <a:r>
                        <a:rPr lang="zh-TW" altLang="en-US" sz="1400" b="1" kern="100"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各校自訂</a:t>
                      </a:r>
                      <a:r>
                        <a:rPr lang="en-US" altLang="zh-TW" sz="1100" b="0" kern="100" spc="-50" baseline="0"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a:t>
                      </a:r>
                      <a:r>
                        <a:rPr lang="zh-TW" altLang="en-US" sz="1100" b="0" kern="100" spc="-50" baseline="0"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詳見招生學校系</a:t>
                      </a:r>
                      <a:r>
                        <a:rPr lang="en-US" altLang="zh-TW" sz="1100" b="0" kern="100" spc="-50" baseline="0"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a:t>
                      </a:r>
                      <a:r>
                        <a:rPr lang="zh-TW" altLang="en-US" sz="1100" b="0" kern="100" spc="-50" baseline="0"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組</a:t>
                      </a:r>
                      <a:r>
                        <a:rPr lang="en-US" altLang="zh-TW" sz="1100" b="0" kern="100" spc="-50" baseline="0"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a:t>
                      </a:r>
                      <a:r>
                        <a:rPr lang="zh-TW" altLang="en-US" sz="1100" b="0" kern="100" spc="-50" baseline="0"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、學程一覽表</a:t>
                      </a:r>
                      <a:r>
                        <a:rPr lang="en-US" altLang="zh-TW" sz="1100" b="0" kern="100" spc="-50" baseline="0"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a:t>
                      </a:r>
                    </a:p>
                    <a:p>
                      <a:pPr algn="just">
                        <a:lnSpc>
                          <a:spcPct val="100000"/>
                        </a:lnSpc>
                        <a:spcBef>
                          <a:spcPts val="0"/>
                        </a:spcBef>
                        <a:spcAft>
                          <a:spcPts val="0"/>
                        </a:spcAft>
                      </a:pPr>
                      <a:r>
                        <a:rPr lang="en-US" altLang="zh-TW" sz="1400" b="0" kern="100"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【111</a:t>
                      </a:r>
                      <a:r>
                        <a:rPr lang="zh-TW" altLang="en-US" sz="1400" b="0" kern="100"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年</a:t>
                      </a:r>
                      <a:r>
                        <a:rPr lang="en-US" altLang="zh-TW" sz="1400" b="0" kern="100"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4</a:t>
                      </a:r>
                      <a:r>
                        <a:rPr lang="zh-TW" altLang="en-US" sz="1400" b="0" kern="100"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月</a:t>
                      </a:r>
                      <a:r>
                        <a:rPr lang="en-US" altLang="zh-TW" sz="1400" b="0" kern="100"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29</a:t>
                      </a:r>
                      <a:r>
                        <a:rPr lang="zh-TW" altLang="en-US" sz="1400" b="0" kern="100"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日</a:t>
                      </a:r>
                      <a:r>
                        <a:rPr lang="en-US" altLang="zh-TW" sz="1400" b="0" kern="100"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a:t>
                      </a:r>
                      <a:r>
                        <a:rPr lang="zh-TW" altLang="en-US" sz="1400" b="0" kern="100"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星期五</a:t>
                      </a:r>
                      <a:r>
                        <a:rPr lang="en-US" altLang="zh-TW" sz="1400" b="0" kern="100"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a:t>
                      </a:r>
                      <a:r>
                        <a:rPr lang="zh-TW" altLang="en-US" sz="1400" b="0" kern="100"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起至</a:t>
                      </a:r>
                      <a:r>
                        <a:rPr lang="en-US" altLang="zh-TW" sz="1400" b="0" kern="100"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111</a:t>
                      </a:r>
                      <a:r>
                        <a:rPr lang="zh-TW" altLang="en-US" sz="1400" b="0" kern="100"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年</a:t>
                      </a:r>
                      <a:r>
                        <a:rPr lang="en-US" altLang="zh-TW" sz="1400" b="0" kern="100"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5</a:t>
                      </a:r>
                      <a:r>
                        <a:rPr lang="zh-TW" altLang="en-US" sz="1400" b="0" kern="100"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月</a:t>
                      </a:r>
                      <a:r>
                        <a:rPr lang="en-US" altLang="zh-TW" sz="1400" b="0" kern="100"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4</a:t>
                      </a:r>
                      <a:r>
                        <a:rPr lang="zh-TW" altLang="en-US" sz="1400" b="0" kern="100"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日</a:t>
                      </a:r>
                      <a:r>
                        <a:rPr lang="en-US" altLang="zh-TW" sz="1400" b="0" kern="100"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a:t>
                      </a:r>
                      <a:r>
                        <a:rPr lang="zh-TW" altLang="en-US" sz="1400" b="0" kern="100"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星期三</a:t>
                      </a:r>
                      <a:r>
                        <a:rPr lang="en-US" altLang="zh-TW" sz="1400" b="0" kern="100"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a:t>
                      </a:r>
                      <a:r>
                        <a:rPr lang="zh-TW" altLang="en-US" sz="1400" b="0" kern="100"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止</a:t>
                      </a:r>
                      <a:r>
                        <a:rPr lang="en-US" altLang="zh-TW" sz="1400" b="0" kern="100"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a:t>
                      </a:r>
                    </a:p>
                  </a:txBody>
                  <a:tcPr marL="46481" marR="46481"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574881122"/>
                  </a:ext>
                </a:extLst>
              </a:tr>
              <a:tr h="260522">
                <a:tc vMerge="1">
                  <a:txBody>
                    <a:bodyPr/>
                    <a:lstStyle/>
                    <a:p>
                      <a:endParaRPr lang="zh-TW" altLang="en-US"/>
                    </a:p>
                  </a:txBody>
                  <a:tcPr/>
                </a:tc>
                <a:tc>
                  <a:txBody>
                    <a:bodyPr/>
                    <a:lstStyle/>
                    <a:p>
                      <a:pPr algn="just">
                        <a:lnSpc>
                          <a:spcPct val="100000"/>
                        </a:lnSpc>
                        <a:spcBef>
                          <a:spcPts val="0"/>
                        </a:spcBef>
                        <a:spcAft>
                          <a:spcPts val="0"/>
                        </a:spcAft>
                      </a:pPr>
                      <a:r>
                        <a:rPr lang="zh-TW" altLang="en-US" sz="1400" b="1" kern="100" spc="-50" baseline="0"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申請生網路上傳</a:t>
                      </a:r>
                      <a:r>
                        <a:rPr lang="en-US" altLang="zh-TW" sz="1400" b="1" kern="100" spc="-50" baseline="0"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a:t>
                      </a:r>
                      <a:r>
                        <a:rPr lang="zh-TW" altLang="en-US" sz="1400" b="1" kern="100" spc="-50" baseline="0"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或勾選</a:t>
                      </a:r>
                      <a:r>
                        <a:rPr lang="en-US" altLang="zh-TW" sz="1400" b="1" kern="100" spc="-50" baseline="0"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a:t>
                      </a:r>
                      <a:r>
                        <a:rPr lang="zh-TW" altLang="en-US" sz="1400" b="1" kern="100" spc="-50" baseline="0"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學習歷程備審資料及資格審查資料</a:t>
                      </a:r>
                      <a:r>
                        <a:rPr lang="en-US" altLang="zh-TW" sz="1400" b="1" kern="100" spc="-50" baseline="0" dirty="0" smtClean="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a:t>
                      </a:r>
                      <a:r>
                        <a:rPr lang="zh-TW" altLang="en-US" sz="1400" b="1" kern="100" spc="-50" baseline="0" dirty="0" smtClean="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正式版</a:t>
                      </a:r>
                      <a:r>
                        <a:rPr lang="en-US" altLang="zh-TW" sz="1400" b="1" kern="100" spc="-50" baseline="0" dirty="0" smtClean="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a:t>
                      </a:r>
                      <a:endParaRPr lang="zh-TW" sz="1400" b="1" kern="100" spc="-50" baseline="0"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46481" marR="46481"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FDFF9B"/>
                    </a:solidFill>
                  </a:tcPr>
                </a:tc>
                <a:tc>
                  <a:txBody>
                    <a:bodyPr/>
                    <a:lstStyle/>
                    <a:p>
                      <a:pPr marL="0" algn="just" defTabSz="914400" rtl="0" eaLnBrk="1" latinLnBrk="0" hangingPunct="1">
                        <a:lnSpc>
                          <a:spcPct val="100000"/>
                        </a:lnSpc>
                        <a:spcBef>
                          <a:spcPts val="0"/>
                        </a:spcBef>
                        <a:spcAft>
                          <a:spcPts val="0"/>
                        </a:spcAft>
                      </a:pPr>
                      <a:r>
                        <a:rPr lang="zh-TW" altLang="en-US" sz="1400" b="1" kern="100"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各校自訂</a:t>
                      </a:r>
                      <a:r>
                        <a:rPr lang="en-US" altLang="zh-TW" sz="1100" b="0" kern="100" spc="-50" baseline="0"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a:t>
                      </a:r>
                      <a:r>
                        <a:rPr lang="zh-TW" altLang="en-US" sz="1100" b="0" kern="100" spc="-50" baseline="0"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詳見招生學校系</a:t>
                      </a:r>
                      <a:r>
                        <a:rPr lang="en-US" altLang="zh-TW" sz="1100" b="0" kern="100" spc="-50" baseline="0"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a:t>
                      </a:r>
                      <a:r>
                        <a:rPr lang="zh-TW" altLang="en-US" sz="1100" b="0" kern="100" spc="-50" baseline="0"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組</a:t>
                      </a:r>
                      <a:r>
                        <a:rPr lang="en-US" altLang="zh-TW" sz="1100" b="0" kern="100" spc="-50" baseline="0"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a:t>
                      </a:r>
                      <a:r>
                        <a:rPr lang="zh-TW" altLang="en-US" sz="1100" b="0" kern="100" spc="-50" baseline="0"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、學程一覽表</a:t>
                      </a:r>
                      <a:r>
                        <a:rPr lang="en-US" altLang="zh-TW" sz="1100" b="0" kern="100" spc="-50" baseline="0"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a:t>
                      </a:r>
                    </a:p>
                    <a:p>
                      <a:pPr algn="just">
                        <a:lnSpc>
                          <a:spcPct val="100000"/>
                        </a:lnSpc>
                        <a:spcBef>
                          <a:spcPts val="0"/>
                        </a:spcBef>
                        <a:spcAft>
                          <a:spcPts val="0"/>
                        </a:spcAft>
                      </a:pPr>
                      <a:r>
                        <a:rPr lang="en-US" altLang="zh-TW" sz="1400" b="0" kern="100"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【111</a:t>
                      </a:r>
                      <a:r>
                        <a:rPr lang="zh-TW" altLang="en-US" sz="1400" b="0" kern="100"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年</a:t>
                      </a:r>
                      <a:r>
                        <a:rPr lang="en-US" altLang="zh-TW" sz="1400" b="0" kern="100"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5</a:t>
                      </a:r>
                      <a:r>
                        <a:rPr lang="zh-TW" altLang="en-US" sz="1400" b="0" kern="100"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月</a:t>
                      </a:r>
                      <a:r>
                        <a:rPr lang="en-US" altLang="zh-TW" sz="1400" b="0" kern="100"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5</a:t>
                      </a:r>
                      <a:r>
                        <a:rPr lang="zh-TW" altLang="en-US" sz="1400" b="0" kern="100"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日</a:t>
                      </a:r>
                      <a:r>
                        <a:rPr lang="en-US" altLang="zh-TW" sz="1400" b="0" kern="100"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a:t>
                      </a:r>
                      <a:r>
                        <a:rPr lang="zh-TW" altLang="en-US" sz="1400" b="0" kern="100"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星期四</a:t>
                      </a:r>
                      <a:r>
                        <a:rPr lang="en-US" altLang="zh-TW" sz="1400" b="0" kern="100"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)10</a:t>
                      </a:r>
                      <a:r>
                        <a:rPr lang="zh-TW" altLang="en-US" sz="1400" b="0" kern="100"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a:t>
                      </a:r>
                      <a:r>
                        <a:rPr lang="en-US" altLang="zh-TW" sz="1400" b="0" kern="100"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00</a:t>
                      </a:r>
                      <a:r>
                        <a:rPr lang="zh-TW" altLang="en-US" sz="1400" b="0" kern="100"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起至</a:t>
                      </a:r>
                      <a:r>
                        <a:rPr lang="en-US" altLang="zh-TW" sz="1400" b="0" kern="100"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111</a:t>
                      </a:r>
                      <a:r>
                        <a:rPr lang="zh-TW" altLang="en-US" sz="1400" b="0" kern="100"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年</a:t>
                      </a:r>
                      <a:r>
                        <a:rPr lang="en-US" altLang="zh-TW" sz="1400" b="0" kern="100"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5</a:t>
                      </a:r>
                      <a:r>
                        <a:rPr lang="zh-TW" altLang="en-US" sz="1400" b="0" kern="100"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月</a:t>
                      </a:r>
                      <a:r>
                        <a:rPr lang="en-US" altLang="zh-TW" sz="1400" b="0" kern="100"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12</a:t>
                      </a:r>
                      <a:r>
                        <a:rPr lang="zh-TW" altLang="en-US" sz="1400" b="0" kern="100"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日</a:t>
                      </a:r>
                      <a:r>
                        <a:rPr lang="en-US" altLang="zh-TW" sz="1400" b="0" kern="100"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a:t>
                      </a:r>
                      <a:r>
                        <a:rPr lang="zh-TW" altLang="en-US" sz="1400" b="0" kern="100"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星期四</a:t>
                      </a:r>
                      <a:r>
                        <a:rPr lang="en-US" altLang="zh-TW" sz="1400" b="0" kern="100"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)21</a:t>
                      </a:r>
                      <a:r>
                        <a:rPr lang="zh-TW" altLang="en-US" sz="1400" b="0" kern="100"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a:t>
                      </a:r>
                      <a:r>
                        <a:rPr lang="en-US" altLang="zh-TW" sz="1400" b="0" kern="100"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00</a:t>
                      </a:r>
                      <a:r>
                        <a:rPr lang="zh-TW" altLang="en-US" sz="1400" b="0" kern="100"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止</a:t>
                      </a:r>
                      <a:r>
                        <a:rPr lang="en-US" altLang="zh-TW" sz="1400" b="0" kern="100"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a:t>
                      </a:r>
                    </a:p>
                  </a:txBody>
                  <a:tcPr marL="46481" marR="46481"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FDFF9B"/>
                    </a:solidFill>
                  </a:tcPr>
                </a:tc>
                <a:extLst>
                  <a:ext uri="{0D108BD9-81ED-4DB2-BD59-A6C34878D82A}">
                    <a16:rowId xmlns:a16="http://schemas.microsoft.com/office/drawing/2014/main" val="421692673"/>
                  </a:ext>
                </a:extLst>
              </a:tr>
              <a:tr h="347363">
                <a:tc vMerge="1">
                  <a:txBody>
                    <a:bodyPr/>
                    <a:lstStyle/>
                    <a:p>
                      <a:endParaRPr lang="zh-TW" altLang="en-US"/>
                    </a:p>
                  </a:txBody>
                  <a:tcPr/>
                </a:tc>
                <a:tc>
                  <a:txBody>
                    <a:bodyPr/>
                    <a:lstStyle/>
                    <a:p>
                      <a:pPr algn="just">
                        <a:lnSpc>
                          <a:spcPct val="100000"/>
                        </a:lnSpc>
                        <a:spcBef>
                          <a:spcPts val="0"/>
                        </a:spcBef>
                        <a:spcAft>
                          <a:spcPts val="0"/>
                        </a:spcAft>
                      </a:pPr>
                      <a:r>
                        <a:rPr lang="zh-TW" sz="1400" b="0" kern="0" spc="-50" baseline="0" dirty="0">
                          <a:effectLst/>
                          <a:latin typeface="Times New Roman" panose="02020603050405020304" pitchFamily="18" charset="0"/>
                          <a:ea typeface="標楷體" panose="03000509000000000000" pitchFamily="65" charset="-120"/>
                          <a:cs typeface="Times New Roman" panose="02020603050405020304" pitchFamily="18" charset="0"/>
                        </a:rPr>
                        <a:t>繳交科技校院複試費</a:t>
                      </a:r>
                      <a:endParaRPr lang="zh-TW" sz="1400" b="0" kern="100" spc="-50" baseline="0"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46481" marR="46481"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FDFF9B"/>
                    </a:solidFill>
                  </a:tcPr>
                </a:tc>
                <a:tc>
                  <a:txBody>
                    <a:bodyPr/>
                    <a:lstStyle/>
                    <a:p>
                      <a:pPr marL="0" algn="just" defTabSz="914400" rtl="0" eaLnBrk="1" latinLnBrk="0" hangingPunct="1">
                        <a:lnSpc>
                          <a:spcPct val="100000"/>
                        </a:lnSpc>
                        <a:spcBef>
                          <a:spcPts val="0"/>
                        </a:spcBef>
                        <a:spcAft>
                          <a:spcPts val="0"/>
                        </a:spcAft>
                      </a:pPr>
                      <a:r>
                        <a:rPr lang="zh-TW" altLang="en-US" sz="1400" b="1" kern="100"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各校自訂</a:t>
                      </a:r>
                      <a:r>
                        <a:rPr lang="en-US" altLang="zh-TW" sz="1100" b="0" kern="100" spc="-50" baseline="0"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a:t>
                      </a:r>
                      <a:r>
                        <a:rPr lang="zh-TW" altLang="en-US" sz="1100" b="0" kern="100" spc="-50" baseline="0"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詳見招生學校系</a:t>
                      </a:r>
                      <a:r>
                        <a:rPr lang="en-US" altLang="zh-TW" sz="1100" b="0" kern="100" spc="-50" baseline="0"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a:t>
                      </a:r>
                      <a:r>
                        <a:rPr lang="zh-TW" altLang="en-US" sz="1100" b="0" kern="100" spc="-50" baseline="0"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組</a:t>
                      </a:r>
                      <a:r>
                        <a:rPr lang="en-US" altLang="zh-TW" sz="1100" b="0" kern="100" spc="-50" baseline="0"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a:t>
                      </a:r>
                      <a:r>
                        <a:rPr lang="zh-TW" altLang="en-US" sz="1100" b="0" kern="100" spc="-50" baseline="0"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、學程一覽表</a:t>
                      </a:r>
                      <a:r>
                        <a:rPr lang="en-US" altLang="zh-TW" sz="1100" b="0" kern="100" spc="-50" baseline="0"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a:t>
                      </a:r>
                    </a:p>
                    <a:p>
                      <a:pPr algn="just">
                        <a:lnSpc>
                          <a:spcPct val="100000"/>
                        </a:lnSpc>
                        <a:spcBef>
                          <a:spcPts val="0"/>
                        </a:spcBef>
                        <a:spcAft>
                          <a:spcPts val="0"/>
                        </a:spcAft>
                      </a:pPr>
                      <a:r>
                        <a:rPr lang="en-US" altLang="zh-TW" sz="1400" b="0" kern="100"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【111</a:t>
                      </a:r>
                      <a:r>
                        <a:rPr lang="zh-TW" altLang="en-US" sz="1400" b="0" kern="100"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年</a:t>
                      </a:r>
                      <a:r>
                        <a:rPr lang="en-US" altLang="zh-TW" sz="1400" b="0" kern="100"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5</a:t>
                      </a:r>
                      <a:r>
                        <a:rPr lang="zh-TW" altLang="en-US" sz="1400" b="0" kern="100"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月</a:t>
                      </a:r>
                      <a:r>
                        <a:rPr lang="en-US" altLang="zh-TW" sz="1400" b="0" kern="100"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5</a:t>
                      </a:r>
                      <a:r>
                        <a:rPr lang="zh-TW" altLang="en-US" sz="1400" b="0" kern="100"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日</a:t>
                      </a:r>
                      <a:r>
                        <a:rPr lang="en-US" altLang="zh-TW" sz="1400" b="0" kern="100"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a:t>
                      </a:r>
                      <a:r>
                        <a:rPr lang="zh-TW" altLang="en-US" sz="1400" b="0" kern="100"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星期四</a:t>
                      </a:r>
                      <a:r>
                        <a:rPr lang="en-US" altLang="zh-TW" sz="1400" b="0" kern="100"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)10</a:t>
                      </a:r>
                      <a:r>
                        <a:rPr lang="zh-TW" altLang="en-US" sz="1400" b="0" kern="100"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a:t>
                      </a:r>
                      <a:r>
                        <a:rPr lang="en-US" altLang="zh-TW" sz="1400" b="0" kern="100"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00</a:t>
                      </a:r>
                      <a:r>
                        <a:rPr lang="zh-TW" altLang="en-US" sz="1400" b="0" kern="100"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起至</a:t>
                      </a:r>
                      <a:r>
                        <a:rPr lang="en-US" altLang="zh-TW" sz="1400" b="0" kern="100"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111</a:t>
                      </a:r>
                      <a:r>
                        <a:rPr lang="zh-TW" altLang="en-US" sz="1400" b="0" kern="100"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年</a:t>
                      </a:r>
                      <a:r>
                        <a:rPr lang="en-US" altLang="zh-TW" sz="1400" b="0" kern="100"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5</a:t>
                      </a:r>
                      <a:r>
                        <a:rPr lang="zh-TW" altLang="en-US" sz="1400" b="0" kern="100"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月</a:t>
                      </a:r>
                      <a:r>
                        <a:rPr lang="en-US" altLang="zh-TW" sz="1400" b="0" kern="100"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12</a:t>
                      </a:r>
                      <a:r>
                        <a:rPr lang="zh-TW" altLang="en-US" sz="1400" b="0" kern="100"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日</a:t>
                      </a:r>
                      <a:r>
                        <a:rPr lang="en-US" altLang="zh-TW" sz="1400" b="0" kern="100"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a:t>
                      </a:r>
                      <a:r>
                        <a:rPr lang="zh-TW" altLang="en-US" sz="1400" b="0" kern="100"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星期四</a:t>
                      </a:r>
                      <a:r>
                        <a:rPr lang="en-US" altLang="zh-TW" sz="1400" b="0" kern="100"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)24</a:t>
                      </a:r>
                      <a:r>
                        <a:rPr lang="zh-TW" altLang="en-US" sz="1400" b="0" kern="100"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a:t>
                      </a:r>
                      <a:r>
                        <a:rPr lang="en-US" altLang="zh-TW" sz="1400" b="0" kern="100"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00</a:t>
                      </a:r>
                      <a:r>
                        <a:rPr lang="zh-TW" altLang="en-US" sz="1400" b="0" kern="100"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止</a:t>
                      </a:r>
                      <a:r>
                        <a:rPr lang="en-US" altLang="zh-TW" sz="1400" b="0" kern="100"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a:t>
                      </a:r>
                    </a:p>
                  </a:txBody>
                  <a:tcPr marL="46481" marR="46481"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FDFF9B"/>
                    </a:solidFill>
                  </a:tcPr>
                </a:tc>
                <a:extLst>
                  <a:ext uri="{0D108BD9-81ED-4DB2-BD59-A6C34878D82A}">
                    <a16:rowId xmlns:a16="http://schemas.microsoft.com/office/drawing/2014/main" val="3493327991"/>
                  </a:ext>
                </a:extLst>
              </a:tr>
              <a:tr h="511294">
                <a:tc vMerge="1">
                  <a:txBody>
                    <a:bodyPr/>
                    <a:lstStyle/>
                    <a:p>
                      <a:endParaRPr lang="zh-TW" altLang="en-US"/>
                    </a:p>
                  </a:txBody>
                  <a:tcPr/>
                </a:tc>
                <a:tc>
                  <a:txBody>
                    <a:bodyPr/>
                    <a:lstStyle/>
                    <a:p>
                      <a:pPr algn="just">
                        <a:lnSpc>
                          <a:spcPct val="100000"/>
                        </a:lnSpc>
                        <a:spcBef>
                          <a:spcPts val="0"/>
                        </a:spcBef>
                        <a:spcAft>
                          <a:spcPts val="0"/>
                        </a:spcAft>
                      </a:pPr>
                      <a:r>
                        <a:rPr lang="zh-TW" sz="1400" b="0" kern="0" spc="-50" baseline="0" dirty="0">
                          <a:effectLst/>
                          <a:latin typeface="Times New Roman" panose="02020603050405020304" pitchFamily="18" charset="0"/>
                          <a:ea typeface="標楷體" panose="03000509000000000000" pitchFamily="65" charset="-120"/>
                          <a:cs typeface="Times New Roman" panose="02020603050405020304" pitchFamily="18" charset="0"/>
                        </a:rPr>
                        <a:t>科技校院複試</a:t>
                      </a:r>
                      <a:endParaRPr lang="zh-TW" sz="1400" b="0" kern="100" spc="-50" baseline="0"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46481" marR="46481"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just" defTabSz="914400" rtl="0" eaLnBrk="1" latinLnBrk="0" hangingPunct="1">
                        <a:lnSpc>
                          <a:spcPct val="100000"/>
                        </a:lnSpc>
                        <a:spcBef>
                          <a:spcPts val="0"/>
                        </a:spcBef>
                        <a:spcAft>
                          <a:spcPts val="0"/>
                        </a:spcAft>
                      </a:pPr>
                      <a:r>
                        <a:rPr lang="zh-TW" sz="1400" b="1" kern="0" dirty="0">
                          <a:effectLst/>
                          <a:latin typeface="Times New Roman" panose="02020603050405020304" pitchFamily="18" charset="0"/>
                          <a:ea typeface="標楷體" panose="03000509000000000000" pitchFamily="65" charset="-120"/>
                          <a:cs typeface="Times New Roman" panose="02020603050405020304" pitchFamily="18" charset="0"/>
                        </a:rPr>
                        <a:t>各校</a:t>
                      </a:r>
                      <a:r>
                        <a:rPr lang="zh-TW" sz="1400" b="1" kern="0" dirty="0" smtClean="0">
                          <a:effectLst/>
                          <a:latin typeface="Times New Roman" panose="02020603050405020304" pitchFamily="18" charset="0"/>
                          <a:ea typeface="標楷體" panose="03000509000000000000" pitchFamily="65" charset="-120"/>
                          <a:cs typeface="Times New Roman" panose="02020603050405020304" pitchFamily="18" charset="0"/>
                        </a:rPr>
                        <a:t>自訂</a:t>
                      </a:r>
                      <a:r>
                        <a:rPr lang="zh-TW" altLang="zh-TW" sz="1100" b="0" kern="100" spc="-50" baseline="0"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【詳見招生學校系</a:t>
                      </a:r>
                      <a:r>
                        <a:rPr lang="en-US" altLang="zh-TW" sz="1100" b="0" kern="100" spc="-50" baseline="0"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a:t>
                      </a:r>
                      <a:r>
                        <a:rPr lang="zh-TW" altLang="zh-TW" sz="1100" b="0" kern="100" spc="-50" baseline="0"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組</a:t>
                      </a:r>
                      <a:r>
                        <a:rPr lang="en-US" altLang="zh-TW" sz="1100" b="0" kern="100" spc="-50" baseline="0"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a:t>
                      </a:r>
                      <a:r>
                        <a:rPr lang="zh-TW" altLang="zh-TW" sz="1100" b="0" kern="100" spc="-50" baseline="0"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、學程一覽表】 </a:t>
                      </a:r>
                      <a:endParaRPr lang="en-US" altLang="zh-TW" sz="1100" b="0" kern="100" spc="-50" baseline="0"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p>
                      <a:pPr algn="just">
                        <a:lnSpc>
                          <a:spcPct val="100000"/>
                        </a:lnSpc>
                        <a:spcBef>
                          <a:spcPts val="0"/>
                        </a:spcBef>
                        <a:spcAft>
                          <a:spcPts val="0"/>
                        </a:spcAft>
                      </a:pPr>
                      <a:r>
                        <a:rPr lang="zh-TW" sz="1400" b="0" kern="0" dirty="0" smtClean="0">
                          <a:effectLst/>
                          <a:latin typeface="Times New Roman" panose="02020603050405020304" pitchFamily="18" charset="0"/>
                          <a:ea typeface="標楷體" panose="03000509000000000000" pitchFamily="65" charset="-120"/>
                          <a:cs typeface="Times New Roman" panose="02020603050405020304" pitchFamily="18" charset="0"/>
                        </a:rPr>
                        <a:t>【</a:t>
                      </a:r>
                      <a:r>
                        <a:rPr lang="en-US" altLang="zh-TW" sz="1400" b="0" kern="0" dirty="0" smtClean="0">
                          <a:effectLst/>
                          <a:latin typeface="Times New Roman" panose="02020603050405020304" pitchFamily="18" charset="0"/>
                          <a:ea typeface="標楷體" panose="03000509000000000000" pitchFamily="65" charset="-120"/>
                          <a:cs typeface="Times New Roman" panose="02020603050405020304" pitchFamily="18" charset="0"/>
                        </a:rPr>
                        <a:t>111</a:t>
                      </a:r>
                      <a:r>
                        <a:rPr lang="zh-TW" altLang="en-US" sz="1400" b="0" kern="0" dirty="0" smtClean="0">
                          <a:effectLst/>
                          <a:latin typeface="Times New Roman" panose="02020603050405020304" pitchFamily="18" charset="0"/>
                          <a:ea typeface="標楷體" panose="03000509000000000000" pitchFamily="65" charset="-120"/>
                          <a:cs typeface="Times New Roman" panose="02020603050405020304" pitchFamily="18" charset="0"/>
                        </a:rPr>
                        <a:t>年</a:t>
                      </a:r>
                      <a:r>
                        <a:rPr lang="en-US" altLang="zh-TW" sz="1400" b="0" kern="0" dirty="0" smtClean="0">
                          <a:effectLst/>
                          <a:latin typeface="Times New Roman" panose="02020603050405020304" pitchFamily="18" charset="0"/>
                          <a:ea typeface="標楷體" panose="03000509000000000000" pitchFamily="65" charset="-120"/>
                          <a:cs typeface="Times New Roman" panose="02020603050405020304" pitchFamily="18" charset="0"/>
                        </a:rPr>
                        <a:t>5</a:t>
                      </a:r>
                      <a:r>
                        <a:rPr lang="zh-TW" altLang="en-US" sz="1400" b="0" kern="0" dirty="0" smtClean="0">
                          <a:effectLst/>
                          <a:latin typeface="Times New Roman" panose="02020603050405020304" pitchFamily="18" charset="0"/>
                          <a:ea typeface="標楷體" panose="03000509000000000000" pitchFamily="65" charset="-120"/>
                          <a:cs typeface="Times New Roman" panose="02020603050405020304" pitchFamily="18" charset="0"/>
                        </a:rPr>
                        <a:t>月</a:t>
                      </a:r>
                      <a:r>
                        <a:rPr lang="en-US" altLang="zh-TW" sz="1400" b="0" kern="0" dirty="0" smtClean="0">
                          <a:effectLst/>
                          <a:latin typeface="Times New Roman" panose="02020603050405020304" pitchFamily="18" charset="0"/>
                          <a:ea typeface="標楷體" panose="03000509000000000000" pitchFamily="65" charset="-120"/>
                          <a:cs typeface="Times New Roman" panose="02020603050405020304" pitchFamily="18" charset="0"/>
                        </a:rPr>
                        <a:t>18</a:t>
                      </a:r>
                      <a:r>
                        <a:rPr lang="zh-TW" altLang="en-US" sz="1400" b="0" kern="0" dirty="0" smtClean="0">
                          <a:effectLst/>
                          <a:latin typeface="Times New Roman" panose="02020603050405020304" pitchFamily="18" charset="0"/>
                          <a:ea typeface="標楷體" panose="03000509000000000000" pitchFamily="65" charset="-120"/>
                          <a:cs typeface="Times New Roman" panose="02020603050405020304" pitchFamily="18" charset="0"/>
                        </a:rPr>
                        <a:t>日</a:t>
                      </a:r>
                      <a:r>
                        <a:rPr lang="en-US" altLang="zh-TW" sz="1400" b="0" kern="0" dirty="0" smtClean="0">
                          <a:effectLst/>
                          <a:latin typeface="Times New Roman" panose="02020603050405020304" pitchFamily="18" charset="0"/>
                          <a:ea typeface="標楷體" panose="03000509000000000000" pitchFamily="65" charset="-120"/>
                          <a:cs typeface="Times New Roman" panose="02020603050405020304" pitchFamily="18" charset="0"/>
                        </a:rPr>
                        <a:t>(</a:t>
                      </a:r>
                      <a:r>
                        <a:rPr lang="zh-TW" altLang="en-US" sz="1400" b="0" kern="0" dirty="0" smtClean="0">
                          <a:effectLst/>
                          <a:latin typeface="Times New Roman" panose="02020603050405020304" pitchFamily="18" charset="0"/>
                          <a:ea typeface="標楷體" panose="03000509000000000000" pitchFamily="65" charset="-120"/>
                          <a:cs typeface="Times New Roman" panose="02020603050405020304" pitchFamily="18" charset="0"/>
                        </a:rPr>
                        <a:t>星期三</a:t>
                      </a:r>
                      <a:r>
                        <a:rPr lang="en-US" altLang="zh-TW" sz="1400" b="0" kern="0" dirty="0" smtClean="0">
                          <a:effectLst/>
                          <a:latin typeface="Times New Roman" panose="02020603050405020304" pitchFamily="18" charset="0"/>
                          <a:ea typeface="標楷體" panose="03000509000000000000" pitchFamily="65" charset="-120"/>
                          <a:cs typeface="Times New Roman" panose="02020603050405020304" pitchFamily="18" charset="0"/>
                        </a:rPr>
                        <a:t>)</a:t>
                      </a:r>
                      <a:r>
                        <a:rPr lang="zh-TW" altLang="en-US" sz="1400" b="0" kern="0" dirty="0" smtClean="0">
                          <a:effectLst/>
                          <a:latin typeface="Times New Roman" panose="02020603050405020304" pitchFamily="18" charset="0"/>
                          <a:ea typeface="標楷體" panose="03000509000000000000" pitchFamily="65" charset="-120"/>
                          <a:cs typeface="Times New Roman" panose="02020603050405020304" pitchFamily="18" charset="0"/>
                        </a:rPr>
                        <a:t>起至</a:t>
                      </a:r>
                      <a:r>
                        <a:rPr lang="en-US" altLang="zh-TW" sz="1400" b="0" kern="0" dirty="0" smtClean="0">
                          <a:effectLst/>
                          <a:latin typeface="Times New Roman" panose="02020603050405020304" pitchFamily="18" charset="0"/>
                          <a:ea typeface="標楷體" panose="03000509000000000000" pitchFamily="65" charset="-120"/>
                          <a:cs typeface="Times New Roman" panose="02020603050405020304" pitchFamily="18" charset="0"/>
                        </a:rPr>
                        <a:t>111</a:t>
                      </a:r>
                      <a:r>
                        <a:rPr lang="zh-TW" altLang="en-US" sz="1400" b="0" kern="0" dirty="0" smtClean="0">
                          <a:effectLst/>
                          <a:latin typeface="Times New Roman" panose="02020603050405020304" pitchFamily="18" charset="0"/>
                          <a:ea typeface="標楷體" panose="03000509000000000000" pitchFamily="65" charset="-120"/>
                          <a:cs typeface="Times New Roman" panose="02020603050405020304" pitchFamily="18" charset="0"/>
                        </a:rPr>
                        <a:t>年</a:t>
                      </a:r>
                      <a:r>
                        <a:rPr lang="en-US" altLang="zh-TW" sz="1400" b="0" kern="0" dirty="0" smtClean="0">
                          <a:effectLst/>
                          <a:latin typeface="Times New Roman" panose="02020603050405020304" pitchFamily="18" charset="0"/>
                          <a:ea typeface="標楷體" panose="03000509000000000000" pitchFamily="65" charset="-120"/>
                          <a:cs typeface="Times New Roman" panose="02020603050405020304" pitchFamily="18" charset="0"/>
                        </a:rPr>
                        <a:t>5</a:t>
                      </a:r>
                      <a:r>
                        <a:rPr lang="zh-TW" altLang="en-US" sz="1400" b="0" kern="0" dirty="0" smtClean="0">
                          <a:effectLst/>
                          <a:latin typeface="Times New Roman" panose="02020603050405020304" pitchFamily="18" charset="0"/>
                          <a:ea typeface="標楷體" panose="03000509000000000000" pitchFamily="65" charset="-120"/>
                          <a:cs typeface="Times New Roman" panose="02020603050405020304" pitchFamily="18" charset="0"/>
                        </a:rPr>
                        <a:t>月</a:t>
                      </a:r>
                      <a:r>
                        <a:rPr lang="en-US" altLang="zh-TW" sz="1400" b="0" kern="0" dirty="0" smtClean="0">
                          <a:effectLst/>
                          <a:latin typeface="Times New Roman" panose="02020603050405020304" pitchFamily="18" charset="0"/>
                          <a:ea typeface="標楷體" panose="03000509000000000000" pitchFamily="65" charset="-120"/>
                          <a:cs typeface="Times New Roman" panose="02020603050405020304" pitchFamily="18" charset="0"/>
                        </a:rPr>
                        <a:t>31</a:t>
                      </a:r>
                      <a:r>
                        <a:rPr lang="zh-TW" altLang="en-US" sz="1400" b="0" kern="0" dirty="0" smtClean="0">
                          <a:effectLst/>
                          <a:latin typeface="Times New Roman" panose="02020603050405020304" pitchFamily="18" charset="0"/>
                          <a:ea typeface="標楷體" panose="03000509000000000000" pitchFamily="65" charset="-120"/>
                          <a:cs typeface="Times New Roman" panose="02020603050405020304" pitchFamily="18" charset="0"/>
                        </a:rPr>
                        <a:t>日</a:t>
                      </a:r>
                      <a:r>
                        <a:rPr lang="en-US" altLang="zh-TW" sz="1400" b="0" kern="0" dirty="0" smtClean="0">
                          <a:effectLst/>
                          <a:latin typeface="Times New Roman" panose="02020603050405020304" pitchFamily="18" charset="0"/>
                          <a:ea typeface="標楷體" panose="03000509000000000000" pitchFamily="65" charset="-120"/>
                          <a:cs typeface="Times New Roman" panose="02020603050405020304" pitchFamily="18" charset="0"/>
                        </a:rPr>
                        <a:t>(</a:t>
                      </a:r>
                      <a:r>
                        <a:rPr lang="zh-TW" altLang="en-US" sz="1400" b="0" kern="0" dirty="0" smtClean="0">
                          <a:effectLst/>
                          <a:latin typeface="Times New Roman" panose="02020603050405020304" pitchFamily="18" charset="0"/>
                          <a:ea typeface="標楷體" panose="03000509000000000000" pitchFamily="65" charset="-120"/>
                          <a:cs typeface="Times New Roman" panose="02020603050405020304" pitchFamily="18" charset="0"/>
                        </a:rPr>
                        <a:t>星期二</a:t>
                      </a:r>
                      <a:r>
                        <a:rPr lang="en-US" altLang="zh-TW" sz="1400" b="0" kern="0" dirty="0" smtClean="0">
                          <a:effectLst/>
                          <a:latin typeface="Times New Roman" panose="02020603050405020304" pitchFamily="18" charset="0"/>
                          <a:ea typeface="標楷體" panose="03000509000000000000" pitchFamily="65" charset="-120"/>
                          <a:cs typeface="Times New Roman" panose="02020603050405020304" pitchFamily="18" charset="0"/>
                        </a:rPr>
                        <a:t>)</a:t>
                      </a:r>
                      <a:r>
                        <a:rPr lang="zh-TW" altLang="en-US" sz="1400" b="0" kern="0" dirty="0" smtClean="0">
                          <a:effectLst/>
                          <a:latin typeface="Times New Roman" panose="02020603050405020304" pitchFamily="18" charset="0"/>
                          <a:ea typeface="標楷體" panose="03000509000000000000" pitchFamily="65" charset="-120"/>
                          <a:cs typeface="Times New Roman" panose="02020603050405020304" pitchFamily="18" charset="0"/>
                        </a:rPr>
                        <a:t>止</a:t>
                      </a:r>
                      <a:r>
                        <a:rPr lang="zh-TW" sz="1400" b="0" kern="0" dirty="0" smtClean="0">
                          <a:effectLst/>
                          <a:latin typeface="Times New Roman" panose="02020603050405020304" pitchFamily="18" charset="0"/>
                          <a:ea typeface="標楷體" panose="03000509000000000000" pitchFamily="65" charset="-120"/>
                          <a:cs typeface="Times New Roman" panose="02020603050405020304" pitchFamily="18" charset="0"/>
                        </a:rPr>
                        <a:t>】</a:t>
                      </a:r>
                      <a:endParaRPr lang="zh-TW" sz="1400" b="0" kern="100"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46481" marR="46481"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325230653"/>
                  </a:ext>
                </a:extLst>
              </a:tr>
              <a:tr h="260522">
                <a:tc vMerge="1">
                  <a:txBody>
                    <a:bodyPr/>
                    <a:lstStyle/>
                    <a:p>
                      <a:endParaRPr lang="zh-TW" altLang="en-US"/>
                    </a:p>
                  </a:txBody>
                  <a:tcPr/>
                </a:tc>
                <a:tc>
                  <a:txBody>
                    <a:bodyPr/>
                    <a:lstStyle/>
                    <a:p>
                      <a:pPr algn="just">
                        <a:lnSpc>
                          <a:spcPct val="100000"/>
                        </a:lnSpc>
                        <a:spcBef>
                          <a:spcPts val="0"/>
                        </a:spcBef>
                        <a:spcAft>
                          <a:spcPts val="0"/>
                        </a:spcAft>
                      </a:pPr>
                      <a:r>
                        <a:rPr lang="zh-TW" altLang="en-US" sz="1400" b="0" kern="0" spc="-50" baseline="0" dirty="0" smtClean="0">
                          <a:effectLst/>
                          <a:latin typeface="Times New Roman" panose="02020603050405020304" pitchFamily="18" charset="0"/>
                          <a:ea typeface="標楷體" panose="03000509000000000000" pitchFamily="65" charset="-120"/>
                          <a:cs typeface="Times New Roman" panose="02020603050405020304" pitchFamily="18" charset="0"/>
                        </a:rPr>
                        <a:t>科技校院公告並寄發成績單</a:t>
                      </a:r>
                      <a:endParaRPr lang="zh-TW" sz="1400" b="0" kern="100" spc="-50" baseline="0"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46481" marR="46481"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just">
                        <a:lnSpc>
                          <a:spcPct val="100000"/>
                        </a:lnSpc>
                        <a:spcBef>
                          <a:spcPts val="0"/>
                        </a:spcBef>
                        <a:spcAft>
                          <a:spcPts val="0"/>
                        </a:spcAft>
                      </a:pPr>
                      <a:r>
                        <a:rPr lang="zh-TW" altLang="en-US" sz="1400" b="1" kern="100"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各校自訂</a:t>
                      </a:r>
                      <a:r>
                        <a:rPr lang="en-US" altLang="zh-TW" sz="1100" b="0" kern="100" spc="-50" baseline="0"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a:t>
                      </a:r>
                      <a:r>
                        <a:rPr lang="zh-TW" altLang="en-US" sz="1100" b="0" kern="100" spc="-50" baseline="0"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詳見招生學校系</a:t>
                      </a:r>
                      <a:r>
                        <a:rPr lang="en-US" altLang="zh-TW" sz="1100" b="0" kern="100" spc="-50" baseline="0"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a:t>
                      </a:r>
                      <a:r>
                        <a:rPr lang="zh-TW" altLang="en-US" sz="1100" b="0" kern="100" spc="-50" baseline="0"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組</a:t>
                      </a:r>
                      <a:r>
                        <a:rPr lang="en-US" altLang="zh-TW" sz="1100" b="0" kern="100" spc="-50" baseline="0"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a:t>
                      </a:r>
                      <a:r>
                        <a:rPr lang="zh-TW" altLang="en-US" sz="1100" b="0" kern="100" spc="-50" baseline="0"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、學程一覽表</a:t>
                      </a:r>
                      <a:r>
                        <a:rPr lang="en-US" altLang="zh-TW" sz="1100" b="0" kern="100" spc="-50" baseline="0"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a:t>
                      </a:r>
                      <a:r>
                        <a:rPr lang="en-US" altLang="zh-TW" sz="1400" b="0" kern="100"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111</a:t>
                      </a:r>
                      <a:r>
                        <a:rPr lang="zh-TW" altLang="en-US" sz="1400" b="0" kern="100"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年</a:t>
                      </a:r>
                      <a:r>
                        <a:rPr lang="en-US" altLang="zh-TW" sz="1400" b="0" kern="100"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6</a:t>
                      </a:r>
                      <a:r>
                        <a:rPr lang="zh-TW" altLang="en-US" sz="1400" b="0" kern="100"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月</a:t>
                      </a:r>
                      <a:r>
                        <a:rPr lang="en-US" altLang="zh-TW" sz="1400" b="0" kern="100"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1</a:t>
                      </a:r>
                      <a:r>
                        <a:rPr lang="zh-TW" altLang="en-US" sz="1400" b="0" kern="100"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日</a:t>
                      </a:r>
                      <a:r>
                        <a:rPr lang="en-US" altLang="zh-TW" sz="1400" b="0" kern="100"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a:t>
                      </a:r>
                      <a:r>
                        <a:rPr lang="zh-TW" altLang="en-US" sz="1400" b="0" kern="100"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星期三</a:t>
                      </a:r>
                      <a:r>
                        <a:rPr lang="en-US" altLang="zh-TW" sz="1400" b="0" kern="100"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a:t>
                      </a:r>
                      <a:r>
                        <a:rPr lang="zh-TW" altLang="en-US" sz="1400" b="0" kern="100"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前</a:t>
                      </a:r>
                    </a:p>
                  </a:txBody>
                  <a:tcPr marL="46481" marR="46481"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922381480"/>
                  </a:ext>
                </a:extLst>
              </a:tr>
              <a:tr h="260522">
                <a:tc vMerge="1">
                  <a:txBody>
                    <a:bodyPr/>
                    <a:lstStyle/>
                    <a:p>
                      <a:endParaRPr lang="zh-TW" altLang="en-US"/>
                    </a:p>
                  </a:txBody>
                  <a:tcPr/>
                </a:tc>
                <a:tc>
                  <a:txBody>
                    <a:bodyPr/>
                    <a:lstStyle/>
                    <a:p>
                      <a:pPr algn="just">
                        <a:lnSpc>
                          <a:spcPct val="100000"/>
                        </a:lnSpc>
                        <a:spcBef>
                          <a:spcPts val="0"/>
                        </a:spcBef>
                        <a:spcAft>
                          <a:spcPts val="0"/>
                        </a:spcAft>
                      </a:pPr>
                      <a:r>
                        <a:rPr lang="zh-TW" sz="1400" b="0" kern="0" spc="-50" baseline="0" dirty="0">
                          <a:effectLst/>
                          <a:latin typeface="Times New Roman" panose="02020603050405020304" pitchFamily="18" charset="0"/>
                          <a:ea typeface="標楷體" panose="03000509000000000000" pitchFamily="65" charset="-120"/>
                          <a:cs typeface="Times New Roman" panose="02020603050405020304" pitchFamily="18" charset="0"/>
                        </a:rPr>
                        <a:t>成績複查</a:t>
                      </a:r>
                      <a:r>
                        <a:rPr lang="zh-TW" sz="1400" b="0" kern="0" spc="-50" baseline="0" dirty="0" smtClean="0">
                          <a:effectLst/>
                          <a:latin typeface="Times New Roman" panose="02020603050405020304" pitchFamily="18" charset="0"/>
                          <a:ea typeface="標楷體" panose="03000509000000000000" pitchFamily="65" charset="-120"/>
                          <a:cs typeface="Times New Roman" panose="02020603050405020304" pitchFamily="18" charset="0"/>
                        </a:rPr>
                        <a:t>截止</a:t>
                      </a:r>
                      <a:r>
                        <a:rPr lang="en-US" sz="1400" b="0" kern="0" spc="-50" baseline="0" dirty="0" smtClean="0">
                          <a:effectLst/>
                          <a:latin typeface="Times New Roman" panose="02020603050405020304" pitchFamily="18" charset="0"/>
                          <a:ea typeface="標楷體" panose="03000509000000000000" pitchFamily="65" charset="-120"/>
                          <a:cs typeface="Times New Roman" panose="02020603050405020304" pitchFamily="18" charset="0"/>
                        </a:rPr>
                        <a:t>(</a:t>
                      </a:r>
                      <a:r>
                        <a:rPr lang="zh-TW" sz="1400" b="0" kern="0" spc="-50" baseline="0" dirty="0" smtClean="0">
                          <a:effectLst/>
                          <a:latin typeface="Times New Roman" panose="02020603050405020304" pitchFamily="18" charset="0"/>
                          <a:ea typeface="標楷體" panose="03000509000000000000" pitchFamily="65" charset="-120"/>
                          <a:cs typeface="Times New Roman" panose="02020603050405020304" pitchFamily="18" charset="0"/>
                        </a:rPr>
                        <a:t>郵戳</a:t>
                      </a:r>
                      <a:r>
                        <a:rPr lang="zh-TW" sz="1400" b="0" kern="0" spc="-50" baseline="0" dirty="0">
                          <a:effectLst/>
                          <a:latin typeface="Times New Roman" panose="02020603050405020304" pitchFamily="18" charset="0"/>
                          <a:ea typeface="標楷體" panose="03000509000000000000" pitchFamily="65" charset="-120"/>
                          <a:cs typeface="Times New Roman" panose="02020603050405020304" pitchFamily="18" charset="0"/>
                        </a:rPr>
                        <a:t>為</a:t>
                      </a:r>
                      <a:r>
                        <a:rPr lang="zh-TW" sz="1400" b="0" kern="0" spc="-50" baseline="0" dirty="0" smtClean="0">
                          <a:effectLst/>
                          <a:latin typeface="Times New Roman" panose="02020603050405020304" pitchFamily="18" charset="0"/>
                          <a:ea typeface="標楷體" panose="03000509000000000000" pitchFamily="65" charset="-120"/>
                          <a:cs typeface="Times New Roman" panose="02020603050405020304" pitchFamily="18" charset="0"/>
                        </a:rPr>
                        <a:t>憑</a:t>
                      </a:r>
                      <a:r>
                        <a:rPr lang="en-US" sz="1400" b="0" kern="0" spc="-50" baseline="0" dirty="0" smtClean="0">
                          <a:effectLst/>
                          <a:latin typeface="Times New Roman" panose="02020603050405020304" pitchFamily="18" charset="0"/>
                          <a:ea typeface="標楷體" panose="03000509000000000000" pitchFamily="65" charset="-120"/>
                          <a:cs typeface="Times New Roman" panose="02020603050405020304" pitchFamily="18" charset="0"/>
                        </a:rPr>
                        <a:t>) </a:t>
                      </a:r>
                      <a:endParaRPr lang="zh-TW" sz="1400" b="0" kern="100" spc="-50" baseline="0"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46481" marR="46481"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just">
                        <a:lnSpc>
                          <a:spcPct val="100000"/>
                        </a:lnSpc>
                        <a:spcBef>
                          <a:spcPts val="0"/>
                        </a:spcBef>
                        <a:spcAft>
                          <a:spcPts val="0"/>
                        </a:spcAft>
                      </a:pPr>
                      <a:r>
                        <a:rPr lang="zh-TW" altLang="en-US" sz="1400" b="1" kern="100"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各校自訂</a:t>
                      </a:r>
                      <a:r>
                        <a:rPr lang="en-US" altLang="zh-TW" sz="1100" b="0" kern="100" spc="-50" baseline="0"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a:t>
                      </a:r>
                      <a:r>
                        <a:rPr lang="zh-TW" altLang="en-US" sz="1100" b="0" kern="100" spc="-50" baseline="0"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詳見招生學校系</a:t>
                      </a:r>
                      <a:r>
                        <a:rPr lang="en-US" altLang="zh-TW" sz="1100" b="0" kern="100" spc="-50" baseline="0"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a:t>
                      </a:r>
                      <a:r>
                        <a:rPr lang="zh-TW" altLang="en-US" sz="1100" b="0" kern="100" spc="-50" baseline="0"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組</a:t>
                      </a:r>
                      <a:r>
                        <a:rPr lang="en-US" altLang="zh-TW" sz="1100" b="0" kern="100" spc="-50" baseline="0"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a:t>
                      </a:r>
                      <a:r>
                        <a:rPr lang="zh-TW" altLang="en-US" sz="1100" b="0" kern="100" spc="-50" baseline="0"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、學程一覽表</a:t>
                      </a:r>
                      <a:r>
                        <a:rPr lang="en-US" altLang="zh-TW" sz="1100" b="0" kern="100" spc="-50" baseline="0"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 </a:t>
                      </a:r>
                      <a:r>
                        <a:rPr lang="en-US" altLang="zh-TW" sz="1400" b="0" kern="100"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111</a:t>
                      </a:r>
                      <a:r>
                        <a:rPr lang="zh-TW" altLang="en-US" sz="1400" b="0" kern="100"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年</a:t>
                      </a:r>
                      <a:r>
                        <a:rPr lang="en-US" altLang="zh-TW" sz="1400" b="0" kern="100"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6</a:t>
                      </a:r>
                      <a:r>
                        <a:rPr lang="zh-TW" altLang="en-US" sz="1400" b="0" kern="100"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月</a:t>
                      </a:r>
                      <a:r>
                        <a:rPr lang="en-US" altLang="zh-TW" sz="1400" b="0" kern="100"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2</a:t>
                      </a:r>
                      <a:r>
                        <a:rPr lang="zh-TW" altLang="en-US" sz="1400" b="0" kern="100"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日</a:t>
                      </a:r>
                      <a:r>
                        <a:rPr lang="en-US" altLang="zh-TW" sz="1400" b="0" kern="100"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a:t>
                      </a:r>
                      <a:r>
                        <a:rPr lang="zh-TW" altLang="en-US" sz="1400" b="0" kern="100"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星期四</a:t>
                      </a:r>
                      <a:r>
                        <a:rPr lang="en-US" altLang="zh-TW" sz="1400" b="0" kern="100"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)12</a:t>
                      </a:r>
                      <a:r>
                        <a:rPr lang="zh-TW" altLang="en-US" sz="1400" b="0" kern="100"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a:t>
                      </a:r>
                      <a:r>
                        <a:rPr lang="en-US" altLang="zh-TW" sz="1400" b="0" kern="100"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00</a:t>
                      </a:r>
                      <a:r>
                        <a:rPr lang="zh-TW" altLang="en-US" sz="1400" b="0" kern="100"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前</a:t>
                      </a:r>
                    </a:p>
                  </a:txBody>
                  <a:tcPr marL="46481" marR="46481"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54702884"/>
                  </a:ext>
                </a:extLst>
              </a:tr>
              <a:tr h="260522">
                <a:tc vMerge="1">
                  <a:txBody>
                    <a:bodyPr/>
                    <a:lstStyle/>
                    <a:p>
                      <a:endParaRPr lang="zh-TW" altLang="en-US"/>
                    </a:p>
                  </a:txBody>
                  <a:tcPr/>
                </a:tc>
                <a:tc>
                  <a:txBody>
                    <a:bodyPr/>
                    <a:lstStyle/>
                    <a:p>
                      <a:pPr algn="just">
                        <a:lnSpc>
                          <a:spcPct val="100000"/>
                        </a:lnSpc>
                        <a:spcBef>
                          <a:spcPts val="0"/>
                        </a:spcBef>
                        <a:spcAft>
                          <a:spcPts val="0"/>
                        </a:spcAft>
                      </a:pPr>
                      <a:r>
                        <a:rPr lang="zh-TW" sz="1400" b="1" kern="0" spc="-50" baseline="0" dirty="0">
                          <a:effectLst/>
                          <a:latin typeface="Times New Roman" panose="02020603050405020304" pitchFamily="18" charset="0"/>
                          <a:ea typeface="標楷體" panose="03000509000000000000" pitchFamily="65" charset="-120"/>
                          <a:cs typeface="Times New Roman" panose="02020603050405020304" pitchFamily="18" charset="0"/>
                        </a:rPr>
                        <a:t>科技校院網站公告正、備取生錄取名單 </a:t>
                      </a:r>
                      <a:endParaRPr lang="zh-TW" sz="1400" b="1" kern="100" spc="-50" baseline="0"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46481" marR="46481"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just">
                        <a:lnSpc>
                          <a:spcPct val="100000"/>
                        </a:lnSpc>
                        <a:spcBef>
                          <a:spcPts val="0"/>
                        </a:spcBef>
                        <a:spcAft>
                          <a:spcPts val="0"/>
                        </a:spcAft>
                      </a:pPr>
                      <a:r>
                        <a:rPr lang="zh-TW" altLang="en-US" sz="1400" b="1" kern="0" dirty="0" smtClean="0">
                          <a:effectLst/>
                          <a:latin typeface="Times New Roman" panose="02020603050405020304" pitchFamily="18" charset="0"/>
                          <a:ea typeface="標楷體" panose="03000509000000000000" pitchFamily="65" charset="-120"/>
                          <a:cs typeface="Times New Roman" panose="02020603050405020304" pitchFamily="18" charset="0"/>
                        </a:rPr>
                        <a:t>各校自訂</a:t>
                      </a:r>
                      <a:r>
                        <a:rPr lang="en-US" altLang="zh-TW" sz="1100" b="0" kern="100" spc="-50" baseline="0"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a:t>
                      </a:r>
                      <a:r>
                        <a:rPr lang="zh-TW" altLang="en-US" sz="1100" b="0" kern="100" spc="-50" baseline="0"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詳見招生學校系</a:t>
                      </a:r>
                      <a:r>
                        <a:rPr lang="en-US" altLang="zh-TW" sz="1100" b="0" kern="100" spc="-50" baseline="0"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a:t>
                      </a:r>
                      <a:r>
                        <a:rPr lang="zh-TW" altLang="en-US" sz="1100" b="0" kern="100" spc="-50" baseline="0"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組</a:t>
                      </a:r>
                      <a:r>
                        <a:rPr lang="en-US" altLang="zh-TW" sz="1100" b="0" kern="100" spc="-50" baseline="0"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a:t>
                      </a:r>
                      <a:r>
                        <a:rPr lang="zh-TW" altLang="en-US" sz="1100" b="0" kern="100" spc="-50" baseline="0"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、學程一覽表</a:t>
                      </a:r>
                      <a:r>
                        <a:rPr lang="en-US" altLang="zh-TW" sz="1100" b="0" kern="100" spc="-50" baseline="0"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a:t>
                      </a:r>
                      <a:r>
                        <a:rPr lang="en-US" altLang="zh-TW" sz="1400" b="0" kern="0"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111</a:t>
                      </a:r>
                      <a:r>
                        <a:rPr lang="zh-TW" altLang="en-US" sz="1400" b="0" kern="0"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年</a:t>
                      </a:r>
                      <a:r>
                        <a:rPr lang="en-US" altLang="zh-TW" sz="1400" b="0" kern="0"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6</a:t>
                      </a:r>
                      <a:r>
                        <a:rPr lang="zh-TW" altLang="en-US" sz="1400" b="0" kern="0"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月</a:t>
                      </a:r>
                      <a:r>
                        <a:rPr lang="en-US" altLang="zh-TW" sz="1400" b="0" kern="0"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3</a:t>
                      </a:r>
                      <a:r>
                        <a:rPr lang="zh-TW" altLang="en-US" sz="1400" b="0" kern="0"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日</a:t>
                      </a:r>
                      <a:r>
                        <a:rPr lang="en-US" altLang="zh-TW" sz="1400" b="0" kern="0"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a:t>
                      </a:r>
                      <a:r>
                        <a:rPr lang="zh-TW" altLang="en-US" sz="1400" b="0" kern="0"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星期五</a:t>
                      </a:r>
                      <a:r>
                        <a:rPr lang="en-US" altLang="zh-TW" sz="1400" b="0" kern="0"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a:t>
                      </a:r>
                      <a:r>
                        <a:rPr lang="zh-TW" altLang="en-US" sz="1400" b="0" kern="0"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前</a:t>
                      </a:r>
                      <a:endParaRPr lang="zh-TW" altLang="en-US" sz="1400" b="0" kern="0"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46481" marR="46481"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88236175"/>
                  </a:ext>
                </a:extLst>
              </a:tr>
              <a:tr h="521044">
                <a:tc rowSpan="2">
                  <a:txBody>
                    <a:bodyPr/>
                    <a:lstStyle/>
                    <a:p>
                      <a:pPr algn="ctr">
                        <a:lnSpc>
                          <a:spcPct val="100000"/>
                        </a:lnSpc>
                        <a:spcBef>
                          <a:spcPts val="0"/>
                        </a:spcBef>
                        <a:spcAft>
                          <a:spcPts val="0"/>
                        </a:spcAft>
                      </a:pPr>
                      <a:r>
                        <a:rPr lang="zh-TW" sz="1400" b="0" kern="100" dirty="0">
                          <a:effectLst/>
                          <a:latin typeface="Times New Roman" panose="02020603050405020304" pitchFamily="18" charset="0"/>
                          <a:ea typeface="標楷體" panose="03000509000000000000" pitchFamily="65" charset="-120"/>
                          <a:cs typeface="Times New Roman" panose="02020603050405020304" pitchFamily="18" charset="0"/>
                        </a:rPr>
                        <a:t>錄取</a:t>
                      </a:r>
                      <a:r>
                        <a:rPr lang="zh-TW" sz="1400" b="0" kern="100" dirty="0" smtClean="0">
                          <a:effectLst/>
                          <a:latin typeface="Times New Roman" panose="02020603050405020304" pitchFamily="18" charset="0"/>
                          <a:ea typeface="標楷體" panose="03000509000000000000" pitchFamily="65" charset="-120"/>
                          <a:cs typeface="Times New Roman" panose="02020603050405020304" pitchFamily="18" charset="0"/>
                        </a:rPr>
                        <a:t>生</a:t>
                      </a:r>
                      <a:endParaRPr lang="en-US" altLang="zh-TW" sz="1400" b="0" kern="100" dirty="0" smtClean="0">
                        <a:effectLst/>
                        <a:latin typeface="Times New Roman" panose="02020603050405020304" pitchFamily="18" charset="0"/>
                        <a:ea typeface="標楷體" panose="03000509000000000000" pitchFamily="65" charset="-120"/>
                        <a:cs typeface="Times New Roman" panose="02020603050405020304" pitchFamily="18" charset="0"/>
                      </a:endParaRPr>
                    </a:p>
                    <a:p>
                      <a:pPr algn="ctr">
                        <a:lnSpc>
                          <a:spcPct val="100000"/>
                        </a:lnSpc>
                        <a:spcBef>
                          <a:spcPts val="0"/>
                        </a:spcBef>
                        <a:spcAft>
                          <a:spcPts val="0"/>
                        </a:spcAft>
                      </a:pPr>
                      <a:r>
                        <a:rPr lang="zh-TW" sz="1400" b="0" kern="100" dirty="0" smtClean="0">
                          <a:effectLst/>
                          <a:latin typeface="Times New Roman" panose="02020603050405020304" pitchFamily="18" charset="0"/>
                          <a:ea typeface="標楷體" panose="03000509000000000000" pitchFamily="65" charset="-120"/>
                          <a:cs typeface="Times New Roman" panose="02020603050405020304" pitchFamily="18" charset="0"/>
                        </a:rPr>
                        <a:t>報到</a:t>
                      </a:r>
                      <a:endParaRPr lang="zh-TW" sz="1400" b="0" kern="100"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46481" marR="46481"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just">
                        <a:lnSpc>
                          <a:spcPct val="100000"/>
                        </a:lnSpc>
                        <a:spcBef>
                          <a:spcPts val="0"/>
                        </a:spcBef>
                        <a:spcAft>
                          <a:spcPts val="0"/>
                        </a:spcAft>
                      </a:pPr>
                      <a:r>
                        <a:rPr lang="zh-TW" sz="1400" b="1" kern="0" dirty="0">
                          <a:effectLst/>
                          <a:latin typeface="Times New Roman" panose="02020603050405020304" pitchFamily="18" charset="0"/>
                          <a:ea typeface="標楷體" panose="03000509000000000000" pitchFamily="65" charset="-120"/>
                          <a:cs typeface="Times New Roman" panose="02020603050405020304" pitchFamily="18" charset="0"/>
                        </a:rPr>
                        <a:t>第一階段</a:t>
                      </a:r>
                      <a:r>
                        <a:rPr lang="zh-TW" sz="1400" b="0" kern="0" dirty="0">
                          <a:effectLst/>
                          <a:latin typeface="Times New Roman" panose="02020603050405020304" pitchFamily="18" charset="0"/>
                          <a:ea typeface="標楷體" panose="03000509000000000000" pitchFamily="65" charset="-120"/>
                          <a:cs typeface="Times New Roman" panose="02020603050405020304" pitchFamily="18" charset="0"/>
                        </a:rPr>
                        <a:t>：正取生及備取生</a:t>
                      </a:r>
                      <a:endParaRPr lang="zh-TW" sz="1400" b="0" kern="100" dirty="0">
                        <a:effectLst/>
                        <a:latin typeface="Times New Roman" panose="02020603050405020304" pitchFamily="18" charset="0"/>
                        <a:ea typeface="標楷體" panose="03000509000000000000" pitchFamily="65" charset="-120"/>
                        <a:cs typeface="Times New Roman" panose="02020603050405020304" pitchFamily="18" charset="0"/>
                      </a:endParaRPr>
                    </a:p>
                    <a:p>
                      <a:pPr algn="just">
                        <a:lnSpc>
                          <a:spcPct val="100000"/>
                        </a:lnSpc>
                        <a:spcBef>
                          <a:spcPts val="0"/>
                        </a:spcBef>
                        <a:spcAft>
                          <a:spcPts val="0"/>
                        </a:spcAft>
                      </a:pPr>
                      <a:r>
                        <a:rPr lang="zh-TW" sz="1200" b="0" kern="0" dirty="0">
                          <a:effectLst/>
                          <a:latin typeface="Times New Roman" panose="02020603050405020304" pitchFamily="18" charset="0"/>
                          <a:ea typeface="標楷體" panose="03000509000000000000" pitchFamily="65" charset="-120"/>
                          <a:cs typeface="Times New Roman" panose="02020603050405020304" pitchFamily="18" charset="0"/>
                        </a:rPr>
                        <a:t>報到、聲明放棄錄取資格、遞補作業</a:t>
                      </a:r>
                      <a:endParaRPr lang="zh-TW" sz="1200" b="0" kern="100"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46481" marR="46481"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just">
                        <a:lnSpc>
                          <a:spcPct val="100000"/>
                        </a:lnSpc>
                        <a:spcBef>
                          <a:spcPts val="0"/>
                        </a:spcBef>
                        <a:spcAft>
                          <a:spcPts val="0"/>
                        </a:spcAft>
                      </a:pPr>
                      <a:r>
                        <a:rPr lang="zh-TW" altLang="en-US" sz="1400" b="0" kern="0" dirty="0" smtClean="0">
                          <a:effectLst/>
                          <a:latin typeface="Times New Roman" panose="02020603050405020304" pitchFamily="18" charset="0"/>
                          <a:ea typeface="標楷體" panose="03000509000000000000" pitchFamily="65" charset="-120"/>
                          <a:cs typeface="Times New Roman" panose="02020603050405020304" pitchFamily="18" charset="0"/>
                        </a:rPr>
                        <a:t>各校自訂起始日起至</a:t>
                      </a:r>
                      <a:endParaRPr lang="en-US" altLang="zh-TW" sz="1400" b="0" kern="0" dirty="0" smtClean="0">
                        <a:effectLst/>
                        <a:latin typeface="Times New Roman" panose="02020603050405020304" pitchFamily="18" charset="0"/>
                        <a:ea typeface="標楷體" panose="03000509000000000000" pitchFamily="65" charset="-120"/>
                        <a:cs typeface="Times New Roman" panose="02020603050405020304" pitchFamily="18" charset="0"/>
                      </a:endParaRPr>
                    </a:p>
                    <a:p>
                      <a:pPr algn="just">
                        <a:lnSpc>
                          <a:spcPct val="100000"/>
                        </a:lnSpc>
                        <a:spcBef>
                          <a:spcPts val="0"/>
                        </a:spcBef>
                        <a:spcAft>
                          <a:spcPts val="0"/>
                        </a:spcAft>
                      </a:pPr>
                      <a:r>
                        <a:rPr lang="en-US" altLang="zh-TW" sz="1400" b="0" kern="0" dirty="0" smtClean="0">
                          <a:effectLst/>
                          <a:latin typeface="Times New Roman" panose="02020603050405020304" pitchFamily="18" charset="0"/>
                          <a:ea typeface="標楷體" panose="03000509000000000000" pitchFamily="65" charset="-120"/>
                          <a:cs typeface="Times New Roman" panose="02020603050405020304" pitchFamily="18" charset="0"/>
                        </a:rPr>
                        <a:t>111</a:t>
                      </a:r>
                      <a:r>
                        <a:rPr lang="zh-TW" altLang="en-US" sz="1400" b="0" kern="0" dirty="0" smtClean="0">
                          <a:effectLst/>
                          <a:latin typeface="Times New Roman" panose="02020603050405020304" pitchFamily="18" charset="0"/>
                          <a:ea typeface="標楷體" panose="03000509000000000000" pitchFamily="65" charset="-120"/>
                          <a:cs typeface="Times New Roman" panose="02020603050405020304" pitchFamily="18" charset="0"/>
                        </a:rPr>
                        <a:t>年</a:t>
                      </a:r>
                      <a:r>
                        <a:rPr lang="en-US" altLang="zh-TW" sz="1400" b="0" kern="0" dirty="0" smtClean="0">
                          <a:effectLst/>
                          <a:latin typeface="Times New Roman" panose="02020603050405020304" pitchFamily="18" charset="0"/>
                          <a:ea typeface="標楷體" panose="03000509000000000000" pitchFamily="65" charset="-120"/>
                          <a:cs typeface="Times New Roman" panose="02020603050405020304" pitchFamily="18" charset="0"/>
                        </a:rPr>
                        <a:t>6</a:t>
                      </a:r>
                      <a:r>
                        <a:rPr lang="zh-TW" altLang="en-US" sz="1400" b="0" kern="0" dirty="0" smtClean="0">
                          <a:effectLst/>
                          <a:latin typeface="Times New Roman" panose="02020603050405020304" pitchFamily="18" charset="0"/>
                          <a:ea typeface="標楷體" panose="03000509000000000000" pitchFamily="65" charset="-120"/>
                          <a:cs typeface="Times New Roman" panose="02020603050405020304" pitchFamily="18" charset="0"/>
                        </a:rPr>
                        <a:t>月</a:t>
                      </a:r>
                      <a:r>
                        <a:rPr lang="en-US" altLang="zh-TW" sz="1400" b="0" kern="0" dirty="0" smtClean="0">
                          <a:effectLst/>
                          <a:latin typeface="Times New Roman" panose="02020603050405020304" pitchFamily="18" charset="0"/>
                          <a:ea typeface="標楷體" panose="03000509000000000000" pitchFamily="65" charset="-120"/>
                          <a:cs typeface="Times New Roman" panose="02020603050405020304" pitchFamily="18" charset="0"/>
                        </a:rPr>
                        <a:t>16</a:t>
                      </a:r>
                      <a:r>
                        <a:rPr lang="zh-TW" altLang="en-US" sz="1400" b="0" kern="0" dirty="0" smtClean="0">
                          <a:effectLst/>
                          <a:latin typeface="Times New Roman" panose="02020603050405020304" pitchFamily="18" charset="0"/>
                          <a:ea typeface="標楷體" panose="03000509000000000000" pitchFamily="65" charset="-120"/>
                          <a:cs typeface="Times New Roman" panose="02020603050405020304" pitchFamily="18" charset="0"/>
                        </a:rPr>
                        <a:t>日</a:t>
                      </a:r>
                      <a:r>
                        <a:rPr lang="en-US" altLang="zh-TW" sz="1400" b="0" kern="0" dirty="0" smtClean="0">
                          <a:effectLst/>
                          <a:latin typeface="Times New Roman" panose="02020603050405020304" pitchFamily="18" charset="0"/>
                          <a:ea typeface="標楷體" panose="03000509000000000000" pitchFamily="65" charset="-120"/>
                          <a:cs typeface="Times New Roman" panose="02020603050405020304" pitchFamily="18" charset="0"/>
                        </a:rPr>
                        <a:t>(</a:t>
                      </a:r>
                      <a:r>
                        <a:rPr lang="zh-TW" altLang="en-US" sz="1400" b="0" kern="0" dirty="0" smtClean="0">
                          <a:effectLst/>
                          <a:latin typeface="Times New Roman" panose="02020603050405020304" pitchFamily="18" charset="0"/>
                          <a:ea typeface="標楷體" panose="03000509000000000000" pitchFamily="65" charset="-120"/>
                          <a:cs typeface="Times New Roman" panose="02020603050405020304" pitchFamily="18" charset="0"/>
                        </a:rPr>
                        <a:t>星期四</a:t>
                      </a:r>
                      <a:r>
                        <a:rPr lang="en-US" altLang="zh-TW" sz="1400" b="0" kern="0" dirty="0" smtClean="0">
                          <a:effectLst/>
                          <a:latin typeface="Times New Roman" panose="02020603050405020304" pitchFamily="18" charset="0"/>
                          <a:ea typeface="標楷體" panose="03000509000000000000" pitchFamily="65" charset="-120"/>
                          <a:cs typeface="Times New Roman" panose="02020603050405020304" pitchFamily="18" charset="0"/>
                        </a:rPr>
                        <a:t>) 12</a:t>
                      </a:r>
                      <a:r>
                        <a:rPr lang="zh-TW" altLang="en-US" sz="1400" b="0" kern="0" dirty="0" smtClean="0">
                          <a:effectLst/>
                          <a:latin typeface="Times New Roman" panose="02020603050405020304" pitchFamily="18" charset="0"/>
                          <a:ea typeface="標楷體" panose="03000509000000000000" pitchFamily="65" charset="-120"/>
                          <a:cs typeface="Times New Roman" panose="02020603050405020304" pitchFamily="18" charset="0"/>
                        </a:rPr>
                        <a:t>：</a:t>
                      </a:r>
                      <a:r>
                        <a:rPr lang="en-US" altLang="zh-TW" sz="1400" b="0" kern="0" dirty="0" smtClean="0">
                          <a:effectLst/>
                          <a:latin typeface="Times New Roman" panose="02020603050405020304" pitchFamily="18" charset="0"/>
                          <a:ea typeface="標楷體" panose="03000509000000000000" pitchFamily="65" charset="-120"/>
                          <a:cs typeface="Times New Roman" panose="02020603050405020304" pitchFamily="18" charset="0"/>
                        </a:rPr>
                        <a:t>00</a:t>
                      </a:r>
                      <a:r>
                        <a:rPr lang="zh-TW" altLang="en-US" sz="1400" b="0" kern="0" dirty="0" smtClean="0">
                          <a:effectLst/>
                          <a:latin typeface="Times New Roman" panose="02020603050405020304" pitchFamily="18" charset="0"/>
                          <a:ea typeface="標楷體" panose="03000509000000000000" pitchFamily="65" charset="-120"/>
                          <a:cs typeface="Times New Roman" panose="02020603050405020304" pitchFamily="18" charset="0"/>
                        </a:rPr>
                        <a:t>止</a:t>
                      </a:r>
                    </a:p>
                  </a:txBody>
                  <a:tcPr marL="46481" marR="46481"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52385405"/>
                  </a:ext>
                </a:extLst>
              </a:tr>
              <a:tr h="521044">
                <a:tc vMerge="1">
                  <a:txBody>
                    <a:bodyPr/>
                    <a:lstStyle/>
                    <a:p>
                      <a:endParaRPr lang="zh-TW" altLang="en-US"/>
                    </a:p>
                  </a:txBody>
                  <a:tcPr/>
                </a:tc>
                <a:tc>
                  <a:txBody>
                    <a:bodyPr/>
                    <a:lstStyle/>
                    <a:p>
                      <a:pPr algn="just">
                        <a:lnSpc>
                          <a:spcPct val="100000"/>
                        </a:lnSpc>
                        <a:spcBef>
                          <a:spcPts val="0"/>
                        </a:spcBef>
                        <a:spcAft>
                          <a:spcPts val="0"/>
                        </a:spcAft>
                      </a:pPr>
                      <a:r>
                        <a:rPr lang="zh-TW" sz="1400" b="1" kern="0" dirty="0">
                          <a:effectLst/>
                          <a:latin typeface="Times New Roman" panose="02020603050405020304" pitchFamily="18" charset="0"/>
                          <a:ea typeface="標楷體" panose="03000509000000000000" pitchFamily="65" charset="-120"/>
                          <a:cs typeface="Times New Roman" panose="02020603050405020304" pitchFamily="18" charset="0"/>
                        </a:rPr>
                        <a:t>第二階段</a:t>
                      </a:r>
                      <a:r>
                        <a:rPr lang="zh-TW" sz="1400" b="0" kern="0" dirty="0">
                          <a:effectLst/>
                          <a:latin typeface="Times New Roman" panose="02020603050405020304" pitchFamily="18" charset="0"/>
                          <a:ea typeface="標楷體" panose="03000509000000000000" pitchFamily="65" charset="-120"/>
                          <a:cs typeface="Times New Roman" panose="02020603050405020304" pitchFamily="18" charset="0"/>
                        </a:rPr>
                        <a:t>：備取生</a:t>
                      </a:r>
                      <a:endParaRPr lang="zh-TW" sz="1400" b="0" kern="100" dirty="0">
                        <a:effectLst/>
                        <a:latin typeface="Times New Roman" panose="02020603050405020304" pitchFamily="18" charset="0"/>
                        <a:ea typeface="標楷體" panose="03000509000000000000" pitchFamily="65" charset="-120"/>
                        <a:cs typeface="Times New Roman" panose="02020603050405020304" pitchFamily="18" charset="0"/>
                      </a:endParaRPr>
                    </a:p>
                    <a:p>
                      <a:pPr algn="just">
                        <a:lnSpc>
                          <a:spcPct val="100000"/>
                        </a:lnSpc>
                        <a:spcBef>
                          <a:spcPts val="0"/>
                        </a:spcBef>
                        <a:spcAft>
                          <a:spcPts val="0"/>
                        </a:spcAft>
                      </a:pPr>
                      <a:r>
                        <a:rPr lang="zh-TW" sz="1200" b="0" kern="0" dirty="0">
                          <a:effectLst/>
                          <a:latin typeface="Times New Roman" panose="02020603050405020304" pitchFamily="18" charset="0"/>
                          <a:ea typeface="標楷體" panose="03000509000000000000" pitchFamily="65" charset="-120"/>
                          <a:cs typeface="Times New Roman" panose="02020603050405020304" pitchFamily="18" charset="0"/>
                        </a:rPr>
                        <a:t>報到、聲明放棄錄取資格、遞補作業</a:t>
                      </a:r>
                      <a:endParaRPr lang="zh-TW" sz="1200" b="0" kern="100"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46481" marR="46481"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just">
                        <a:lnSpc>
                          <a:spcPct val="100000"/>
                        </a:lnSpc>
                        <a:spcBef>
                          <a:spcPts val="0"/>
                        </a:spcBef>
                        <a:spcAft>
                          <a:spcPts val="0"/>
                        </a:spcAft>
                      </a:pPr>
                      <a:r>
                        <a:rPr lang="en-US" altLang="zh-TW" sz="1400" b="0" kern="0" dirty="0" smtClean="0">
                          <a:effectLst/>
                          <a:latin typeface="Times New Roman" panose="02020603050405020304" pitchFamily="18" charset="0"/>
                          <a:ea typeface="標楷體" panose="03000509000000000000" pitchFamily="65" charset="-120"/>
                          <a:cs typeface="Times New Roman" panose="02020603050405020304" pitchFamily="18" charset="0"/>
                        </a:rPr>
                        <a:t>111</a:t>
                      </a:r>
                      <a:r>
                        <a:rPr lang="zh-TW" altLang="en-US" sz="1400" b="0" kern="0" dirty="0" smtClean="0">
                          <a:effectLst/>
                          <a:latin typeface="Times New Roman" panose="02020603050405020304" pitchFamily="18" charset="0"/>
                          <a:ea typeface="標楷體" panose="03000509000000000000" pitchFamily="65" charset="-120"/>
                          <a:cs typeface="Times New Roman" panose="02020603050405020304" pitchFamily="18" charset="0"/>
                        </a:rPr>
                        <a:t>年</a:t>
                      </a:r>
                      <a:r>
                        <a:rPr lang="en-US" altLang="zh-TW" sz="1400" b="0" kern="0" dirty="0" smtClean="0">
                          <a:effectLst/>
                          <a:latin typeface="Times New Roman" panose="02020603050405020304" pitchFamily="18" charset="0"/>
                          <a:ea typeface="標楷體" panose="03000509000000000000" pitchFamily="65" charset="-120"/>
                          <a:cs typeface="Times New Roman" panose="02020603050405020304" pitchFamily="18" charset="0"/>
                        </a:rPr>
                        <a:t>6</a:t>
                      </a:r>
                      <a:r>
                        <a:rPr lang="zh-TW" altLang="en-US" sz="1400" b="0" kern="0" dirty="0" smtClean="0">
                          <a:effectLst/>
                          <a:latin typeface="Times New Roman" panose="02020603050405020304" pitchFamily="18" charset="0"/>
                          <a:ea typeface="標楷體" panose="03000509000000000000" pitchFamily="65" charset="-120"/>
                          <a:cs typeface="Times New Roman" panose="02020603050405020304" pitchFamily="18" charset="0"/>
                        </a:rPr>
                        <a:t>月</a:t>
                      </a:r>
                      <a:r>
                        <a:rPr lang="en-US" altLang="zh-TW" sz="1400" b="0" kern="0" dirty="0" smtClean="0">
                          <a:effectLst/>
                          <a:latin typeface="Times New Roman" panose="02020603050405020304" pitchFamily="18" charset="0"/>
                          <a:ea typeface="標楷體" panose="03000509000000000000" pitchFamily="65" charset="-120"/>
                          <a:cs typeface="Times New Roman" panose="02020603050405020304" pitchFamily="18" charset="0"/>
                        </a:rPr>
                        <a:t>16</a:t>
                      </a:r>
                      <a:r>
                        <a:rPr lang="zh-TW" altLang="en-US" sz="1400" b="0" kern="0" dirty="0" smtClean="0">
                          <a:effectLst/>
                          <a:latin typeface="Times New Roman" panose="02020603050405020304" pitchFamily="18" charset="0"/>
                          <a:ea typeface="標楷體" panose="03000509000000000000" pitchFamily="65" charset="-120"/>
                          <a:cs typeface="Times New Roman" panose="02020603050405020304" pitchFamily="18" charset="0"/>
                        </a:rPr>
                        <a:t>日</a:t>
                      </a:r>
                      <a:r>
                        <a:rPr lang="en-US" altLang="zh-TW" sz="1400" b="0" kern="0" dirty="0" smtClean="0">
                          <a:effectLst/>
                          <a:latin typeface="Times New Roman" panose="02020603050405020304" pitchFamily="18" charset="0"/>
                          <a:ea typeface="標楷體" panose="03000509000000000000" pitchFamily="65" charset="-120"/>
                          <a:cs typeface="Times New Roman" panose="02020603050405020304" pitchFamily="18" charset="0"/>
                        </a:rPr>
                        <a:t>(</a:t>
                      </a:r>
                      <a:r>
                        <a:rPr lang="zh-TW" altLang="en-US" sz="1400" b="0" kern="0" dirty="0" smtClean="0">
                          <a:effectLst/>
                          <a:latin typeface="Times New Roman" panose="02020603050405020304" pitchFamily="18" charset="0"/>
                          <a:ea typeface="標楷體" panose="03000509000000000000" pitchFamily="65" charset="-120"/>
                          <a:cs typeface="Times New Roman" panose="02020603050405020304" pitchFamily="18" charset="0"/>
                        </a:rPr>
                        <a:t>星期四</a:t>
                      </a:r>
                      <a:r>
                        <a:rPr lang="en-US" altLang="zh-TW" sz="1400" b="0" kern="0" dirty="0" smtClean="0">
                          <a:effectLst/>
                          <a:latin typeface="Times New Roman" panose="02020603050405020304" pitchFamily="18" charset="0"/>
                          <a:ea typeface="標楷體" panose="03000509000000000000" pitchFamily="65" charset="-120"/>
                          <a:cs typeface="Times New Roman" panose="02020603050405020304" pitchFamily="18" charset="0"/>
                        </a:rPr>
                        <a:t>) 13</a:t>
                      </a:r>
                      <a:r>
                        <a:rPr lang="zh-TW" altLang="en-US" sz="1400" b="0" kern="0" dirty="0" smtClean="0">
                          <a:effectLst/>
                          <a:latin typeface="Times New Roman" panose="02020603050405020304" pitchFamily="18" charset="0"/>
                          <a:ea typeface="標楷體" panose="03000509000000000000" pitchFamily="65" charset="-120"/>
                          <a:cs typeface="Times New Roman" panose="02020603050405020304" pitchFamily="18" charset="0"/>
                        </a:rPr>
                        <a:t>：</a:t>
                      </a:r>
                      <a:r>
                        <a:rPr lang="en-US" altLang="zh-TW" sz="1400" b="0" kern="0" dirty="0" smtClean="0">
                          <a:effectLst/>
                          <a:latin typeface="Times New Roman" panose="02020603050405020304" pitchFamily="18" charset="0"/>
                          <a:ea typeface="標楷體" panose="03000509000000000000" pitchFamily="65" charset="-120"/>
                          <a:cs typeface="Times New Roman" panose="02020603050405020304" pitchFamily="18" charset="0"/>
                        </a:rPr>
                        <a:t>00</a:t>
                      </a:r>
                      <a:r>
                        <a:rPr lang="zh-TW" altLang="en-US" sz="1400" b="0" kern="0" dirty="0" smtClean="0">
                          <a:effectLst/>
                          <a:latin typeface="Times New Roman" panose="02020603050405020304" pitchFamily="18" charset="0"/>
                          <a:ea typeface="標楷體" panose="03000509000000000000" pitchFamily="65" charset="-120"/>
                          <a:cs typeface="Times New Roman" panose="02020603050405020304" pitchFamily="18" charset="0"/>
                        </a:rPr>
                        <a:t>起至</a:t>
                      </a:r>
                      <a:endParaRPr lang="en-US" altLang="zh-TW" sz="1400" b="0" kern="0" dirty="0" smtClean="0">
                        <a:effectLst/>
                        <a:latin typeface="Times New Roman" panose="02020603050405020304" pitchFamily="18" charset="0"/>
                        <a:ea typeface="標楷體" panose="03000509000000000000" pitchFamily="65" charset="-120"/>
                        <a:cs typeface="Times New Roman" panose="02020603050405020304" pitchFamily="18" charset="0"/>
                      </a:endParaRPr>
                    </a:p>
                    <a:p>
                      <a:pPr algn="just">
                        <a:lnSpc>
                          <a:spcPct val="100000"/>
                        </a:lnSpc>
                        <a:spcBef>
                          <a:spcPts val="0"/>
                        </a:spcBef>
                        <a:spcAft>
                          <a:spcPts val="0"/>
                        </a:spcAft>
                      </a:pPr>
                      <a:r>
                        <a:rPr lang="en-US" altLang="zh-TW" sz="1400" b="0" kern="0" dirty="0" smtClean="0">
                          <a:effectLst/>
                          <a:latin typeface="Times New Roman" panose="02020603050405020304" pitchFamily="18" charset="0"/>
                          <a:ea typeface="標楷體" panose="03000509000000000000" pitchFamily="65" charset="-120"/>
                          <a:cs typeface="Times New Roman" panose="02020603050405020304" pitchFamily="18" charset="0"/>
                        </a:rPr>
                        <a:t>111</a:t>
                      </a:r>
                      <a:r>
                        <a:rPr lang="zh-TW" altLang="en-US" sz="1400" b="0" kern="0" dirty="0" smtClean="0">
                          <a:effectLst/>
                          <a:latin typeface="Times New Roman" panose="02020603050405020304" pitchFamily="18" charset="0"/>
                          <a:ea typeface="標楷體" panose="03000509000000000000" pitchFamily="65" charset="-120"/>
                          <a:cs typeface="Times New Roman" panose="02020603050405020304" pitchFamily="18" charset="0"/>
                        </a:rPr>
                        <a:t>年</a:t>
                      </a:r>
                      <a:r>
                        <a:rPr lang="en-US" altLang="zh-TW" sz="1400" b="0" kern="0" dirty="0" smtClean="0">
                          <a:effectLst/>
                          <a:latin typeface="Times New Roman" panose="02020603050405020304" pitchFamily="18" charset="0"/>
                          <a:ea typeface="標楷體" panose="03000509000000000000" pitchFamily="65" charset="-120"/>
                          <a:cs typeface="Times New Roman" panose="02020603050405020304" pitchFamily="18" charset="0"/>
                        </a:rPr>
                        <a:t>6</a:t>
                      </a:r>
                      <a:r>
                        <a:rPr lang="zh-TW" altLang="en-US" sz="1400" b="0" kern="0" dirty="0" smtClean="0">
                          <a:effectLst/>
                          <a:latin typeface="Times New Roman" panose="02020603050405020304" pitchFamily="18" charset="0"/>
                          <a:ea typeface="標楷體" panose="03000509000000000000" pitchFamily="65" charset="-120"/>
                          <a:cs typeface="Times New Roman" panose="02020603050405020304" pitchFamily="18" charset="0"/>
                        </a:rPr>
                        <a:t>月</a:t>
                      </a:r>
                      <a:r>
                        <a:rPr lang="en-US" altLang="zh-TW" sz="1400" b="0" kern="0" dirty="0" smtClean="0">
                          <a:effectLst/>
                          <a:latin typeface="Times New Roman" panose="02020603050405020304" pitchFamily="18" charset="0"/>
                          <a:ea typeface="標楷體" panose="03000509000000000000" pitchFamily="65" charset="-120"/>
                          <a:cs typeface="Times New Roman" panose="02020603050405020304" pitchFamily="18" charset="0"/>
                        </a:rPr>
                        <a:t>18</a:t>
                      </a:r>
                      <a:r>
                        <a:rPr lang="zh-TW" altLang="en-US" sz="1400" b="0" kern="0" dirty="0" smtClean="0">
                          <a:effectLst/>
                          <a:latin typeface="Times New Roman" panose="02020603050405020304" pitchFamily="18" charset="0"/>
                          <a:ea typeface="標楷體" panose="03000509000000000000" pitchFamily="65" charset="-120"/>
                          <a:cs typeface="Times New Roman" panose="02020603050405020304" pitchFamily="18" charset="0"/>
                        </a:rPr>
                        <a:t>日</a:t>
                      </a:r>
                      <a:r>
                        <a:rPr lang="en-US" altLang="zh-TW" sz="1400" b="0" kern="0" dirty="0" smtClean="0">
                          <a:effectLst/>
                          <a:latin typeface="Times New Roman" panose="02020603050405020304" pitchFamily="18" charset="0"/>
                          <a:ea typeface="標楷體" panose="03000509000000000000" pitchFamily="65" charset="-120"/>
                          <a:cs typeface="Times New Roman" panose="02020603050405020304" pitchFamily="18" charset="0"/>
                        </a:rPr>
                        <a:t>(</a:t>
                      </a:r>
                      <a:r>
                        <a:rPr lang="zh-TW" altLang="en-US" sz="1400" b="0" kern="0" dirty="0" smtClean="0">
                          <a:effectLst/>
                          <a:latin typeface="Times New Roman" panose="02020603050405020304" pitchFamily="18" charset="0"/>
                          <a:ea typeface="標楷體" panose="03000509000000000000" pitchFamily="65" charset="-120"/>
                          <a:cs typeface="Times New Roman" panose="02020603050405020304" pitchFamily="18" charset="0"/>
                        </a:rPr>
                        <a:t>星期六</a:t>
                      </a:r>
                      <a:r>
                        <a:rPr lang="en-US" altLang="zh-TW" sz="1400" b="0" kern="0" dirty="0" smtClean="0">
                          <a:effectLst/>
                          <a:latin typeface="Times New Roman" panose="02020603050405020304" pitchFamily="18" charset="0"/>
                          <a:ea typeface="標楷體" panose="03000509000000000000" pitchFamily="65" charset="-120"/>
                          <a:cs typeface="Times New Roman" panose="02020603050405020304" pitchFamily="18" charset="0"/>
                        </a:rPr>
                        <a:t>) 17</a:t>
                      </a:r>
                      <a:r>
                        <a:rPr lang="zh-TW" altLang="en-US" sz="1400" b="0" kern="0" dirty="0" smtClean="0">
                          <a:effectLst/>
                          <a:latin typeface="Times New Roman" panose="02020603050405020304" pitchFamily="18" charset="0"/>
                          <a:ea typeface="標楷體" panose="03000509000000000000" pitchFamily="65" charset="-120"/>
                          <a:cs typeface="Times New Roman" panose="02020603050405020304" pitchFamily="18" charset="0"/>
                        </a:rPr>
                        <a:t>：</a:t>
                      </a:r>
                      <a:r>
                        <a:rPr lang="en-US" altLang="zh-TW" sz="1400" b="0" kern="0" dirty="0" smtClean="0">
                          <a:effectLst/>
                          <a:latin typeface="Times New Roman" panose="02020603050405020304" pitchFamily="18" charset="0"/>
                          <a:ea typeface="標楷體" panose="03000509000000000000" pitchFamily="65" charset="-120"/>
                          <a:cs typeface="Times New Roman" panose="02020603050405020304" pitchFamily="18" charset="0"/>
                        </a:rPr>
                        <a:t>00</a:t>
                      </a:r>
                      <a:r>
                        <a:rPr lang="zh-TW" altLang="en-US" sz="1400" b="0" kern="0" dirty="0" smtClean="0">
                          <a:effectLst/>
                          <a:latin typeface="Times New Roman" panose="02020603050405020304" pitchFamily="18" charset="0"/>
                          <a:ea typeface="標楷體" panose="03000509000000000000" pitchFamily="65" charset="-120"/>
                          <a:cs typeface="Times New Roman" panose="02020603050405020304" pitchFamily="18" charset="0"/>
                        </a:rPr>
                        <a:t>止</a:t>
                      </a:r>
                    </a:p>
                  </a:txBody>
                  <a:tcPr marL="46481" marR="46481"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85769844"/>
                  </a:ext>
                </a:extLst>
              </a:tr>
            </a:tbl>
          </a:graphicData>
        </a:graphic>
      </p:graphicFrame>
      <p:sp>
        <p:nvSpPr>
          <p:cNvPr id="7" name="投影片編號版面配置區 6"/>
          <p:cNvSpPr>
            <a:spLocks noGrp="1"/>
          </p:cNvSpPr>
          <p:nvPr>
            <p:ph type="sldNum" sz="quarter" idx="12"/>
          </p:nvPr>
        </p:nvSpPr>
        <p:spPr/>
        <p:txBody>
          <a:bodyPr/>
          <a:lstStyle/>
          <a:p>
            <a:fld id="{A6174ADA-354D-4803-A14C-B38EECA4D689}" type="slidenum">
              <a:rPr lang="zh-TW" altLang="en-US" smtClean="0"/>
              <a:t>2</a:t>
            </a:fld>
            <a:endParaRPr lang="zh-TW" altLang="en-US"/>
          </a:p>
        </p:txBody>
      </p:sp>
    </p:spTree>
    <p:extLst>
      <p:ext uri="{BB962C8B-B14F-4D97-AF65-F5344CB8AC3E}">
        <p14:creationId xmlns:p14="http://schemas.microsoft.com/office/powerpoint/2010/main" val="371955650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0"/>
            <a:ext cx="12192000" cy="520700"/>
          </a:xfrm>
          <a:prstGeom prst="rect">
            <a:avLst/>
          </a:prstGeom>
          <a:solidFill>
            <a:srgbClr val="DFD7E9"/>
          </a:solidFill>
          <a:ln>
            <a:solidFill>
              <a:srgbClr val="DFD7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sz="2800" dirty="0" smtClean="0">
                <a:solidFill>
                  <a:schemeClr val="tx1"/>
                </a:solidFill>
                <a:latin typeface="華康中特圓體" panose="020F0809000000000000" pitchFamily="49" charset="-120"/>
                <a:ea typeface="華康中特圓體" panose="020F0809000000000000" pitchFamily="49" charset="-120"/>
                <a:sym typeface="Wingdings" panose="05000000000000000000" pitchFamily="2" charset="2"/>
              </a:rPr>
              <a:t>五、</a:t>
            </a:r>
            <a:r>
              <a:rPr lang="zh-TW" altLang="en-US" sz="2800" dirty="0">
                <a:solidFill>
                  <a:schemeClr val="tx1"/>
                </a:solidFill>
                <a:latin typeface="華康中特圓體" panose="020F0809000000000000" pitchFamily="49" charset="-120"/>
                <a:ea typeface="華康中特圓體" panose="020F0809000000000000" pitchFamily="49" charset="-120"/>
                <a:sym typeface="Wingdings" panose="05000000000000000000" pitchFamily="2" charset="2"/>
              </a:rPr>
              <a:t>第一階段篩選：學科能力測驗成績</a:t>
            </a:r>
            <a:r>
              <a:rPr lang="zh-TW" altLang="en-US" sz="2800" dirty="0" smtClean="0">
                <a:solidFill>
                  <a:schemeClr val="tx1"/>
                </a:solidFill>
                <a:latin typeface="華康中特圓體" panose="020F0809000000000000" pitchFamily="49" charset="-120"/>
                <a:ea typeface="華康中特圓體" panose="020F0809000000000000" pitchFamily="49" charset="-120"/>
                <a:sym typeface="Wingdings" panose="05000000000000000000" pitchFamily="2" charset="2"/>
              </a:rPr>
              <a:t>篩選</a:t>
            </a:r>
            <a:r>
              <a:rPr lang="en-US" altLang="zh-TW" sz="2800" dirty="0" smtClean="0">
                <a:solidFill>
                  <a:schemeClr val="tx1"/>
                </a:solidFill>
                <a:latin typeface="華康中特圓體" panose="020F0809000000000000" pitchFamily="49" charset="-120"/>
                <a:ea typeface="華康中特圓體" panose="020F0809000000000000" pitchFamily="49" charset="-120"/>
                <a:sym typeface="Wingdings" panose="05000000000000000000" pitchFamily="2" charset="2"/>
              </a:rPr>
              <a:t>(2/2)</a:t>
            </a:r>
            <a:endParaRPr lang="zh-TW" altLang="en-US" sz="2800" dirty="0">
              <a:solidFill>
                <a:schemeClr val="tx1"/>
              </a:solidFill>
              <a:latin typeface="華康中特圓體" panose="020F0809000000000000" pitchFamily="49" charset="-120"/>
              <a:ea typeface="華康中特圓體" panose="020F0809000000000000" pitchFamily="49" charset="-120"/>
            </a:endParaRPr>
          </a:p>
        </p:txBody>
      </p:sp>
      <p:sp>
        <p:nvSpPr>
          <p:cNvPr id="3" name="矩形 2"/>
          <p:cNvSpPr/>
          <p:nvPr/>
        </p:nvSpPr>
        <p:spPr>
          <a:xfrm>
            <a:off x="8105258" y="520700"/>
            <a:ext cx="4086742" cy="244679"/>
          </a:xfrm>
          <a:prstGeom prst="rect">
            <a:avLst/>
          </a:prstGeom>
          <a:solidFill>
            <a:schemeClr val="bg2"/>
          </a:solidFill>
          <a:ln>
            <a:solidFill>
              <a:schemeClr val="bg2"/>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zh-TW" altLang="en-US" sz="1200" b="1" dirty="0">
                <a:solidFill>
                  <a:schemeClr val="tx1"/>
                </a:solidFill>
                <a:latin typeface="微軟正黑體" panose="020B0604030504040204" pitchFamily="34" charset="-120"/>
                <a:ea typeface="微軟正黑體" panose="020B0604030504040204" pitchFamily="34" charset="-120"/>
              </a:rPr>
              <a:t>「試算範例」</a:t>
            </a:r>
            <a:r>
              <a:rPr lang="en-US" altLang="zh-TW" sz="1200" b="1" dirty="0">
                <a:solidFill>
                  <a:schemeClr val="tx1"/>
                </a:solidFill>
                <a:latin typeface="微軟正黑體" panose="020B0604030504040204" pitchFamily="34" charset="-120"/>
                <a:ea typeface="微軟正黑體" panose="020B0604030504040204" pitchFamily="34" charset="-120"/>
              </a:rPr>
              <a:t>Excel</a:t>
            </a:r>
            <a:r>
              <a:rPr lang="zh-TW" altLang="en-US" sz="1200" b="1" dirty="0">
                <a:solidFill>
                  <a:schemeClr val="tx1"/>
                </a:solidFill>
                <a:latin typeface="微軟正黑體" panose="020B0604030504040204" pitchFamily="34" charset="-120"/>
                <a:ea typeface="微軟正黑體" panose="020B0604030504040204" pitchFamily="34" charset="-120"/>
              </a:rPr>
              <a:t>格式，置於本委員會網頁「下載專區</a:t>
            </a:r>
            <a:r>
              <a:rPr lang="zh-TW" altLang="en-US" sz="1200" b="1" dirty="0" smtClean="0">
                <a:solidFill>
                  <a:schemeClr val="tx1"/>
                </a:solidFill>
                <a:latin typeface="微軟正黑體" panose="020B0604030504040204" pitchFamily="34" charset="-120"/>
                <a:ea typeface="微軟正黑體" panose="020B0604030504040204" pitchFamily="34" charset="-120"/>
              </a:rPr>
              <a:t>」</a:t>
            </a:r>
            <a:endParaRPr lang="zh-TW" altLang="en-US" sz="1200" b="1" dirty="0">
              <a:solidFill>
                <a:schemeClr val="tx1"/>
              </a:solidFill>
              <a:latin typeface="微軟正黑體" panose="020B0604030504040204" pitchFamily="34" charset="-120"/>
              <a:ea typeface="微軟正黑體" panose="020B0604030504040204" pitchFamily="34" charset="-120"/>
            </a:endParaRPr>
          </a:p>
        </p:txBody>
      </p:sp>
      <p:sp>
        <p:nvSpPr>
          <p:cNvPr id="6" name="文字方塊 9"/>
          <p:cNvSpPr txBox="1">
            <a:spLocks noChangeArrowheads="1"/>
          </p:cNvSpPr>
          <p:nvPr/>
        </p:nvSpPr>
        <p:spPr bwMode="auto">
          <a:xfrm>
            <a:off x="453231" y="1023718"/>
            <a:ext cx="832008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TW"/>
            </a:defPPr>
            <a:lvl1pPr>
              <a:spcBef>
                <a:spcPct val="0"/>
              </a:spcBef>
              <a:buFontTx/>
              <a:buNone/>
              <a:defRPr kumimoji="0" b="1">
                <a:latin typeface="微軟正黑體" panose="020B0604030504040204" pitchFamily="34" charset="-120"/>
                <a:ea typeface="微軟正黑體" panose="020B0604030504040204" pitchFamily="34" charset="-120"/>
                <a:cs typeface="Times New Roman" panose="02020603050405020304" pitchFamily="18" charset="0"/>
              </a:defRPr>
            </a:lvl1pPr>
            <a:lvl2pPr marL="742950" indent="-285750">
              <a:spcBef>
                <a:spcPct val="20000"/>
              </a:spcBef>
              <a:buChar char="–"/>
              <a:defRPr kumimoji="1" sz="2800">
                <a:latin typeface="Arial" panose="020B0604020202020204" pitchFamily="34" charset="0"/>
                <a:ea typeface="新細明體" panose="02020500000000000000" pitchFamily="18" charset="-120"/>
              </a:defRPr>
            </a:lvl2pPr>
            <a:lvl3pPr marL="1143000" indent="-228600">
              <a:spcBef>
                <a:spcPct val="20000"/>
              </a:spcBef>
              <a:buChar char="•"/>
              <a:defRPr kumimoji="1" sz="2400">
                <a:latin typeface="Arial" panose="020B0604020202020204" pitchFamily="34" charset="0"/>
                <a:ea typeface="新細明體" panose="02020500000000000000" pitchFamily="18" charset="-120"/>
              </a:defRPr>
            </a:lvl3pPr>
            <a:lvl4pPr marL="1600200" indent="-228600">
              <a:spcBef>
                <a:spcPct val="20000"/>
              </a:spcBef>
              <a:buChar char="–"/>
              <a:defRPr kumimoji="1" sz="2000">
                <a:latin typeface="Arial" panose="020B0604020202020204" pitchFamily="34" charset="0"/>
                <a:ea typeface="新細明體" panose="02020500000000000000" pitchFamily="18" charset="-120"/>
              </a:defRPr>
            </a:lvl4pPr>
            <a:lvl5pPr marL="2057400" indent="-228600">
              <a:spcBef>
                <a:spcPct val="20000"/>
              </a:spcBef>
              <a:buChar char="»"/>
              <a:defRPr kumimoji="1" sz="2000">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latin typeface="Arial" panose="020B0604020202020204" pitchFamily="34" charset="0"/>
                <a:ea typeface="新細明體" panose="02020500000000000000" pitchFamily="18" charset="-120"/>
              </a:defRPr>
            </a:lvl9pPr>
          </a:lstStyle>
          <a:p>
            <a:r>
              <a:rPr lang="zh-TW" altLang="zh-TW" dirty="0"/>
              <a:t>王○○學科能力測驗加權平均</a:t>
            </a:r>
            <a:r>
              <a:rPr lang="zh-TW" altLang="zh-TW" dirty="0" smtClean="0"/>
              <a:t>成績</a:t>
            </a:r>
            <a:r>
              <a:rPr lang="en-US" altLang="zh-TW" dirty="0" smtClean="0"/>
              <a:t>(</a:t>
            </a:r>
            <a:r>
              <a:rPr lang="zh-TW" altLang="zh-TW" dirty="0" smtClean="0"/>
              <a:t>取</a:t>
            </a:r>
            <a:r>
              <a:rPr lang="zh-TW" altLang="zh-TW" dirty="0"/>
              <a:t>至小數第</a:t>
            </a:r>
            <a:r>
              <a:rPr lang="en-US" altLang="zh-TW" dirty="0"/>
              <a:t>2</a:t>
            </a:r>
            <a:r>
              <a:rPr lang="zh-TW" altLang="zh-TW" dirty="0"/>
              <a:t>位，第</a:t>
            </a:r>
            <a:r>
              <a:rPr lang="en-US" altLang="zh-TW" dirty="0"/>
              <a:t>3</a:t>
            </a:r>
            <a:r>
              <a:rPr lang="zh-TW" altLang="zh-TW" dirty="0"/>
              <a:t>位</a:t>
            </a:r>
            <a:r>
              <a:rPr lang="zh-TW" altLang="zh-TW" dirty="0" smtClean="0"/>
              <a:t>四捨五入</a:t>
            </a:r>
            <a:r>
              <a:rPr lang="en-US" altLang="zh-TW" dirty="0" smtClean="0"/>
              <a:t>)</a:t>
            </a:r>
            <a:endParaRPr lang="en-US" altLang="zh-TW" dirty="0"/>
          </a:p>
          <a:p>
            <a:r>
              <a:rPr lang="en-US" altLang="zh-TW" dirty="0" smtClean="0"/>
              <a:t>=(</a:t>
            </a:r>
            <a:r>
              <a:rPr lang="zh-TW" altLang="zh-TW" dirty="0" smtClean="0"/>
              <a:t>實</a:t>
            </a:r>
            <a:r>
              <a:rPr lang="zh-TW" altLang="zh-TW" dirty="0"/>
              <a:t>得加權成績級分</a:t>
            </a:r>
            <a:r>
              <a:rPr lang="en-US" altLang="zh-TW" dirty="0"/>
              <a:t>/</a:t>
            </a:r>
            <a:r>
              <a:rPr lang="zh-TW" altLang="zh-TW" dirty="0"/>
              <a:t>最高加權成績級</a:t>
            </a:r>
            <a:r>
              <a:rPr lang="zh-TW" altLang="zh-TW" dirty="0" smtClean="0"/>
              <a:t>分</a:t>
            </a:r>
            <a:r>
              <a:rPr lang="en-US" altLang="zh-TW" dirty="0" smtClean="0"/>
              <a:t>)×</a:t>
            </a:r>
            <a:r>
              <a:rPr lang="en-US" altLang="zh-TW" dirty="0"/>
              <a:t>100</a:t>
            </a:r>
          </a:p>
        </p:txBody>
      </p:sp>
      <p:sp>
        <p:nvSpPr>
          <p:cNvPr id="7" name="文字方塊 6"/>
          <p:cNvSpPr txBox="1"/>
          <p:nvPr/>
        </p:nvSpPr>
        <p:spPr>
          <a:xfrm>
            <a:off x="177800" y="668289"/>
            <a:ext cx="3595688" cy="369332"/>
          </a:xfrm>
          <a:prstGeom prst="rect">
            <a:avLst/>
          </a:prstGeom>
          <a:noFill/>
        </p:spPr>
        <p:txBody>
          <a:bodyPr wrap="square" rtlCol="0">
            <a:spAutoFit/>
          </a:bodyPr>
          <a:lstStyle>
            <a:defPPr>
              <a:defRPr lang="zh-TW"/>
            </a:defPPr>
            <a:lvl1pPr marL="285750" indent="-285750">
              <a:buFont typeface="Wingdings" panose="05000000000000000000" pitchFamily="2" charset="2"/>
              <a:buChar char="Ø"/>
              <a:defRPr>
                <a:latin typeface="華康中特圓體" panose="020F0809000000000000" pitchFamily="49" charset="-120"/>
                <a:ea typeface="華康中特圓體" panose="020F0809000000000000" pitchFamily="49" charset="-120"/>
              </a:defRPr>
            </a:lvl1pPr>
          </a:lstStyle>
          <a:p>
            <a:r>
              <a:rPr lang="zh-TW" altLang="en-US" dirty="0"/>
              <a:t>範例</a:t>
            </a:r>
            <a:r>
              <a:rPr lang="en-US" altLang="zh-TW" dirty="0"/>
              <a:t>B</a:t>
            </a:r>
            <a:r>
              <a:rPr lang="zh-TW" altLang="en-US" dirty="0"/>
              <a:t>：選考四科</a:t>
            </a:r>
          </a:p>
        </p:txBody>
      </p:sp>
      <p:sp>
        <p:nvSpPr>
          <p:cNvPr id="8" name="矩形圖說文字 7"/>
          <p:cNvSpPr/>
          <p:nvPr/>
        </p:nvSpPr>
        <p:spPr>
          <a:xfrm>
            <a:off x="8620927" y="2399248"/>
            <a:ext cx="3055403" cy="1046770"/>
          </a:xfrm>
          <a:prstGeom prst="wedgeRectCallout">
            <a:avLst>
              <a:gd name="adj1" fmla="val -101717"/>
              <a:gd name="adj2" fmla="val 18423"/>
            </a:avLst>
          </a:prstGeom>
          <a:solidFill>
            <a:srgbClr val="ED7D31"/>
          </a:solidFill>
          <a:ln>
            <a:solidFill>
              <a:srgbClr val="ED7D31"/>
            </a:solidFill>
          </a:ln>
        </p:spPr>
        <p:txBody>
          <a:bodyPr wrap="square">
            <a:spAutoFit/>
          </a:bodyPr>
          <a:lstStyle/>
          <a:p>
            <a:r>
              <a:rPr lang="zh-TW" altLang="zh-TW" sz="1200" dirty="0">
                <a:solidFill>
                  <a:schemeClr val="bg1"/>
                </a:solidFill>
                <a:latin typeface="華康中特圓體" panose="020F0809000000000000" pitchFamily="49" charset="-120"/>
                <a:ea typeface="華康中特圓體" panose="020F0809000000000000" pitchFamily="49" charset="-120"/>
                <a:cs typeface="Times New Roman" panose="02020603050405020304" pitchFamily="18" charset="0"/>
              </a:rPr>
              <a:t>王○○學科能力測驗因</a:t>
            </a:r>
            <a:r>
              <a:rPr lang="zh-TW" altLang="zh-TW" sz="1600" dirty="0">
                <a:solidFill>
                  <a:srgbClr val="FFFF00"/>
                </a:solidFill>
                <a:latin typeface="華康中特圓體" panose="020F0809000000000000" pitchFamily="49" charset="-120"/>
                <a:ea typeface="華康中特圓體" panose="020F0809000000000000" pitchFamily="49" charset="-120"/>
                <a:cs typeface="Times New Roman" panose="02020603050405020304" pitchFamily="18" charset="0"/>
              </a:rPr>
              <a:t>無選</a:t>
            </a:r>
            <a:r>
              <a:rPr lang="zh-TW" altLang="zh-TW" sz="1600" dirty="0" smtClean="0">
                <a:solidFill>
                  <a:srgbClr val="FFFF00"/>
                </a:solidFill>
                <a:latin typeface="華康中特圓體" panose="020F0809000000000000" pitchFamily="49" charset="-120"/>
                <a:ea typeface="華康中特圓體" panose="020F0809000000000000" pitchFamily="49" charset="-120"/>
                <a:cs typeface="Times New Roman" panose="02020603050405020304" pitchFamily="18" charset="0"/>
              </a:rPr>
              <a:t>考</a:t>
            </a:r>
            <a:r>
              <a:rPr lang="zh-TW" altLang="en-US" sz="1600" dirty="0" smtClean="0">
                <a:solidFill>
                  <a:srgbClr val="FFFF00"/>
                </a:solidFill>
                <a:latin typeface="華康中特圓體" panose="020F0809000000000000" pitchFamily="49" charset="-120"/>
                <a:ea typeface="華康中特圓體" panose="020F0809000000000000" pitchFamily="49" charset="-120"/>
                <a:cs typeface="Times New Roman" panose="02020603050405020304" pitchFamily="18" charset="0"/>
              </a:rPr>
              <a:t>數學</a:t>
            </a:r>
            <a:r>
              <a:rPr lang="en-US" altLang="zh-TW" sz="1600" dirty="0" smtClean="0">
                <a:solidFill>
                  <a:srgbClr val="FFFF00"/>
                </a:solidFill>
                <a:latin typeface="華康中特圓體" panose="020F0809000000000000" pitchFamily="49" charset="-120"/>
                <a:ea typeface="華康中特圓體" panose="020F0809000000000000" pitchFamily="49" charset="-120"/>
                <a:cs typeface="Times New Roman" panose="02020603050405020304" pitchFamily="18" charset="0"/>
              </a:rPr>
              <a:t>A</a:t>
            </a:r>
            <a:r>
              <a:rPr lang="zh-TW" altLang="en-US" sz="1600" dirty="0" smtClean="0">
                <a:solidFill>
                  <a:srgbClr val="FFFF00"/>
                </a:solidFill>
                <a:latin typeface="華康中特圓體" panose="020F0809000000000000" pitchFamily="49" charset="-120"/>
                <a:ea typeface="華康中特圓體" panose="020F0809000000000000" pitchFamily="49" charset="-120"/>
                <a:cs typeface="Times New Roman" panose="02020603050405020304" pitchFamily="18" charset="0"/>
              </a:rPr>
              <a:t>及</a:t>
            </a:r>
            <a:r>
              <a:rPr lang="zh-TW" altLang="zh-TW" sz="1600" dirty="0" smtClean="0">
                <a:solidFill>
                  <a:srgbClr val="FFFF00"/>
                </a:solidFill>
                <a:latin typeface="華康中特圓體" panose="020F0809000000000000" pitchFamily="49" charset="-120"/>
                <a:ea typeface="華康中特圓體" panose="020F0809000000000000" pitchFamily="49" charset="-120"/>
                <a:cs typeface="Times New Roman" panose="02020603050405020304" pitchFamily="18" charset="0"/>
              </a:rPr>
              <a:t>自然</a:t>
            </a:r>
            <a:r>
              <a:rPr lang="zh-TW" altLang="zh-TW" sz="1600" dirty="0">
                <a:solidFill>
                  <a:srgbClr val="FFFF00"/>
                </a:solidFill>
                <a:latin typeface="華康中特圓體" panose="020F0809000000000000" pitchFamily="49" charset="-120"/>
                <a:ea typeface="華康中特圓體" panose="020F0809000000000000" pitchFamily="49" charset="-120"/>
                <a:cs typeface="Times New Roman" panose="02020603050405020304" pitchFamily="18" charset="0"/>
              </a:rPr>
              <a:t>學科</a:t>
            </a:r>
            <a:r>
              <a:rPr lang="zh-TW" altLang="zh-TW" sz="1200" dirty="0">
                <a:solidFill>
                  <a:schemeClr val="bg1"/>
                </a:solidFill>
                <a:latin typeface="華康中特圓體" panose="020F0809000000000000" pitchFamily="49" charset="-120"/>
                <a:ea typeface="華康中特圓體" panose="020F0809000000000000" pitchFamily="49" charset="-120"/>
                <a:cs typeface="Times New Roman" panose="02020603050405020304" pitchFamily="18" charset="0"/>
              </a:rPr>
              <a:t>，</a:t>
            </a:r>
            <a:r>
              <a:rPr lang="zh-TW" altLang="zh-TW" sz="1200" dirty="0" smtClean="0">
                <a:solidFill>
                  <a:schemeClr val="bg1"/>
                </a:solidFill>
                <a:latin typeface="華康中特圓體" panose="020F0809000000000000" pitchFamily="49" charset="-120"/>
                <a:ea typeface="華康中特圓體" panose="020F0809000000000000" pitchFamily="49" charset="-120"/>
                <a:cs typeface="Times New Roman" panose="02020603050405020304" pitchFamily="18" charset="0"/>
              </a:rPr>
              <a:t>無</a:t>
            </a:r>
            <a:r>
              <a:rPr lang="zh-TW" altLang="en-US" sz="1200" dirty="0" smtClean="0">
                <a:solidFill>
                  <a:schemeClr val="bg1"/>
                </a:solidFill>
                <a:latin typeface="華康中特圓體" panose="020F0809000000000000" pitchFamily="49" charset="-120"/>
                <a:ea typeface="華康中特圓體" panose="020F0809000000000000" pitchFamily="49" charset="-120"/>
                <a:cs typeface="Times New Roman" panose="02020603050405020304" pitchFamily="18" charset="0"/>
              </a:rPr>
              <a:t>數學</a:t>
            </a:r>
            <a:r>
              <a:rPr lang="en-US" altLang="zh-TW" sz="1200" dirty="0" smtClean="0">
                <a:solidFill>
                  <a:schemeClr val="bg1"/>
                </a:solidFill>
                <a:latin typeface="華康中特圓體" panose="020F0809000000000000" pitchFamily="49" charset="-120"/>
                <a:ea typeface="華康中特圓體" panose="020F0809000000000000" pitchFamily="49" charset="-120"/>
                <a:cs typeface="Times New Roman" panose="02020603050405020304" pitchFamily="18" charset="0"/>
              </a:rPr>
              <a:t>A</a:t>
            </a:r>
            <a:r>
              <a:rPr lang="zh-TW" altLang="en-US" sz="1200" dirty="0" smtClean="0">
                <a:solidFill>
                  <a:schemeClr val="bg1"/>
                </a:solidFill>
                <a:latin typeface="華康中特圓體" panose="020F0809000000000000" pitchFamily="49" charset="-120"/>
                <a:ea typeface="華康中特圓體" panose="020F0809000000000000" pitchFamily="49" charset="-120"/>
                <a:cs typeface="Times New Roman" panose="02020603050405020304" pitchFamily="18" charset="0"/>
              </a:rPr>
              <a:t>及</a:t>
            </a:r>
            <a:r>
              <a:rPr lang="zh-TW" altLang="zh-TW" sz="1200" dirty="0" smtClean="0">
                <a:solidFill>
                  <a:schemeClr val="bg1"/>
                </a:solidFill>
                <a:latin typeface="華康中特圓體" panose="020F0809000000000000" pitchFamily="49" charset="-120"/>
                <a:ea typeface="華康中特圓體" panose="020F0809000000000000" pitchFamily="49" charset="-120"/>
                <a:cs typeface="Times New Roman" panose="02020603050405020304" pitchFamily="18" charset="0"/>
              </a:rPr>
              <a:t>自然</a:t>
            </a:r>
            <a:r>
              <a:rPr lang="zh-TW" altLang="zh-TW" sz="1200" dirty="0">
                <a:solidFill>
                  <a:schemeClr val="bg1"/>
                </a:solidFill>
                <a:latin typeface="華康中特圓體" panose="020F0809000000000000" pitchFamily="49" charset="-120"/>
                <a:ea typeface="華康中特圓體" panose="020F0809000000000000" pitchFamily="49" charset="-120"/>
                <a:cs typeface="Times New Roman" panose="02020603050405020304" pitchFamily="18" charset="0"/>
              </a:rPr>
              <a:t>學科能力測驗成績，計算學科能力測驗加權平均成績時，</a:t>
            </a:r>
            <a:r>
              <a:rPr lang="zh-TW" altLang="zh-TW" sz="1600" dirty="0">
                <a:solidFill>
                  <a:srgbClr val="FFFF00"/>
                </a:solidFill>
                <a:latin typeface="華康中特圓體" panose="020F0809000000000000" pitchFamily="49" charset="-120"/>
                <a:ea typeface="華康中特圓體" panose="020F0809000000000000" pitchFamily="49" charset="-120"/>
                <a:cs typeface="Times New Roman" panose="02020603050405020304" pitchFamily="18" charset="0"/>
              </a:rPr>
              <a:t>以</a:t>
            </a:r>
            <a:r>
              <a:rPr lang="en-US" altLang="zh-TW" sz="1600" dirty="0">
                <a:solidFill>
                  <a:srgbClr val="FFFF00"/>
                </a:solidFill>
                <a:latin typeface="華康中特圓體" panose="020F0809000000000000" pitchFamily="49" charset="-120"/>
                <a:ea typeface="華康中特圓體" panose="020F0809000000000000" pitchFamily="49" charset="-120"/>
                <a:cs typeface="Times New Roman" panose="02020603050405020304" pitchFamily="18" charset="0"/>
              </a:rPr>
              <a:t>0</a:t>
            </a:r>
            <a:r>
              <a:rPr lang="zh-TW" altLang="zh-TW" sz="1600" dirty="0">
                <a:solidFill>
                  <a:srgbClr val="FFFF00"/>
                </a:solidFill>
                <a:latin typeface="華康中特圓體" panose="020F0809000000000000" pitchFamily="49" charset="-120"/>
                <a:ea typeface="華康中特圓體" panose="020F0809000000000000" pitchFamily="49" charset="-120"/>
                <a:cs typeface="Times New Roman" panose="02020603050405020304" pitchFamily="18" charset="0"/>
              </a:rPr>
              <a:t>分計</a:t>
            </a:r>
            <a:r>
              <a:rPr lang="zh-TW" altLang="en-US" sz="1600" dirty="0">
                <a:solidFill>
                  <a:srgbClr val="FFFF00"/>
                </a:solidFill>
                <a:latin typeface="華康中特圓體" panose="020F0809000000000000" pitchFamily="49" charset="-120"/>
                <a:ea typeface="華康中特圓體" panose="020F0809000000000000" pitchFamily="49" charset="-120"/>
                <a:cs typeface="Times New Roman" panose="02020603050405020304" pitchFamily="18" charset="0"/>
              </a:rPr>
              <a:t>算</a:t>
            </a:r>
            <a:r>
              <a:rPr lang="zh-TW" altLang="en-US" sz="1200" dirty="0">
                <a:solidFill>
                  <a:schemeClr val="bg1"/>
                </a:solidFill>
                <a:latin typeface="華康中特圓體" panose="020F0809000000000000" pitchFamily="49" charset="-120"/>
                <a:ea typeface="華康中特圓體" panose="020F0809000000000000" pitchFamily="49" charset="-120"/>
                <a:cs typeface="Times New Roman" panose="02020603050405020304" pitchFamily="18" charset="0"/>
              </a:rPr>
              <a:t>。</a:t>
            </a:r>
          </a:p>
        </p:txBody>
      </p:sp>
      <p:sp>
        <p:nvSpPr>
          <p:cNvPr id="9" name="矩形圖說文字 8"/>
          <p:cNvSpPr/>
          <p:nvPr/>
        </p:nvSpPr>
        <p:spPr>
          <a:xfrm>
            <a:off x="550533" y="2414802"/>
            <a:ext cx="3345192" cy="1015663"/>
          </a:xfrm>
          <a:prstGeom prst="wedgeRectCallout">
            <a:avLst>
              <a:gd name="adj1" fmla="val 64422"/>
              <a:gd name="adj2" fmla="val 55764"/>
            </a:avLst>
          </a:prstGeom>
          <a:solidFill>
            <a:srgbClr val="ED7D31"/>
          </a:solidFill>
          <a:ln>
            <a:solidFill>
              <a:srgbClr val="ED7D31"/>
            </a:solidFill>
          </a:ln>
        </p:spPr>
        <p:txBody>
          <a:bodyPr wrap="square">
            <a:spAutoFit/>
          </a:bodyPr>
          <a:lstStyle/>
          <a:p>
            <a:r>
              <a:rPr lang="zh-TW" altLang="zh-TW" sz="1200" dirty="0">
                <a:solidFill>
                  <a:schemeClr val="bg1"/>
                </a:solidFill>
                <a:latin typeface="華康中特圓體" panose="020F0809000000000000" pitchFamily="49" charset="-120"/>
                <a:ea typeface="華康中特圓體" panose="020F0809000000000000" pitchFamily="49" charset="-120"/>
                <a:cs typeface="Times New Roman" panose="02020603050405020304" pitchFamily="18" charset="0"/>
              </a:rPr>
              <a:t>該校</a:t>
            </a:r>
            <a:r>
              <a:rPr lang="zh-TW" altLang="zh-TW" sz="1200" dirty="0" smtClean="0">
                <a:solidFill>
                  <a:schemeClr val="bg1"/>
                </a:solidFill>
                <a:latin typeface="華康中特圓體" panose="020F0809000000000000" pitchFamily="49" charset="-120"/>
                <a:ea typeface="華康中特圓體" panose="020F0809000000000000" pitchFamily="49" charset="-120"/>
                <a:cs typeface="Times New Roman" panose="02020603050405020304" pitchFamily="18" charset="0"/>
              </a:rPr>
              <a:t>系</a:t>
            </a:r>
            <a:r>
              <a:rPr lang="en-US" altLang="zh-TW" sz="1200" dirty="0" smtClean="0">
                <a:solidFill>
                  <a:schemeClr val="bg1"/>
                </a:solidFill>
                <a:latin typeface="華康中特圓體" panose="020F0809000000000000" pitchFamily="49" charset="-120"/>
                <a:ea typeface="華康中特圓體" panose="020F0809000000000000" pitchFamily="49" charset="-120"/>
                <a:cs typeface="Times New Roman" panose="02020603050405020304" pitchFamily="18" charset="0"/>
              </a:rPr>
              <a:t>(</a:t>
            </a:r>
            <a:r>
              <a:rPr lang="zh-TW" altLang="zh-TW" sz="1200" dirty="0" smtClean="0">
                <a:solidFill>
                  <a:schemeClr val="bg1"/>
                </a:solidFill>
                <a:latin typeface="華康中特圓體" panose="020F0809000000000000" pitchFamily="49" charset="-120"/>
                <a:ea typeface="華康中特圓體" panose="020F0809000000000000" pitchFamily="49" charset="-120"/>
                <a:cs typeface="Times New Roman" panose="02020603050405020304" pitchFamily="18" charset="0"/>
              </a:rPr>
              <a:t>組</a:t>
            </a:r>
            <a:r>
              <a:rPr lang="en-US" altLang="zh-TW" sz="1200" dirty="0" smtClean="0">
                <a:solidFill>
                  <a:schemeClr val="bg1"/>
                </a:solidFill>
                <a:latin typeface="華康中特圓體" panose="020F0809000000000000" pitchFamily="49" charset="-120"/>
                <a:ea typeface="華康中特圓體" panose="020F0809000000000000" pitchFamily="49" charset="-120"/>
                <a:cs typeface="Times New Roman" panose="02020603050405020304" pitchFamily="18" charset="0"/>
              </a:rPr>
              <a:t>)</a:t>
            </a:r>
            <a:r>
              <a:rPr lang="zh-TW" altLang="zh-TW" sz="1200" dirty="0" smtClean="0">
                <a:solidFill>
                  <a:schemeClr val="bg1"/>
                </a:solidFill>
                <a:latin typeface="華康中特圓體" panose="020F0809000000000000" pitchFamily="49" charset="-120"/>
                <a:ea typeface="華康中特圓體" panose="020F0809000000000000" pitchFamily="49" charset="-120"/>
                <a:cs typeface="Times New Roman" panose="02020603050405020304" pitchFamily="18" charset="0"/>
              </a:rPr>
              <a:t>、</a:t>
            </a:r>
            <a:r>
              <a:rPr lang="zh-TW" altLang="zh-TW" sz="1200" dirty="0">
                <a:solidFill>
                  <a:schemeClr val="bg1"/>
                </a:solidFill>
                <a:latin typeface="華康中特圓體" panose="020F0809000000000000" pitchFamily="49" charset="-120"/>
                <a:ea typeface="華康中特圓體" panose="020F0809000000000000" pitchFamily="49" charset="-120"/>
                <a:cs typeface="Times New Roman" panose="02020603050405020304" pitchFamily="18" charset="0"/>
              </a:rPr>
              <a:t>學程所訂之學科能力測驗成績採計方式， </a:t>
            </a:r>
            <a:r>
              <a:rPr lang="zh-TW" altLang="en-US" sz="1600" dirty="0" smtClean="0">
                <a:solidFill>
                  <a:srgbClr val="FFFF00"/>
                </a:solidFill>
                <a:latin typeface="華康中特圓體" panose="020F0809000000000000" pitchFamily="49" charset="-120"/>
                <a:ea typeface="華康中特圓體" panose="020F0809000000000000" pitchFamily="49" charset="-120"/>
                <a:cs typeface="Times New Roman" panose="02020603050405020304" pitchFamily="18" charset="0"/>
              </a:rPr>
              <a:t>數學</a:t>
            </a:r>
            <a:r>
              <a:rPr lang="en-US" altLang="zh-TW" sz="1600" dirty="0" smtClean="0">
                <a:solidFill>
                  <a:srgbClr val="FFFF00"/>
                </a:solidFill>
                <a:latin typeface="華康中特圓體" panose="020F0809000000000000" pitchFamily="49" charset="-120"/>
                <a:ea typeface="華康中特圓體" panose="020F0809000000000000" pitchFamily="49" charset="-120"/>
                <a:cs typeface="Times New Roman" panose="02020603050405020304" pitchFamily="18" charset="0"/>
              </a:rPr>
              <a:t>B</a:t>
            </a:r>
            <a:r>
              <a:rPr lang="zh-TW" altLang="en-US" sz="1200" dirty="0" smtClean="0">
                <a:solidFill>
                  <a:schemeClr val="bg1"/>
                </a:solidFill>
                <a:latin typeface="華康中特圓體" panose="020F0809000000000000" pitchFamily="49" charset="-120"/>
                <a:ea typeface="華康中特圓體" panose="020F0809000000000000" pitchFamily="49" charset="-120"/>
                <a:cs typeface="Times New Roman" panose="02020603050405020304" pitchFamily="18" charset="0"/>
              </a:rPr>
              <a:t>及</a:t>
            </a:r>
            <a:r>
              <a:rPr lang="zh-TW" altLang="zh-TW" sz="1600" dirty="0" smtClean="0">
                <a:solidFill>
                  <a:srgbClr val="FFFF00"/>
                </a:solidFill>
                <a:latin typeface="華康中特圓體" panose="020F0809000000000000" pitchFamily="49" charset="-120"/>
                <a:ea typeface="華康中特圓體" panose="020F0809000000000000" pitchFamily="49" charset="-120"/>
                <a:cs typeface="Times New Roman" panose="02020603050405020304" pitchFamily="18" charset="0"/>
              </a:rPr>
              <a:t>社會</a:t>
            </a:r>
            <a:r>
              <a:rPr lang="zh-TW" altLang="zh-TW" sz="1600" dirty="0">
                <a:solidFill>
                  <a:srgbClr val="FFFF00"/>
                </a:solidFill>
                <a:latin typeface="華康中特圓體" panose="020F0809000000000000" pitchFamily="49" charset="-120"/>
                <a:ea typeface="華康中特圓體" panose="020F0809000000000000" pitchFamily="49" charset="-120"/>
                <a:cs typeface="Times New Roman" panose="02020603050405020304" pitchFamily="18" charset="0"/>
              </a:rPr>
              <a:t>學科</a:t>
            </a:r>
            <a:r>
              <a:rPr lang="zh-TW" altLang="zh-TW" sz="1200" dirty="0">
                <a:solidFill>
                  <a:schemeClr val="bg1"/>
                </a:solidFill>
                <a:latin typeface="華康中特圓體" panose="020F0809000000000000" pitchFamily="49" charset="-120"/>
                <a:ea typeface="華康中特圓體" panose="020F0809000000000000" pitchFamily="49" charset="-120"/>
                <a:cs typeface="Times New Roman" panose="02020603050405020304" pitchFamily="18" charset="0"/>
              </a:rPr>
              <a:t>為權重</a:t>
            </a:r>
            <a:r>
              <a:rPr lang="zh-TW" altLang="zh-TW" sz="1600" dirty="0">
                <a:solidFill>
                  <a:srgbClr val="FFFF00"/>
                </a:solidFill>
                <a:latin typeface="華康中特圓體" panose="020F0809000000000000" pitchFamily="49" charset="-120"/>
                <a:ea typeface="華康中特圓體" panose="020F0809000000000000" pitchFamily="49" charset="-120"/>
                <a:cs typeface="Times New Roman" panose="02020603050405020304" pitchFamily="18" charset="0"/>
              </a:rPr>
              <a:t>不採計</a:t>
            </a:r>
            <a:r>
              <a:rPr lang="zh-TW" altLang="zh-TW" sz="1200" dirty="0">
                <a:solidFill>
                  <a:schemeClr val="bg1"/>
                </a:solidFill>
                <a:latin typeface="華康中特圓體" panose="020F0809000000000000" pitchFamily="49" charset="-120"/>
                <a:ea typeface="華康中特圓體" panose="020F0809000000000000" pitchFamily="49" charset="-120"/>
                <a:cs typeface="Times New Roman" panose="02020603050405020304" pitchFamily="18" charset="0"/>
              </a:rPr>
              <a:t>之科目，權重於計算學科能力測驗加權平均成績時，</a:t>
            </a:r>
            <a:r>
              <a:rPr lang="zh-TW" altLang="zh-TW" sz="1600" dirty="0">
                <a:solidFill>
                  <a:srgbClr val="FFFF00"/>
                </a:solidFill>
                <a:latin typeface="華康中特圓體" panose="020F0809000000000000" pitchFamily="49" charset="-120"/>
                <a:ea typeface="華康中特圓體" panose="020F0809000000000000" pitchFamily="49" charset="-120"/>
                <a:cs typeface="Times New Roman" panose="02020603050405020304" pitchFamily="18" charset="0"/>
              </a:rPr>
              <a:t>以</a:t>
            </a:r>
            <a:r>
              <a:rPr lang="en-US" altLang="zh-TW" sz="1600" dirty="0">
                <a:solidFill>
                  <a:srgbClr val="FFFF00"/>
                </a:solidFill>
                <a:latin typeface="華康中特圓體" panose="020F0809000000000000" pitchFamily="49" charset="-120"/>
                <a:ea typeface="華康中特圓體" panose="020F0809000000000000" pitchFamily="49" charset="-120"/>
                <a:cs typeface="Times New Roman" panose="02020603050405020304" pitchFamily="18" charset="0"/>
              </a:rPr>
              <a:t>0</a:t>
            </a:r>
            <a:r>
              <a:rPr lang="zh-TW" altLang="en-US" sz="1600" dirty="0" smtClean="0">
                <a:solidFill>
                  <a:srgbClr val="FFFF00"/>
                </a:solidFill>
                <a:latin typeface="華康中特圓體" panose="020F0809000000000000" pitchFamily="49" charset="-120"/>
                <a:ea typeface="華康中特圓體" panose="020F0809000000000000" pitchFamily="49" charset="-120"/>
                <a:cs typeface="Times New Roman" panose="02020603050405020304" pitchFamily="18" charset="0"/>
              </a:rPr>
              <a:t>計算</a:t>
            </a:r>
            <a:r>
              <a:rPr lang="zh-TW" altLang="en-US" sz="1200" dirty="0" smtClean="0">
                <a:solidFill>
                  <a:schemeClr val="bg1"/>
                </a:solidFill>
                <a:latin typeface="華康中特圓體" panose="020F0809000000000000" pitchFamily="49" charset="-120"/>
                <a:ea typeface="華康中特圓體" panose="020F0809000000000000" pitchFamily="49" charset="-120"/>
                <a:cs typeface="Times New Roman" panose="02020603050405020304" pitchFamily="18" charset="0"/>
              </a:rPr>
              <a:t>。</a:t>
            </a:r>
            <a:endParaRPr lang="zh-TW" altLang="en-US" sz="1200" dirty="0">
              <a:solidFill>
                <a:schemeClr val="bg1"/>
              </a:solidFill>
              <a:latin typeface="華康中特圓體" panose="020F0809000000000000" pitchFamily="49" charset="-120"/>
              <a:ea typeface="華康中特圓體" panose="020F0809000000000000" pitchFamily="49" charset="-120"/>
              <a:cs typeface="Times New Roman" panose="02020603050405020304" pitchFamily="18" charset="0"/>
            </a:endParaRPr>
          </a:p>
        </p:txBody>
      </p:sp>
      <p:graphicFrame>
        <p:nvGraphicFramePr>
          <p:cNvPr id="11" name="表格 10"/>
          <p:cNvGraphicFramePr>
            <a:graphicFrameLocks noGrp="1"/>
          </p:cNvGraphicFramePr>
          <p:nvPr>
            <p:extLst>
              <p:ext uri="{D42A27DB-BD31-4B8C-83A1-F6EECF244321}">
                <p14:modId xmlns:p14="http://schemas.microsoft.com/office/powerpoint/2010/main" val="2900373641"/>
              </p:ext>
            </p:extLst>
          </p:nvPr>
        </p:nvGraphicFramePr>
        <p:xfrm>
          <a:off x="4257706" y="1889286"/>
          <a:ext cx="3146034" cy="2169518"/>
        </p:xfrm>
        <a:graphic>
          <a:graphicData uri="http://schemas.openxmlformats.org/drawingml/2006/table">
            <a:tbl>
              <a:tblPr/>
              <a:tblGrid>
                <a:gridCol w="1240326">
                  <a:extLst>
                    <a:ext uri="{9D8B030D-6E8A-4147-A177-3AD203B41FA5}">
                      <a16:colId xmlns:a16="http://schemas.microsoft.com/office/drawing/2014/main" val="20001"/>
                    </a:ext>
                  </a:extLst>
                </a:gridCol>
                <a:gridCol w="741289">
                  <a:extLst>
                    <a:ext uri="{9D8B030D-6E8A-4147-A177-3AD203B41FA5}">
                      <a16:colId xmlns:a16="http://schemas.microsoft.com/office/drawing/2014/main" val="20002"/>
                    </a:ext>
                  </a:extLst>
                </a:gridCol>
                <a:gridCol w="1164419">
                  <a:extLst>
                    <a:ext uri="{9D8B030D-6E8A-4147-A177-3AD203B41FA5}">
                      <a16:colId xmlns:a16="http://schemas.microsoft.com/office/drawing/2014/main" val="20003"/>
                    </a:ext>
                  </a:extLst>
                </a:gridCol>
              </a:tblGrid>
              <a:tr h="493334">
                <a:tc>
                  <a:txBody>
                    <a:bodyPr/>
                    <a:lstStyle/>
                    <a:p>
                      <a:pPr marL="0" marR="0" lvl="0" indent="0" algn="ctr" defTabSz="914400" rtl="0" eaLnBrk="1" fontAlgn="base" latinLnBrk="0" hangingPunct="1">
                        <a:lnSpc>
                          <a:spcPct val="100000"/>
                        </a:lnSpc>
                        <a:spcBef>
                          <a:spcPts val="38"/>
                        </a:spcBef>
                        <a:spcAft>
                          <a:spcPts val="38"/>
                        </a:spcAft>
                        <a:buClrTx/>
                        <a:buSzTx/>
                        <a:buFontTx/>
                        <a:buNone/>
                        <a:tabLst/>
                      </a:pPr>
                      <a:r>
                        <a:rPr kumimoji="0" lang="zh-TW" sz="1600" b="1" i="0" u="none" strike="noStrike" cap="none" normalizeH="0" baseline="0" dirty="0" smtClean="0">
                          <a:ln>
                            <a:noFill/>
                          </a:ln>
                          <a:solidFill>
                            <a:schemeClr val="tx1"/>
                          </a:solidFill>
                          <a:effectLst/>
                          <a:latin typeface="Times New Roman" pitchFamily="18" charset="0"/>
                          <a:ea typeface="標楷體" pitchFamily="65" charset="-120"/>
                          <a:cs typeface="Times New Roman" pitchFamily="18" charset="0"/>
                        </a:rPr>
                        <a:t>科目</a:t>
                      </a:r>
                      <a:endParaRPr kumimoji="0" lang="zh-TW" sz="1600" b="0" i="0" u="none" strike="noStrike" cap="none" normalizeH="0" baseline="0" dirty="0" smtClean="0">
                        <a:ln>
                          <a:noFill/>
                        </a:ln>
                        <a:solidFill>
                          <a:schemeClr val="tx1"/>
                        </a:solidFill>
                        <a:effectLst/>
                        <a:latin typeface="Times New Roman" pitchFamily="18" charset="0"/>
                        <a:ea typeface="標楷體" pitchFamily="65" charset="-120"/>
                        <a:cs typeface="Times New Roman" pitchFamily="18" charset="0"/>
                      </a:endParaRPr>
                    </a:p>
                  </a:txBody>
                  <a:tcPr marL="68580" marR="68580" marT="0" marB="0" anchor="ctr" horzOverflow="overflow">
                    <a:lnL w="12700" cap="flat" cmpd="sng" algn="ctr">
                      <a:solidFill>
                        <a:srgbClr val="0066CC"/>
                      </a:solidFill>
                      <a:prstDash val="solid"/>
                      <a:round/>
                      <a:headEnd type="none" w="med" len="med"/>
                      <a:tailEnd type="none" w="med" len="med"/>
                    </a:lnL>
                    <a:lnR w="12700" cap="flat" cmpd="sng" algn="ctr">
                      <a:solidFill>
                        <a:srgbClr val="0066CC"/>
                      </a:solidFill>
                      <a:prstDash val="solid"/>
                      <a:round/>
                      <a:headEnd type="none" w="med" len="med"/>
                      <a:tailEnd type="none" w="med" len="med"/>
                    </a:lnR>
                    <a:lnT w="12700" cap="flat" cmpd="sng" algn="ctr">
                      <a:solidFill>
                        <a:srgbClr val="0066CC"/>
                      </a:solidFill>
                      <a:prstDash val="solid"/>
                      <a:round/>
                      <a:headEnd type="none" w="med" len="med"/>
                      <a:tailEnd type="none" w="med" len="med"/>
                    </a:lnT>
                    <a:lnB w="12700" cap="flat" cmpd="sng" algn="ctr">
                      <a:solidFill>
                        <a:srgbClr val="0066CC"/>
                      </a:solidFill>
                      <a:prstDash val="solid"/>
                      <a:round/>
                      <a:headEnd type="none" w="med" len="med"/>
                      <a:tailEnd type="none" w="med" len="med"/>
                    </a:lnB>
                    <a:lnTlToBr>
                      <a:noFill/>
                    </a:lnTlToBr>
                    <a:lnBlToTr>
                      <a:noFill/>
                    </a:lnBlToTr>
                    <a:solidFill>
                      <a:srgbClr val="E4F8F6"/>
                    </a:solidFill>
                  </a:tcPr>
                </a:tc>
                <a:tc>
                  <a:txBody>
                    <a:bodyPr/>
                    <a:lstStyle/>
                    <a:p>
                      <a:pPr marL="0" marR="0" lvl="0" indent="0" algn="ctr" defTabSz="914400" rtl="0" eaLnBrk="1" fontAlgn="base" latinLnBrk="0" hangingPunct="1">
                        <a:lnSpc>
                          <a:spcPct val="100000"/>
                        </a:lnSpc>
                        <a:spcBef>
                          <a:spcPts val="38"/>
                        </a:spcBef>
                        <a:spcAft>
                          <a:spcPts val="38"/>
                        </a:spcAft>
                        <a:buClrTx/>
                        <a:buSzTx/>
                        <a:buFontTx/>
                        <a:buNone/>
                        <a:tabLst/>
                      </a:pPr>
                      <a:r>
                        <a:rPr kumimoji="0" lang="zh-TW" sz="1600" b="1" i="0" u="none" strike="noStrike" cap="none" normalizeH="0" baseline="0" dirty="0" smtClean="0">
                          <a:ln>
                            <a:noFill/>
                          </a:ln>
                          <a:solidFill>
                            <a:schemeClr val="tx1"/>
                          </a:solidFill>
                          <a:effectLst/>
                          <a:latin typeface="Times New Roman" pitchFamily="18" charset="0"/>
                          <a:ea typeface="標楷體" pitchFamily="65" charset="-120"/>
                          <a:cs typeface="Times New Roman" pitchFamily="18" charset="0"/>
                        </a:rPr>
                        <a:t>權重</a:t>
                      </a:r>
                      <a:endParaRPr kumimoji="0" lang="zh-TW" sz="1600" b="0" i="0" u="none" strike="noStrike" cap="none" normalizeH="0" baseline="0" dirty="0" smtClean="0">
                        <a:ln>
                          <a:noFill/>
                        </a:ln>
                        <a:solidFill>
                          <a:schemeClr val="tx1"/>
                        </a:solidFill>
                        <a:effectLst/>
                        <a:latin typeface="Times New Roman" pitchFamily="18" charset="0"/>
                        <a:ea typeface="標楷體" pitchFamily="65" charset="-120"/>
                        <a:cs typeface="Times New Roman" pitchFamily="18" charset="0"/>
                      </a:endParaRPr>
                    </a:p>
                  </a:txBody>
                  <a:tcPr marL="68580" marR="68580" marT="0" marB="0" anchor="ctr" horzOverflow="overflow">
                    <a:lnL w="12700" cap="flat" cmpd="sng" algn="ctr">
                      <a:solidFill>
                        <a:srgbClr val="0066CC"/>
                      </a:solidFill>
                      <a:prstDash val="solid"/>
                      <a:round/>
                      <a:headEnd type="none" w="med" len="med"/>
                      <a:tailEnd type="none" w="med" len="med"/>
                    </a:lnL>
                    <a:lnR w="12700" cap="flat" cmpd="sng" algn="ctr">
                      <a:solidFill>
                        <a:srgbClr val="0066CC"/>
                      </a:solidFill>
                      <a:prstDash val="solid"/>
                      <a:round/>
                      <a:headEnd type="none" w="med" len="med"/>
                      <a:tailEnd type="none" w="med" len="med"/>
                    </a:lnR>
                    <a:lnT w="12700" cap="flat" cmpd="sng" algn="ctr">
                      <a:solidFill>
                        <a:srgbClr val="0066CC"/>
                      </a:solidFill>
                      <a:prstDash val="solid"/>
                      <a:round/>
                      <a:headEnd type="none" w="med" len="med"/>
                      <a:tailEnd type="none" w="med" len="med"/>
                    </a:lnT>
                    <a:lnB w="12700" cap="flat" cmpd="sng" algn="ctr">
                      <a:solidFill>
                        <a:srgbClr val="0066CC"/>
                      </a:solidFill>
                      <a:prstDash val="solid"/>
                      <a:round/>
                      <a:headEnd type="none" w="med" len="med"/>
                      <a:tailEnd type="none" w="med" len="med"/>
                    </a:lnB>
                    <a:lnTlToBr>
                      <a:noFill/>
                    </a:lnTlToBr>
                    <a:lnBlToTr>
                      <a:noFill/>
                    </a:lnBlToTr>
                    <a:solidFill>
                      <a:srgbClr val="E4F8F6"/>
                    </a:solidFill>
                  </a:tcPr>
                </a:tc>
                <a:tc>
                  <a:txBody>
                    <a:bodyPr/>
                    <a:lstStyle/>
                    <a:p>
                      <a:pPr marL="0" marR="0" lvl="0" indent="0" algn="ctr" defTabSz="914400" rtl="0" eaLnBrk="1" fontAlgn="base" latinLnBrk="0" hangingPunct="1">
                        <a:lnSpc>
                          <a:spcPct val="100000"/>
                        </a:lnSpc>
                        <a:spcBef>
                          <a:spcPts val="38"/>
                        </a:spcBef>
                        <a:spcAft>
                          <a:spcPts val="38"/>
                        </a:spcAft>
                        <a:buClrTx/>
                        <a:buSzTx/>
                        <a:buFontTx/>
                        <a:buNone/>
                        <a:tabLst/>
                      </a:pPr>
                      <a:r>
                        <a:rPr kumimoji="0" lang="zh-TW" altLang="en-US" sz="1600" b="1" i="0" u="none" strike="noStrike" cap="none" normalizeH="0" baseline="0" dirty="0" smtClean="0">
                          <a:ln>
                            <a:noFill/>
                          </a:ln>
                          <a:solidFill>
                            <a:schemeClr val="tx1"/>
                          </a:solidFill>
                          <a:effectLst/>
                          <a:latin typeface="Times New Roman" pitchFamily="18" charset="0"/>
                          <a:ea typeface="標楷體" pitchFamily="65" charset="-120"/>
                          <a:cs typeface="Times New Roman" pitchFamily="18" charset="0"/>
                        </a:rPr>
                        <a:t>原始</a:t>
                      </a:r>
                      <a:r>
                        <a:rPr kumimoji="0" lang="zh-TW" sz="1600" b="1" i="0" u="none" strike="noStrike" cap="none" normalizeH="0" baseline="0" dirty="0" smtClean="0">
                          <a:ln>
                            <a:noFill/>
                          </a:ln>
                          <a:solidFill>
                            <a:schemeClr val="tx1"/>
                          </a:solidFill>
                          <a:effectLst/>
                          <a:latin typeface="Times New Roman" pitchFamily="18" charset="0"/>
                          <a:ea typeface="標楷體" pitchFamily="65" charset="-120"/>
                          <a:cs typeface="Times New Roman" pitchFamily="18" charset="0"/>
                        </a:rPr>
                        <a:t>成績</a:t>
                      </a:r>
                      <a:r>
                        <a:rPr kumimoji="0" lang="en-US" altLang="zh-TW" sz="1600" b="1" i="0" u="none" strike="noStrike" cap="none" normalizeH="0" baseline="0" dirty="0" smtClean="0">
                          <a:ln>
                            <a:noFill/>
                          </a:ln>
                          <a:solidFill>
                            <a:schemeClr val="tx1"/>
                          </a:solidFill>
                          <a:effectLst/>
                          <a:latin typeface="Times New Roman" pitchFamily="18" charset="0"/>
                          <a:ea typeface="標楷體" pitchFamily="65" charset="-120"/>
                          <a:cs typeface="Times New Roman" pitchFamily="18" charset="0"/>
                        </a:rPr>
                        <a:t>(</a:t>
                      </a:r>
                      <a:r>
                        <a:rPr kumimoji="0" lang="zh-TW" sz="1600" b="1" i="0" u="none" strike="noStrike" cap="none" normalizeH="0" baseline="0" dirty="0" smtClean="0">
                          <a:ln>
                            <a:noFill/>
                          </a:ln>
                          <a:solidFill>
                            <a:schemeClr val="tx1"/>
                          </a:solidFill>
                          <a:effectLst/>
                          <a:latin typeface="Times New Roman" pitchFamily="18" charset="0"/>
                          <a:ea typeface="標楷體" pitchFamily="65" charset="-120"/>
                          <a:cs typeface="Times New Roman" pitchFamily="18" charset="0"/>
                        </a:rPr>
                        <a:t>級分</a:t>
                      </a:r>
                      <a:r>
                        <a:rPr kumimoji="0" lang="en-US" altLang="zh-TW" sz="1600" b="1" i="0" u="none" strike="noStrike" cap="none" normalizeH="0" baseline="0" dirty="0" smtClean="0">
                          <a:ln>
                            <a:noFill/>
                          </a:ln>
                          <a:solidFill>
                            <a:schemeClr val="tx1"/>
                          </a:solidFill>
                          <a:effectLst/>
                          <a:latin typeface="Times New Roman" pitchFamily="18" charset="0"/>
                          <a:ea typeface="標楷體" pitchFamily="65" charset="-120"/>
                          <a:cs typeface="Times New Roman" pitchFamily="18" charset="0"/>
                        </a:rPr>
                        <a:t>)</a:t>
                      </a:r>
                      <a:endParaRPr kumimoji="0" lang="zh-TW" altLang="zh-TW" sz="1600" b="0" i="0" u="none" strike="noStrike" cap="none" normalizeH="0" baseline="0" dirty="0" smtClean="0">
                        <a:ln>
                          <a:noFill/>
                        </a:ln>
                        <a:solidFill>
                          <a:schemeClr val="tx1"/>
                        </a:solidFill>
                        <a:effectLst/>
                        <a:latin typeface="Times New Roman" pitchFamily="18" charset="0"/>
                        <a:ea typeface="標楷體" pitchFamily="65" charset="-120"/>
                        <a:cs typeface="Times New Roman" pitchFamily="18" charset="0"/>
                      </a:endParaRPr>
                    </a:p>
                  </a:txBody>
                  <a:tcPr marL="68580" marR="68580" marT="0" marB="0" anchor="ctr" horzOverflow="overflow">
                    <a:lnL w="12700" cap="flat" cmpd="sng" algn="ctr">
                      <a:solidFill>
                        <a:srgbClr val="0066CC"/>
                      </a:solidFill>
                      <a:prstDash val="solid"/>
                      <a:round/>
                      <a:headEnd type="none" w="med" len="med"/>
                      <a:tailEnd type="none" w="med" len="med"/>
                    </a:lnL>
                    <a:lnR w="12700" cap="flat" cmpd="sng" algn="ctr">
                      <a:solidFill>
                        <a:srgbClr val="0066CC"/>
                      </a:solidFill>
                      <a:prstDash val="solid"/>
                      <a:round/>
                      <a:headEnd type="none" w="med" len="med"/>
                      <a:tailEnd type="none" w="med" len="med"/>
                    </a:lnR>
                    <a:lnT w="12700" cap="flat" cmpd="sng" algn="ctr">
                      <a:solidFill>
                        <a:srgbClr val="0066CC"/>
                      </a:solidFill>
                      <a:prstDash val="solid"/>
                      <a:round/>
                      <a:headEnd type="none" w="med" len="med"/>
                      <a:tailEnd type="none" w="med" len="med"/>
                    </a:lnT>
                    <a:lnB w="12700" cap="flat" cmpd="sng" algn="ctr">
                      <a:solidFill>
                        <a:srgbClr val="0066CC"/>
                      </a:solidFill>
                      <a:prstDash val="solid"/>
                      <a:round/>
                      <a:headEnd type="none" w="med" len="med"/>
                      <a:tailEnd type="none" w="med" len="med"/>
                    </a:lnB>
                    <a:lnTlToBr>
                      <a:noFill/>
                    </a:lnTlToBr>
                    <a:lnBlToTr>
                      <a:noFill/>
                    </a:lnBlToTr>
                    <a:solidFill>
                      <a:srgbClr val="E4F8F6"/>
                    </a:solidFill>
                  </a:tcPr>
                </a:tc>
                <a:extLst>
                  <a:ext uri="{0D108BD9-81ED-4DB2-BD59-A6C34878D82A}">
                    <a16:rowId xmlns:a16="http://schemas.microsoft.com/office/drawing/2014/main" val="10000"/>
                  </a:ext>
                </a:extLst>
              </a:tr>
              <a:tr h="279364">
                <a:tc>
                  <a:txBody>
                    <a:bodyPr/>
                    <a:lstStyle/>
                    <a:p>
                      <a:pPr marL="0" marR="0" lvl="0" indent="0" algn="l" defTabSz="914400" rtl="0" eaLnBrk="1" fontAlgn="base" latinLnBrk="0" hangingPunct="1">
                        <a:lnSpc>
                          <a:spcPct val="100000"/>
                        </a:lnSpc>
                        <a:spcBef>
                          <a:spcPts val="38"/>
                        </a:spcBef>
                        <a:spcAft>
                          <a:spcPts val="38"/>
                        </a:spcAft>
                        <a:buClrTx/>
                        <a:buSzTx/>
                        <a:buFontTx/>
                        <a:buNone/>
                        <a:tabLst/>
                      </a:pPr>
                      <a:r>
                        <a:rPr kumimoji="0" lang="zh-TW" sz="1600" b="1" i="0" u="none" strike="noStrike" cap="none" normalizeH="0" baseline="0" dirty="0" smtClean="0">
                          <a:ln>
                            <a:noFill/>
                          </a:ln>
                          <a:solidFill>
                            <a:schemeClr val="tx1"/>
                          </a:solidFill>
                          <a:effectLst/>
                          <a:latin typeface="Times New Roman" pitchFamily="18" charset="0"/>
                          <a:ea typeface="標楷體" pitchFamily="65" charset="-120"/>
                          <a:cs typeface="Times New Roman" pitchFamily="18" charset="0"/>
                        </a:rPr>
                        <a:t>國文</a:t>
                      </a:r>
                      <a:endParaRPr kumimoji="0" lang="zh-TW" sz="1600" b="0" i="0" u="none" strike="noStrike" cap="none" normalizeH="0" baseline="0" dirty="0" smtClean="0">
                        <a:ln>
                          <a:noFill/>
                        </a:ln>
                        <a:solidFill>
                          <a:schemeClr val="tx1"/>
                        </a:solidFill>
                        <a:effectLst/>
                        <a:latin typeface="Times New Roman" pitchFamily="18" charset="0"/>
                        <a:ea typeface="標楷體" pitchFamily="65" charset="-120"/>
                        <a:cs typeface="Times New Roman" pitchFamily="18" charset="0"/>
                      </a:endParaRPr>
                    </a:p>
                  </a:txBody>
                  <a:tcPr marL="68580" marR="68580" marT="0" marB="0" horzOverflow="overflow">
                    <a:lnL w="12700" cap="flat" cmpd="sng" algn="ctr">
                      <a:solidFill>
                        <a:srgbClr val="0066CC"/>
                      </a:solidFill>
                      <a:prstDash val="solid"/>
                      <a:round/>
                      <a:headEnd type="none" w="med" len="med"/>
                      <a:tailEnd type="none" w="med" len="med"/>
                    </a:lnL>
                    <a:lnR w="12700" cap="flat" cmpd="sng" algn="ctr">
                      <a:solidFill>
                        <a:srgbClr val="0066CC"/>
                      </a:solidFill>
                      <a:prstDash val="solid"/>
                      <a:round/>
                      <a:headEnd type="none" w="med" len="med"/>
                      <a:tailEnd type="none" w="med" len="med"/>
                    </a:lnR>
                    <a:lnT w="12700" cap="flat" cmpd="sng" algn="ctr">
                      <a:solidFill>
                        <a:srgbClr val="0066CC"/>
                      </a:solidFill>
                      <a:prstDash val="solid"/>
                      <a:round/>
                      <a:headEnd type="none" w="med" len="med"/>
                      <a:tailEnd type="none" w="med" len="med"/>
                    </a:lnT>
                    <a:lnB w="12700" cap="flat" cmpd="sng" algn="ctr">
                      <a:solidFill>
                        <a:srgbClr val="0066CC"/>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ts val="38"/>
                        </a:spcBef>
                        <a:spcAft>
                          <a:spcPts val="38"/>
                        </a:spcAft>
                        <a:buClrTx/>
                        <a:buSzTx/>
                        <a:buFontTx/>
                        <a:buNone/>
                        <a:tabLst/>
                      </a:pPr>
                      <a:r>
                        <a:rPr kumimoji="0" lang="en-US" altLang="zh-TW" sz="1600" b="1" i="0" u="none" strike="noStrike" cap="none" normalizeH="0" baseline="0" dirty="0" smtClean="0">
                          <a:ln>
                            <a:noFill/>
                          </a:ln>
                          <a:solidFill>
                            <a:schemeClr val="tx1"/>
                          </a:solidFill>
                          <a:effectLst/>
                          <a:latin typeface="Times New Roman" pitchFamily="18" charset="0"/>
                          <a:ea typeface="標楷體" pitchFamily="65" charset="-120"/>
                          <a:cs typeface="Times New Roman" pitchFamily="18" charset="0"/>
                        </a:rPr>
                        <a:t>×1.00</a:t>
                      </a:r>
                      <a:endParaRPr kumimoji="0" lang="zh-TW" altLang="zh-TW" sz="1600" b="0" i="0" u="none" strike="noStrike" cap="none" normalizeH="0" baseline="0" dirty="0" smtClean="0">
                        <a:ln>
                          <a:noFill/>
                        </a:ln>
                        <a:solidFill>
                          <a:schemeClr val="tx1"/>
                        </a:solidFill>
                        <a:effectLst/>
                        <a:latin typeface="Times New Roman" pitchFamily="18" charset="0"/>
                        <a:ea typeface="標楷體" pitchFamily="65" charset="-120"/>
                        <a:cs typeface="Times New Roman" pitchFamily="18" charset="0"/>
                      </a:endParaRPr>
                    </a:p>
                  </a:txBody>
                  <a:tcPr marL="68580" marR="68580" marT="0" marB="0" horzOverflow="overflow">
                    <a:lnL w="12700" cap="flat" cmpd="sng" algn="ctr">
                      <a:solidFill>
                        <a:srgbClr val="0066CC"/>
                      </a:solidFill>
                      <a:prstDash val="solid"/>
                      <a:round/>
                      <a:headEnd type="none" w="med" len="med"/>
                      <a:tailEnd type="none" w="med" len="med"/>
                    </a:lnL>
                    <a:lnR w="12700" cap="flat" cmpd="sng" algn="ctr">
                      <a:solidFill>
                        <a:srgbClr val="0066CC"/>
                      </a:solidFill>
                      <a:prstDash val="solid"/>
                      <a:round/>
                      <a:headEnd type="none" w="med" len="med"/>
                      <a:tailEnd type="none" w="med" len="med"/>
                    </a:lnR>
                    <a:lnT w="12700" cap="flat" cmpd="sng" algn="ctr">
                      <a:solidFill>
                        <a:srgbClr val="0066CC"/>
                      </a:solidFill>
                      <a:prstDash val="solid"/>
                      <a:round/>
                      <a:headEnd type="none" w="med" len="med"/>
                      <a:tailEnd type="none" w="med" len="med"/>
                    </a:lnT>
                    <a:lnB w="12700" cap="flat" cmpd="sng" algn="ctr">
                      <a:solidFill>
                        <a:srgbClr val="0066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38"/>
                        </a:spcBef>
                        <a:spcAft>
                          <a:spcPts val="38"/>
                        </a:spcAft>
                        <a:buClrTx/>
                        <a:buSzTx/>
                        <a:buFontTx/>
                        <a:buNone/>
                        <a:tabLst/>
                      </a:pPr>
                      <a:r>
                        <a:rPr kumimoji="0" lang="en-US" altLang="zh-TW" sz="1600" b="1" i="0" u="none" strike="noStrike" cap="none" normalizeH="0" baseline="0" dirty="0" smtClean="0">
                          <a:ln>
                            <a:noFill/>
                          </a:ln>
                          <a:solidFill>
                            <a:srgbClr val="FF0000"/>
                          </a:solidFill>
                          <a:effectLst/>
                          <a:latin typeface="Times New Roman" pitchFamily="18" charset="0"/>
                          <a:ea typeface="標楷體" pitchFamily="65" charset="-120"/>
                          <a:cs typeface="Times New Roman" pitchFamily="18" charset="0"/>
                        </a:rPr>
                        <a:t>10</a:t>
                      </a:r>
                      <a:endParaRPr kumimoji="0" lang="zh-TW" altLang="zh-TW" sz="1600" b="1" i="0" u="none" strike="noStrike" cap="none" normalizeH="0" baseline="0" dirty="0" smtClean="0">
                        <a:ln>
                          <a:noFill/>
                        </a:ln>
                        <a:solidFill>
                          <a:srgbClr val="FF0000"/>
                        </a:solidFill>
                        <a:effectLst/>
                        <a:latin typeface="Times New Roman" pitchFamily="18" charset="0"/>
                        <a:ea typeface="標楷體" pitchFamily="65" charset="-120"/>
                        <a:cs typeface="Times New Roman" pitchFamily="18" charset="0"/>
                      </a:endParaRPr>
                    </a:p>
                  </a:txBody>
                  <a:tcPr marL="68580" marR="68580" marT="0" marB="0" horzOverflow="overflow">
                    <a:lnL w="12700" cap="flat" cmpd="sng" algn="ctr">
                      <a:solidFill>
                        <a:srgbClr val="0066CC"/>
                      </a:solidFill>
                      <a:prstDash val="solid"/>
                      <a:round/>
                      <a:headEnd type="none" w="med" len="med"/>
                      <a:tailEnd type="none" w="med" len="med"/>
                    </a:lnL>
                    <a:lnR w="12700" cap="flat" cmpd="sng" algn="ctr">
                      <a:solidFill>
                        <a:srgbClr val="0066CC"/>
                      </a:solidFill>
                      <a:prstDash val="solid"/>
                      <a:round/>
                      <a:headEnd type="none" w="med" len="med"/>
                      <a:tailEnd type="none" w="med" len="med"/>
                    </a:lnR>
                    <a:lnT w="12700" cap="flat" cmpd="sng" algn="ctr">
                      <a:solidFill>
                        <a:srgbClr val="0066CC"/>
                      </a:solidFill>
                      <a:prstDash val="solid"/>
                      <a:round/>
                      <a:headEnd type="none" w="med" len="med"/>
                      <a:tailEnd type="none" w="med" len="med"/>
                    </a:lnT>
                    <a:lnB w="12700" cap="flat" cmpd="sng" algn="ctr">
                      <a:solidFill>
                        <a:srgbClr val="0066CC"/>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79364">
                <a:tc>
                  <a:txBody>
                    <a:bodyPr/>
                    <a:lstStyle/>
                    <a:p>
                      <a:pPr marL="0" marR="0" lvl="0" indent="0" algn="l" defTabSz="914400" rtl="0" eaLnBrk="1" fontAlgn="base" latinLnBrk="0" hangingPunct="1">
                        <a:lnSpc>
                          <a:spcPct val="100000"/>
                        </a:lnSpc>
                        <a:spcBef>
                          <a:spcPts val="38"/>
                        </a:spcBef>
                        <a:spcAft>
                          <a:spcPts val="38"/>
                        </a:spcAft>
                        <a:buClrTx/>
                        <a:buSzTx/>
                        <a:buFontTx/>
                        <a:buNone/>
                        <a:tabLst/>
                      </a:pPr>
                      <a:r>
                        <a:rPr kumimoji="0" lang="zh-TW" sz="1600" b="1" i="0" u="none" strike="noStrike" cap="none" normalizeH="0" baseline="0" smtClean="0">
                          <a:ln>
                            <a:noFill/>
                          </a:ln>
                          <a:solidFill>
                            <a:schemeClr val="tx1"/>
                          </a:solidFill>
                          <a:effectLst/>
                          <a:latin typeface="Times New Roman" pitchFamily="18" charset="0"/>
                          <a:ea typeface="標楷體" pitchFamily="65" charset="-120"/>
                          <a:cs typeface="Times New Roman" pitchFamily="18" charset="0"/>
                        </a:rPr>
                        <a:t>英文</a:t>
                      </a:r>
                      <a:endParaRPr kumimoji="0" lang="zh-TW" sz="1600" b="0" i="0" u="none" strike="noStrike" cap="none" normalizeH="0" baseline="0" smtClean="0">
                        <a:ln>
                          <a:noFill/>
                        </a:ln>
                        <a:solidFill>
                          <a:schemeClr val="tx1"/>
                        </a:solidFill>
                        <a:effectLst/>
                        <a:latin typeface="Times New Roman" pitchFamily="18" charset="0"/>
                        <a:ea typeface="標楷體" pitchFamily="65" charset="-120"/>
                        <a:cs typeface="Times New Roman" pitchFamily="18" charset="0"/>
                      </a:endParaRPr>
                    </a:p>
                  </a:txBody>
                  <a:tcPr marL="68580" marR="68580" marT="0" marB="0" horzOverflow="overflow">
                    <a:lnL w="12700" cap="flat" cmpd="sng" algn="ctr">
                      <a:solidFill>
                        <a:srgbClr val="0066CC"/>
                      </a:solidFill>
                      <a:prstDash val="solid"/>
                      <a:round/>
                      <a:headEnd type="none" w="med" len="med"/>
                      <a:tailEnd type="none" w="med" len="med"/>
                    </a:lnL>
                    <a:lnR w="12700" cap="flat" cmpd="sng" algn="ctr">
                      <a:solidFill>
                        <a:srgbClr val="0066CC"/>
                      </a:solidFill>
                      <a:prstDash val="solid"/>
                      <a:round/>
                      <a:headEnd type="none" w="med" len="med"/>
                      <a:tailEnd type="none" w="med" len="med"/>
                    </a:lnR>
                    <a:lnT w="12700" cap="flat" cmpd="sng" algn="ctr">
                      <a:solidFill>
                        <a:srgbClr val="0066CC"/>
                      </a:solidFill>
                      <a:prstDash val="solid"/>
                      <a:round/>
                      <a:headEnd type="none" w="med" len="med"/>
                      <a:tailEnd type="none" w="med" len="med"/>
                    </a:lnT>
                    <a:lnB w="12700" cap="flat" cmpd="sng" algn="ctr">
                      <a:solidFill>
                        <a:srgbClr val="0066CC"/>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ts val="38"/>
                        </a:spcBef>
                        <a:spcAft>
                          <a:spcPts val="38"/>
                        </a:spcAft>
                        <a:buClrTx/>
                        <a:buSzTx/>
                        <a:buFontTx/>
                        <a:buNone/>
                        <a:tabLst/>
                      </a:pPr>
                      <a:r>
                        <a:rPr kumimoji="0" lang="en-US" altLang="zh-TW" sz="1600" b="1" i="0" u="none" strike="noStrike" cap="none" normalizeH="0" baseline="0" dirty="0" smtClean="0">
                          <a:ln>
                            <a:noFill/>
                          </a:ln>
                          <a:solidFill>
                            <a:schemeClr val="tx1"/>
                          </a:solidFill>
                          <a:effectLst/>
                          <a:latin typeface="Times New Roman" pitchFamily="18" charset="0"/>
                          <a:ea typeface="標楷體" pitchFamily="65" charset="-120"/>
                          <a:cs typeface="Times New Roman" pitchFamily="18" charset="0"/>
                        </a:rPr>
                        <a:t>×2.50</a:t>
                      </a:r>
                      <a:endParaRPr kumimoji="0" lang="zh-TW" altLang="zh-TW" sz="1600" b="0" i="0" u="none" strike="noStrike" cap="none" normalizeH="0" baseline="0" dirty="0" smtClean="0">
                        <a:ln>
                          <a:noFill/>
                        </a:ln>
                        <a:solidFill>
                          <a:schemeClr val="tx1"/>
                        </a:solidFill>
                        <a:effectLst/>
                        <a:latin typeface="Times New Roman" pitchFamily="18" charset="0"/>
                        <a:ea typeface="標楷體" pitchFamily="65" charset="-120"/>
                        <a:cs typeface="Times New Roman" pitchFamily="18" charset="0"/>
                      </a:endParaRPr>
                    </a:p>
                  </a:txBody>
                  <a:tcPr marL="68580" marR="68580" marT="0" marB="0" horzOverflow="overflow">
                    <a:lnL w="12700" cap="flat" cmpd="sng" algn="ctr">
                      <a:solidFill>
                        <a:srgbClr val="0066CC"/>
                      </a:solidFill>
                      <a:prstDash val="solid"/>
                      <a:round/>
                      <a:headEnd type="none" w="med" len="med"/>
                      <a:tailEnd type="none" w="med" len="med"/>
                    </a:lnL>
                    <a:lnR w="12700" cap="flat" cmpd="sng" algn="ctr">
                      <a:solidFill>
                        <a:srgbClr val="0066CC"/>
                      </a:solidFill>
                      <a:prstDash val="solid"/>
                      <a:round/>
                      <a:headEnd type="none" w="med" len="med"/>
                      <a:tailEnd type="none" w="med" len="med"/>
                    </a:lnR>
                    <a:lnT w="12700" cap="flat" cmpd="sng" algn="ctr">
                      <a:solidFill>
                        <a:srgbClr val="0066CC"/>
                      </a:solidFill>
                      <a:prstDash val="solid"/>
                      <a:round/>
                      <a:headEnd type="none" w="med" len="med"/>
                      <a:tailEnd type="none" w="med" len="med"/>
                    </a:lnT>
                    <a:lnB w="12700" cap="flat" cmpd="sng" algn="ctr">
                      <a:solidFill>
                        <a:srgbClr val="0066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38"/>
                        </a:spcBef>
                        <a:spcAft>
                          <a:spcPts val="38"/>
                        </a:spcAft>
                        <a:buClrTx/>
                        <a:buSzTx/>
                        <a:buFontTx/>
                        <a:buNone/>
                        <a:tabLst/>
                      </a:pPr>
                      <a:r>
                        <a:rPr kumimoji="0" lang="en-US" altLang="zh-TW" sz="1600" b="1" i="0" u="none" strike="noStrike" cap="none" normalizeH="0" baseline="0" dirty="0" smtClean="0">
                          <a:ln>
                            <a:noFill/>
                          </a:ln>
                          <a:solidFill>
                            <a:srgbClr val="FF0000"/>
                          </a:solidFill>
                          <a:effectLst/>
                          <a:latin typeface="Times New Roman" pitchFamily="18" charset="0"/>
                          <a:ea typeface="標楷體" pitchFamily="65" charset="-120"/>
                          <a:cs typeface="Times New Roman" pitchFamily="18" charset="0"/>
                        </a:rPr>
                        <a:t>13</a:t>
                      </a:r>
                      <a:endParaRPr kumimoji="0" lang="zh-TW" altLang="zh-TW" sz="1600" b="1" i="0" u="none" strike="noStrike" cap="none" normalizeH="0" baseline="0" dirty="0" smtClean="0">
                        <a:ln>
                          <a:noFill/>
                        </a:ln>
                        <a:solidFill>
                          <a:srgbClr val="FF0000"/>
                        </a:solidFill>
                        <a:effectLst/>
                        <a:latin typeface="Times New Roman" pitchFamily="18" charset="0"/>
                        <a:ea typeface="標楷體" pitchFamily="65" charset="-120"/>
                        <a:cs typeface="Times New Roman" pitchFamily="18" charset="0"/>
                      </a:endParaRPr>
                    </a:p>
                  </a:txBody>
                  <a:tcPr marL="68580" marR="68580" marT="0" marB="0" horzOverflow="overflow">
                    <a:lnL w="12700" cap="flat" cmpd="sng" algn="ctr">
                      <a:solidFill>
                        <a:srgbClr val="0066CC"/>
                      </a:solidFill>
                      <a:prstDash val="solid"/>
                      <a:round/>
                      <a:headEnd type="none" w="med" len="med"/>
                      <a:tailEnd type="none" w="med" len="med"/>
                    </a:lnL>
                    <a:lnR w="12700" cap="flat" cmpd="sng" algn="ctr">
                      <a:solidFill>
                        <a:srgbClr val="0066CC"/>
                      </a:solidFill>
                      <a:prstDash val="solid"/>
                      <a:round/>
                      <a:headEnd type="none" w="med" len="med"/>
                      <a:tailEnd type="none" w="med" len="med"/>
                    </a:lnR>
                    <a:lnT w="12700" cap="flat" cmpd="sng" algn="ctr">
                      <a:solidFill>
                        <a:srgbClr val="0066CC"/>
                      </a:solidFill>
                      <a:prstDash val="solid"/>
                      <a:round/>
                      <a:headEnd type="none" w="med" len="med"/>
                      <a:tailEnd type="none" w="med" len="med"/>
                    </a:lnT>
                    <a:lnB w="12700" cap="flat" cmpd="sng" algn="ctr">
                      <a:solidFill>
                        <a:srgbClr val="0066CC"/>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79364">
                <a:tc>
                  <a:txBody>
                    <a:bodyPr/>
                    <a:lstStyle/>
                    <a:p>
                      <a:pPr marL="0" marR="0" lvl="0" indent="0" algn="l" defTabSz="914400" rtl="0" eaLnBrk="1" fontAlgn="base" latinLnBrk="0" hangingPunct="1">
                        <a:lnSpc>
                          <a:spcPct val="100000"/>
                        </a:lnSpc>
                        <a:spcBef>
                          <a:spcPts val="38"/>
                        </a:spcBef>
                        <a:spcAft>
                          <a:spcPts val="38"/>
                        </a:spcAft>
                        <a:buClrTx/>
                        <a:buSzTx/>
                        <a:buFontTx/>
                        <a:buNone/>
                        <a:tabLst/>
                      </a:pPr>
                      <a:r>
                        <a:rPr kumimoji="0" lang="zh-TW" sz="1600" b="1" i="0" u="none" strike="noStrike" cap="none" normalizeH="0" baseline="0" dirty="0" smtClean="0">
                          <a:ln>
                            <a:noFill/>
                          </a:ln>
                          <a:solidFill>
                            <a:schemeClr val="tx1"/>
                          </a:solidFill>
                          <a:effectLst/>
                          <a:latin typeface="Times New Roman" pitchFamily="18" charset="0"/>
                          <a:ea typeface="標楷體" pitchFamily="65" charset="-120"/>
                          <a:cs typeface="Times New Roman" pitchFamily="18" charset="0"/>
                        </a:rPr>
                        <a:t>數學</a:t>
                      </a:r>
                      <a:r>
                        <a:rPr kumimoji="0" lang="en-US" altLang="zh-TW" sz="1600" b="1" i="0" u="none" strike="noStrike" cap="none" normalizeH="0" baseline="0" dirty="0" smtClean="0">
                          <a:ln>
                            <a:noFill/>
                          </a:ln>
                          <a:solidFill>
                            <a:schemeClr val="tx1"/>
                          </a:solidFill>
                          <a:effectLst/>
                          <a:latin typeface="Times New Roman" pitchFamily="18" charset="0"/>
                          <a:ea typeface="標楷體" pitchFamily="65" charset="-120"/>
                          <a:cs typeface="Times New Roman" pitchFamily="18" charset="0"/>
                        </a:rPr>
                        <a:t>A</a:t>
                      </a:r>
                      <a:endParaRPr kumimoji="0" lang="zh-TW" sz="1600" b="0" i="0" u="none" strike="noStrike" cap="none" normalizeH="0" baseline="0" dirty="0" smtClean="0">
                        <a:ln>
                          <a:noFill/>
                        </a:ln>
                        <a:solidFill>
                          <a:schemeClr val="tx1"/>
                        </a:solidFill>
                        <a:effectLst/>
                        <a:latin typeface="Times New Roman" pitchFamily="18" charset="0"/>
                        <a:ea typeface="標楷體" pitchFamily="65" charset="-120"/>
                        <a:cs typeface="Times New Roman" pitchFamily="18" charset="0"/>
                      </a:endParaRPr>
                    </a:p>
                  </a:txBody>
                  <a:tcPr marL="68580" marR="68580" marT="0" marB="0" horzOverflow="overflow">
                    <a:lnL w="12700" cap="flat" cmpd="sng" algn="ctr">
                      <a:solidFill>
                        <a:srgbClr val="0066CC"/>
                      </a:solidFill>
                      <a:prstDash val="solid"/>
                      <a:round/>
                      <a:headEnd type="none" w="med" len="med"/>
                      <a:tailEnd type="none" w="med" len="med"/>
                    </a:lnL>
                    <a:lnR w="12700" cap="flat" cmpd="sng" algn="ctr">
                      <a:solidFill>
                        <a:srgbClr val="0066CC"/>
                      </a:solidFill>
                      <a:prstDash val="solid"/>
                      <a:round/>
                      <a:headEnd type="none" w="med" len="med"/>
                      <a:tailEnd type="none" w="med" len="med"/>
                    </a:lnR>
                    <a:lnT w="12700" cap="flat" cmpd="sng" algn="ctr">
                      <a:solidFill>
                        <a:srgbClr val="0066CC"/>
                      </a:solidFill>
                      <a:prstDash val="solid"/>
                      <a:round/>
                      <a:headEnd type="none" w="med" len="med"/>
                      <a:tailEnd type="none" w="med" len="med"/>
                    </a:lnT>
                    <a:lnB w="12700" cap="flat" cmpd="sng" algn="ctr">
                      <a:solidFill>
                        <a:srgbClr val="0066CC"/>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ts val="38"/>
                        </a:spcBef>
                        <a:spcAft>
                          <a:spcPts val="38"/>
                        </a:spcAft>
                        <a:buClrTx/>
                        <a:buSzTx/>
                        <a:buFontTx/>
                        <a:buNone/>
                        <a:tabLst/>
                      </a:pPr>
                      <a:r>
                        <a:rPr kumimoji="0" lang="en-US" altLang="zh-TW" sz="1600" b="1" i="0" u="none" strike="noStrike" cap="none" normalizeH="0" baseline="0" dirty="0" smtClean="0">
                          <a:ln>
                            <a:noFill/>
                          </a:ln>
                          <a:solidFill>
                            <a:schemeClr val="tx1"/>
                          </a:solidFill>
                          <a:effectLst/>
                          <a:latin typeface="Times New Roman" pitchFamily="18" charset="0"/>
                          <a:ea typeface="標楷體" pitchFamily="65" charset="-120"/>
                          <a:cs typeface="Times New Roman" pitchFamily="18" charset="0"/>
                        </a:rPr>
                        <a:t>×1.00</a:t>
                      </a:r>
                      <a:endParaRPr kumimoji="0" lang="zh-TW" altLang="zh-TW" sz="1600" b="0" i="0" u="none" strike="noStrike" cap="none" normalizeH="0" baseline="0" dirty="0" smtClean="0">
                        <a:ln>
                          <a:noFill/>
                        </a:ln>
                        <a:solidFill>
                          <a:schemeClr val="tx1"/>
                        </a:solidFill>
                        <a:effectLst/>
                        <a:latin typeface="Times New Roman" pitchFamily="18" charset="0"/>
                        <a:ea typeface="標楷體" pitchFamily="65" charset="-120"/>
                        <a:cs typeface="Times New Roman" pitchFamily="18" charset="0"/>
                      </a:endParaRPr>
                    </a:p>
                  </a:txBody>
                  <a:tcPr marL="68580" marR="68580" marT="0" marB="0" horzOverflow="overflow">
                    <a:lnL w="12700" cap="flat" cmpd="sng" algn="ctr">
                      <a:solidFill>
                        <a:srgbClr val="0066CC"/>
                      </a:solidFill>
                      <a:prstDash val="solid"/>
                      <a:round/>
                      <a:headEnd type="none" w="med" len="med"/>
                      <a:tailEnd type="none" w="med" len="med"/>
                    </a:lnL>
                    <a:lnR w="12700" cap="flat" cmpd="sng" algn="ctr">
                      <a:solidFill>
                        <a:srgbClr val="0066CC"/>
                      </a:solidFill>
                      <a:prstDash val="solid"/>
                      <a:round/>
                      <a:headEnd type="none" w="med" len="med"/>
                      <a:tailEnd type="none" w="med" len="med"/>
                    </a:lnR>
                    <a:lnT w="12700" cap="flat" cmpd="sng" algn="ctr">
                      <a:solidFill>
                        <a:srgbClr val="0066CC"/>
                      </a:solidFill>
                      <a:prstDash val="solid"/>
                      <a:round/>
                      <a:headEnd type="none" w="med" len="med"/>
                      <a:tailEnd type="none" w="med" len="med"/>
                    </a:lnT>
                    <a:lnB w="12700" cap="flat" cmpd="sng" algn="ctr">
                      <a:solidFill>
                        <a:srgbClr val="0066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38"/>
                        </a:spcBef>
                        <a:spcAft>
                          <a:spcPts val="38"/>
                        </a:spcAft>
                        <a:buClrTx/>
                        <a:buSzTx/>
                        <a:buFontTx/>
                        <a:buNone/>
                        <a:tabLst/>
                      </a:pPr>
                      <a:r>
                        <a:rPr kumimoji="0" lang="en-US" altLang="zh-TW" sz="1600" b="1" i="0" u="none" strike="noStrike" cap="none" normalizeH="0" baseline="0" dirty="0" smtClean="0">
                          <a:ln>
                            <a:noFill/>
                          </a:ln>
                          <a:solidFill>
                            <a:srgbClr val="FF0000"/>
                          </a:solidFill>
                          <a:effectLst/>
                          <a:latin typeface="Times New Roman" pitchFamily="18" charset="0"/>
                          <a:ea typeface="標楷體" pitchFamily="65" charset="-120"/>
                          <a:cs typeface="Times New Roman" pitchFamily="18" charset="0"/>
                        </a:rPr>
                        <a:t>---</a:t>
                      </a:r>
                      <a:endParaRPr kumimoji="0" lang="zh-TW" altLang="zh-TW" sz="1600" b="1" i="0" u="none" strike="noStrike" cap="none" normalizeH="0" baseline="0" dirty="0" smtClean="0">
                        <a:ln>
                          <a:noFill/>
                        </a:ln>
                        <a:solidFill>
                          <a:srgbClr val="FF0000"/>
                        </a:solidFill>
                        <a:effectLst/>
                        <a:latin typeface="Times New Roman" pitchFamily="18" charset="0"/>
                        <a:ea typeface="標楷體" pitchFamily="65" charset="-120"/>
                        <a:cs typeface="Times New Roman" pitchFamily="18" charset="0"/>
                      </a:endParaRPr>
                    </a:p>
                  </a:txBody>
                  <a:tcPr marL="68580" marR="68580" marT="0" marB="0" horzOverflow="overflow">
                    <a:lnL w="12700" cap="flat" cmpd="sng" algn="ctr">
                      <a:solidFill>
                        <a:srgbClr val="0066CC"/>
                      </a:solidFill>
                      <a:prstDash val="solid"/>
                      <a:round/>
                      <a:headEnd type="none" w="med" len="med"/>
                      <a:tailEnd type="none" w="med" len="med"/>
                    </a:lnL>
                    <a:lnR w="12700" cap="flat" cmpd="sng" algn="ctr">
                      <a:solidFill>
                        <a:srgbClr val="0066CC"/>
                      </a:solidFill>
                      <a:prstDash val="solid"/>
                      <a:round/>
                      <a:headEnd type="none" w="med" len="med"/>
                      <a:tailEnd type="none" w="med" len="med"/>
                    </a:lnR>
                    <a:lnT w="12700" cap="flat" cmpd="sng" algn="ctr">
                      <a:solidFill>
                        <a:srgbClr val="0066CC"/>
                      </a:solidFill>
                      <a:prstDash val="solid"/>
                      <a:round/>
                      <a:headEnd type="none" w="med" len="med"/>
                      <a:tailEnd type="none" w="med" len="med"/>
                    </a:lnT>
                    <a:lnB w="12700" cap="flat" cmpd="sng" algn="ctr">
                      <a:solidFill>
                        <a:srgbClr val="0066CC"/>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279364">
                <a:tc>
                  <a:txBody>
                    <a:bodyPr/>
                    <a:lstStyle/>
                    <a:p>
                      <a:pPr marL="0" marR="0" lvl="0" indent="0" algn="l" defTabSz="914400" rtl="0" eaLnBrk="1" fontAlgn="base" latinLnBrk="0" hangingPunct="1">
                        <a:lnSpc>
                          <a:spcPct val="100000"/>
                        </a:lnSpc>
                        <a:spcBef>
                          <a:spcPts val="38"/>
                        </a:spcBef>
                        <a:spcAft>
                          <a:spcPts val="38"/>
                        </a:spcAft>
                        <a:buClrTx/>
                        <a:buSzTx/>
                        <a:buFontTx/>
                        <a:buNone/>
                        <a:tabLst/>
                      </a:pPr>
                      <a:r>
                        <a:rPr kumimoji="0" lang="zh-TW" altLang="en-US" sz="1600" b="1" i="0" u="none" strike="noStrike" cap="none" normalizeH="0" baseline="0" dirty="0" smtClean="0">
                          <a:ln>
                            <a:noFill/>
                          </a:ln>
                          <a:solidFill>
                            <a:schemeClr val="tx1"/>
                          </a:solidFill>
                          <a:effectLst/>
                          <a:latin typeface="Times New Roman" pitchFamily="18" charset="0"/>
                          <a:ea typeface="標楷體" pitchFamily="65" charset="-120"/>
                          <a:cs typeface="Times New Roman" pitchFamily="18" charset="0"/>
                        </a:rPr>
                        <a:t>數學</a:t>
                      </a:r>
                      <a:r>
                        <a:rPr kumimoji="0" lang="en-US" altLang="zh-TW" sz="1600" b="1" i="0" u="none" strike="noStrike" cap="none" normalizeH="0" baseline="0" dirty="0" smtClean="0">
                          <a:ln>
                            <a:noFill/>
                          </a:ln>
                          <a:solidFill>
                            <a:schemeClr val="tx1"/>
                          </a:solidFill>
                          <a:effectLst/>
                          <a:latin typeface="Times New Roman" pitchFamily="18" charset="0"/>
                          <a:ea typeface="標楷體" pitchFamily="65" charset="-120"/>
                          <a:cs typeface="Times New Roman" pitchFamily="18" charset="0"/>
                        </a:rPr>
                        <a:t>B</a:t>
                      </a:r>
                      <a:endParaRPr kumimoji="0" lang="zh-TW" sz="1600" b="1" i="0" u="none" strike="noStrike" cap="none" normalizeH="0" baseline="0" dirty="0" smtClean="0">
                        <a:ln>
                          <a:noFill/>
                        </a:ln>
                        <a:solidFill>
                          <a:schemeClr val="tx1"/>
                        </a:solidFill>
                        <a:effectLst/>
                        <a:latin typeface="Times New Roman" pitchFamily="18" charset="0"/>
                        <a:ea typeface="標楷體" pitchFamily="65" charset="-120"/>
                        <a:cs typeface="Times New Roman" pitchFamily="18" charset="0"/>
                      </a:endParaRPr>
                    </a:p>
                  </a:txBody>
                  <a:tcPr marL="68580" marR="68580" marT="0" marB="0" horzOverflow="overflow">
                    <a:lnL w="12700" cap="flat" cmpd="sng" algn="ctr">
                      <a:solidFill>
                        <a:srgbClr val="0066CC"/>
                      </a:solidFill>
                      <a:prstDash val="solid"/>
                      <a:round/>
                      <a:headEnd type="none" w="med" len="med"/>
                      <a:tailEnd type="none" w="med" len="med"/>
                    </a:lnL>
                    <a:lnR w="12700" cap="flat" cmpd="sng" algn="ctr">
                      <a:solidFill>
                        <a:srgbClr val="0066CC"/>
                      </a:solidFill>
                      <a:prstDash val="solid"/>
                      <a:round/>
                      <a:headEnd type="none" w="med" len="med"/>
                      <a:tailEnd type="none" w="med" len="med"/>
                    </a:lnR>
                    <a:lnT w="12700" cap="flat" cmpd="sng" algn="ctr">
                      <a:solidFill>
                        <a:srgbClr val="0066CC"/>
                      </a:solidFill>
                      <a:prstDash val="solid"/>
                      <a:round/>
                      <a:headEnd type="none" w="med" len="med"/>
                      <a:tailEnd type="none" w="med" len="med"/>
                    </a:lnT>
                    <a:lnB w="12700" cap="flat" cmpd="sng" algn="ctr">
                      <a:solidFill>
                        <a:srgbClr val="0066CC"/>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ts val="38"/>
                        </a:spcBef>
                        <a:spcAft>
                          <a:spcPts val="38"/>
                        </a:spcAft>
                        <a:buClrTx/>
                        <a:buSzTx/>
                        <a:buFontTx/>
                        <a:buNone/>
                        <a:tabLst/>
                      </a:pPr>
                      <a:r>
                        <a:rPr kumimoji="0" lang="en-US" altLang="zh-TW" sz="1600" b="0" i="0" u="none" strike="noStrike" cap="none" normalizeH="0" baseline="0" dirty="0" smtClean="0">
                          <a:ln>
                            <a:noFill/>
                          </a:ln>
                          <a:solidFill>
                            <a:schemeClr val="tx1"/>
                          </a:solidFill>
                          <a:effectLst/>
                          <a:latin typeface="Times New Roman" pitchFamily="18" charset="0"/>
                          <a:ea typeface="標楷體" pitchFamily="65" charset="-120"/>
                          <a:cs typeface="Times New Roman" pitchFamily="18" charset="0"/>
                        </a:rPr>
                        <a:t>---</a:t>
                      </a:r>
                      <a:endParaRPr kumimoji="0" lang="zh-TW" altLang="zh-TW" sz="1600" b="0" i="0" u="none" strike="noStrike" cap="none" normalizeH="0" baseline="0" dirty="0" smtClean="0">
                        <a:ln>
                          <a:noFill/>
                        </a:ln>
                        <a:solidFill>
                          <a:schemeClr val="tx1"/>
                        </a:solidFill>
                        <a:effectLst/>
                        <a:latin typeface="Times New Roman" pitchFamily="18" charset="0"/>
                        <a:ea typeface="標楷體" pitchFamily="65" charset="-120"/>
                        <a:cs typeface="Times New Roman" pitchFamily="18" charset="0"/>
                      </a:endParaRPr>
                    </a:p>
                  </a:txBody>
                  <a:tcPr marL="68580" marR="68580" marT="0" marB="0" horzOverflow="overflow">
                    <a:lnL w="12700" cap="flat" cmpd="sng" algn="ctr">
                      <a:solidFill>
                        <a:srgbClr val="0066CC"/>
                      </a:solidFill>
                      <a:prstDash val="solid"/>
                      <a:round/>
                      <a:headEnd type="none" w="med" len="med"/>
                      <a:tailEnd type="none" w="med" len="med"/>
                    </a:lnL>
                    <a:lnR w="12700" cap="flat" cmpd="sng" algn="ctr">
                      <a:solidFill>
                        <a:srgbClr val="0066CC"/>
                      </a:solidFill>
                      <a:prstDash val="solid"/>
                      <a:round/>
                      <a:headEnd type="none" w="med" len="med"/>
                      <a:tailEnd type="none" w="med" len="med"/>
                    </a:lnR>
                    <a:lnT w="12700" cap="flat" cmpd="sng" algn="ctr">
                      <a:solidFill>
                        <a:srgbClr val="0066CC"/>
                      </a:solidFill>
                      <a:prstDash val="solid"/>
                      <a:round/>
                      <a:headEnd type="none" w="med" len="med"/>
                      <a:tailEnd type="none" w="med" len="med"/>
                    </a:lnT>
                    <a:lnB w="12700" cap="flat" cmpd="sng" algn="ctr">
                      <a:solidFill>
                        <a:srgbClr val="0066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38"/>
                        </a:spcBef>
                        <a:spcAft>
                          <a:spcPts val="38"/>
                        </a:spcAft>
                        <a:buClrTx/>
                        <a:buSzTx/>
                        <a:buFontTx/>
                        <a:buNone/>
                        <a:tabLst/>
                      </a:pPr>
                      <a:r>
                        <a:rPr kumimoji="0" lang="en-US" altLang="zh-TW" sz="1600" b="1" i="0" u="none" strike="noStrike" cap="none" normalizeH="0" baseline="0" dirty="0" smtClean="0">
                          <a:ln>
                            <a:noFill/>
                          </a:ln>
                          <a:solidFill>
                            <a:srgbClr val="FF0000"/>
                          </a:solidFill>
                          <a:effectLst/>
                          <a:latin typeface="Times New Roman" pitchFamily="18" charset="0"/>
                          <a:ea typeface="標楷體" pitchFamily="65" charset="-120"/>
                          <a:cs typeface="Times New Roman" pitchFamily="18" charset="0"/>
                        </a:rPr>
                        <a:t>12</a:t>
                      </a:r>
                      <a:endParaRPr kumimoji="0" lang="zh-TW" altLang="zh-TW" sz="1600" b="1" i="0" u="none" strike="noStrike" cap="none" normalizeH="0" baseline="0" dirty="0" smtClean="0">
                        <a:ln>
                          <a:noFill/>
                        </a:ln>
                        <a:solidFill>
                          <a:srgbClr val="FF0000"/>
                        </a:solidFill>
                        <a:effectLst/>
                        <a:latin typeface="Times New Roman" pitchFamily="18" charset="0"/>
                        <a:ea typeface="標楷體" pitchFamily="65" charset="-120"/>
                        <a:cs typeface="Times New Roman" pitchFamily="18" charset="0"/>
                      </a:endParaRPr>
                    </a:p>
                  </a:txBody>
                  <a:tcPr marL="68580" marR="68580" marT="0" marB="0" horzOverflow="overflow">
                    <a:lnL w="12700" cap="flat" cmpd="sng" algn="ctr">
                      <a:solidFill>
                        <a:srgbClr val="0066CC"/>
                      </a:solidFill>
                      <a:prstDash val="solid"/>
                      <a:round/>
                      <a:headEnd type="none" w="med" len="med"/>
                      <a:tailEnd type="none" w="med" len="med"/>
                    </a:lnL>
                    <a:lnR w="12700" cap="flat" cmpd="sng" algn="ctr">
                      <a:solidFill>
                        <a:srgbClr val="0066CC"/>
                      </a:solidFill>
                      <a:prstDash val="solid"/>
                      <a:round/>
                      <a:headEnd type="none" w="med" len="med"/>
                      <a:tailEnd type="none" w="med" len="med"/>
                    </a:lnR>
                    <a:lnT w="12700" cap="flat" cmpd="sng" algn="ctr">
                      <a:solidFill>
                        <a:srgbClr val="0066CC"/>
                      </a:solidFill>
                      <a:prstDash val="solid"/>
                      <a:round/>
                      <a:headEnd type="none" w="med" len="med"/>
                      <a:tailEnd type="none" w="med" len="med"/>
                    </a:lnT>
                    <a:lnB w="12700" cap="flat" cmpd="sng" algn="ctr">
                      <a:solidFill>
                        <a:srgbClr val="0066CC"/>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542319832"/>
                  </a:ext>
                </a:extLst>
              </a:tr>
              <a:tr h="279364">
                <a:tc>
                  <a:txBody>
                    <a:bodyPr/>
                    <a:lstStyle/>
                    <a:p>
                      <a:pPr marL="0" marR="0" lvl="0" indent="0" algn="l" defTabSz="914400" rtl="0" eaLnBrk="1" fontAlgn="base" latinLnBrk="0" hangingPunct="1">
                        <a:lnSpc>
                          <a:spcPct val="100000"/>
                        </a:lnSpc>
                        <a:spcBef>
                          <a:spcPts val="38"/>
                        </a:spcBef>
                        <a:spcAft>
                          <a:spcPts val="38"/>
                        </a:spcAft>
                        <a:buClrTx/>
                        <a:buSzTx/>
                        <a:buFontTx/>
                        <a:buNone/>
                        <a:tabLst/>
                      </a:pPr>
                      <a:r>
                        <a:rPr kumimoji="0" lang="zh-TW" sz="1600" b="1" i="0" u="none" strike="noStrike" cap="none" normalizeH="0" baseline="0" smtClean="0">
                          <a:ln>
                            <a:noFill/>
                          </a:ln>
                          <a:solidFill>
                            <a:schemeClr val="tx1"/>
                          </a:solidFill>
                          <a:effectLst/>
                          <a:latin typeface="Times New Roman" pitchFamily="18" charset="0"/>
                          <a:ea typeface="標楷體" pitchFamily="65" charset="-120"/>
                          <a:cs typeface="Times New Roman" pitchFamily="18" charset="0"/>
                        </a:rPr>
                        <a:t>社會</a:t>
                      </a:r>
                      <a:endParaRPr kumimoji="0" lang="zh-TW" sz="1600" b="0" i="0" u="none" strike="noStrike" cap="none" normalizeH="0" baseline="0" smtClean="0">
                        <a:ln>
                          <a:noFill/>
                        </a:ln>
                        <a:solidFill>
                          <a:schemeClr val="tx1"/>
                        </a:solidFill>
                        <a:effectLst/>
                        <a:latin typeface="Times New Roman" pitchFamily="18" charset="0"/>
                        <a:ea typeface="標楷體" pitchFamily="65" charset="-120"/>
                        <a:cs typeface="Times New Roman" pitchFamily="18" charset="0"/>
                      </a:endParaRPr>
                    </a:p>
                  </a:txBody>
                  <a:tcPr marL="68580" marR="68580" marT="0" marB="0" horzOverflow="overflow">
                    <a:lnL w="12700" cap="flat" cmpd="sng" algn="ctr">
                      <a:solidFill>
                        <a:srgbClr val="0066CC"/>
                      </a:solidFill>
                      <a:prstDash val="solid"/>
                      <a:round/>
                      <a:headEnd type="none" w="med" len="med"/>
                      <a:tailEnd type="none" w="med" len="med"/>
                    </a:lnL>
                    <a:lnR w="12700" cap="flat" cmpd="sng" algn="ctr">
                      <a:solidFill>
                        <a:srgbClr val="0066CC"/>
                      </a:solidFill>
                      <a:prstDash val="solid"/>
                      <a:round/>
                      <a:headEnd type="none" w="med" len="med"/>
                      <a:tailEnd type="none" w="med" len="med"/>
                    </a:lnR>
                    <a:lnT w="12700" cap="flat" cmpd="sng" algn="ctr">
                      <a:solidFill>
                        <a:srgbClr val="0066CC"/>
                      </a:solidFill>
                      <a:prstDash val="solid"/>
                      <a:round/>
                      <a:headEnd type="none" w="med" len="med"/>
                      <a:tailEnd type="none" w="med" len="med"/>
                    </a:lnT>
                    <a:lnB w="12700" cap="flat" cmpd="sng" algn="ctr">
                      <a:solidFill>
                        <a:srgbClr val="0066CC"/>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ts val="38"/>
                        </a:spcBef>
                        <a:spcAft>
                          <a:spcPts val="38"/>
                        </a:spcAft>
                        <a:buClrTx/>
                        <a:buSzTx/>
                        <a:buFontTx/>
                        <a:buNone/>
                        <a:tabLst/>
                      </a:pPr>
                      <a:r>
                        <a:rPr kumimoji="0" lang="en-US" altLang="zh-TW" sz="1600" b="0" i="0" u="none" strike="noStrike" cap="none" normalizeH="0" baseline="0" dirty="0" smtClean="0">
                          <a:ln>
                            <a:noFill/>
                          </a:ln>
                          <a:solidFill>
                            <a:schemeClr val="tx1"/>
                          </a:solidFill>
                          <a:effectLst/>
                          <a:latin typeface="Times New Roman" pitchFamily="18" charset="0"/>
                          <a:ea typeface="標楷體" pitchFamily="65" charset="-120"/>
                          <a:cs typeface="Times New Roman" pitchFamily="18" charset="0"/>
                        </a:rPr>
                        <a:t>--- </a:t>
                      </a:r>
                      <a:endParaRPr kumimoji="0" lang="zh-TW" altLang="zh-TW" sz="1600" b="0" i="0" u="none" strike="noStrike" cap="none" normalizeH="0" baseline="0" dirty="0" smtClean="0">
                        <a:ln>
                          <a:noFill/>
                        </a:ln>
                        <a:solidFill>
                          <a:schemeClr val="tx1"/>
                        </a:solidFill>
                        <a:effectLst/>
                        <a:latin typeface="Times New Roman" pitchFamily="18" charset="0"/>
                        <a:ea typeface="標楷體" pitchFamily="65" charset="-120"/>
                        <a:cs typeface="Times New Roman" pitchFamily="18" charset="0"/>
                      </a:endParaRPr>
                    </a:p>
                  </a:txBody>
                  <a:tcPr marL="68580" marR="68580" marT="0" marB="0" horzOverflow="overflow">
                    <a:lnL w="12700" cap="flat" cmpd="sng" algn="ctr">
                      <a:solidFill>
                        <a:srgbClr val="0066CC"/>
                      </a:solidFill>
                      <a:prstDash val="solid"/>
                      <a:round/>
                      <a:headEnd type="none" w="med" len="med"/>
                      <a:tailEnd type="none" w="med" len="med"/>
                    </a:lnL>
                    <a:lnR w="12700" cap="flat" cmpd="sng" algn="ctr">
                      <a:solidFill>
                        <a:srgbClr val="0066CC"/>
                      </a:solidFill>
                      <a:prstDash val="solid"/>
                      <a:round/>
                      <a:headEnd type="none" w="med" len="med"/>
                      <a:tailEnd type="none" w="med" len="med"/>
                    </a:lnR>
                    <a:lnT w="12700" cap="flat" cmpd="sng" algn="ctr">
                      <a:solidFill>
                        <a:srgbClr val="0066CC"/>
                      </a:solidFill>
                      <a:prstDash val="solid"/>
                      <a:round/>
                      <a:headEnd type="none" w="med" len="med"/>
                      <a:tailEnd type="none" w="med" len="med"/>
                    </a:lnT>
                    <a:lnB w="12700" cap="flat" cmpd="sng" algn="ctr">
                      <a:solidFill>
                        <a:srgbClr val="0066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38"/>
                        </a:spcBef>
                        <a:spcAft>
                          <a:spcPts val="38"/>
                        </a:spcAft>
                        <a:buClrTx/>
                        <a:buSzTx/>
                        <a:buFontTx/>
                        <a:buNone/>
                        <a:tabLst/>
                      </a:pPr>
                      <a:r>
                        <a:rPr kumimoji="0" lang="en-US" altLang="zh-TW" sz="1600" b="1" i="0" u="none" strike="noStrike" cap="none" normalizeH="0" baseline="0" dirty="0" smtClean="0">
                          <a:ln>
                            <a:noFill/>
                          </a:ln>
                          <a:solidFill>
                            <a:srgbClr val="FF0000"/>
                          </a:solidFill>
                          <a:effectLst/>
                          <a:latin typeface="Times New Roman" pitchFamily="18" charset="0"/>
                          <a:ea typeface="標楷體" pitchFamily="65" charset="-120"/>
                          <a:cs typeface="Times New Roman" pitchFamily="18" charset="0"/>
                        </a:rPr>
                        <a:t>8</a:t>
                      </a:r>
                      <a:endParaRPr kumimoji="0" lang="zh-TW" altLang="zh-TW" sz="1600" b="1" i="0" u="none" strike="noStrike" cap="none" normalizeH="0" baseline="0" dirty="0" smtClean="0">
                        <a:ln>
                          <a:noFill/>
                        </a:ln>
                        <a:solidFill>
                          <a:srgbClr val="FF0000"/>
                        </a:solidFill>
                        <a:effectLst/>
                        <a:latin typeface="Times New Roman" pitchFamily="18" charset="0"/>
                        <a:ea typeface="標楷體" pitchFamily="65" charset="-120"/>
                        <a:cs typeface="Times New Roman" pitchFamily="18" charset="0"/>
                      </a:endParaRPr>
                    </a:p>
                  </a:txBody>
                  <a:tcPr marL="68580" marR="68580" marT="0" marB="0" horzOverflow="overflow">
                    <a:lnL w="12700" cap="flat" cmpd="sng" algn="ctr">
                      <a:solidFill>
                        <a:srgbClr val="0066CC"/>
                      </a:solidFill>
                      <a:prstDash val="solid"/>
                      <a:round/>
                      <a:headEnd type="none" w="med" len="med"/>
                      <a:tailEnd type="none" w="med" len="med"/>
                    </a:lnL>
                    <a:lnR w="12700" cap="flat" cmpd="sng" algn="ctr">
                      <a:solidFill>
                        <a:srgbClr val="0066CC"/>
                      </a:solidFill>
                      <a:prstDash val="solid"/>
                      <a:round/>
                      <a:headEnd type="none" w="med" len="med"/>
                      <a:tailEnd type="none" w="med" len="med"/>
                    </a:lnR>
                    <a:lnT w="12700" cap="flat" cmpd="sng" algn="ctr">
                      <a:solidFill>
                        <a:srgbClr val="0066CC"/>
                      </a:solidFill>
                      <a:prstDash val="solid"/>
                      <a:round/>
                      <a:headEnd type="none" w="med" len="med"/>
                      <a:tailEnd type="none" w="med" len="med"/>
                    </a:lnT>
                    <a:lnB w="12700" cap="flat" cmpd="sng" algn="ctr">
                      <a:solidFill>
                        <a:srgbClr val="0066CC"/>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279364">
                <a:tc>
                  <a:txBody>
                    <a:bodyPr/>
                    <a:lstStyle/>
                    <a:p>
                      <a:pPr marL="0" marR="0" lvl="0" indent="0" algn="l" defTabSz="914400" rtl="0" eaLnBrk="1" fontAlgn="base" latinLnBrk="0" hangingPunct="1">
                        <a:lnSpc>
                          <a:spcPct val="100000"/>
                        </a:lnSpc>
                        <a:spcBef>
                          <a:spcPts val="38"/>
                        </a:spcBef>
                        <a:spcAft>
                          <a:spcPts val="38"/>
                        </a:spcAft>
                        <a:buClrTx/>
                        <a:buSzTx/>
                        <a:buFontTx/>
                        <a:buNone/>
                        <a:tabLst/>
                      </a:pPr>
                      <a:r>
                        <a:rPr kumimoji="0" lang="zh-TW" sz="1600" b="1" i="0" u="none" strike="noStrike" cap="none" normalizeH="0" baseline="0" dirty="0" smtClean="0">
                          <a:ln>
                            <a:noFill/>
                          </a:ln>
                          <a:solidFill>
                            <a:schemeClr val="tx1"/>
                          </a:solidFill>
                          <a:effectLst/>
                          <a:latin typeface="Times New Roman" pitchFamily="18" charset="0"/>
                          <a:ea typeface="標楷體" pitchFamily="65" charset="-120"/>
                          <a:cs typeface="Times New Roman" pitchFamily="18" charset="0"/>
                        </a:rPr>
                        <a:t>自然</a:t>
                      </a:r>
                      <a:endParaRPr kumimoji="0" lang="zh-TW" sz="1600" b="0" i="0" u="none" strike="noStrike" cap="none" normalizeH="0" baseline="0" dirty="0" smtClean="0">
                        <a:ln>
                          <a:noFill/>
                        </a:ln>
                        <a:solidFill>
                          <a:schemeClr val="tx1"/>
                        </a:solidFill>
                        <a:effectLst/>
                        <a:latin typeface="Times New Roman" pitchFamily="18" charset="0"/>
                        <a:ea typeface="標楷體" pitchFamily="65" charset="-120"/>
                        <a:cs typeface="Times New Roman" pitchFamily="18" charset="0"/>
                      </a:endParaRPr>
                    </a:p>
                  </a:txBody>
                  <a:tcPr marL="68580" marR="68580" marT="0" marB="0" horzOverflow="overflow">
                    <a:lnL w="12700" cap="flat" cmpd="sng" algn="ctr">
                      <a:solidFill>
                        <a:srgbClr val="0066CC"/>
                      </a:solidFill>
                      <a:prstDash val="solid"/>
                      <a:round/>
                      <a:headEnd type="none" w="med" len="med"/>
                      <a:tailEnd type="none" w="med" len="med"/>
                    </a:lnL>
                    <a:lnR w="12700" cap="flat" cmpd="sng" algn="ctr">
                      <a:solidFill>
                        <a:srgbClr val="0066CC"/>
                      </a:solidFill>
                      <a:prstDash val="solid"/>
                      <a:round/>
                      <a:headEnd type="none" w="med" len="med"/>
                      <a:tailEnd type="none" w="med" len="med"/>
                    </a:lnR>
                    <a:lnT w="12700" cap="flat" cmpd="sng" algn="ctr">
                      <a:solidFill>
                        <a:srgbClr val="0066CC"/>
                      </a:solidFill>
                      <a:prstDash val="solid"/>
                      <a:round/>
                      <a:headEnd type="none" w="med" len="med"/>
                      <a:tailEnd type="none" w="med" len="med"/>
                    </a:lnT>
                    <a:lnB w="12700" cap="flat" cmpd="sng" algn="ctr">
                      <a:solidFill>
                        <a:srgbClr val="0066CC"/>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ts val="38"/>
                        </a:spcBef>
                        <a:spcAft>
                          <a:spcPts val="38"/>
                        </a:spcAft>
                        <a:buClrTx/>
                        <a:buSzTx/>
                        <a:buFontTx/>
                        <a:buNone/>
                        <a:tabLst/>
                      </a:pPr>
                      <a:r>
                        <a:rPr kumimoji="0" lang="en-US" altLang="zh-TW" sz="1600" b="1" i="0" u="none" strike="noStrike" cap="none" normalizeH="0" baseline="0" dirty="0" smtClean="0">
                          <a:ln>
                            <a:noFill/>
                          </a:ln>
                          <a:solidFill>
                            <a:schemeClr val="tx1"/>
                          </a:solidFill>
                          <a:effectLst/>
                          <a:latin typeface="Times New Roman" pitchFamily="18" charset="0"/>
                          <a:ea typeface="標楷體" pitchFamily="65" charset="-120"/>
                          <a:cs typeface="Times New Roman" pitchFamily="18" charset="0"/>
                        </a:rPr>
                        <a:t>×1.00</a:t>
                      </a:r>
                      <a:endParaRPr kumimoji="0" lang="zh-TW" altLang="zh-TW" sz="1600" b="0" i="0" u="none" strike="noStrike" cap="none" normalizeH="0" baseline="0" dirty="0" smtClean="0">
                        <a:ln>
                          <a:noFill/>
                        </a:ln>
                        <a:solidFill>
                          <a:schemeClr val="tx1"/>
                        </a:solidFill>
                        <a:effectLst/>
                        <a:latin typeface="Times New Roman" pitchFamily="18" charset="0"/>
                        <a:ea typeface="標楷體" pitchFamily="65" charset="-120"/>
                        <a:cs typeface="Times New Roman" pitchFamily="18" charset="0"/>
                      </a:endParaRPr>
                    </a:p>
                  </a:txBody>
                  <a:tcPr marL="68580" marR="68580" marT="0" marB="0" horzOverflow="overflow">
                    <a:lnL w="12700" cap="flat" cmpd="sng" algn="ctr">
                      <a:solidFill>
                        <a:srgbClr val="0066CC"/>
                      </a:solidFill>
                      <a:prstDash val="solid"/>
                      <a:round/>
                      <a:headEnd type="none" w="med" len="med"/>
                      <a:tailEnd type="none" w="med" len="med"/>
                    </a:lnL>
                    <a:lnR w="12700" cap="flat" cmpd="sng" algn="ctr">
                      <a:solidFill>
                        <a:srgbClr val="0066CC"/>
                      </a:solidFill>
                      <a:prstDash val="solid"/>
                      <a:round/>
                      <a:headEnd type="none" w="med" len="med"/>
                      <a:tailEnd type="none" w="med" len="med"/>
                    </a:lnR>
                    <a:lnT w="12700" cap="flat" cmpd="sng" algn="ctr">
                      <a:solidFill>
                        <a:srgbClr val="0066CC"/>
                      </a:solidFill>
                      <a:prstDash val="solid"/>
                      <a:round/>
                      <a:headEnd type="none" w="med" len="med"/>
                      <a:tailEnd type="none" w="med" len="med"/>
                    </a:lnT>
                    <a:lnB w="12700" cap="flat" cmpd="sng" algn="ctr">
                      <a:solidFill>
                        <a:srgbClr val="0066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38"/>
                        </a:spcBef>
                        <a:spcAft>
                          <a:spcPts val="38"/>
                        </a:spcAft>
                        <a:buClrTx/>
                        <a:buSzTx/>
                        <a:buFontTx/>
                        <a:buNone/>
                        <a:tabLst/>
                      </a:pPr>
                      <a:r>
                        <a:rPr kumimoji="0" lang="en-US" altLang="zh-TW" sz="1600" b="1" i="0" u="none" strike="noStrike" cap="none" normalizeH="0" baseline="0" dirty="0" smtClean="0">
                          <a:ln>
                            <a:noFill/>
                          </a:ln>
                          <a:solidFill>
                            <a:srgbClr val="FF0000"/>
                          </a:solidFill>
                          <a:effectLst/>
                          <a:latin typeface="Times New Roman" pitchFamily="18" charset="0"/>
                          <a:ea typeface="標楷體" pitchFamily="65" charset="-120"/>
                          <a:cs typeface="Times New Roman" pitchFamily="18" charset="0"/>
                        </a:rPr>
                        <a:t>---</a:t>
                      </a:r>
                      <a:endParaRPr kumimoji="0" lang="zh-TW" altLang="zh-TW" sz="1600" b="1" i="0" u="none" strike="noStrike" cap="none" normalizeH="0" baseline="0" dirty="0" smtClean="0">
                        <a:ln>
                          <a:noFill/>
                        </a:ln>
                        <a:solidFill>
                          <a:srgbClr val="FF0000"/>
                        </a:solidFill>
                        <a:effectLst/>
                        <a:latin typeface="Times New Roman" pitchFamily="18" charset="0"/>
                        <a:ea typeface="標楷體" pitchFamily="65" charset="-120"/>
                        <a:cs typeface="Times New Roman" pitchFamily="18" charset="0"/>
                      </a:endParaRPr>
                    </a:p>
                  </a:txBody>
                  <a:tcPr marL="68580" marR="68580" marT="0" marB="0" horzOverflow="overflow">
                    <a:lnL w="12700" cap="flat" cmpd="sng" algn="ctr">
                      <a:solidFill>
                        <a:srgbClr val="0066CC"/>
                      </a:solidFill>
                      <a:prstDash val="solid"/>
                      <a:round/>
                      <a:headEnd type="none" w="med" len="med"/>
                      <a:tailEnd type="none" w="med" len="med"/>
                    </a:lnL>
                    <a:lnR w="12700" cap="flat" cmpd="sng" algn="ctr">
                      <a:solidFill>
                        <a:srgbClr val="0066CC"/>
                      </a:solidFill>
                      <a:prstDash val="solid"/>
                      <a:round/>
                      <a:headEnd type="none" w="med" len="med"/>
                      <a:tailEnd type="none" w="med" len="med"/>
                    </a:lnR>
                    <a:lnT w="12700" cap="flat" cmpd="sng" algn="ctr">
                      <a:solidFill>
                        <a:srgbClr val="0066CC"/>
                      </a:solidFill>
                      <a:prstDash val="solid"/>
                      <a:round/>
                      <a:headEnd type="none" w="med" len="med"/>
                      <a:tailEnd type="none" w="med" len="med"/>
                    </a:lnT>
                    <a:lnB w="12700" cap="flat" cmpd="sng" algn="ctr">
                      <a:solidFill>
                        <a:srgbClr val="0066CC"/>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13" name="矩形圖說文字 12"/>
          <p:cNvSpPr/>
          <p:nvPr/>
        </p:nvSpPr>
        <p:spPr>
          <a:xfrm>
            <a:off x="8620927" y="2399248"/>
            <a:ext cx="3055403" cy="1046770"/>
          </a:xfrm>
          <a:prstGeom prst="wedgeRectCallout">
            <a:avLst>
              <a:gd name="adj1" fmla="val -99535"/>
              <a:gd name="adj2" fmla="val 93038"/>
            </a:avLst>
          </a:prstGeom>
          <a:solidFill>
            <a:srgbClr val="ED7D31"/>
          </a:solidFill>
          <a:ln>
            <a:solidFill>
              <a:srgbClr val="ED7D31"/>
            </a:solidFill>
          </a:ln>
        </p:spPr>
        <p:txBody>
          <a:bodyPr wrap="square">
            <a:spAutoFit/>
          </a:bodyPr>
          <a:lstStyle/>
          <a:p>
            <a:r>
              <a:rPr lang="zh-TW" altLang="zh-TW" sz="1200" dirty="0">
                <a:solidFill>
                  <a:schemeClr val="bg1"/>
                </a:solidFill>
                <a:latin typeface="華康中特圓體" panose="020F0809000000000000" pitchFamily="49" charset="-120"/>
                <a:ea typeface="華康中特圓體" panose="020F0809000000000000" pitchFamily="49" charset="-120"/>
                <a:cs typeface="Times New Roman" panose="02020603050405020304" pitchFamily="18" charset="0"/>
              </a:rPr>
              <a:t>王○○學科能力測驗因</a:t>
            </a:r>
            <a:r>
              <a:rPr lang="zh-TW" altLang="zh-TW" sz="1600" dirty="0">
                <a:solidFill>
                  <a:srgbClr val="FFFF00"/>
                </a:solidFill>
                <a:latin typeface="華康中特圓體" panose="020F0809000000000000" pitchFamily="49" charset="-120"/>
                <a:ea typeface="華康中特圓體" panose="020F0809000000000000" pitchFamily="49" charset="-120"/>
                <a:cs typeface="Times New Roman" panose="02020603050405020304" pitchFamily="18" charset="0"/>
              </a:rPr>
              <a:t>無選</a:t>
            </a:r>
            <a:r>
              <a:rPr lang="zh-TW" altLang="zh-TW" sz="1600" dirty="0" smtClean="0">
                <a:solidFill>
                  <a:srgbClr val="FFFF00"/>
                </a:solidFill>
                <a:latin typeface="華康中特圓體" panose="020F0809000000000000" pitchFamily="49" charset="-120"/>
                <a:ea typeface="華康中特圓體" panose="020F0809000000000000" pitchFamily="49" charset="-120"/>
                <a:cs typeface="Times New Roman" panose="02020603050405020304" pitchFamily="18" charset="0"/>
              </a:rPr>
              <a:t>考</a:t>
            </a:r>
            <a:r>
              <a:rPr lang="zh-TW" altLang="en-US" sz="1600" dirty="0" smtClean="0">
                <a:solidFill>
                  <a:srgbClr val="FFFF00"/>
                </a:solidFill>
                <a:latin typeface="華康中特圓體" panose="020F0809000000000000" pitchFamily="49" charset="-120"/>
                <a:ea typeface="華康中特圓體" panose="020F0809000000000000" pitchFamily="49" charset="-120"/>
                <a:cs typeface="Times New Roman" panose="02020603050405020304" pitchFamily="18" charset="0"/>
              </a:rPr>
              <a:t>數學</a:t>
            </a:r>
            <a:r>
              <a:rPr lang="en-US" altLang="zh-TW" sz="1600" dirty="0" smtClean="0">
                <a:solidFill>
                  <a:srgbClr val="FFFF00"/>
                </a:solidFill>
                <a:latin typeface="華康中特圓體" panose="020F0809000000000000" pitchFamily="49" charset="-120"/>
                <a:ea typeface="華康中特圓體" panose="020F0809000000000000" pitchFamily="49" charset="-120"/>
                <a:cs typeface="Times New Roman" panose="02020603050405020304" pitchFamily="18" charset="0"/>
              </a:rPr>
              <a:t>A</a:t>
            </a:r>
            <a:r>
              <a:rPr lang="zh-TW" altLang="en-US" sz="1600" dirty="0" smtClean="0">
                <a:solidFill>
                  <a:srgbClr val="FFFF00"/>
                </a:solidFill>
                <a:latin typeface="華康中特圓體" panose="020F0809000000000000" pitchFamily="49" charset="-120"/>
                <a:ea typeface="華康中特圓體" panose="020F0809000000000000" pitchFamily="49" charset="-120"/>
                <a:cs typeface="Times New Roman" panose="02020603050405020304" pitchFamily="18" charset="0"/>
              </a:rPr>
              <a:t>及</a:t>
            </a:r>
            <a:r>
              <a:rPr lang="zh-TW" altLang="zh-TW" sz="1600" dirty="0" smtClean="0">
                <a:solidFill>
                  <a:srgbClr val="FFFF00"/>
                </a:solidFill>
                <a:latin typeface="華康中特圓體" panose="020F0809000000000000" pitchFamily="49" charset="-120"/>
                <a:ea typeface="華康中特圓體" panose="020F0809000000000000" pitchFamily="49" charset="-120"/>
                <a:cs typeface="Times New Roman" panose="02020603050405020304" pitchFamily="18" charset="0"/>
              </a:rPr>
              <a:t>自然</a:t>
            </a:r>
            <a:r>
              <a:rPr lang="zh-TW" altLang="zh-TW" sz="1600" dirty="0">
                <a:solidFill>
                  <a:srgbClr val="FFFF00"/>
                </a:solidFill>
                <a:latin typeface="華康中特圓體" panose="020F0809000000000000" pitchFamily="49" charset="-120"/>
                <a:ea typeface="華康中特圓體" panose="020F0809000000000000" pitchFamily="49" charset="-120"/>
                <a:cs typeface="Times New Roman" panose="02020603050405020304" pitchFamily="18" charset="0"/>
              </a:rPr>
              <a:t>學科</a:t>
            </a:r>
            <a:r>
              <a:rPr lang="zh-TW" altLang="zh-TW" sz="1200" dirty="0">
                <a:solidFill>
                  <a:schemeClr val="bg1"/>
                </a:solidFill>
                <a:latin typeface="華康中特圓體" panose="020F0809000000000000" pitchFamily="49" charset="-120"/>
                <a:ea typeface="華康中特圓體" panose="020F0809000000000000" pitchFamily="49" charset="-120"/>
                <a:cs typeface="Times New Roman" panose="02020603050405020304" pitchFamily="18" charset="0"/>
              </a:rPr>
              <a:t>，</a:t>
            </a:r>
            <a:r>
              <a:rPr lang="zh-TW" altLang="zh-TW" sz="1200" dirty="0" smtClean="0">
                <a:solidFill>
                  <a:schemeClr val="bg1"/>
                </a:solidFill>
                <a:latin typeface="華康中特圓體" panose="020F0809000000000000" pitchFamily="49" charset="-120"/>
                <a:ea typeface="華康中特圓體" panose="020F0809000000000000" pitchFamily="49" charset="-120"/>
                <a:cs typeface="Times New Roman" panose="02020603050405020304" pitchFamily="18" charset="0"/>
              </a:rPr>
              <a:t>無</a:t>
            </a:r>
            <a:r>
              <a:rPr lang="zh-TW" altLang="en-US" sz="1200" dirty="0" smtClean="0">
                <a:solidFill>
                  <a:schemeClr val="bg1"/>
                </a:solidFill>
                <a:latin typeface="華康中特圓體" panose="020F0809000000000000" pitchFamily="49" charset="-120"/>
                <a:ea typeface="華康中特圓體" panose="020F0809000000000000" pitchFamily="49" charset="-120"/>
                <a:cs typeface="Times New Roman" panose="02020603050405020304" pitchFamily="18" charset="0"/>
              </a:rPr>
              <a:t>數學</a:t>
            </a:r>
            <a:r>
              <a:rPr lang="en-US" altLang="zh-TW" sz="1200" dirty="0" smtClean="0">
                <a:solidFill>
                  <a:schemeClr val="bg1"/>
                </a:solidFill>
                <a:latin typeface="華康中特圓體" panose="020F0809000000000000" pitchFamily="49" charset="-120"/>
                <a:ea typeface="華康中特圓體" panose="020F0809000000000000" pitchFamily="49" charset="-120"/>
                <a:cs typeface="Times New Roman" panose="02020603050405020304" pitchFamily="18" charset="0"/>
              </a:rPr>
              <a:t>A</a:t>
            </a:r>
            <a:r>
              <a:rPr lang="zh-TW" altLang="en-US" sz="1200" dirty="0" smtClean="0">
                <a:solidFill>
                  <a:schemeClr val="bg1"/>
                </a:solidFill>
                <a:latin typeface="華康中特圓體" panose="020F0809000000000000" pitchFamily="49" charset="-120"/>
                <a:ea typeface="華康中特圓體" panose="020F0809000000000000" pitchFamily="49" charset="-120"/>
                <a:cs typeface="Times New Roman" panose="02020603050405020304" pitchFamily="18" charset="0"/>
              </a:rPr>
              <a:t>及</a:t>
            </a:r>
            <a:r>
              <a:rPr lang="zh-TW" altLang="zh-TW" sz="1200" dirty="0" smtClean="0">
                <a:solidFill>
                  <a:schemeClr val="bg1"/>
                </a:solidFill>
                <a:latin typeface="華康中特圓體" panose="020F0809000000000000" pitchFamily="49" charset="-120"/>
                <a:ea typeface="華康中特圓體" panose="020F0809000000000000" pitchFamily="49" charset="-120"/>
                <a:cs typeface="Times New Roman" panose="02020603050405020304" pitchFamily="18" charset="0"/>
              </a:rPr>
              <a:t>自然</a:t>
            </a:r>
            <a:r>
              <a:rPr lang="zh-TW" altLang="zh-TW" sz="1200" dirty="0">
                <a:solidFill>
                  <a:schemeClr val="bg1"/>
                </a:solidFill>
                <a:latin typeface="華康中特圓體" panose="020F0809000000000000" pitchFamily="49" charset="-120"/>
                <a:ea typeface="華康中特圓體" panose="020F0809000000000000" pitchFamily="49" charset="-120"/>
                <a:cs typeface="Times New Roman" panose="02020603050405020304" pitchFamily="18" charset="0"/>
              </a:rPr>
              <a:t>學科能力測驗成績，計算學科能力測驗加權平均成績時，</a:t>
            </a:r>
            <a:r>
              <a:rPr lang="zh-TW" altLang="zh-TW" sz="1600" dirty="0">
                <a:solidFill>
                  <a:srgbClr val="FFFF00"/>
                </a:solidFill>
                <a:latin typeface="華康中特圓體" panose="020F0809000000000000" pitchFamily="49" charset="-120"/>
                <a:ea typeface="華康中特圓體" panose="020F0809000000000000" pitchFamily="49" charset="-120"/>
                <a:cs typeface="Times New Roman" panose="02020603050405020304" pitchFamily="18" charset="0"/>
              </a:rPr>
              <a:t>以</a:t>
            </a:r>
            <a:r>
              <a:rPr lang="en-US" altLang="zh-TW" sz="1600" dirty="0">
                <a:solidFill>
                  <a:srgbClr val="FFFF00"/>
                </a:solidFill>
                <a:latin typeface="華康中特圓體" panose="020F0809000000000000" pitchFamily="49" charset="-120"/>
                <a:ea typeface="華康中特圓體" panose="020F0809000000000000" pitchFamily="49" charset="-120"/>
                <a:cs typeface="Times New Roman" panose="02020603050405020304" pitchFamily="18" charset="0"/>
              </a:rPr>
              <a:t>0</a:t>
            </a:r>
            <a:r>
              <a:rPr lang="zh-TW" altLang="zh-TW" sz="1600" dirty="0">
                <a:solidFill>
                  <a:srgbClr val="FFFF00"/>
                </a:solidFill>
                <a:latin typeface="華康中特圓體" panose="020F0809000000000000" pitchFamily="49" charset="-120"/>
                <a:ea typeface="華康中特圓體" panose="020F0809000000000000" pitchFamily="49" charset="-120"/>
                <a:cs typeface="Times New Roman" panose="02020603050405020304" pitchFamily="18" charset="0"/>
              </a:rPr>
              <a:t>分計</a:t>
            </a:r>
            <a:r>
              <a:rPr lang="zh-TW" altLang="en-US" sz="1600" dirty="0">
                <a:solidFill>
                  <a:srgbClr val="FFFF00"/>
                </a:solidFill>
                <a:latin typeface="華康中特圓體" panose="020F0809000000000000" pitchFamily="49" charset="-120"/>
                <a:ea typeface="華康中特圓體" panose="020F0809000000000000" pitchFamily="49" charset="-120"/>
                <a:cs typeface="Times New Roman" panose="02020603050405020304" pitchFamily="18" charset="0"/>
              </a:rPr>
              <a:t>算</a:t>
            </a:r>
            <a:r>
              <a:rPr lang="zh-TW" altLang="en-US" sz="1200" dirty="0">
                <a:solidFill>
                  <a:schemeClr val="bg1"/>
                </a:solidFill>
                <a:latin typeface="華康中特圓體" panose="020F0809000000000000" pitchFamily="49" charset="-120"/>
                <a:ea typeface="華康中特圓體" panose="020F0809000000000000" pitchFamily="49" charset="-120"/>
                <a:cs typeface="Times New Roman" panose="02020603050405020304" pitchFamily="18" charset="0"/>
              </a:rPr>
              <a:t>。</a:t>
            </a:r>
          </a:p>
        </p:txBody>
      </p:sp>
      <p:graphicFrame>
        <p:nvGraphicFramePr>
          <p:cNvPr id="15" name="表格 14"/>
          <p:cNvGraphicFramePr>
            <a:graphicFrameLocks noGrp="1"/>
          </p:cNvGraphicFramePr>
          <p:nvPr>
            <p:extLst>
              <p:ext uri="{D42A27DB-BD31-4B8C-83A1-F6EECF244321}">
                <p14:modId xmlns:p14="http://schemas.microsoft.com/office/powerpoint/2010/main" val="3047734784"/>
              </p:ext>
            </p:extLst>
          </p:nvPr>
        </p:nvGraphicFramePr>
        <p:xfrm>
          <a:off x="1443263" y="5275336"/>
          <a:ext cx="8577037" cy="1262956"/>
        </p:xfrm>
        <a:graphic>
          <a:graphicData uri="http://schemas.openxmlformats.org/drawingml/2006/table">
            <a:tbl>
              <a:tblPr/>
              <a:tblGrid>
                <a:gridCol w="1286955">
                  <a:extLst>
                    <a:ext uri="{9D8B030D-6E8A-4147-A177-3AD203B41FA5}">
                      <a16:colId xmlns:a16="http://schemas.microsoft.com/office/drawing/2014/main" val="3263580646"/>
                    </a:ext>
                  </a:extLst>
                </a:gridCol>
                <a:gridCol w="5547843">
                  <a:extLst>
                    <a:ext uri="{9D8B030D-6E8A-4147-A177-3AD203B41FA5}">
                      <a16:colId xmlns:a16="http://schemas.microsoft.com/office/drawing/2014/main" val="20000"/>
                    </a:ext>
                  </a:extLst>
                </a:gridCol>
                <a:gridCol w="1742239">
                  <a:extLst>
                    <a:ext uri="{9D8B030D-6E8A-4147-A177-3AD203B41FA5}">
                      <a16:colId xmlns:a16="http://schemas.microsoft.com/office/drawing/2014/main" val="20001"/>
                    </a:ext>
                  </a:extLst>
                </a:gridCol>
              </a:tblGrid>
              <a:tr h="406392">
                <a:tc rowSpan="2">
                  <a:txBody>
                    <a:bodyPr/>
                    <a:lstStyle/>
                    <a:p>
                      <a:pPr marL="0" marR="0" lvl="0" indent="92075" algn="l" defTabSz="914400" rtl="0" eaLnBrk="1" fontAlgn="base" latinLnBrk="0" hangingPunct="1">
                        <a:lnSpc>
                          <a:spcPct val="100000"/>
                        </a:lnSpc>
                        <a:spcBef>
                          <a:spcPts val="63"/>
                        </a:spcBef>
                        <a:spcAft>
                          <a:spcPts val="63"/>
                        </a:spcAft>
                        <a:buClrTx/>
                        <a:buSzTx/>
                        <a:buFontTx/>
                        <a:buNone/>
                        <a:tabLst/>
                      </a:pPr>
                      <a:r>
                        <a:rPr kumimoji="0" lang="zh-TW" altLang="en-US" sz="1600" b="1" i="0" u="none" strike="noStrike" cap="none" normalizeH="0" baseline="0" dirty="0" smtClean="0">
                          <a:ln>
                            <a:noFill/>
                          </a:ln>
                          <a:solidFill>
                            <a:schemeClr val="tx1"/>
                          </a:solidFill>
                          <a:effectLst/>
                          <a:latin typeface="Times New Roman" pitchFamily="18" charset="0"/>
                          <a:ea typeface="標楷體" pitchFamily="65" charset="-120"/>
                          <a:cs typeface="Times New Roman" pitchFamily="18" charset="0"/>
                        </a:rPr>
                        <a:t>成績計算：</a:t>
                      </a:r>
                      <a:endParaRPr kumimoji="0" lang="zh-TW" altLang="zh-TW" sz="1600" b="1" i="0" u="none" strike="noStrike" cap="none" normalizeH="0" baseline="0" dirty="0" smtClean="0">
                        <a:ln>
                          <a:noFill/>
                        </a:ln>
                        <a:solidFill>
                          <a:schemeClr val="tx1"/>
                        </a:solidFill>
                        <a:effectLst/>
                        <a:latin typeface="Times New Roman" pitchFamily="18" charset="0"/>
                        <a:ea typeface="標楷體" pitchFamily="65" charset="-120"/>
                        <a:cs typeface="Times New Roman" pitchFamily="18" charset="0"/>
                      </a:endParaRPr>
                    </a:p>
                  </a:txBody>
                  <a:tcPr marL="68585" marR="68585" marT="0" marB="0" anchor="ctr" horzOverflow="overflow">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ts val="63"/>
                        </a:spcBef>
                        <a:spcAft>
                          <a:spcPts val="63"/>
                        </a:spcAft>
                        <a:buClrTx/>
                        <a:buSzTx/>
                        <a:buFontTx/>
                        <a:buNone/>
                        <a:tabLst/>
                      </a:pPr>
                      <a:r>
                        <a:rPr kumimoji="0" lang="en-US" altLang="zh-TW" sz="1600" b="1" i="0" u="none" strike="noStrike" cap="none" normalizeH="0" baseline="0" dirty="0" smtClean="0">
                          <a:ln>
                            <a:noFill/>
                          </a:ln>
                          <a:solidFill>
                            <a:srgbClr val="FF0000"/>
                          </a:solidFill>
                          <a:effectLst/>
                          <a:latin typeface="Times New Roman" pitchFamily="18" charset="0"/>
                          <a:ea typeface="標楷體" pitchFamily="65" charset="-120"/>
                          <a:cs typeface="Times New Roman" pitchFamily="18" charset="0"/>
                        </a:rPr>
                        <a:t>10</a:t>
                      </a:r>
                      <a:r>
                        <a:rPr kumimoji="0" lang="en-US" altLang="zh-TW" sz="1600" b="1" i="0" u="none" strike="noStrike" cap="none" normalizeH="0" baseline="0" dirty="0" smtClean="0">
                          <a:ln>
                            <a:noFill/>
                          </a:ln>
                          <a:solidFill>
                            <a:schemeClr val="tx1"/>
                          </a:solidFill>
                          <a:effectLst/>
                          <a:latin typeface="Times New Roman" pitchFamily="18" charset="0"/>
                          <a:ea typeface="標楷體" pitchFamily="65" charset="-120"/>
                          <a:cs typeface="Times New Roman" pitchFamily="18" charset="0"/>
                        </a:rPr>
                        <a:t>×1.00</a:t>
                      </a:r>
                      <a:r>
                        <a:rPr kumimoji="0" lang="zh-TW" altLang="en-US" sz="1600" b="1" i="0" u="none" strike="noStrike" cap="none" normalizeH="0" baseline="0" dirty="0" smtClean="0">
                          <a:ln>
                            <a:noFill/>
                          </a:ln>
                          <a:solidFill>
                            <a:schemeClr val="tx1"/>
                          </a:solidFill>
                          <a:effectLst/>
                          <a:latin typeface="Times New Roman" pitchFamily="18" charset="0"/>
                          <a:ea typeface="標楷體" pitchFamily="65" charset="-120"/>
                          <a:cs typeface="Times New Roman" pitchFamily="18" charset="0"/>
                        </a:rPr>
                        <a:t> ＋</a:t>
                      </a:r>
                      <a:r>
                        <a:rPr kumimoji="0" lang="en-US" altLang="zh-TW" sz="1600" b="1" i="0" u="none" strike="noStrike" cap="none" normalizeH="0" baseline="0" dirty="0" smtClean="0">
                          <a:ln>
                            <a:noFill/>
                          </a:ln>
                          <a:solidFill>
                            <a:srgbClr val="FF0000"/>
                          </a:solidFill>
                          <a:effectLst/>
                          <a:latin typeface="Times New Roman" pitchFamily="18" charset="0"/>
                          <a:ea typeface="標楷體" pitchFamily="65" charset="-120"/>
                          <a:cs typeface="Times New Roman" pitchFamily="18" charset="0"/>
                        </a:rPr>
                        <a:t>13</a:t>
                      </a:r>
                      <a:r>
                        <a:rPr kumimoji="0" lang="en-US" altLang="zh-TW" sz="1600" b="1" i="0" u="none" strike="noStrike" cap="none" normalizeH="0" baseline="0" dirty="0" smtClean="0">
                          <a:ln>
                            <a:noFill/>
                          </a:ln>
                          <a:solidFill>
                            <a:schemeClr val="tx1"/>
                          </a:solidFill>
                          <a:effectLst/>
                          <a:latin typeface="Times New Roman" pitchFamily="18" charset="0"/>
                          <a:ea typeface="標楷體" pitchFamily="65" charset="-120"/>
                          <a:cs typeface="Times New Roman" pitchFamily="18" charset="0"/>
                        </a:rPr>
                        <a:t>×2.50</a:t>
                      </a:r>
                      <a:r>
                        <a:rPr kumimoji="0" lang="zh-TW" altLang="en-US" sz="1600" b="1" i="0" u="none" strike="noStrike" cap="none" normalizeH="0" baseline="0" dirty="0" smtClean="0">
                          <a:ln>
                            <a:noFill/>
                          </a:ln>
                          <a:solidFill>
                            <a:schemeClr val="tx1"/>
                          </a:solidFill>
                          <a:effectLst/>
                          <a:latin typeface="Times New Roman" pitchFamily="18" charset="0"/>
                          <a:ea typeface="標楷體" pitchFamily="65" charset="-120"/>
                          <a:cs typeface="Times New Roman" pitchFamily="18" charset="0"/>
                        </a:rPr>
                        <a:t>＋ </a:t>
                      </a:r>
                      <a:r>
                        <a:rPr kumimoji="0" lang="en-US" altLang="zh-TW" sz="1600" b="1" i="0" u="none" strike="noStrike" cap="none" normalizeH="0" baseline="0" dirty="0" smtClean="0">
                          <a:ln>
                            <a:noFill/>
                          </a:ln>
                          <a:solidFill>
                            <a:srgbClr val="FF0000"/>
                          </a:solidFill>
                          <a:effectLst/>
                          <a:latin typeface="Times New Roman" pitchFamily="18" charset="0"/>
                          <a:ea typeface="標楷體" pitchFamily="65" charset="-120"/>
                          <a:cs typeface="Times New Roman" pitchFamily="18" charset="0"/>
                        </a:rPr>
                        <a:t>0</a:t>
                      </a:r>
                      <a:r>
                        <a:rPr kumimoji="0" lang="en-US" altLang="zh-TW" sz="1600" b="1" i="0" u="none" strike="noStrike" cap="none" normalizeH="0" baseline="0" dirty="0" smtClean="0">
                          <a:ln>
                            <a:noFill/>
                          </a:ln>
                          <a:solidFill>
                            <a:schemeClr val="tx1"/>
                          </a:solidFill>
                          <a:effectLst/>
                          <a:latin typeface="Times New Roman" pitchFamily="18" charset="0"/>
                          <a:ea typeface="標楷體" pitchFamily="65" charset="-120"/>
                          <a:cs typeface="Times New Roman" pitchFamily="18" charset="0"/>
                        </a:rPr>
                        <a:t>×1.00</a:t>
                      </a:r>
                      <a:r>
                        <a:rPr kumimoji="0" lang="zh-TW" altLang="en-US" sz="1600" b="1" i="0" u="none" strike="noStrike" cap="none" normalizeH="0" baseline="0" dirty="0" smtClean="0">
                          <a:ln>
                            <a:noFill/>
                          </a:ln>
                          <a:solidFill>
                            <a:schemeClr val="tx1"/>
                          </a:solidFill>
                          <a:effectLst/>
                          <a:latin typeface="Times New Roman" pitchFamily="18" charset="0"/>
                          <a:ea typeface="標楷體" pitchFamily="65" charset="-120"/>
                          <a:cs typeface="Times New Roman" pitchFamily="18" charset="0"/>
                        </a:rPr>
                        <a:t> ＋</a:t>
                      </a:r>
                      <a:r>
                        <a:rPr kumimoji="0" lang="en-US" altLang="zh-TW" sz="1600" b="1" i="0" u="none" strike="noStrike" cap="none" normalizeH="0" baseline="0" dirty="0" smtClean="0">
                          <a:ln>
                            <a:noFill/>
                          </a:ln>
                          <a:solidFill>
                            <a:srgbClr val="FF0000"/>
                          </a:solidFill>
                          <a:effectLst/>
                          <a:latin typeface="Times New Roman" pitchFamily="18" charset="0"/>
                          <a:ea typeface="標楷體" pitchFamily="65" charset="-120"/>
                          <a:cs typeface="Times New Roman" pitchFamily="18" charset="0"/>
                        </a:rPr>
                        <a:t>12</a:t>
                      </a:r>
                      <a:r>
                        <a:rPr kumimoji="0" lang="en-US" altLang="zh-TW" sz="1600" b="1" i="0" u="none" strike="noStrike" cap="none" normalizeH="0" baseline="0" dirty="0" smtClean="0">
                          <a:ln>
                            <a:noFill/>
                          </a:ln>
                          <a:solidFill>
                            <a:schemeClr val="tx1"/>
                          </a:solidFill>
                          <a:effectLst/>
                          <a:latin typeface="Times New Roman" pitchFamily="18" charset="0"/>
                          <a:ea typeface="標楷體" pitchFamily="65" charset="-120"/>
                          <a:cs typeface="Times New Roman" pitchFamily="18" charset="0"/>
                        </a:rPr>
                        <a:t>×0.00</a:t>
                      </a:r>
                      <a:r>
                        <a:rPr kumimoji="0" lang="zh-TW" altLang="en-US" sz="1600" b="1" i="0" u="none" strike="noStrike" cap="none" normalizeH="0" baseline="0" dirty="0" smtClean="0">
                          <a:ln>
                            <a:noFill/>
                          </a:ln>
                          <a:solidFill>
                            <a:schemeClr val="tx1"/>
                          </a:solidFill>
                          <a:effectLst/>
                          <a:latin typeface="Times New Roman" pitchFamily="18" charset="0"/>
                          <a:ea typeface="標楷體" pitchFamily="65" charset="-120"/>
                          <a:cs typeface="Times New Roman" pitchFamily="18" charset="0"/>
                        </a:rPr>
                        <a:t>＋ </a:t>
                      </a:r>
                      <a:r>
                        <a:rPr kumimoji="0" lang="en-US" altLang="zh-TW" sz="1600" b="1" i="0" u="none" strike="noStrike" cap="none" normalizeH="0" baseline="0" dirty="0" smtClean="0">
                          <a:ln>
                            <a:noFill/>
                          </a:ln>
                          <a:solidFill>
                            <a:srgbClr val="FF0000"/>
                          </a:solidFill>
                          <a:effectLst/>
                          <a:latin typeface="Times New Roman" pitchFamily="18" charset="0"/>
                          <a:ea typeface="標楷體" pitchFamily="65" charset="-120"/>
                          <a:cs typeface="Times New Roman" pitchFamily="18" charset="0"/>
                        </a:rPr>
                        <a:t>8</a:t>
                      </a:r>
                      <a:r>
                        <a:rPr kumimoji="0" lang="en-US" altLang="zh-TW" sz="1600" b="1" i="0" u="none" strike="noStrike" cap="none" normalizeH="0" baseline="0" dirty="0" smtClean="0">
                          <a:ln>
                            <a:noFill/>
                          </a:ln>
                          <a:solidFill>
                            <a:schemeClr val="tx1"/>
                          </a:solidFill>
                          <a:effectLst/>
                          <a:latin typeface="Times New Roman" pitchFamily="18" charset="0"/>
                          <a:ea typeface="標楷體" pitchFamily="65" charset="-120"/>
                          <a:cs typeface="Times New Roman" pitchFamily="18" charset="0"/>
                        </a:rPr>
                        <a:t>×0.00</a:t>
                      </a:r>
                      <a:r>
                        <a:rPr kumimoji="0" lang="zh-TW" altLang="en-US" sz="1600" b="1" i="0" u="none" strike="noStrike" cap="none" normalizeH="0" baseline="0" dirty="0" smtClean="0">
                          <a:ln>
                            <a:noFill/>
                          </a:ln>
                          <a:solidFill>
                            <a:schemeClr val="tx1"/>
                          </a:solidFill>
                          <a:effectLst/>
                          <a:latin typeface="Times New Roman" pitchFamily="18" charset="0"/>
                          <a:ea typeface="標楷體" pitchFamily="65" charset="-120"/>
                          <a:cs typeface="Times New Roman" pitchFamily="18" charset="0"/>
                        </a:rPr>
                        <a:t>＋ </a:t>
                      </a:r>
                      <a:r>
                        <a:rPr kumimoji="0" lang="en-US" altLang="zh-TW" sz="1600" b="1" i="0" u="none" strike="noStrike" cap="none" normalizeH="0" baseline="0" dirty="0" smtClean="0">
                          <a:ln>
                            <a:noFill/>
                          </a:ln>
                          <a:solidFill>
                            <a:srgbClr val="FF0000"/>
                          </a:solidFill>
                          <a:effectLst/>
                          <a:latin typeface="Times New Roman" pitchFamily="18" charset="0"/>
                          <a:ea typeface="標楷體" pitchFamily="65" charset="-120"/>
                          <a:cs typeface="Times New Roman" pitchFamily="18" charset="0"/>
                        </a:rPr>
                        <a:t>0</a:t>
                      </a:r>
                      <a:r>
                        <a:rPr kumimoji="0" lang="en-US" altLang="zh-TW" sz="1600" b="1" i="0" u="none" strike="noStrike" cap="none" normalizeH="0" baseline="0" dirty="0" smtClean="0">
                          <a:ln>
                            <a:noFill/>
                          </a:ln>
                          <a:solidFill>
                            <a:schemeClr val="tx1"/>
                          </a:solidFill>
                          <a:effectLst/>
                          <a:latin typeface="Times New Roman" pitchFamily="18" charset="0"/>
                          <a:ea typeface="標楷體" pitchFamily="65" charset="-120"/>
                          <a:cs typeface="Times New Roman" pitchFamily="18" charset="0"/>
                        </a:rPr>
                        <a:t>×1.00</a:t>
                      </a:r>
                      <a:endParaRPr kumimoji="0" lang="zh-TW" altLang="zh-TW" sz="1600" b="0" i="0" u="none" strike="noStrike" cap="none" normalizeH="0" baseline="0" dirty="0" smtClean="0">
                        <a:ln>
                          <a:noFill/>
                        </a:ln>
                        <a:solidFill>
                          <a:schemeClr val="tx1"/>
                        </a:solidFill>
                        <a:effectLst/>
                        <a:latin typeface="Times New Roman" pitchFamily="18" charset="0"/>
                        <a:ea typeface="標楷體" pitchFamily="65" charset="-120"/>
                        <a:cs typeface="Times New Roman" pitchFamily="18" charset="0"/>
                      </a:endParaRPr>
                    </a:p>
                  </a:txBody>
                  <a:tcPr marL="68585" marR="68585" marT="0" marB="0" anchor="ctr" horzOverflow="overflow">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tc rowSpan="2">
                  <a:txBody>
                    <a:bodyPr/>
                    <a:lstStyle/>
                    <a:p>
                      <a:pPr marL="0" marR="0" lvl="0" indent="0" algn="just" defTabSz="914400" rtl="0" eaLnBrk="1" fontAlgn="base" latinLnBrk="0" hangingPunct="1">
                        <a:lnSpc>
                          <a:spcPct val="100000"/>
                        </a:lnSpc>
                        <a:spcBef>
                          <a:spcPts val="63"/>
                        </a:spcBef>
                        <a:spcAft>
                          <a:spcPts val="63"/>
                        </a:spcAft>
                        <a:buClrTx/>
                        <a:buSzTx/>
                        <a:buFontTx/>
                        <a:buNone/>
                        <a:tabLst/>
                      </a:pPr>
                      <a:r>
                        <a:rPr kumimoji="0" lang="en-US" altLang="zh-TW" sz="1600" b="1" i="0" u="none" strike="noStrike" cap="none" normalizeH="0" baseline="0" dirty="0" smtClean="0">
                          <a:ln>
                            <a:noFill/>
                          </a:ln>
                          <a:solidFill>
                            <a:schemeClr val="tx1"/>
                          </a:solidFill>
                          <a:effectLst/>
                          <a:latin typeface="Times New Roman" pitchFamily="18" charset="0"/>
                          <a:ea typeface="標楷體" pitchFamily="65" charset="-120"/>
                          <a:cs typeface="Times New Roman" pitchFamily="18" charset="0"/>
                        </a:rPr>
                        <a:t>× 100 = 51.52</a:t>
                      </a:r>
                      <a:endParaRPr kumimoji="0" lang="zh-TW" altLang="zh-TW" sz="1600" b="0" i="0" u="none" strike="noStrike" cap="none" normalizeH="0" baseline="0" dirty="0" smtClean="0">
                        <a:ln>
                          <a:noFill/>
                        </a:ln>
                        <a:solidFill>
                          <a:schemeClr val="tx1"/>
                        </a:solidFill>
                        <a:effectLst/>
                        <a:latin typeface="Times New Roman" pitchFamily="18" charset="0"/>
                        <a:ea typeface="標楷體" pitchFamily="65" charset="-120"/>
                        <a:cs typeface="Times New Roman" pitchFamily="18" charset="0"/>
                      </a:endParaRPr>
                    </a:p>
                  </a:txBody>
                  <a:tcPr marL="68585" marR="68585" marT="0" marB="0" anchor="ctr" horzOverflow="overflow">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428282">
                <a:tc vMerge="1">
                  <a:txBody>
                    <a:bodyPr/>
                    <a:lstStyle/>
                    <a:p>
                      <a:pPr marL="0" marR="0" lvl="0" indent="0" algn="l" defTabSz="914400" rtl="0" eaLnBrk="1" fontAlgn="base" latinLnBrk="0" hangingPunct="1">
                        <a:lnSpc>
                          <a:spcPct val="100000"/>
                        </a:lnSpc>
                        <a:spcBef>
                          <a:spcPts val="63"/>
                        </a:spcBef>
                        <a:spcAft>
                          <a:spcPts val="63"/>
                        </a:spcAft>
                        <a:buClrTx/>
                        <a:buSzTx/>
                        <a:buFontTx/>
                        <a:buNone/>
                        <a:tabLst/>
                      </a:pPr>
                      <a:endParaRPr kumimoji="0" lang="zh-TW" altLang="zh-TW" sz="1600" b="0" i="0" u="none" strike="noStrike" cap="none" normalizeH="0" baseline="0" dirty="0" smtClean="0">
                        <a:ln>
                          <a:noFill/>
                        </a:ln>
                        <a:solidFill>
                          <a:schemeClr val="tx1"/>
                        </a:solidFill>
                        <a:effectLst/>
                        <a:latin typeface="Times New Roman" pitchFamily="18" charset="0"/>
                        <a:ea typeface="標楷體" pitchFamily="65" charset="-120"/>
                        <a:cs typeface="Times New Roman" pitchFamily="18" charset="0"/>
                      </a:endParaRPr>
                    </a:p>
                  </a:txBody>
                  <a:tcPr marL="68585" marR="68585" marT="0"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800000"/>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CFFFF"/>
                    </a:solidFill>
                  </a:tcPr>
                </a:tc>
                <a:tc>
                  <a:txBody>
                    <a:bodyPr/>
                    <a:lstStyle/>
                    <a:p>
                      <a:pPr marL="0" marR="0" lvl="0" indent="0" algn="l" defTabSz="914400" rtl="0" eaLnBrk="1" fontAlgn="base" latinLnBrk="0" hangingPunct="1">
                        <a:lnSpc>
                          <a:spcPct val="100000"/>
                        </a:lnSpc>
                        <a:spcBef>
                          <a:spcPts val="63"/>
                        </a:spcBef>
                        <a:spcAft>
                          <a:spcPts val="63"/>
                        </a:spcAft>
                        <a:buClrTx/>
                        <a:buSzTx/>
                        <a:buFontTx/>
                        <a:buNone/>
                        <a:tabLst/>
                      </a:pPr>
                      <a:r>
                        <a:rPr kumimoji="0" lang="en-US" altLang="zh-TW" sz="1600" b="1" i="0" u="none" strike="noStrike" cap="none" normalizeH="0" baseline="0" dirty="0" smtClean="0">
                          <a:ln>
                            <a:noFill/>
                          </a:ln>
                          <a:solidFill>
                            <a:schemeClr val="tx1"/>
                          </a:solidFill>
                          <a:effectLst/>
                          <a:latin typeface="Times New Roman" pitchFamily="18" charset="0"/>
                          <a:ea typeface="標楷體" pitchFamily="65" charset="-120"/>
                          <a:cs typeface="Times New Roman" pitchFamily="18" charset="0"/>
                        </a:rPr>
                        <a:t>15×1.00</a:t>
                      </a:r>
                      <a:r>
                        <a:rPr kumimoji="0" lang="zh-TW" altLang="en-US" sz="1600" b="1" i="0" u="none" strike="noStrike" cap="none" normalizeH="0" baseline="0" dirty="0" smtClean="0">
                          <a:ln>
                            <a:noFill/>
                          </a:ln>
                          <a:solidFill>
                            <a:schemeClr val="tx1"/>
                          </a:solidFill>
                          <a:effectLst/>
                          <a:latin typeface="Times New Roman" pitchFamily="18" charset="0"/>
                          <a:ea typeface="標楷體" pitchFamily="65" charset="-120"/>
                          <a:cs typeface="Times New Roman" pitchFamily="18" charset="0"/>
                        </a:rPr>
                        <a:t> ＋</a:t>
                      </a:r>
                      <a:r>
                        <a:rPr kumimoji="0" lang="en-US" altLang="zh-TW" sz="1600" b="1" i="0" u="none" strike="noStrike" cap="none" normalizeH="0" baseline="0" dirty="0" smtClean="0">
                          <a:ln>
                            <a:noFill/>
                          </a:ln>
                          <a:solidFill>
                            <a:schemeClr val="tx1"/>
                          </a:solidFill>
                          <a:effectLst/>
                          <a:latin typeface="Times New Roman" pitchFamily="18" charset="0"/>
                          <a:ea typeface="標楷體" pitchFamily="65" charset="-120"/>
                          <a:cs typeface="Times New Roman" pitchFamily="18" charset="0"/>
                        </a:rPr>
                        <a:t>15×2.50</a:t>
                      </a:r>
                      <a:r>
                        <a:rPr kumimoji="0" lang="zh-TW" altLang="en-US" sz="1600" b="1" i="0" u="none" strike="noStrike" cap="none" normalizeH="0" baseline="0" dirty="0" smtClean="0">
                          <a:ln>
                            <a:noFill/>
                          </a:ln>
                          <a:solidFill>
                            <a:schemeClr val="tx1"/>
                          </a:solidFill>
                          <a:effectLst/>
                          <a:latin typeface="Times New Roman" pitchFamily="18" charset="0"/>
                          <a:ea typeface="標楷體" pitchFamily="65" charset="-120"/>
                          <a:cs typeface="Times New Roman" pitchFamily="18" charset="0"/>
                        </a:rPr>
                        <a:t>＋</a:t>
                      </a:r>
                      <a:r>
                        <a:rPr kumimoji="0" lang="en-US" altLang="zh-TW" sz="1600" b="1" i="0" u="none" strike="noStrike" cap="none" normalizeH="0" baseline="0" dirty="0" smtClean="0">
                          <a:ln>
                            <a:noFill/>
                          </a:ln>
                          <a:solidFill>
                            <a:schemeClr val="tx1"/>
                          </a:solidFill>
                          <a:effectLst/>
                          <a:latin typeface="Times New Roman" pitchFamily="18" charset="0"/>
                          <a:ea typeface="標楷體" pitchFamily="65" charset="-120"/>
                          <a:cs typeface="Times New Roman" pitchFamily="18" charset="0"/>
                        </a:rPr>
                        <a:t>15×1.00</a:t>
                      </a:r>
                      <a:r>
                        <a:rPr kumimoji="0" lang="zh-TW" altLang="en-US" sz="1600" b="1" i="0" u="none" strike="noStrike" cap="none" normalizeH="0" baseline="0" dirty="0" smtClean="0">
                          <a:ln>
                            <a:noFill/>
                          </a:ln>
                          <a:solidFill>
                            <a:schemeClr val="tx1"/>
                          </a:solidFill>
                          <a:effectLst/>
                          <a:latin typeface="Times New Roman" pitchFamily="18" charset="0"/>
                          <a:ea typeface="標楷體" pitchFamily="65" charset="-120"/>
                          <a:cs typeface="Times New Roman" pitchFamily="18" charset="0"/>
                        </a:rPr>
                        <a:t>＋</a:t>
                      </a:r>
                      <a:r>
                        <a:rPr kumimoji="0" lang="en-US" altLang="zh-TW" sz="1600" b="1" i="0" u="none" strike="noStrike" cap="none" normalizeH="0" baseline="0" dirty="0" smtClean="0">
                          <a:ln>
                            <a:noFill/>
                          </a:ln>
                          <a:solidFill>
                            <a:schemeClr val="tx1"/>
                          </a:solidFill>
                          <a:effectLst/>
                          <a:latin typeface="Times New Roman" pitchFamily="18" charset="0"/>
                          <a:ea typeface="標楷體" pitchFamily="65" charset="-120"/>
                          <a:cs typeface="Times New Roman" pitchFamily="18" charset="0"/>
                        </a:rPr>
                        <a:t>15×0.00</a:t>
                      </a:r>
                      <a:r>
                        <a:rPr kumimoji="0" lang="zh-TW" altLang="en-US" sz="1600" b="1" i="0" u="none" strike="noStrike" cap="none" normalizeH="0" baseline="0" dirty="0" smtClean="0">
                          <a:ln>
                            <a:noFill/>
                          </a:ln>
                          <a:solidFill>
                            <a:schemeClr val="tx1"/>
                          </a:solidFill>
                          <a:effectLst/>
                          <a:latin typeface="Times New Roman" pitchFamily="18" charset="0"/>
                          <a:ea typeface="標楷體" pitchFamily="65" charset="-120"/>
                          <a:cs typeface="Times New Roman" pitchFamily="18" charset="0"/>
                        </a:rPr>
                        <a:t>＋</a:t>
                      </a:r>
                      <a:r>
                        <a:rPr kumimoji="0" lang="en-US" altLang="zh-TW" sz="1600" b="1" i="0" u="none" strike="noStrike" cap="none" normalizeH="0" baseline="0" dirty="0" smtClean="0">
                          <a:ln>
                            <a:noFill/>
                          </a:ln>
                          <a:solidFill>
                            <a:schemeClr val="tx1"/>
                          </a:solidFill>
                          <a:effectLst/>
                          <a:latin typeface="Times New Roman" pitchFamily="18" charset="0"/>
                          <a:ea typeface="標楷體" pitchFamily="65" charset="-120"/>
                          <a:cs typeface="Times New Roman" pitchFamily="18" charset="0"/>
                        </a:rPr>
                        <a:t>15×0.00</a:t>
                      </a:r>
                      <a:r>
                        <a:rPr kumimoji="0" lang="zh-TW" altLang="en-US" sz="1600" b="1" i="0" u="none" strike="noStrike" cap="none" normalizeH="0" baseline="0" dirty="0" smtClean="0">
                          <a:ln>
                            <a:noFill/>
                          </a:ln>
                          <a:solidFill>
                            <a:schemeClr val="tx1"/>
                          </a:solidFill>
                          <a:effectLst/>
                          <a:latin typeface="Times New Roman" pitchFamily="18" charset="0"/>
                          <a:ea typeface="標楷體" pitchFamily="65" charset="-120"/>
                          <a:cs typeface="Times New Roman" pitchFamily="18" charset="0"/>
                        </a:rPr>
                        <a:t>＋</a:t>
                      </a:r>
                      <a:r>
                        <a:rPr kumimoji="0" lang="en-US" altLang="zh-TW" sz="1600" b="1" i="0" u="none" strike="noStrike" cap="none" normalizeH="0" baseline="0" dirty="0" smtClean="0">
                          <a:ln>
                            <a:noFill/>
                          </a:ln>
                          <a:solidFill>
                            <a:schemeClr val="tx1"/>
                          </a:solidFill>
                          <a:effectLst/>
                          <a:latin typeface="Times New Roman" pitchFamily="18" charset="0"/>
                          <a:ea typeface="標楷體" pitchFamily="65" charset="-120"/>
                          <a:cs typeface="Times New Roman" pitchFamily="18" charset="0"/>
                        </a:rPr>
                        <a:t>15×1.00</a:t>
                      </a:r>
                      <a:endParaRPr kumimoji="0" lang="zh-TW" altLang="zh-TW" sz="1600" b="0" i="0" u="none" strike="noStrike" cap="none" normalizeH="0" baseline="0" dirty="0" smtClean="0">
                        <a:ln>
                          <a:noFill/>
                        </a:ln>
                        <a:solidFill>
                          <a:schemeClr val="tx1"/>
                        </a:solidFill>
                        <a:effectLst/>
                        <a:latin typeface="Times New Roman" pitchFamily="18" charset="0"/>
                        <a:ea typeface="標楷體" pitchFamily="65" charset="-120"/>
                        <a:cs typeface="Times New Roman" pitchFamily="18" charset="0"/>
                      </a:endParaRPr>
                    </a:p>
                  </a:txBody>
                  <a:tcPr marL="68585" marR="68585" marT="0" marB="0" horzOverflow="overflow">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solidFill>
                  </a:tcPr>
                </a:tc>
                <a:tc vMerge="1">
                  <a:txBody>
                    <a:bodyPr/>
                    <a:lstStyle/>
                    <a:p>
                      <a:endParaRPr lang="zh-TW" altLang="en-US"/>
                    </a:p>
                  </a:txBody>
                  <a:tcPr/>
                </a:tc>
                <a:extLst>
                  <a:ext uri="{0D108BD9-81ED-4DB2-BD59-A6C34878D82A}">
                    <a16:rowId xmlns:a16="http://schemas.microsoft.com/office/drawing/2014/main" val="10001"/>
                  </a:ext>
                </a:extLst>
              </a:tr>
              <a:tr h="428282">
                <a:tc>
                  <a:txBody>
                    <a:bodyPr/>
                    <a:lstStyle/>
                    <a:p>
                      <a:pPr marL="0" marR="0" lvl="0" indent="92075" algn="l" defTabSz="914400" rtl="0" eaLnBrk="1" fontAlgn="base" latinLnBrk="0" hangingPunct="1">
                        <a:lnSpc>
                          <a:spcPct val="100000"/>
                        </a:lnSpc>
                        <a:spcBef>
                          <a:spcPts val="63"/>
                        </a:spcBef>
                        <a:spcAft>
                          <a:spcPts val="63"/>
                        </a:spcAft>
                        <a:buClrTx/>
                        <a:buSzTx/>
                        <a:buFontTx/>
                        <a:buNone/>
                        <a:tabLst/>
                      </a:pPr>
                      <a:endParaRPr kumimoji="0" lang="zh-TW" altLang="zh-TW" sz="1600" b="1" i="0" u="none" strike="noStrike" cap="none" normalizeH="0" baseline="0" dirty="0" smtClean="0">
                        <a:ln>
                          <a:noFill/>
                        </a:ln>
                        <a:solidFill>
                          <a:schemeClr val="tx1"/>
                        </a:solidFill>
                        <a:effectLst/>
                        <a:latin typeface="Times New Roman" pitchFamily="18" charset="0"/>
                        <a:ea typeface="標楷體" pitchFamily="65" charset="-120"/>
                        <a:cs typeface="Times New Roman" pitchFamily="18" charset="0"/>
                      </a:endParaRPr>
                    </a:p>
                  </a:txBody>
                  <a:tcPr marL="68585" marR="68585" marT="0" marB="0" anchor="ctr" horzOverflow="overflow">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ts val="63"/>
                        </a:spcBef>
                        <a:spcAft>
                          <a:spcPts val="63"/>
                        </a:spcAft>
                        <a:buClrTx/>
                        <a:buSzTx/>
                        <a:buFontTx/>
                        <a:buNone/>
                        <a:tabLst/>
                      </a:pPr>
                      <a:endParaRPr kumimoji="0" lang="zh-TW" altLang="zh-TW" sz="1600" b="0" i="0" u="none" strike="noStrike" cap="none" normalizeH="0" baseline="0" dirty="0" smtClean="0">
                        <a:ln>
                          <a:noFill/>
                        </a:ln>
                        <a:solidFill>
                          <a:schemeClr val="tx1"/>
                        </a:solidFill>
                        <a:effectLst/>
                        <a:latin typeface="Times New Roman" pitchFamily="18" charset="0"/>
                        <a:ea typeface="標楷體" pitchFamily="65" charset="-120"/>
                        <a:cs typeface="Times New Roman" pitchFamily="18" charset="0"/>
                      </a:endParaRPr>
                    </a:p>
                  </a:txBody>
                  <a:tcPr marL="68585" marR="68585" marT="0" marB="0" horzOverflow="overflow">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solidFill>
                  </a:tcPr>
                </a:tc>
                <a:tc>
                  <a:txBody>
                    <a:bodyPr/>
                    <a:lstStyle/>
                    <a:p>
                      <a:pPr marL="0" marR="0" lvl="0" indent="0" algn="just" defTabSz="914400" rtl="0" eaLnBrk="1" fontAlgn="base" latinLnBrk="0" hangingPunct="1">
                        <a:lnSpc>
                          <a:spcPct val="100000"/>
                        </a:lnSpc>
                        <a:spcBef>
                          <a:spcPts val="63"/>
                        </a:spcBef>
                        <a:spcAft>
                          <a:spcPts val="63"/>
                        </a:spcAft>
                        <a:buClrTx/>
                        <a:buSzTx/>
                        <a:buFontTx/>
                        <a:buNone/>
                        <a:tabLst/>
                      </a:pPr>
                      <a:endParaRPr kumimoji="0" lang="zh-TW" altLang="zh-TW" sz="1600" b="0" i="0" u="none" strike="noStrike" cap="none" normalizeH="0" baseline="0" dirty="0" smtClean="0">
                        <a:ln>
                          <a:noFill/>
                        </a:ln>
                        <a:solidFill>
                          <a:schemeClr val="tx1"/>
                        </a:solidFill>
                        <a:effectLst/>
                        <a:latin typeface="Times New Roman" pitchFamily="18" charset="0"/>
                        <a:ea typeface="標楷體" pitchFamily="65" charset="-120"/>
                        <a:cs typeface="Times New Roman" pitchFamily="18" charset="0"/>
                      </a:endParaRPr>
                    </a:p>
                  </a:txBody>
                  <a:tcPr marL="68585" marR="68585" marT="0" marB="0" anchor="ctr" horzOverflow="overflow">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236899559"/>
                  </a:ext>
                </a:extLst>
              </a:tr>
            </a:tbl>
          </a:graphicData>
        </a:graphic>
      </p:graphicFrame>
      <p:sp>
        <p:nvSpPr>
          <p:cNvPr id="16" name="矩形 9"/>
          <p:cNvSpPr>
            <a:spLocks noChangeArrowheads="1"/>
          </p:cNvSpPr>
          <p:nvPr/>
        </p:nvSpPr>
        <p:spPr bwMode="auto">
          <a:xfrm>
            <a:off x="7491557" y="6046209"/>
            <a:ext cx="2563522"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indent="88900">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a:spcBef>
                <a:spcPct val="0"/>
              </a:spcBef>
              <a:buFontTx/>
              <a:buNone/>
            </a:pPr>
            <a:r>
              <a:rPr lang="en-US" altLang="zh-TW" sz="1050" b="1" dirty="0" smtClean="0">
                <a:solidFill>
                  <a:srgbClr val="FF0000"/>
                </a:solidFill>
                <a:latin typeface="標楷體" panose="03000509000000000000" pitchFamily="65" charset="-120"/>
                <a:ea typeface="標楷體" panose="03000509000000000000" pitchFamily="65" charset="-120"/>
                <a:cs typeface="Times New Roman" panose="02020603050405020304" pitchFamily="18" charset="0"/>
              </a:rPr>
              <a:t>(</a:t>
            </a:r>
            <a:r>
              <a:rPr lang="zh-TW" altLang="en-US" sz="1050" b="1"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成績</a:t>
            </a:r>
            <a:r>
              <a:rPr lang="zh-TW" altLang="en-US" sz="1050"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取至小數第</a:t>
            </a:r>
            <a:r>
              <a:rPr lang="en-US" altLang="zh-TW" sz="1050"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2</a:t>
            </a:r>
            <a:r>
              <a:rPr lang="zh-TW" altLang="en-US" sz="1050"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位，第</a:t>
            </a:r>
            <a:r>
              <a:rPr lang="en-US" altLang="zh-TW" sz="1050"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3</a:t>
            </a:r>
            <a:r>
              <a:rPr lang="zh-TW" altLang="en-US" sz="1050"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位</a:t>
            </a:r>
            <a:r>
              <a:rPr lang="zh-TW" altLang="en-US" sz="1050" b="1"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四捨五入</a:t>
            </a:r>
            <a:r>
              <a:rPr lang="en-US" altLang="zh-TW" sz="1050" b="1" dirty="0" smtClean="0">
                <a:solidFill>
                  <a:srgbClr val="FF0000"/>
                </a:solidFill>
                <a:latin typeface="標楷體" panose="03000509000000000000" pitchFamily="65" charset="-120"/>
                <a:ea typeface="標楷體" panose="03000509000000000000" pitchFamily="65" charset="-120"/>
                <a:cs typeface="Times New Roman" panose="02020603050405020304" pitchFamily="18" charset="0"/>
              </a:rPr>
              <a:t>)</a:t>
            </a:r>
            <a:endParaRPr lang="en-US" altLang="zh-TW" sz="1050" dirty="0">
              <a:latin typeface="標楷體" panose="03000509000000000000" pitchFamily="65" charset="-120"/>
              <a:ea typeface="標楷體" panose="03000509000000000000" pitchFamily="65" charset="-120"/>
              <a:cs typeface="Times New Roman" panose="02020603050405020304" pitchFamily="18" charset="0"/>
            </a:endParaRPr>
          </a:p>
        </p:txBody>
      </p:sp>
      <p:sp>
        <p:nvSpPr>
          <p:cNvPr id="17" name="投影片編號版面配置區 16"/>
          <p:cNvSpPr>
            <a:spLocks noGrp="1"/>
          </p:cNvSpPr>
          <p:nvPr>
            <p:ph type="sldNum" sz="quarter" idx="12"/>
          </p:nvPr>
        </p:nvSpPr>
        <p:spPr/>
        <p:txBody>
          <a:bodyPr/>
          <a:lstStyle/>
          <a:p>
            <a:fld id="{A6174ADA-354D-4803-A14C-B38EECA4D689}" type="slidenum">
              <a:rPr lang="zh-TW" altLang="en-US" smtClean="0"/>
              <a:t>20</a:t>
            </a:fld>
            <a:endParaRPr lang="zh-TW" altLang="en-US"/>
          </a:p>
        </p:txBody>
      </p:sp>
      <p:graphicFrame>
        <p:nvGraphicFramePr>
          <p:cNvPr id="18" name="表格 17"/>
          <p:cNvGraphicFramePr>
            <a:graphicFrameLocks noGrp="1"/>
          </p:cNvGraphicFramePr>
          <p:nvPr>
            <p:extLst>
              <p:ext uri="{D42A27DB-BD31-4B8C-83A1-F6EECF244321}">
                <p14:modId xmlns:p14="http://schemas.microsoft.com/office/powerpoint/2010/main" val="2524563615"/>
              </p:ext>
            </p:extLst>
          </p:nvPr>
        </p:nvGraphicFramePr>
        <p:xfrm>
          <a:off x="473876" y="4109200"/>
          <a:ext cx="11553024" cy="857186"/>
        </p:xfrm>
        <a:graphic>
          <a:graphicData uri="http://schemas.openxmlformats.org/drawingml/2006/table">
            <a:tbl>
              <a:tblPr/>
              <a:tblGrid>
                <a:gridCol w="10941904">
                  <a:extLst>
                    <a:ext uri="{9D8B030D-6E8A-4147-A177-3AD203B41FA5}">
                      <a16:colId xmlns:a16="http://schemas.microsoft.com/office/drawing/2014/main" val="20000"/>
                    </a:ext>
                  </a:extLst>
                </a:gridCol>
                <a:gridCol w="611120">
                  <a:extLst>
                    <a:ext uri="{9D8B030D-6E8A-4147-A177-3AD203B41FA5}">
                      <a16:colId xmlns:a16="http://schemas.microsoft.com/office/drawing/2014/main" val="20001"/>
                    </a:ext>
                  </a:extLst>
                </a:gridCol>
              </a:tblGrid>
              <a:tr h="423157">
                <a:tc>
                  <a:txBody>
                    <a:bodyPr/>
                    <a:lstStyle/>
                    <a:p>
                      <a:pPr marL="0" marR="0" lvl="0" indent="49213" algn="l" defTabSz="914400" rtl="0" eaLnBrk="1" fontAlgn="base" latinLnBrk="0" hangingPunct="1">
                        <a:lnSpc>
                          <a:spcPts val="1200"/>
                        </a:lnSpc>
                        <a:spcBef>
                          <a:spcPts val="63"/>
                        </a:spcBef>
                        <a:spcAft>
                          <a:spcPts val="63"/>
                        </a:spcAft>
                        <a:buClrTx/>
                        <a:buSzTx/>
                        <a:buFontTx/>
                        <a:buNone/>
                        <a:tabLst/>
                      </a:pPr>
                      <a:endParaRPr kumimoji="0" lang="en-US" altLang="zh-TW" sz="1400" b="1" i="0" u="none" strike="noStrike" cap="none" normalizeH="0" baseline="0" dirty="0" smtClean="0">
                        <a:ln>
                          <a:noFill/>
                        </a:ln>
                        <a:solidFill>
                          <a:srgbClr val="000000"/>
                        </a:solidFill>
                        <a:effectLst/>
                        <a:latin typeface="Times New Roman" pitchFamily="18" charset="0"/>
                        <a:ea typeface="標楷體" pitchFamily="65" charset="-120"/>
                        <a:cs typeface="Times New Roman" pitchFamily="18" charset="0"/>
                      </a:endParaRPr>
                    </a:p>
                    <a:p>
                      <a:pPr marL="0" marR="0" lvl="0" indent="49213" algn="l" defTabSz="914400" rtl="0" eaLnBrk="1" fontAlgn="base" latinLnBrk="0" hangingPunct="1">
                        <a:lnSpc>
                          <a:spcPts val="1200"/>
                        </a:lnSpc>
                        <a:spcBef>
                          <a:spcPts val="63"/>
                        </a:spcBef>
                        <a:spcAft>
                          <a:spcPts val="63"/>
                        </a:spcAft>
                        <a:buClrTx/>
                        <a:buSzTx/>
                        <a:buFontTx/>
                        <a:buNone/>
                        <a:tabLst/>
                      </a:pPr>
                      <a:r>
                        <a:rPr kumimoji="0" lang="zh-TW" sz="1400" b="1" i="0" u="none" strike="noStrike" cap="none" spc="-70" normalizeH="0" baseline="0" dirty="0" smtClean="0">
                          <a:ln>
                            <a:noFill/>
                          </a:ln>
                          <a:solidFill>
                            <a:srgbClr val="FF0000"/>
                          </a:solidFill>
                          <a:effectLst/>
                          <a:latin typeface="Times New Roman" pitchFamily="18" charset="0"/>
                          <a:ea typeface="標楷體" pitchFamily="65" charset="-120"/>
                          <a:cs typeface="Times New Roman" pitchFamily="18" charset="0"/>
                        </a:rPr>
                        <a:t>國文級分</a:t>
                      </a:r>
                      <a:r>
                        <a:rPr kumimoji="0" lang="en-US" sz="1400" b="1" i="0" u="none" strike="noStrike" cap="none" spc="-70" normalizeH="0" baseline="0" dirty="0" smtClean="0">
                          <a:ln>
                            <a:noFill/>
                          </a:ln>
                          <a:solidFill>
                            <a:srgbClr val="000000"/>
                          </a:solidFill>
                          <a:effectLst/>
                          <a:latin typeface="Times New Roman" pitchFamily="18" charset="0"/>
                          <a:ea typeface="標楷體" pitchFamily="65" charset="-120"/>
                          <a:cs typeface="Times New Roman" pitchFamily="18" charset="0"/>
                        </a:rPr>
                        <a:t> </a:t>
                      </a:r>
                      <a:r>
                        <a:rPr kumimoji="0" lang="en-US" altLang="zh-TW" sz="1400" b="1" i="0" u="none" strike="noStrike" cap="none" spc="-70" normalizeH="0" baseline="0" dirty="0" smtClean="0">
                          <a:ln>
                            <a:noFill/>
                          </a:ln>
                          <a:solidFill>
                            <a:srgbClr val="000000"/>
                          </a:solidFill>
                          <a:effectLst/>
                          <a:latin typeface="Times New Roman" pitchFamily="18" charset="0"/>
                          <a:ea typeface="標楷體" pitchFamily="65" charset="-120"/>
                          <a:cs typeface="Times New Roman" pitchFamily="18" charset="0"/>
                        </a:rPr>
                        <a:t>× </a:t>
                      </a:r>
                      <a:r>
                        <a:rPr kumimoji="0" lang="zh-TW" sz="1400" b="1" i="0" u="none" strike="noStrike" cap="none" spc="-70" normalizeH="0" baseline="0" dirty="0" smtClean="0">
                          <a:ln>
                            <a:noFill/>
                          </a:ln>
                          <a:solidFill>
                            <a:srgbClr val="000000"/>
                          </a:solidFill>
                          <a:effectLst/>
                          <a:latin typeface="Times New Roman" pitchFamily="18" charset="0"/>
                          <a:ea typeface="標楷體" pitchFamily="65" charset="-120"/>
                          <a:cs typeface="Times New Roman" pitchFamily="18" charset="0"/>
                        </a:rPr>
                        <a:t>國文權重 ＋ </a:t>
                      </a:r>
                      <a:r>
                        <a:rPr kumimoji="0" lang="zh-TW" sz="1400" b="1" i="0" u="none" strike="noStrike" cap="none" spc="-70" normalizeH="0" baseline="0" dirty="0" smtClean="0">
                          <a:ln>
                            <a:noFill/>
                          </a:ln>
                          <a:solidFill>
                            <a:srgbClr val="FF0000"/>
                          </a:solidFill>
                          <a:effectLst/>
                          <a:latin typeface="Times New Roman" pitchFamily="18" charset="0"/>
                          <a:ea typeface="標楷體" pitchFamily="65" charset="-120"/>
                          <a:cs typeface="Times New Roman" pitchFamily="18" charset="0"/>
                        </a:rPr>
                        <a:t>英文級分</a:t>
                      </a:r>
                      <a:r>
                        <a:rPr kumimoji="0" lang="en-US" sz="1400" b="1" i="0" u="none" strike="noStrike" cap="none" spc="-70" normalizeH="0" baseline="0" dirty="0" smtClean="0">
                          <a:ln>
                            <a:noFill/>
                          </a:ln>
                          <a:solidFill>
                            <a:srgbClr val="000000"/>
                          </a:solidFill>
                          <a:effectLst/>
                          <a:latin typeface="Times New Roman" pitchFamily="18" charset="0"/>
                          <a:ea typeface="標楷體" pitchFamily="65" charset="-120"/>
                          <a:cs typeface="Times New Roman" pitchFamily="18" charset="0"/>
                        </a:rPr>
                        <a:t> </a:t>
                      </a:r>
                      <a:r>
                        <a:rPr kumimoji="0" lang="en-US" altLang="zh-TW" sz="1400" b="1" i="0" u="none" strike="noStrike" cap="none" spc="-70" normalizeH="0" baseline="0" dirty="0" smtClean="0">
                          <a:ln>
                            <a:noFill/>
                          </a:ln>
                          <a:solidFill>
                            <a:srgbClr val="000000"/>
                          </a:solidFill>
                          <a:effectLst/>
                          <a:latin typeface="Times New Roman" pitchFamily="18" charset="0"/>
                          <a:ea typeface="標楷體" pitchFamily="65" charset="-120"/>
                          <a:cs typeface="Times New Roman" pitchFamily="18" charset="0"/>
                        </a:rPr>
                        <a:t>× </a:t>
                      </a:r>
                      <a:r>
                        <a:rPr kumimoji="0" lang="zh-TW" sz="1400" b="1" i="0" u="none" strike="noStrike" cap="none" spc="-70" normalizeH="0" baseline="0" dirty="0" smtClean="0">
                          <a:ln>
                            <a:noFill/>
                          </a:ln>
                          <a:solidFill>
                            <a:srgbClr val="000000"/>
                          </a:solidFill>
                          <a:effectLst/>
                          <a:latin typeface="Times New Roman" pitchFamily="18" charset="0"/>
                          <a:ea typeface="標楷體" pitchFamily="65" charset="-120"/>
                          <a:cs typeface="Times New Roman" pitchFamily="18" charset="0"/>
                        </a:rPr>
                        <a:t>英文權重 ＋ </a:t>
                      </a:r>
                      <a:r>
                        <a:rPr kumimoji="0" lang="zh-TW" sz="1400" b="1" i="0" u="none" strike="noStrike" cap="none" spc="-70" normalizeH="0" baseline="0" dirty="0" smtClean="0">
                          <a:ln>
                            <a:noFill/>
                          </a:ln>
                          <a:solidFill>
                            <a:srgbClr val="FF0000"/>
                          </a:solidFill>
                          <a:effectLst/>
                          <a:latin typeface="Times New Roman" pitchFamily="18" charset="0"/>
                          <a:ea typeface="標楷體" pitchFamily="65" charset="-120"/>
                          <a:cs typeface="Times New Roman" pitchFamily="18" charset="0"/>
                        </a:rPr>
                        <a:t>數學</a:t>
                      </a:r>
                      <a:r>
                        <a:rPr kumimoji="0" lang="en-US" altLang="zh-TW" sz="1400" b="1" i="0" u="none" strike="noStrike" cap="none" spc="-70" normalizeH="0" baseline="0" dirty="0" smtClean="0">
                          <a:ln>
                            <a:noFill/>
                          </a:ln>
                          <a:solidFill>
                            <a:srgbClr val="FF0000"/>
                          </a:solidFill>
                          <a:effectLst/>
                          <a:latin typeface="Times New Roman" pitchFamily="18" charset="0"/>
                          <a:ea typeface="標楷體" pitchFamily="65" charset="-120"/>
                          <a:cs typeface="Times New Roman" pitchFamily="18" charset="0"/>
                        </a:rPr>
                        <a:t>A</a:t>
                      </a:r>
                      <a:r>
                        <a:rPr kumimoji="0" lang="zh-TW" sz="1400" b="1" i="0" u="none" strike="noStrike" cap="none" spc="-70" normalizeH="0" baseline="0" dirty="0" smtClean="0">
                          <a:ln>
                            <a:noFill/>
                          </a:ln>
                          <a:solidFill>
                            <a:srgbClr val="FF0000"/>
                          </a:solidFill>
                          <a:effectLst/>
                          <a:latin typeface="Times New Roman" pitchFamily="18" charset="0"/>
                          <a:ea typeface="標楷體" pitchFamily="65" charset="-120"/>
                          <a:cs typeface="Times New Roman" pitchFamily="18" charset="0"/>
                        </a:rPr>
                        <a:t>級分</a:t>
                      </a:r>
                      <a:r>
                        <a:rPr kumimoji="0" lang="en-US" sz="1400" b="1" i="0" u="none" strike="noStrike" cap="none" spc="-70" normalizeH="0" baseline="0" dirty="0" smtClean="0">
                          <a:ln>
                            <a:noFill/>
                          </a:ln>
                          <a:solidFill>
                            <a:srgbClr val="000000"/>
                          </a:solidFill>
                          <a:effectLst/>
                          <a:latin typeface="Times New Roman" pitchFamily="18" charset="0"/>
                          <a:ea typeface="標楷體" pitchFamily="65" charset="-120"/>
                          <a:cs typeface="Times New Roman" pitchFamily="18" charset="0"/>
                        </a:rPr>
                        <a:t> </a:t>
                      </a:r>
                      <a:r>
                        <a:rPr kumimoji="0" lang="en-US" altLang="zh-TW" sz="1400" b="1" i="0" u="none" strike="noStrike" cap="none" spc="-70" normalizeH="0" baseline="0" dirty="0" smtClean="0">
                          <a:ln>
                            <a:noFill/>
                          </a:ln>
                          <a:solidFill>
                            <a:srgbClr val="000000"/>
                          </a:solidFill>
                          <a:effectLst/>
                          <a:latin typeface="Times New Roman" pitchFamily="18" charset="0"/>
                          <a:ea typeface="標楷體" pitchFamily="65" charset="-120"/>
                          <a:cs typeface="Times New Roman" pitchFamily="18" charset="0"/>
                        </a:rPr>
                        <a:t>× </a:t>
                      </a:r>
                      <a:r>
                        <a:rPr kumimoji="0" lang="zh-TW" sz="1400" b="1" i="0" u="none" strike="noStrike" cap="none" spc="-70" normalizeH="0" baseline="0" dirty="0" smtClean="0">
                          <a:ln>
                            <a:noFill/>
                          </a:ln>
                          <a:solidFill>
                            <a:srgbClr val="000000"/>
                          </a:solidFill>
                          <a:effectLst/>
                          <a:latin typeface="Times New Roman" pitchFamily="18" charset="0"/>
                          <a:ea typeface="標楷體" pitchFamily="65" charset="-120"/>
                          <a:cs typeface="Times New Roman" pitchFamily="18" charset="0"/>
                        </a:rPr>
                        <a:t>數學</a:t>
                      </a:r>
                      <a:r>
                        <a:rPr kumimoji="0" lang="en-US" altLang="zh-TW" sz="1400" b="1" i="0" u="none" strike="noStrike" cap="none" spc="-70" normalizeH="0" baseline="0" dirty="0" smtClean="0">
                          <a:ln>
                            <a:noFill/>
                          </a:ln>
                          <a:solidFill>
                            <a:srgbClr val="000000"/>
                          </a:solidFill>
                          <a:effectLst/>
                          <a:latin typeface="Times New Roman" pitchFamily="18" charset="0"/>
                          <a:ea typeface="標楷體" pitchFamily="65" charset="-120"/>
                          <a:cs typeface="Times New Roman" pitchFamily="18" charset="0"/>
                        </a:rPr>
                        <a:t>A</a:t>
                      </a:r>
                      <a:r>
                        <a:rPr kumimoji="0" lang="zh-TW" sz="1400" b="1" i="0" u="none" strike="noStrike" cap="none" spc="-70" normalizeH="0" baseline="0" dirty="0" smtClean="0">
                          <a:ln>
                            <a:noFill/>
                          </a:ln>
                          <a:solidFill>
                            <a:srgbClr val="000000"/>
                          </a:solidFill>
                          <a:effectLst/>
                          <a:latin typeface="Times New Roman" pitchFamily="18" charset="0"/>
                          <a:ea typeface="標楷體" pitchFamily="65" charset="-120"/>
                          <a:cs typeface="Times New Roman" pitchFamily="18" charset="0"/>
                        </a:rPr>
                        <a:t>權重 </a:t>
                      </a:r>
                      <a:r>
                        <a:rPr kumimoji="0" lang="zh-TW" altLang="zh-TW" sz="1400" b="1" i="0" u="none" strike="noStrike" cap="none" spc="-70" normalizeH="0" baseline="0" dirty="0" smtClean="0">
                          <a:ln>
                            <a:noFill/>
                          </a:ln>
                          <a:solidFill>
                            <a:srgbClr val="000000"/>
                          </a:solidFill>
                          <a:effectLst/>
                          <a:latin typeface="Times New Roman" pitchFamily="18" charset="0"/>
                          <a:ea typeface="標楷體" pitchFamily="65" charset="-120"/>
                          <a:cs typeface="Times New Roman" pitchFamily="18" charset="0"/>
                        </a:rPr>
                        <a:t>＋ </a:t>
                      </a:r>
                      <a:r>
                        <a:rPr kumimoji="0" lang="zh-TW" altLang="zh-TW" sz="1400" b="1" i="0" u="none" strike="noStrike" cap="none" spc="-70" normalizeH="0" baseline="0" dirty="0" smtClean="0">
                          <a:ln>
                            <a:noFill/>
                          </a:ln>
                          <a:solidFill>
                            <a:srgbClr val="FF0000"/>
                          </a:solidFill>
                          <a:effectLst/>
                          <a:latin typeface="Times New Roman" pitchFamily="18" charset="0"/>
                          <a:ea typeface="標楷體" pitchFamily="65" charset="-120"/>
                          <a:cs typeface="Times New Roman" pitchFamily="18" charset="0"/>
                        </a:rPr>
                        <a:t>數學</a:t>
                      </a:r>
                      <a:r>
                        <a:rPr kumimoji="0" lang="en-US" altLang="zh-TW" sz="1400" b="1" i="0" u="none" strike="noStrike" cap="none" spc="-70" normalizeH="0" baseline="0" dirty="0" smtClean="0">
                          <a:ln>
                            <a:noFill/>
                          </a:ln>
                          <a:solidFill>
                            <a:srgbClr val="FF0000"/>
                          </a:solidFill>
                          <a:effectLst/>
                          <a:latin typeface="Times New Roman" pitchFamily="18" charset="0"/>
                          <a:ea typeface="標楷體" pitchFamily="65" charset="-120"/>
                          <a:cs typeface="Times New Roman" pitchFamily="18" charset="0"/>
                        </a:rPr>
                        <a:t>B</a:t>
                      </a:r>
                      <a:r>
                        <a:rPr kumimoji="0" lang="zh-TW" altLang="zh-TW" sz="1400" b="1" i="0" u="none" strike="noStrike" cap="none" spc="-70" normalizeH="0" baseline="0" dirty="0" smtClean="0">
                          <a:ln>
                            <a:noFill/>
                          </a:ln>
                          <a:solidFill>
                            <a:srgbClr val="FF0000"/>
                          </a:solidFill>
                          <a:effectLst/>
                          <a:latin typeface="Times New Roman" pitchFamily="18" charset="0"/>
                          <a:ea typeface="標楷體" pitchFamily="65" charset="-120"/>
                          <a:cs typeface="Times New Roman" pitchFamily="18" charset="0"/>
                        </a:rPr>
                        <a:t>級分</a:t>
                      </a:r>
                      <a:r>
                        <a:rPr kumimoji="0" lang="en-US" altLang="zh-TW" sz="1400" b="1" i="0" u="none" strike="noStrike" cap="none" spc="-70" normalizeH="0" baseline="0" dirty="0" smtClean="0">
                          <a:ln>
                            <a:noFill/>
                          </a:ln>
                          <a:solidFill>
                            <a:srgbClr val="000000"/>
                          </a:solidFill>
                          <a:effectLst/>
                          <a:latin typeface="Times New Roman" pitchFamily="18" charset="0"/>
                          <a:ea typeface="標楷體" pitchFamily="65" charset="-120"/>
                          <a:cs typeface="Times New Roman" pitchFamily="18" charset="0"/>
                        </a:rPr>
                        <a:t> × </a:t>
                      </a:r>
                      <a:r>
                        <a:rPr kumimoji="0" lang="zh-TW" altLang="zh-TW" sz="1400" b="1" i="0" u="none" strike="noStrike" cap="none" spc="-70" normalizeH="0" baseline="0" dirty="0" smtClean="0">
                          <a:ln>
                            <a:noFill/>
                          </a:ln>
                          <a:solidFill>
                            <a:srgbClr val="000000"/>
                          </a:solidFill>
                          <a:effectLst/>
                          <a:latin typeface="Times New Roman" pitchFamily="18" charset="0"/>
                          <a:ea typeface="標楷體" pitchFamily="65" charset="-120"/>
                          <a:cs typeface="Times New Roman" pitchFamily="18" charset="0"/>
                        </a:rPr>
                        <a:t>數學</a:t>
                      </a:r>
                      <a:r>
                        <a:rPr kumimoji="0" lang="en-US" altLang="zh-TW" sz="1400" b="1" i="0" u="none" strike="noStrike" cap="none" spc="-70" normalizeH="0" baseline="0" dirty="0" smtClean="0">
                          <a:ln>
                            <a:noFill/>
                          </a:ln>
                          <a:solidFill>
                            <a:srgbClr val="000000"/>
                          </a:solidFill>
                          <a:effectLst/>
                          <a:latin typeface="Times New Roman" pitchFamily="18" charset="0"/>
                          <a:ea typeface="標楷體" pitchFamily="65" charset="-120"/>
                          <a:cs typeface="Times New Roman" pitchFamily="18" charset="0"/>
                        </a:rPr>
                        <a:t>B</a:t>
                      </a:r>
                      <a:r>
                        <a:rPr kumimoji="0" lang="zh-TW" altLang="zh-TW" sz="1400" b="1" i="0" u="none" strike="noStrike" cap="none" spc="-70" normalizeH="0" baseline="0" dirty="0" smtClean="0">
                          <a:ln>
                            <a:noFill/>
                          </a:ln>
                          <a:solidFill>
                            <a:srgbClr val="000000"/>
                          </a:solidFill>
                          <a:effectLst/>
                          <a:latin typeface="Times New Roman" pitchFamily="18" charset="0"/>
                          <a:ea typeface="標楷體" pitchFamily="65" charset="-120"/>
                          <a:cs typeface="Times New Roman" pitchFamily="18" charset="0"/>
                        </a:rPr>
                        <a:t>權重 </a:t>
                      </a:r>
                      <a:r>
                        <a:rPr kumimoji="0" lang="zh-TW" sz="1400" b="1" i="0" u="none" strike="noStrike" cap="none" spc="-70" normalizeH="0" baseline="0" dirty="0" smtClean="0">
                          <a:ln>
                            <a:noFill/>
                          </a:ln>
                          <a:solidFill>
                            <a:srgbClr val="000000"/>
                          </a:solidFill>
                          <a:effectLst/>
                          <a:latin typeface="Times New Roman" pitchFamily="18" charset="0"/>
                          <a:ea typeface="標楷體" pitchFamily="65" charset="-120"/>
                          <a:cs typeface="Times New Roman" pitchFamily="18" charset="0"/>
                        </a:rPr>
                        <a:t>＋ </a:t>
                      </a:r>
                      <a:r>
                        <a:rPr kumimoji="0" lang="zh-TW" sz="1400" b="1" i="0" u="none" strike="noStrike" cap="none" spc="-70" normalizeH="0" baseline="0" dirty="0" smtClean="0">
                          <a:ln>
                            <a:noFill/>
                          </a:ln>
                          <a:solidFill>
                            <a:srgbClr val="FF0000"/>
                          </a:solidFill>
                          <a:effectLst/>
                          <a:latin typeface="Times New Roman" pitchFamily="18" charset="0"/>
                          <a:ea typeface="標楷體" pitchFamily="65" charset="-120"/>
                          <a:cs typeface="Times New Roman" pitchFamily="18" charset="0"/>
                        </a:rPr>
                        <a:t>社會級分</a:t>
                      </a:r>
                      <a:r>
                        <a:rPr kumimoji="0" lang="en-US" sz="1400" b="1" i="0" u="none" strike="noStrike" cap="none" spc="-70" normalizeH="0" baseline="0" dirty="0" smtClean="0">
                          <a:ln>
                            <a:noFill/>
                          </a:ln>
                          <a:solidFill>
                            <a:srgbClr val="FF0000"/>
                          </a:solidFill>
                          <a:effectLst/>
                          <a:latin typeface="Times New Roman" pitchFamily="18" charset="0"/>
                          <a:ea typeface="標楷體" pitchFamily="65" charset="-120"/>
                          <a:cs typeface="Times New Roman" pitchFamily="18" charset="0"/>
                        </a:rPr>
                        <a:t> </a:t>
                      </a:r>
                      <a:r>
                        <a:rPr kumimoji="0" lang="en-US" altLang="zh-TW" sz="1400" b="1" i="0" u="none" strike="noStrike" cap="none" spc="-70" normalizeH="0" baseline="0" dirty="0" smtClean="0">
                          <a:ln>
                            <a:noFill/>
                          </a:ln>
                          <a:solidFill>
                            <a:srgbClr val="000000"/>
                          </a:solidFill>
                          <a:effectLst/>
                          <a:latin typeface="Times New Roman" pitchFamily="18" charset="0"/>
                          <a:ea typeface="標楷體" pitchFamily="65" charset="-120"/>
                          <a:cs typeface="Times New Roman" pitchFamily="18" charset="0"/>
                        </a:rPr>
                        <a:t>× </a:t>
                      </a:r>
                      <a:r>
                        <a:rPr kumimoji="0" lang="zh-TW" sz="1400" b="1" i="0" u="none" strike="noStrike" cap="none" spc="-70" normalizeH="0" baseline="0" dirty="0" smtClean="0">
                          <a:ln>
                            <a:noFill/>
                          </a:ln>
                          <a:solidFill>
                            <a:srgbClr val="000000"/>
                          </a:solidFill>
                          <a:effectLst/>
                          <a:latin typeface="Times New Roman" pitchFamily="18" charset="0"/>
                          <a:ea typeface="標楷體" pitchFamily="65" charset="-120"/>
                          <a:cs typeface="Times New Roman" pitchFamily="18" charset="0"/>
                        </a:rPr>
                        <a:t>社會權重 ＋ </a:t>
                      </a:r>
                      <a:r>
                        <a:rPr kumimoji="0" lang="zh-TW" sz="1400" b="1" i="0" u="none" strike="noStrike" cap="none" spc="-70" normalizeH="0" baseline="0" dirty="0" smtClean="0">
                          <a:ln>
                            <a:noFill/>
                          </a:ln>
                          <a:solidFill>
                            <a:srgbClr val="FF0000"/>
                          </a:solidFill>
                          <a:effectLst/>
                          <a:latin typeface="Times New Roman" pitchFamily="18" charset="0"/>
                          <a:ea typeface="標楷體" pitchFamily="65" charset="-120"/>
                          <a:cs typeface="Times New Roman" pitchFamily="18" charset="0"/>
                        </a:rPr>
                        <a:t>自然級分</a:t>
                      </a:r>
                      <a:r>
                        <a:rPr kumimoji="0" lang="en-US" sz="1400" b="1" i="0" u="none" strike="noStrike" cap="none" spc="-70" normalizeH="0" baseline="0" dirty="0" smtClean="0">
                          <a:ln>
                            <a:noFill/>
                          </a:ln>
                          <a:solidFill>
                            <a:srgbClr val="FF0000"/>
                          </a:solidFill>
                          <a:effectLst/>
                          <a:latin typeface="Times New Roman" pitchFamily="18" charset="0"/>
                          <a:ea typeface="標楷體" pitchFamily="65" charset="-120"/>
                          <a:cs typeface="Times New Roman" pitchFamily="18" charset="0"/>
                        </a:rPr>
                        <a:t> </a:t>
                      </a:r>
                      <a:r>
                        <a:rPr kumimoji="0" lang="en-US" altLang="zh-TW" sz="1400" b="1" i="0" u="none" strike="noStrike" cap="none" spc="-70" normalizeH="0" baseline="0" dirty="0" smtClean="0">
                          <a:ln>
                            <a:noFill/>
                          </a:ln>
                          <a:solidFill>
                            <a:srgbClr val="000000"/>
                          </a:solidFill>
                          <a:effectLst/>
                          <a:latin typeface="Times New Roman" pitchFamily="18" charset="0"/>
                          <a:ea typeface="標楷體" pitchFamily="65" charset="-120"/>
                          <a:cs typeface="Times New Roman" pitchFamily="18" charset="0"/>
                        </a:rPr>
                        <a:t>× </a:t>
                      </a:r>
                      <a:r>
                        <a:rPr kumimoji="0" lang="zh-TW" sz="1400" b="1" i="0" u="none" strike="noStrike" cap="none" spc="-70" normalizeH="0" baseline="0" dirty="0" smtClean="0">
                          <a:ln>
                            <a:noFill/>
                          </a:ln>
                          <a:solidFill>
                            <a:srgbClr val="000000"/>
                          </a:solidFill>
                          <a:effectLst/>
                          <a:latin typeface="Times New Roman" pitchFamily="18" charset="0"/>
                          <a:ea typeface="標楷體" pitchFamily="65" charset="-120"/>
                          <a:cs typeface="Times New Roman" pitchFamily="18" charset="0"/>
                        </a:rPr>
                        <a:t>自然權重</a:t>
                      </a:r>
                      <a:endParaRPr kumimoji="0" lang="zh-TW" sz="1400" b="0" i="0" u="none" strike="noStrike" cap="none" spc="-70" normalizeH="0" baseline="0" dirty="0" smtClean="0">
                        <a:ln>
                          <a:noFill/>
                        </a:ln>
                        <a:solidFill>
                          <a:schemeClr val="tx1"/>
                        </a:solidFill>
                        <a:effectLst/>
                        <a:latin typeface="Times New Roman" pitchFamily="18" charset="0"/>
                        <a:ea typeface="標楷體" pitchFamily="65" charset="-120"/>
                        <a:cs typeface="Times New Roman" pitchFamily="18" charset="0"/>
                      </a:endParaRPr>
                    </a:p>
                  </a:txBody>
                  <a:tcPr marL="67306" marR="67306" marT="0" marB="0" horzOverflow="overflow">
                    <a:lnL w="1905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tc rowSpan="2">
                  <a:txBody>
                    <a:bodyPr/>
                    <a:lstStyle/>
                    <a:p>
                      <a:pPr marL="0" marR="0" lvl="0" indent="0" algn="just" defTabSz="914400" rtl="0" eaLnBrk="1" fontAlgn="base" latinLnBrk="0" hangingPunct="1">
                        <a:lnSpc>
                          <a:spcPts val="1200"/>
                        </a:lnSpc>
                        <a:spcBef>
                          <a:spcPts val="63"/>
                        </a:spcBef>
                        <a:spcAft>
                          <a:spcPts val="63"/>
                        </a:spcAft>
                        <a:buClrTx/>
                        <a:buSzTx/>
                        <a:buFontTx/>
                        <a:buNone/>
                        <a:tabLst/>
                      </a:pPr>
                      <a:r>
                        <a:rPr kumimoji="0" lang="en-US" altLang="zh-TW" sz="1400" b="1" i="0" u="none" strike="noStrike" cap="none" normalizeH="0" baseline="0" dirty="0" smtClean="0">
                          <a:ln>
                            <a:noFill/>
                          </a:ln>
                          <a:solidFill>
                            <a:srgbClr val="000000"/>
                          </a:solidFill>
                          <a:effectLst/>
                          <a:latin typeface="Times New Roman" pitchFamily="18" charset="0"/>
                          <a:ea typeface="標楷體" pitchFamily="65" charset="-120"/>
                          <a:cs typeface="Times New Roman" pitchFamily="18" charset="0"/>
                        </a:rPr>
                        <a:t>×100</a:t>
                      </a:r>
                      <a:endParaRPr kumimoji="0" lang="zh-TW" altLang="zh-TW" sz="1400" b="0" i="0" u="none" strike="noStrike" cap="none" normalizeH="0" baseline="0" dirty="0" smtClean="0">
                        <a:ln>
                          <a:noFill/>
                        </a:ln>
                        <a:solidFill>
                          <a:schemeClr val="tx1"/>
                        </a:solidFill>
                        <a:effectLst/>
                        <a:latin typeface="Times New Roman" pitchFamily="18" charset="0"/>
                        <a:ea typeface="標楷體" pitchFamily="65" charset="-120"/>
                        <a:cs typeface="Times New Roman" pitchFamily="18" charset="0"/>
                      </a:endParaRPr>
                    </a:p>
                  </a:txBody>
                  <a:tcPr marL="67306" marR="67306" marT="0" marB="0" anchor="ctr" horzOverflow="overflow">
                    <a:lnL w="1270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434029">
                <a:tc>
                  <a:txBody>
                    <a:bodyPr/>
                    <a:lstStyle/>
                    <a:p>
                      <a:pPr marL="0" marR="0" lvl="0" indent="0" algn="ctr" defTabSz="914400" rtl="0" eaLnBrk="1" fontAlgn="base" latinLnBrk="0" hangingPunct="1">
                        <a:lnSpc>
                          <a:spcPts val="1200"/>
                        </a:lnSpc>
                        <a:spcBef>
                          <a:spcPts val="63"/>
                        </a:spcBef>
                        <a:spcAft>
                          <a:spcPts val="63"/>
                        </a:spcAft>
                        <a:buClrTx/>
                        <a:buSzTx/>
                        <a:buFontTx/>
                        <a:buNone/>
                        <a:tabLst/>
                      </a:pPr>
                      <a:endParaRPr kumimoji="0" lang="en-US" altLang="zh-TW" sz="1400" b="1" i="0" u="none" strike="noStrike" cap="none" normalizeH="0" baseline="0" dirty="0" smtClean="0">
                        <a:ln>
                          <a:noFill/>
                        </a:ln>
                        <a:solidFill>
                          <a:srgbClr val="000000"/>
                        </a:solidFill>
                        <a:effectLst/>
                        <a:latin typeface="Times New Roman" pitchFamily="18" charset="0"/>
                        <a:ea typeface="標楷體" pitchFamily="65" charset="-120"/>
                        <a:cs typeface="Times New Roman" pitchFamily="18" charset="0"/>
                      </a:endParaRPr>
                    </a:p>
                    <a:p>
                      <a:pPr marL="0" marR="0" lvl="0" indent="0" algn="ctr" defTabSz="914400" rtl="0" eaLnBrk="1" fontAlgn="base" latinLnBrk="0" hangingPunct="1">
                        <a:lnSpc>
                          <a:spcPts val="1200"/>
                        </a:lnSpc>
                        <a:spcBef>
                          <a:spcPts val="63"/>
                        </a:spcBef>
                        <a:spcAft>
                          <a:spcPts val="63"/>
                        </a:spcAft>
                        <a:buClrTx/>
                        <a:buSzTx/>
                        <a:buFontTx/>
                        <a:buNone/>
                        <a:tabLst/>
                      </a:pPr>
                      <a:r>
                        <a:rPr kumimoji="0" lang="en-US" altLang="zh-TW" sz="1400" b="1" i="0" u="none" strike="noStrike" cap="none" normalizeH="0" baseline="0" dirty="0" smtClean="0">
                          <a:ln>
                            <a:noFill/>
                          </a:ln>
                          <a:solidFill>
                            <a:srgbClr val="000000"/>
                          </a:solidFill>
                          <a:effectLst/>
                          <a:latin typeface="Times New Roman" pitchFamily="18" charset="0"/>
                          <a:ea typeface="標楷體" pitchFamily="65" charset="-120"/>
                          <a:cs typeface="Times New Roman" pitchFamily="18" charset="0"/>
                        </a:rPr>
                        <a:t>15 × </a:t>
                      </a:r>
                      <a:r>
                        <a:rPr kumimoji="0" lang="zh-TW" sz="1400" b="1" i="0" u="none" strike="noStrike" cap="none" normalizeH="0" baseline="0" dirty="0" smtClean="0">
                          <a:ln>
                            <a:noFill/>
                          </a:ln>
                          <a:solidFill>
                            <a:srgbClr val="000000"/>
                          </a:solidFill>
                          <a:effectLst/>
                          <a:latin typeface="Times New Roman" pitchFamily="18" charset="0"/>
                          <a:ea typeface="標楷體" pitchFamily="65" charset="-120"/>
                          <a:cs typeface="Times New Roman" pitchFamily="18" charset="0"/>
                        </a:rPr>
                        <a:t>國文權重 ＋</a:t>
                      </a:r>
                      <a:r>
                        <a:rPr kumimoji="0" lang="en-US" altLang="zh-TW" sz="1400" b="1" i="0" u="none" strike="noStrike" cap="none" normalizeH="0" baseline="0" dirty="0" smtClean="0">
                          <a:ln>
                            <a:noFill/>
                          </a:ln>
                          <a:solidFill>
                            <a:srgbClr val="000000"/>
                          </a:solidFill>
                          <a:effectLst/>
                          <a:latin typeface="Times New Roman" pitchFamily="18" charset="0"/>
                          <a:ea typeface="標楷體" pitchFamily="65" charset="-120"/>
                          <a:cs typeface="Times New Roman" pitchFamily="18" charset="0"/>
                        </a:rPr>
                        <a:t>15 × </a:t>
                      </a:r>
                      <a:r>
                        <a:rPr kumimoji="0" lang="zh-TW" sz="1400" b="1" i="0" u="none" strike="noStrike" cap="none" normalizeH="0" baseline="0" dirty="0" smtClean="0">
                          <a:ln>
                            <a:noFill/>
                          </a:ln>
                          <a:solidFill>
                            <a:srgbClr val="000000"/>
                          </a:solidFill>
                          <a:effectLst/>
                          <a:latin typeface="Times New Roman" pitchFamily="18" charset="0"/>
                          <a:ea typeface="標楷體" pitchFamily="65" charset="-120"/>
                          <a:cs typeface="Times New Roman" pitchFamily="18" charset="0"/>
                        </a:rPr>
                        <a:t>英文權重 </a:t>
                      </a:r>
                      <a:r>
                        <a:rPr kumimoji="0" lang="zh-TW" altLang="zh-TW" sz="1400" b="1" i="0" u="none" strike="noStrike" cap="none" normalizeH="0" baseline="0" dirty="0" smtClean="0">
                          <a:ln>
                            <a:noFill/>
                          </a:ln>
                          <a:solidFill>
                            <a:srgbClr val="000000"/>
                          </a:solidFill>
                          <a:effectLst/>
                          <a:latin typeface="Times New Roman" pitchFamily="18" charset="0"/>
                          <a:ea typeface="標楷體" pitchFamily="65" charset="-120"/>
                          <a:cs typeface="Times New Roman" pitchFamily="18" charset="0"/>
                        </a:rPr>
                        <a:t>＋</a:t>
                      </a:r>
                      <a:r>
                        <a:rPr kumimoji="0" lang="en-US" altLang="zh-TW" sz="1400" b="1" i="0" u="none" strike="noStrike" cap="none" normalizeH="0" baseline="0" dirty="0" smtClean="0">
                          <a:ln>
                            <a:noFill/>
                          </a:ln>
                          <a:solidFill>
                            <a:srgbClr val="000000"/>
                          </a:solidFill>
                          <a:effectLst/>
                          <a:latin typeface="Times New Roman" pitchFamily="18" charset="0"/>
                          <a:ea typeface="標楷體" pitchFamily="65" charset="-120"/>
                          <a:cs typeface="Times New Roman" pitchFamily="18" charset="0"/>
                        </a:rPr>
                        <a:t>15 × </a:t>
                      </a:r>
                      <a:r>
                        <a:rPr kumimoji="0" lang="zh-TW" altLang="zh-TW" sz="1400" b="1" i="0" u="none" strike="noStrike" cap="none" normalizeH="0" baseline="0" dirty="0" smtClean="0">
                          <a:ln>
                            <a:noFill/>
                          </a:ln>
                          <a:solidFill>
                            <a:srgbClr val="000000"/>
                          </a:solidFill>
                          <a:effectLst/>
                          <a:latin typeface="Times New Roman" pitchFamily="18" charset="0"/>
                          <a:ea typeface="標楷體" pitchFamily="65" charset="-120"/>
                          <a:cs typeface="Times New Roman" pitchFamily="18" charset="0"/>
                        </a:rPr>
                        <a:t>數學</a:t>
                      </a:r>
                      <a:r>
                        <a:rPr kumimoji="0" lang="en-US" altLang="zh-TW" sz="1400" b="1" i="0" u="none" strike="noStrike" cap="none" normalizeH="0" baseline="0" dirty="0" smtClean="0">
                          <a:ln>
                            <a:noFill/>
                          </a:ln>
                          <a:solidFill>
                            <a:srgbClr val="000000"/>
                          </a:solidFill>
                          <a:effectLst/>
                          <a:latin typeface="Times New Roman" pitchFamily="18" charset="0"/>
                          <a:ea typeface="標楷體" pitchFamily="65" charset="-120"/>
                          <a:cs typeface="Times New Roman" pitchFamily="18" charset="0"/>
                        </a:rPr>
                        <a:t>A</a:t>
                      </a:r>
                      <a:r>
                        <a:rPr kumimoji="0" lang="zh-TW" altLang="zh-TW" sz="1400" b="1" i="0" u="none" strike="noStrike" cap="none" normalizeH="0" baseline="0" dirty="0" smtClean="0">
                          <a:ln>
                            <a:noFill/>
                          </a:ln>
                          <a:solidFill>
                            <a:srgbClr val="000000"/>
                          </a:solidFill>
                          <a:effectLst/>
                          <a:latin typeface="Times New Roman" pitchFamily="18" charset="0"/>
                          <a:ea typeface="標楷體" pitchFamily="65" charset="-120"/>
                          <a:cs typeface="Times New Roman" pitchFamily="18" charset="0"/>
                        </a:rPr>
                        <a:t>權重 </a:t>
                      </a:r>
                      <a:r>
                        <a:rPr kumimoji="0" lang="zh-TW" sz="1400" b="1" i="0" u="none" strike="noStrike" cap="none" normalizeH="0" baseline="0" dirty="0" smtClean="0">
                          <a:ln>
                            <a:noFill/>
                          </a:ln>
                          <a:solidFill>
                            <a:srgbClr val="000000"/>
                          </a:solidFill>
                          <a:effectLst/>
                          <a:latin typeface="Times New Roman" pitchFamily="18" charset="0"/>
                          <a:ea typeface="標楷體" pitchFamily="65" charset="-120"/>
                          <a:cs typeface="Times New Roman" pitchFamily="18" charset="0"/>
                        </a:rPr>
                        <a:t>＋</a:t>
                      </a:r>
                      <a:r>
                        <a:rPr kumimoji="0" lang="en-US" altLang="zh-TW" sz="1400" b="1" i="0" u="none" strike="noStrike" cap="none" normalizeH="0" baseline="0" dirty="0" smtClean="0">
                          <a:ln>
                            <a:noFill/>
                          </a:ln>
                          <a:solidFill>
                            <a:srgbClr val="000000"/>
                          </a:solidFill>
                          <a:effectLst/>
                          <a:latin typeface="Times New Roman" pitchFamily="18" charset="0"/>
                          <a:ea typeface="標楷體" pitchFamily="65" charset="-120"/>
                          <a:cs typeface="Times New Roman" pitchFamily="18" charset="0"/>
                        </a:rPr>
                        <a:t>15 × </a:t>
                      </a:r>
                      <a:r>
                        <a:rPr kumimoji="0" lang="zh-TW" sz="1400" b="1" i="0" u="none" strike="noStrike" cap="none" normalizeH="0" baseline="0" dirty="0" smtClean="0">
                          <a:ln>
                            <a:noFill/>
                          </a:ln>
                          <a:solidFill>
                            <a:srgbClr val="000000"/>
                          </a:solidFill>
                          <a:effectLst/>
                          <a:latin typeface="Times New Roman" pitchFamily="18" charset="0"/>
                          <a:ea typeface="標楷體" pitchFamily="65" charset="-120"/>
                          <a:cs typeface="Times New Roman" pitchFamily="18" charset="0"/>
                        </a:rPr>
                        <a:t>數學</a:t>
                      </a:r>
                      <a:r>
                        <a:rPr kumimoji="0" lang="en-US" altLang="zh-TW" sz="1400" b="1" i="0" u="none" strike="noStrike" cap="none" normalizeH="0" baseline="0" dirty="0" smtClean="0">
                          <a:ln>
                            <a:noFill/>
                          </a:ln>
                          <a:solidFill>
                            <a:srgbClr val="000000"/>
                          </a:solidFill>
                          <a:effectLst/>
                          <a:latin typeface="Times New Roman" pitchFamily="18" charset="0"/>
                          <a:ea typeface="標楷體" pitchFamily="65" charset="-120"/>
                          <a:cs typeface="Times New Roman" pitchFamily="18" charset="0"/>
                        </a:rPr>
                        <a:t>B</a:t>
                      </a:r>
                      <a:r>
                        <a:rPr kumimoji="0" lang="zh-TW" sz="1400" b="1" i="0" u="none" strike="noStrike" cap="none" normalizeH="0" baseline="0" dirty="0" smtClean="0">
                          <a:ln>
                            <a:noFill/>
                          </a:ln>
                          <a:solidFill>
                            <a:srgbClr val="000000"/>
                          </a:solidFill>
                          <a:effectLst/>
                          <a:latin typeface="Times New Roman" pitchFamily="18" charset="0"/>
                          <a:ea typeface="標楷體" pitchFamily="65" charset="-120"/>
                          <a:cs typeface="Times New Roman" pitchFamily="18" charset="0"/>
                        </a:rPr>
                        <a:t>權重 ＋</a:t>
                      </a:r>
                      <a:r>
                        <a:rPr kumimoji="0" lang="en-US" altLang="zh-TW" sz="1400" b="1" i="0" u="none" strike="noStrike" cap="none" normalizeH="0" baseline="0" dirty="0" smtClean="0">
                          <a:ln>
                            <a:noFill/>
                          </a:ln>
                          <a:solidFill>
                            <a:srgbClr val="000000"/>
                          </a:solidFill>
                          <a:effectLst/>
                          <a:latin typeface="Times New Roman" pitchFamily="18" charset="0"/>
                          <a:ea typeface="標楷體" pitchFamily="65" charset="-120"/>
                          <a:cs typeface="Times New Roman" pitchFamily="18" charset="0"/>
                        </a:rPr>
                        <a:t>15 × </a:t>
                      </a:r>
                      <a:r>
                        <a:rPr kumimoji="0" lang="zh-TW" sz="1400" b="1" i="0" u="none" strike="noStrike" cap="none" normalizeH="0" baseline="0" dirty="0" smtClean="0">
                          <a:ln>
                            <a:noFill/>
                          </a:ln>
                          <a:solidFill>
                            <a:srgbClr val="000000"/>
                          </a:solidFill>
                          <a:effectLst/>
                          <a:latin typeface="Times New Roman" pitchFamily="18" charset="0"/>
                          <a:ea typeface="標楷體" pitchFamily="65" charset="-120"/>
                          <a:cs typeface="Times New Roman" pitchFamily="18" charset="0"/>
                        </a:rPr>
                        <a:t>社會權重 ＋</a:t>
                      </a:r>
                      <a:r>
                        <a:rPr kumimoji="0" lang="en-US" altLang="zh-TW" sz="1400" b="1" i="0" u="none" strike="noStrike" cap="none" normalizeH="0" baseline="0" dirty="0" smtClean="0">
                          <a:ln>
                            <a:noFill/>
                          </a:ln>
                          <a:solidFill>
                            <a:srgbClr val="000000"/>
                          </a:solidFill>
                          <a:effectLst/>
                          <a:latin typeface="Times New Roman" pitchFamily="18" charset="0"/>
                          <a:ea typeface="標楷體" pitchFamily="65" charset="-120"/>
                          <a:cs typeface="Times New Roman" pitchFamily="18" charset="0"/>
                        </a:rPr>
                        <a:t>15 × </a:t>
                      </a:r>
                      <a:r>
                        <a:rPr kumimoji="0" lang="zh-TW" sz="1400" b="1" i="0" u="none" strike="noStrike" cap="none" normalizeH="0" baseline="0" dirty="0" smtClean="0">
                          <a:ln>
                            <a:noFill/>
                          </a:ln>
                          <a:solidFill>
                            <a:srgbClr val="000000"/>
                          </a:solidFill>
                          <a:effectLst/>
                          <a:latin typeface="Times New Roman" pitchFamily="18" charset="0"/>
                          <a:ea typeface="標楷體" pitchFamily="65" charset="-120"/>
                          <a:cs typeface="Times New Roman" pitchFamily="18" charset="0"/>
                        </a:rPr>
                        <a:t>自然權重</a:t>
                      </a:r>
                      <a:endParaRPr kumimoji="0" lang="zh-TW" sz="1400" b="0" i="0" u="none" strike="noStrike" cap="none" normalizeH="0" baseline="0" dirty="0" smtClean="0">
                        <a:ln>
                          <a:noFill/>
                        </a:ln>
                        <a:solidFill>
                          <a:schemeClr val="tx1"/>
                        </a:solidFill>
                        <a:effectLst/>
                        <a:latin typeface="Times New Roman" pitchFamily="18" charset="0"/>
                        <a:ea typeface="標楷體" pitchFamily="65" charset="-120"/>
                        <a:cs typeface="Times New Roman" pitchFamily="18" charset="0"/>
                      </a:endParaRPr>
                    </a:p>
                  </a:txBody>
                  <a:tcPr marL="67306" marR="67306" marT="0" marB="0" horzOverflow="overflow">
                    <a:lnL w="1905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solidFill>
                  </a:tcPr>
                </a:tc>
                <a:tc vMerge="1">
                  <a:txBody>
                    <a:bodyPr/>
                    <a:lstStyle/>
                    <a:p>
                      <a:endParaRPr lang="zh-TW" altLang="en-US"/>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39952240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fld id="{A6174ADA-354D-4803-A14C-B38EECA4D689}" type="slidenum">
              <a:rPr lang="zh-TW" altLang="en-US" smtClean="0"/>
              <a:t>21</a:t>
            </a:fld>
            <a:endParaRPr lang="zh-TW" altLang="en-US"/>
          </a:p>
        </p:txBody>
      </p:sp>
      <p:sp>
        <p:nvSpPr>
          <p:cNvPr id="3" name="矩形 2"/>
          <p:cNvSpPr/>
          <p:nvPr/>
        </p:nvSpPr>
        <p:spPr>
          <a:xfrm>
            <a:off x="0" y="0"/>
            <a:ext cx="12192000" cy="520700"/>
          </a:xfrm>
          <a:prstGeom prst="rect">
            <a:avLst/>
          </a:prstGeom>
          <a:solidFill>
            <a:srgbClr val="DFD7E9"/>
          </a:solidFill>
          <a:ln>
            <a:solidFill>
              <a:srgbClr val="DFD7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sz="2800" dirty="0" smtClean="0">
                <a:solidFill>
                  <a:schemeClr val="tx1"/>
                </a:solidFill>
                <a:latin typeface="華康中特圓體" panose="020F0809000000000000" pitchFamily="49" charset="-120"/>
                <a:ea typeface="華康中特圓體" panose="020F0809000000000000" pitchFamily="49" charset="-120"/>
                <a:sym typeface="Wingdings" panose="05000000000000000000" pitchFamily="2" charset="2"/>
              </a:rPr>
              <a:t>五、</a:t>
            </a:r>
            <a:r>
              <a:rPr lang="zh-TW" altLang="en-US" sz="2800" dirty="0">
                <a:solidFill>
                  <a:schemeClr val="tx1"/>
                </a:solidFill>
                <a:latin typeface="華康中特圓體" panose="020F0809000000000000" pitchFamily="49" charset="-120"/>
                <a:ea typeface="華康中特圓體" panose="020F0809000000000000" pitchFamily="49" charset="-120"/>
                <a:sym typeface="Wingdings" panose="05000000000000000000" pitchFamily="2" charset="2"/>
              </a:rPr>
              <a:t>第一階段篩選</a:t>
            </a:r>
            <a:r>
              <a:rPr lang="zh-TW" altLang="en-US" sz="2800" dirty="0" smtClean="0">
                <a:solidFill>
                  <a:schemeClr val="tx1"/>
                </a:solidFill>
                <a:latin typeface="華康中特圓體" panose="020F0809000000000000" pitchFamily="49" charset="-120"/>
                <a:ea typeface="華康中特圓體" panose="020F0809000000000000" pitchFamily="49" charset="-120"/>
                <a:sym typeface="Wingdings" panose="05000000000000000000" pitchFamily="2" charset="2"/>
              </a:rPr>
              <a:t>：</a:t>
            </a:r>
            <a:r>
              <a:rPr lang="en-US" altLang="zh-TW" sz="2800" dirty="0">
                <a:solidFill>
                  <a:schemeClr val="tx1"/>
                </a:solidFill>
                <a:latin typeface="華康中特圓體" panose="020F0809000000000000" pitchFamily="49" charset="-120"/>
                <a:ea typeface="華康中特圓體" panose="020F0809000000000000" pitchFamily="49" charset="-120"/>
                <a:sym typeface="Wingdings" panose="05000000000000000000" pitchFamily="2" charset="2"/>
              </a:rPr>
              <a:t>APCS</a:t>
            </a:r>
            <a:r>
              <a:rPr lang="zh-TW" altLang="en-US" sz="2800" dirty="0">
                <a:solidFill>
                  <a:schemeClr val="tx1"/>
                </a:solidFill>
                <a:latin typeface="華康中特圓體" panose="020F0809000000000000" pitchFamily="49" charset="-120"/>
                <a:ea typeface="華康中特圓體" panose="020F0809000000000000" pitchFamily="49" charset="-120"/>
                <a:sym typeface="Wingdings" panose="05000000000000000000" pitchFamily="2" charset="2"/>
              </a:rPr>
              <a:t>成績超額</a:t>
            </a:r>
            <a:r>
              <a:rPr lang="zh-TW" altLang="en-US" sz="2800" dirty="0" smtClean="0">
                <a:solidFill>
                  <a:schemeClr val="tx1"/>
                </a:solidFill>
                <a:latin typeface="華康中特圓體" panose="020F0809000000000000" pitchFamily="49" charset="-120"/>
                <a:ea typeface="華康中特圓體" panose="020F0809000000000000" pitchFamily="49" charset="-120"/>
                <a:sym typeface="Wingdings" panose="05000000000000000000" pitchFamily="2" charset="2"/>
              </a:rPr>
              <a:t>篩選</a:t>
            </a:r>
            <a:r>
              <a:rPr lang="en-US" altLang="zh-TW" sz="2800" dirty="0" smtClean="0">
                <a:solidFill>
                  <a:schemeClr val="tx1"/>
                </a:solidFill>
                <a:latin typeface="華康中特圓體" panose="020F0809000000000000" pitchFamily="49" charset="-120"/>
                <a:ea typeface="華康中特圓體" panose="020F0809000000000000" pitchFamily="49" charset="-120"/>
                <a:sym typeface="Wingdings" panose="05000000000000000000" pitchFamily="2" charset="2"/>
              </a:rPr>
              <a:t>(1/2)</a:t>
            </a:r>
            <a:endParaRPr lang="zh-TW" altLang="en-US" sz="2800" dirty="0">
              <a:solidFill>
                <a:schemeClr val="tx1"/>
              </a:solidFill>
              <a:latin typeface="華康中特圓體" panose="020F0809000000000000" pitchFamily="49" charset="-120"/>
              <a:ea typeface="華康中特圓體" panose="020F0809000000000000" pitchFamily="49" charset="-120"/>
            </a:endParaRPr>
          </a:p>
        </p:txBody>
      </p:sp>
      <p:sp>
        <p:nvSpPr>
          <p:cNvPr id="4" name="矩形 3"/>
          <p:cNvSpPr/>
          <p:nvPr/>
        </p:nvSpPr>
        <p:spPr>
          <a:xfrm>
            <a:off x="1100856" y="639942"/>
            <a:ext cx="9772198" cy="1759456"/>
          </a:xfrm>
          <a:prstGeom prst="rect">
            <a:avLst/>
          </a:prstGeom>
          <a:solidFill>
            <a:srgbClr val="E1F0FF">
              <a:alpha val="50196"/>
            </a:srgbClr>
          </a:solidFill>
        </p:spPr>
        <p:txBody>
          <a:bodyPr wrap="square">
            <a:spAutoFit/>
          </a:bodyPr>
          <a:lstStyle/>
          <a:p>
            <a:pPr algn="ctr"/>
            <a:r>
              <a:rPr lang="zh-TW" altLang="en-US" dirty="0">
                <a:solidFill>
                  <a:srgbClr val="000000"/>
                </a:solidFill>
                <a:latin typeface="微軟正黑體" panose="020B0604030504040204" pitchFamily="34" charset="-120"/>
                <a:ea typeface="微軟正黑體" panose="020B0604030504040204" pitchFamily="34" charset="-120"/>
              </a:rPr>
              <a:t>某系招生名額為</a:t>
            </a:r>
            <a:r>
              <a:rPr lang="en-US" altLang="zh-TW" dirty="0">
                <a:solidFill>
                  <a:srgbClr val="000000"/>
                </a:solidFill>
                <a:latin typeface="微軟正黑體" panose="020B0604030504040204" pitchFamily="34" charset="-120"/>
                <a:ea typeface="微軟正黑體" panose="020B0604030504040204" pitchFamily="34" charset="-120"/>
              </a:rPr>
              <a:t>5</a:t>
            </a:r>
            <a:r>
              <a:rPr lang="zh-TW" altLang="en-US" dirty="0">
                <a:solidFill>
                  <a:srgbClr val="000000"/>
                </a:solidFill>
                <a:latin typeface="微軟正黑體" panose="020B0604030504040204" pitchFamily="34" charset="-120"/>
                <a:ea typeface="微軟正黑體" panose="020B0604030504040204" pitchFamily="34" charset="-120"/>
              </a:rPr>
              <a:t>名，預計複試人數為</a:t>
            </a:r>
            <a:r>
              <a:rPr lang="en-US" altLang="zh-TW" dirty="0">
                <a:solidFill>
                  <a:srgbClr val="000000"/>
                </a:solidFill>
                <a:latin typeface="微軟正黑體" panose="020B0604030504040204" pitchFamily="34" charset="-120"/>
                <a:ea typeface="微軟正黑體" panose="020B0604030504040204" pitchFamily="34" charset="-120"/>
              </a:rPr>
              <a:t>25</a:t>
            </a:r>
            <a:r>
              <a:rPr lang="zh-TW" altLang="en-US" dirty="0" smtClean="0">
                <a:solidFill>
                  <a:srgbClr val="000000"/>
                </a:solidFill>
                <a:latin typeface="微軟正黑體" panose="020B0604030504040204" pitchFamily="34" charset="-120"/>
                <a:ea typeface="微軟正黑體" panose="020B0604030504040204" pitchFamily="34" charset="-120"/>
              </a:rPr>
              <a:t>名</a:t>
            </a:r>
            <a:endParaRPr lang="en-US" altLang="zh-TW" dirty="0" smtClean="0">
              <a:solidFill>
                <a:srgbClr val="000000"/>
              </a:solidFill>
              <a:latin typeface="微軟正黑體" panose="020B0604030504040204" pitchFamily="34" charset="-120"/>
              <a:ea typeface="微軟正黑體" panose="020B0604030504040204" pitchFamily="34" charset="-120"/>
            </a:endParaRPr>
          </a:p>
          <a:p>
            <a:pPr algn="ctr"/>
            <a:r>
              <a:rPr lang="en-US" altLang="zh-TW" b="1" u="sng" dirty="0" smtClean="0">
                <a:solidFill>
                  <a:srgbClr val="7030A0"/>
                </a:solidFill>
                <a:latin typeface="微軟正黑體" panose="020B0604030504040204" pitchFamily="34" charset="-120"/>
                <a:ea typeface="微軟正黑體" panose="020B0604030504040204" pitchFamily="34" charset="-120"/>
              </a:rPr>
              <a:t>APCS</a:t>
            </a:r>
            <a:r>
              <a:rPr lang="zh-TW" altLang="en-US" b="1" u="sng" dirty="0">
                <a:solidFill>
                  <a:srgbClr val="7030A0"/>
                </a:solidFill>
                <a:latin typeface="微軟正黑體" panose="020B0604030504040204" pitchFamily="34" charset="-120"/>
                <a:ea typeface="微軟正黑體" panose="020B0604030504040204" pitchFamily="34" charset="-120"/>
              </a:rPr>
              <a:t>成績超額篩選人數為</a:t>
            </a:r>
            <a:r>
              <a:rPr lang="en-US" altLang="zh-TW" b="1" u="sng" dirty="0">
                <a:solidFill>
                  <a:srgbClr val="7030A0"/>
                </a:solidFill>
                <a:latin typeface="微軟正黑體" panose="020B0604030504040204" pitchFamily="34" charset="-120"/>
                <a:ea typeface="微軟正黑體" panose="020B0604030504040204" pitchFamily="34" charset="-120"/>
              </a:rPr>
              <a:t>3</a:t>
            </a:r>
            <a:r>
              <a:rPr lang="zh-TW" altLang="en-US" b="1" u="sng" dirty="0" smtClean="0">
                <a:solidFill>
                  <a:srgbClr val="7030A0"/>
                </a:solidFill>
                <a:latin typeface="微軟正黑體" panose="020B0604030504040204" pitchFamily="34" charset="-120"/>
                <a:ea typeface="微軟正黑體" panose="020B0604030504040204" pitchFamily="34" charset="-120"/>
              </a:rPr>
              <a:t>名</a:t>
            </a:r>
            <a:r>
              <a:rPr lang="en-US" altLang="zh-TW" dirty="0" smtClean="0">
                <a:solidFill>
                  <a:srgbClr val="000000"/>
                </a:solidFill>
                <a:latin typeface="微軟正黑體" panose="020B0604030504040204" pitchFamily="34" charset="-120"/>
                <a:ea typeface="微軟正黑體" panose="020B0604030504040204" pitchFamily="34" charset="-120"/>
              </a:rPr>
              <a:t>(25*10</a:t>
            </a:r>
            <a:r>
              <a:rPr lang="en-US" altLang="zh-TW" dirty="0">
                <a:solidFill>
                  <a:srgbClr val="000000"/>
                </a:solidFill>
                <a:latin typeface="微軟正黑體" panose="020B0604030504040204" pitchFamily="34" charset="-120"/>
                <a:ea typeface="微軟正黑體" panose="020B0604030504040204" pitchFamily="34" charset="-120"/>
              </a:rPr>
              <a:t>%</a:t>
            </a:r>
            <a:r>
              <a:rPr lang="zh-TW" altLang="en-US" dirty="0">
                <a:solidFill>
                  <a:srgbClr val="000000"/>
                </a:solidFill>
                <a:latin typeface="微軟正黑體" panose="020B0604030504040204" pitchFamily="34" charset="-120"/>
                <a:ea typeface="微軟正黑體" panose="020B0604030504040204" pitchFamily="34" charset="-120"/>
              </a:rPr>
              <a:t>，無條件進位，取整數至</a:t>
            </a:r>
            <a:r>
              <a:rPr lang="en-US" altLang="zh-TW" dirty="0">
                <a:solidFill>
                  <a:srgbClr val="000000"/>
                </a:solidFill>
                <a:latin typeface="微軟正黑體" panose="020B0604030504040204" pitchFamily="34" charset="-120"/>
                <a:ea typeface="微軟正黑體" panose="020B0604030504040204" pitchFamily="34" charset="-120"/>
              </a:rPr>
              <a:t>3</a:t>
            </a:r>
            <a:r>
              <a:rPr lang="zh-TW" altLang="en-US" dirty="0" smtClean="0">
                <a:solidFill>
                  <a:srgbClr val="000000"/>
                </a:solidFill>
                <a:latin typeface="微軟正黑體" panose="020B0604030504040204" pitchFamily="34" charset="-120"/>
                <a:ea typeface="微軟正黑體" panose="020B0604030504040204" pitchFamily="34" charset="-120"/>
              </a:rPr>
              <a:t>名</a:t>
            </a:r>
            <a:r>
              <a:rPr lang="en-US" altLang="zh-TW" dirty="0" smtClean="0">
                <a:solidFill>
                  <a:srgbClr val="000000"/>
                </a:solidFill>
                <a:latin typeface="微軟正黑體" panose="020B0604030504040204" pitchFamily="34" charset="-120"/>
                <a:ea typeface="微軟正黑體" panose="020B0604030504040204" pitchFamily="34" charset="-120"/>
              </a:rPr>
              <a:t>)</a:t>
            </a:r>
          </a:p>
          <a:p>
            <a:pPr algn="ctr"/>
            <a:r>
              <a:rPr lang="en-US" altLang="zh-TW" dirty="0" smtClean="0">
                <a:solidFill>
                  <a:srgbClr val="000000"/>
                </a:solidFill>
                <a:latin typeface="微軟正黑體" panose="020B0604030504040204" pitchFamily="34" charset="-120"/>
                <a:ea typeface="微軟正黑體" panose="020B0604030504040204" pitchFamily="34" charset="-120"/>
              </a:rPr>
              <a:t>APCS</a:t>
            </a:r>
            <a:r>
              <a:rPr lang="zh-TW" altLang="en-US" dirty="0">
                <a:solidFill>
                  <a:srgbClr val="000000"/>
                </a:solidFill>
                <a:latin typeface="微軟正黑體" panose="020B0604030504040204" pitchFamily="34" charset="-120"/>
                <a:ea typeface="微軟正黑體" panose="020B0604030504040204" pitchFamily="34" charset="-120"/>
              </a:rPr>
              <a:t>成績超額篩選標準為</a:t>
            </a:r>
            <a:r>
              <a:rPr lang="en-US" altLang="zh-TW" sz="2800" dirty="0">
                <a:solidFill>
                  <a:srgbClr val="000000"/>
                </a:solidFill>
                <a:latin typeface="微軟正黑體" panose="020B0604030504040204" pitchFamily="34" charset="-120"/>
                <a:ea typeface="微軟正黑體" panose="020B0604030504040204" pitchFamily="34" charset="-120"/>
              </a:rPr>
              <a:t>4</a:t>
            </a:r>
            <a:r>
              <a:rPr lang="zh-TW" altLang="en-US" dirty="0">
                <a:solidFill>
                  <a:srgbClr val="000000"/>
                </a:solidFill>
                <a:latin typeface="微軟正黑體" panose="020B0604030504040204" pitchFamily="34" charset="-120"/>
                <a:ea typeface="微軟正黑體" panose="020B0604030504040204" pitchFamily="34" charset="-120"/>
              </a:rPr>
              <a:t>級</a:t>
            </a:r>
            <a:r>
              <a:rPr lang="zh-TW" altLang="en-US" dirty="0" smtClean="0">
                <a:solidFill>
                  <a:srgbClr val="000000"/>
                </a:solidFill>
                <a:latin typeface="微軟正黑體" panose="020B0604030504040204" pitchFamily="34" charset="-120"/>
                <a:ea typeface="微軟正黑體" panose="020B0604030504040204" pitchFamily="34" charset="-120"/>
              </a:rPr>
              <a:t>分</a:t>
            </a:r>
            <a:endParaRPr lang="en-US" altLang="zh-TW" dirty="0" smtClean="0">
              <a:solidFill>
                <a:srgbClr val="000000"/>
              </a:solidFill>
              <a:latin typeface="微軟正黑體" panose="020B0604030504040204" pitchFamily="34" charset="-120"/>
              <a:ea typeface="微軟正黑體" panose="020B0604030504040204" pitchFamily="34" charset="-120"/>
            </a:endParaRPr>
          </a:p>
          <a:p>
            <a:pPr>
              <a:spcBef>
                <a:spcPts val="1000"/>
              </a:spcBef>
            </a:pPr>
            <a:r>
              <a:rPr lang="zh-TW" altLang="en-US" dirty="0" smtClean="0">
                <a:solidFill>
                  <a:srgbClr val="000000"/>
                </a:solidFill>
                <a:latin typeface="微軟正黑體" panose="020B0604030504040204" pitchFamily="34" charset="-120"/>
                <a:ea typeface="微軟正黑體" panose="020B0604030504040204" pitchFamily="34" charset="-120"/>
              </a:rPr>
              <a:t>經</a:t>
            </a:r>
            <a:r>
              <a:rPr lang="zh-TW" altLang="en-US" b="1" dirty="0">
                <a:solidFill>
                  <a:srgbClr val="FF0000"/>
                </a:solidFill>
                <a:latin typeface="微軟正黑體" panose="020B0604030504040204" pitchFamily="34" charset="-120"/>
                <a:ea typeface="微軟正黑體" panose="020B0604030504040204" pitchFamily="34" charset="-120"/>
              </a:rPr>
              <a:t>第一階段學科能力測驗成績篩選後</a:t>
            </a:r>
            <a:r>
              <a:rPr lang="zh-TW" altLang="en-US" dirty="0">
                <a:solidFill>
                  <a:srgbClr val="FF0000"/>
                </a:solidFill>
                <a:latin typeface="微軟正黑體" panose="020B0604030504040204" pitchFamily="34" charset="-120"/>
                <a:ea typeface="微軟正黑體" panose="020B0604030504040204" pitchFamily="34" charset="-120"/>
              </a:rPr>
              <a:t>，</a:t>
            </a:r>
            <a:r>
              <a:rPr lang="zh-TW" altLang="en-US" b="1" dirty="0">
                <a:solidFill>
                  <a:srgbClr val="FF0000"/>
                </a:solidFill>
                <a:latin typeface="微軟正黑體" panose="020B0604030504040204" pitchFamily="34" charset="-120"/>
                <a:ea typeface="微軟正黑體" panose="020B0604030504040204" pitchFamily="34" charset="-120"/>
              </a:rPr>
              <a:t>未通過</a:t>
            </a:r>
            <a:r>
              <a:rPr lang="zh-TW" altLang="en-US" dirty="0">
                <a:latin typeface="微軟正黑體" panose="020B0604030504040204" pitchFamily="34" charset="-120"/>
                <a:ea typeface="微軟正黑體" panose="020B0604030504040204" pitchFamily="34" charset="-120"/>
              </a:rPr>
              <a:t>者</a:t>
            </a:r>
            <a:r>
              <a:rPr lang="zh-TW" altLang="en-US" dirty="0">
                <a:solidFill>
                  <a:srgbClr val="000000"/>
                </a:solidFill>
                <a:latin typeface="微軟正黑體" panose="020B0604030504040204" pitchFamily="34" charset="-120"/>
                <a:ea typeface="微軟正黑體" panose="020B0604030504040204" pitchFamily="34" charset="-120"/>
              </a:rPr>
              <a:t>有</a:t>
            </a:r>
            <a:r>
              <a:rPr lang="en-US" altLang="zh-TW" dirty="0">
                <a:solidFill>
                  <a:srgbClr val="000000"/>
                </a:solidFill>
                <a:latin typeface="微軟正黑體" panose="020B0604030504040204" pitchFamily="34" charset="-120"/>
                <a:ea typeface="微軟正黑體" panose="020B0604030504040204" pitchFamily="34" charset="-120"/>
              </a:rPr>
              <a:t>15</a:t>
            </a:r>
            <a:r>
              <a:rPr lang="zh-TW" altLang="en-US" dirty="0">
                <a:solidFill>
                  <a:srgbClr val="000000"/>
                </a:solidFill>
                <a:latin typeface="微軟正黑體" panose="020B0604030504040204" pitchFamily="34" charset="-120"/>
                <a:ea typeface="微軟正黑體" panose="020B0604030504040204" pitchFamily="34" charset="-120"/>
              </a:rPr>
              <a:t>名，其中</a:t>
            </a:r>
            <a:r>
              <a:rPr lang="zh-TW" altLang="en-US" b="1" dirty="0">
                <a:solidFill>
                  <a:srgbClr val="FF0000"/>
                </a:solidFill>
                <a:latin typeface="微軟正黑體" panose="020B0604030504040204" pitchFamily="34" charset="-120"/>
                <a:ea typeface="微軟正黑體" panose="020B0604030504040204" pitchFamily="34" charset="-120"/>
              </a:rPr>
              <a:t>符合</a:t>
            </a:r>
            <a:r>
              <a:rPr lang="zh-TW" altLang="en-US" dirty="0">
                <a:solidFill>
                  <a:srgbClr val="000000"/>
                </a:solidFill>
                <a:latin typeface="微軟正黑體" panose="020B0604030504040204" pitchFamily="34" charset="-120"/>
                <a:ea typeface="微軟正黑體" panose="020B0604030504040204" pitchFamily="34" charset="-120"/>
              </a:rPr>
              <a:t>該系所訂</a:t>
            </a:r>
            <a:r>
              <a:rPr lang="en-US" altLang="zh-TW" dirty="0">
                <a:solidFill>
                  <a:srgbClr val="000000"/>
                </a:solidFill>
                <a:latin typeface="微軟正黑體" panose="020B0604030504040204" pitchFamily="34" charset="-120"/>
                <a:ea typeface="微軟正黑體" panose="020B0604030504040204" pitchFamily="34" charset="-120"/>
              </a:rPr>
              <a:t>APCS</a:t>
            </a:r>
            <a:r>
              <a:rPr lang="zh-TW" altLang="en-US" dirty="0">
                <a:solidFill>
                  <a:srgbClr val="000000"/>
                </a:solidFill>
                <a:latin typeface="微軟正黑體" panose="020B0604030504040204" pitchFamily="34" charset="-120"/>
                <a:ea typeface="微軟正黑體" panose="020B0604030504040204" pitchFamily="34" charset="-120"/>
              </a:rPr>
              <a:t>成績</a:t>
            </a:r>
            <a:r>
              <a:rPr lang="zh-TW" altLang="en-US" b="1" dirty="0">
                <a:solidFill>
                  <a:srgbClr val="FF0000"/>
                </a:solidFill>
                <a:latin typeface="微軟正黑體" panose="020B0604030504040204" pitchFamily="34" charset="-120"/>
                <a:ea typeface="微軟正黑體" panose="020B0604030504040204" pitchFamily="34" charset="-120"/>
              </a:rPr>
              <a:t>超額篩選標準</a:t>
            </a:r>
            <a:r>
              <a:rPr lang="en-US" altLang="zh-TW" b="1" dirty="0" smtClean="0">
                <a:solidFill>
                  <a:srgbClr val="FF0000"/>
                </a:solidFill>
                <a:latin typeface="微軟正黑體" panose="020B0604030504040204" pitchFamily="34" charset="-120"/>
                <a:ea typeface="微軟正黑體" panose="020B0604030504040204" pitchFamily="34" charset="-120"/>
              </a:rPr>
              <a:t>4(</a:t>
            </a:r>
            <a:r>
              <a:rPr lang="zh-TW" altLang="en-US" b="1" dirty="0" smtClean="0">
                <a:solidFill>
                  <a:srgbClr val="FF0000"/>
                </a:solidFill>
                <a:latin typeface="微軟正黑體" panose="020B0604030504040204" pitchFamily="34" charset="-120"/>
                <a:ea typeface="微軟正黑體" panose="020B0604030504040204" pitchFamily="34" charset="-120"/>
              </a:rPr>
              <a:t>含</a:t>
            </a:r>
            <a:r>
              <a:rPr lang="en-US" altLang="zh-TW" b="1" dirty="0" smtClean="0">
                <a:solidFill>
                  <a:srgbClr val="FF0000"/>
                </a:solidFill>
                <a:latin typeface="微軟正黑體" panose="020B0604030504040204" pitchFamily="34" charset="-120"/>
                <a:ea typeface="微軟正黑體" panose="020B0604030504040204" pitchFamily="34" charset="-120"/>
              </a:rPr>
              <a:t>)</a:t>
            </a:r>
            <a:r>
              <a:rPr lang="zh-TW" altLang="en-US" b="1" dirty="0" smtClean="0">
                <a:solidFill>
                  <a:srgbClr val="FF0000"/>
                </a:solidFill>
                <a:latin typeface="微軟正黑體" panose="020B0604030504040204" pitchFamily="34" charset="-120"/>
                <a:ea typeface="微軟正黑體" panose="020B0604030504040204" pitchFamily="34" charset="-120"/>
              </a:rPr>
              <a:t>以</a:t>
            </a:r>
            <a:r>
              <a:rPr lang="zh-TW" altLang="en-US" b="1" dirty="0">
                <a:solidFill>
                  <a:srgbClr val="FF0000"/>
                </a:solidFill>
                <a:latin typeface="微軟正黑體" panose="020B0604030504040204" pitchFamily="34" charset="-120"/>
                <a:ea typeface="微軟正黑體" panose="020B0604030504040204" pitchFamily="34" charset="-120"/>
              </a:rPr>
              <a:t>上級分</a:t>
            </a:r>
            <a:r>
              <a:rPr lang="zh-TW" altLang="en-US" dirty="0">
                <a:solidFill>
                  <a:srgbClr val="000000"/>
                </a:solidFill>
                <a:latin typeface="微軟正黑體" panose="020B0604030504040204" pitchFamily="34" charset="-120"/>
                <a:ea typeface="微軟正黑體" panose="020B0604030504040204" pitchFamily="34" charset="-120"/>
              </a:rPr>
              <a:t>者，有甲、乙、丙、丁及戊等</a:t>
            </a:r>
            <a:r>
              <a:rPr lang="en-US" altLang="zh-TW" dirty="0">
                <a:solidFill>
                  <a:srgbClr val="000000"/>
                </a:solidFill>
                <a:latin typeface="微軟正黑體" panose="020B0604030504040204" pitchFamily="34" charset="-120"/>
                <a:ea typeface="微軟正黑體" panose="020B0604030504040204" pitchFamily="34" charset="-120"/>
              </a:rPr>
              <a:t>5</a:t>
            </a:r>
            <a:r>
              <a:rPr lang="zh-TW" altLang="en-US" dirty="0">
                <a:solidFill>
                  <a:srgbClr val="000000"/>
                </a:solidFill>
                <a:latin typeface="微軟正黑體" panose="020B0604030504040204" pitchFamily="34" charset="-120"/>
                <a:ea typeface="微軟正黑體" panose="020B0604030504040204" pitchFamily="34" charset="-120"/>
              </a:rPr>
              <a:t>名申請生。 </a:t>
            </a:r>
          </a:p>
        </p:txBody>
      </p:sp>
      <p:sp>
        <p:nvSpPr>
          <p:cNvPr id="5" name="矩形 4"/>
          <p:cNvSpPr/>
          <p:nvPr/>
        </p:nvSpPr>
        <p:spPr>
          <a:xfrm>
            <a:off x="1100857" y="2399399"/>
            <a:ext cx="1329704" cy="338554"/>
          </a:xfrm>
          <a:prstGeom prst="rect">
            <a:avLst/>
          </a:prstGeom>
        </p:spPr>
        <p:txBody>
          <a:bodyPr wrap="square">
            <a:spAutoFit/>
          </a:bodyPr>
          <a:lstStyle/>
          <a:p>
            <a:pPr marL="285750" indent="-285750">
              <a:buFont typeface="Wingdings" panose="05000000000000000000" pitchFamily="2" charset="2"/>
              <a:buChar char="Ø"/>
            </a:pPr>
            <a:r>
              <a:rPr lang="zh-TW" altLang="en-US" sz="1600" b="1" dirty="0">
                <a:solidFill>
                  <a:srgbClr val="000000"/>
                </a:solidFill>
                <a:latin typeface="微軟正黑體" panose="020B0604030504040204" pitchFamily="34" charset="-120"/>
                <a:ea typeface="微軟正黑體" panose="020B0604030504040204" pitchFamily="34" charset="-120"/>
              </a:rPr>
              <a:t>範例</a:t>
            </a:r>
            <a:r>
              <a:rPr lang="en-US" altLang="zh-TW" sz="1600" b="1" dirty="0">
                <a:solidFill>
                  <a:srgbClr val="000000"/>
                </a:solidFill>
                <a:latin typeface="微軟正黑體" panose="020B0604030504040204" pitchFamily="34" charset="-120"/>
                <a:ea typeface="微軟正黑體" panose="020B0604030504040204" pitchFamily="34" charset="-120"/>
              </a:rPr>
              <a:t>A</a:t>
            </a:r>
            <a:r>
              <a:rPr lang="zh-TW" altLang="en-US" sz="1600" b="1" dirty="0" smtClean="0">
                <a:solidFill>
                  <a:srgbClr val="000000"/>
                </a:solidFill>
                <a:latin typeface="微軟正黑體" panose="020B0604030504040204" pitchFamily="34" charset="-120"/>
                <a:ea typeface="微軟正黑體" panose="020B0604030504040204" pitchFamily="34" charset="-120"/>
              </a:rPr>
              <a:t>：</a:t>
            </a:r>
            <a:endParaRPr lang="en-US" altLang="zh-TW" sz="1600" b="1" dirty="0">
              <a:solidFill>
                <a:srgbClr val="000000"/>
              </a:solidFill>
              <a:latin typeface="微軟正黑體" panose="020B0604030504040204" pitchFamily="34" charset="-120"/>
              <a:ea typeface="微軟正黑體" panose="020B0604030504040204" pitchFamily="34" charset="-120"/>
            </a:endParaRPr>
          </a:p>
        </p:txBody>
      </p:sp>
      <p:graphicFrame>
        <p:nvGraphicFramePr>
          <p:cNvPr id="6" name="表格 5"/>
          <p:cNvGraphicFramePr>
            <a:graphicFrameLocks noGrp="1"/>
          </p:cNvGraphicFramePr>
          <p:nvPr>
            <p:extLst>
              <p:ext uri="{D42A27DB-BD31-4B8C-83A1-F6EECF244321}">
                <p14:modId xmlns:p14="http://schemas.microsoft.com/office/powerpoint/2010/main" val="624223345"/>
              </p:ext>
            </p:extLst>
          </p:nvPr>
        </p:nvGraphicFramePr>
        <p:xfrm>
          <a:off x="2123247" y="2782673"/>
          <a:ext cx="6138736" cy="2494280"/>
        </p:xfrm>
        <a:graphic>
          <a:graphicData uri="http://schemas.openxmlformats.org/drawingml/2006/table">
            <a:tbl>
              <a:tblPr firstRow="1" bandRow="1">
                <a:tableStyleId>{69CF1AB2-1976-4502-BF36-3FF5EA218861}</a:tableStyleId>
              </a:tblPr>
              <a:tblGrid>
                <a:gridCol w="902480">
                  <a:extLst>
                    <a:ext uri="{9D8B030D-6E8A-4147-A177-3AD203B41FA5}">
                      <a16:colId xmlns:a16="http://schemas.microsoft.com/office/drawing/2014/main" val="2964823124"/>
                    </a:ext>
                  </a:extLst>
                </a:gridCol>
                <a:gridCol w="1302668">
                  <a:extLst>
                    <a:ext uri="{9D8B030D-6E8A-4147-A177-3AD203B41FA5}">
                      <a16:colId xmlns:a16="http://schemas.microsoft.com/office/drawing/2014/main" val="2015568086"/>
                    </a:ext>
                  </a:extLst>
                </a:gridCol>
                <a:gridCol w="1701588">
                  <a:extLst>
                    <a:ext uri="{9D8B030D-6E8A-4147-A177-3AD203B41FA5}">
                      <a16:colId xmlns:a16="http://schemas.microsoft.com/office/drawing/2014/main" val="2871671261"/>
                    </a:ext>
                  </a:extLst>
                </a:gridCol>
                <a:gridCol w="2232000">
                  <a:extLst>
                    <a:ext uri="{9D8B030D-6E8A-4147-A177-3AD203B41FA5}">
                      <a16:colId xmlns:a16="http://schemas.microsoft.com/office/drawing/2014/main" val="2464660708"/>
                    </a:ext>
                  </a:extLst>
                </a:gridCol>
              </a:tblGrid>
              <a:tr h="370840">
                <a:tc>
                  <a:txBody>
                    <a:bodyPr/>
                    <a:lstStyle/>
                    <a:p>
                      <a:pPr algn="r"/>
                      <a:r>
                        <a:rPr lang="zh-TW" altLang="en-US" dirty="0" smtClean="0">
                          <a:latin typeface="微軟正黑體" panose="020B0604030504040204" pitchFamily="34" charset="-120"/>
                          <a:ea typeface="微軟正黑體" panose="020B0604030504040204" pitchFamily="34" charset="-120"/>
                        </a:rPr>
                        <a:t>申請生</a:t>
                      </a:r>
                      <a:endParaRPr lang="zh-TW" altLang="en-US" dirty="0">
                        <a:latin typeface="微軟正黑體" panose="020B0604030504040204" pitchFamily="34" charset="-120"/>
                        <a:ea typeface="微軟正黑體" panose="020B0604030504040204" pitchFamily="34" charset="-120"/>
                      </a:endParaRPr>
                    </a:p>
                  </a:txBody>
                  <a:tcPr anchor="ctr">
                    <a:solidFill>
                      <a:srgbClr val="E4F8F6"/>
                    </a:solidFill>
                  </a:tcPr>
                </a:tc>
                <a:tc>
                  <a:txBody>
                    <a:bodyPr/>
                    <a:lstStyle/>
                    <a:p>
                      <a:pPr algn="ctr"/>
                      <a:r>
                        <a:rPr lang="en-US" altLang="zh-TW" dirty="0" smtClean="0">
                          <a:latin typeface="微軟正黑體" panose="020B0604030504040204" pitchFamily="34" charset="-120"/>
                          <a:ea typeface="微軟正黑體" panose="020B0604030504040204" pitchFamily="34" charset="-120"/>
                        </a:rPr>
                        <a:t>APCS</a:t>
                      </a:r>
                      <a:r>
                        <a:rPr lang="zh-TW" altLang="en-US" dirty="0" smtClean="0">
                          <a:latin typeface="微軟正黑體" panose="020B0604030504040204" pitchFamily="34" charset="-120"/>
                          <a:ea typeface="微軟正黑體" panose="020B0604030504040204" pitchFamily="34" charset="-120"/>
                        </a:rPr>
                        <a:t>成績</a:t>
                      </a:r>
                      <a:endParaRPr lang="zh-TW" altLang="en-US" dirty="0">
                        <a:latin typeface="微軟正黑體" panose="020B0604030504040204" pitchFamily="34" charset="-120"/>
                        <a:ea typeface="微軟正黑體" panose="020B0604030504040204" pitchFamily="34" charset="-120"/>
                      </a:endParaRPr>
                    </a:p>
                  </a:txBody>
                  <a:tcPr anchor="ctr">
                    <a:solidFill>
                      <a:srgbClr val="E4F8F6"/>
                    </a:solidFill>
                  </a:tcPr>
                </a:tc>
                <a:tc>
                  <a:txBody>
                    <a:bodyPr/>
                    <a:lstStyle/>
                    <a:p>
                      <a:pPr algn="ctr"/>
                      <a:r>
                        <a:rPr lang="zh-TW" altLang="en-US" dirty="0" smtClean="0">
                          <a:latin typeface="微軟正黑體" panose="020B0604030504040204" pitchFamily="34" charset="-120"/>
                          <a:ea typeface="微軟正黑體" panose="020B0604030504040204" pitchFamily="34" charset="-120"/>
                        </a:rPr>
                        <a:t>學科能力測驗加權平均成績</a:t>
                      </a:r>
                      <a:endParaRPr lang="zh-TW" altLang="en-US" dirty="0">
                        <a:latin typeface="微軟正黑體" panose="020B0604030504040204" pitchFamily="34" charset="-120"/>
                        <a:ea typeface="微軟正黑體" panose="020B0604030504040204" pitchFamily="34" charset="-120"/>
                      </a:endParaRPr>
                    </a:p>
                  </a:txBody>
                  <a:tcPr anchor="ctr">
                    <a:solidFill>
                      <a:srgbClr val="E4F8F6"/>
                    </a:solidFill>
                  </a:tcPr>
                </a:tc>
                <a:tc>
                  <a:txBody>
                    <a:bodyPr/>
                    <a:lstStyle/>
                    <a:p>
                      <a:pPr algn="ctr"/>
                      <a:r>
                        <a:rPr lang="en-US" altLang="zh-TW" dirty="0" smtClean="0">
                          <a:latin typeface="微軟正黑體" panose="020B0604030504040204" pitchFamily="34" charset="-120"/>
                          <a:ea typeface="微軟正黑體" panose="020B0604030504040204" pitchFamily="34" charset="-120"/>
                        </a:rPr>
                        <a:t>APCS</a:t>
                      </a:r>
                      <a:r>
                        <a:rPr lang="zh-TW" altLang="en-US" dirty="0" smtClean="0">
                          <a:latin typeface="微軟正黑體" panose="020B0604030504040204" pitchFamily="34" charset="-120"/>
                          <a:ea typeface="微軟正黑體" panose="020B0604030504040204" pitchFamily="34" charset="-120"/>
                        </a:rPr>
                        <a:t>成績超額篩選結果</a:t>
                      </a:r>
                      <a:endParaRPr lang="zh-TW" altLang="en-US" dirty="0">
                        <a:latin typeface="微軟正黑體" panose="020B0604030504040204" pitchFamily="34" charset="-120"/>
                        <a:ea typeface="微軟正黑體" panose="020B0604030504040204" pitchFamily="34" charset="-120"/>
                      </a:endParaRPr>
                    </a:p>
                  </a:txBody>
                  <a:tcPr anchor="ctr">
                    <a:solidFill>
                      <a:srgbClr val="E4F8F6"/>
                    </a:solidFill>
                  </a:tcPr>
                </a:tc>
                <a:extLst>
                  <a:ext uri="{0D108BD9-81ED-4DB2-BD59-A6C34878D82A}">
                    <a16:rowId xmlns:a16="http://schemas.microsoft.com/office/drawing/2014/main" val="1849369194"/>
                  </a:ext>
                </a:extLst>
              </a:tr>
              <a:tr h="370840">
                <a:tc>
                  <a:txBody>
                    <a:bodyPr/>
                    <a:lstStyle/>
                    <a:p>
                      <a:pPr algn="r"/>
                      <a:r>
                        <a:rPr lang="zh-TW" altLang="en-US" dirty="0" smtClean="0">
                          <a:latin typeface="微軟正黑體" panose="020B0604030504040204" pitchFamily="34" charset="-120"/>
                          <a:ea typeface="微軟正黑體" panose="020B0604030504040204" pitchFamily="34" charset="-120"/>
                        </a:rPr>
                        <a:t>甲</a:t>
                      </a:r>
                      <a:endParaRPr lang="zh-TW" altLang="en-US" dirty="0">
                        <a:latin typeface="微軟正黑體" panose="020B0604030504040204" pitchFamily="34" charset="-120"/>
                        <a:ea typeface="微軟正黑體" panose="020B0604030504040204" pitchFamily="34" charset="-120"/>
                      </a:endParaRPr>
                    </a:p>
                  </a:txBody>
                  <a:tcPr>
                    <a:solidFill>
                      <a:schemeClr val="bg1"/>
                    </a:solidFill>
                  </a:tcPr>
                </a:tc>
                <a:tc>
                  <a:txBody>
                    <a:bodyPr/>
                    <a:lstStyle/>
                    <a:p>
                      <a:pPr algn="ctr"/>
                      <a:r>
                        <a:rPr lang="en-US" altLang="zh-TW" dirty="0" smtClean="0">
                          <a:latin typeface="微軟正黑體" panose="020B0604030504040204" pitchFamily="34" charset="-120"/>
                          <a:ea typeface="微軟正黑體" panose="020B0604030504040204" pitchFamily="34" charset="-120"/>
                        </a:rPr>
                        <a:t>5</a:t>
                      </a:r>
                      <a:endParaRPr lang="zh-TW" altLang="en-US" dirty="0">
                        <a:latin typeface="微軟正黑體" panose="020B0604030504040204" pitchFamily="34" charset="-120"/>
                        <a:ea typeface="微軟正黑體" panose="020B0604030504040204" pitchFamily="34" charset="-120"/>
                      </a:endParaRPr>
                    </a:p>
                  </a:txBody>
                  <a:tcPr>
                    <a:solidFill>
                      <a:schemeClr val="bg1"/>
                    </a:solidFill>
                  </a:tcPr>
                </a:tc>
                <a:tc>
                  <a:txBody>
                    <a:bodyPr/>
                    <a:lstStyle/>
                    <a:p>
                      <a:pPr algn="ctr"/>
                      <a:r>
                        <a:rPr lang="en-US" altLang="zh-TW" dirty="0" smtClean="0">
                          <a:latin typeface="微軟正黑體" panose="020B0604030504040204" pitchFamily="34" charset="-120"/>
                          <a:ea typeface="微軟正黑體" panose="020B0604030504040204" pitchFamily="34" charset="-120"/>
                        </a:rPr>
                        <a:t>90</a:t>
                      </a:r>
                      <a:endParaRPr lang="zh-TW" altLang="en-US" dirty="0">
                        <a:latin typeface="微軟正黑體" panose="020B0604030504040204" pitchFamily="34" charset="-120"/>
                        <a:ea typeface="微軟正黑體" panose="020B0604030504040204" pitchFamily="34" charset="-120"/>
                      </a:endParaRPr>
                    </a:p>
                  </a:txBody>
                  <a:tcPr>
                    <a:solidFill>
                      <a:schemeClr val="bg1"/>
                    </a:solidFill>
                  </a:tcPr>
                </a:tc>
                <a:tc>
                  <a:txBody>
                    <a:bodyPr/>
                    <a:lstStyle/>
                    <a:p>
                      <a:pPr algn="ctr"/>
                      <a:r>
                        <a:rPr lang="zh-TW" altLang="en-US" dirty="0" smtClean="0">
                          <a:latin typeface="微軟正黑體" panose="020B0604030504040204" pitchFamily="34" charset="-120"/>
                          <a:ea typeface="微軟正黑體" panose="020B0604030504040204" pitchFamily="34" charset="-120"/>
                        </a:rPr>
                        <a:t>通過</a:t>
                      </a:r>
                      <a:endParaRPr lang="zh-TW" altLang="en-US" dirty="0">
                        <a:latin typeface="微軟正黑體" panose="020B0604030504040204" pitchFamily="34" charset="-120"/>
                        <a:ea typeface="微軟正黑體" panose="020B0604030504040204" pitchFamily="34" charset="-120"/>
                      </a:endParaRPr>
                    </a:p>
                  </a:txBody>
                  <a:tcPr>
                    <a:solidFill>
                      <a:schemeClr val="bg1"/>
                    </a:solidFill>
                  </a:tcPr>
                </a:tc>
                <a:extLst>
                  <a:ext uri="{0D108BD9-81ED-4DB2-BD59-A6C34878D82A}">
                    <a16:rowId xmlns:a16="http://schemas.microsoft.com/office/drawing/2014/main" val="3480645480"/>
                  </a:ext>
                </a:extLst>
              </a:tr>
              <a:tr h="370840">
                <a:tc>
                  <a:txBody>
                    <a:bodyPr/>
                    <a:lstStyle/>
                    <a:p>
                      <a:pPr algn="r"/>
                      <a:r>
                        <a:rPr lang="zh-TW" altLang="en-US" dirty="0" smtClean="0">
                          <a:solidFill>
                            <a:srgbClr val="000000"/>
                          </a:solidFill>
                          <a:latin typeface="微軟正黑體" panose="020B0604030504040204" pitchFamily="34" charset="-120"/>
                          <a:ea typeface="微軟正黑體" panose="020B0604030504040204" pitchFamily="34" charset="-120"/>
                        </a:rPr>
                        <a:t>乙</a:t>
                      </a:r>
                      <a:endParaRPr lang="zh-TW" altLang="en-US" dirty="0">
                        <a:latin typeface="微軟正黑體" panose="020B0604030504040204" pitchFamily="34" charset="-120"/>
                        <a:ea typeface="微軟正黑體" panose="020B0604030504040204" pitchFamily="34" charset="-120"/>
                      </a:endParaRPr>
                    </a:p>
                  </a:txBody>
                  <a:tcPr>
                    <a:solidFill>
                      <a:schemeClr val="bg1"/>
                    </a:solidFill>
                  </a:tcPr>
                </a:tc>
                <a:tc>
                  <a:txBody>
                    <a:bodyPr/>
                    <a:lstStyle/>
                    <a:p>
                      <a:pPr algn="ctr"/>
                      <a:r>
                        <a:rPr lang="en-US" altLang="zh-TW" dirty="0" smtClean="0">
                          <a:latin typeface="微軟正黑體" panose="020B0604030504040204" pitchFamily="34" charset="-120"/>
                          <a:ea typeface="微軟正黑體" panose="020B0604030504040204" pitchFamily="34" charset="-120"/>
                        </a:rPr>
                        <a:t>5</a:t>
                      </a:r>
                      <a:endParaRPr lang="zh-TW" altLang="en-US" dirty="0">
                        <a:latin typeface="微軟正黑體" panose="020B0604030504040204" pitchFamily="34" charset="-120"/>
                        <a:ea typeface="微軟正黑體" panose="020B0604030504040204" pitchFamily="34" charset="-120"/>
                      </a:endParaRPr>
                    </a:p>
                  </a:txBody>
                  <a:tcPr>
                    <a:solidFill>
                      <a:schemeClr val="bg1"/>
                    </a:solidFill>
                  </a:tcPr>
                </a:tc>
                <a:tc>
                  <a:txBody>
                    <a:bodyPr/>
                    <a:lstStyle/>
                    <a:p>
                      <a:pPr algn="ctr"/>
                      <a:r>
                        <a:rPr lang="en-US" altLang="zh-TW" dirty="0" smtClean="0">
                          <a:latin typeface="微軟正黑體" panose="020B0604030504040204" pitchFamily="34" charset="-120"/>
                          <a:ea typeface="微軟正黑體" panose="020B0604030504040204" pitchFamily="34" charset="-120"/>
                        </a:rPr>
                        <a:t>82</a:t>
                      </a:r>
                      <a:endParaRPr lang="zh-TW" altLang="en-US" dirty="0">
                        <a:latin typeface="微軟正黑體" panose="020B0604030504040204" pitchFamily="34" charset="-120"/>
                        <a:ea typeface="微軟正黑體" panose="020B0604030504040204" pitchFamily="34" charset="-120"/>
                      </a:endParaRPr>
                    </a:p>
                  </a:txBody>
                  <a:tcPr>
                    <a:solidFill>
                      <a:schemeClr val="bg1"/>
                    </a:solidFill>
                  </a:tcPr>
                </a:tc>
                <a:tc>
                  <a:txBody>
                    <a:bodyPr/>
                    <a:lstStyle/>
                    <a:p>
                      <a:pPr algn="ctr"/>
                      <a:r>
                        <a:rPr lang="zh-TW" altLang="en-US" dirty="0" smtClean="0">
                          <a:latin typeface="微軟正黑體" panose="020B0604030504040204" pitchFamily="34" charset="-120"/>
                          <a:ea typeface="微軟正黑體" panose="020B0604030504040204" pitchFamily="34" charset="-120"/>
                        </a:rPr>
                        <a:t>通過</a:t>
                      </a:r>
                      <a:endParaRPr lang="zh-TW" altLang="en-US" dirty="0">
                        <a:latin typeface="微軟正黑體" panose="020B0604030504040204" pitchFamily="34" charset="-120"/>
                        <a:ea typeface="微軟正黑體" panose="020B0604030504040204" pitchFamily="34" charset="-120"/>
                      </a:endParaRPr>
                    </a:p>
                  </a:txBody>
                  <a:tcPr>
                    <a:solidFill>
                      <a:schemeClr val="bg1"/>
                    </a:solidFill>
                  </a:tcPr>
                </a:tc>
                <a:extLst>
                  <a:ext uri="{0D108BD9-81ED-4DB2-BD59-A6C34878D82A}">
                    <a16:rowId xmlns:a16="http://schemas.microsoft.com/office/drawing/2014/main" val="3007231753"/>
                  </a:ext>
                </a:extLst>
              </a:tr>
              <a:tr h="370840">
                <a:tc>
                  <a:txBody>
                    <a:bodyPr/>
                    <a:lstStyle/>
                    <a:p>
                      <a:pPr algn="r"/>
                      <a:r>
                        <a:rPr lang="zh-TW" altLang="en-US" dirty="0" smtClean="0">
                          <a:latin typeface="微軟正黑體" panose="020B0604030504040204" pitchFamily="34" charset="-120"/>
                          <a:ea typeface="微軟正黑體" panose="020B0604030504040204" pitchFamily="34" charset="-120"/>
                        </a:rPr>
                        <a:t>丙</a:t>
                      </a:r>
                      <a:endParaRPr lang="zh-TW" altLang="en-US" dirty="0">
                        <a:latin typeface="微軟正黑體" panose="020B0604030504040204" pitchFamily="34" charset="-120"/>
                        <a:ea typeface="微軟正黑體" panose="020B0604030504040204" pitchFamily="34" charset="-120"/>
                      </a:endParaRPr>
                    </a:p>
                  </a:txBody>
                  <a:tcPr>
                    <a:solidFill>
                      <a:schemeClr val="bg1"/>
                    </a:solidFill>
                  </a:tcPr>
                </a:tc>
                <a:tc>
                  <a:txBody>
                    <a:bodyPr/>
                    <a:lstStyle/>
                    <a:p>
                      <a:pPr algn="ctr"/>
                      <a:r>
                        <a:rPr lang="en-US" altLang="zh-TW" dirty="0" smtClean="0">
                          <a:latin typeface="微軟正黑體" panose="020B0604030504040204" pitchFamily="34" charset="-120"/>
                          <a:ea typeface="微軟正黑體" panose="020B0604030504040204" pitchFamily="34" charset="-120"/>
                        </a:rPr>
                        <a:t>4</a:t>
                      </a:r>
                      <a:endParaRPr lang="zh-TW" altLang="en-US" dirty="0">
                        <a:latin typeface="微軟正黑體" panose="020B0604030504040204" pitchFamily="34" charset="-120"/>
                        <a:ea typeface="微軟正黑體" panose="020B0604030504040204" pitchFamily="34" charset="-120"/>
                      </a:endParaRPr>
                    </a:p>
                  </a:txBody>
                  <a:tcPr>
                    <a:solidFill>
                      <a:schemeClr val="bg1"/>
                    </a:solidFill>
                  </a:tcPr>
                </a:tc>
                <a:tc>
                  <a:txBody>
                    <a:bodyPr/>
                    <a:lstStyle/>
                    <a:p>
                      <a:pPr algn="ctr"/>
                      <a:r>
                        <a:rPr lang="en-US" altLang="zh-TW" dirty="0" smtClean="0">
                          <a:latin typeface="微軟正黑體" panose="020B0604030504040204" pitchFamily="34" charset="-120"/>
                          <a:ea typeface="微軟正黑體" panose="020B0604030504040204" pitchFamily="34" charset="-120"/>
                        </a:rPr>
                        <a:t>85</a:t>
                      </a:r>
                      <a:endParaRPr lang="zh-TW" altLang="en-US" dirty="0">
                        <a:latin typeface="微軟正黑體" panose="020B0604030504040204" pitchFamily="34" charset="-120"/>
                        <a:ea typeface="微軟正黑體" panose="020B0604030504040204" pitchFamily="34" charset="-120"/>
                      </a:endParaRPr>
                    </a:p>
                  </a:txBody>
                  <a:tcPr>
                    <a:solidFill>
                      <a:schemeClr val="bg1"/>
                    </a:solidFill>
                  </a:tcPr>
                </a:tc>
                <a:tc>
                  <a:txBody>
                    <a:bodyPr/>
                    <a:lstStyle/>
                    <a:p>
                      <a:pPr algn="ctr"/>
                      <a:r>
                        <a:rPr lang="zh-TW" altLang="en-US" dirty="0" smtClean="0">
                          <a:latin typeface="微軟正黑體" panose="020B0604030504040204" pitchFamily="34" charset="-120"/>
                          <a:ea typeface="微軟正黑體" panose="020B0604030504040204" pitchFamily="34" charset="-120"/>
                        </a:rPr>
                        <a:t>通過</a:t>
                      </a:r>
                      <a:endParaRPr lang="zh-TW" altLang="en-US" dirty="0">
                        <a:latin typeface="微軟正黑體" panose="020B0604030504040204" pitchFamily="34" charset="-120"/>
                        <a:ea typeface="微軟正黑體" panose="020B0604030504040204" pitchFamily="34" charset="-120"/>
                      </a:endParaRPr>
                    </a:p>
                  </a:txBody>
                  <a:tcPr>
                    <a:solidFill>
                      <a:schemeClr val="bg1"/>
                    </a:solidFill>
                  </a:tcPr>
                </a:tc>
                <a:extLst>
                  <a:ext uri="{0D108BD9-81ED-4DB2-BD59-A6C34878D82A}">
                    <a16:rowId xmlns:a16="http://schemas.microsoft.com/office/drawing/2014/main" val="4002225527"/>
                  </a:ext>
                </a:extLst>
              </a:tr>
              <a:tr h="370840">
                <a:tc>
                  <a:txBody>
                    <a:bodyPr/>
                    <a:lstStyle/>
                    <a:p>
                      <a:pPr algn="r"/>
                      <a:r>
                        <a:rPr lang="zh-TW" altLang="en-US" dirty="0" smtClean="0">
                          <a:latin typeface="微軟正黑體" panose="020B0604030504040204" pitchFamily="34" charset="-120"/>
                          <a:ea typeface="微軟正黑體" panose="020B0604030504040204" pitchFamily="34" charset="-120"/>
                        </a:rPr>
                        <a:t>丁</a:t>
                      </a:r>
                      <a:endParaRPr lang="zh-TW" altLang="en-US" dirty="0">
                        <a:latin typeface="微軟正黑體" panose="020B0604030504040204" pitchFamily="34" charset="-120"/>
                        <a:ea typeface="微軟正黑體" panose="020B0604030504040204" pitchFamily="34" charset="-120"/>
                      </a:endParaRPr>
                    </a:p>
                  </a:txBody>
                  <a:tcPr>
                    <a:solidFill>
                      <a:schemeClr val="bg1"/>
                    </a:solidFill>
                  </a:tcPr>
                </a:tc>
                <a:tc>
                  <a:txBody>
                    <a:bodyPr/>
                    <a:lstStyle/>
                    <a:p>
                      <a:pPr algn="ctr"/>
                      <a:r>
                        <a:rPr lang="en-US" altLang="zh-TW" dirty="0" smtClean="0">
                          <a:latin typeface="微軟正黑體" panose="020B0604030504040204" pitchFamily="34" charset="-120"/>
                          <a:ea typeface="微軟正黑體" panose="020B0604030504040204" pitchFamily="34" charset="-120"/>
                        </a:rPr>
                        <a:t>4</a:t>
                      </a:r>
                      <a:endParaRPr lang="zh-TW" altLang="en-US" dirty="0">
                        <a:latin typeface="微軟正黑體" panose="020B0604030504040204" pitchFamily="34" charset="-120"/>
                        <a:ea typeface="微軟正黑體" panose="020B0604030504040204" pitchFamily="34" charset="-120"/>
                      </a:endParaRPr>
                    </a:p>
                  </a:txBody>
                  <a:tcPr>
                    <a:solidFill>
                      <a:schemeClr val="bg1"/>
                    </a:solidFill>
                  </a:tcPr>
                </a:tc>
                <a:tc>
                  <a:txBody>
                    <a:bodyPr/>
                    <a:lstStyle/>
                    <a:p>
                      <a:pPr algn="ctr"/>
                      <a:r>
                        <a:rPr lang="en-US" altLang="zh-TW" dirty="0" smtClean="0">
                          <a:latin typeface="微軟正黑體" panose="020B0604030504040204" pitchFamily="34" charset="-120"/>
                          <a:ea typeface="微軟正黑體" panose="020B0604030504040204" pitchFamily="34" charset="-120"/>
                        </a:rPr>
                        <a:t>82</a:t>
                      </a:r>
                      <a:endParaRPr lang="zh-TW" altLang="en-US" dirty="0">
                        <a:latin typeface="微軟正黑體" panose="020B0604030504040204" pitchFamily="34" charset="-120"/>
                        <a:ea typeface="微軟正黑體" panose="020B0604030504040204" pitchFamily="34" charset="-120"/>
                      </a:endParaRPr>
                    </a:p>
                  </a:txBody>
                  <a:tcPr>
                    <a:solidFill>
                      <a:schemeClr val="bg1"/>
                    </a:solidFill>
                  </a:tcPr>
                </a:tc>
                <a:tc>
                  <a:txBody>
                    <a:bodyPr/>
                    <a:lstStyle/>
                    <a:p>
                      <a:pPr algn="ctr"/>
                      <a:r>
                        <a:rPr lang="zh-TW" altLang="en-US" dirty="0" smtClean="0">
                          <a:latin typeface="微軟正黑體" panose="020B0604030504040204" pitchFamily="34" charset="-120"/>
                          <a:ea typeface="微軟正黑體" panose="020B0604030504040204" pitchFamily="34" charset="-120"/>
                        </a:rPr>
                        <a:t>不通過</a:t>
                      </a:r>
                      <a:endParaRPr lang="zh-TW" altLang="en-US" dirty="0">
                        <a:latin typeface="微軟正黑體" panose="020B0604030504040204" pitchFamily="34" charset="-120"/>
                        <a:ea typeface="微軟正黑體" panose="020B0604030504040204" pitchFamily="34" charset="-120"/>
                      </a:endParaRPr>
                    </a:p>
                  </a:txBody>
                  <a:tcPr>
                    <a:solidFill>
                      <a:schemeClr val="bg1"/>
                    </a:solidFill>
                  </a:tcPr>
                </a:tc>
                <a:extLst>
                  <a:ext uri="{0D108BD9-81ED-4DB2-BD59-A6C34878D82A}">
                    <a16:rowId xmlns:a16="http://schemas.microsoft.com/office/drawing/2014/main" val="1079072537"/>
                  </a:ext>
                </a:extLst>
              </a:tr>
              <a:tr h="370840">
                <a:tc>
                  <a:txBody>
                    <a:bodyPr/>
                    <a:lstStyle/>
                    <a:p>
                      <a:pPr algn="r"/>
                      <a:r>
                        <a:rPr lang="zh-TW" altLang="en-US" dirty="0" smtClean="0">
                          <a:latin typeface="微軟正黑體" panose="020B0604030504040204" pitchFamily="34" charset="-120"/>
                          <a:ea typeface="微軟正黑體" panose="020B0604030504040204" pitchFamily="34" charset="-120"/>
                        </a:rPr>
                        <a:t>戊</a:t>
                      </a:r>
                      <a:endParaRPr lang="zh-TW" altLang="en-US" dirty="0">
                        <a:latin typeface="微軟正黑體" panose="020B0604030504040204" pitchFamily="34" charset="-120"/>
                        <a:ea typeface="微軟正黑體" panose="020B0604030504040204" pitchFamily="34" charset="-120"/>
                      </a:endParaRPr>
                    </a:p>
                  </a:txBody>
                  <a:tcPr>
                    <a:solidFill>
                      <a:schemeClr val="bg1"/>
                    </a:solidFill>
                  </a:tcPr>
                </a:tc>
                <a:tc>
                  <a:txBody>
                    <a:bodyPr/>
                    <a:lstStyle/>
                    <a:p>
                      <a:pPr algn="ctr"/>
                      <a:r>
                        <a:rPr lang="en-US" altLang="zh-TW" dirty="0" smtClean="0">
                          <a:latin typeface="微軟正黑體" panose="020B0604030504040204" pitchFamily="34" charset="-120"/>
                          <a:ea typeface="微軟正黑體" panose="020B0604030504040204" pitchFamily="34" charset="-120"/>
                        </a:rPr>
                        <a:t>4</a:t>
                      </a:r>
                      <a:endParaRPr lang="zh-TW" altLang="en-US" dirty="0">
                        <a:latin typeface="微軟正黑體" panose="020B0604030504040204" pitchFamily="34" charset="-120"/>
                        <a:ea typeface="微軟正黑體" panose="020B0604030504040204" pitchFamily="34" charset="-120"/>
                      </a:endParaRPr>
                    </a:p>
                  </a:txBody>
                  <a:tcPr>
                    <a:solidFill>
                      <a:schemeClr val="bg1"/>
                    </a:solidFill>
                  </a:tcPr>
                </a:tc>
                <a:tc>
                  <a:txBody>
                    <a:bodyPr/>
                    <a:lstStyle/>
                    <a:p>
                      <a:pPr algn="ctr"/>
                      <a:r>
                        <a:rPr lang="en-US" altLang="zh-TW" dirty="0" smtClean="0">
                          <a:latin typeface="微軟正黑體" panose="020B0604030504040204" pitchFamily="34" charset="-120"/>
                          <a:ea typeface="微軟正黑體" panose="020B0604030504040204" pitchFamily="34" charset="-120"/>
                        </a:rPr>
                        <a:t>80</a:t>
                      </a:r>
                      <a:endParaRPr lang="zh-TW" altLang="en-US" dirty="0">
                        <a:latin typeface="微軟正黑體" panose="020B0604030504040204" pitchFamily="34" charset="-120"/>
                        <a:ea typeface="微軟正黑體" panose="020B0604030504040204" pitchFamily="34" charset="-120"/>
                      </a:endParaRPr>
                    </a:p>
                  </a:txBody>
                  <a:tcPr>
                    <a:solidFill>
                      <a:schemeClr val="bg1"/>
                    </a:solidFill>
                  </a:tcPr>
                </a:tc>
                <a:tc>
                  <a:txBody>
                    <a:bodyPr/>
                    <a:lstStyle/>
                    <a:p>
                      <a:pPr algn="ctr"/>
                      <a:r>
                        <a:rPr lang="zh-TW" altLang="en-US" dirty="0" smtClean="0">
                          <a:latin typeface="微軟正黑體" panose="020B0604030504040204" pitchFamily="34" charset="-120"/>
                          <a:ea typeface="微軟正黑體" panose="020B0604030504040204" pitchFamily="34" charset="-120"/>
                        </a:rPr>
                        <a:t>不通過</a:t>
                      </a:r>
                      <a:endParaRPr lang="zh-TW" altLang="en-US" dirty="0">
                        <a:latin typeface="微軟正黑體" panose="020B0604030504040204" pitchFamily="34" charset="-120"/>
                        <a:ea typeface="微軟正黑體" panose="020B0604030504040204" pitchFamily="34" charset="-120"/>
                      </a:endParaRPr>
                    </a:p>
                  </a:txBody>
                  <a:tcPr>
                    <a:solidFill>
                      <a:schemeClr val="bg1"/>
                    </a:solidFill>
                  </a:tcPr>
                </a:tc>
                <a:extLst>
                  <a:ext uri="{0D108BD9-81ED-4DB2-BD59-A6C34878D82A}">
                    <a16:rowId xmlns:a16="http://schemas.microsoft.com/office/drawing/2014/main" val="41618516"/>
                  </a:ext>
                </a:extLst>
              </a:tr>
            </a:tbl>
          </a:graphicData>
        </a:graphic>
      </p:graphicFrame>
      <p:sp>
        <p:nvSpPr>
          <p:cNvPr id="8" name="矩形 7"/>
          <p:cNvSpPr/>
          <p:nvPr/>
        </p:nvSpPr>
        <p:spPr>
          <a:xfrm>
            <a:off x="8816436" y="3546503"/>
            <a:ext cx="3130550" cy="584775"/>
          </a:xfrm>
          <a:prstGeom prst="rect">
            <a:avLst/>
          </a:prstGeom>
          <a:solidFill>
            <a:schemeClr val="bg1"/>
          </a:solidFill>
        </p:spPr>
        <p:txBody>
          <a:bodyPr wrap="square">
            <a:spAutoFit/>
          </a:bodyPr>
          <a:lstStyle/>
          <a:p>
            <a:pPr marL="285750" indent="-285750">
              <a:buFont typeface="Wingdings" panose="05000000000000000000" pitchFamily="2" charset="2"/>
              <a:buChar char="ü"/>
            </a:pPr>
            <a:r>
              <a:rPr lang="zh-TW" altLang="en-US" sz="1600" dirty="0" smtClean="0">
                <a:solidFill>
                  <a:srgbClr val="FF0000"/>
                </a:solidFill>
                <a:latin typeface="華康中特圓體" panose="020F0809000000000000" pitchFamily="49" charset="-120"/>
                <a:ea typeface="華康中特圓體" panose="020F0809000000000000" pitchFamily="49" charset="-120"/>
              </a:rPr>
              <a:t>符合</a:t>
            </a:r>
            <a:r>
              <a:rPr lang="zh-TW" altLang="en-US" sz="1600" dirty="0">
                <a:solidFill>
                  <a:srgbClr val="FF0000"/>
                </a:solidFill>
                <a:latin typeface="華康中特圓體" panose="020F0809000000000000" pitchFamily="49" charset="-120"/>
                <a:ea typeface="華康中特圓體" panose="020F0809000000000000" pitchFamily="49" charset="-120"/>
              </a:rPr>
              <a:t>該系所訂</a:t>
            </a:r>
            <a:r>
              <a:rPr lang="en-US" altLang="zh-TW" sz="1600" dirty="0">
                <a:solidFill>
                  <a:srgbClr val="FF0000"/>
                </a:solidFill>
                <a:latin typeface="華康中特圓體" panose="020F0809000000000000" pitchFamily="49" charset="-120"/>
                <a:ea typeface="華康中特圓體" panose="020F0809000000000000" pitchFamily="49" charset="-120"/>
              </a:rPr>
              <a:t>APCS</a:t>
            </a:r>
            <a:r>
              <a:rPr lang="zh-TW" altLang="en-US" sz="1600" dirty="0">
                <a:solidFill>
                  <a:srgbClr val="FF0000"/>
                </a:solidFill>
                <a:latin typeface="華康中特圓體" panose="020F0809000000000000" pitchFamily="49" charset="-120"/>
                <a:ea typeface="華康中特圓體" panose="020F0809000000000000" pitchFamily="49" charset="-120"/>
              </a:rPr>
              <a:t>成績超額篩選標準級</a:t>
            </a:r>
            <a:r>
              <a:rPr lang="zh-TW" altLang="en-US" sz="1600" dirty="0" smtClean="0">
                <a:solidFill>
                  <a:srgbClr val="FF0000"/>
                </a:solidFill>
                <a:latin typeface="華康中特圓體" panose="020F0809000000000000" pitchFamily="49" charset="-120"/>
                <a:ea typeface="華康中特圓體" panose="020F0809000000000000" pitchFamily="49" charset="-120"/>
              </a:rPr>
              <a:t>分</a:t>
            </a:r>
            <a:r>
              <a:rPr lang="en-US" altLang="zh-TW" sz="1600" dirty="0" smtClean="0">
                <a:solidFill>
                  <a:srgbClr val="FF0000"/>
                </a:solidFill>
                <a:latin typeface="華康中特圓體" panose="020F0809000000000000" pitchFamily="49" charset="-120"/>
                <a:ea typeface="華康中特圓體" panose="020F0809000000000000" pitchFamily="49" charset="-120"/>
              </a:rPr>
              <a:t>4(</a:t>
            </a:r>
            <a:r>
              <a:rPr lang="zh-TW" altLang="en-US" sz="1600" dirty="0" smtClean="0">
                <a:solidFill>
                  <a:srgbClr val="FF0000"/>
                </a:solidFill>
                <a:latin typeface="華康中特圓體" panose="020F0809000000000000" pitchFamily="49" charset="-120"/>
                <a:ea typeface="華康中特圓體" panose="020F0809000000000000" pitchFamily="49" charset="-120"/>
              </a:rPr>
              <a:t>含</a:t>
            </a:r>
            <a:r>
              <a:rPr lang="en-US" altLang="zh-TW" sz="1600" dirty="0" smtClean="0">
                <a:solidFill>
                  <a:srgbClr val="FF0000"/>
                </a:solidFill>
                <a:latin typeface="華康中特圓體" panose="020F0809000000000000" pitchFamily="49" charset="-120"/>
                <a:ea typeface="華康中特圓體" panose="020F0809000000000000" pitchFamily="49" charset="-120"/>
              </a:rPr>
              <a:t>)</a:t>
            </a:r>
            <a:r>
              <a:rPr lang="zh-TW" altLang="en-US" sz="1600" dirty="0" smtClean="0">
                <a:solidFill>
                  <a:srgbClr val="FF0000"/>
                </a:solidFill>
                <a:latin typeface="華康中特圓體" panose="020F0809000000000000" pitchFamily="49" charset="-120"/>
                <a:ea typeface="華康中特圓體" panose="020F0809000000000000" pitchFamily="49" charset="-120"/>
              </a:rPr>
              <a:t>以上級分</a:t>
            </a:r>
            <a:endParaRPr lang="zh-TW" altLang="en-US" sz="1600" dirty="0">
              <a:solidFill>
                <a:srgbClr val="FF0000"/>
              </a:solidFill>
              <a:latin typeface="華康中特圓體" panose="020F0809000000000000" pitchFamily="49" charset="-120"/>
              <a:ea typeface="華康中特圓體" panose="020F0809000000000000" pitchFamily="49" charset="-120"/>
            </a:endParaRPr>
          </a:p>
        </p:txBody>
      </p:sp>
      <p:sp>
        <p:nvSpPr>
          <p:cNvPr id="9" name="矩形 8"/>
          <p:cNvSpPr/>
          <p:nvPr/>
        </p:nvSpPr>
        <p:spPr>
          <a:xfrm>
            <a:off x="3750251" y="3362665"/>
            <a:ext cx="380887" cy="461665"/>
          </a:xfrm>
          <a:prstGeom prst="rect">
            <a:avLst/>
          </a:prstGeom>
        </p:spPr>
        <p:txBody>
          <a:bodyPr wrap="square">
            <a:spAutoFit/>
          </a:bodyPr>
          <a:lstStyle/>
          <a:p>
            <a:r>
              <a:rPr lang="zh-TW" altLang="en-US" sz="2400" b="1" dirty="0" smtClean="0">
                <a:solidFill>
                  <a:srgbClr val="FF0000"/>
                </a:solidFill>
                <a:sym typeface="Wingdings" panose="05000000000000000000" pitchFamily="2" charset="2"/>
              </a:rPr>
              <a:t></a:t>
            </a:r>
            <a:endParaRPr lang="zh-TW" altLang="en-US" sz="2400" b="1" dirty="0">
              <a:solidFill>
                <a:srgbClr val="FF0000"/>
              </a:solidFill>
            </a:endParaRPr>
          </a:p>
        </p:txBody>
      </p:sp>
      <p:sp>
        <p:nvSpPr>
          <p:cNvPr id="10" name="矩形 9"/>
          <p:cNvSpPr/>
          <p:nvPr/>
        </p:nvSpPr>
        <p:spPr>
          <a:xfrm>
            <a:off x="3750251" y="3755024"/>
            <a:ext cx="380887" cy="461665"/>
          </a:xfrm>
          <a:prstGeom prst="rect">
            <a:avLst/>
          </a:prstGeom>
        </p:spPr>
        <p:txBody>
          <a:bodyPr wrap="square">
            <a:spAutoFit/>
          </a:bodyPr>
          <a:lstStyle/>
          <a:p>
            <a:r>
              <a:rPr lang="zh-TW" altLang="en-US" sz="2400" b="1" dirty="0" smtClean="0">
                <a:solidFill>
                  <a:srgbClr val="FF0000"/>
                </a:solidFill>
                <a:sym typeface="Wingdings" panose="05000000000000000000" pitchFamily="2" charset="2"/>
              </a:rPr>
              <a:t></a:t>
            </a:r>
            <a:endParaRPr lang="zh-TW" altLang="en-US" sz="2400" b="1" dirty="0">
              <a:solidFill>
                <a:srgbClr val="FF0000"/>
              </a:solidFill>
            </a:endParaRPr>
          </a:p>
        </p:txBody>
      </p:sp>
      <p:sp>
        <p:nvSpPr>
          <p:cNvPr id="11" name="矩形 10"/>
          <p:cNvSpPr/>
          <p:nvPr/>
        </p:nvSpPr>
        <p:spPr>
          <a:xfrm>
            <a:off x="3063524" y="3423899"/>
            <a:ext cx="1266936" cy="70788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矩形 11"/>
          <p:cNvSpPr/>
          <p:nvPr/>
        </p:nvSpPr>
        <p:spPr>
          <a:xfrm>
            <a:off x="8345060" y="4171577"/>
            <a:ext cx="3681840" cy="1077218"/>
          </a:xfrm>
          <a:prstGeom prst="rect">
            <a:avLst/>
          </a:prstGeom>
          <a:solidFill>
            <a:schemeClr val="bg1"/>
          </a:solidFill>
        </p:spPr>
        <p:txBody>
          <a:bodyPr wrap="square">
            <a:spAutoFit/>
          </a:bodyPr>
          <a:lstStyle/>
          <a:p>
            <a:pPr marL="285750" indent="-285750">
              <a:buFont typeface="Wingdings" panose="05000000000000000000" pitchFamily="2" charset="2"/>
              <a:buChar char="ü"/>
            </a:pPr>
            <a:r>
              <a:rPr lang="en-US" altLang="zh-TW" sz="1600" dirty="0" smtClean="0">
                <a:solidFill>
                  <a:schemeClr val="accent6">
                    <a:lumMod val="75000"/>
                  </a:schemeClr>
                </a:solidFill>
                <a:latin typeface="華康中特圓體" panose="020F0809000000000000" pitchFamily="49" charset="-120"/>
                <a:ea typeface="華康中特圓體" panose="020F0809000000000000" pitchFamily="49" charset="-120"/>
              </a:rPr>
              <a:t>APCS</a:t>
            </a:r>
            <a:r>
              <a:rPr lang="zh-TW" altLang="en-US" sz="1600" dirty="0" smtClean="0">
                <a:solidFill>
                  <a:schemeClr val="accent6">
                    <a:lumMod val="75000"/>
                  </a:schemeClr>
                </a:solidFill>
                <a:latin typeface="華康中特圓體" panose="020F0809000000000000" pitchFamily="49" charset="-120"/>
                <a:ea typeface="華康中特圓體" panose="020F0809000000000000" pitchFamily="49" charset="-120"/>
              </a:rPr>
              <a:t>級分相同時</a:t>
            </a:r>
            <a:r>
              <a:rPr lang="zh-TW" altLang="en-US" sz="1600" dirty="0">
                <a:solidFill>
                  <a:schemeClr val="accent6">
                    <a:lumMod val="75000"/>
                  </a:schemeClr>
                </a:solidFill>
                <a:latin typeface="華康中特圓體" panose="020F0809000000000000" pitchFamily="49" charset="-120"/>
                <a:ea typeface="華康中特圓體" panose="020F0809000000000000" pitchFamily="49" charset="-120"/>
              </a:rPr>
              <a:t>，以學科能力測驗加權平均</a:t>
            </a:r>
            <a:r>
              <a:rPr lang="zh-TW" altLang="en-US" sz="1600" dirty="0" smtClean="0">
                <a:solidFill>
                  <a:schemeClr val="accent6">
                    <a:lumMod val="75000"/>
                  </a:schemeClr>
                </a:solidFill>
                <a:latin typeface="華康中特圓體" panose="020F0809000000000000" pitchFamily="49" charset="-120"/>
                <a:ea typeface="華康中特圓體" panose="020F0809000000000000" pitchFamily="49" charset="-120"/>
              </a:rPr>
              <a:t>成績高低作為篩選</a:t>
            </a:r>
            <a:r>
              <a:rPr lang="zh-TW" altLang="en-US" sz="1600" dirty="0">
                <a:solidFill>
                  <a:schemeClr val="accent6">
                    <a:lumMod val="75000"/>
                  </a:schemeClr>
                </a:solidFill>
                <a:latin typeface="華康中特圓體" panose="020F0809000000000000" pitchFamily="49" charset="-120"/>
                <a:ea typeface="華康中特圓體" panose="020F0809000000000000" pitchFamily="49" charset="-120"/>
              </a:rPr>
              <a:t>參酌</a:t>
            </a:r>
            <a:r>
              <a:rPr lang="zh-TW" altLang="en-US" sz="1600" dirty="0" smtClean="0">
                <a:solidFill>
                  <a:schemeClr val="accent6">
                    <a:lumMod val="75000"/>
                  </a:schemeClr>
                </a:solidFill>
                <a:latin typeface="華康中特圓體" panose="020F0809000000000000" pitchFamily="49" charset="-120"/>
                <a:ea typeface="華康中特圓體" panose="020F0809000000000000" pitchFamily="49" charset="-120"/>
              </a:rPr>
              <a:t>順序，較</a:t>
            </a:r>
            <a:r>
              <a:rPr lang="zh-TW" altLang="en-US" sz="1600" dirty="0">
                <a:solidFill>
                  <a:schemeClr val="accent6">
                    <a:lumMod val="75000"/>
                  </a:schemeClr>
                </a:solidFill>
                <a:latin typeface="華康中特圓體" panose="020F0809000000000000" pitchFamily="49" charset="-120"/>
                <a:ea typeface="華康中特圓體" panose="020F0809000000000000" pitchFamily="49" charset="-120"/>
              </a:rPr>
              <a:t>高者優先通過，至該</a:t>
            </a:r>
            <a:r>
              <a:rPr lang="zh-TW" altLang="en-US" sz="1600" dirty="0" smtClean="0">
                <a:solidFill>
                  <a:schemeClr val="accent6">
                    <a:lumMod val="75000"/>
                  </a:schemeClr>
                </a:solidFill>
                <a:latin typeface="華康中特圓體" panose="020F0809000000000000" pitchFamily="49" charset="-120"/>
                <a:ea typeface="華康中特圓體" panose="020F0809000000000000" pitchFamily="49" charset="-120"/>
              </a:rPr>
              <a:t>系</a:t>
            </a:r>
            <a:r>
              <a:rPr lang="en-US" altLang="zh-TW" sz="1600" dirty="0" smtClean="0">
                <a:solidFill>
                  <a:schemeClr val="accent6">
                    <a:lumMod val="75000"/>
                  </a:schemeClr>
                </a:solidFill>
                <a:latin typeface="華康中特圓體" panose="020F0809000000000000" pitchFamily="49" charset="-120"/>
                <a:ea typeface="華康中特圓體" panose="020F0809000000000000" pitchFamily="49" charset="-120"/>
              </a:rPr>
              <a:t>(</a:t>
            </a:r>
            <a:r>
              <a:rPr lang="zh-TW" altLang="en-US" sz="1600" dirty="0" smtClean="0">
                <a:solidFill>
                  <a:schemeClr val="accent6">
                    <a:lumMod val="75000"/>
                  </a:schemeClr>
                </a:solidFill>
                <a:latin typeface="華康中特圓體" panose="020F0809000000000000" pitchFamily="49" charset="-120"/>
                <a:ea typeface="華康中特圓體" panose="020F0809000000000000" pitchFamily="49" charset="-120"/>
              </a:rPr>
              <a:t>組</a:t>
            </a:r>
            <a:r>
              <a:rPr lang="en-US" altLang="zh-TW" sz="1600" dirty="0" smtClean="0">
                <a:solidFill>
                  <a:schemeClr val="accent6">
                    <a:lumMod val="75000"/>
                  </a:schemeClr>
                </a:solidFill>
                <a:latin typeface="華康中特圓體" panose="020F0809000000000000" pitchFamily="49" charset="-120"/>
                <a:ea typeface="華康中特圓體" panose="020F0809000000000000" pitchFamily="49" charset="-120"/>
              </a:rPr>
              <a:t>)</a:t>
            </a:r>
            <a:r>
              <a:rPr lang="zh-TW" altLang="en-US" sz="1600" dirty="0" smtClean="0">
                <a:solidFill>
                  <a:schemeClr val="accent6">
                    <a:lumMod val="75000"/>
                  </a:schemeClr>
                </a:solidFill>
                <a:latin typeface="華康中特圓體" panose="020F0809000000000000" pitchFamily="49" charset="-120"/>
                <a:ea typeface="華康中特圓體" panose="020F0809000000000000" pitchFamily="49" charset="-120"/>
              </a:rPr>
              <a:t>、</a:t>
            </a:r>
            <a:r>
              <a:rPr lang="zh-TW" altLang="en-US" sz="1600" dirty="0">
                <a:solidFill>
                  <a:schemeClr val="accent6">
                    <a:lumMod val="75000"/>
                  </a:schemeClr>
                </a:solidFill>
                <a:latin typeface="華康中特圓體" panose="020F0809000000000000" pitchFamily="49" charset="-120"/>
                <a:ea typeface="華康中特圓體" panose="020F0809000000000000" pitchFamily="49" charset="-120"/>
              </a:rPr>
              <a:t>學程之超額篩選人數額滿為止。</a:t>
            </a:r>
          </a:p>
        </p:txBody>
      </p:sp>
      <p:sp>
        <p:nvSpPr>
          <p:cNvPr id="13" name="矩形 12"/>
          <p:cNvSpPr/>
          <p:nvPr/>
        </p:nvSpPr>
        <p:spPr>
          <a:xfrm>
            <a:off x="7507511" y="4142372"/>
            <a:ext cx="380887" cy="461665"/>
          </a:xfrm>
          <a:prstGeom prst="rect">
            <a:avLst/>
          </a:prstGeom>
        </p:spPr>
        <p:txBody>
          <a:bodyPr wrap="square">
            <a:spAutoFit/>
          </a:bodyPr>
          <a:lstStyle/>
          <a:p>
            <a:r>
              <a:rPr lang="zh-TW" altLang="en-US" sz="2400" b="1" dirty="0" smtClean="0">
                <a:solidFill>
                  <a:schemeClr val="accent6">
                    <a:lumMod val="75000"/>
                  </a:schemeClr>
                </a:solidFill>
                <a:sym typeface="Wingdings" panose="05000000000000000000" pitchFamily="2" charset="2"/>
              </a:rPr>
              <a:t></a:t>
            </a:r>
            <a:endParaRPr lang="zh-TW" altLang="en-US" sz="2400" b="1" dirty="0">
              <a:solidFill>
                <a:schemeClr val="accent6">
                  <a:lumMod val="75000"/>
                </a:schemeClr>
              </a:solidFill>
            </a:endParaRPr>
          </a:p>
        </p:txBody>
      </p:sp>
      <p:sp>
        <p:nvSpPr>
          <p:cNvPr id="14" name="矩形 13"/>
          <p:cNvSpPr/>
          <p:nvPr/>
        </p:nvSpPr>
        <p:spPr>
          <a:xfrm>
            <a:off x="3057568" y="4189455"/>
            <a:ext cx="1272891" cy="1087496"/>
          </a:xfrm>
          <a:prstGeom prst="rect">
            <a:avLst/>
          </a:prstGeom>
          <a:noFill/>
          <a:ln w="571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 name="矩形 14"/>
          <p:cNvSpPr/>
          <p:nvPr/>
        </p:nvSpPr>
        <p:spPr>
          <a:xfrm>
            <a:off x="4387609" y="4142918"/>
            <a:ext cx="3874374" cy="419996"/>
          </a:xfrm>
          <a:prstGeom prst="rect">
            <a:avLst/>
          </a:prstGeom>
          <a:noFill/>
          <a:ln w="571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 name="矩形 15"/>
          <p:cNvSpPr/>
          <p:nvPr/>
        </p:nvSpPr>
        <p:spPr>
          <a:xfrm>
            <a:off x="1479119" y="3410479"/>
            <a:ext cx="615553" cy="1887696"/>
          </a:xfrm>
          <a:prstGeom prst="rect">
            <a:avLst/>
          </a:prstGeom>
        </p:spPr>
        <p:txBody>
          <a:bodyPr vert="eaVert" wrap="none">
            <a:spAutoFit/>
          </a:bodyPr>
          <a:lstStyle/>
          <a:p>
            <a:r>
              <a:rPr lang="zh-TW" altLang="en-US" sz="1400" dirty="0">
                <a:solidFill>
                  <a:srgbClr val="7030A0"/>
                </a:solidFill>
                <a:latin typeface="華康中特圓體" panose="020F0809000000000000" pitchFamily="49" charset="-120"/>
                <a:ea typeface="華康中特圓體" panose="020F0809000000000000" pitchFamily="49" charset="-120"/>
              </a:rPr>
              <a:t>未</a:t>
            </a:r>
            <a:r>
              <a:rPr lang="zh-TW" altLang="en-US" sz="1400" dirty="0" smtClean="0">
                <a:solidFill>
                  <a:srgbClr val="7030A0"/>
                </a:solidFill>
                <a:latin typeface="華康中特圓體" panose="020F0809000000000000" pitchFamily="49" charset="-120"/>
                <a:ea typeface="華康中特圓體" panose="020F0809000000000000" pitchFamily="49" charset="-120"/>
              </a:rPr>
              <a:t>通過</a:t>
            </a:r>
            <a:endParaRPr lang="en-US" altLang="zh-TW" sz="1400" dirty="0" smtClean="0">
              <a:solidFill>
                <a:srgbClr val="7030A0"/>
              </a:solidFill>
              <a:latin typeface="華康中特圓體" panose="020F0809000000000000" pitchFamily="49" charset="-120"/>
              <a:ea typeface="華康中特圓體" panose="020F0809000000000000" pitchFamily="49" charset="-120"/>
            </a:endParaRPr>
          </a:p>
          <a:p>
            <a:r>
              <a:rPr lang="zh-TW" altLang="en-US" sz="1400" dirty="0" smtClean="0">
                <a:solidFill>
                  <a:srgbClr val="7030A0"/>
                </a:solidFill>
                <a:latin typeface="華康中特圓體" panose="020F0809000000000000" pitchFamily="49" charset="-120"/>
                <a:ea typeface="華康中特圓體" panose="020F0809000000000000" pitchFamily="49" charset="-120"/>
              </a:rPr>
              <a:t>第一</a:t>
            </a:r>
            <a:r>
              <a:rPr lang="zh-TW" altLang="en-US" sz="1400" dirty="0">
                <a:solidFill>
                  <a:srgbClr val="7030A0"/>
                </a:solidFill>
                <a:latin typeface="華康中特圓體" panose="020F0809000000000000" pitchFamily="49" charset="-120"/>
                <a:ea typeface="華康中特圓體" panose="020F0809000000000000" pitchFamily="49" charset="-120"/>
              </a:rPr>
              <a:t>階段學測成績篩選</a:t>
            </a:r>
            <a:endParaRPr lang="en-US" altLang="zh-TW" sz="1400" dirty="0">
              <a:solidFill>
                <a:srgbClr val="7030A0"/>
              </a:solidFill>
              <a:latin typeface="華康中特圓體" panose="020F0809000000000000" pitchFamily="49" charset="-120"/>
              <a:ea typeface="華康中特圓體" panose="020F0809000000000000" pitchFamily="49" charset="-120"/>
            </a:endParaRPr>
          </a:p>
        </p:txBody>
      </p:sp>
      <p:cxnSp>
        <p:nvCxnSpPr>
          <p:cNvPr id="18" name="直線單箭頭接點 17"/>
          <p:cNvCxnSpPr>
            <a:stCxn id="11" idx="3"/>
          </p:cNvCxnSpPr>
          <p:nvPr/>
        </p:nvCxnSpPr>
        <p:spPr>
          <a:xfrm>
            <a:off x="4330460" y="3777841"/>
            <a:ext cx="4508740" cy="1253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602987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fld id="{A6174ADA-354D-4803-A14C-B38EECA4D689}" type="slidenum">
              <a:rPr lang="zh-TW" altLang="en-US" smtClean="0"/>
              <a:t>22</a:t>
            </a:fld>
            <a:endParaRPr lang="zh-TW" altLang="en-US"/>
          </a:p>
        </p:txBody>
      </p:sp>
      <p:sp>
        <p:nvSpPr>
          <p:cNvPr id="3" name="矩形 2"/>
          <p:cNvSpPr/>
          <p:nvPr/>
        </p:nvSpPr>
        <p:spPr>
          <a:xfrm>
            <a:off x="0" y="0"/>
            <a:ext cx="12192000" cy="520700"/>
          </a:xfrm>
          <a:prstGeom prst="rect">
            <a:avLst/>
          </a:prstGeom>
          <a:solidFill>
            <a:srgbClr val="DFD7E9"/>
          </a:solidFill>
          <a:ln>
            <a:solidFill>
              <a:srgbClr val="DFD7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sz="2800" dirty="0" smtClean="0">
                <a:solidFill>
                  <a:schemeClr val="tx1"/>
                </a:solidFill>
                <a:latin typeface="華康中特圓體" panose="020F0809000000000000" pitchFamily="49" charset="-120"/>
                <a:ea typeface="華康中特圓體" panose="020F0809000000000000" pitchFamily="49" charset="-120"/>
                <a:sym typeface="Wingdings" panose="05000000000000000000" pitchFamily="2" charset="2"/>
              </a:rPr>
              <a:t>五、</a:t>
            </a:r>
            <a:r>
              <a:rPr lang="zh-TW" altLang="en-US" sz="2800" dirty="0">
                <a:solidFill>
                  <a:schemeClr val="tx1"/>
                </a:solidFill>
                <a:latin typeface="華康中特圓體" panose="020F0809000000000000" pitchFamily="49" charset="-120"/>
                <a:ea typeface="華康中特圓體" panose="020F0809000000000000" pitchFamily="49" charset="-120"/>
                <a:sym typeface="Wingdings" panose="05000000000000000000" pitchFamily="2" charset="2"/>
              </a:rPr>
              <a:t>第一階段篩選</a:t>
            </a:r>
            <a:r>
              <a:rPr lang="zh-TW" altLang="en-US" sz="2800" dirty="0" smtClean="0">
                <a:solidFill>
                  <a:schemeClr val="tx1"/>
                </a:solidFill>
                <a:latin typeface="華康中特圓體" panose="020F0809000000000000" pitchFamily="49" charset="-120"/>
                <a:ea typeface="華康中特圓體" panose="020F0809000000000000" pitchFamily="49" charset="-120"/>
                <a:sym typeface="Wingdings" panose="05000000000000000000" pitchFamily="2" charset="2"/>
              </a:rPr>
              <a:t>：</a:t>
            </a:r>
            <a:r>
              <a:rPr lang="en-US" altLang="zh-TW" sz="2800" dirty="0">
                <a:solidFill>
                  <a:schemeClr val="tx1"/>
                </a:solidFill>
                <a:latin typeface="華康中特圓體" panose="020F0809000000000000" pitchFamily="49" charset="-120"/>
                <a:ea typeface="華康中特圓體" panose="020F0809000000000000" pitchFamily="49" charset="-120"/>
                <a:sym typeface="Wingdings" panose="05000000000000000000" pitchFamily="2" charset="2"/>
              </a:rPr>
              <a:t>APCS</a:t>
            </a:r>
            <a:r>
              <a:rPr lang="zh-TW" altLang="en-US" sz="2800" dirty="0">
                <a:solidFill>
                  <a:schemeClr val="tx1"/>
                </a:solidFill>
                <a:latin typeface="華康中特圓體" panose="020F0809000000000000" pitchFamily="49" charset="-120"/>
                <a:ea typeface="華康中特圓體" panose="020F0809000000000000" pitchFamily="49" charset="-120"/>
                <a:sym typeface="Wingdings" panose="05000000000000000000" pitchFamily="2" charset="2"/>
              </a:rPr>
              <a:t>成績超額</a:t>
            </a:r>
            <a:r>
              <a:rPr lang="zh-TW" altLang="en-US" sz="2800" dirty="0" smtClean="0">
                <a:solidFill>
                  <a:schemeClr val="tx1"/>
                </a:solidFill>
                <a:latin typeface="華康中特圓體" panose="020F0809000000000000" pitchFamily="49" charset="-120"/>
                <a:ea typeface="華康中特圓體" panose="020F0809000000000000" pitchFamily="49" charset="-120"/>
                <a:sym typeface="Wingdings" panose="05000000000000000000" pitchFamily="2" charset="2"/>
              </a:rPr>
              <a:t>篩選</a:t>
            </a:r>
            <a:r>
              <a:rPr lang="en-US" altLang="zh-TW" sz="2800" dirty="0" smtClean="0">
                <a:solidFill>
                  <a:schemeClr val="tx1"/>
                </a:solidFill>
                <a:latin typeface="華康中特圓體" panose="020F0809000000000000" pitchFamily="49" charset="-120"/>
                <a:ea typeface="華康中特圓體" panose="020F0809000000000000" pitchFamily="49" charset="-120"/>
                <a:sym typeface="Wingdings" panose="05000000000000000000" pitchFamily="2" charset="2"/>
              </a:rPr>
              <a:t>(2/2)</a:t>
            </a:r>
            <a:endParaRPr lang="zh-TW" altLang="en-US" sz="2800" dirty="0">
              <a:solidFill>
                <a:schemeClr val="tx1"/>
              </a:solidFill>
              <a:latin typeface="華康中特圓體" panose="020F0809000000000000" pitchFamily="49" charset="-120"/>
              <a:ea typeface="華康中特圓體" panose="020F0809000000000000" pitchFamily="49" charset="-120"/>
            </a:endParaRPr>
          </a:p>
        </p:txBody>
      </p:sp>
      <p:sp>
        <p:nvSpPr>
          <p:cNvPr id="4" name="矩形 3"/>
          <p:cNvSpPr/>
          <p:nvPr/>
        </p:nvSpPr>
        <p:spPr>
          <a:xfrm>
            <a:off x="1100856" y="639942"/>
            <a:ext cx="9772198" cy="1759456"/>
          </a:xfrm>
          <a:prstGeom prst="rect">
            <a:avLst/>
          </a:prstGeom>
          <a:solidFill>
            <a:srgbClr val="E1F0FF">
              <a:alpha val="50196"/>
            </a:srgbClr>
          </a:solidFill>
        </p:spPr>
        <p:txBody>
          <a:bodyPr wrap="square">
            <a:spAutoFit/>
          </a:bodyPr>
          <a:lstStyle/>
          <a:p>
            <a:pPr algn="ctr"/>
            <a:r>
              <a:rPr lang="zh-TW" altLang="en-US" dirty="0">
                <a:solidFill>
                  <a:srgbClr val="000000"/>
                </a:solidFill>
                <a:latin typeface="微軟正黑體" panose="020B0604030504040204" pitchFamily="34" charset="-120"/>
                <a:ea typeface="微軟正黑體" panose="020B0604030504040204" pitchFamily="34" charset="-120"/>
              </a:rPr>
              <a:t>某系招生名額為</a:t>
            </a:r>
            <a:r>
              <a:rPr lang="en-US" altLang="zh-TW" dirty="0">
                <a:solidFill>
                  <a:srgbClr val="000000"/>
                </a:solidFill>
                <a:latin typeface="微軟正黑體" panose="020B0604030504040204" pitchFamily="34" charset="-120"/>
                <a:ea typeface="微軟正黑體" panose="020B0604030504040204" pitchFamily="34" charset="-120"/>
              </a:rPr>
              <a:t>5</a:t>
            </a:r>
            <a:r>
              <a:rPr lang="zh-TW" altLang="en-US" dirty="0">
                <a:solidFill>
                  <a:srgbClr val="000000"/>
                </a:solidFill>
                <a:latin typeface="微軟正黑體" panose="020B0604030504040204" pitchFamily="34" charset="-120"/>
                <a:ea typeface="微軟正黑體" panose="020B0604030504040204" pitchFamily="34" charset="-120"/>
              </a:rPr>
              <a:t>名，預計複試人數為</a:t>
            </a:r>
            <a:r>
              <a:rPr lang="en-US" altLang="zh-TW" dirty="0">
                <a:solidFill>
                  <a:srgbClr val="000000"/>
                </a:solidFill>
                <a:latin typeface="微軟正黑體" panose="020B0604030504040204" pitchFamily="34" charset="-120"/>
                <a:ea typeface="微軟正黑體" panose="020B0604030504040204" pitchFamily="34" charset="-120"/>
              </a:rPr>
              <a:t>25</a:t>
            </a:r>
            <a:r>
              <a:rPr lang="zh-TW" altLang="en-US" dirty="0" smtClean="0">
                <a:solidFill>
                  <a:srgbClr val="000000"/>
                </a:solidFill>
                <a:latin typeface="微軟正黑體" panose="020B0604030504040204" pitchFamily="34" charset="-120"/>
                <a:ea typeface="微軟正黑體" panose="020B0604030504040204" pitchFamily="34" charset="-120"/>
              </a:rPr>
              <a:t>名</a:t>
            </a:r>
            <a:endParaRPr lang="en-US" altLang="zh-TW" dirty="0" smtClean="0">
              <a:solidFill>
                <a:srgbClr val="000000"/>
              </a:solidFill>
              <a:latin typeface="微軟正黑體" panose="020B0604030504040204" pitchFamily="34" charset="-120"/>
              <a:ea typeface="微軟正黑體" panose="020B0604030504040204" pitchFamily="34" charset="-120"/>
            </a:endParaRPr>
          </a:p>
          <a:p>
            <a:pPr algn="ctr"/>
            <a:r>
              <a:rPr lang="en-US" altLang="zh-TW" b="1" u="sng" dirty="0" smtClean="0">
                <a:solidFill>
                  <a:srgbClr val="7030A0"/>
                </a:solidFill>
                <a:latin typeface="微軟正黑體" panose="020B0604030504040204" pitchFamily="34" charset="-120"/>
                <a:ea typeface="微軟正黑體" panose="020B0604030504040204" pitchFamily="34" charset="-120"/>
              </a:rPr>
              <a:t>APCS</a:t>
            </a:r>
            <a:r>
              <a:rPr lang="zh-TW" altLang="en-US" b="1" u="sng" dirty="0">
                <a:solidFill>
                  <a:srgbClr val="7030A0"/>
                </a:solidFill>
                <a:latin typeface="微軟正黑體" panose="020B0604030504040204" pitchFamily="34" charset="-120"/>
                <a:ea typeface="微軟正黑體" panose="020B0604030504040204" pitchFamily="34" charset="-120"/>
              </a:rPr>
              <a:t>成績超額篩選人數為</a:t>
            </a:r>
            <a:r>
              <a:rPr lang="en-US" altLang="zh-TW" b="1" u="sng" dirty="0">
                <a:solidFill>
                  <a:srgbClr val="7030A0"/>
                </a:solidFill>
                <a:latin typeface="微軟正黑體" panose="020B0604030504040204" pitchFamily="34" charset="-120"/>
                <a:ea typeface="微軟正黑體" panose="020B0604030504040204" pitchFamily="34" charset="-120"/>
              </a:rPr>
              <a:t>3</a:t>
            </a:r>
            <a:r>
              <a:rPr lang="zh-TW" altLang="en-US" b="1" u="sng" dirty="0" smtClean="0">
                <a:solidFill>
                  <a:srgbClr val="7030A0"/>
                </a:solidFill>
                <a:latin typeface="微軟正黑體" panose="020B0604030504040204" pitchFamily="34" charset="-120"/>
                <a:ea typeface="微軟正黑體" panose="020B0604030504040204" pitchFamily="34" charset="-120"/>
              </a:rPr>
              <a:t>名</a:t>
            </a:r>
            <a:r>
              <a:rPr lang="en-US" altLang="zh-TW" dirty="0" smtClean="0">
                <a:solidFill>
                  <a:srgbClr val="000000"/>
                </a:solidFill>
                <a:latin typeface="微軟正黑體" panose="020B0604030504040204" pitchFamily="34" charset="-120"/>
                <a:ea typeface="微軟正黑體" panose="020B0604030504040204" pitchFamily="34" charset="-120"/>
              </a:rPr>
              <a:t>(25*10</a:t>
            </a:r>
            <a:r>
              <a:rPr lang="en-US" altLang="zh-TW" dirty="0">
                <a:solidFill>
                  <a:srgbClr val="000000"/>
                </a:solidFill>
                <a:latin typeface="微軟正黑體" panose="020B0604030504040204" pitchFamily="34" charset="-120"/>
                <a:ea typeface="微軟正黑體" panose="020B0604030504040204" pitchFamily="34" charset="-120"/>
              </a:rPr>
              <a:t>%</a:t>
            </a:r>
            <a:r>
              <a:rPr lang="zh-TW" altLang="en-US" dirty="0">
                <a:solidFill>
                  <a:srgbClr val="000000"/>
                </a:solidFill>
                <a:latin typeface="微軟正黑體" panose="020B0604030504040204" pitchFamily="34" charset="-120"/>
                <a:ea typeface="微軟正黑體" panose="020B0604030504040204" pitchFamily="34" charset="-120"/>
              </a:rPr>
              <a:t>，無條件進位，取整數至</a:t>
            </a:r>
            <a:r>
              <a:rPr lang="en-US" altLang="zh-TW" dirty="0">
                <a:solidFill>
                  <a:srgbClr val="000000"/>
                </a:solidFill>
                <a:latin typeface="微軟正黑體" panose="020B0604030504040204" pitchFamily="34" charset="-120"/>
                <a:ea typeface="微軟正黑體" panose="020B0604030504040204" pitchFamily="34" charset="-120"/>
              </a:rPr>
              <a:t>3</a:t>
            </a:r>
            <a:r>
              <a:rPr lang="zh-TW" altLang="en-US" dirty="0" smtClean="0">
                <a:solidFill>
                  <a:srgbClr val="000000"/>
                </a:solidFill>
                <a:latin typeface="微軟正黑體" panose="020B0604030504040204" pitchFamily="34" charset="-120"/>
                <a:ea typeface="微軟正黑體" panose="020B0604030504040204" pitchFamily="34" charset="-120"/>
              </a:rPr>
              <a:t>名</a:t>
            </a:r>
            <a:r>
              <a:rPr lang="en-US" altLang="zh-TW" dirty="0" smtClean="0">
                <a:solidFill>
                  <a:srgbClr val="000000"/>
                </a:solidFill>
                <a:latin typeface="微軟正黑體" panose="020B0604030504040204" pitchFamily="34" charset="-120"/>
                <a:ea typeface="微軟正黑體" panose="020B0604030504040204" pitchFamily="34" charset="-120"/>
              </a:rPr>
              <a:t>)</a:t>
            </a:r>
          </a:p>
          <a:p>
            <a:pPr algn="ctr"/>
            <a:r>
              <a:rPr lang="en-US" altLang="zh-TW" dirty="0" smtClean="0">
                <a:solidFill>
                  <a:srgbClr val="000000"/>
                </a:solidFill>
                <a:latin typeface="微軟正黑體" panose="020B0604030504040204" pitchFamily="34" charset="-120"/>
                <a:ea typeface="微軟正黑體" panose="020B0604030504040204" pitchFamily="34" charset="-120"/>
              </a:rPr>
              <a:t>APCS</a:t>
            </a:r>
            <a:r>
              <a:rPr lang="zh-TW" altLang="en-US" dirty="0">
                <a:solidFill>
                  <a:srgbClr val="000000"/>
                </a:solidFill>
                <a:latin typeface="微軟正黑體" panose="020B0604030504040204" pitchFamily="34" charset="-120"/>
                <a:ea typeface="微軟正黑體" panose="020B0604030504040204" pitchFamily="34" charset="-120"/>
              </a:rPr>
              <a:t>成績超額篩選標準為</a:t>
            </a:r>
            <a:r>
              <a:rPr lang="en-US" altLang="zh-TW" sz="2800" dirty="0">
                <a:solidFill>
                  <a:srgbClr val="000000"/>
                </a:solidFill>
                <a:latin typeface="微軟正黑體" panose="020B0604030504040204" pitchFamily="34" charset="-120"/>
                <a:ea typeface="微軟正黑體" panose="020B0604030504040204" pitchFamily="34" charset="-120"/>
              </a:rPr>
              <a:t>4</a:t>
            </a:r>
            <a:r>
              <a:rPr lang="zh-TW" altLang="en-US" dirty="0">
                <a:solidFill>
                  <a:srgbClr val="000000"/>
                </a:solidFill>
                <a:latin typeface="微軟正黑體" panose="020B0604030504040204" pitchFamily="34" charset="-120"/>
                <a:ea typeface="微軟正黑體" panose="020B0604030504040204" pitchFamily="34" charset="-120"/>
              </a:rPr>
              <a:t>級</a:t>
            </a:r>
            <a:r>
              <a:rPr lang="zh-TW" altLang="en-US" dirty="0" smtClean="0">
                <a:solidFill>
                  <a:srgbClr val="000000"/>
                </a:solidFill>
                <a:latin typeface="微軟正黑體" panose="020B0604030504040204" pitchFamily="34" charset="-120"/>
                <a:ea typeface="微軟正黑體" panose="020B0604030504040204" pitchFamily="34" charset="-120"/>
              </a:rPr>
              <a:t>分</a:t>
            </a:r>
            <a:endParaRPr lang="en-US" altLang="zh-TW" dirty="0" smtClean="0">
              <a:solidFill>
                <a:srgbClr val="000000"/>
              </a:solidFill>
              <a:latin typeface="微軟正黑體" panose="020B0604030504040204" pitchFamily="34" charset="-120"/>
              <a:ea typeface="微軟正黑體" panose="020B0604030504040204" pitchFamily="34" charset="-120"/>
            </a:endParaRPr>
          </a:p>
          <a:p>
            <a:pPr>
              <a:spcBef>
                <a:spcPts val="1000"/>
              </a:spcBef>
            </a:pPr>
            <a:r>
              <a:rPr lang="zh-TW" altLang="en-US" dirty="0" smtClean="0">
                <a:solidFill>
                  <a:srgbClr val="000000"/>
                </a:solidFill>
                <a:latin typeface="微軟正黑體" panose="020B0604030504040204" pitchFamily="34" charset="-120"/>
                <a:ea typeface="微軟正黑體" panose="020B0604030504040204" pitchFamily="34" charset="-120"/>
              </a:rPr>
              <a:t>經</a:t>
            </a:r>
            <a:r>
              <a:rPr lang="zh-TW" altLang="en-US" b="1" dirty="0">
                <a:solidFill>
                  <a:srgbClr val="FF0000"/>
                </a:solidFill>
                <a:latin typeface="微軟正黑體" panose="020B0604030504040204" pitchFamily="34" charset="-120"/>
                <a:ea typeface="微軟正黑體" panose="020B0604030504040204" pitchFamily="34" charset="-120"/>
              </a:rPr>
              <a:t>第一階段學科能力測驗成績篩選後</a:t>
            </a:r>
            <a:r>
              <a:rPr lang="zh-TW" altLang="en-US" dirty="0">
                <a:solidFill>
                  <a:srgbClr val="FF0000"/>
                </a:solidFill>
                <a:latin typeface="微軟正黑體" panose="020B0604030504040204" pitchFamily="34" charset="-120"/>
                <a:ea typeface="微軟正黑體" panose="020B0604030504040204" pitchFamily="34" charset="-120"/>
              </a:rPr>
              <a:t>，</a:t>
            </a:r>
            <a:r>
              <a:rPr lang="zh-TW" altLang="en-US" b="1" dirty="0">
                <a:solidFill>
                  <a:srgbClr val="FF0000"/>
                </a:solidFill>
                <a:latin typeface="微軟正黑體" panose="020B0604030504040204" pitchFamily="34" charset="-120"/>
                <a:ea typeface="微軟正黑體" panose="020B0604030504040204" pitchFamily="34" charset="-120"/>
              </a:rPr>
              <a:t>未通過</a:t>
            </a:r>
            <a:r>
              <a:rPr lang="zh-TW" altLang="en-US" dirty="0">
                <a:latin typeface="微軟正黑體" panose="020B0604030504040204" pitchFamily="34" charset="-120"/>
                <a:ea typeface="微軟正黑體" panose="020B0604030504040204" pitchFamily="34" charset="-120"/>
              </a:rPr>
              <a:t>者</a:t>
            </a:r>
            <a:r>
              <a:rPr lang="zh-TW" altLang="en-US" dirty="0">
                <a:solidFill>
                  <a:srgbClr val="000000"/>
                </a:solidFill>
                <a:latin typeface="微軟正黑體" panose="020B0604030504040204" pitchFamily="34" charset="-120"/>
                <a:ea typeface="微軟正黑體" panose="020B0604030504040204" pitchFamily="34" charset="-120"/>
              </a:rPr>
              <a:t>有</a:t>
            </a:r>
            <a:r>
              <a:rPr lang="en-US" altLang="zh-TW" dirty="0">
                <a:solidFill>
                  <a:srgbClr val="000000"/>
                </a:solidFill>
                <a:latin typeface="微軟正黑體" panose="020B0604030504040204" pitchFamily="34" charset="-120"/>
                <a:ea typeface="微軟正黑體" panose="020B0604030504040204" pitchFamily="34" charset="-120"/>
              </a:rPr>
              <a:t>15</a:t>
            </a:r>
            <a:r>
              <a:rPr lang="zh-TW" altLang="en-US" dirty="0">
                <a:solidFill>
                  <a:srgbClr val="000000"/>
                </a:solidFill>
                <a:latin typeface="微軟正黑體" panose="020B0604030504040204" pitchFamily="34" charset="-120"/>
                <a:ea typeface="微軟正黑體" panose="020B0604030504040204" pitchFamily="34" charset="-120"/>
              </a:rPr>
              <a:t>名，其中</a:t>
            </a:r>
            <a:r>
              <a:rPr lang="zh-TW" altLang="en-US" b="1" dirty="0">
                <a:solidFill>
                  <a:srgbClr val="FF0000"/>
                </a:solidFill>
                <a:latin typeface="微軟正黑體" panose="020B0604030504040204" pitchFamily="34" charset="-120"/>
                <a:ea typeface="微軟正黑體" panose="020B0604030504040204" pitchFamily="34" charset="-120"/>
              </a:rPr>
              <a:t>符合</a:t>
            </a:r>
            <a:r>
              <a:rPr lang="zh-TW" altLang="en-US" dirty="0">
                <a:solidFill>
                  <a:srgbClr val="000000"/>
                </a:solidFill>
                <a:latin typeface="微軟正黑體" panose="020B0604030504040204" pitchFamily="34" charset="-120"/>
                <a:ea typeface="微軟正黑體" panose="020B0604030504040204" pitchFamily="34" charset="-120"/>
              </a:rPr>
              <a:t>該系所訂</a:t>
            </a:r>
            <a:r>
              <a:rPr lang="en-US" altLang="zh-TW" dirty="0">
                <a:solidFill>
                  <a:srgbClr val="000000"/>
                </a:solidFill>
                <a:latin typeface="微軟正黑體" panose="020B0604030504040204" pitchFamily="34" charset="-120"/>
                <a:ea typeface="微軟正黑體" panose="020B0604030504040204" pitchFamily="34" charset="-120"/>
              </a:rPr>
              <a:t>APCS</a:t>
            </a:r>
            <a:r>
              <a:rPr lang="zh-TW" altLang="en-US" dirty="0">
                <a:solidFill>
                  <a:srgbClr val="000000"/>
                </a:solidFill>
                <a:latin typeface="微軟正黑體" panose="020B0604030504040204" pitchFamily="34" charset="-120"/>
                <a:ea typeface="微軟正黑體" panose="020B0604030504040204" pitchFamily="34" charset="-120"/>
              </a:rPr>
              <a:t>成績</a:t>
            </a:r>
            <a:r>
              <a:rPr lang="zh-TW" altLang="en-US" b="1" dirty="0">
                <a:solidFill>
                  <a:srgbClr val="FF0000"/>
                </a:solidFill>
                <a:latin typeface="微軟正黑體" panose="020B0604030504040204" pitchFamily="34" charset="-120"/>
                <a:ea typeface="微軟正黑體" panose="020B0604030504040204" pitchFamily="34" charset="-120"/>
              </a:rPr>
              <a:t>超額篩選標準</a:t>
            </a:r>
            <a:r>
              <a:rPr lang="en-US" altLang="zh-TW" b="1" dirty="0" smtClean="0">
                <a:solidFill>
                  <a:srgbClr val="FF0000"/>
                </a:solidFill>
                <a:latin typeface="微軟正黑體" panose="020B0604030504040204" pitchFamily="34" charset="-120"/>
                <a:ea typeface="微軟正黑體" panose="020B0604030504040204" pitchFamily="34" charset="-120"/>
              </a:rPr>
              <a:t>4(</a:t>
            </a:r>
            <a:r>
              <a:rPr lang="zh-TW" altLang="en-US" b="1" dirty="0" smtClean="0">
                <a:solidFill>
                  <a:srgbClr val="FF0000"/>
                </a:solidFill>
                <a:latin typeface="微軟正黑體" panose="020B0604030504040204" pitchFamily="34" charset="-120"/>
                <a:ea typeface="微軟正黑體" panose="020B0604030504040204" pitchFamily="34" charset="-120"/>
              </a:rPr>
              <a:t>含</a:t>
            </a:r>
            <a:r>
              <a:rPr lang="en-US" altLang="zh-TW" b="1" dirty="0" smtClean="0">
                <a:solidFill>
                  <a:srgbClr val="FF0000"/>
                </a:solidFill>
                <a:latin typeface="微軟正黑體" panose="020B0604030504040204" pitchFamily="34" charset="-120"/>
                <a:ea typeface="微軟正黑體" panose="020B0604030504040204" pitchFamily="34" charset="-120"/>
              </a:rPr>
              <a:t>)</a:t>
            </a:r>
            <a:r>
              <a:rPr lang="zh-TW" altLang="en-US" b="1" dirty="0" smtClean="0">
                <a:solidFill>
                  <a:srgbClr val="FF0000"/>
                </a:solidFill>
                <a:latin typeface="微軟正黑體" panose="020B0604030504040204" pitchFamily="34" charset="-120"/>
                <a:ea typeface="微軟正黑體" panose="020B0604030504040204" pitchFamily="34" charset="-120"/>
              </a:rPr>
              <a:t>以</a:t>
            </a:r>
            <a:r>
              <a:rPr lang="zh-TW" altLang="en-US" b="1" dirty="0">
                <a:solidFill>
                  <a:srgbClr val="FF0000"/>
                </a:solidFill>
                <a:latin typeface="微軟正黑體" panose="020B0604030504040204" pitchFamily="34" charset="-120"/>
                <a:ea typeface="微軟正黑體" panose="020B0604030504040204" pitchFamily="34" charset="-120"/>
              </a:rPr>
              <a:t>上級分</a:t>
            </a:r>
            <a:r>
              <a:rPr lang="zh-TW" altLang="en-US" dirty="0">
                <a:solidFill>
                  <a:srgbClr val="000000"/>
                </a:solidFill>
                <a:latin typeface="微軟正黑體" panose="020B0604030504040204" pitchFamily="34" charset="-120"/>
                <a:ea typeface="微軟正黑體" panose="020B0604030504040204" pitchFamily="34" charset="-120"/>
              </a:rPr>
              <a:t>者，有甲、乙、丙、丁及戊等</a:t>
            </a:r>
            <a:r>
              <a:rPr lang="en-US" altLang="zh-TW" dirty="0">
                <a:solidFill>
                  <a:srgbClr val="000000"/>
                </a:solidFill>
                <a:latin typeface="微軟正黑體" panose="020B0604030504040204" pitchFamily="34" charset="-120"/>
                <a:ea typeface="微軟正黑體" panose="020B0604030504040204" pitchFamily="34" charset="-120"/>
              </a:rPr>
              <a:t>5</a:t>
            </a:r>
            <a:r>
              <a:rPr lang="zh-TW" altLang="en-US" dirty="0">
                <a:solidFill>
                  <a:srgbClr val="000000"/>
                </a:solidFill>
                <a:latin typeface="微軟正黑體" panose="020B0604030504040204" pitchFamily="34" charset="-120"/>
                <a:ea typeface="微軟正黑體" panose="020B0604030504040204" pitchFamily="34" charset="-120"/>
              </a:rPr>
              <a:t>名申請生。 </a:t>
            </a:r>
          </a:p>
        </p:txBody>
      </p:sp>
      <p:sp>
        <p:nvSpPr>
          <p:cNvPr id="5" name="矩形 4"/>
          <p:cNvSpPr/>
          <p:nvPr/>
        </p:nvSpPr>
        <p:spPr>
          <a:xfrm>
            <a:off x="1100857" y="2399399"/>
            <a:ext cx="1329704" cy="338554"/>
          </a:xfrm>
          <a:prstGeom prst="rect">
            <a:avLst/>
          </a:prstGeom>
        </p:spPr>
        <p:txBody>
          <a:bodyPr wrap="square">
            <a:spAutoFit/>
          </a:bodyPr>
          <a:lstStyle/>
          <a:p>
            <a:pPr marL="285750" indent="-285750">
              <a:buFont typeface="Wingdings" panose="05000000000000000000" pitchFamily="2" charset="2"/>
              <a:buChar char="Ø"/>
            </a:pPr>
            <a:r>
              <a:rPr lang="zh-TW" altLang="en-US" sz="1600" b="1" dirty="0" smtClean="0">
                <a:solidFill>
                  <a:srgbClr val="000000"/>
                </a:solidFill>
                <a:latin typeface="微軟正黑體" panose="020B0604030504040204" pitchFamily="34" charset="-120"/>
                <a:ea typeface="微軟正黑體" panose="020B0604030504040204" pitchFamily="34" charset="-120"/>
              </a:rPr>
              <a:t>範例</a:t>
            </a:r>
            <a:r>
              <a:rPr lang="en-US" altLang="zh-TW" sz="1600" b="1" dirty="0">
                <a:solidFill>
                  <a:srgbClr val="000000"/>
                </a:solidFill>
                <a:latin typeface="微軟正黑體" panose="020B0604030504040204" pitchFamily="34" charset="-120"/>
                <a:ea typeface="微軟正黑體" panose="020B0604030504040204" pitchFamily="34" charset="-120"/>
              </a:rPr>
              <a:t>B</a:t>
            </a:r>
            <a:r>
              <a:rPr lang="zh-TW" altLang="en-US" sz="1600" b="1" dirty="0" smtClean="0">
                <a:solidFill>
                  <a:srgbClr val="000000"/>
                </a:solidFill>
                <a:latin typeface="微軟正黑體" panose="020B0604030504040204" pitchFamily="34" charset="-120"/>
                <a:ea typeface="微軟正黑體" panose="020B0604030504040204" pitchFamily="34" charset="-120"/>
              </a:rPr>
              <a:t>：</a:t>
            </a:r>
            <a:endParaRPr lang="en-US" altLang="zh-TW" sz="1600" b="1" dirty="0">
              <a:solidFill>
                <a:srgbClr val="000000"/>
              </a:solidFill>
              <a:latin typeface="微軟正黑體" panose="020B0604030504040204" pitchFamily="34" charset="-120"/>
              <a:ea typeface="微軟正黑體" panose="020B0604030504040204" pitchFamily="34" charset="-120"/>
            </a:endParaRPr>
          </a:p>
        </p:txBody>
      </p:sp>
      <p:graphicFrame>
        <p:nvGraphicFramePr>
          <p:cNvPr id="6" name="表格 5"/>
          <p:cNvGraphicFramePr>
            <a:graphicFrameLocks noGrp="1"/>
          </p:cNvGraphicFramePr>
          <p:nvPr>
            <p:extLst>
              <p:ext uri="{D42A27DB-BD31-4B8C-83A1-F6EECF244321}">
                <p14:modId xmlns:p14="http://schemas.microsoft.com/office/powerpoint/2010/main" val="3931911134"/>
              </p:ext>
            </p:extLst>
          </p:nvPr>
        </p:nvGraphicFramePr>
        <p:xfrm>
          <a:off x="2123247" y="2782673"/>
          <a:ext cx="6138736" cy="2494280"/>
        </p:xfrm>
        <a:graphic>
          <a:graphicData uri="http://schemas.openxmlformats.org/drawingml/2006/table">
            <a:tbl>
              <a:tblPr firstRow="1" bandRow="1">
                <a:tableStyleId>{69CF1AB2-1976-4502-BF36-3FF5EA218861}</a:tableStyleId>
              </a:tblPr>
              <a:tblGrid>
                <a:gridCol w="902480">
                  <a:extLst>
                    <a:ext uri="{9D8B030D-6E8A-4147-A177-3AD203B41FA5}">
                      <a16:colId xmlns:a16="http://schemas.microsoft.com/office/drawing/2014/main" val="2964823124"/>
                    </a:ext>
                  </a:extLst>
                </a:gridCol>
                <a:gridCol w="1302668">
                  <a:extLst>
                    <a:ext uri="{9D8B030D-6E8A-4147-A177-3AD203B41FA5}">
                      <a16:colId xmlns:a16="http://schemas.microsoft.com/office/drawing/2014/main" val="2015568086"/>
                    </a:ext>
                  </a:extLst>
                </a:gridCol>
                <a:gridCol w="1701588">
                  <a:extLst>
                    <a:ext uri="{9D8B030D-6E8A-4147-A177-3AD203B41FA5}">
                      <a16:colId xmlns:a16="http://schemas.microsoft.com/office/drawing/2014/main" val="2871671261"/>
                    </a:ext>
                  </a:extLst>
                </a:gridCol>
                <a:gridCol w="2232000">
                  <a:extLst>
                    <a:ext uri="{9D8B030D-6E8A-4147-A177-3AD203B41FA5}">
                      <a16:colId xmlns:a16="http://schemas.microsoft.com/office/drawing/2014/main" val="2464660708"/>
                    </a:ext>
                  </a:extLst>
                </a:gridCol>
              </a:tblGrid>
              <a:tr h="370840">
                <a:tc>
                  <a:txBody>
                    <a:bodyPr/>
                    <a:lstStyle/>
                    <a:p>
                      <a:pPr algn="r"/>
                      <a:r>
                        <a:rPr lang="zh-TW" altLang="en-US" dirty="0" smtClean="0">
                          <a:latin typeface="微軟正黑體" panose="020B0604030504040204" pitchFamily="34" charset="-120"/>
                          <a:ea typeface="微軟正黑體" panose="020B0604030504040204" pitchFamily="34" charset="-120"/>
                        </a:rPr>
                        <a:t>申請生</a:t>
                      </a:r>
                      <a:endParaRPr lang="zh-TW" altLang="en-US" dirty="0">
                        <a:latin typeface="微軟正黑體" panose="020B0604030504040204" pitchFamily="34" charset="-120"/>
                        <a:ea typeface="微軟正黑體" panose="020B0604030504040204" pitchFamily="34" charset="-120"/>
                      </a:endParaRPr>
                    </a:p>
                  </a:txBody>
                  <a:tcPr anchor="ctr">
                    <a:solidFill>
                      <a:srgbClr val="E4F8F6"/>
                    </a:solidFill>
                  </a:tcPr>
                </a:tc>
                <a:tc>
                  <a:txBody>
                    <a:bodyPr/>
                    <a:lstStyle/>
                    <a:p>
                      <a:pPr algn="ctr"/>
                      <a:r>
                        <a:rPr lang="en-US" altLang="zh-TW" dirty="0" smtClean="0">
                          <a:latin typeface="微軟正黑體" panose="020B0604030504040204" pitchFamily="34" charset="-120"/>
                          <a:ea typeface="微軟正黑體" panose="020B0604030504040204" pitchFamily="34" charset="-120"/>
                        </a:rPr>
                        <a:t>APCS</a:t>
                      </a:r>
                      <a:r>
                        <a:rPr lang="zh-TW" altLang="en-US" dirty="0" smtClean="0">
                          <a:latin typeface="微軟正黑體" panose="020B0604030504040204" pitchFamily="34" charset="-120"/>
                          <a:ea typeface="微軟正黑體" panose="020B0604030504040204" pitchFamily="34" charset="-120"/>
                        </a:rPr>
                        <a:t>成績</a:t>
                      </a:r>
                      <a:endParaRPr lang="zh-TW" altLang="en-US" dirty="0">
                        <a:latin typeface="微軟正黑體" panose="020B0604030504040204" pitchFamily="34" charset="-120"/>
                        <a:ea typeface="微軟正黑體" panose="020B0604030504040204" pitchFamily="34" charset="-120"/>
                      </a:endParaRPr>
                    </a:p>
                  </a:txBody>
                  <a:tcPr anchor="ctr">
                    <a:solidFill>
                      <a:srgbClr val="E4F8F6"/>
                    </a:solidFill>
                  </a:tcPr>
                </a:tc>
                <a:tc>
                  <a:txBody>
                    <a:bodyPr/>
                    <a:lstStyle/>
                    <a:p>
                      <a:pPr algn="ctr"/>
                      <a:r>
                        <a:rPr lang="zh-TW" altLang="en-US" dirty="0" smtClean="0">
                          <a:latin typeface="微軟正黑體" panose="020B0604030504040204" pitchFamily="34" charset="-120"/>
                          <a:ea typeface="微軟正黑體" panose="020B0604030504040204" pitchFamily="34" charset="-120"/>
                        </a:rPr>
                        <a:t>學科能力測驗加權平均成績</a:t>
                      </a:r>
                      <a:endParaRPr lang="zh-TW" altLang="en-US" dirty="0">
                        <a:latin typeface="微軟正黑體" panose="020B0604030504040204" pitchFamily="34" charset="-120"/>
                        <a:ea typeface="微軟正黑體" panose="020B0604030504040204" pitchFamily="34" charset="-120"/>
                      </a:endParaRPr>
                    </a:p>
                  </a:txBody>
                  <a:tcPr anchor="ctr">
                    <a:solidFill>
                      <a:srgbClr val="E4F8F6"/>
                    </a:solidFill>
                  </a:tcPr>
                </a:tc>
                <a:tc>
                  <a:txBody>
                    <a:bodyPr/>
                    <a:lstStyle/>
                    <a:p>
                      <a:pPr algn="ctr"/>
                      <a:r>
                        <a:rPr lang="en-US" altLang="zh-TW" dirty="0" smtClean="0">
                          <a:latin typeface="微軟正黑體" panose="020B0604030504040204" pitchFamily="34" charset="-120"/>
                          <a:ea typeface="微軟正黑體" panose="020B0604030504040204" pitchFamily="34" charset="-120"/>
                        </a:rPr>
                        <a:t>APCS</a:t>
                      </a:r>
                      <a:r>
                        <a:rPr lang="zh-TW" altLang="en-US" dirty="0" smtClean="0">
                          <a:latin typeface="微軟正黑體" panose="020B0604030504040204" pitchFamily="34" charset="-120"/>
                          <a:ea typeface="微軟正黑體" panose="020B0604030504040204" pitchFamily="34" charset="-120"/>
                        </a:rPr>
                        <a:t>成績超額篩選結果</a:t>
                      </a:r>
                      <a:endParaRPr lang="zh-TW" altLang="en-US" dirty="0">
                        <a:latin typeface="微軟正黑體" panose="020B0604030504040204" pitchFamily="34" charset="-120"/>
                        <a:ea typeface="微軟正黑體" panose="020B0604030504040204" pitchFamily="34" charset="-120"/>
                      </a:endParaRPr>
                    </a:p>
                  </a:txBody>
                  <a:tcPr anchor="ctr">
                    <a:solidFill>
                      <a:srgbClr val="E4F8F6"/>
                    </a:solidFill>
                  </a:tcPr>
                </a:tc>
                <a:extLst>
                  <a:ext uri="{0D108BD9-81ED-4DB2-BD59-A6C34878D82A}">
                    <a16:rowId xmlns:a16="http://schemas.microsoft.com/office/drawing/2014/main" val="1849369194"/>
                  </a:ext>
                </a:extLst>
              </a:tr>
              <a:tr h="370840">
                <a:tc>
                  <a:txBody>
                    <a:bodyPr/>
                    <a:lstStyle/>
                    <a:p>
                      <a:pPr algn="r"/>
                      <a:r>
                        <a:rPr lang="zh-TW" altLang="en-US" dirty="0" smtClean="0">
                          <a:latin typeface="微軟正黑體" panose="020B0604030504040204" pitchFamily="34" charset="-120"/>
                          <a:ea typeface="微軟正黑體" panose="020B0604030504040204" pitchFamily="34" charset="-120"/>
                        </a:rPr>
                        <a:t>甲</a:t>
                      </a:r>
                      <a:endParaRPr lang="zh-TW" altLang="en-US" dirty="0">
                        <a:latin typeface="微軟正黑體" panose="020B0604030504040204" pitchFamily="34" charset="-120"/>
                        <a:ea typeface="微軟正黑體" panose="020B0604030504040204" pitchFamily="34" charset="-120"/>
                      </a:endParaRPr>
                    </a:p>
                  </a:txBody>
                  <a:tcPr>
                    <a:solidFill>
                      <a:schemeClr val="bg1"/>
                    </a:solidFill>
                  </a:tcPr>
                </a:tc>
                <a:tc>
                  <a:txBody>
                    <a:bodyPr/>
                    <a:lstStyle/>
                    <a:p>
                      <a:pPr algn="ctr"/>
                      <a:r>
                        <a:rPr lang="en-US" altLang="zh-TW" dirty="0" smtClean="0">
                          <a:latin typeface="微軟正黑體" panose="020B0604030504040204" pitchFamily="34" charset="-120"/>
                          <a:ea typeface="微軟正黑體" panose="020B0604030504040204" pitchFamily="34" charset="-120"/>
                        </a:rPr>
                        <a:t>5</a:t>
                      </a:r>
                      <a:endParaRPr lang="zh-TW" altLang="en-US" dirty="0">
                        <a:latin typeface="微軟正黑體" panose="020B0604030504040204" pitchFamily="34" charset="-120"/>
                        <a:ea typeface="微軟正黑體" panose="020B0604030504040204" pitchFamily="34" charset="-120"/>
                      </a:endParaRPr>
                    </a:p>
                  </a:txBody>
                  <a:tcPr>
                    <a:solidFill>
                      <a:schemeClr val="bg1"/>
                    </a:solidFill>
                  </a:tcPr>
                </a:tc>
                <a:tc>
                  <a:txBody>
                    <a:bodyPr/>
                    <a:lstStyle/>
                    <a:p>
                      <a:pPr algn="ctr"/>
                      <a:r>
                        <a:rPr lang="en-US" altLang="zh-TW" dirty="0" smtClean="0">
                          <a:latin typeface="微軟正黑體" panose="020B0604030504040204" pitchFamily="34" charset="-120"/>
                          <a:ea typeface="微軟正黑體" panose="020B0604030504040204" pitchFamily="34" charset="-120"/>
                        </a:rPr>
                        <a:t>90</a:t>
                      </a:r>
                      <a:endParaRPr lang="zh-TW" altLang="en-US" dirty="0">
                        <a:latin typeface="微軟正黑體" panose="020B0604030504040204" pitchFamily="34" charset="-120"/>
                        <a:ea typeface="微軟正黑體" panose="020B0604030504040204" pitchFamily="34" charset="-120"/>
                      </a:endParaRPr>
                    </a:p>
                  </a:txBody>
                  <a:tcPr>
                    <a:solidFill>
                      <a:schemeClr val="bg1"/>
                    </a:solidFill>
                  </a:tcPr>
                </a:tc>
                <a:tc>
                  <a:txBody>
                    <a:bodyPr/>
                    <a:lstStyle/>
                    <a:p>
                      <a:pPr algn="ctr"/>
                      <a:r>
                        <a:rPr lang="zh-TW" altLang="en-US" dirty="0" smtClean="0">
                          <a:latin typeface="微軟正黑體" panose="020B0604030504040204" pitchFamily="34" charset="-120"/>
                          <a:ea typeface="微軟正黑體" panose="020B0604030504040204" pitchFamily="34" charset="-120"/>
                        </a:rPr>
                        <a:t>通過</a:t>
                      </a:r>
                      <a:endParaRPr lang="zh-TW" altLang="en-US" dirty="0">
                        <a:latin typeface="微軟正黑體" panose="020B0604030504040204" pitchFamily="34" charset="-120"/>
                        <a:ea typeface="微軟正黑體" panose="020B0604030504040204" pitchFamily="34" charset="-120"/>
                      </a:endParaRPr>
                    </a:p>
                  </a:txBody>
                  <a:tcPr>
                    <a:solidFill>
                      <a:schemeClr val="bg1"/>
                    </a:solidFill>
                  </a:tcPr>
                </a:tc>
                <a:extLst>
                  <a:ext uri="{0D108BD9-81ED-4DB2-BD59-A6C34878D82A}">
                    <a16:rowId xmlns:a16="http://schemas.microsoft.com/office/drawing/2014/main" val="3480645480"/>
                  </a:ext>
                </a:extLst>
              </a:tr>
              <a:tr h="370840">
                <a:tc>
                  <a:txBody>
                    <a:bodyPr/>
                    <a:lstStyle/>
                    <a:p>
                      <a:pPr algn="r"/>
                      <a:r>
                        <a:rPr lang="zh-TW" altLang="en-US" dirty="0" smtClean="0">
                          <a:solidFill>
                            <a:srgbClr val="000000"/>
                          </a:solidFill>
                          <a:latin typeface="微軟正黑體" panose="020B0604030504040204" pitchFamily="34" charset="-120"/>
                          <a:ea typeface="微軟正黑體" panose="020B0604030504040204" pitchFamily="34" charset="-120"/>
                        </a:rPr>
                        <a:t>乙</a:t>
                      </a:r>
                      <a:endParaRPr lang="zh-TW" altLang="en-US" dirty="0">
                        <a:latin typeface="微軟正黑體" panose="020B0604030504040204" pitchFamily="34" charset="-120"/>
                        <a:ea typeface="微軟正黑體" panose="020B0604030504040204" pitchFamily="34" charset="-120"/>
                      </a:endParaRPr>
                    </a:p>
                  </a:txBody>
                  <a:tcPr>
                    <a:solidFill>
                      <a:schemeClr val="bg1"/>
                    </a:solidFill>
                  </a:tcPr>
                </a:tc>
                <a:tc>
                  <a:txBody>
                    <a:bodyPr/>
                    <a:lstStyle/>
                    <a:p>
                      <a:pPr algn="ctr"/>
                      <a:r>
                        <a:rPr lang="en-US" altLang="zh-TW" dirty="0" smtClean="0">
                          <a:latin typeface="微軟正黑體" panose="020B0604030504040204" pitchFamily="34" charset="-120"/>
                          <a:ea typeface="微軟正黑體" panose="020B0604030504040204" pitchFamily="34" charset="-120"/>
                        </a:rPr>
                        <a:t>5</a:t>
                      </a:r>
                      <a:endParaRPr lang="zh-TW" altLang="en-US" dirty="0">
                        <a:latin typeface="微軟正黑體" panose="020B0604030504040204" pitchFamily="34" charset="-120"/>
                        <a:ea typeface="微軟正黑體" panose="020B0604030504040204" pitchFamily="34" charset="-120"/>
                      </a:endParaRPr>
                    </a:p>
                  </a:txBody>
                  <a:tcPr>
                    <a:solidFill>
                      <a:schemeClr val="bg1"/>
                    </a:solidFill>
                  </a:tcPr>
                </a:tc>
                <a:tc>
                  <a:txBody>
                    <a:bodyPr/>
                    <a:lstStyle/>
                    <a:p>
                      <a:pPr algn="ctr"/>
                      <a:r>
                        <a:rPr lang="en-US" altLang="zh-TW" dirty="0" smtClean="0">
                          <a:latin typeface="微軟正黑體" panose="020B0604030504040204" pitchFamily="34" charset="-120"/>
                          <a:ea typeface="微軟正黑體" panose="020B0604030504040204" pitchFamily="34" charset="-120"/>
                        </a:rPr>
                        <a:t>82</a:t>
                      </a:r>
                      <a:endParaRPr lang="zh-TW" altLang="en-US" dirty="0">
                        <a:latin typeface="微軟正黑體" panose="020B0604030504040204" pitchFamily="34" charset="-120"/>
                        <a:ea typeface="微軟正黑體" panose="020B0604030504040204" pitchFamily="34" charset="-120"/>
                      </a:endParaRPr>
                    </a:p>
                  </a:txBody>
                  <a:tcPr>
                    <a:solidFill>
                      <a:schemeClr val="bg1"/>
                    </a:solidFill>
                  </a:tcPr>
                </a:tc>
                <a:tc>
                  <a:txBody>
                    <a:bodyPr/>
                    <a:lstStyle/>
                    <a:p>
                      <a:pPr algn="ctr"/>
                      <a:r>
                        <a:rPr lang="zh-TW" altLang="en-US" dirty="0" smtClean="0">
                          <a:latin typeface="微軟正黑體" panose="020B0604030504040204" pitchFamily="34" charset="-120"/>
                          <a:ea typeface="微軟正黑體" panose="020B0604030504040204" pitchFamily="34" charset="-120"/>
                        </a:rPr>
                        <a:t>通過</a:t>
                      </a:r>
                      <a:endParaRPr lang="zh-TW" altLang="en-US" dirty="0">
                        <a:latin typeface="微軟正黑體" panose="020B0604030504040204" pitchFamily="34" charset="-120"/>
                        <a:ea typeface="微軟正黑體" panose="020B0604030504040204" pitchFamily="34" charset="-120"/>
                      </a:endParaRPr>
                    </a:p>
                  </a:txBody>
                  <a:tcPr>
                    <a:solidFill>
                      <a:schemeClr val="bg1"/>
                    </a:solidFill>
                  </a:tcPr>
                </a:tc>
                <a:extLst>
                  <a:ext uri="{0D108BD9-81ED-4DB2-BD59-A6C34878D82A}">
                    <a16:rowId xmlns:a16="http://schemas.microsoft.com/office/drawing/2014/main" val="3007231753"/>
                  </a:ext>
                </a:extLst>
              </a:tr>
              <a:tr h="370840">
                <a:tc>
                  <a:txBody>
                    <a:bodyPr/>
                    <a:lstStyle/>
                    <a:p>
                      <a:pPr algn="r"/>
                      <a:r>
                        <a:rPr lang="zh-TW" altLang="en-US" dirty="0" smtClean="0">
                          <a:latin typeface="微軟正黑體" panose="020B0604030504040204" pitchFamily="34" charset="-120"/>
                          <a:ea typeface="微軟正黑體" panose="020B0604030504040204" pitchFamily="34" charset="-120"/>
                        </a:rPr>
                        <a:t>丙</a:t>
                      </a:r>
                      <a:endParaRPr lang="zh-TW" altLang="en-US" dirty="0">
                        <a:latin typeface="微軟正黑體" panose="020B0604030504040204" pitchFamily="34" charset="-120"/>
                        <a:ea typeface="微軟正黑體" panose="020B0604030504040204" pitchFamily="34" charset="-120"/>
                      </a:endParaRPr>
                    </a:p>
                  </a:txBody>
                  <a:tcPr>
                    <a:solidFill>
                      <a:schemeClr val="bg1"/>
                    </a:solidFill>
                  </a:tcPr>
                </a:tc>
                <a:tc>
                  <a:txBody>
                    <a:bodyPr/>
                    <a:lstStyle/>
                    <a:p>
                      <a:pPr algn="ctr"/>
                      <a:r>
                        <a:rPr lang="en-US" altLang="zh-TW" dirty="0" smtClean="0">
                          <a:latin typeface="微軟正黑體" panose="020B0604030504040204" pitchFamily="34" charset="-120"/>
                          <a:ea typeface="微軟正黑體" panose="020B0604030504040204" pitchFamily="34" charset="-120"/>
                        </a:rPr>
                        <a:t>4</a:t>
                      </a:r>
                      <a:endParaRPr lang="zh-TW" altLang="en-US" dirty="0">
                        <a:latin typeface="微軟正黑體" panose="020B0604030504040204" pitchFamily="34" charset="-120"/>
                        <a:ea typeface="微軟正黑體" panose="020B0604030504040204" pitchFamily="34" charset="-120"/>
                      </a:endParaRPr>
                    </a:p>
                  </a:txBody>
                  <a:tcPr>
                    <a:solidFill>
                      <a:schemeClr val="bg1"/>
                    </a:solidFill>
                  </a:tcPr>
                </a:tc>
                <a:tc>
                  <a:txBody>
                    <a:bodyPr/>
                    <a:lstStyle/>
                    <a:p>
                      <a:pPr algn="ctr"/>
                      <a:r>
                        <a:rPr lang="en-US" altLang="zh-TW" dirty="0" smtClean="0">
                          <a:solidFill>
                            <a:srgbClr val="FF0000"/>
                          </a:solidFill>
                          <a:latin typeface="微軟正黑體" panose="020B0604030504040204" pitchFamily="34" charset="-120"/>
                          <a:ea typeface="微軟正黑體" panose="020B0604030504040204" pitchFamily="34" charset="-120"/>
                        </a:rPr>
                        <a:t>85</a:t>
                      </a:r>
                      <a:endParaRPr lang="zh-TW" altLang="en-US" dirty="0">
                        <a:solidFill>
                          <a:srgbClr val="FF0000"/>
                        </a:solidFill>
                        <a:latin typeface="微軟正黑體" panose="020B0604030504040204" pitchFamily="34" charset="-120"/>
                        <a:ea typeface="微軟正黑體" panose="020B0604030504040204" pitchFamily="34" charset="-120"/>
                      </a:endParaRPr>
                    </a:p>
                  </a:txBody>
                  <a:tcPr>
                    <a:solidFill>
                      <a:schemeClr val="bg1"/>
                    </a:solidFill>
                  </a:tcPr>
                </a:tc>
                <a:tc>
                  <a:txBody>
                    <a:bodyPr/>
                    <a:lstStyle/>
                    <a:p>
                      <a:pPr algn="ctr"/>
                      <a:r>
                        <a:rPr lang="zh-TW" altLang="en-US" dirty="0" smtClean="0">
                          <a:latin typeface="微軟正黑體" panose="020B0604030504040204" pitchFamily="34" charset="-120"/>
                          <a:ea typeface="微軟正黑體" panose="020B0604030504040204" pitchFamily="34" charset="-120"/>
                        </a:rPr>
                        <a:t>通過</a:t>
                      </a:r>
                      <a:endParaRPr lang="zh-TW" altLang="en-US" dirty="0">
                        <a:latin typeface="微軟正黑體" panose="020B0604030504040204" pitchFamily="34" charset="-120"/>
                        <a:ea typeface="微軟正黑體" panose="020B0604030504040204" pitchFamily="34" charset="-120"/>
                      </a:endParaRPr>
                    </a:p>
                  </a:txBody>
                  <a:tcPr>
                    <a:solidFill>
                      <a:schemeClr val="bg1"/>
                    </a:solidFill>
                  </a:tcPr>
                </a:tc>
                <a:extLst>
                  <a:ext uri="{0D108BD9-81ED-4DB2-BD59-A6C34878D82A}">
                    <a16:rowId xmlns:a16="http://schemas.microsoft.com/office/drawing/2014/main" val="4002225527"/>
                  </a:ext>
                </a:extLst>
              </a:tr>
              <a:tr h="370840">
                <a:tc>
                  <a:txBody>
                    <a:bodyPr/>
                    <a:lstStyle/>
                    <a:p>
                      <a:pPr algn="r"/>
                      <a:r>
                        <a:rPr lang="zh-TW" altLang="en-US" dirty="0" smtClean="0">
                          <a:latin typeface="微軟正黑體" panose="020B0604030504040204" pitchFamily="34" charset="-120"/>
                          <a:ea typeface="微軟正黑體" panose="020B0604030504040204" pitchFamily="34" charset="-120"/>
                        </a:rPr>
                        <a:t>丁</a:t>
                      </a:r>
                      <a:endParaRPr lang="zh-TW" altLang="en-US" dirty="0">
                        <a:latin typeface="微軟正黑體" panose="020B0604030504040204" pitchFamily="34" charset="-120"/>
                        <a:ea typeface="微軟正黑體" panose="020B0604030504040204" pitchFamily="34" charset="-120"/>
                      </a:endParaRPr>
                    </a:p>
                  </a:txBody>
                  <a:tcPr>
                    <a:solidFill>
                      <a:schemeClr val="bg1"/>
                    </a:solidFill>
                  </a:tcPr>
                </a:tc>
                <a:tc>
                  <a:txBody>
                    <a:bodyPr/>
                    <a:lstStyle/>
                    <a:p>
                      <a:pPr algn="ctr"/>
                      <a:r>
                        <a:rPr lang="en-US" altLang="zh-TW" dirty="0" smtClean="0">
                          <a:latin typeface="微軟正黑體" panose="020B0604030504040204" pitchFamily="34" charset="-120"/>
                          <a:ea typeface="微軟正黑體" panose="020B0604030504040204" pitchFamily="34" charset="-120"/>
                        </a:rPr>
                        <a:t>4</a:t>
                      </a:r>
                      <a:endParaRPr lang="zh-TW" altLang="en-US" dirty="0">
                        <a:latin typeface="微軟正黑體" panose="020B0604030504040204" pitchFamily="34" charset="-120"/>
                        <a:ea typeface="微軟正黑體" panose="020B0604030504040204" pitchFamily="34" charset="-120"/>
                      </a:endParaRPr>
                    </a:p>
                  </a:txBody>
                  <a:tcPr>
                    <a:solidFill>
                      <a:schemeClr val="bg1"/>
                    </a:solidFill>
                  </a:tcPr>
                </a:tc>
                <a:tc>
                  <a:txBody>
                    <a:bodyPr/>
                    <a:lstStyle/>
                    <a:p>
                      <a:pPr algn="ctr"/>
                      <a:r>
                        <a:rPr lang="en-US" altLang="zh-TW" dirty="0" smtClean="0">
                          <a:solidFill>
                            <a:srgbClr val="FF0000"/>
                          </a:solidFill>
                          <a:latin typeface="微軟正黑體" panose="020B0604030504040204" pitchFamily="34" charset="-120"/>
                          <a:ea typeface="微軟正黑體" panose="020B0604030504040204" pitchFamily="34" charset="-120"/>
                        </a:rPr>
                        <a:t>85</a:t>
                      </a:r>
                      <a:endParaRPr lang="zh-TW" altLang="en-US" dirty="0">
                        <a:solidFill>
                          <a:srgbClr val="FF0000"/>
                        </a:solidFill>
                        <a:latin typeface="微軟正黑體" panose="020B0604030504040204" pitchFamily="34" charset="-120"/>
                        <a:ea typeface="微軟正黑體" panose="020B0604030504040204" pitchFamily="34" charset="-120"/>
                      </a:endParaRPr>
                    </a:p>
                  </a:txBody>
                  <a:tcPr>
                    <a:solidFill>
                      <a:schemeClr val="bg1"/>
                    </a:solidFill>
                  </a:tcPr>
                </a:tc>
                <a:tc>
                  <a:txBody>
                    <a:bodyPr/>
                    <a:lstStyle/>
                    <a:p>
                      <a:pPr algn="ctr"/>
                      <a:r>
                        <a:rPr lang="zh-TW" altLang="en-US" dirty="0" smtClean="0">
                          <a:latin typeface="微軟正黑體" panose="020B0604030504040204" pitchFamily="34" charset="-120"/>
                          <a:ea typeface="微軟正黑體" panose="020B0604030504040204" pitchFamily="34" charset="-120"/>
                        </a:rPr>
                        <a:t>通過</a:t>
                      </a:r>
                      <a:endParaRPr lang="zh-TW" altLang="en-US" dirty="0">
                        <a:latin typeface="微軟正黑體" panose="020B0604030504040204" pitchFamily="34" charset="-120"/>
                        <a:ea typeface="微軟正黑體" panose="020B0604030504040204" pitchFamily="34" charset="-120"/>
                      </a:endParaRPr>
                    </a:p>
                  </a:txBody>
                  <a:tcPr>
                    <a:solidFill>
                      <a:schemeClr val="bg1"/>
                    </a:solidFill>
                  </a:tcPr>
                </a:tc>
                <a:extLst>
                  <a:ext uri="{0D108BD9-81ED-4DB2-BD59-A6C34878D82A}">
                    <a16:rowId xmlns:a16="http://schemas.microsoft.com/office/drawing/2014/main" val="1079072537"/>
                  </a:ext>
                </a:extLst>
              </a:tr>
              <a:tr h="370840">
                <a:tc>
                  <a:txBody>
                    <a:bodyPr/>
                    <a:lstStyle/>
                    <a:p>
                      <a:pPr algn="r"/>
                      <a:r>
                        <a:rPr lang="zh-TW" altLang="en-US" dirty="0" smtClean="0">
                          <a:latin typeface="微軟正黑體" panose="020B0604030504040204" pitchFamily="34" charset="-120"/>
                          <a:ea typeface="微軟正黑體" panose="020B0604030504040204" pitchFamily="34" charset="-120"/>
                        </a:rPr>
                        <a:t>戊</a:t>
                      </a:r>
                      <a:endParaRPr lang="zh-TW" altLang="en-US" dirty="0">
                        <a:latin typeface="微軟正黑體" panose="020B0604030504040204" pitchFamily="34" charset="-120"/>
                        <a:ea typeface="微軟正黑體" panose="020B0604030504040204" pitchFamily="34" charset="-120"/>
                      </a:endParaRPr>
                    </a:p>
                  </a:txBody>
                  <a:tcPr>
                    <a:solidFill>
                      <a:schemeClr val="bg1"/>
                    </a:solidFill>
                  </a:tcPr>
                </a:tc>
                <a:tc>
                  <a:txBody>
                    <a:bodyPr/>
                    <a:lstStyle/>
                    <a:p>
                      <a:pPr algn="ctr"/>
                      <a:r>
                        <a:rPr lang="en-US" altLang="zh-TW" dirty="0" smtClean="0">
                          <a:latin typeface="微軟正黑體" panose="020B0604030504040204" pitchFamily="34" charset="-120"/>
                          <a:ea typeface="微軟正黑體" panose="020B0604030504040204" pitchFamily="34" charset="-120"/>
                        </a:rPr>
                        <a:t>4</a:t>
                      </a:r>
                      <a:endParaRPr lang="zh-TW" altLang="en-US" dirty="0">
                        <a:latin typeface="微軟正黑體" panose="020B0604030504040204" pitchFamily="34" charset="-120"/>
                        <a:ea typeface="微軟正黑體" panose="020B0604030504040204" pitchFamily="34" charset="-120"/>
                      </a:endParaRPr>
                    </a:p>
                  </a:txBody>
                  <a:tcPr>
                    <a:solidFill>
                      <a:schemeClr val="bg1"/>
                    </a:solidFill>
                  </a:tcPr>
                </a:tc>
                <a:tc>
                  <a:txBody>
                    <a:bodyPr/>
                    <a:lstStyle/>
                    <a:p>
                      <a:pPr algn="ctr"/>
                      <a:r>
                        <a:rPr lang="en-US" altLang="zh-TW" dirty="0" smtClean="0">
                          <a:latin typeface="微軟正黑體" panose="020B0604030504040204" pitchFamily="34" charset="-120"/>
                          <a:ea typeface="微軟正黑體" panose="020B0604030504040204" pitchFamily="34" charset="-120"/>
                        </a:rPr>
                        <a:t>80</a:t>
                      </a:r>
                      <a:endParaRPr lang="zh-TW" altLang="en-US" dirty="0">
                        <a:latin typeface="微軟正黑體" panose="020B0604030504040204" pitchFamily="34" charset="-120"/>
                        <a:ea typeface="微軟正黑體" panose="020B0604030504040204" pitchFamily="34" charset="-120"/>
                      </a:endParaRPr>
                    </a:p>
                  </a:txBody>
                  <a:tcPr>
                    <a:solidFill>
                      <a:schemeClr val="bg1"/>
                    </a:solidFill>
                  </a:tcPr>
                </a:tc>
                <a:tc>
                  <a:txBody>
                    <a:bodyPr/>
                    <a:lstStyle/>
                    <a:p>
                      <a:pPr algn="ctr"/>
                      <a:r>
                        <a:rPr lang="zh-TW" altLang="en-US" dirty="0" smtClean="0">
                          <a:latin typeface="微軟正黑體" panose="020B0604030504040204" pitchFamily="34" charset="-120"/>
                          <a:ea typeface="微軟正黑體" panose="020B0604030504040204" pitchFamily="34" charset="-120"/>
                        </a:rPr>
                        <a:t>不通過</a:t>
                      </a:r>
                      <a:endParaRPr lang="zh-TW" altLang="en-US" dirty="0">
                        <a:latin typeface="微軟正黑體" panose="020B0604030504040204" pitchFamily="34" charset="-120"/>
                        <a:ea typeface="微軟正黑體" panose="020B0604030504040204" pitchFamily="34" charset="-120"/>
                      </a:endParaRPr>
                    </a:p>
                  </a:txBody>
                  <a:tcPr>
                    <a:solidFill>
                      <a:schemeClr val="bg1"/>
                    </a:solidFill>
                  </a:tcPr>
                </a:tc>
                <a:extLst>
                  <a:ext uri="{0D108BD9-81ED-4DB2-BD59-A6C34878D82A}">
                    <a16:rowId xmlns:a16="http://schemas.microsoft.com/office/drawing/2014/main" val="41618516"/>
                  </a:ext>
                </a:extLst>
              </a:tr>
            </a:tbl>
          </a:graphicData>
        </a:graphic>
      </p:graphicFrame>
      <p:sp>
        <p:nvSpPr>
          <p:cNvPr id="8" name="矩形 7"/>
          <p:cNvSpPr/>
          <p:nvPr/>
        </p:nvSpPr>
        <p:spPr>
          <a:xfrm>
            <a:off x="8816436" y="3546503"/>
            <a:ext cx="3130550" cy="584775"/>
          </a:xfrm>
          <a:prstGeom prst="rect">
            <a:avLst/>
          </a:prstGeom>
          <a:solidFill>
            <a:schemeClr val="bg1"/>
          </a:solidFill>
        </p:spPr>
        <p:txBody>
          <a:bodyPr wrap="square">
            <a:spAutoFit/>
          </a:bodyPr>
          <a:lstStyle/>
          <a:p>
            <a:pPr marL="285750" indent="-285750">
              <a:buFont typeface="Wingdings" panose="05000000000000000000" pitchFamily="2" charset="2"/>
              <a:buChar char="ü"/>
            </a:pPr>
            <a:r>
              <a:rPr lang="zh-TW" altLang="en-US" sz="1600" dirty="0" smtClean="0">
                <a:solidFill>
                  <a:srgbClr val="FF0000"/>
                </a:solidFill>
                <a:latin typeface="華康中特圓體" panose="020F0809000000000000" pitchFamily="49" charset="-120"/>
                <a:ea typeface="華康中特圓體" panose="020F0809000000000000" pitchFamily="49" charset="-120"/>
              </a:rPr>
              <a:t>符合</a:t>
            </a:r>
            <a:r>
              <a:rPr lang="zh-TW" altLang="en-US" sz="1600" dirty="0">
                <a:solidFill>
                  <a:srgbClr val="FF0000"/>
                </a:solidFill>
                <a:latin typeface="華康中特圓體" panose="020F0809000000000000" pitchFamily="49" charset="-120"/>
                <a:ea typeface="華康中特圓體" panose="020F0809000000000000" pitchFamily="49" charset="-120"/>
              </a:rPr>
              <a:t>該系所訂</a:t>
            </a:r>
            <a:r>
              <a:rPr lang="en-US" altLang="zh-TW" sz="1600" dirty="0">
                <a:solidFill>
                  <a:srgbClr val="FF0000"/>
                </a:solidFill>
                <a:latin typeface="華康中特圓體" panose="020F0809000000000000" pitchFamily="49" charset="-120"/>
                <a:ea typeface="華康中特圓體" panose="020F0809000000000000" pitchFamily="49" charset="-120"/>
              </a:rPr>
              <a:t>APCS</a:t>
            </a:r>
            <a:r>
              <a:rPr lang="zh-TW" altLang="en-US" sz="1600" dirty="0">
                <a:solidFill>
                  <a:srgbClr val="FF0000"/>
                </a:solidFill>
                <a:latin typeface="華康中特圓體" panose="020F0809000000000000" pitchFamily="49" charset="-120"/>
                <a:ea typeface="華康中特圓體" panose="020F0809000000000000" pitchFamily="49" charset="-120"/>
              </a:rPr>
              <a:t>成績超額篩選標準級</a:t>
            </a:r>
            <a:r>
              <a:rPr lang="zh-TW" altLang="en-US" sz="1600" dirty="0" smtClean="0">
                <a:solidFill>
                  <a:srgbClr val="FF0000"/>
                </a:solidFill>
                <a:latin typeface="華康中特圓體" panose="020F0809000000000000" pitchFamily="49" charset="-120"/>
                <a:ea typeface="華康中特圓體" panose="020F0809000000000000" pitchFamily="49" charset="-120"/>
              </a:rPr>
              <a:t>分</a:t>
            </a:r>
            <a:r>
              <a:rPr lang="en-US" altLang="zh-TW" sz="1600" dirty="0" smtClean="0">
                <a:solidFill>
                  <a:srgbClr val="FF0000"/>
                </a:solidFill>
                <a:latin typeface="華康中特圓體" panose="020F0809000000000000" pitchFamily="49" charset="-120"/>
                <a:ea typeface="華康中特圓體" panose="020F0809000000000000" pitchFamily="49" charset="-120"/>
              </a:rPr>
              <a:t>4(</a:t>
            </a:r>
            <a:r>
              <a:rPr lang="zh-TW" altLang="en-US" sz="1600" dirty="0" smtClean="0">
                <a:solidFill>
                  <a:srgbClr val="FF0000"/>
                </a:solidFill>
                <a:latin typeface="華康中特圓體" panose="020F0809000000000000" pitchFamily="49" charset="-120"/>
                <a:ea typeface="華康中特圓體" panose="020F0809000000000000" pitchFamily="49" charset="-120"/>
              </a:rPr>
              <a:t>含</a:t>
            </a:r>
            <a:r>
              <a:rPr lang="en-US" altLang="zh-TW" sz="1600" dirty="0" smtClean="0">
                <a:solidFill>
                  <a:srgbClr val="FF0000"/>
                </a:solidFill>
                <a:latin typeface="華康中特圓體" panose="020F0809000000000000" pitchFamily="49" charset="-120"/>
                <a:ea typeface="華康中特圓體" panose="020F0809000000000000" pitchFamily="49" charset="-120"/>
              </a:rPr>
              <a:t>)</a:t>
            </a:r>
            <a:r>
              <a:rPr lang="zh-TW" altLang="en-US" sz="1600" dirty="0" smtClean="0">
                <a:solidFill>
                  <a:srgbClr val="FF0000"/>
                </a:solidFill>
                <a:latin typeface="華康中特圓體" panose="020F0809000000000000" pitchFamily="49" charset="-120"/>
                <a:ea typeface="華康中特圓體" panose="020F0809000000000000" pitchFamily="49" charset="-120"/>
              </a:rPr>
              <a:t>以上級分</a:t>
            </a:r>
            <a:endParaRPr lang="zh-TW" altLang="en-US" sz="1600" dirty="0">
              <a:solidFill>
                <a:srgbClr val="FF0000"/>
              </a:solidFill>
              <a:latin typeface="華康中特圓體" panose="020F0809000000000000" pitchFamily="49" charset="-120"/>
              <a:ea typeface="華康中特圓體" panose="020F0809000000000000" pitchFamily="49" charset="-120"/>
            </a:endParaRPr>
          </a:p>
        </p:txBody>
      </p:sp>
      <p:sp>
        <p:nvSpPr>
          <p:cNvPr id="9" name="矩形 8"/>
          <p:cNvSpPr/>
          <p:nvPr/>
        </p:nvSpPr>
        <p:spPr>
          <a:xfrm>
            <a:off x="3750251" y="3362665"/>
            <a:ext cx="380887" cy="461665"/>
          </a:xfrm>
          <a:prstGeom prst="rect">
            <a:avLst/>
          </a:prstGeom>
        </p:spPr>
        <p:txBody>
          <a:bodyPr wrap="square">
            <a:spAutoFit/>
          </a:bodyPr>
          <a:lstStyle/>
          <a:p>
            <a:r>
              <a:rPr lang="zh-TW" altLang="en-US" sz="2400" b="1" dirty="0" smtClean="0">
                <a:solidFill>
                  <a:srgbClr val="FF0000"/>
                </a:solidFill>
                <a:sym typeface="Wingdings" panose="05000000000000000000" pitchFamily="2" charset="2"/>
              </a:rPr>
              <a:t></a:t>
            </a:r>
            <a:endParaRPr lang="zh-TW" altLang="en-US" sz="2400" b="1" dirty="0">
              <a:solidFill>
                <a:srgbClr val="FF0000"/>
              </a:solidFill>
            </a:endParaRPr>
          </a:p>
        </p:txBody>
      </p:sp>
      <p:sp>
        <p:nvSpPr>
          <p:cNvPr id="10" name="矩形 9"/>
          <p:cNvSpPr/>
          <p:nvPr/>
        </p:nvSpPr>
        <p:spPr>
          <a:xfrm>
            <a:off x="3750251" y="3755024"/>
            <a:ext cx="380887" cy="461665"/>
          </a:xfrm>
          <a:prstGeom prst="rect">
            <a:avLst/>
          </a:prstGeom>
        </p:spPr>
        <p:txBody>
          <a:bodyPr wrap="square">
            <a:spAutoFit/>
          </a:bodyPr>
          <a:lstStyle/>
          <a:p>
            <a:r>
              <a:rPr lang="zh-TW" altLang="en-US" sz="2400" b="1" dirty="0" smtClean="0">
                <a:solidFill>
                  <a:srgbClr val="FF0000"/>
                </a:solidFill>
                <a:sym typeface="Wingdings" panose="05000000000000000000" pitchFamily="2" charset="2"/>
              </a:rPr>
              <a:t></a:t>
            </a:r>
            <a:endParaRPr lang="zh-TW" altLang="en-US" sz="2400" b="1" dirty="0">
              <a:solidFill>
                <a:srgbClr val="FF0000"/>
              </a:solidFill>
            </a:endParaRPr>
          </a:p>
        </p:txBody>
      </p:sp>
      <p:sp>
        <p:nvSpPr>
          <p:cNvPr id="11" name="矩形 10"/>
          <p:cNvSpPr/>
          <p:nvPr/>
        </p:nvSpPr>
        <p:spPr>
          <a:xfrm>
            <a:off x="3063524" y="3423899"/>
            <a:ext cx="1266936" cy="70788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矩形 11"/>
          <p:cNvSpPr/>
          <p:nvPr/>
        </p:nvSpPr>
        <p:spPr>
          <a:xfrm>
            <a:off x="1909331" y="5432092"/>
            <a:ext cx="3681840" cy="1077218"/>
          </a:xfrm>
          <a:prstGeom prst="rect">
            <a:avLst/>
          </a:prstGeom>
          <a:solidFill>
            <a:schemeClr val="bg1"/>
          </a:solidFill>
        </p:spPr>
        <p:txBody>
          <a:bodyPr wrap="square">
            <a:spAutoFit/>
          </a:bodyPr>
          <a:lstStyle/>
          <a:p>
            <a:pPr marL="285750" indent="-285750">
              <a:buFont typeface="Wingdings" panose="05000000000000000000" pitchFamily="2" charset="2"/>
              <a:buChar char="ü"/>
            </a:pPr>
            <a:r>
              <a:rPr lang="en-US" altLang="zh-TW" sz="1600" dirty="0" smtClean="0">
                <a:solidFill>
                  <a:schemeClr val="accent6">
                    <a:lumMod val="75000"/>
                  </a:schemeClr>
                </a:solidFill>
                <a:latin typeface="華康中特圓體" panose="020F0809000000000000" pitchFamily="49" charset="-120"/>
                <a:ea typeface="華康中特圓體" panose="020F0809000000000000" pitchFamily="49" charset="-120"/>
              </a:rPr>
              <a:t>APCS</a:t>
            </a:r>
            <a:r>
              <a:rPr lang="zh-TW" altLang="en-US" sz="1600" dirty="0" smtClean="0">
                <a:solidFill>
                  <a:schemeClr val="accent6">
                    <a:lumMod val="75000"/>
                  </a:schemeClr>
                </a:solidFill>
                <a:latin typeface="華康中特圓體" panose="020F0809000000000000" pitchFamily="49" charset="-120"/>
                <a:ea typeface="華康中特圓體" panose="020F0809000000000000" pitchFamily="49" charset="-120"/>
              </a:rPr>
              <a:t>級分相同時</a:t>
            </a:r>
            <a:r>
              <a:rPr lang="zh-TW" altLang="en-US" sz="1600" dirty="0">
                <a:solidFill>
                  <a:schemeClr val="accent6">
                    <a:lumMod val="75000"/>
                  </a:schemeClr>
                </a:solidFill>
                <a:latin typeface="華康中特圓體" panose="020F0809000000000000" pitchFamily="49" charset="-120"/>
                <a:ea typeface="華康中特圓體" panose="020F0809000000000000" pitchFamily="49" charset="-120"/>
              </a:rPr>
              <a:t>，以學科能力測驗加權平均</a:t>
            </a:r>
            <a:r>
              <a:rPr lang="zh-TW" altLang="en-US" sz="1600" dirty="0" smtClean="0">
                <a:solidFill>
                  <a:schemeClr val="accent6">
                    <a:lumMod val="75000"/>
                  </a:schemeClr>
                </a:solidFill>
                <a:latin typeface="華康中特圓體" panose="020F0809000000000000" pitchFamily="49" charset="-120"/>
                <a:ea typeface="華康中特圓體" panose="020F0809000000000000" pitchFamily="49" charset="-120"/>
              </a:rPr>
              <a:t>成績高低作為篩選</a:t>
            </a:r>
            <a:r>
              <a:rPr lang="zh-TW" altLang="en-US" sz="1600" dirty="0">
                <a:solidFill>
                  <a:schemeClr val="accent6">
                    <a:lumMod val="75000"/>
                  </a:schemeClr>
                </a:solidFill>
                <a:latin typeface="華康中特圓體" panose="020F0809000000000000" pitchFamily="49" charset="-120"/>
                <a:ea typeface="華康中特圓體" panose="020F0809000000000000" pitchFamily="49" charset="-120"/>
              </a:rPr>
              <a:t>參酌</a:t>
            </a:r>
            <a:r>
              <a:rPr lang="zh-TW" altLang="en-US" sz="1600" dirty="0" smtClean="0">
                <a:solidFill>
                  <a:schemeClr val="accent6">
                    <a:lumMod val="75000"/>
                  </a:schemeClr>
                </a:solidFill>
                <a:latin typeface="華康中特圓體" panose="020F0809000000000000" pitchFamily="49" charset="-120"/>
                <a:ea typeface="華康中特圓體" panose="020F0809000000000000" pitchFamily="49" charset="-120"/>
              </a:rPr>
              <a:t>順序，較</a:t>
            </a:r>
            <a:r>
              <a:rPr lang="zh-TW" altLang="en-US" sz="1600" dirty="0">
                <a:solidFill>
                  <a:schemeClr val="accent6">
                    <a:lumMod val="75000"/>
                  </a:schemeClr>
                </a:solidFill>
                <a:latin typeface="華康中特圓體" panose="020F0809000000000000" pitchFamily="49" charset="-120"/>
                <a:ea typeface="華康中特圓體" panose="020F0809000000000000" pitchFamily="49" charset="-120"/>
              </a:rPr>
              <a:t>高者優先通過，至該</a:t>
            </a:r>
            <a:r>
              <a:rPr lang="zh-TW" altLang="en-US" sz="1600" dirty="0" smtClean="0">
                <a:solidFill>
                  <a:schemeClr val="accent6">
                    <a:lumMod val="75000"/>
                  </a:schemeClr>
                </a:solidFill>
                <a:latin typeface="華康中特圓體" panose="020F0809000000000000" pitchFamily="49" charset="-120"/>
                <a:ea typeface="華康中特圓體" panose="020F0809000000000000" pitchFamily="49" charset="-120"/>
              </a:rPr>
              <a:t>系</a:t>
            </a:r>
            <a:r>
              <a:rPr lang="en-US" altLang="zh-TW" sz="1600" dirty="0" smtClean="0">
                <a:solidFill>
                  <a:schemeClr val="accent6">
                    <a:lumMod val="75000"/>
                  </a:schemeClr>
                </a:solidFill>
                <a:latin typeface="華康中特圓體" panose="020F0809000000000000" pitchFamily="49" charset="-120"/>
                <a:ea typeface="華康中特圓體" panose="020F0809000000000000" pitchFamily="49" charset="-120"/>
              </a:rPr>
              <a:t>(</a:t>
            </a:r>
            <a:r>
              <a:rPr lang="zh-TW" altLang="en-US" sz="1600" dirty="0" smtClean="0">
                <a:solidFill>
                  <a:schemeClr val="accent6">
                    <a:lumMod val="75000"/>
                  </a:schemeClr>
                </a:solidFill>
                <a:latin typeface="華康中特圓體" panose="020F0809000000000000" pitchFamily="49" charset="-120"/>
                <a:ea typeface="華康中特圓體" panose="020F0809000000000000" pitchFamily="49" charset="-120"/>
              </a:rPr>
              <a:t>組</a:t>
            </a:r>
            <a:r>
              <a:rPr lang="en-US" altLang="zh-TW" sz="1600" dirty="0" smtClean="0">
                <a:solidFill>
                  <a:schemeClr val="accent6">
                    <a:lumMod val="75000"/>
                  </a:schemeClr>
                </a:solidFill>
                <a:latin typeface="華康中特圓體" panose="020F0809000000000000" pitchFamily="49" charset="-120"/>
                <a:ea typeface="華康中特圓體" panose="020F0809000000000000" pitchFamily="49" charset="-120"/>
              </a:rPr>
              <a:t>)</a:t>
            </a:r>
            <a:r>
              <a:rPr lang="zh-TW" altLang="en-US" sz="1600" dirty="0" smtClean="0">
                <a:solidFill>
                  <a:schemeClr val="accent6">
                    <a:lumMod val="75000"/>
                  </a:schemeClr>
                </a:solidFill>
                <a:latin typeface="華康中特圓體" panose="020F0809000000000000" pitchFamily="49" charset="-120"/>
                <a:ea typeface="華康中特圓體" panose="020F0809000000000000" pitchFamily="49" charset="-120"/>
              </a:rPr>
              <a:t>、</a:t>
            </a:r>
            <a:r>
              <a:rPr lang="zh-TW" altLang="en-US" sz="1600" dirty="0">
                <a:solidFill>
                  <a:schemeClr val="accent6">
                    <a:lumMod val="75000"/>
                  </a:schemeClr>
                </a:solidFill>
                <a:latin typeface="華康中特圓體" panose="020F0809000000000000" pitchFamily="49" charset="-120"/>
                <a:ea typeface="華康中特圓體" panose="020F0809000000000000" pitchFamily="49" charset="-120"/>
              </a:rPr>
              <a:t>學程之超額篩選人數額滿為止。</a:t>
            </a:r>
          </a:p>
        </p:txBody>
      </p:sp>
      <p:sp>
        <p:nvSpPr>
          <p:cNvPr id="13" name="矩形 12"/>
          <p:cNvSpPr/>
          <p:nvPr/>
        </p:nvSpPr>
        <p:spPr>
          <a:xfrm>
            <a:off x="7507511" y="4142372"/>
            <a:ext cx="380887" cy="461665"/>
          </a:xfrm>
          <a:prstGeom prst="rect">
            <a:avLst/>
          </a:prstGeom>
        </p:spPr>
        <p:txBody>
          <a:bodyPr wrap="square">
            <a:spAutoFit/>
          </a:bodyPr>
          <a:lstStyle/>
          <a:p>
            <a:r>
              <a:rPr lang="zh-TW" altLang="en-US" sz="2400" b="1" dirty="0" smtClean="0">
                <a:solidFill>
                  <a:schemeClr val="accent6">
                    <a:lumMod val="75000"/>
                  </a:schemeClr>
                </a:solidFill>
                <a:sym typeface="Wingdings" panose="05000000000000000000" pitchFamily="2" charset="2"/>
              </a:rPr>
              <a:t></a:t>
            </a:r>
            <a:endParaRPr lang="zh-TW" altLang="en-US" sz="2400" b="1" dirty="0">
              <a:solidFill>
                <a:schemeClr val="accent6">
                  <a:lumMod val="75000"/>
                </a:schemeClr>
              </a:solidFill>
            </a:endParaRPr>
          </a:p>
        </p:txBody>
      </p:sp>
      <p:sp>
        <p:nvSpPr>
          <p:cNvPr id="14" name="矩形 13"/>
          <p:cNvSpPr/>
          <p:nvPr/>
        </p:nvSpPr>
        <p:spPr>
          <a:xfrm>
            <a:off x="3057568" y="4189455"/>
            <a:ext cx="1272891" cy="1087496"/>
          </a:xfrm>
          <a:prstGeom prst="rect">
            <a:avLst/>
          </a:prstGeom>
          <a:noFill/>
          <a:ln w="571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 name="矩形 14"/>
          <p:cNvSpPr/>
          <p:nvPr/>
        </p:nvSpPr>
        <p:spPr>
          <a:xfrm>
            <a:off x="4387609" y="4142918"/>
            <a:ext cx="3874374" cy="813120"/>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 name="矩形 15"/>
          <p:cNvSpPr/>
          <p:nvPr/>
        </p:nvSpPr>
        <p:spPr>
          <a:xfrm>
            <a:off x="1479119" y="3410479"/>
            <a:ext cx="615553" cy="1887696"/>
          </a:xfrm>
          <a:prstGeom prst="rect">
            <a:avLst/>
          </a:prstGeom>
        </p:spPr>
        <p:txBody>
          <a:bodyPr vert="eaVert" wrap="none">
            <a:spAutoFit/>
          </a:bodyPr>
          <a:lstStyle/>
          <a:p>
            <a:r>
              <a:rPr lang="zh-TW" altLang="en-US" sz="1400" dirty="0">
                <a:solidFill>
                  <a:srgbClr val="7030A0"/>
                </a:solidFill>
                <a:latin typeface="華康中特圓體" panose="020F0809000000000000" pitchFamily="49" charset="-120"/>
                <a:ea typeface="華康中特圓體" panose="020F0809000000000000" pitchFamily="49" charset="-120"/>
              </a:rPr>
              <a:t>未</a:t>
            </a:r>
            <a:r>
              <a:rPr lang="zh-TW" altLang="en-US" sz="1400" dirty="0" smtClean="0">
                <a:solidFill>
                  <a:srgbClr val="7030A0"/>
                </a:solidFill>
                <a:latin typeface="華康中特圓體" panose="020F0809000000000000" pitchFamily="49" charset="-120"/>
                <a:ea typeface="華康中特圓體" panose="020F0809000000000000" pitchFamily="49" charset="-120"/>
              </a:rPr>
              <a:t>通過</a:t>
            </a:r>
            <a:endParaRPr lang="en-US" altLang="zh-TW" sz="1400" dirty="0" smtClean="0">
              <a:solidFill>
                <a:srgbClr val="7030A0"/>
              </a:solidFill>
              <a:latin typeface="華康中特圓體" panose="020F0809000000000000" pitchFamily="49" charset="-120"/>
              <a:ea typeface="華康中特圓體" panose="020F0809000000000000" pitchFamily="49" charset="-120"/>
            </a:endParaRPr>
          </a:p>
          <a:p>
            <a:r>
              <a:rPr lang="zh-TW" altLang="en-US" sz="1400" dirty="0" smtClean="0">
                <a:solidFill>
                  <a:srgbClr val="7030A0"/>
                </a:solidFill>
                <a:latin typeface="華康中特圓體" panose="020F0809000000000000" pitchFamily="49" charset="-120"/>
                <a:ea typeface="華康中特圓體" panose="020F0809000000000000" pitchFamily="49" charset="-120"/>
              </a:rPr>
              <a:t>第一</a:t>
            </a:r>
            <a:r>
              <a:rPr lang="zh-TW" altLang="en-US" sz="1400" dirty="0">
                <a:solidFill>
                  <a:srgbClr val="7030A0"/>
                </a:solidFill>
                <a:latin typeface="華康中特圓體" panose="020F0809000000000000" pitchFamily="49" charset="-120"/>
                <a:ea typeface="華康中特圓體" panose="020F0809000000000000" pitchFamily="49" charset="-120"/>
              </a:rPr>
              <a:t>階段學測成績篩選</a:t>
            </a:r>
            <a:endParaRPr lang="en-US" altLang="zh-TW" sz="1400" dirty="0">
              <a:solidFill>
                <a:srgbClr val="7030A0"/>
              </a:solidFill>
              <a:latin typeface="華康中特圓體" panose="020F0809000000000000" pitchFamily="49" charset="-120"/>
              <a:ea typeface="華康中特圓體" panose="020F0809000000000000" pitchFamily="49" charset="-120"/>
            </a:endParaRPr>
          </a:p>
        </p:txBody>
      </p:sp>
      <p:cxnSp>
        <p:nvCxnSpPr>
          <p:cNvPr id="18" name="直線單箭頭接點 17"/>
          <p:cNvCxnSpPr>
            <a:stCxn id="11" idx="3"/>
          </p:cNvCxnSpPr>
          <p:nvPr/>
        </p:nvCxnSpPr>
        <p:spPr>
          <a:xfrm>
            <a:off x="4330460" y="3777841"/>
            <a:ext cx="4508740" cy="1253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矩形 16"/>
          <p:cNvSpPr/>
          <p:nvPr/>
        </p:nvSpPr>
        <p:spPr>
          <a:xfrm>
            <a:off x="7507511" y="4502370"/>
            <a:ext cx="380887" cy="461665"/>
          </a:xfrm>
          <a:prstGeom prst="rect">
            <a:avLst/>
          </a:prstGeom>
        </p:spPr>
        <p:txBody>
          <a:bodyPr wrap="square">
            <a:spAutoFit/>
          </a:bodyPr>
          <a:lstStyle/>
          <a:p>
            <a:r>
              <a:rPr lang="zh-TW" altLang="en-US" sz="2400" b="1" dirty="0" smtClean="0">
                <a:solidFill>
                  <a:srgbClr val="0066CC"/>
                </a:solidFill>
                <a:sym typeface="Wingdings" panose="05000000000000000000" pitchFamily="2" charset="2"/>
              </a:rPr>
              <a:t></a:t>
            </a:r>
            <a:endParaRPr lang="zh-TW" altLang="en-US" sz="2400" b="1" dirty="0">
              <a:solidFill>
                <a:srgbClr val="0066CC"/>
              </a:solidFill>
            </a:endParaRPr>
          </a:p>
        </p:txBody>
      </p:sp>
      <p:sp>
        <p:nvSpPr>
          <p:cNvPr id="7" name="矩形 6"/>
          <p:cNvSpPr/>
          <p:nvPr/>
        </p:nvSpPr>
        <p:spPr>
          <a:xfrm>
            <a:off x="8391035" y="4274317"/>
            <a:ext cx="3635865" cy="830997"/>
          </a:xfrm>
          <a:prstGeom prst="rect">
            <a:avLst/>
          </a:prstGeom>
        </p:spPr>
        <p:txBody>
          <a:bodyPr wrap="square">
            <a:spAutoFit/>
          </a:bodyPr>
          <a:lstStyle/>
          <a:p>
            <a:pPr marL="285750" indent="-285750">
              <a:buFont typeface="Wingdings" panose="05000000000000000000" pitchFamily="2" charset="2"/>
              <a:buChar char="ü"/>
            </a:pPr>
            <a:r>
              <a:rPr lang="zh-TW" altLang="zh-TW" sz="1600" dirty="0">
                <a:solidFill>
                  <a:srgbClr val="0070C0"/>
                </a:solidFill>
                <a:latin typeface="華康中特圓體" panose="020F0809000000000000" pitchFamily="49" charset="-120"/>
                <a:ea typeface="華康中特圓體" panose="020F0809000000000000" pitchFamily="49" charset="-120"/>
              </a:rPr>
              <a:t>如遇同級分且</a:t>
            </a:r>
            <a:r>
              <a:rPr lang="zh-TW" altLang="en-US" sz="1600" dirty="0">
                <a:solidFill>
                  <a:srgbClr val="0070C0"/>
                </a:solidFill>
                <a:latin typeface="華康中特圓體" panose="020F0809000000000000" pitchFamily="49" charset="-120"/>
                <a:ea typeface="華康中特圓體" panose="020F0809000000000000" pitchFamily="49" charset="-120"/>
              </a:rPr>
              <a:t>學科能力測驗加權平均成績</a:t>
            </a:r>
            <a:r>
              <a:rPr lang="zh-TW" altLang="zh-TW" sz="1600" dirty="0">
                <a:solidFill>
                  <a:srgbClr val="0070C0"/>
                </a:solidFill>
                <a:latin typeface="華康中特圓體" panose="020F0809000000000000" pitchFamily="49" charset="-120"/>
                <a:ea typeface="華康中特圓體" panose="020F0809000000000000" pitchFamily="49" charset="-120"/>
              </a:rPr>
              <a:t>仍相同者，一併通過</a:t>
            </a:r>
            <a:r>
              <a:rPr lang="zh-TW" altLang="en-US" sz="1600" dirty="0">
                <a:solidFill>
                  <a:srgbClr val="0070C0"/>
                </a:solidFill>
                <a:latin typeface="華康中特圓體" panose="020F0809000000000000" pitchFamily="49" charset="-120"/>
                <a:ea typeface="華康中特圓體" panose="020F0809000000000000" pitchFamily="49" charset="-120"/>
              </a:rPr>
              <a:t>該</a:t>
            </a:r>
            <a:r>
              <a:rPr lang="zh-TW" altLang="zh-TW" sz="1600" dirty="0">
                <a:solidFill>
                  <a:srgbClr val="0070C0"/>
                </a:solidFill>
                <a:latin typeface="華康中特圓體" panose="020F0809000000000000" pitchFamily="49" charset="-120"/>
                <a:ea typeface="華康中特圓體" panose="020F0809000000000000" pitchFamily="49" charset="-120"/>
              </a:rPr>
              <a:t>校</a:t>
            </a:r>
            <a:r>
              <a:rPr lang="zh-TW" altLang="zh-TW" sz="1600" dirty="0" smtClean="0">
                <a:solidFill>
                  <a:srgbClr val="0070C0"/>
                </a:solidFill>
                <a:latin typeface="華康中特圓體" panose="020F0809000000000000" pitchFamily="49" charset="-120"/>
                <a:ea typeface="華康中特圓體" panose="020F0809000000000000" pitchFamily="49" charset="-120"/>
              </a:rPr>
              <a:t>系</a:t>
            </a:r>
            <a:r>
              <a:rPr lang="en-US" altLang="zh-TW" sz="1600" dirty="0" smtClean="0">
                <a:solidFill>
                  <a:srgbClr val="0070C0"/>
                </a:solidFill>
                <a:latin typeface="華康中特圓體" panose="020F0809000000000000" pitchFamily="49" charset="-120"/>
                <a:ea typeface="華康中特圓體" panose="020F0809000000000000" pitchFamily="49" charset="-120"/>
              </a:rPr>
              <a:t>(</a:t>
            </a:r>
            <a:r>
              <a:rPr lang="zh-TW" altLang="zh-TW" sz="1600" dirty="0" smtClean="0">
                <a:solidFill>
                  <a:srgbClr val="0070C0"/>
                </a:solidFill>
                <a:latin typeface="華康中特圓體" panose="020F0809000000000000" pitchFamily="49" charset="-120"/>
                <a:ea typeface="華康中特圓體" panose="020F0809000000000000" pitchFamily="49" charset="-120"/>
              </a:rPr>
              <a:t>組</a:t>
            </a:r>
            <a:r>
              <a:rPr lang="en-US" altLang="zh-TW" sz="1600" dirty="0" smtClean="0">
                <a:solidFill>
                  <a:srgbClr val="0070C0"/>
                </a:solidFill>
                <a:latin typeface="華康中特圓體" panose="020F0809000000000000" pitchFamily="49" charset="-120"/>
                <a:ea typeface="華康中特圓體" panose="020F0809000000000000" pitchFamily="49" charset="-120"/>
              </a:rPr>
              <a:t>)</a:t>
            </a:r>
            <a:r>
              <a:rPr lang="zh-TW" altLang="zh-TW" sz="1600" dirty="0" smtClean="0">
                <a:solidFill>
                  <a:srgbClr val="0070C0"/>
                </a:solidFill>
                <a:latin typeface="華康中特圓體" panose="020F0809000000000000" pitchFamily="49" charset="-120"/>
                <a:ea typeface="華康中特圓體" panose="020F0809000000000000" pitchFamily="49" charset="-120"/>
              </a:rPr>
              <a:t>、</a:t>
            </a:r>
            <a:r>
              <a:rPr lang="zh-TW" altLang="zh-TW" sz="1600" dirty="0">
                <a:solidFill>
                  <a:srgbClr val="0070C0"/>
                </a:solidFill>
                <a:latin typeface="華康中特圓體" panose="020F0809000000000000" pitchFamily="49" charset="-120"/>
                <a:ea typeface="華康中特圓體" panose="020F0809000000000000" pitchFamily="49" charset="-120"/>
              </a:rPr>
              <a:t>學程</a:t>
            </a:r>
            <a:r>
              <a:rPr lang="en-US" altLang="zh-TW" sz="1600" dirty="0">
                <a:solidFill>
                  <a:srgbClr val="0070C0"/>
                </a:solidFill>
                <a:latin typeface="華康中特圓體" panose="020F0809000000000000" pitchFamily="49" charset="-120"/>
                <a:ea typeface="華康中特圓體" panose="020F0809000000000000" pitchFamily="49" charset="-120"/>
              </a:rPr>
              <a:t>APCS</a:t>
            </a:r>
            <a:r>
              <a:rPr lang="zh-TW" altLang="zh-TW" sz="1600" dirty="0">
                <a:solidFill>
                  <a:srgbClr val="0070C0"/>
                </a:solidFill>
                <a:latin typeface="華康中特圓體" panose="020F0809000000000000" pitchFamily="49" charset="-120"/>
                <a:ea typeface="華康中特圓體" panose="020F0809000000000000" pitchFamily="49" charset="-120"/>
              </a:rPr>
              <a:t>成績超額篩選。</a:t>
            </a:r>
          </a:p>
        </p:txBody>
      </p:sp>
    </p:spTree>
    <p:extLst>
      <p:ext uri="{BB962C8B-B14F-4D97-AF65-F5344CB8AC3E}">
        <p14:creationId xmlns:p14="http://schemas.microsoft.com/office/powerpoint/2010/main" val="245123969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fld id="{A6174ADA-354D-4803-A14C-B38EECA4D689}" type="slidenum">
              <a:rPr lang="zh-TW" altLang="en-US" smtClean="0"/>
              <a:t>23</a:t>
            </a:fld>
            <a:endParaRPr lang="zh-TW" altLang="en-US"/>
          </a:p>
        </p:txBody>
      </p:sp>
      <p:sp>
        <p:nvSpPr>
          <p:cNvPr id="3" name="Google Shape;303;p33"/>
          <p:cNvSpPr/>
          <p:nvPr/>
        </p:nvSpPr>
        <p:spPr>
          <a:xfrm>
            <a:off x="4222934" y="1675555"/>
            <a:ext cx="6927666" cy="15081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dk1"/>
              </a:buClr>
              <a:buSzPts val="3200"/>
              <a:buFont typeface="Times New Roman"/>
              <a:buNone/>
            </a:pPr>
            <a:r>
              <a:rPr lang="zh-TW" sz="3200" b="1" dirty="0">
                <a:solidFill>
                  <a:srgbClr val="FF0000"/>
                </a:solidFill>
                <a:latin typeface="Consolas" panose="020B0609020204030204" pitchFamily="49" charset="0"/>
                <a:ea typeface="華康中特圓體" panose="020F0809000000000000" pitchFamily="49" charset="-120"/>
                <a:cs typeface="Times New Roman"/>
                <a:sym typeface="Times New Roman"/>
              </a:rPr>
              <a:t>111.3.</a:t>
            </a:r>
            <a:r>
              <a:rPr lang="zh-TW" sz="3200" b="1" dirty="0" smtClean="0">
                <a:solidFill>
                  <a:srgbClr val="FF0000"/>
                </a:solidFill>
                <a:latin typeface="Consolas" panose="020B0609020204030204" pitchFamily="49" charset="0"/>
                <a:ea typeface="華康中特圓體" panose="020F0809000000000000" pitchFamily="49" charset="-120"/>
                <a:cs typeface="Times New Roman"/>
                <a:sym typeface="Times New Roman"/>
              </a:rPr>
              <a:t>31</a:t>
            </a:r>
            <a:r>
              <a:rPr lang="en-US" altLang="zh-TW" sz="3200" b="1" dirty="0" smtClean="0">
                <a:solidFill>
                  <a:srgbClr val="FF0000"/>
                </a:solidFill>
                <a:latin typeface="Consolas" panose="020B0609020204030204" pitchFamily="49" charset="0"/>
                <a:ea typeface="華康中特圓體" panose="020F0809000000000000" pitchFamily="49" charset="-120"/>
                <a:cs typeface="Times New Roman"/>
                <a:sym typeface="Times New Roman"/>
              </a:rPr>
              <a:t>(</a:t>
            </a:r>
            <a:r>
              <a:rPr lang="zh-TW" sz="3200" b="1" dirty="0" smtClean="0">
                <a:solidFill>
                  <a:srgbClr val="FF0000"/>
                </a:solidFill>
                <a:latin typeface="Consolas" panose="020B0609020204030204" pitchFamily="49" charset="0"/>
                <a:ea typeface="華康中特圓體" panose="020F0809000000000000" pitchFamily="49" charset="-120"/>
                <a:cs typeface="Times New Roman"/>
                <a:sym typeface="Times New Roman"/>
              </a:rPr>
              <a:t>四</a:t>
            </a:r>
            <a:r>
              <a:rPr lang="en-US" altLang="zh-TW" sz="3200" b="1" dirty="0" smtClean="0">
                <a:solidFill>
                  <a:srgbClr val="FF0000"/>
                </a:solidFill>
                <a:latin typeface="Consolas" panose="020B0609020204030204" pitchFamily="49" charset="0"/>
                <a:ea typeface="華康中特圓體" panose="020F0809000000000000" pitchFamily="49" charset="-120"/>
                <a:cs typeface="Times New Roman"/>
                <a:sym typeface="Times New Roman"/>
              </a:rPr>
              <a:t>)</a:t>
            </a:r>
            <a:r>
              <a:rPr lang="zh-TW" sz="3200" b="1" dirty="0" smtClean="0">
                <a:solidFill>
                  <a:srgbClr val="FF0000"/>
                </a:solidFill>
                <a:latin typeface="Consolas" panose="020B0609020204030204" pitchFamily="49" charset="0"/>
                <a:ea typeface="華康中特圓體" panose="020F0809000000000000" pitchFamily="49" charset="-120"/>
                <a:cs typeface="Times New Roman"/>
                <a:sym typeface="Times New Roman"/>
              </a:rPr>
              <a:t>10</a:t>
            </a:r>
            <a:r>
              <a:rPr lang="zh-TW" sz="3200" b="1" dirty="0">
                <a:solidFill>
                  <a:srgbClr val="FF0000"/>
                </a:solidFill>
                <a:latin typeface="Consolas" panose="020B0609020204030204" pitchFamily="49" charset="0"/>
                <a:ea typeface="華康中特圓體" panose="020F0809000000000000" pitchFamily="49" charset="-120"/>
                <a:cs typeface="Times New Roman"/>
                <a:sym typeface="Times New Roman"/>
              </a:rPr>
              <a:t>：00起</a:t>
            </a:r>
            <a:endParaRPr sz="3200" b="1" dirty="0">
              <a:solidFill>
                <a:srgbClr val="FF0000"/>
              </a:solidFill>
              <a:latin typeface="Consolas" panose="020B0609020204030204" pitchFamily="49" charset="0"/>
              <a:ea typeface="華康中特圓體" panose="020F0809000000000000" pitchFamily="49" charset="-120"/>
              <a:cs typeface="Times New Roman"/>
              <a:sym typeface="Times New Roman"/>
            </a:endParaRPr>
          </a:p>
          <a:p>
            <a:pPr marL="0" marR="0" lvl="0" indent="0" algn="ctr" rtl="0">
              <a:spcBef>
                <a:spcPts val="0"/>
              </a:spcBef>
              <a:spcAft>
                <a:spcPts val="0"/>
              </a:spcAft>
              <a:buClr>
                <a:schemeClr val="dk1"/>
              </a:buClr>
              <a:buSzPts val="3200"/>
              <a:buFont typeface="Times New Roman"/>
              <a:buNone/>
            </a:pPr>
            <a:r>
              <a:rPr lang="zh-TW" sz="3200" b="1" dirty="0">
                <a:solidFill>
                  <a:schemeClr val="dk1"/>
                </a:solidFill>
                <a:latin typeface="華康中特圓體" panose="020F0809000000000000" pitchFamily="49" charset="-120"/>
                <a:ea typeface="華康中特圓體" panose="020F0809000000000000" pitchFamily="49" charset="-120"/>
                <a:cs typeface="Times New Roman"/>
                <a:sym typeface="Times New Roman"/>
              </a:rPr>
              <a:t>公告篩選結果</a:t>
            </a:r>
            <a:r>
              <a:rPr lang="zh-TW" sz="2400" b="1" dirty="0">
                <a:solidFill>
                  <a:schemeClr val="dk1"/>
                </a:solidFill>
                <a:latin typeface="Consolas" panose="020B0609020204030204" pitchFamily="49" charset="0"/>
                <a:ea typeface="華康中特圓體" panose="020F0809000000000000" pitchFamily="49" charset="-120"/>
                <a:cs typeface="Times New Roman"/>
                <a:sym typeface="Times New Roman"/>
                <a:hlinkClick r:id="rId2"/>
              </a:rPr>
              <a:t>https://www.jctv.ntut.edu.tw/caac/</a:t>
            </a:r>
            <a:endParaRPr sz="2400" dirty="0">
              <a:solidFill>
                <a:schemeClr val="dk1"/>
              </a:solidFill>
              <a:latin typeface="Consolas" panose="020B0609020204030204" pitchFamily="49" charset="0"/>
              <a:ea typeface="華康中特圓體" panose="020F0809000000000000" pitchFamily="49" charset="-120"/>
              <a:cs typeface="Times New Roman"/>
              <a:sym typeface="Times New Roman"/>
            </a:endParaRPr>
          </a:p>
        </p:txBody>
      </p:sp>
      <p:sp>
        <p:nvSpPr>
          <p:cNvPr id="4" name="Google Shape;304;p33"/>
          <p:cNvSpPr txBox="1"/>
          <p:nvPr/>
        </p:nvSpPr>
        <p:spPr>
          <a:xfrm>
            <a:off x="1831825" y="5093355"/>
            <a:ext cx="8632975" cy="646290"/>
          </a:xfrm>
          <a:prstGeom prst="rect">
            <a:avLst/>
          </a:prstGeom>
          <a:solidFill>
            <a:srgbClr val="E1F0FF"/>
          </a:solidFill>
          <a:ln>
            <a:solidFill>
              <a:srgbClr val="E1F0FF"/>
            </a:solidFill>
          </a:ln>
        </p:spPr>
        <p:txBody>
          <a:bodyPr spcFirstLastPara="1" wrap="square" lIns="91425" tIns="45700" rIns="91425" bIns="45700" anchor="t" anchorCtr="0">
            <a:spAutoFit/>
          </a:bodyPr>
          <a:lstStyle/>
          <a:p>
            <a:pPr marL="0" marR="0" lvl="0" indent="0" algn="ctr" rtl="0">
              <a:spcBef>
                <a:spcPts val="0"/>
              </a:spcBef>
              <a:spcAft>
                <a:spcPts val="0"/>
              </a:spcAft>
              <a:buNone/>
            </a:pPr>
            <a:r>
              <a:rPr lang="zh-TW" dirty="0">
                <a:solidFill>
                  <a:schemeClr val="dk1"/>
                </a:solidFill>
                <a:latin typeface="華康中特圓體" panose="020F0809000000000000" pitchFamily="49" charset="-120"/>
                <a:ea typeface="華康中特圓體" panose="020F0809000000000000" pitchFamily="49" charset="-120"/>
                <a:cs typeface="Microsoft JhengHei"/>
                <a:sym typeface="Microsoft JhengHei"/>
              </a:rPr>
              <a:t>※申請生對第一階段篩選結果如有疑義，</a:t>
            </a:r>
            <a:endParaRPr dirty="0">
              <a:solidFill>
                <a:schemeClr val="dk1"/>
              </a:solidFill>
              <a:latin typeface="華康中特圓體" panose="020F0809000000000000" pitchFamily="49" charset="-120"/>
              <a:ea typeface="華康中特圓體" panose="020F0809000000000000" pitchFamily="49" charset="-120"/>
              <a:cs typeface="Microsoft JhengHei"/>
              <a:sym typeface="Microsoft JhengHei"/>
            </a:endParaRPr>
          </a:p>
          <a:p>
            <a:pPr marL="0" marR="0" lvl="0" indent="0" algn="ctr" rtl="0">
              <a:spcBef>
                <a:spcPts val="0"/>
              </a:spcBef>
              <a:spcAft>
                <a:spcPts val="0"/>
              </a:spcAft>
              <a:buNone/>
            </a:pPr>
            <a:r>
              <a:rPr lang="zh-TW" dirty="0">
                <a:solidFill>
                  <a:schemeClr val="dk1"/>
                </a:solidFill>
                <a:latin typeface="華康中特圓體" panose="020F0809000000000000" pitchFamily="49" charset="-120"/>
                <a:ea typeface="華康中特圓體" panose="020F0809000000000000" pitchFamily="49" charset="-120"/>
                <a:cs typeface="Microsoft JhengHei"/>
                <a:sym typeface="Microsoft JhengHei"/>
              </a:rPr>
              <a:t>可於</a:t>
            </a:r>
            <a:r>
              <a:rPr lang="zh-TW" dirty="0">
                <a:solidFill>
                  <a:srgbClr val="0066CC"/>
                </a:solidFill>
                <a:latin typeface="華康中特圓體" panose="020F0809000000000000" pitchFamily="49" charset="-120"/>
                <a:ea typeface="華康中特圓體" panose="020F0809000000000000" pitchFamily="49" charset="-120"/>
                <a:cs typeface="Microsoft JhengHei"/>
                <a:sym typeface="Microsoft JhengHei"/>
              </a:rPr>
              <a:t>111.4.</a:t>
            </a:r>
            <a:r>
              <a:rPr lang="zh-TW" dirty="0" smtClean="0">
                <a:solidFill>
                  <a:srgbClr val="0066CC"/>
                </a:solidFill>
                <a:latin typeface="華康中特圓體" panose="020F0809000000000000" pitchFamily="49" charset="-120"/>
                <a:ea typeface="華康中特圓體" panose="020F0809000000000000" pitchFamily="49" charset="-120"/>
                <a:cs typeface="Microsoft JhengHei"/>
                <a:sym typeface="Microsoft JhengHei"/>
              </a:rPr>
              <a:t>1</a:t>
            </a:r>
            <a:r>
              <a:rPr lang="en-US" altLang="zh-TW" dirty="0" smtClean="0">
                <a:solidFill>
                  <a:srgbClr val="0066CC"/>
                </a:solidFill>
                <a:latin typeface="華康中特圓體" panose="020F0809000000000000" pitchFamily="49" charset="-120"/>
                <a:ea typeface="華康中特圓體" panose="020F0809000000000000" pitchFamily="49" charset="-120"/>
                <a:cs typeface="Microsoft JhengHei"/>
                <a:sym typeface="Microsoft JhengHei"/>
              </a:rPr>
              <a:t>(</a:t>
            </a:r>
            <a:r>
              <a:rPr lang="zh-TW" dirty="0" smtClean="0">
                <a:solidFill>
                  <a:srgbClr val="0066CC"/>
                </a:solidFill>
                <a:latin typeface="華康中特圓體" panose="020F0809000000000000" pitchFamily="49" charset="-120"/>
                <a:ea typeface="華康中特圓體" panose="020F0809000000000000" pitchFamily="49" charset="-120"/>
                <a:cs typeface="Microsoft JhengHei"/>
                <a:sym typeface="Microsoft JhengHei"/>
              </a:rPr>
              <a:t>五</a:t>
            </a:r>
            <a:r>
              <a:rPr lang="en-US" altLang="zh-TW" dirty="0" smtClean="0">
                <a:solidFill>
                  <a:srgbClr val="0066CC"/>
                </a:solidFill>
                <a:latin typeface="華康中特圓體" panose="020F0809000000000000" pitchFamily="49" charset="-120"/>
                <a:ea typeface="華康中特圓體" panose="020F0809000000000000" pitchFamily="49" charset="-120"/>
                <a:cs typeface="Microsoft JhengHei"/>
                <a:sym typeface="Microsoft JhengHei"/>
              </a:rPr>
              <a:t>)</a:t>
            </a:r>
            <a:r>
              <a:rPr lang="zh-TW" dirty="0" smtClean="0">
                <a:solidFill>
                  <a:srgbClr val="0066CC"/>
                </a:solidFill>
                <a:latin typeface="華康中特圓體" panose="020F0809000000000000" pitchFamily="49" charset="-120"/>
                <a:ea typeface="華康中特圓體" panose="020F0809000000000000" pitchFamily="49" charset="-120"/>
                <a:cs typeface="Microsoft JhengHei"/>
                <a:sym typeface="Microsoft JhengHei"/>
              </a:rPr>
              <a:t>前</a:t>
            </a:r>
            <a:r>
              <a:rPr lang="zh-TW" dirty="0">
                <a:solidFill>
                  <a:schemeClr val="dk1"/>
                </a:solidFill>
                <a:latin typeface="華康中特圓體" panose="020F0809000000000000" pitchFamily="49" charset="-120"/>
                <a:ea typeface="華康中特圓體" panose="020F0809000000000000" pitchFamily="49" charset="-120"/>
                <a:cs typeface="Microsoft JhengHei"/>
                <a:sym typeface="Microsoft JhengHei"/>
              </a:rPr>
              <a:t>以限時</a:t>
            </a:r>
            <a:r>
              <a:rPr lang="zh-TW" dirty="0" smtClean="0">
                <a:solidFill>
                  <a:schemeClr val="dk1"/>
                </a:solidFill>
                <a:latin typeface="華康中特圓體" panose="020F0809000000000000" pitchFamily="49" charset="-120"/>
                <a:ea typeface="華康中特圓體" panose="020F0809000000000000" pitchFamily="49" charset="-120"/>
                <a:cs typeface="Microsoft JhengHei"/>
                <a:sym typeface="Microsoft JhengHei"/>
              </a:rPr>
              <a:t>掛號</a:t>
            </a:r>
            <a:r>
              <a:rPr lang="en-US" altLang="zh-TW" dirty="0" smtClean="0">
                <a:solidFill>
                  <a:schemeClr val="dk1"/>
                </a:solidFill>
                <a:latin typeface="華康中特圓體" panose="020F0809000000000000" pitchFamily="49" charset="-120"/>
                <a:ea typeface="華康中特圓體" panose="020F0809000000000000" pitchFamily="49" charset="-120"/>
                <a:cs typeface="Microsoft JhengHei"/>
                <a:sym typeface="Microsoft JhengHei"/>
              </a:rPr>
              <a:t>(</a:t>
            </a:r>
            <a:r>
              <a:rPr lang="zh-TW" dirty="0" smtClean="0">
                <a:solidFill>
                  <a:schemeClr val="dk1"/>
                </a:solidFill>
                <a:latin typeface="華康中特圓體" panose="020F0809000000000000" pitchFamily="49" charset="-120"/>
                <a:ea typeface="華康中特圓體" panose="020F0809000000000000" pitchFamily="49" charset="-120"/>
                <a:cs typeface="Microsoft JhengHei"/>
                <a:sym typeface="Microsoft JhengHei"/>
              </a:rPr>
              <a:t>郵戳</a:t>
            </a:r>
            <a:r>
              <a:rPr lang="zh-TW" dirty="0">
                <a:solidFill>
                  <a:schemeClr val="dk1"/>
                </a:solidFill>
                <a:latin typeface="華康中特圓體" panose="020F0809000000000000" pitchFamily="49" charset="-120"/>
                <a:ea typeface="華康中特圓體" panose="020F0809000000000000" pitchFamily="49" charset="-120"/>
                <a:cs typeface="Microsoft JhengHei"/>
                <a:sym typeface="Microsoft JhengHei"/>
              </a:rPr>
              <a:t>為</a:t>
            </a:r>
            <a:r>
              <a:rPr lang="zh-TW" dirty="0" smtClean="0">
                <a:solidFill>
                  <a:schemeClr val="dk1"/>
                </a:solidFill>
                <a:latin typeface="華康中特圓體" panose="020F0809000000000000" pitchFamily="49" charset="-120"/>
                <a:ea typeface="華康中特圓體" panose="020F0809000000000000" pitchFamily="49" charset="-120"/>
                <a:cs typeface="Microsoft JhengHei"/>
                <a:sym typeface="Microsoft JhengHei"/>
              </a:rPr>
              <a:t>憑</a:t>
            </a:r>
            <a:r>
              <a:rPr lang="en-US" altLang="zh-TW" dirty="0" smtClean="0">
                <a:solidFill>
                  <a:schemeClr val="dk1"/>
                </a:solidFill>
                <a:latin typeface="華康中特圓體" panose="020F0809000000000000" pitchFamily="49" charset="-120"/>
                <a:ea typeface="華康中特圓體" panose="020F0809000000000000" pitchFamily="49" charset="-120"/>
                <a:cs typeface="Microsoft JhengHei"/>
                <a:sym typeface="Microsoft JhengHei"/>
              </a:rPr>
              <a:t>)</a:t>
            </a:r>
            <a:r>
              <a:rPr lang="zh-TW" dirty="0" smtClean="0">
                <a:solidFill>
                  <a:schemeClr val="dk1"/>
                </a:solidFill>
                <a:latin typeface="華康中特圓體" panose="020F0809000000000000" pitchFamily="49" charset="-120"/>
                <a:ea typeface="華康中特圓體" panose="020F0809000000000000" pitchFamily="49" charset="-120"/>
                <a:cs typeface="Microsoft JhengHei"/>
                <a:sym typeface="Microsoft JhengHei"/>
              </a:rPr>
              <a:t>，</a:t>
            </a:r>
            <a:r>
              <a:rPr lang="zh-TW" dirty="0">
                <a:solidFill>
                  <a:schemeClr val="dk1"/>
                </a:solidFill>
                <a:latin typeface="華康中特圓體" panose="020F0809000000000000" pitchFamily="49" charset="-120"/>
                <a:ea typeface="華康中特圓體" panose="020F0809000000000000" pitchFamily="49" charset="-120"/>
                <a:cs typeface="Microsoft JhengHei"/>
                <a:sym typeface="Microsoft JhengHei"/>
              </a:rPr>
              <a:t>向本委員會提出複查申請。</a:t>
            </a:r>
            <a:endParaRPr dirty="0">
              <a:solidFill>
                <a:schemeClr val="dk1"/>
              </a:solidFill>
              <a:latin typeface="華康中特圓體" panose="020F0809000000000000" pitchFamily="49" charset="-120"/>
              <a:ea typeface="華康中特圓體" panose="020F0809000000000000" pitchFamily="49" charset="-120"/>
              <a:cs typeface="Microsoft JhengHei"/>
              <a:sym typeface="Microsoft JhengHei"/>
            </a:endParaRPr>
          </a:p>
        </p:txBody>
      </p:sp>
      <p:pic>
        <p:nvPicPr>
          <p:cNvPr id="5" name="Google Shape;305;p33"/>
          <p:cNvPicPr preferRelativeResize="0"/>
          <p:nvPr/>
        </p:nvPicPr>
        <p:blipFill rotWithShape="1">
          <a:blip r:embed="rId3">
            <a:alphaModFix/>
          </a:blip>
          <a:srcRect/>
          <a:stretch/>
        </p:blipFill>
        <p:spPr>
          <a:xfrm>
            <a:off x="6981917" y="3214764"/>
            <a:ext cx="1409700" cy="1409700"/>
          </a:xfrm>
          <a:prstGeom prst="rect">
            <a:avLst/>
          </a:prstGeom>
          <a:noFill/>
          <a:ln>
            <a:noFill/>
          </a:ln>
        </p:spPr>
      </p:pic>
      <p:pic>
        <p:nvPicPr>
          <p:cNvPr id="6" name="Google Shape;306;p33"/>
          <p:cNvPicPr preferRelativeResize="0"/>
          <p:nvPr/>
        </p:nvPicPr>
        <p:blipFill>
          <a:blip r:embed="rId4">
            <a:alphaModFix/>
          </a:blip>
          <a:stretch>
            <a:fillRect/>
          </a:stretch>
        </p:blipFill>
        <p:spPr>
          <a:xfrm>
            <a:off x="1831825" y="1554250"/>
            <a:ext cx="2245125" cy="2245125"/>
          </a:xfrm>
          <a:prstGeom prst="rect">
            <a:avLst/>
          </a:prstGeom>
          <a:noFill/>
          <a:ln>
            <a:noFill/>
          </a:ln>
        </p:spPr>
      </p:pic>
      <p:sp>
        <p:nvSpPr>
          <p:cNvPr id="7" name="矩形 6"/>
          <p:cNvSpPr/>
          <p:nvPr/>
        </p:nvSpPr>
        <p:spPr>
          <a:xfrm>
            <a:off x="0" y="0"/>
            <a:ext cx="12192000" cy="520700"/>
          </a:xfrm>
          <a:prstGeom prst="rect">
            <a:avLst/>
          </a:prstGeom>
          <a:solidFill>
            <a:srgbClr val="DFD7E9"/>
          </a:solidFill>
          <a:ln>
            <a:solidFill>
              <a:srgbClr val="DFD7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sz="2800" dirty="0" smtClean="0">
                <a:solidFill>
                  <a:schemeClr val="tx1"/>
                </a:solidFill>
                <a:latin typeface="華康中特圓體" panose="020F0809000000000000" pitchFamily="49" charset="-120"/>
                <a:ea typeface="華康中特圓體" panose="020F0809000000000000" pitchFamily="49" charset="-120"/>
                <a:sym typeface="Wingdings" panose="05000000000000000000" pitchFamily="2" charset="2"/>
              </a:rPr>
              <a:t>五、</a:t>
            </a:r>
            <a:r>
              <a:rPr lang="zh-TW" altLang="en-US" sz="2800" dirty="0">
                <a:solidFill>
                  <a:schemeClr val="tx1"/>
                </a:solidFill>
                <a:latin typeface="華康中特圓體" panose="020F0809000000000000" pitchFamily="49" charset="-120"/>
                <a:ea typeface="華康中特圓體" panose="020F0809000000000000" pitchFamily="49" charset="-120"/>
                <a:sym typeface="Wingdings" panose="05000000000000000000" pitchFamily="2" charset="2"/>
              </a:rPr>
              <a:t>第一階段篩選：公告第一階段篩選結果與複查</a:t>
            </a:r>
            <a:endParaRPr lang="zh-TW" altLang="en-US" sz="2800" dirty="0">
              <a:solidFill>
                <a:schemeClr val="tx1"/>
              </a:solidFill>
              <a:latin typeface="華康中特圓體" panose="020F0809000000000000" pitchFamily="49" charset="-120"/>
              <a:ea typeface="華康中特圓體" panose="020F0809000000000000" pitchFamily="49" charset="-120"/>
            </a:endParaRPr>
          </a:p>
        </p:txBody>
      </p:sp>
    </p:spTree>
    <p:extLst>
      <p:ext uri="{BB962C8B-B14F-4D97-AF65-F5344CB8AC3E}">
        <p14:creationId xmlns:p14="http://schemas.microsoft.com/office/powerpoint/2010/main" val="391521224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fld id="{A6174ADA-354D-4803-A14C-B38EECA4D689}" type="slidenum">
              <a:rPr lang="zh-TW" altLang="en-US" smtClean="0"/>
              <a:t>24</a:t>
            </a:fld>
            <a:endParaRPr lang="zh-TW" altLang="en-US"/>
          </a:p>
        </p:txBody>
      </p:sp>
      <p:sp>
        <p:nvSpPr>
          <p:cNvPr id="3" name="矩形 2"/>
          <p:cNvSpPr/>
          <p:nvPr/>
        </p:nvSpPr>
        <p:spPr>
          <a:xfrm>
            <a:off x="0" y="0"/>
            <a:ext cx="12192000" cy="520700"/>
          </a:xfrm>
          <a:prstGeom prst="rect">
            <a:avLst/>
          </a:prstGeom>
          <a:solidFill>
            <a:srgbClr val="DFD7E9"/>
          </a:solidFill>
          <a:ln>
            <a:solidFill>
              <a:srgbClr val="DFD7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sz="2800" dirty="0">
                <a:solidFill>
                  <a:schemeClr val="tx1"/>
                </a:solidFill>
                <a:latin typeface="華康中特圓體" panose="020F0809000000000000" pitchFamily="49" charset="-120"/>
                <a:ea typeface="華康中特圓體" panose="020F0809000000000000" pitchFamily="49" charset="-120"/>
                <a:sym typeface="Wingdings" panose="05000000000000000000" pitchFamily="2" charset="2"/>
              </a:rPr>
              <a:t>六</a:t>
            </a:r>
            <a:r>
              <a:rPr lang="zh-TW" altLang="en-US" sz="2800" dirty="0" smtClean="0">
                <a:solidFill>
                  <a:schemeClr val="tx1"/>
                </a:solidFill>
                <a:latin typeface="華康中特圓體" panose="020F0809000000000000" pitchFamily="49" charset="-120"/>
                <a:ea typeface="華康中特圓體" panose="020F0809000000000000" pitchFamily="49" charset="-120"/>
                <a:sym typeface="Wingdings" panose="05000000000000000000" pitchFamily="2" charset="2"/>
              </a:rPr>
              <a:t>、第二階段複試：報名程序</a:t>
            </a:r>
            <a:endParaRPr lang="zh-TW" altLang="en-US" sz="2800" dirty="0">
              <a:solidFill>
                <a:schemeClr val="tx1"/>
              </a:solidFill>
              <a:latin typeface="華康中特圓體" panose="020F0809000000000000" pitchFamily="49" charset="-120"/>
              <a:ea typeface="華康中特圓體" panose="020F0809000000000000" pitchFamily="49" charset="-120"/>
            </a:endParaRPr>
          </a:p>
        </p:txBody>
      </p:sp>
      <p:sp>
        <p:nvSpPr>
          <p:cNvPr id="4" name="圓角矩形 3"/>
          <p:cNvSpPr/>
          <p:nvPr/>
        </p:nvSpPr>
        <p:spPr>
          <a:xfrm>
            <a:off x="2692400" y="652265"/>
            <a:ext cx="2438400" cy="736600"/>
          </a:xfrm>
          <a:prstGeom prst="roundRect">
            <a:avLst/>
          </a:prstGeom>
          <a:solidFill>
            <a:srgbClr val="0000FF"/>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zh-TW" altLang="en-US" sz="3200" b="1" dirty="0" smtClean="0">
                <a:solidFill>
                  <a:schemeClr val="bg1"/>
                </a:solidFill>
                <a:latin typeface="微軟正黑體" panose="020B0604030504040204" pitchFamily="34" charset="-120"/>
                <a:ea typeface="微軟正黑體" panose="020B0604030504040204" pitchFamily="34" charset="-120"/>
              </a:rPr>
              <a:t>科技校院</a:t>
            </a:r>
            <a:endParaRPr lang="zh-TW" altLang="en-US" sz="3200" b="1" dirty="0">
              <a:solidFill>
                <a:schemeClr val="bg1"/>
              </a:solidFill>
              <a:latin typeface="微軟正黑體" panose="020B0604030504040204" pitchFamily="34" charset="-120"/>
              <a:ea typeface="微軟正黑體" panose="020B0604030504040204" pitchFamily="34" charset="-120"/>
            </a:endParaRPr>
          </a:p>
        </p:txBody>
      </p:sp>
      <p:sp>
        <p:nvSpPr>
          <p:cNvPr id="5" name="圓角矩形 4"/>
          <p:cNvSpPr/>
          <p:nvPr/>
        </p:nvSpPr>
        <p:spPr>
          <a:xfrm>
            <a:off x="6604000" y="626865"/>
            <a:ext cx="2438400" cy="736600"/>
          </a:xfrm>
          <a:prstGeom prst="roundRect">
            <a:avLst/>
          </a:prstGeom>
          <a:solidFill>
            <a:srgbClr val="00B050"/>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zh-TW" altLang="en-US" sz="3200" b="1" dirty="0" smtClean="0">
                <a:solidFill>
                  <a:schemeClr val="bg1"/>
                </a:solidFill>
                <a:latin typeface="微軟正黑體" panose="020B0604030504040204" pitchFamily="34" charset="-120"/>
                <a:ea typeface="微軟正黑體" panose="020B0604030504040204" pitchFamily="34" charset="-120"/>
              </a:rPr>
              <a:t>申請生</a:t>
            </a:r>
            <a:endParaRPr lang="zh-TW" altLang="en-US" sz="3200" b="1" dirty="0">
              <a:solidFill>
                <a:schemeClr val="bg1"/>
              </a:solidFill>
              <a:latin typeface="微軟正黑體" panose="020B0604030504040204" pitchFamily="34" charset="-120"/>
              <a:ea typeface="微軟正黑體" panose="020B0604030504040204" pitchFamily="34" charset="-120"/>
            </a:endParaRPr>
          </a:p>
        </p:txBody>
      </p:sp>
      <p:sp>
        <p:nvSpPr>
          <p:cNvPr id="7" name="圓角矩形 6"/>
          <p:cNvSpPr/>
          <p:nvPr/>
        </p:nvSpPr>
        <p:spPr>
          <a:xfrm>
            <a:off x="6604000" y="1570633"/>
            <a:ext cx="2438400" cy="900000"/>
          </a:xfrm>
          <a:prstGeom prst="roundRect">
            <a:avLst/>
          </a:prstGeom>
          <a:solidFill>
            <a:srgbClr val="E1F0FF"/>
          </a:solidFill>
          <a:ln>
            <a:solidFill>
              <a:srgbClr val="E1F0FF"/>
            </a:solidFill>
          </a:ln>
        </p:spPr>
        <p:style>
          <a:lnRef idx="3">
            <a:schemeClr val="lt1"/>
          </a:lnRef>
          <a:fillRef idx="1">
            <a:schemeClr val="accent2"/>
          </a:fillRef>
          <a:effectRef idx="1">
            <a:schemeClr val="accent2"/>
          </a:effectRef>
          <a:fontRef idx="minor">
            <a:schemeClr val="lt1"/>
          </a:fontRef>
        </p:style>
        <p:txBody>
          <a:bodyPr rtlCol="0" anchor="ctr"/>
          <a:lstStyle/>
          <a:p>
            <a:pPr algn="ctr"/>
            <a:r>
              <a:rPr lang="zh-TW" altLang="en-US" sz="2800" b="1" dirty="0">
                <a:solidFill>
                  <a:schemeClr val="tx1"/>
                </a:solidFill>
                <a:latin typeface="微軟正黑體" panose="020B0604030504040204" pitchFamily="34" charset="-120"/>
                <a:ea typeface="微軟正黑體" panose="020B0604030504040204" pitchFamily="34" charset="-120"/>
              </a:rPr>
              <a:t>決定是否應試</a:t>
            </a:r>
          </a:p>
        </p:txBody>
      </p:sp>
      <p:sp>
        <p:nvSpPr>
          <p:cNvPr id="8" name="圓角矩形 7"/>
          <p:cNvSpPr/>
          <p:nvPr/>
        </p:nvSpPr>
        <p:spPr>
          <a:xfrm>
            <a:off x="2705100" y="2750202"/>
            <a:ext cx="2438400" cy="736600"/>
          </a:xfrm>
          <a:prstGeom prst="roundRect">
            <a:avLst/>
          </a:prstGeom>
          <a:solidFill>
            <a:srgbClr val="E1F0FF"/>
          </a:solidFill>
          <a:ln>
            <a:solidFill>
              <a:srgbClr val="E1F0FF"/>
            </a:solidFill>
          </a:ln>
        </p:spPr>
        <p:style>
          <a:lnRef idx="3">
            <a:schemeClr val="lt1"/>
          </a:lnRef>
          <a:fillRef idx="1">
            <a:schemeClr val="accent2"/>
          </a:fillRef>
          <a:effectRef idx="1">
            <a:schemeClr val="accent2"/>
          </a:effectRef>
          <a:fontRef idx="minor">
            <a:schemeClr val="lt1"/>
          </a:fontRef>
        </p:style>
        <p:txBody>
          <a:bodyPr rtlCol="0" anchor="ctr"/>
          <a:lstStyle/>
          <a:p>
            <a:pPr algn="ctr"/>
            <a:r>
              <a:rPr lang="zh-TW" altLang="en-US" sz="2800" b="1" dirty="0">
                <a:solidFill>
                  <a:schemeClr val="tx1"/>
                </a:solidFill>
                <a:latin typeface="微軟正黑體" panose="020B0604030504040204" pitchFamily="34" charset="-120"/>
                <a:ea typeface="微軟正黑體" panose="020B0604030504040204" pitchFamily="34" charset="-120"/>
              </a:rPr>
              <a:t>受理報名</a:t>
            </a:r>
          </a:p>
        </p:txBody>
      </p:sp>
      <p:sp>
        <p:nvSpPr>
          <p:cNvPr id="9" name="圓角矩形 8"/>
          <p:cNvSpPr/>
          <p:nvPr/>
        </p:nvSpPr>
        <p:spPr>
          <a:xfrm>
            <a:off x="2705100" y="3936801"/>
            <a:ext cx="2438400" cy="736600"/>
          </a:xfrm>
          <a:prstGeom prst="roundRect">
            <a:avLst/>
          </a:prstGeom>
          <a:solidFill>
            <a:srgbClr val="E1F0FF"/>
          </a:solidFill>
          <a:ln>
            <a:solidFill>
              <a:srgbClr val="E1F0FF"/>
            </a:solidFill>
          </a:ln>
        </p:spPr>
        <p:style>
          <a:lnRef idx="3">
            <a:schemeClr val="lt1"/>
          </a:lnRef>
          <a:fillRef idx="1">
            <a:schemeClr val="accent2"/>
          </a:fillRef>
          <a:effectRef idx="1">
            <a:schemeClr val="accent2"/>
          </a:effectRef>
          <a:fontRef idx="minor">
            <a:schemeClr val="lt1"/>
          </a:fontRef>
        </p:style>
        <p:txBody>
          <a:bodyPr rtlCol="0" anchor="ctr"/>
          <a:lstStyle/>
          <a:p>
            <a:pPr algn="ctr"/>
            <a:r>
              <a:rPr lang="zh-TW" altLang="en-US" sz="2800" b="1" dirty="0">
                <a:solidFill>
                  <a:schemeClr val="tx1"/>
                </a:solidFill>
                <a:latin typeface="微軟正黑體" panose="020B0604030504040204" pitchFamily="34" charset="-120"/>
                <a:ea typeface="微軟正黑體" panose="020B0604030504040204" pitchFamily="34" charset="-120"/>
              </a:rPr>
              <a:t>資格審查</a:t>
            </a:r>
          </a:p>
        </p:txBody>
      </p:sp>
      <p:sp>
        <p:nvSpPr>
          <p:cNvPr id="10" name="圓角矩形 9"/>
          <p:cNvSpPr/>
          <p:nvPr/>
        </p:nvSpPr>
        <p:spPr>
          <a:xfrm>
            <a:off x="1676400" y="5694040"/>
            <a:ext cx="2438400" cy="736600"/>
          </a:xfrm>
          <a:prstGeom prst="roundRect">
            <a:avLst/>
          </a:prstGeom>
          <a:solidFill>
            <a:srgbClr val="FFFF00"/>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zh-TW" altLang="en-US" b="1" dirty="0" smtClean="0">
                <a:solidFill>
                  <a:schemeClr val="tx1"/>
                </a:solidFill>
                <a:latin typeface="微軟正黑體" panose="020B0604030504040204" pitchFamily="34" charset="-120"/>
                <a:ea typeface="微軟正黑體" panose="020B0604030504040204" pitchFamily="34" charset="-120"/>
              </a:rPr>
              <a:t>通知申請生</a:t>
            </a:r>
            <a:endParaRPr lang="en-US" altLang="zh-TW" b="1" dirty="0" smtClean="0">
              <a:solidFill>
                <a:schemeClr val="tx1"/>
              </a:solidFill>
              <a:latin typeface="微軟正黑體" panose="020B0604030504040204" pitchFamily="34" charset="-120"/>
              <a:ea typeface="微軟正黑體" panose="020B0604030504040204" pitchFamily="34" charset="-120"/>
            </a:endParaRPr>
          </a:p>
          <a:p>
            <a:pPr algn="ctr"/>
            <a:r>
              <a:rPr lang="zh-TW" altLang="en-US" b="1" dirty="0">
                <a:solidFill>
                  <a:schemeClr val="tx1"/>
                </a:solidFill>
                <a:latin typeface="微軟正黑體" panose="020B0604030504040204" pitchFamily="34" charset="-120"/>
                <a:ea typeface="微軟正黑體" panose="020B0604030504040204" pitchFamily="34" charset="-120"/>
              </a:rPr>
              <a:t>參加其他招生</a:t>
            </a:r>
            <a:r>
              <a:rPr lang="zh-TW" altLang="en-US" b="1" dirty="0" smtClean="0">
                <a:solidFill>
                  <a:schemeClr val="tx1"/>
                </a:solidFill>
                <a:latin typeface="微軟正黑體" panose="020B0604030504040204" pitchFamily="34" charset="-120"/>
                <a:ea typeface="微軟正黑體" panose="020B0604030504040204" pitchFamily="34" charset="-120"/>
              </a:rPr>
              <a:t>管道</a:t>
            </a:r>
            <a:endParaRPr lang="zh-TW" altLang="en-US" b="1" dirty="0">
              <a:solidFill>
                <a:schemeClr val="tx1"/>
              </a:solidFill>
              <a:latin typeface="微軟正黑體" panose="020B0604030504040204" pitchFamily="34" charset="-120"/>
              <a:ea typeface="微軟正黑體" panose="020B0604030504040204" pitchFamily="34" charset="-120"/>
            </a:endParaRPr>
          </a:p>
        </p:txBody>
      </p:sp>
      <p:sp>
        <p:nvSpPr>
          <p:cNvPr id="11" name="圓角矩形 10"/>
          <p:cNvSpPr/>
          <p:nvPr/>
        </p:nvSpPr>
        <p:spPr>
          <a:xfrm>
            <a:off x="4692650" y="5694040"/>
            <a:ext cx="2438400" cy="736600"/>
          </a:xfrm>
          <a:prstGeom prst="roundRect">
            <a:avLst/>
          </a:prstGeom>
          <a:solidFill>
            <a:srgbClr val="FF0000"/>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zh-TW" altLang="en-US" b="1" dirty="0" smtClean="0">
                <a:solidFill>
                  <a:schemeClr val="bg1"/>
                </a:solidFill>
                <a:latin typeface="微軟正黑體" panose="020B0604030504040204" pitchFamily="34" charset="-120"/>
                <a:ea typeface="微軟正黑體" panose="020B0604030504040204" pitchFamily="34" charset="-120"/>
              </a:rPr>
              <a:t>完成第二階段複試</a:t>
            </a:r>
            <a:endParaRPr lang="en-US" altLang="zh-TW" b="1" dirty="0" smtClean="0">
              <a:solidFill>
                <a:schemeClr val="bg1"/>
              </a:solidFill>
              <a:latin typeface="微軟正黑體" panose="020B0604030504040204" pitchFamily="34" charset="-120"/>
              <a:ea typeface="微軟正黑體" panose="020B0604030504040204" pitchFamily="34" charset="-120"/>
            </a:endParaRPr>
          </a:p>
          <a:p>
            <a:pPr algn="ctr"/>
            <a:r>
              <a:rPr lang="zh-TW" altLang="en-US" b="1" dirty="0" smtClean="0">
                <a:solidFill>
                  <a:schemeClr val="bg1"/>
                </a:solidFill>
                <a:latin typeface="微軟正黑體" panose="020B0604030504040204" pitchFamily="34" charset="-120"/>
                <a:ea typeface="微軟正黑體" panose="020B0604030504040204" pitchFamily="34" charset="-120"/>
              </a:rPr>
              <a:t>報名手續</a:t>
            </a:r>
            <a:endParaRPr lang="zh-TW" altLang="en-US" b="1" dirty="0">
              <a:solidFill>
                <a:schemeClr val="bg1"/>
              </a:solidFill>
              <a:latin typeface="微軟正黑體" panose="020B0604030504040204" pitchFamily="34" charset="-120"/>
              <a:ea typeface="微軟正黑體" panose="020B0604030504040204" pitchFamily="34" charset="-120"/>
            </a:endParaRPr>
          </a:p>
        </p:txBody>
      </p:sp>
      <p:sp>
        <p:nvSpPr>
          <p:cNvPr id="12" name="圓角矩形 11"/>
          <p:cNvSpPr/>
          <p:nvPr/>
        </p:nvSpPr>
        <p:spPr>
          <a:xfrm>
            <a:off x="6546850" y="2980332"/>
            <a:ext cx="2882902" cy="2402042"/>
          </a:xfrm>
          <a:prstGeom prst="roundRect">
            <a:avLst/>
          </a:prstGeom>
          <a:solidFill>
            <a:srgbClr val="E1F0FF"/>
          </a:solidFill>
          <a:ln>
            <a:solidFill>
              <a:srgbClr val="E1F0FF"/>
            </a:solidFill>
          </a:ln>
        </p:spPr>
        <p:style>
          <a:lnRef idx="3">
            <a:schemeClr val="lt1"/>
          </a:lnRef>
          <a:fillRef idx="1">
            <a:schemeClr val="accent2"/>
          </a:fillRef>
          <a:effectRef idx="1">
            <a:schemeClr val="accent2"/>
          </a:effectRef>
          <a:fontRef idx="minor">
            <a:schemeClr val="lt1"/>
          </a:fontRef>
        </p:style>
        <p:txBody>
          <a:bodyPr rtlCol="0" anchor="ctr"/>
          <a:lstStyle/>
          <a:p>
            <a:pPr marL="342900" indent="-342900">
              <a:buFont typeface="+mj-lt"/>
              <a:buAutoNum type="arabicPeriod"/>
            </a:pPr>
            <a:r>
              <a:rPr lang="zh-TW" altLang="en-US" sz="2400" b="1" dirty="0" smtClean="0">
                <a:solidFill>
                  <a:schemeClr val="tx1"/>
                </a:solidFill>
                <a:latin typeface="微軟正黑體" panose="020B0604030504040204" pitchFamily="34" charset="-120"/>
                <a:ea typeface="微軟正黑體" panose="020B0604030504040204" pitchFamily="34" charset="-120"/>
              </a:rPr>
              <a:t>繳交第二階段複試費用</a:t>
            </a:r>
            <a:endParaRPr lang="en-US" altLang="zh-TW" sz="2400" b="1" dirty="0" smtClean="0">
              <a:solidFill>
                <a:schemeClr val="tx1"/>
              </a:solidFill>
              <a:latin typeface="微軟正黑體" panose="020B0604030504040204" pitchFamily="34" charset="-120"/>
              <a:ea typeface="微軟正黑體" panose="020B0604030504040204" pitchFamily="34" charset="-120"/>
            </a:endParaRPr>
          </a:p>
          <a:p>
            <a:pPr marL="342900" indent="-342900">
              <a:buFont typeface="+mj-lt"/>
              <a:buAutoNum type="arabicPeriod"/>
            </a:pPr>
            <a:r>
              <a:rPr lang="zh-TW" altLang="en-US" sz="2400" b="1" dirty="0" smtClean="0">
                <a:solidFill>
                  <a:schemeClr val="tx1"/>
                </a:solidFill>
                <a:latin typeface="微軟正黑體" panose="020B0604030504040204" pitchFamily="34" charset="-120"/>
                <a:ea typeface="微軟正黑體" panose="020B0604030504040204" pitchFamily="34" charset="-120"/>
              </a:rPr>
              <a:t>網路上傳資格審查暨學習歷程備審資料</a:t>
            </a:r>
            <a:endParaRPr lang="zh-TW" altLang="en-US" sz="2400" b="1" dirty="0">
              <a:solidFill>
                <a:schemeClr val="tx1"/>
              </a:solidFill>
              <a:latin typeface="微軟正黑體" panose="020B0604030504040204" pitchFamily="34" charset="-120"/>
              <a:ea typeface="微軟正黑體" panose="020B0604030504040204" pitchFamily="34" charset="-120"/>
            </a:endParaRPr>
          </a:p>
        </p:txBody>
      </p:sp>
      <p:cxnSp>
        <p:nvCxnSpPr>
          <p:cNvPr id="14" name="直線單箭頭接點 13"/>
          <p:cNvCxnSpPr/>
          <p:nvPr/>
        </p:nvCxnSpPr>
        <p:spPr>
          <a:xfrm>
            <a:off x="7823200" y="2503098"/>
            <a:ext cx="0" cy="509700"/>
          </a:xfrm>
          <a:prstGeom prst="straightConnector1">
            <a:avLst/>
          </a:prstGeom>
          <a:ln w="76200">
            <a:solidFill>
              <a:srgbClr val="CEEAB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直線單箭頭接點 14"/>
          <p:cNvCxnSpPr>
            <a:endCxn id="7" idx="1"/>
          </p:cNvCxnSpPr>
          <p:nvPr/>
        </p:nvCxnSpPr>
        <p:spPr>
          <a:xfrm flipV="1">
            <a:off x="5143500" y="2020633"/>
            <a:ext cx="1460500" cy="9711"/>
          </a:xfrm>
          <a:prstGeom prst="straightConnector1">
            <a:avLst/>
          </a:prstGeom>
          <a:ln w="76200">
            <a:tailEnd type="triangle"/>
          </a:ln>
        </p:spPr>
        <p:style>
          <a:lnRef idx="1">
            <a:schemeClr val="accent5"/>
          </a:lnRef>
          <a:fillRef idx="0">
            <a:schemeClr val="accent5"/>
          </a:fillRef>
          <a:effectRef idx="0">
            <a:schemeClr val="accent5"/>
          </a:effectRef>
          <a:fontRef idx="minor">
            <a:schemeClr val="tx1"/>
          </a:fontRef>
        </p:style>
      </p:cxnSp>
      <p:cxnSp>
        <p:nvCxnSpPr>
          <p:cNvPr id="16" name="直線單箭頭接點 15"/>
          <p:cNvCxnSpPr/>
          <p:nvPr/>
        </p:nvCxnSpPr>
        <p:spPr>
          <a:xfrm flipH="1">
            <a:off x="5143500" y="3145433"/>
            <a:ext cx="1422400" cy="0"/>
          </a:xfrm>
          <a:prstGeom prst="straightConnector1">
            <a:avLst/>
          </a:prstGeom>
          <a:ln w="76200">
            <a:solidFill>
              <a:srgbClr val="CEEAB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直線單箭頭接點 16"/>
          <p:cNvCxnSpPr/>
          <p:nvPr/>
        </p:nvCxnSpPr>
        <p:spPr>
          <a:xfrm>
            <a:off x="4013200" y="3542932"/>
            <a:ext cx="0" cy="449999"/>
          </a:xfrm>
          <a:prstGeom prst="straightConnector1">
            <a:avLst/>
          </a:prstGeom>
          <a:ln w="76200">
            <a:tailEnd type="triangle"/>
          </a:ln>
        </p:spPr>
        <p:style>
          <a:lnRef idx="1">
            <a:schemeClr val="accent5"/>
          </a:lnRef>
          <a:fillRef idx="0">
            <a:schemeClr val="accent5"/>
          </a:fillRef>
          <a:effectRef idx="0">
            <a:schemeClr val="accent5"/>
          </a:effectRef>
          <a:fontRef idx="minor">
            <a:schemeClr val="tx1"/>
          </a:fontRef>
        </p:style>
      </p:cxnSp>
      <p:sp>
        <p:nvSpPr>
          <p:cNvPr id="18" name="圓角矩形 17"/>
          <p:cNvSpPr/>
          <p:nvPr/>
        </p:nvSpPr>
        <p:spPr>
          <a:xfrm>
            <a:off x="9598026" y="3031531"/>
            <a:ext cx="904874" cy="1472802"/>
          </a:xfrm>
          <a:prstGeom prst="roundRect">
            <a:avLst/>
          </a:prstGeom>
          <a:solidFill>
            <a:srgbClr val="FFFF00"/>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zh-TW" altLang="en-US" b="1" dirty="0" smtClean="0">
                <a:solidFill>
                  <a:schemeClr val="tx1"/>
                </a:solidFill>
                <a:latin typeface="微軟正黑體" panose="020B0604030504040204" pitchFamily="34" charset="-120"/>
                <a:ea typeface="微軟正黑體" panose="020B0604030504040204" pitchFamily="34" charset="-120"/>
              </a:rPr>
              <a:t>參加其他招生管道</a:t>
            </a:r>
            <a:endParaRPr lang="zh-TW" altLang="en-US" b="1" dirty="0">
              <a:solidFill>
                <a:schemeClr val="tx1"/>
              </a:solidFill>
              <a:latin typeface="微軟正黑體" panose="020B0604030504040204" pitchFamily="34" charset="-120"/>
              <a:ea typeface="微軟正黑體" panose="020B0604030504040204" pitchFamily="34" charset="-120"/>
            </a:endParaRPr>
          </a:p>
        </p:txBody>
      </p:sp>
      <p:sp>
        <p:nvSpPr>
          <p:cNvPr id="19" name="文字方塊 18"/>
          <p:cNvSpPr txBox="1"/>
          <p:nvPr/>
        </p:nvSpPr>
        <p:spPr>
          <a:xfrm>
            <a:off x="10083800" y="2662199"/>
            <a:ext cx="533400" cy="369332"/>
          </a:xfrm>
          <a:prstGeom prst="rect">
            <a:avLst/>
          </a:prstGeom>
          <a:noFill/>
        </p:spPr>
        <p:txBody>
          <a:bodyPr wrap="square" rtlCol="0">
            <a:spAutoFit/>
          </a:bodyPr>
          <a:lstStyle/>
          <a:p>
            <a:r>
              <a:rPr lang="zh-TW" altLang="en-US" b="1" dirty="0" smtClean="0">
                <a:solidFill>
                  <a:srgbClr val="00B050"/>
                </a:solidFill>
                <a:latin typeface="微軟正黑體" panose="020B0604030504040204" pitchFamily="34" charset="-120"/>
                <a:ea typeface="微軟正黑體" panose="020B0604030504040204" pitchFamily="34" charset="-120"/>
              </a:rPr>
              <a:t>否</a:t>
            </a:r>
            <a:endParaRPr lang="zh-TW" altLang="en-US" b="1" dirty="0">
              <a:solidFill>
                <a:srgbClr val="00B050"/>
              </a:solidFill>
              <a:latin typeface="微軟正黑體" panose="020B0604030504040204" pitchFamily="34" charset="-120"/>
              <a:ea typeface="微軟正黑體" panose="020B0604030504040204" pitchFamily="34" charset="-120"/>
            </a:endParaRPr>
          </a:p>
        </p:txBody>
      </p:sp>
      <p:sp>
        <p:nvSpPr>
          <p:cNvPr id="20" name="文字方塊 19"/>
          <p:cNvSpPr txBox="1"/>
          <p:nvPr/>
        </p:nvSpPr>
        <p:spPr>
          <a:xfrm>
            <a:off x="2079625" y="4886403"/>
            <a:ext cx="1117600" cy="369332"/>
          </a:xfrm>
          <a:prstGeom prst="rect">
            <a:avLst/>
          </a:prstGeom>
          <a:noFill/>
        </p:spPr>
        <p:txBody>
          <a:bodyPr wrap="square" rtlCol="0">
            <a:spAutoFit/>
          </a:bodyPr>
          <a:lstStyle/>
          <a:p>
            <a:r>
              <a:rPr lang="zh-TW" altLang="en-US" b="1" dirty="0" smtClean="0">
                <a:solidFill>
                  <a:srgbClr val="00B050"/>
                </a:solidFill>
                <a:latin typeface="微軟正黑體" panose="020B0604030504040204" pitchFamily="34" charset="-120"/>
                <a:ea typeface="微軟正黑體" panose="020B0604030504040204" pitchFamily="34" charset="-120"/>
              </a:rPr>
              <a:t>未通過</a:t>
            </a:r>
            <a:endParaRPr lang="zh-TW" altLang="en-US" b="1" dirty="0">
              <a:solidFill>
                <a:srgbClr val="00B050"/>
              </a:solidFill>
              <a:latin typeface="微軟正黑體" panose="020B0604030504040204" pitchFamily="34" charset="-120"/>
              <a:ea typeface="微軟正黑體" panose="020B0604030504040204" pitchFamily="34" charset="-120"/>
            </a:endParaRPr>
          </a:p>
        </p:txBody>
      </p:sp>
      <p:sp>
        <p:nvSpPr>
          <p:cNvPr id="21" name="文字方塊 20"/>
          <p:cNvSpPr txBox="1"/>
          <p:nvPr/>
        </p:nvSpPr>
        <p:spPr>
          <a:xfrm>
            <a:off x="7823200" y="2624932"/>
            <a:ext cx="679450" cy="369332"/>
          </a:xfrm>
          <a:prstGeom prst="rect">
            <a:avLst/>
          </a:prstGeom>
          <a:noFill/>
        </p:spPr>
        <p:txBody>
          <a:bodyPr wrap="square" rtlCol="0">
            <a:spAutoFit/>
          </a:bodyPr>
          <a:lstStyle/>
          <a:p>
            <a:r>
              <a:rPr lang="zh-TW" altLang="en-US" b="1" dirty="0" smtClean="0">
                <a:solidFill>
                  <a:srgbClr val="FF0000"/>
                </a:solidFill>
                <a:latin typeface="微軟正黑體" panose="020B0604030504040204" pitchFamily="34" charset="-120"/>
                <a:ea typeface="微軟正黑體" panose="020B0604030504040204" pitchFamily="34" charset="-120"/>
              </a:rPr>
              <a:t>是</a:t>
            </a:r>
            <a:endParaRPr lang="zh-TW" altLang="en-US" b="1" dirty="0">
              <a:solidFill>
                <a:srgbClr val="FF0000"/>
              </a:solidFill>
              <a:latin typeface="微軟正黑體" panose="020B0604030504040204" pitchFamily="34" charset="-120"/>
              <a:ea typeface="微軟正黑體" panose="020B0604030504040204" pitchFamily="34" charset="-120"/>
            </a:endParaRPr>
          </a:p>
        </p:txBody>
      </p:sp>
      <p:cxnSp>
        <p:nvCxnSpPr>
          <p:cNvPr id="22" name="肘形接點 21"/>
          <p:cNvCxnSpPr>
            <a:stCxn id="7" idx="3"/>
            <a:endCxn id="18" idx="0"/>
          </p:cNvCxnSpPr>
          <p:nvPr/>
        </p:nvCxnSpPr>
        <p:spPr>
          <a:xfrm>
            <a:off x="9042400" y="2020633"/>
            <a:ext cx="1008063" cy="1010898"/>
          </a:xfrm>
          <a:prstGeom prst="bentConnector2">
            <a:avLst/>
          </a:prstGeom>
          <a:ln w="19050">
            <a:solidFill>
              <a:srgbClr val="00B05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23" name="文字方塊 22"/>
          <p:cNvSpPr txBox="1"/>
          <p:nvPr/>
        </p:nvSpPr>
        <p:spPr>
          <a:xfrm>
            <a:off x="5676900" y="2955132"/>
            <a:ext cx="679450" cy="369332"/>
          </a:xfrm>
          <a:prstGeom prst="rect">
            <a:avLst/>
          </a:prstGeom>
          <a:noFill/>
        </p:spPr>
        <p:txBody>
          <a:bodyPr wrap="square" rtlCol="0">
            <a:spAutoFit/>
          </a:bodyPr>
          <a:lstStyle/>
          <a:p>
            <a:r>
              <a:rPr lang="zh-TW" altLang="en-US" b="1" dirty="0" smtClean="0">
                <a:solidFill>
                  <a:srgbClr val="FF0000"/>
                </a:solidFill>
                <a:latin typeface="微軟正黑體" panose="020B0604030504040204" pitchFamily="34" charset="-120"/>
                <a:ea typeface="微軟正黑體" panose="020B0604030504040204" pitchFamily="34" charset="-120"/>
              </a:rPr>
              <a:t>是</a:t>
            </a:r>
            <a:endParaRPr lang="zh-TW" altLang="en-US" b="1" dirty="0">
              <a:solidFill>
                <a:srgbClr val="FF0000"/>
              </a:solidFill>
              <a:latin typeface="微軟正黑體" panose="020B0604030504040204" pitchFamily="34" charset="-120"/>
              <a:ea typeface="微軟正黑體" panose="020B0604030504040204" pitchFamily="34" charset="-120"/>
            </a:endParaRPr>
          </a:p>
        </p:txBody>
      </p:sp>
      <p:cxnSp>
        <p:nvCxnSpPr>
          <p:cNvPr id="24" name="肘形接點 23"/>
          <p:cNvCxnSpPr>
            <a:stCxn id="9" idx="2"/>
            <a:endCxn id="10" idx="0"/>
          </p:cNvCxnSpPr>
          <p:nvPr/>
        </p:nvCxnSpPr>
        <p:spPr>
          <a:xfrm rot="5400000">
            <a:off x="2899631" y="4669370"/>
            <a:ext cx="1020639" cy="1028700"/>
          </a:xfrm>
          <a:prstGeom prst="bentConnector3">
            <a:avLst/>
          </a:prstGeom>
          <a:ln w="38100">
            <a:solidFill>
              <a:srgbClr val="00B05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26" name="文字方塊 25"/>
          <p:cNvSpPr txBox="1"/>
          <p:nvPr/>
        </p:nvSpPr>
        <p:spPr>
          <a:xfrm>
            <a:off x="4889503" y="4788729"/>
            <a:ext cx="679450" cy="369332"/>
          </a:xfrm>
          <a:prstGeom prst="rect">
            <a:avLst/>
          </a:prstGeom>
          <a:noFill/>
        </p:spPr>
        <p:txBody>
          <a:bodyPr wrap="square" rtlCol="0">
            <a:spAutoFit/>
          </a:bodyPr>
          <a:lstStyle/>
          <a:p>
            <a:r>
              <a:rPr lang="zh-TW" altLang="en-US" b="1" dirty="0" smtClean="0">
                <a:solidFill>
                  <a:srgbClr val="FF0000"/>
                </a:solidFill>
                <a:latin typeface="微軟正黑體" panose="020B0604030504040204" pitchFamily="34" charset="-120"/>
                <a:ea typeface="微軟正黑體" panose="020B0604030504040204" pitchFamily="34" charset="-120"/>
              </a:rPr>
              <a:t>通過</a:t>
            </a:r>
            <a:endParaRPr lang="zh-TW" altLang="en-US" b="1" dirty="0">
              <a:solidFill>
                <a:srgbClr val="FF0000"/>
              </a:solidFill>
              <a:latin typeface="微軟正黑體" panose="020B0604030504040204" pitchFamily="34" charset="-120"/>
              <a:ea typeface="微軟正黑體" panose="020B0604030504040204" pitchFamily="34" charset="-120"/>
            </a:endParaRPr>
          </a:p>
        </p:txBody>
      </p:sp>
      <p:cxnSp>
        <p:nvCxnSpPr>
          <p:cNvPr id="34" name="肘形接點 33"/>
          <p:cNvCxnSpPr/>
          <p:nvPr/>
        </p:nvCxnSpPr>
        <p:spPr>
          <a:xfrm rot="16200000" flipH="1">
            <a:off x="4506182" y="4665022"/>
            <a:ext cx="1020639" cy="1028700"/>
          </a:xfrm>
          <a:prstGeom prst="bentConnector3">
            <a:avLst/>
          </a:prstGeom>
          <a:ln w="76200">
            <a:solidFill>
              <a:srgbClr val="CEEAB0"/>
            </a:solidFill>
            <a:tailEnd type="triangle"/>
          </a:ln>
        </p:spPr>
        <p:style>
          <a:lnRef idx="1">
            <a:schemeClr val="accent1"/>
          </a:lnRef>
          <a:fillRef idx="0">
            <a:schemeClr val="accent1"/>
          </a:fillRef>
          <a:effectRef idx="0">
            <a:schemeClr val="accent1"/>
          </a:effectRef>
          <a:fontRef idx="minor">
            <a:schemeClr val="tx1"/>
          </a:fontRef>
        </p:style>
      </p:cxnSp>
      <p:sp>
        <p:nvSpPr>
          <p:cNvPr id="29" name="圓角矩形 28"/>
          <p:cNvSpPr/>
          <p:nvPr/>
        </p:nvSpPr>
        <p:spPr>
          <a:xfrm>
            <a:off x="2686427" y="1585463"/>
            <a:ext cx="2438400" cy="885169"/>
          </a:xfrm>
          <a:prstGeom prst="roundRect">
            <a:avLst/>
          </a:prstGeom>
          <a:solidFill>
            <a:srgbClr val="E1F0FF"/>
          </a:solidFill>
          <a:ln>
            <a:solidFill>
              <a:srgbClr val="E1F0FF"/>
            </a:solidFill>
          </a:ln>
        </p:spPr>
        <p:style>
          <a:lnRef idx="3">
            <a:schemeClr val="lt1"/>
          </a:lnRef>
          <a:fillRef idx="1">
            <a:schemeClr val="accent2"/>
          </a:fillRef>
          <a:effectRef idx="1">
            <a:schemeClr val="accent2"/>
          </a:effectRef>
          <a:fontRef idx="minor">
            <a:schemeClr val="lt1"/>
          </a:fontRef>
        </p:style>
        <p:txBody>
          <a:bodyPr rtlCol="0" anchor="ctr"/>
          <a:lstStyle/>
          <a:p>
            <a:pPr algn="ctr"/>
            <a:r>
              <a:rPr lang="zh-TW" altLang="en-US" b="1" dirty="0" smtClean="0">
                <a:solidFill>
                  <a:schemeClr val="tx1"/>
                </a:solidFill>
                <a:latin typeface="微軟正黑體" panose="020B0604030504040204" pitchFamily="34" charset="-120"/>
                <a:ea typeface="微軟正黑體" panose="020B0604030504040204" pitchFamily="34" charset="-120"/>
              </a:rPr>
              <a:t>寄發或網頁公告</a:t>
            </a:r>
            <a:endParaRPr lang="en-US" altLang="zh-TW" b="1" dirty="0" smtClean="0">
              <a:solidFill>
                <a:schemeClr val="tx1"/>
              </a:solidFill>
              <a:latin typeface="微軟正黑體" panose="020B0604030504040204" pitchFamily="34" charset="-120"/>
              <a:ea typeface="微軟正黑體" panose="020B0604030504040204" pitchFamily="34" charset="-120"/>
            </a:endParaRPr>
          </a:p>
          <a:p>
            <a:pPr algn="ctr"/>
            <a:r>
              <a:rPr lang="zh-TW" altLang="en-US" sz="2800" b="1" dirty="0" smtClean="0">
                <a:solidFill>
                  <a:schemeClr val="tx1"/>
                </a:solidFill>
                <a:latin typeface="微軟正黑體" panose="020B0604030504040204" pitchFamily="34" charset="-120"/>
                <a:ea typeface="微軟正黑體" panose="020B0604030504040204" pitchFamily="34" charset="-120"/>
              </a:rPr>
              <a:t>複試通知</a:t>
            </a:r>
            <a:endParaRPr lang="zh-TW" altLang="en-US" sz="2800" b="1" dirty="0">
              <a:solidFill>
                <a:schemeClr val="tx1"/>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5196345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fld id="{A6174ADA-354D-4803-A14C-B38EECA4D689}" type="slidenum">
              <a:rPr lang="zh-TW" altLang="en-US" smtClean="0"/>
              <a:t>25</a:t>
            </a:fld>
            <a:endParaRPr lang="zh-TW" altLang="en-US"/>
          </a:p>
        </p:txBody>
      </p:sp>
      <p:sp>
        <p:nvSpPr>
          <p:cNvPr id="4" name="矩形 3"/>
          <p:cNvSpPr/>
          <p:nvPr/>
        </p:nvSpPr>
        <p:spPr>
          <a:xfrm>
            <a:off x="0" y="0"/>
            <a:ext cx="12192000" cy="520700"/>
          </a:xfrm>
          <a:prstGeom prst="rect">
            <a:avLst/>
          </a:prstGeom>
          <a:solidFill>
            <a:srgbClr val="DFD7E9"/>
          </a:solidFill>
          <a:ln>
            <a:solidFill>
              <a:srgbClr val="DFD7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sz="2800" dirty="0">
                <a:solidFill>
                  <a:schemeClr val="tx1"/>
                </a:solidFill>
                <a:latin typeface="華康中特圓體" panose="020F0809000000000000" pitchFamily="49" charset="-120"/>
                <a:ea typeface="華康中特圓體" panose="020F0809000000000000" pitchFamily="49" charset="-120"/>
                <a:sym typeface="Wingdings" panose="05000000000000000000" pitchFamily="2" charset="2"/>
              </a:rPr>
              <a:t>六</a:t>
            </a:r>
            <a:r>
              <a:rPr lang="zh-TW" altLang="en-US" sz="2800" dirty="0" smtClean="0">
                <a:solidFill>
                  <a:schemeClr val="tx1"/>
                </a:solidFill>
                <a:latin typeface="華康中特圓體" panose="020F0809000000000000" pitchFamily="49" charset="-120"/>
                <a:ea typeface="華康中特圓體" panose="020F0809000000000000" pitchFamily="49" charset="-120"/>
                <a:sym typeface="Wingdings" panose="05000000000000000000" pitchFamily="2" charset="2"/>
              </a:rPr>
              <a:t>、第二階段複試：複試費用</a:t>
            </a:r>
            <a:endParaRPr lang="zh-TW" altLang="en-US" sz="2800" dirty="0">
              <a:solidFill>
                <a:schemeClr val="tx1"/>
              </a:solidFill>
              <a:latin typeface="華康中特圓體" panose="020F0809000000000000" pitchFamily="49" charset="-120"/>
              <a:ea typeface="華康中特圓體" panose="020F0809000000000000" pitchFamily="49" charset="-120"/>
            </a:endParaRPr>
          </a:p>
        </p:txBody>
      </p:sp>
      <p:graphicFrame>
        <p:nvGraphicFramePr>
          <p:cNvPr id="5" name="表格 4"/>
          <p:cNvGraphicFramePr>
            <a:graphicFrameLocks noGrp="1"/>
          </p:cNvGraphicFramePr>
          <p:nvPr>
            <p:extLst>
              <p:ext uri="{D42A27DB-BD31-4B8C-83A1-F6EECF244321}">
                <p14:modId xmlns:p14="http://schemas.microsoft.com/office/powerpoint/2010/main" val="2144298223"/>
              </p:ext>
            </p:extLst>
          </p:nvPr>
        </p:nvGraphicFramePr>
        <p:xfrm>
          <a:off x="977900" y="1066801"/>
          <a:ext cx="9982200" cy="4178298"/>
        </p:xfrm>
        <a:graphic>
          <a:graphicData uri="http://schemas.openxmlformats.org/drawingml/2006/table">
            <a:tbl>
              <a:tblPr firstRow="1" bandRow="1">
                <a:tableStyleId>{5C22544A-7EE6-4342-B048-85BDC9FD1C3A}</a:tableStyleId>
              </a:tblPr>
              <a:tblGrid>
                <a:gridCol w="1824478">
                  <a:extLst>
                    <a:ext uri="{9D8B030D-6E8A-4147-A177-3AD203B41FA5}">
                      <a16:colId xmlns:a16="http://schemas.microsoft.com/office/drawing/2014/main" val="644761237"/>
                    </a:ext>
                  </a:extLst>
                </a:gridCol>
                <a:gridCol w="2018735">
                  <a:extLst>
                    <a:ext uri="{9D8B030D-6E8A-4147-A177-3AD203B41FA5}">
                      <a16:colId xmlns:a16="http://schemas.microsoft.com/office/drawing/2014/main" val="2639411038"/>
                    </a:ext>
                  </a:extLst>
                </a:gridCol>
                <a:gridCol w="6138987">
                  <a:extLst>
                    <a:ext uri="{9D8B030D-6E8A-4147-A177-3AD203B41FA5}">
                      <a16:colId xmlns:a16="http://schemas.microsoft.com/office/drawing/2014/main" val="355994610"/>
                    </a:ext>
                  </a:extLst>
                </a:gridCol>
              </a:tblGrid>
              <a:tr h="533363">
                <a:tc gridSpan="3">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zh-TW" altLang="en-US" sz="2400" b="1" kern="1200" dirty="0" smtClean="0">
                          <a:solidFill>
                            <a:schemeClr val="tx1"/>
                          </a:solidFill>
                          <a:latin typeface="華康中特圓體" panose="020F0809000000000000" pitchFamily="49" charset="-120"/>
                          <a:ea typeface="華康中特圓體" panose="020F0809000000000000" pitchFamily="49" charset="-120"/>
                          <a:cs typeface="Times New Roman" panose="02020603050405020304" pitchFamily="18" charset="0"/>
                        </a:rPr>
                        <a:t>第二階段複試費</a:t>
                      </a:r>
                    </a:p>
                  </a:txBody>
                  <a:tcPr anchor="ctr">
                    <a:lnL w="12700" cap="flat" cmpd="sng" algn="ctr">
                      <a:solidFill>
                        <a:srgbClr val="0066CC"/>
                      </a:solidFill>
                      <a:prstDash val="solid"/>
                      <a:round/>
                      <a:headEnd type="none" w="med" len="med"/>
                      <a:tailEnd type="none" w="med" len="med"/>
                    </a:lnL>
                    <a:lnR w="12700" cap="flat" cmpd="sng" algn="ctr">
                      <a:solidFill>
                        <a:srgbClr val="0066CC"/>
                      </a:solidFill>
                      <a:prstDash val="solid"/>
                      <a:round/>
                      <a:headEnd type="none" w="med" len="med"/>
                      <a:tailEnd type="none" w="med" len="med"/>
                    </a:lnR>
                    <a:lnT w="12700" cap="flat" cmpd="sng" algn="ctr">
                      <a:solidFill>
                        <a:srgbClr val="0066CC"/>
                      </a:solidFill>
                      <a:prstDash val="solid"/>
                      <a:round/>
                      <a:headEnd type="none" w="med" len="med"/>
                      <a:tailEnd type="none" w="med" len="med"/>
                    </a:lnT>
                    <a:lnB w="12700" cap="flat" cmpd="sng" algn="ctr">
                      <a:solidFill>
                        <a:srgbClr val="0066CC"/>
                      </a:solidFill>
                      <a:prstDash val="solid"/>
                      <a:round/>
                      <a:headEnd type="none" w="med" len="med"/>
                      <a:tailEnd type="none" w="med" len="med"/>
                    </a:lnB>
                    <a:solidFill>
                      <a:srgbClr val="E1F0FF"/>
                    </a:solidFill>
                  </a:tcPr>
                </a:tc>
                <a:tc hMerge="1">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zh-TW" altLang="en-US" sz="1400" b="1" dirty="0" smtClean="0">
                        <a:solidFill>
                          <a:schemeClr val="tx1"/>
                        </a:solidFill>
                        <a:latin typeface="微軟正黑體" panose="020B0604030504040204" pitchFamily="34" charset="-120"/>
                        <a:ea typeface="微軟正黑體" panose="020B0604030504040204" pitchFamily="34" charset="-120"/>
                      </a:endParaRPr>
                    </a:p>
                  </a:txBody>
                  <a:tcPr/>
                </a:tc>
                <a:tc hMerge="1">
                  <a:txBody>
                    <a:bodyPr/>
                    <a:lstStyle/>
                    <a:p>
                      <a:endParaRPr lang="zh-TW" altLang="en-US"/>
                    </a:p>
                  </a:txBody>
                  <a:tcPr/>
                </a:tc>
                <a:extLst>
                  <a:ext uri="{0D108BD9-81ED-4DB2-BD59-A6C34878D82A}">
                    <a16:rowId xmlns:a16="http://schemas.microsoft.com/office/drawing/2014/main" val="4062451005"/>
                  </a:ext>
                </a:extLst>
              </a:tr>
              <a:tr h="746708">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zh-TW" altLang="en-US" sz="2000" b="1" dirty="0" smtClean="0">
                          <a:solidFill>
                            <a:schemeClr val="tx1"/>
                          </a:solidFill>
                          <a:latin typeface="華康中特圓體" panose="020F0809000000000000" pitchFamily="49" charset="-120"/>
                          <a:ea typeface="華康中特圓體" panose="020F0809000000000000" pitchFamily="49" charset="-120"/>
                          <a:cs typeface="Times New Roman" panose="02020603050405020304" pitchFamily="18" charset="0"/>
                        </a:rPr>
                        <a:t>一般申請生</a:t>
                      </a:r>
                      <a:endParaRPr lang="en-US" altLang="zh-TW" sz="2000" b="1" dirty="0" smtClean="0">
                        <a:solidFill>
                          <a:schemeClr val="tx1"/>
                        </a:solidFill>
                        <a:latin typeface="華康中特圓體" panose="020F0809000000000000" pitchFamily="49" charset="-120"/>
                        <a:ea typeface="華康中特圓體" panose="020F0809000000000000" pitchFamily="49" charset="-120"/>
                        <a:cs typeface="Times New Roman" panose="02020603050405020304" pitchFamily="18" charset="0"/>
                      </a:endParaRPr>
                    </a:p>
                  </a:txBody>
                  <a:tcPr anchor="ctr">
                    <a:lnL w="12700" cap="flat" cmpd="sng" algn="ctr">
                      <a:solidFill>
                        <a:srgbClr val="0066CC"/>
                      </a:solidFill>
                      <a:prstDash val="solid"/>
                      <a:round/>
                      <a:headEnd type="none" w="med" len="med"/>
                      <a:tailEnd type="none" w="med" len="med"/>
                    </a:lnL>
                    <a:lnR w="12700" cap="flat" cmpd="sng" algn="ctr">
                      <a:solidFill>
                        <a:srgbClr val="0066CC"/>
                      </a:solidFill>
                      <a:prstDash val="solid"/>
                      <a:round/>
                      <a:headEnd type="none" w="med" len="med"/>
                      <a:tailEnd type="none" w="med" len="med"/>
                    </a:lnR>
                    <a:lnT w="12700" cap="flat" cmpd="sng" algn="ctr">
                      <a:solidFill>
                        <a:srgbClr val="0066CC"/>
                      </a:solidFill>
                      <a:prstDash val="solid"/>
                      <a:round/>
                      <a:headEnd type="none" w="med" len="med"/>
                      <a:tailEnd type="none" w="med" len="med"/>
                    </a:lnT>
                    <a:lnB w="12700" cap="flat" cmpd="sng" algn="ctr">
                      <a:solidFill>
                        <a:srgbClr val="0066CC"/>
                      </a:solidFill>
                      <a:prstDash val="solid"/>
                      <a:round/>
                      <a:headEnd type="none" w="med" len="med"/>
                      <a:tailEnd type="none" w="med" len="med"/>
                    </a:lnB>
                    <a:solidFill>
                      <a:schemeClr val="bg1"/>
                    </a:solidFill>
                  </a:tcPr>
                </a:tc>
                <a:tc gridSpan="2">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zh-TW" altLang="en-US" sz="1800" dirty="0" smtClean="0">
                          <a:latin typeface="華康中特圓體" panose="020F0809000000000000" pitchFamily="49" charset="-120"/>
                          <a:ea typeface="華康中特圓體" panose="020F0809000000000000" pitchFamily="49" charset="-120"/>
                          <a:cs typeface="Times New Roman" panose="02020603050405020304" pitchFamily="18" charset="0"/>
                        </a:rPr>
                        <a:t>收費標準依複試項目數量而訂</a:t>
                      </a:r>
                      <a:r>
                        <a:rPr kumimoji="0" lang="en-US" altLang="zh-TW" sz="1800" dirty="0" smtClean="0">
                          <a:latin typeface="華康中特圓體" panose="020F0809000000000000" pitchFamily="49" charset="-120"/>
                          <a:ea typeface="華康中特圓體" panose="020F0809000000000000" pitchFamily="49" charset="-120"/>
                          <a:cs typeface="Times New Roman" panose="02020603050405020304" pitchFamily="18" charset="0"/>
                        </a:rPr>
                        <a:t>(</a:t>
                      </a:r>
                      <a:r>
                        <a:rPr kumimoji="0" lang="zh-TW" altLang="en-US" sz="1800" dirty="0" smtClean="0">
                          <a:latin typeface="華康中特圓體" panose="020F0809000000000000" pitchFamily="49" charset="-120"/>
                          <a:ea typeface="華康中特圓體" panose="020F0809000000000000" pitchFamily="49" charset="-120"/>
                          <a:cs typeface="Times New Roman" panose="02020603050405020304" pitchFamily="18" charset="0"/>
                        </a:rPr>
                        <a:t>由各科技校院收取</a:t>
                      </a:r>
                      <a:r>
                        <a:rPr kumimoji="0" lang="en-US" altLang="zh-TW" sz="1800" dirty="0" smtClean="0">
                          <a:latin typeface="華康中特圓體" panose="020F0809000000000000" pitchFamily="49" charset="-120"/>
                          <a:ea typeface="華康中特圓體" panose="020F0809000000000000" pitchFamily="49" charset="-120"/>
                          <a:cs typeface="Times New Roman" panose="02020603050405020304" pitchFamily="18" charset="0"/>
                        </a:rPr>
                        <a:t>)</a:t>
                      </a:r>
                      <a:endParaRPr kumimoji="0" lang="zh-TW" altLang="en-US" sz="1800" dirty="0" smtClean="0">
                        <a:latin typeface="華康中特圓體" panose="020F0809000000000000" pitchFamily="49" charset="-120"/>
                        <a:ea typeface="華康中特圓體" panose="020F0809000000000000" pitchFamily="49" charset="-120"/>
                        <a:cs typeface="Times New Roman" panose="02020603050405020304" pitchFamily="18" charset="0"/>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zh-TW" sz="1800" b="1" dirty="0" smtClean="0">
                          <a:latin typeface="華康中特圓體" panose="020F0809000000000000" pitchFamily="49" charset="-120"/>
                          <a:ea typeface="華康中特圓體" panose="020F0809000000000000" pitchFamily="49" charset="-120"/>
                          <a:cs typeface="Times New Roman" panose="02020603050405020304" pitchFamily="18" charset="0"/>
                        </a:rPr>
                        <a:t>1</a:t>
                      </a:r>
                      <a:r>
                        <a:rPr kumimoji="0" lang="zh-TW" altLang="en-US" sz="1800" b="1" dirty="0" smtClean="0">
                          <a:latin typeface="華康中特圓體" panose="020F0809000000000000" pitchFamily="49" charset="-120"/>
                          <a:ea typeface="華康中特圓體" panose="020F0809000000000000" pitchFamily="49" charset="-120"/>
                          <a:cs typeface="Times New Roman" panose="02020603050405020304" pitchFamily="18" charset="0"/>
                        </a:rPr>
                        <a:t>項</a:t>
                      </a:r>
                      <a:r>
                        <a:rPr kumimoji="0" lang="en-US" altLang="zh-TW" sz="1800" b="1" dirty="0" smtClean="0">
                          <a:latin typeface="華康中特圓體" panose="020F0809000000000000" pitchFamily="49" charset="-120"/>
                          <a:ea typeface="華康中特圓體" panose="020F0809000000000000" pitchFamily="49" charset="-120"/>
                          <a:cs typeface="Times New Roman" panose="02020603050405020304" pitchFamily="18" charset="0"/>
                        </a:rPr>
                        <a:t>800</a:t>
                      </a:r>
                      <a:r>
                        <a:rPr kumimoji="0" lang="zh-TW" altLang="en-US" sz="1800" b="1" dirty="0" smtClean="0">
                          <a:latin typeface="華康中特圓體" panose="020F0809000000000000" pitchFamily="49" charset="-120"/>
                          <a:ea typeface="華康中特圓體" panose="020F0809000000000000" pitchFamily="49" charset="-120"/>
                          <a:cs typeface="Times New Roman" panose="02020603050405020304" pitchFamily="18" charset="0"/>
                        </a:rPr>
                        <a:t>元；</a:t>
                      </a:r>
                      <a:r>
                        <a:rPr kumimoji="0" lang="en-US" altLang="zh-TW" sz="1800" b="1" dirty="0" smtClean="0">
                          <a:latin typeface="華康中特圓體" panose="020F0809000000000000" pitchFamily="49" charset="-120"/>
                          <a:ea typeface="華康中特圓體" panose="020F0809000000000000" pitchFamily="49" charset="-120"/>
                          <a:cs typeface="Times New Roman" panose="02020603050405020304" pitchFamily="18" charset="0"/>
                        </a:rPr>
                        <a:t>2</a:t>
                      </a:r>
                      <a:r>
                        <a:rPr kumimoji="0" lang="zh-TW" altLang="en-US" sz="1800" b="1" dirty="0" smtClean="0">
                          <a:latin typeface="華康中特圓體" panose="020F0809000000000000" pitchFamily="49" charset="-120"/>
                          <a:ea typeface="華康中特圓體" panose="020F0809000000000000" pitchFamily="49" charset="-120"/>
                          <a:cs typeface="Times New Roman" panose="02020603050405020304" pitchFamily="18" charset="0"/>
                        </a:rPr>
                        <a:t>項以上</a:t>
                      </a:r>
                      <a:r>
                        <a:rPr kumimoji="0" lang="en-US" altLang="zh-TW" sz="1800" b="1" dirty="0" smtClean="0">
                          <a:latin typeface="華康中特圓體" panose="020F0809000000000000" pitchFamily="49" charset="-120"/>
                          <a:ea typeface="華康中特圓體" panose="020F0809000000000000" pitchFamily="49" charset="-120"/>
                          <a:cs typeface="Times New Roman" panose="02020603050405020304" pitchFamily="18" charset="0"/>
                        </a:rPr>
                        <a:t>1,000</a:t>
                      </a:r>
                      <a:r>
                        <a:rPr kumimoji="0" lang="zh-TW" altLang="en-US" sz="1800" b="1" dirty="0" smtClean="0">
                          <a:latin typeface="華康中特圓體" panose="020F0809000000000000" pitchFamily="49" charset="-120"/>
                          <a:ea typeface="華康中特圓體" panose="020F0809000000000000" pitchFamily="49" charset="-120"/>
                          <a:cs typeface="Times New Roman" panose="02020603050405020304" pitchFamily="18" charset="0"/>
                        </a:rPr>
                        <a:t>元</a:t>
                      </a:r>
                    </a:p>
                  </a:txBody>
                  <a:tcPr anchor="ctr">
                    <a:lnL w="12700" cap="flat" cmpd="sng" algn="ctr">
                      <a:solidFill>
                        <a:srgbClr val="0066CC"/>
                      </a:solidFill>
                      <a:prstDash val="solid"/>
                      <a:round/>
                      <a:headEnd type="none" w="med" len="med"/>
                      <a:tailEnd type="none" w="med" len="med"/>
                    </a:lnL>
                    <a:lnR w="12700" cap="flat" cmpd="sng" algn="ctr">
                      <a:solidFill>
                        <a:srgbClr val="0066CC"/>
                      </a:solidFill>
                      <a:prstDash val="solid"/>
                      <a:round/>
                      <a:headEnd type="none" w="med" len="med"/>
                      <a:tailEnd type="none" w="med" len="med"/>
                    </a:lnR>
                    <a:lnT w="12700" cap="flat" cmpd="sng" algn="ctr">
                      <a:solidFill>
                        <a:srgbClr val="0066CC"/>
                      </a:solidFill>
                      <a:prstDash val="solid"/>
                      <a:round/>
                      <a:headEnd type="none" w="med" len="med"/>
                      <a:tailEnd type="none" w="med" len="med"/>
                    </a:lnT>
                    <a:lnB w="12700" cap="flat" cmpd="sng" algn="ctr">
                      <a:solidFill>
                        <a:srgbClr val="0066CC"/>
                      </a:solidFill>
                      <a:prstDash val="solid"/>
                      <a:round/>
                      <a:headEnd type="none" w="med" len="med"/>
                      <a:tailEnd type="none" w="med" len="med"/>
                    </a:lnB>
                    <a:solidFill>
                      <a:schemeClr val="bg1"/>
                    </a:solidFill>
                  </a:tcPr>
                </a:tc>
                <a:tc hMerge="1">
                  <a:txBody>
                    <a:bodyPr/>
                    <a:lstStyle/>
                    <a:p>
                      <a:endParaRPr lang="zh-TW" altLang="en-US"/>
                    </a:p>
                  </a:txBody>
                  <a:tcPr/>
                </a:tc>
                <a:extLst>
                  <a:ext uri="{0D108BD9-81ED-4DB2-BD59-A6C34878D82A}">
                    <a16:rowId xmlns:a16="http://schemas.microsoft.com/office/drawing/2014/main" val="855487061"/>
                  </a:ext>
                </a:extLst>
              </a:tr>
              <a:tr h="817823">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zh-TW" altLang="en-US" sz="2000" b="1" dirty="0" smtClean="0">
                          <a:latin typeface="華康中特圓體" panose="020F0809000000000000" pitchFamily="49" charset="-120"/>
                          <a:ea typeface="華康中特圓體" panose="020F0809000000000000" pitchFamily="49" charset="-120"/>
                          <a:cs typeface="Times New Roman" panose="02020603050405020304" pitchFamily="18" charset="0"/>
                        </a:rPr>
                        <a:t>低收入戶</a:t>
                      </a:r>
                      <a:endParaRPr lang="en-US" altLang="zh-TW" sz="2000" b="1" dirty="0" smtClean="0">
                        <a:latin typeface="華康中特圓體" panose="020F0809000000000000" pitchFamily="49" charset="-120"/>
                        <a:ea typeface="華康中特圓體" panose="020F0809000000000000" pitchFamily="49" charset="-120"/>
                        <a:cs typeface="Times New Roman" panose="02020603050405020304" pitchFamily="18"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lang="zh-TW" altLang="en-US" sz="2000" b="1" dirty="0" smtClean="0">
                          <a:latin typeface="華康中特圓體" panose="020F0809000000000000" pitchFamily="49" charset="-120"/>
                          <a:ea typeface="華康中特圓體" panose="020F0809000000000000" pitchFamily="49" charset="-120"/>
                          <a:cs typeface="Times New Roman" panose="02020603050405020304" pitchFamily="18" charset="0"/>
                        </a:rPr>
                        <a:t>申請生</a:t>
                      </a:r>
                      <a:endParaRPr lang="en-US" altLang="zh-TW" sz="2000" b="1" dirty="0" smtClean="0">
                        <a:latin typeface="華康中特圓體" panose="020F0809000000000000" pitchFamily="49" charset="-120"/>
                        <a:ea typeface="華康中特圓體" panose="020F0809000000000000" pitchFamily="49" charset="-120"/>
                        <a:cs typeface="Times New Roman" panose="02020603050405020304" pitchFamily="18" charset="0"/>
                      </a:endParaRPr>
                    </a:p>
                  </a:txBody>
                  <a:tcPr anchor="ctr">
                    <a:lnL w="12700" cap="flat" cmpd="sng" algn="ctr">
                      <a:solidFill>
                        <a:srgbClr val="0066CC"/>
                      </a:solidFill>
                      <a:prstDash val="solid"/>
                      <a:round/>
                      <a:headEnd type="none" w="med" len="med"/>
                      <a:tailEnd type="none" w="med" len="med"/>
                    </a:lnL>
                    <a:lnR w="12700" cap="flat" cmpd="sng" algn="ctr">
                      <a:solidFill>
                        <a:srgbClr val="0066CC"/>
                      </a:solidFill>
                      <a:prstDash val="solid"/>
                      <a:round/>
                      <a:headEnd type="none" w="med" len="med"/>
                      <a:tailEnd type="none" w="med" len="med"/>
                    </a:lnR>
                    <a:lnT w="12700" cap="flat" cmpd="sng" algn="ctr">
                      <a:solidFill>
                        <a:srgbClr val="0066CC"/>
                      </a:solidFill>
                      <a:prstDash val="solid"/>
                      <a:round/>
                      <a:headEnd type="none" w="med" len="med"/>
                      <a:tailEnd type="none" w="med" len="med"/>
                    </a:lnT>
                    <a:lnB w="12700" cap="flat" cmpd="sng" algn="ctr">
                      <a:solidFill>
                        <a:srgbClr val="0066CC"/>
                      </a:solidFill>
                      <a:prstDash val="solid"/>
                      <a:round/>
                      <a:headEnd type="none" w="med" len="med"/>
                      <a:tailEnd type="none" w="med" len="med"/>
                    </a:lnB>
                    <a:solidFill>
                      <a:schemeClr val="bg1"/>
                    </a:solidFill>
                  </a:tcPr>
                </a:tc>
                <a:tc>
                  <a:txBody>
                    <a:bodyPr/>
                    <a:lstStyle/>
                    <a:p>
                      <a:pPr marL="342900" marR="0" lvl="0" indent="-342900" algn="l" defTabSz="685800" rtl="0" eaLnBrk="1" fontAlgn="auto" latinLnBrk="0" hangingPunct="1">
                        <a:lnSpc>
                          <a:spcPct val="100000"/>
                        </a:lnSpc>
                        <a:spcBef>
                          <a:spcPts val="0"/>
                        </a:spcBef>
                        <a:spcAft>
                          <a:spcPts val="0"/>
                        </a:spcAft>
                        <a:buClrTx/>
                        <a:buSzTx/>
                        <a:buFontTx/>
                        <a:buNone/>
                        <a:tabLst/>
                        <a:defRPr/>
                      </a:pPr>
                      <a:r>
                        <a:rPr lang="zh-TW" altLang="en-US" sz="1600" b="0" dirty="0" smtClean="0">
                          <a:latin typeface="華康中特圓體" panose="020F0809000000000000" pitchFamily="49" charset="-120"/>
                          <a:ea typeface="華康中特圓體" panose="020F0809000000000000" pitchFamily="49" charset="-120"/>
                        </a:rPr>
                        <a:t>免繳費</a:t>
                      </a:r>
                      <a:endParaRPr lang="en-US" altLang="zh-TW" sz="1600" b="0" dirty="0" smtClean="0">
                        <a:latin typeface="華康中特圓體" panose="020F0809000000000000" pitchFamily="49" charset="-120"/>
                        <a:ea typeface="華康中特圓體" panose="020F0809000000000000" pitchFamily="49" charset="-120"/>
                      </a:endParaRPr>
                    </a:p>
                  </a:txBody>
                  <a:tcPr anchor="ctr">
                    <a:lnL w="12700" cap="flat" cmpd="sng" algn="ctr">
                      <a:solidFill>
                        <a:srgbClr val="0066CC"/>
                      </a:solidFill>
                      <a:prstDash val="solid"/>
                      <a:round/>
                      <a:headEnd type="none" w="med" len="med"/>
                      <a:tailEnd type="none" w="med" len="med"/>
                    </a:lnL>
                    <a:lnR w="12700" cap="flat" cmpd="sng" algn="ctr">
                      <a:solidFill>
                        <a:srgbClr val="0066CC"/>
                      </a:solidFill>
                      <a:prstDash val="solid"/>
                      <a:round/>
                      <a:headEnd type="none" w="med" len="med"/>
                      <a:tailEnd type="none" w="med" len="med"/>
                    </a:lnR>
                    <a:lnT w="12700" cap="flat" cmpd="sng" algn="ctr">
                      <a:solidFill>
                        <a:srgbClr val="0066CC"/>
                      </a:solidFill>
                      <a:prstDash val="solid"/>
                      <a:round/>
                      <a:headEnd type="none" w="med" len="med"/>
                      <a:tailEnd type="none" w="med" len="med"/>
                    </a:lnT>
                    <a:lnB w="12700" cap="flat" cmpd="sng" algn="ctr">
                      <a:solidFill>
                        <a:srgbClr val="0066CC"/>
                      </a:solidFill>
                      <a:prstDash val="solid"/>
                      <a:round/>
                      <a:headEnd type="none" w="med" len="med"/>
                      <a:tailEnd type="none" w="med" len="med"/>
                    </a:lnB>
                    <a:solidFill>
                      <a:schemeClr val="bg1"/>
                    </a:solidFill>
                  </a:tcPr>
                </a:tc>
                <a:tc rowSpan="2">
                  <a:txBody>
                    <a:bodyPr/>
                    <a:lstStyle/>
                    <a:p>
                      <a:pPr marL="342900" lvl="0" indent="-342900" eaLnBrk="1" hangingPunct="1">
                        <a:defRPr/>
                      </a:pPr>
                      <a:r>
                        <a:rPr kumimoji="0" lang="en-US" altLang="zh-TW" sz="1600" b="0" dirty="0" smtClean="0">
                          <a:latin typeface="華康中特圓體" panose="020F0809000000000000" pitchFamily="49" charset="-120"/>
                          <a:ea typeface="華康中特圓體" panose="020F0809000000000000" pitchFamily="49" charset="-120"/>
                          <a:cs typeface="Times New Roman" panose="02020603050405020304" pitchFamily="18" charset="0"/>
                        </a:rPr>
                        <a:t>1.</a:t>
                      </a:r>
                      <a:r>
                        <a:rPr kumimoji="0" lang="zh-TW" altLang="en-US" sz="1600" b="0" dirty="0" smtClean="0">
                          <a:solidFill>
                            <a:srgbClr val="FF0000"/>
                          </a:solidFill>
                          <a:latin typeface="華康中特圓體" panose="020F0809000000000000" pitchFamily="49" charset="-120"/>
                          <a:ea typeface="華康中特圓體" panose="020F0809000000000000" pitchFamily="49" charset="-120"/>
                          <a:cs typeface="Times New Roman" panose="02020603050405020304" pitchFamily="18" charset="0"/>
                        </a:rPr>
                        <a:t>經本招生第一階段</a:t>
                      </a:r>
                      <a:r>
                        <a:rPr kumimoji="0" lang="en-US" altLang="zh-TW" sz="1600" b="0" dirty="0" smtClean="0">
                          <a:solidFill>
                            <a:srgbClr val="FF0000"/>
                          </a:solidFill>
                          <a:latin typeface="華康中特圓體" panose="020F0809000000000000" pitchFamily="49" charset="-120"/>
                          <a:ea typeface="華康中特圓體" panose="020F0809000000000000" pitchFamily="49" charset="-120"/>
                          <a:cs typeface="Times New Roman" panose="02020603050405020304" pitchFamily="18" charset="0"/>
                        </a:rPr>
                        <a:t>(</a:t>
                      </a:r>
                      <a:r>
                        <a:rPr kumimoji="0" lang="zh-TW" altLang="en-US" sz="1600" b="0" dirty="0" smtClean="0">
                          <a:solidFill>
                            <a:srgbClr val="FF0000"/>
                          </a:solidFill>
                          <a:latin typeface="華康中特圓體" panose="020F0809000000000000" pitchFamily="49" charset="-120"/>
                          <a:ea typeface="華康中特圓體" panose="020F0809000000000000" pitchFamily="49" charset="-120"/>
                          <a:cs typeface="Times New Roman" panose="02020603050405020304" pitchFamily="18" charset="0"/>
                        </a:rPr>
                        <a:t>含大考中心</a:t>
                      </a:r>
                      <a:r>
                        <a:rPr kumimoji="0" lang="en-US" altLang="zh-TW" sz="1600" b="0" dirty="0" smtClean="0">
                          <a:solidFill>
                            <a:srgbClr val="FF0000"/>
                          </a:solidFill>
                          <a:latin typeface="華康中特圓體" panose="020F0809000000000000" pitchFamily="49" charset="-120"/>
                          <a:ea typeface="華康中特圓體" panose="020F0809000000000000" pitchFamily="49" charset="-120"/>
                          <a:cs typeface="Times New Roman" panose="02020603050405020304" pitchFamily="18" charset="0"/>
                        </a:rPr>
                        <a:t>)</a:t>
                      </a:r>
                      <a:r>
                        <a:rPr kumimoji="0" lang="zh-TW" altLang="en-US" sz="1600" b="0" dirty="0" smtClean="0">
                          <a:solidFill>
                            <a:srgbClr val="FF0000"/>
                          </a:solidFill>
                          <a:latin typeface="華康中特圓體" panose="020F0809000000000000" pitchFamily="49" charset="-120"/>
                          <a:ea typeface="華康中特圓體" panose="020F0809000000000000" pitchFamily="49" charset="-120"/>
                          <a:cs typeface="Times New Roman" panose="02020603050405020304" pitchFamily="18" charset="0"/>
                        </a:rPr>
                        <a:t>登錄列冊者：</a:t>
                      </a:r>
                      <a:endParaRPr kumimoji="0" lang="en-US" altLang="zh-TW" sz="1600" b="0" dirty="0" smtClean="0">
                        <a:solidFill>
                          <a:srgbClr val="FF0000"/>
                        </a:solidFill>
                        <a:latin typeface="華康中特圓體" panose="020F0809000000000000" pitchFamily="49" charset="-120"/>
                        <a:ea typeface="華康中特圓體" panose="020F0809000000000000" pitchFamily="49" charset="-120"/>
                        <a:cs typeface="Times New Roman" panose="02020603050405020304" pitchFamily="18" charset="0"/>
                      </a:endParaRPr>
                    </a:p>
                    <a:p>
                      <a:pPr marL="0" lvl="0" indent="-342900" algn="just" eaLnBrk="1" hangingPunct="1">
                        <a:defRPr/>
                      </a:pPr>
                      <a:r>
                        <a:rPr kumimoji="0" lang="zh-TW" altLang="en-US" sz="1600" b="0" dirty="0" smtClean="0">
                          <a:latin typeface="華康中特圓體" panose="020F0809000000000000" pitchFamily="49" charset="-120"/>
                          <a:ea typeface="華康中特圓體" panose="020F0809000000000000" pitchFamily="49" charset="-120"/>
                          <a:cs typeface="Times New Roman" panose="02020603050405020304" pitchFamily="18" charset="0"/>
                        </a:rPr>
                        <a:t>→免附證明，即可辦理第二階段報名。</a:t>
                      </a:r>
                      <a:endParaRPr kumimoji="0" lang="en-US" altLang="zh-TW" sz="1600" b="0" dirty="0" smtClean="0">
                        <a:latin typeface="華康中特圓體" panose="020F0809000000000000" pitchFamily="49" charset="-120"/>
                        <a:ea typeface="華康中特圓體" panose="020F0809000000000000" pitchFamily="49" charset="-120"/>
                        <a:cs typeface="Times New Roman" panose="02020603050405020304" pitchFamily="18" charset="0"/>
                      </a:endParaRPr>
                    </a:p>
                    <a:p>
                      <a:pPr marL="0" lvl="0" indent="-342900" algn="just" eaLnBrk="1" hangingPunct="1">
                        <a:defRPr/>
                      </a:pPr>
                      <a:endParaRPr kumimoji="0" lang="zh-TW" altLang="en-US" sz="1600" b="0" dirty="0" smtClean="0">
                        <a:latin typeface="華康中特圓體" panose="020F0809000000000000" pitchFamily="49" charset="-120"/>
                        <a:ea typeface="華康中特圓體" panose="020F0809000000000000" pitchFamily="49" charset="-120"/>
                        <a:cs typeface="Times New Roman" panose="02020603050405020304" pitchFamily="18" charset="0"/>
                      </a:endParaRPr>
                    </a:p>
                    <a:p>
                      <a:pPr marL="342900" indent="-342900" eaLnBrk="1" hangingPunct="1">
                        <a:defRPr/>
                      </a:pPr>
                      <a:r>
                        <a:rPr kumimoji="0" lang="en-US" altLang="zh-TW" sz="1600" b="0" dirty="0" smtClean="0">
                          <a:latin typeface="華康中特圓體" panose="020F0809000000000000" pitchFamily="49" charset="-120"/>
                          <a:ea typeface="華康中特圓體" panose="020F0809000000000000" pitchFamily="49" charset="-120"/>
                          <a:cs typeface="Times New Roman" panose="02020603050405020304" pitchFamily="18" charset="0"/>
                        </a:rPr>
                        <a:t>2.</a:t>
                      </a:r>
                      <a:r>
                        <a:rPr kumimoji="0" lang="zh-TW" altLang="en-US" sz="1600" b="0" dirty="0" smtClean="0">
                          <a:solidFill>
                            <a:srgbClr val="0000FF"/>
                          </a:solidFill>
                          <a:latin typeface="華康中特圓體" panose="020F0809000000000000" pitchFamily="49" charset="-120"/>
                          <a:ea typeface="華康中特圓體" panose="020F0809000000000000" pitchFamily="49" charset="-120"/>
                          <a:cs typeface="Times New Roman" panose="02020603050405020304" pitchFamily="18" charset="0"/>
                        </a:rPr>
                        <a:t>未經本招生第一階段</a:t>
                      </a:r>
                      <a:r>
                        <a:rPr kumimoji="0" lang="en-US" altLang="zh-TW" sz="1600" b="0" dirty="0" smtClean="0">
                          <a:solidFill>
                            <a:srgbClr val="0000FF"/>
                          </a:solidFill>
                          <a:latin typeface="華康中特圓體" panose="020F0809000000000000" pitchFamily="49" charset="-120"/>
                          <a:ea typeface="華康中特圓體" panose="020F0809000000000000" pitchFamily="49" charset="-120"/>
                          <a:cs typeface="Times New Roman" panose="02020603050405020304" pitchFamily="18" charset="0"/>
                        </a:rPr>
                        <a:t>(</a:t>
                      </a:r>
                      <a:r>
                        <a:rPr kumimoji="0" lang="zh-TW" altLang="en-US" sz="1600" b="0" dirty="0" smtClean="0">
                          <a:solidFill>
                            <a:srgbClr val="0000FF"/>
                          </a:solidFill>
                          <a:latin typeface="華康中特圓體" panose="020F0809000000000000" pitchFamily="49" charset="-120"/>
                          <a:ea typeface="華康中特圓體" panose="020F0809000000000000" pitchFamily="49" charset="-120"/>
                          <a:cs typeface="Times New Roman" panose="02020603050405020304" pitchFamily="18" charset="0"/>
                        </a:rPr>
                        <a:t>含大考中心</a:t>
                      </a:r>
                      <a:r>
                        <a:rPr kumimoji="0" lang="en-US" altLang="zh-TW" sz="1600" b="0" dirty="0" smtClean="0">
                          <a:solidFill>
                            <a:srgbClr val="0000FF"/>
                          </a:solidFill>
                          <a:latin typeface="華康中特圓體" panose="020F0809000000000000" pitchFamily="49" charset="-120"/>
                          <a:ea typeface="華康中特圓體" panose="020F0809000000000000" pitchFamily="49" charset="-120"/>
                          <a:cs typeface="Times New Roman" panose="02020603050405020304" pitchFamily="18" charset="0"/>
                        </a:rPr>
                        <a:t>)</a:t>
                      </a:r>
                      <a:r>
                        <a:rPr kumimoji="0" lang="zh-TW" altLang="en-US" sz="1600" b="0" dirty="0" smtClean="0">
                          <a:solidFill>
                            <a:srgbClr val="0000FF"/>
                          </a:solidFill>
                          <a:latin typeface="華康中特圓體" panose="020F0809000000000000" pitchFamily="49" charset="-120"/>
                          <a:ea typeface="華康中特圓體" panose="020F0809000000000000" pitchFamily="49" charset="-120"/>
                          <a:cs typeface="Times New Roman" panose="02020603050405020304" pitchFamily="18" charset="0"/>
                        </a:rPr>
                        <a:t>登錄列冊者：</a:t>
                      </a:r>
                      <a:r>
                        <a:rPr kumimoji="0" lang="en-US" altLang="zh-TW" sz="1600" b="0" dirty="0" smtClean="0">
                          <a:solidFill>
                            <a:srgbClr val="FF0000"/>
                          </a:solidFill>
                          <a:latin typeface="華康中特圓體" panose="020F0809000000000000" pitchFamily="49" charset="-120"/>
                          <a:ea typeface="華康中特圓體" panose="020F0809000000000000" pitchFamily="49" charset="-120"/>
                          <a:cs typeface="Times New Roman" panose="02020603050405020304" pitchFamily="18" charset="0"/>
                        </a:rPr>
                        <a:t>  </a:t>
                      </a:r>
                    </a:p>
                    <a:p>
                      <a:pPr marL="342900" indent="-342900" eaLnBrk="1" hangingPunct="1">
                        <a:defRPr/>
                      </a:pPr>
                      <a:r>
                        <a:rPr kumimoji="0" lang="zh-TW" altLang="en-US" sz="1600" b="0" dirty="0" smtClean="0">
                          <a:latin typeface="華康中特圓體" panose="020F0809000000000000" pitchFamily="49" charset="-120"/>
                          <a:ea typeface="華康中特圓體" panose="020F0809000000000000" pitchFamily="49" charset="-120"/>
                          <a:cs typeface="Times New Roman" panose="02020603050405020304" pitchFamily="18" charset="0"/>
                        </a:rPr>
                        <a:t>→檢附低收入戶或中低收入戶證明文件</a:t>
                      </a:r>
                      <a:endParaRPr kumimoji="0" lang="en-US" altLang="zh-TW" sz="1600" b="0" dirty="0" smtClean="0">
                        <a:latin typeface="華康中特圓體" panose="020F0809000000000000" pitchFamily="49" charset="-120"/>
                        <a:ea typeface="華康中特圓體" panose="020F0809000000000000" pitchFamily="49" charset="-120"/>
                        <a:cs typeface="Times New Roman" panose="02020603050405020304" pitchFamily="18" charset="0"/>
                      </a:endParaRPr>
                    </a:p>
                    <a:p>
                      <a:pPr marL="212725" indent="0" eaLnBrk="1" hangingPunct="1">
                        <a:defRPr/>
                      </a:pPr>
                      <a:r>
                        <a:rPr kumimoji="0" lang="zh-TW" altLang="en-US" sz="1600" b="0" dirty="0" smtClean="0">
                          <a:latin typeface="華康中特圓體" panose="020F0809000000000000" pitchFamily="49" charset="-120"/>
                          <a:ea typeface="華康中特圓體" panose="020F0809000000000000" pitchFamily="49" charset="-120"/>
                          <a:cs typeface="Times New Roman" panose="02020603050405020304" pitchFamily="18" charset="0"/>
                        </a:rPr>
                        <a:t>併同資格審查資料上傳至各科技校院辦理</a:t>
                      </a:r>
                    </a:p>
                    <a:p>
                      <a:pPr marL="342900" indent="-342900" eaLnBrk="1" hangingPunct="1">
                        <a:defRPr/>
                      </a:pPr>
                      <a:endParaRPr kumimoji="0" lang="zh-TW" altLang="en-US" sz="1600" b="0" dirty="0" smtClean="0">
                        <a:latin typeface="華康中特圓體" panose="020F0809000000000000" pitchFamily="49" charset="-120"/>
                        <a:ea typeface="華康中特圓體" panose="020F0809000000000000" pitchFamily="49" charset="-120"/>
                        <a:cs typeface="Times New Roman" panose="02020603050405020304" pitchFamily="18" charset="0"/>
                      </a:endParaRPr>
                    </a:p>
                  </a:txBody>
                  <a:tcPr anchor="ctr">
                    <a:lnL w="12700" cap="flat" cmpd="sng" algn="ctr">
                      <a:solidFill>
                        <a:srgbClr val="0066CC"/>
                      </a:solidFill>
                      <a:prstDash val="solid"/>
                      <a:round/>
                      <a:headEnd type="none" w="med" len="med"/>
                      <a:tailEnd type="none" w="med" len="med"/>
                    </a:lnL>
                    <a:lnR w="12700" cap="flat" cmpd="sng" algn="ctr">
                      <a:solidFill>
                        <a:srgbClr val="0066CC"/>
                      </a:solidFill>
                      <a:prstDash val="solid"/>
                      <a:round/>
                      <a:headEnd type="none" w="med" len="med"/>
                      <a:tailEnd type="none" w="med" len="med"/>
                    </a:lnR>
                    <a:lnT w="12700" cap="flat" cmpd="sng" algn="ctr">
                      <a:solidFill>
                        <a:srgbClr val="0066CC"/>
                      </a:solidFill>
                      <a:prstDash val="solid"/>
                      <a:round/>
                      <a:headEnd type="none" w="med" len="med"/>
                      <a:tailEnd type="none" w="med" len="med"/>
                    </a:lnT>
                    <a:lnB w="12700" cap="flat" cmpd="sng" algn="ctr">
                      <a:solidFill>
                        <a:srgbClr val="0066CC"/>
                      </a:solidFill>
                      <a:prstDash val="solid"/>
                      <a:round/>
                      <a:headEnd type="none" w="med" len="med"/>
                      <a:tailEnd type="none" w="med" len="med"/>
                    </a:lnB>
                    <a:solidFill>
                      <a:schemeClr val="bg1"/>
                    </a:solidFill>
                  </a:tcPr>
                </a:tc>
                <a:extLst>
                  <a:ext uri="{0D108BD9-81ED-4DB2-BD59-A6C34878D82A}">
                    <a16:rowId xmlns:a16="http://schemas.microsoft.com/office/drawing/2014/main" val="817616063"/>
                  </a:ext>
                </a:extLst>
              </a:tr>
              <a:tr h="1528973">
                <a:tc>
                  <a:txBody>
                    <a:bodyPr/>
                    <a:lstStyle/>
                    <a:p>
                      <a:pPr algn="ctr">
                        <a:spcBef>
                          <a:spcPct val="0"/>
                        </a:spcBef>
                        <a:buFontTx/>
                        <a:buNone/>
                      </a:pPr>
                      <a:r>
                        <a:rPr lang="zh-TW" altLang="en-US" sz="2000" b="1" dirty="0" smtClean="0">
                          <a:latin typeface="華康中特圓體" panose="020F0809000000000000" pitchFamily="49" charset="-120"/>
                          <a:ea typeface="華康中特圓體" panose="020F0809000000000000" pitchFamily="49" charset="-120"/>
                          <a:cs typeface="Times New Roman" panose="02020603050405020304" pitchFamily="18" charset="0"/>
                        </a:rPr>
                        <a:t>中低收入戶</a:t>
                      </a:r>
                      <a:endParaRPr lang="en-US" altLang="zh-TW" sz="2000" b="1" dirty="0" smtClean="0">
                        <a:latin typeface="華康中特圓體" panose="020F0809000000000000" pitchFamily="49" charset="-120"/>
                        <a:ea typeface="華康中特圓體" panose="020F0809000000000000" pitchFamily="49" charset="-120"/>
                        <a:cs typeface="Times New Roman" panose="02020603050405020304" pitchFamily="18" charset="0"/>
                      </a:endParaRPr>
                    </a:p>
                    <a:p>
                      <a:pPr algn="ctr">
                        <a:spcBef>
                          <a:spcPct val="0"/>
                        </a:spcBef>
                        <a:buFontTx/>
                        <a:buNone/>
                      </a:pPr>
                      <a:r>
                        <a:rPr lang="zh-TW" altLang="en-US" sz="2000" b="1" dirty="0" smtClean="0">
                          <a:latin typeface="華康中特圓體" panose="020F0809000000000000" pitchFamily="49" charset="-120"/>
                          <a:ea typeface="華康中特圓體" panose="020F0809000000000000" pitchFamily="49" charset="-120"/>
                          <a:cs typeface="Times New Roman" panose="02020603050405020304" pitchFamily="18" charset="0"/>
                        </a:rPr>
                        <a:t>申請生</a:t>
                      </a:r>
                      <a:endParaRPr lang="en-US" altLang="zh-TW" sz="2000" b="1" dirty="0" smtClean="0">
                        <a:latin typeface="華康中特圓體" panose="020F0809000000000000" pitchFamily="49" charset="-120"/>
                        <a:ea typeface="華康中特圓體" panose="020F0809000000000000" pitchFamily="49" charset="-120"/>
                        <a:cs typeface="Times New Roman" panose="02020603050405020304" pitchFamily="18" charset="0"/>
                      </a:endParaRPr>
                    </a:p>
                  </a:txBody>
                  <a:tcPr anchor="ctr">
                    <a:lnL w="12700" cap="flat" cmpd="sng" algn="ctr">
                      <a:solidFill>
                        <a:srgbClr val="0066CC"/>
                      </a:solidFill>
                      <a:prstDash val="solid"/>
                      <a:round/>
                      <a:headEnd type="none" w="med" len="med"/>
                      <a:tailEnd type="none" w="med" len="med"/>
                    </a:lnL>
                    <a:lnR w="12700" cap="flat" cmpd="sng" algn="ctr">
                      <a:solidFill>
                        <a:srgbClr val="0066CC"/>
                      </a:solidFill>
                      <a:prstDash val="solid"/>
                      <a:round/>
                      <a:headEnd type="none" w="med" len="med"/>
                      <a:tailEnd type="none" w="med" len="med"/>
                    </a:lnR>
                    <a:lnT w="12700" cap="flat" cmpd="sng" algn="ctr">
                      <a:solidFill>
                        <a:srgbClr val="0066CC"/>
                      </a:solidFill>
                      <a:prstDash val="solid"/>
                      <a:round/>
                      <a:headEnd type="none" w="med" len="med"/>
                      <a:tailEnd type="none" w="med" len="med"/>
                    </a:lnT>
                    <a:lnB w="12700" cap="flat" cmpd="sng" algn="ctr">
                      <a:solidFill>
                        <a:srgbClr val="0066CC"/>
                      </a:solidFill>
                      <a:prstDash val="solid"/>
                      <a:round/>
                      <a:headEnd type="none" w="med" len="med"/>
                      <a:tailEnd type="none" w="med" len="med"/>
                    </a:lnB>
                    <a:solidFill>
                      <a:schemeClr val="bg1"/>
                    </a:solidFill>
                  </a:tcPr>
                </a:tc>
                <a:tc>
                  <a:txBody>
                    <a:bodyPr/>
                    <a:lstStyle/>
                    <a:p>
                      <a:pPr algn="l">
                        <a:spcBef>
                          <a:spcPct val="0"/>
                        </a:spcBef>
                        <a:buFontTx/>
                        <a:buNone/>
                      </a:pPr>
                      <a:r>
                        <a:rPr lang="zh-TW" altLang="en-US" sz="1600" b="0" dirty="0" smtClean="0">
                          <a:latin typeface="華康中特圓體" panose="020F0809000000000000" pitchFamily="49" charset="-120"/>
                          <a:ea typeface="華康中特圓體" panose="020F0809000000000000" pitchFamily="49" charset="-120"/>
                        </a:rPr>
                        <a:t>減免</a:t>
                      </a:r>
                      <a:r>
                        <a:rPr lang="en-US" altLang="zh-TW" sz="1600" b="0" dirty="0" smtClean="0">
                          <a:latin typeface="華康中特圓體" panose="020F0809000000000000" pitchFamily="49" charset="-120"/>
                          <a:ea typeface="華康中特圓體" panose="020F0809000000000000" pitchFamily="49" charset="-120"/>
                        </a:rPr>
                        <a:t>60%</a:t>
                      </a:r>
                    </a:p>
                    <a:p>
                      <a:pPr algn="l">
                        <a:spcBef>
                          <a:spcPct val="0"/>
                        </a:spcBef>
                        <a:buFontTx/>
                        <a:buNone/>
                      </a:pPr>
                      <a:endParaRPr lang="en-US" altLang="zh-TW" sz="1600" b="0" dirty="0" smtClean="0">
                        <a:latin typeface="華康中特圓體" panose="020F0809000000000000" pitchFamily="49" charset="-120"/>
                        <a:ea typeface="華康中特圓體" panose="020F0809000000000000" pitchFamily="49" charset="-120"/>
                      </a:endParaRPr>
                    </a:p>
                    <a:p>
                      <a:pPr algn="l">
                        <a:spcBef>
                          <a:spcPct val="0"/>
                        </a:spcBef>
                        <a:buFontTx/>
                        <a:buNone/>
                      </a:pPr>
                      <a:r>
                        <a:rPr lang="zh-TW" altLang="en-US" sz="1600" b="0" dirty="0" smtClean="0">
                          <a:latin typeface="華康中特圓體" panose="020F0809000000000000" pitchFamily="49" charset="-120"/>
                          <a:ea typeface="華康中特圓體" panose="020F0809000000000000" pitchFamily="49" charset="-120"/>
                        </a:rPr>
                        <a:t>→</a:t>
                      </a:r>
                      <a:r>
                        <a:rPr lang="en-US" altLang="zh-TW" sz="1600" b="0" dirty="0" smtClean="0">
                          <a:latin typeface="華康中特圓體" panose="020F0809000000000000" pitchFamily="49" charset="-120"/>
                          <a:ea typeface="華康中特圓體" panose="020F0809000000000000" pitchFamily="49" charset="-120"/>
                        </a:rPr>
                        <a:t>1</a:t>
                      </a:r>
                      <a:r>
                        <a:rPr lang="zh-TW" altLang="en-US" sz="1600" b="0" dirty="0" smtClean="0">
                          <a:latin typeface="華康中特圓體" panose="020F0809000000000000" pitchFamily="49" charset="-120"/>
                          <a:ea typeface="華康中特圓體" panose="020F0809000000000000" pitchFamily="49" charset="-120"/>
                        </a:rPr>
                        <a:t>項</a:t>
                      </a:r>
                      <a:r>
                        <a:rPr lang="en-US" altLang="zh-TW" sz="1600" b="0" dirty="0" smtClean="0">
                          <a:latin typeface="華康中特圓體" panose="020F0809000000000000" pitchFamily="49" charset="-120"/>
                          <a:ea typeface="華康中特圓體" panose="020F0809000000000000" pitchFamily="49" charset="-120"/>
                        </a:rPr>
                        <a:t>320</a:t>
                      </a:r>
                      <a:r>
                        <a:rPr lang="zh-TW" altLang="en-US" sz="1600" b="0" dirty="0" smtClean="0">
                          <a:latin typeface="華康中特圓體" panose="020F0809000000000000" pitchFamily="49" charset="-120"/>
                          <a:ea typeface="華康中特圓體" panose="020F0809000000000000" pitchFamily="49" charset="-120"/>
                        </a:rPr>
                        <a:t>元</a:t>
                      </a:r>
                      <a:endParaRPr lang="en-US" altLang="zh-TW" sz="1600" b="0" dirty="0" smtClean="0">
                        <a:latin typeface="華康中特圓體" panose="020F0809000000000000" pitchFamily="49" charset="-120"/>
                        <a:ea typeface="華康中特圓體" panose="020F0809000000000000" pitchFamily="49" charset="-120"/>
                      </a:endParaRPr>
                    </a:p>
                    <a:p>
                      <a:pPr algn="l">
                        <a:spcBef>
                          <a:spcPct val="0"/>
                        </a:spcBef>
                        <a:buFontTx/>
                        <a:buNone/>
                      </a:pPr>
                      <a:r>
                        <a:rPr lang="zh-TW" altLang="en-US" sz="1600" b="0" dirty="0" smtClean="0">
                          <a:latin typeface="華康中特圓體" panose="020F0809000000000000" pitchFamily="49" charset="-120"/>
                          <a:ea typeface="華康中特圓體" panose="020F0809000000000000" pitchFamily="49" charset="-120"/>
                        </a:rPr>
                        <a:t>→</a:t>
                      </a:r>
                      <a:r>
                        <a:rPr lang="en-US" altLang="zh-TW" sz="1600" b="0" dirty="0" smtClean="0">
                          <a:latin typeface="華康中特圓體" panose="020F0809000000000000" pitchFamily="49" charset="-120"/>
                          <a:ea typeface="華康中特圓體" panose="020F0809000000000000" pitchFamily="49" charset="-120"/>
                        </a:rPr>
                        <a:t>2</a:t>
                      </a:r>
                      <a:r>
                        <a:rPr lang="zh-TW" altLang="en-US" sz="1600" b="0" dirty="0" smtClean="0">
                          <a:latin typeface="華康中特圓體" panose="020F0809000000000000" pitchFamily="49" charset="-120"/>
                          <a:ea typeface="華康中特圓體" panose="020F0809000000000000" pitchFamily="49" charset="-120"/>
                        </a:rPr>
                        <a:t>項以上</a:t>
                      </a:r>
                      <a:r>
                        <a:rPr lang="en-US" altLang="zh-TW" sz="1600" b="0" dirty="0" smtClean="0">
                          <a:latin typeface="華康中特圓體" panose="020F0809000000000000" pitchFamily="49" charset="-120"/>
                          <a:ea typeface="華康中特圓體" panose="020F0809000000000000" pitchFamily="49" charset="-120"/>
                        </a:rPr>
                        <a:t>400</a:t>
                      </a:r>
                      <a:r>
                        <a:rPr lang="zh-TW" altLang="en-US" sz="1600" b="0" dirty="0" smtClean="0">
                          <a:latin typeface="華康中特圓體" panose="020F0809000000000000" pitchFamily="49" charset="-120"/>
                          <a:ea typeface="華康中特圓體" panose="020F0809000000000000" pitchFamily="49" charset="-120"/>
                        </a:rPr>
                        <a:t>元</a:t>
                      </a:r>
                    </a:p>
                    <a:p>
                      <a:pPr algn="l"/>
                      <a:endParaRPr lang="zh-TW" altLang="en-US" sz="1600" b="0" dirty="0">
                        <a:latin typeface="華康中特圓體" panose="020F0809000000000000" pitchFamily="49" charset="-120"/>
                        <a:ea typeface="華康中特圓體" panose="020F0809000000000000" pitchFamily="49" charset="-120"/>
                      </a:endParaRPr>
                    </a:p>
                  </a:txBody>
                  <a:tcPr anchor="ctr">
                    <a:lnL w="12700" cap="flat" cmpd="sng" algn="ctr">
                      <a:solidFill>
                        <a:srgbClr val="0066CC"/>
                      </a:solidFill>
                      <a:prstDash val="solid"/>
                      <a:round/>
                      <a:headEnd type="none" w="med" len="med"/>
                      <a:tailEnd type="none" w="med" len="med"/>
                    </a:lnL>
                    <a:lnR w="12700" cap="flat" cmpd="sng" algn="ctr">
                      <a:solidFill>
                        <a:srgbClr val="0066CC"/>
                      </a:solidFill>
                      <a:prstDash val="solid"/>
                      <a:round/>
                      <a:headEnd type="none" w="med" len="med"/>
                      <a:tailEnd type="none" w="med" len="med"/>
                    </a:lnR>
                    <a:lnT w="12700" cap="flat" cmpd="sng" algn="ctr">
                      <a:solidFill>
                        <a:srgbClr val="0066CC"/>
                      </a:solidFill>
                      <a:prstDash val="solid"/>
                      <a:round/>
                      <a:headEnd type="none" w="med" len="med"/>
                      <a:tailEnd type="none" w="med" len="med"/>
                    </a:lnT>
                    <a:lnB w="12700" cap="flat" cmpd="sng" algn="ctr">
                      <a:solidFill>
                        <a:srgbClr val="0066CC"/>
                      </a:solidFill>
                      <a:prstDash val="solid"/>
                      <a:round/>
                      <a:headEnd type="none" w="med" len="med"/>
                      <a:tailEnd type="none" w="med" len="med"/>
                    </a:lnB>
                    <a:solidFill>
                      <a:schemeClr val="bg1"/>
                    </a:solidFill>
                  </a:tcPr>
                </a:tc>
                <a:tc vMerge="1">
                  <a:txBody>
                    <a:bodyPr/>
                    <a:lstStyle/>
                    <a:p>
                      <a:endParaRPr lang="zh-TW" altLang="en-US"/>
                    </a:p>
                  </a:txBody>
                  <a:tcPr/>
                </a:tc>
                <a:extLst>
                  <a:ext uri="{0D108BD9-81ED-4DB2-BD59-A6C34878D82A}">
                    <a16:rowId xmlns:a16="http://schemas.microsoft.com/office/drawing/2014/main" val="2605090607"/>
                  </a:ext>
                </a:extLst>
              </a:tr>
              <a:tr h="551431">
                <a:tc gridSpan="3">
                  <a:txBody>
                    <a:bodyPr/>
                    <a:lstStyle/>
                    <a:p>
                      <a:pPr marL="285750" indent="-285750">
                        <a:buFont typeface="Wingdings" panose="05000000000000000000" pitchFamily="2" charset="2"/>
                        <a:buChar char="u"/>
                      </a:pPr>
                      <a:r>
                        <a:rPr lang="zh-TW" altLang="en-US" sz="1600" b="0" i="0" u="none" strike="noStrike" kern="1200" baseline="0" dirty="0" smtClean="0">
                          <a:solidFill>
                            <a:schemeClr val="dk1"/>
                          </a:solidFill>
                          <a:latin typeface="華康中特圓體" panose="020F0809000000000000" pitchFamily="49" charset="-120"/>
                          <a:ea typeface="華康中特圓體" panose="020F0809000000000000" pitchFamily="49" charset="-120"/>
                          <a:cs typeface="Times New Roman" panose="02020603050405020304" pitchFamily="18" charset="0"/>
                        </a:rPr>
                        <a:t>複試費繳費時間及方式，請參閱本簡章「貳、分則」各校系</a:t>
                      </a:r>
                      <a:r>
                        <a:rPr lang="en-US" altLang="zh-TW" sz="1600" b="0" i="0" u="none" strike="noStrike" kern="1200" baseline="0" dirty="0" smtClean="0">
                          <a:solidFill>
                            <a:schemeClr val="dk1"/>
                          </a:solidFill>
                          <a:latin typeface="華康中特圓體" panose="020F0809000000000000" pitchFamily="49" charset="-120"/>
                          <a:ea typeface="華康中特圓體" panose="020F0809000000000000" pitchFamily="49" charset="-120"/>
                          <a:cs typeface="Times New Roman" panose="02020603050405020304" pitchFamily="18" charset="0"/>
                        </a:rPr>
                        <a:t>(</a:t>
                      </a:r>
                      <a:r>
                        <a:rPr lang="zh-TW" altLang="en-US" sz="1600" b="0" i="0" u="none" strike="noStrike" kern="1200" baseline="0" dirty="0" smtClean="0">
                          <a:solidFill>
                            <a:schemeClr val="dk1"/>
                          </a:solidFill>
                          <a:latin typeface="華康中特圓體" panose="020F0809000000000000" pitchFamily="49" charset="-120"/>
                          <a:ea typeface="華康中特圓體" panose="020F0809000000000000" pitchFamily="49" charset="-120"/>
                          <a:cs typeface="Times New Roman" panose="02020603050405020304" pitchFamily="18" charset="0"/>
                        </a:rPr>
                        <a:t>組</a:t>
                      </a:r>
                      <a:r>
                        <a:rPr lang="en-US" altLang="zh-TW" sz="1600" b="0" i="0" u="none" strike="noStrike" kern="1200" baseline="0" dirty="0" smtClean="0">
                          <a:solidFill>
                            <a:schemeClr val="dk1"/>
                          </a:solidFill>
                          <a:latin typeface="華康中特圓體" panose="020F0809000000000000" pitchFamily="49" charset="-120"/>
                          <a:ea typeface="華康中特圓體" panose="020F0809000000000000" pitchFamily="49" charset="-120"/>
                          <a:cs typeface="Times New Roman" panose="02020603050405020304" pitchFamily="18" charset="0"/>
                        </a:rPr>
                        <a:t>)</a:t>
                      </a:r>
                      <a:r>
                        <a:rPr lang="zh-TW" altLang="en-US" sz="1600" b="0" i="0" u="none" strike="noStrike" kern="1200" baseline="0" dirty="0" smtClean="0">
                          <a:solidFill>
                            <a:schemeClr val="dk1"/>
                          </a:solidFill>
                          <a:latin typeface="華康中特圓體" panose="020F0809000000000000" pitchFamily="49" charset="-120"/>
                          <a:ea typeface="華康中特圓體" panose="020F0809000000000000" pitchFamily="49" charset="-120"/>
                          <a:cs typeface="Times New Roman" panose="02020603050405020304" pitchFamily="18" charset="0"/>
                        </a:rPr>
                        <a:t>、學程之規定。 </a:t>
                      </a:r>
                    </a:p>
                  </a:txBody>
                  <a:tcPr anchor="ctr">
                    <a:lnL w="12700" cap="flat" cmpd="sng" algn="ctr">
                      <a:solidFill>
                        <a:srgbClr val="0066CC"/>
                      </a:solidFill>
                      <a:prstDash val="solid"/>
                      <a:round/>
                      <a:headEnd type="none" w="med" len="med"/>
                      <a:tailEnd type="none" w="med" len="med"/>
                    </a:lnL>
                    <a:lnR w="12700" cap="flat" cmpd="sng" algn="ctr">
                      <a:solidFill>
                        <a:srgbClr val="0066CC"/>
                      </a:solidFill>
                      <a:prstDash val="solid"/>
                      <a:round/>
                      <a:headEnd type="none" w="med" len="med"/>
                      <a:tailEnd type="none" w="med" len="med"/>
                    </a:lnR>
                    <a:lnT w="12700" cap="flat" cmpd="sng" algn="ctr">
                      <a:solidFill>
                        <a:srgbClr val="0066CC"/>
                      </a:solidFill>
                      <a:prstDash val="solid"/>
                      <a:round/>
                      <a:headEnd type="none" w="med" len="med"/>
                      <a:tailEnd type="none" w="med" len="med"/>
                    </a:lnT>
                    <a:lnB w="12700" cap="flat" cmpd="sng" algn="ctr">
                      <a:solidFill>
                        <a:srgbClr val="0066CC"/>
                      </a:solidFill>
                      <a:prstDash val="solid"/>
                      <a:round/>
                      <a:headEnd type="none" w="med" len="med"/>
                      <a:tailEnd type="none" w="med" len="med"/>
                    </a:lnB>
                    <a:solidFill>
                      <a:schemeClr val="bg1"/>
                    </a:solidFill>
                  </a:tcPr>
                </a:tc>
                <a:tc hMerge="1">
                  <a:txBody>
                    <a:bodyPr/>
                    <a:lstStyle/>
                    <a:p>
                      <a:pPr marL="342900" indent="-342900" eaLnBrk="1" hangingPunct="1">
                        <a:defRPr/>
                      </a:pPr>
                      <a:endParaRPr kumimoji="0" lang="zh-TW" altLang="en-US" sz="1600" b="0" dirty="0" smtClean="0">
                        <a:latin typeface="微軟正黑體" panose="020B0604030504040204" pitchFamily="34" charset="-120"/>
                        <a:ea typeface="微軟正黑體" panose="020B0604030504040204" pitchFamily="34" charset="-120"/>
                        <a:cs typeface="Times New Roman" pitchFamily="18" charset="0"/>
                      </a:endParaRPr>
                    </a:p>
                  </a:txBody>
                  <a:tcPr anchor="ctr">
                    <a:lnL w="28575" cap="flat" cmpd="sng" algn="ctr">
                      <a:solidFill>
                        <a:schemeClr val="accent6">
                          <a:lumMod val="40000"/>
                          <a:lumOff val="60000"/>
                        </a:schemeClr>
                      </a:solidFill>
                      <a:prstDash val="solid"/>
                      <a:round/>
                      <a:headEnd type="none" w="med" len="med"/>
                      <a:tailEnd type="none" w="med" len="med"/>
                    </a:lnL>
                    <a:lnR w="28575" cap="flat" cmpd="sng" algn="ctr">
                      <a:solidFill>
                        <a:schemeClr val="accent6">
                          <a:lumMod val="40000"/>
                          <a:lumOff val="60000"/>
                        </a:schemeClr>
                      </a:solidFill>
                      <a:prstDash val="solid"/>
                      <a:round/>
                      <a:headEnd type="none" w="med" len="med"/>
                      <a:tailEnd type="none" w="med" len="med"/>
                    </a:lnR>
                    <a:lnT w="28575" cap="flat" cmpd="sng" algn="ctr">
                      <a:solidFill>
                        <a:schemeClr val="accent6">
                          <a:lumMod val="40000"/>
                          <a:lumOff val="60000"/>
                        </a:schemeClr>
                      </a:solidFill>
                      <a:prstDash val="solid"/>
                      <a:round/>
                      <a:headEnd type="none" w="med" len="med"/>
                      <a:tailEnd type="none" w="med" len="med"/>
                    </a:lnT>
                    <a:lnB w="28575" cap="flat" cmpd="sng" algn="ctr">
                      <a:solidFill>
                        <a:schemeClr val="accent6">
                          <a:lumMod val="40000"/>
                          <a:lumOff val="60000"/>
                        </a:schemeClr>
                      </a:solidFill>
                      <a:prstDash val="solid"/>
                      <a:round/>
                      <a:headEnd type="none" w="med" len="med"/>
                      <a:tailEnd type="none" w="med" len="med"/>
                    </a:lnB>
                    <a:solidFill>
                      <a:schemeClr val="bg1"/>
                    </a:solidFill>
                  </a:tcPr>
                </a:tc>
                <a:tc hMerge="1">
                  <a:txBody>
                    <a:bodyPr/>
                    <a:lstStyle/>
                    <a:p>
                      <a:endParaRPr lang="zh-TW" altLang="en-US"/>
                    </a:p>
                  </a:txBody>
                  <a:tcPr/>
                </a:tc>
                <a:extLst>
                  <a:ext uri="{0D108BD9-81ED-4DB2-BD59-A6C34878D82A}">
                    <a16:rowId xmlns:a16="http://schemas.microsoft.com/office/drawing/2014/main" val="1531229230"/>
                  </a:ext>
                </a:extLst>
              </a:tr>
            </a:tbl>
          </a:graphicData>
        </a:graphic>
      </p:graphicFrame>
    </p:spTree>
    <p:extLst>
      <p:ext uri="{BB962C8B-B14F-4D97-AF65-F5344CB8AC3E}">
        <p14:creationId xmlns:p14="http://schemas.microsoft.com/office/powerpoint/2010/main" val="354606737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fld id="{A6174ADA-354D-4803-A14C-B38EECA4D689}" type="slidenum">
              <a:rPr lang="zh-TW" altLang="en-US" smtClean="0"/>
              <a:t>26</a:t>
            </a:fld>
            <a:endParaRPr lang="zh-TW" altLang="en-US"/>
          </a:p>
        </p:txBody>
      </p:sp>
      <p:sp>
        <p:nvSpPr>
          <p:cNvPr id="3" name="矩形 2"/>
          <p:cNvSpPr/>
          <p:nvPr/>
        </p:nvSpPr>
        <p:spPr>
          <a:xfrm>
            <a:off x="0" y="0"/>
            <a:ext cx="12192000" cy="520700"/>
          </a:xfrm>
          <a:prstGeom prst="rect">
            <a:avLst/>
          </a:prstGeom>
          <a:solidFill>
            <a:srgbClr val="DFD7E9"/>
          </a:solidFill>
          <a:ln>
            <a:solidFill>
              <a:srgbClr val="DFD7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sz="2800" dirty="0">
                <a:solidFill>
                  <a:schemeClr val="tx1"/>
                </a:solidFill>
                <a:latin typeface="華康中特圓體" panose="020F0809000000000000" pitchFamily="49" charset="-120"/>
                <a:ea typeface="華康中特圓體" panose="020F0809000000000000" pitchFamily="49" charset="-120"/>
                <a:sym typeface="Wingdings" panose="05000000000000000000" pitchFamily="2" charset="2"/>
              </a:rPr>
              <a:t>六</a:t>
            </a:r>
            <a:r>
              <a:rPr lang="zh-TW" altLang="en-US" sz="2800" dirty="0" smtClean="0">
                <a:solidFill>
                  <a:schemeClr val="tx1"/>
                </a:solidFill>
                <a:latin typeface="華康中特圓體" panose="020F0809000000000000" pitchFamily="49" charset="-120"/>
                <a:ea typeface="華康中特圓體" panose="020F0809000000000000" pitchFamily="49" charset="-120"/>
                <a:sym typeface="Wingdings" panose="05000000000000000000" pitchFamily="2" charset="2"/>
              </a:rPr>
              <a:t>、第二階段複試：網路上傳</a:t>
            </a:r>
            <a:r>
              <a:rPr lang="zh-TW" altLang="en-US" sz="2800" dirty="0" smtClean="0">
                <a:solidFill>
                  <a:srgbClr val="0033CC"/>
                </a:solidFill>
                <a:latin typeface="華康中特圓體" panose="020F0809000000000000" pitchFamily="49" charset="-120"/>
                <a:ea typeface="華康中特圓體" panose="020F0809000000000000" pitchFamily="49" charset="-120"/>
                <a:sym typeface="Wingdings" panose="05000000000000000000" pitchFamily="2" charset="2"/>
              </a:rPr>
              <a:t>資格審查</a:t>
            </a:r>
            <a:r>
              <a:rPr lang="zh-TW" altLang="en-US" sz="2800" dirty="0" smtClean="0">
                <a:solidFill>
                  <a:schemeClr val="tx1"/>
                </a:solidFill>
                <a:latin typeface="華康中特圓體" panose="020F0809000000000000" pitchFamily="49" charset="-120"/>
                <a:ea typeface="華康中特圓體" panose="020F0809000000000000" pitchFamily="49" charset="-120"/>
                <a:sym typeface="Wingdings" panose="05000000000000000000" pitchFamily="2" charset="2"/>
              </a:rPr>
              <a:t>暨</a:t>
            </a:r>
            <a:r>
              <a:rPr lang="zh-TW" altLang="en-US" sz="2800" dirty="0" smtClean="0">
                <a:solidFill>
                  <a:srgbClr val="00A249"/>
                </a:solidFill>
                <a:latin typeface="華康中特圓體" panose="020F0809000000000000" pitchFamily="49" charset="-120"/>
                <a:ea typeface="華康中特圓體" panose="020F0809000000000000" pitchFamily="49" charset="-120"/>
                <a:sym typeface="Wingdings" panose="05000000000000000000" pitchFamily="2" charset="2"/>
              </a:rPr>
              <a:t>學習歷程備審資料</a:t>
            </a:r>
            <a:r>
              <a:rPr lang="en-US" altLang="zh-TW" sz="2800" dirty="0" smtClean="0">
                <a:solidFill>
                  <a:schemeClr val="tx1"/>
                </a:solidFill>
                <a:latin typeface="華康中特圓體" panose="020F0809000000000000" pitchFamily="49" charset="-120"/>
                <a:ea typeface="華康中特圓體" panose="020F0809000000000000" pitchFamily="49" charset="-120"/>
                <a:sym typeface="Wingdings" panose="05000000000000000000" pitchFamily="2" charset="2"/>
              </a:rPr>
              <a:t>(1/4)</a:t>
            </a:r>
            <a:endParaRPr lang="zh-TW" altLang="en-US" sz="2800" dirty="0">
              <a:solidFill>
                <a:schemeClr val="tx1"/>
              </a:solidFill>
              <a:latin typeface="華康中特圓體" panose="020F0809000000000000" pitchFamily="49" charset="-120"/>
              <a:ea typeface="華康中特圓體" panose="020F0809000000000000" pitchFamily="49" charset="-120"/>
            </a:endParaRPr>
          </a:p>
        </p:txBody>
      </p:sp>
      <p:sp>
        <p:nvSpPr>
          <p:cNvPr id="4" name="矩形 3"/>
          <p:cNvSpPr/>
          <p:nvPr/>
        </p:nvSpPr>
        <p:spPr>
          <a:xfrm>
            <a:off x="-696685" y="6538912"/>
            <a:ext cx="11103428" cy="461665"/>
          </a:xfrm>
          <a:prstGeom prst="rect">
            <a:avLst/>
          </a:prstGeom>
          <a:solidFill>
            <a:srgbClr val="E1F0FF"/>
          </a:solidFill>
          <a:ln>
            <a:solidFill>
              <a:srgbClr val="E1F0FF"/>
            </a:solidFill>
          </a:ln>
        </p:spPr>
        <p:txBody>
          <a:bodyPr wrap="square">
            <a:spAutoFit/>
          </a:bodyPr>
          <a:lstStyle/>
          <a:p>
            <a:pPr marL="342900" indent="-342900" algn="just">
              <a:spcBef>
                <a:spcPts val="300"/>
              </a:spcBef>
              <a:spcAft>
                <a:spcPts val="300"/>
              </a:spcAft>
              <a:buFont typeface="+mj-lt"/>
              <a:buAutoNum type="arabicPeriod"/>
            </a:pPr>
            <a:endParaRPr lang="zh-TW" altLang="en-US" sz="2400" dirty="0">
              <a:latin typeface="Consolas" panose="020B0609020204030204" pitchFamily="49" charset="0"/>
              <a:ea typeface="華康中特圓體" panose="020F0809000000000000" pitchFamily="49" charset="-120"/>
            </a:endParaRPr>
          </a:p>
        </p:txBody>
      </p:sp>
      <p:sp>
        <p:nvSpPr>
          <p:cNvPr id="6" name="文字方塊 5"/>
          <p:cNvSpPr txBox="1"/>
          <p:nvPr/>
        </p:nvSpPr>
        <p:spPr>
          <a:xfrm>
            <a:off x="275772" y="682172"/>
            <a:ext cx="1704313" cy="461665"/>
          </a:xfrm>
          <a:prstGeom prst="rect">
            <a:avLst/>
          </a:prstGeom>
          <a:noFill/>
        </p:spPr>
        <p:txBody>
          <a:bodyPr wrap="none" rtlCol="0">
            <a:spAutoFit/>
          </a:bodyPr>
          <a:lstStyle/>
          <a:p>
            <a:pPr marL="285750" indent="-285750">
              <a:buFont typeface="Wingdings" panose="05000000000000000000" pitchFamily="2" charset="2"/>
              <a:buChar char="Ø"/>
            </a:pPr>
            <a:r>
              <a:rPr lang="zh-TW" altLang="en-US" sz="2400" dirty="0" smtClean="0">
                <a:latin typeface="華康中特圓體" panose="020F0809000000000000" pitchFamily="49" charset="-120"/>
                <a:ea typeface="華康中特圓體" panose="020F0809000000000000" pitchFamily="49" charset="-120"/>
              </a:rPr>
              <a:t>重要事項</a:t>
            </a:r>
            <a:endParaRPr lang="zh-TW" altLang="en-US" sz="2400" dirty="0">
              <a:latin typeface="華康中特圓體" panose="020F0809000000000000" pitchFamily="49" charset="-120"/>
              <a:ea typeface="華康中特圓體" panose="020F0809000000000000" pitchFamily="49" charset="-120"/>
            </a:endParaRPr>
          </a:p>
        </p:txBody>
      </p:sp>
      <p:sp>
        <p:nvSpPr>
          <p:cNvPr id="7" name="矩形 6"/>
          <p:cNvSpPr/>
          <p:nvPr/>
        </p:nvSpPr>
        <p:spPr>
          <a:xfrm>
            <a:off x="638628" y="1212275"/>
            <a:ext cx="10624457" cy="677108"/>
          </a:xfrm>
          <a:prstGeom prst="rect">
            <a:avLst/>
          </a:prstGeom>
          <a:solidFill>
            <a:srgbClr val="E1F0FF"/>
          </a:solidFill>
          <a:ln>
            <a:solidFill>
              <a:srgbClr val="E1F0FF"/>
            </a:solidFill>
          </a:ln>
        </p:spPr>
        <p:txBody>
          <a:bodyPr wrap="square">
            <a:spAutoFit/>
          </a:bodyPr>
          <a:lstStyle/>
          <a:p>
            <a:pPr marL="342900" indent="-342900" algn="just">
              <a:spcBef>
                <a:spcPts val="300"/>
              </a:spcBef>
              <a:spcAft>
                <a:spcPts val="300"/>
              </a:spcAft>
              <a:buFont typeface="+mj-lt"/>
              <a:buAutoNum type="arabicPeriod"/>
            </a:pPr>
            <a:r>
              <a:rPr lang="zh-TW" altLang="zh-TW" dirty="0">
                <a:latin typeface="Consolas" panose="020B0609020204030204" pitchFamily="49" charset="0"/>
                <a:ea typeface="華康中特圓體" panose="020F0809000000000000" pitchFamily="49" charset="-120"/>
              </a:rPr>
              <a:t>網路上傳資格審查暨學習歷程備審資料起始日期</a:t>
            </a:r>
            <a:r>
              <a:rPr lang="zh-TW" altLang="en-US" dirty="0">
                <a:latin typeface="Consolas" panose="020B0609020204030204" pitchFamily="49" charset="0"/>
                <a:ea typeface="華康中特圓體" panose="020F0809000000000000" pitchFamily="49" charset="-120"/>
              </a:rPr>
              <a:t>為</a:t>
            </a:r>
            <a:r>
              <a:rPr lang="en-US" altLang="zh-TW" sz="2000" dirty="0">
                <a:solidFill>
                  <a:srgbClr val="FF0000"/>
                </a:solidFill>
                <a:latin typeface="Consolas" panose="020B0609020204030204" pitchFamily="49" charset="0"/>
                <a:ea typeface="華康中特圓體" panose="020F0809000000000000" pitchFamily="49" charset="-120"/>
              </a:rPr>
              <a:t>111</a:t>
            </a:r>
            <a:r>
              <a:rPr lang="zh-TW" altLang="zh-TW" sz="2000" dirty="0">
                <a:solidFill>
                  <a:srgbClr val="FF0000"/>
                </a:solidFill>
                <a:latin typeface="Consolas" panose="020B0609020204030204" pitchFamily="49" charset="0"/>
                <a:ea typeface="華康中特圓體" panose="020F0809000000000000" pitchFamily="49" charset="-120"/>
                <a:cs typeface="Times New Roman" panose="02020603050405020304" pitchFamily="18" charset="0"/>
              </a:rPr>
              <a:t>年</a:t>
            </a:r>
            <a:r>
              <a:rPr lang="en-US" altLang="zh-TW" sz="2000" dirty="0">
                <a:solidFill>
                  <a:srgbClr val="FF0000"/>
                </a:solidFill>
                <a:latin typeface="Consolas" panose="020B0609020204030204" pitchFamily="49" charset="0"/>
                <a:ea typeface="華康中特圓體" panose="020F0809000000000000" pitchFamily="49" charset="-120"/>
              </a:rPr>
              <a:t>5</a:t>
            </a:r>
            <a:r>
              <a:rPr lang="zh-TW" altLang="zh-TW" sz="2000" dirty="0">
                <a:solidFill>
                  <a:srgbClr val="FF0000"/>
                </a:solidFill>
                <a:latin typeface="Consolas" panose="020B0609020204030204" pitchFamily="49" charset="0"/>
                <a:ea typeface="華康中特圓體" panose="020F0809000000000000" pitchFamily="49" charset="-120"/>
                <a:cs typeface="Times New Roman" panose="02020603050405020304" pitchFamily="18" charset="0"/>
              </a:rPr>
              <a:t>月</a:t>
            </a:r>
            <a:r>
              <a:rPr lang="en-US" altLang="zh-TW" sz="2000" dirty="0">
                <a:solidFill>
                  <a:srgbClr val="FF0000"/>
                </a:solidFill>
                <a:latin typeface="Consolas" panose="020B0609020204030204" pitchFamily="49" charset="0"/>
                <a:ea typeface="華康中特圓體" panose="020F0809000000000000" pitchFamily="49" charset="-120"/>
              </a:rPr>
              <a:t>5</a:t>
            </a:r>
            <a:r>
              <a:rPr lang="zh-TW" altLang="zh-TW" sz="2000" dirty="0" smtClean="0">
                <a:solidFill>
                  <a:srgbClr val="FF0000"/>
                </a:solidFill>
                <a:latin typeface="Consolas" panose="020B0609020204030204" pitchFamily="49" charset="0"/>
                <a:ea typeface="華康中特圓體" panose="020F0809000000000000" pitchFamily="49" charset="-120"/>
                <a:cs typeface="Times New Roman" panose="02020603050405020304" pitchFamily="18" charset="0"/>
              </a:rPr>
              <a:t>日</a:t>
            </a:r>
            <a:r>
              <a:rPr lang="en-US" altLang="zh-TW" sz="2000" dirty="0" smtClean="0">
                <a:solidFill>
                  <a:srgbClr val="FF0000"/>
                </a:solidFill>
                <a:latin typeface="Consolas" panose="020B0609020204030204" pitchFamily="49" charset="0"/>
                <a:ea typeface="華康中特圓體" panose="020F0809000000000000" pitchFamily="49" charset="-120"/>
                <a:cs typeface="Times New Roman" panose="02020603050405020304" pitchFamily="18" charset="0"/>
              </a:rPr>
              <a:t>(</a:t>
            </a:r>
            <a:r>
              <a:rPr lang="zh-TW" altLang="zh-TW" sz="2000" dirty="0" smtClean="0">
                <a:solidFill>
                  <a:srgbClr val="FF0000"/>
                </a:solidFill>
                <a:latin typeface="Consolas" panose="020B0609020204030204" pitchFamily="49" charset="0"/>
                <a:ea typeface="華康中特圓體" panose="020F0809000000000000" pitchFamily="49" charset="-120"/>
                <a:cs typeface="Times New Roman" panose="02020603050405020304" pitchFamily="18" charset="0"/>
              </a:rPr>
              <a:t>四</a:t>
            </a:r>
            <a:r>
              <a:rPr lang="en-US" altLang="zh-TW" sz="2000" dirty="0" smtClean="0">
                <a:solidFill>
                  <a:srgbClr val="FF0000"/>
                </a:solidFill>
                <a:latin typeface="Consolas" panose="020B0609020204030204" pitchFamily="49" charset="0"/>
                <a:ea typeface="華康中特圓體" panose="020F0809000000000000" pitchFamily="49" charset="-120"/>
                <a:cs typeface="Times New Roman" panose="02020603050405020304" pitchFamily="18" charset="0"/>
              </a:rPr>
              <a:t>)</a:t>
            </a:r>
            <a:r>
              <a:rPr lang="en-US" altLang="zh-TW" sz="2000" dirty="0" smtClean="0">
                <a:solidFill>
                  <a:srgbClr val="FF0000"/>
                </a:solidFill>
                <a:latin typeface="Consolas" panose="020B0609020204030204" pitchFamily="49" charset="0"/>
                <a:ea typeface="華康中特圓體" panose="020F0809000000000000" pitchFamily="49" charset="-120"/>
              </a:rPr>
              <a:t>10</a:t>
            </a:r>
            <a:r>
              <a:rPr lang="zh-TW" altLang="zh-TW" sz="2000" dirty="0">
                <a:solidFill>
                  <a:srgbClr val="FF0000"/>
                </a:solidFill>
                <a:latin typeface="Consolas" panose="020B0609020204030204" pitchFamily="49" charset="0"/>
                <a:ea typeface="華康中特圓體" panose="020F0809000000000000" pitchFamily="49" charset="-120"/>
                <a:cs typeface="Times New Roman" panose="02020603050405020304" pitchFamily="18" charset="0"/>
              </a:rPr>
              <a:t>：</a:t>
            </a:r>
            <a:r>
              <a:rPr lang="en-US" altLang="zh-TW" sz="2000" dirty="0">
                <a:solidFill>
                  <a:srgbClr val="FF0000"/>
                </a:solidFill>
                <a:latin typeface="Consolas" panose="020B0609020204030204" pitchFamily="49" charset="0"/>
                <a:ea typeface="華康中特圓體" panose="020F0809000000000000" pitchFamily="49" charset="-120"/>
              </a:rPr>
              <a:t>00</a:t>
            </a:r>
            <a:r>
              <a:rPr lang="zh-TW" altLang="zh-TW" sz="2000" dirty="0">
                <a:solidFill>
                  <a:srgbClr val="FF0000"/>
                </a:solidFill>
                <a:latin typeface="Consolas" panose="020B0609020204030204" pitchFamily="49" charset="0"/>
                <a:ea typeface="華康中特圓體" panose="020F0809000000000000" pitchFamily="49" charset="-120"/>
                <a:cs typeface="Times New Roman" panose="02020603050405020304" pitchFamily="18" charset="0"/>
              </a:rPr>
              <a:t>起</a:t>
            </a:r>
            <a:r>
              <a:rPr lang="zh-TW" altLang="zh-TW" dirty="0">
                <a:latin typeface="Consolas" panose="020B0609020204030204" pitchFamily="49" charset="0"/>
                <a:ea typeface="華康中特圓體" panose="020F0809000000000000" pitchFamily="49" charset="-120"/>
                <a:cs typeface="Times New Roman" panose="02020603050405020304" pitchFamily="18" charset="0"/>
              </a:rPr>
              <a:t>，截止日期依各校規定上傳截止日為</a:t>
            </a:r>
            <a:r>
              <a:rPr lang="zh-TW" altLang="en-US" dirty="0">
                <a:latin typeface="Consolas" panose="020B0609020204030204" pitchFamily="49" charset="0"/>
                <a:ea typeface="華康中特圓體" panose="020F0809000000000000" pitchFamily="49" charset="-120"/>
                <a:cs typeface="Times New Roman" panose="02020603050405020304" pitchFamily="18" charset="0"/>
              </a:rPr>
              <a:t>準</a:t>
            </a:r>
            <a:endParaRPr lang="en-US" altLang="zh-TW" dirty="0">
              <a:latin typeface="Consolas" panose="020B0609020204030204" pitchFamily="49" charset="0"/>
              <a:ea typeface="華康中特圓體" panose="020F0809000000000000" pitchFamily="49" charset="-120"/>
              <a:cs typeface="Times New Roman" panose="02020603050405020304" pitchFamily="18" charset="0"/>
            </a:endParaRPr>
          </a:p>
        </p:txBody>
      </p:sp>
      <p:sp>
        <p:nvSpPr>
          <p:cNvPr id="8" name="矩形 7"/>
          <p:cNvSpPr/>
          <p:nvPr/>
        </p:nvSpPr>
        <p:spPr>
          <a:xfrm>
            <a:off x="638628" y="1988599"/>
            <a:ext cx="10624457" cy="1815882"/>
          </a:xfrm>
          <a:prstGeom prst="rect">
            <a:avLst/>
          </a:prstGeom>
          <a:solidFill>
            <a:srgbClr val="E1F0FF"/>
          </a:solidFill>
          <a:ln>
            <a:solidFill>
              <a:srgbClr val="E1F0FF"/>
            </a:solidFill>
          </a:ln>
        </p:spPr>
        <p:txBody>
          <a:bodyPr wrap="square">
            <a:spAutoFit/>
          </a:bodyPr>
          <a:lstStyle/>
          <a:p>
            <a:pPr algn="just">
              <a:spcBef>
                <a:spcPts val="300"/>
              </a:spcBef>
              <a:spcAft>
                <a:spcPts val="300"/>
              </a:spcAft>
            </a:pPr>
            <a:r>
              <a:rPr lang="en-US" altLang="zh-TW" dirty="0" smtClean="0">
                <a:latin typeface="Consolas" panose="020B0609020204030204" pitchFamily="49" charset="0"/>
                <a:ea typeface="華康中特圓體" panose="020F0809000000000000" pitchFamily="49" charset="-120"/>
                <a:cs typeface="Times New Roman" panose="02020603050405020304" pitchFamily="18" charset="0"/>
              </a:rPr>
              <a:t>2.</a:t>
            </a:r>
            <a:r>
              <a:rPr lang="zh-TW" altLang="en-US" dirty="0" smtClean="0">
                <a:latin typeface="Consolas" panose="020B0609020204030204" pitchFamily="49" charset="0"/>
                <a:ea typeface="華康中特圓體" panose="020F0809000000000000" pitchFamily="49" charset="-120"/>
                <a:cs typeface="Times New Roman" panose="02020603050405020304" pitchFamily="18" charset="0"/>
              </a:rPr>
              <a:t> </a:t>
            </a:r>
            <a:r>
              <a:rPr lang="zh-TW" altLang="zh-TW" dirty="0" smtClean="0">
                <a:latin typeface="Consolas" panose="020B0609020204030204" pitchFamily="49" charset="0"/>
                <a:ea typeface="華康中特圓體" panose="020F0809000000000000" pitchFamily="49" charset="-120"/>
                <a:cs typeface="Times New Roman" panose="02020603050405020304" pitchFamily="18" charset="0"/>
              </a:rPr>
              <a:t>上</a:t>
            </a:r>
            <a:r>
              <a:rPr lang="zh-TW" altLang="zh-TW" dirty="0">
                <a:latin typeface="Consolas" panose="020B0609020204030204" pitchFamily="49" charset="0"/>
                <a:ea typeface="華康中特圓體" panose="020F0809000000000000" pitchFamily="49" charset="-120"/>
                <a:cs typeface="Times New Roman" panose="02020603050405020304" pitchFamily="18" charset="0"/>
              </a:rPr>
              <a:t>傳系統開放時間為</a:t>
            </a:r>
            <a:r>
              <a:rPr lang="zh-TW" altLang="zh-TW" sz="2000" dirty="0">
                <a:solidFill>
                  <a:srgbClr val="FF0000"/>
                </a:solidFill>
                <a:latin typeface="Consolas" panose="020B0609020204030204" pitchFamily="49" charset="0"/>
                <a:ea typeface="華康中特圓體" panose="020F0809000000000000" pitchFamily="49" charset="-120"/>
                <a:cs typeface="Times New Roman" panose="02020603050405020304" pitchFamily="18" charset="0"/>
              </a:rPr>
              <a:t>每日</a:t>
            </a:r>
            <a:r>
              <a:rPr lang="en-US" altLang="zh-TW" sz="2000" dirty="0">
                <a:solidFill>
                  <a:srgbClr val="FF0000"/>
                </a:solidFill>
                <a:latin typeface="Consolas" panose="020B0609020204030204" pitchFamily="49" charset="0"/>
                <a:ea typeface="華康中特圓體" panose="020F0809000000000000" pitchFamily="49" charset="-120"/>
              </a:rPr>
              <a:t>8</a:t>
            </a:r>
            <a:r>
              <a:rPr lang="zh-TW" altLang="zh-TW" sz="2000" dirty="0">
                <a:solidFill>
                  <a:srgbClr val="FF0000"/>
                </a:solidFill>
                <a:latin typeface="Consolas" panose="020B0609020204030204" pitchFamily="49" charset="0"/>
                <a:ea typeface="華康中特圓體" panose="020F0809000000000000" pitchFamily="49" charset="-120"/>
                <a:cs typeface="Times New Roman" panose="02020603050405020304" pitchFamily="18" charset="0"/>
              </a:rPr>
              <a:t>：</a:t>
            </a:r>
            <a:r>
              <a:rPr lang="en-US" altLang="zh-TW" sz="2000" dirty="0">
                <a:solidFill>
                  <a:srgbClr val="FF0000"/>
                </a:solidFill>
                <a:latin typeface="Consolas" panose="020B0609020204030204" pitchFamily="49" charset="0"/>
                <a:ea typeface="華康中特圓體" panose="020F0809000000000000" pitchFamily="49" charset="-120"/>
              </a:rPr>
              <a:t>00</a:t>
            </a:r>
            <a:r>
              <a:rPr lang="zh-TW" altLang="zh-TW" sz="2000" dirty="0">
                <a:solidFill>
                  <a:srgbClr val="FF0000"/>
                </a:solidFill>
                <a:latin typeface="Consolas" panose="020B0609020204030204" pitchFamily="49" charset="0"/>
                <a:ea typeface="華康中特圓體" panose="020F0809000000000000" pitchFamily="49" charset="-120"/>
                <a:cs typeface="Times New Roman" panose="02020603050405020304" pitchFamily="18" charset="0"/>
              </a:rPr>
              <a:t>起至</a:t>
            </a:r>
            <a:r>
              <a:rPr lang="en-US" altLang="zh-TW" sz="2000" dirty="0">
                <a:solidFill>
                  <a:srgbClr val="FF0000"/>
                </a:solidFill>
                <a:latin typeface="Consolas" panose="020B0609020204030204" pitchFamily="49" charset="0"/>
                <a:ea typeface="華康中特圓體" panose="020F0809000000000000" pitchFamily="49" charset="-120"/>
              </a:rPr>
              <a:t>21</a:t>
            </a:r>
            <a:r>
              <a:rPr lang="zh-TW" altLang="zh-TW" sz="2000" dirty="0">
                <a:solidFill>
                  <a:srgbClr val="FF0000"/>
                </a:solidFill>
                <a:latin typeface="Consolas" panose="020B0609020204030204" pitchFamily="49" charset="0"/>
                <a:ea typeface="華康中特圓體" panose="020F0809000000000000" pitchFamily="49" charset="-120"/>
                <a:cs typeface="Times New Roman" panose="02020603050405020304" pitchFamily="18" charset="0"/>
              </a:rPr>
              <a:t>：</a:t>
            </a:r>
            <a:r>
              <a:rPr lang="en-US" altLang="zh-TW" sz="2000" dirty="0">
                <a:solidFill>
                  <a:srgbClr val="FF0000"/>
                </a:solidFill>
                <a:latin typeface="Consolas" panose="020B0609020204030204" pitchFamily="49" charset="0"/>
                <a:ea typeface="華康中特圓體" panose="020F0809000000000000" pitchFamily="49" charset="-120"/>
              </a:rPr>
              <a:t>00</a:t>
            </a:r>
            <a:r>
              <a:rPr lang="zh-TW" altLang="zh-TW" sz="2000" dirty="0">
                <a:solidFill>
                  <a:srgbClr val="FF0000"/>
                </a:solidFill>
                <a:latin typeface="Consolas" panose="020B0609020204030204" pitchFamily="49" charset="0"/>
                <a:ea typeface="華康中特圓體" panose="020F0809000000000000" pitchFamily="49" charset="-120"/>
                <a:cs typeface="Times New Roman" panose="02020603050405020304" pitchFamily="18" charset="0"/>
              </a:rPr>
              <a:t>止</a:t>
            </a:r>
            <a:r>
              <a:rPr lang="zh-TW" altLang="zh-TW" dirty="0">
                <a:latin typeface="Consolas" panose="020B0609020204030204" pitchFamily="49" charset="0"/>
                <a:ea typeface="華康中特圓體" panose="020F0809000000000000" pitchFamily="49" charset="-120"/>
                <a:cs typeface="Times New Roman" panose="02020603050405020304" pitchFamily="18" charset="0"/>
              </a:rPr>
              <a:t>，系統於</a:t>
            </a:r>
            <a:r>
              <a:rPr lang="en-US" altLang="zh-TW" sz="2000" dirty="0">
                <a:solidFill>
                  <a:srgbClr val="FF0000"/>
                </a:solidFill>
                <a:latin typeface="Consolas" panose="020B0609020204030204" pitchFamily="49" charset="0"/>
                <a:ea typeface="華康中特圓體" panose="020F0809000000000000" pitchFamily="49" charset="-120"/>
              </a:rPr>
              <a:t>21</a:t>
            </a:r>
            <a:r>
              <a:rPr lang="zh-TW" altLang="zh-TW" sz="2000" dirty="0">
                <a:solidFill>
                  <a:srgbClr val="FF0000"/>
                </a:solidFill>
                <a:latin typeface="Consolas" panose="020B0609020204030204" pitchFamily="49" charset="0"/>
                <a:ea typeface="華康中特圓體" panose="020F0809000000000000" pitchFamily="49" charset="-120"/>
                <a:cs typeface="Times New Roman" panose="02020603050405020304" pitchFamily="18" charset="0"/>
              </a:rPr>
              <a:t>：</a:t>
            </a:r>
            <a:r>
              <a:rPr lang="en-US" altLang="zh-TW" sz="2000" dirty="0">
                <a:solidFill>
                  <a:srgbClr val="FF0000"/>
                </a:solidFill>
                <a:latin typeface="Consolas" panose="020B0609020204030204" pitchFamily="49" charset="0"/>
                <a:ea typeface="華康中特圓體" panose="020F0809000000000000" pitchFamily="49" charset="-120"/>
              </a:rPr>
              <a:t>00</a:t>
            </a:r>
            <a:r>
              <a:rPr lang="zh-TW" altLang="zh-TW" sz="2000" dirty="0">
                <a:solidFill>
                  <a:srgbClr val="FF0000"/>
                </a:solidFill>
                <a:latin typeface="Consolas" panose="020B0609020204030204" pitchFamily="49" charset="0"/>
                <a:ea typeface="華康中特圓體" panose="020F0809000000000000" pitchFamily="49" charset="-120"/>
                <a:cs typeface="Times New Roman" panose="02020603050405020304" pitchFamily="18" charset="0"/>
              </a:rPr>
              <a:t>準時關閉</a:t>
            </a:r>
            <a:r>
              <a:rPr lang="zh-TW" altLang="zh-TW" dirty="0">
                <a:latin typeface="Consolas" panose="020B0609020204030204" pitchFamily="49" charset="0"/>
                <a:ea typeface="華康中特圓體" panose="020F0809000000000000" pitchFamily="49" charset="-120"/>
                <a:cs typeface="Times New Roman" panose="02020603050405020304" pitchFamily="18" charset="0"/>
              </a:rPr>
              <a:t>，此時正進行上傳中之</a:t>
            </a:r>
            <a:r>
              <a:rPr lang="zh-TW" altLang="zh-TW" kern="100" spc="-50" dirty="0" smtClean="0">
                <a:latin typeface="Consolas" panose="020B0609020204030204" pitchFamily="49" charset="0"/>
                <a:ea typeface="華康中特圓體" panose="020F0809000000000000" pitchFamily="49" charset="-120"/>
                <a:cs typeface="Times New Roman" panose="02020603050405020304" pitchFamily="18" charset="0"/>
              </a:rPr>
              <a:t>學</a:t>
            </a:r>
            <a:endParaRPr lang="en-US" altLang="zh-TW" kern="100" spc="-50" dirty="0" smtClean="0">
              <a:latin typeface="Consolas" panose="020B0609020204030204" pitchFamily="49" charset="0"/>
              <a:ea typeface="華康中特圓體" panose="020F0809000000000000" pitchFamily="49" charset="-120"/>
              <a:cs typeface="Times New Roman" panose="02020603050405020304" pitchFamily="18" charset="0"/>
            </a:endParaRPr>
          </a:p>
          <a:p>
            <a:pPr algn="just">
              <a:spcBef>
                <a:spcPts val="300"/>
              </a:spcBef>
              <a:spcAft>
                <a:spcPts val="300"/>
              </a:spcAft>
            </a:pPr>
            <a:r>
              <a:rPr lang="zh-TW" altLang="en-US" kern="100" spc="-50" dirty="0">
                <a:latin typeface="Consolas" panose="020B0609020204030204" pitchFamily="49" charset="0"/>
                <a:ea typeface="華康中特圓體" panose="020F0809000000000000" pitchFamily="49" charset="-120"/>
                <a:cs typeface="Times New Roman" panose="02020603050405020304" pitchFamily="18" charset="0"/>
              </a:rPr>
              <a:t> </a:t>
            </a:r>
            <a:r>
              <a:rPr lang="zh-TW" altLang="en-US" kern="100" spc="-50" dirty="0" smtClean="0">
                <a:latin typeface="Consolas" panose="020B0609020204030204" pitchFamily="49" charset="0"/>
                <a:ea typeface="華康中特圓體" panose="020F0809000000000000" pitchFamily="49" charset="-120"/>
                <a:cs typeface="Times New Roman" panose="02020603050405020304" pitchFamily="18" charset="0"/>
              </a:rPr>
              <a:t>  </a:t>
            </a:r>
            <a:r>
              <a:rPr lang="zh-TW" altLang="zh-TW" kern="100" spc="-50" dirty="0" smtClean="0">
                <a:latin typeface="Consolas" panose="020B0609020204030204" pitchFamily="49" charset="0"/>
                <a:ea typeface="華康中特圓體" panose="020F0809000000000000" pitchFamily="49" charset="-120"/>
                <a:cs typeface="Times New Roman" panose="02020603050405020304" pitchFamily="18" charset="0"/>
              </a:rPr>
              <a:t>習歷程</a:t>
            </a:r>
            <a:r>
              <a:rPr lang="zh-TW" altLang="zh-TW" kern="100" spc="-50" dirty="0">
                <a:latin typeface="Consolas" panose="020B0609020204030204" pitchFamily="49" charset="0"/>
                <a:ea typeface="華康中特圓體" panose="020F0809000000000000" pitchFamily="49" charset="-120"/>
                <a:cs typeface="Times New Roman" panose="02020603050405020304" pitchFamily="18" charset="0"/>
              </a:rPr>
              <a:t>備審資料</a:t>
            </a:r>
            <a:r>
              <a:rPr lang="zh-TW" altLang="zh-TW" dirty="0">
                <a:latin typeface="Consolas" panose="020B0609020204030204" pitchFamily="49" charset="0"/>
                <a:ea typeface="華康中特圓體" panose="020F0809000000000000" pitchFamily="49" charset="-120"/>
                <a:cs typeface="Times New Roman" panose="02020603050405020304" pitchFamily="18" charset="0"/>
              </a:rPr>
              <a:t>將無法完成上</a:t>
            </a:r>
            <a:r>
              <a:rPr lang="zh-TW" altLang="zh-TW" dirty="0" smtClean="0">
                <a:latin typeface="Consolas" panose="020B0609020204030204" pitchFamily="49" charset="0"/>
                <a:ea typeface="華康中特圓體" panose="020F0809000000000000" pitchFamily="49" charset="-120"/>
                <a:cs typeface="Times New Roman" panose="02020603050405020304" pitchFamily="18" charset="0"/>
              </a:rPr>
              <a:t>傳</a:t>
            </a:r>
            <a:r>
              <a:rPr lang="en-US" altLang="zh-TW" dirty="0" smtClean="0">
                <a:latin typeface="Consolas" panose="020B0609020204030204" pitchFamily="49" charset="0"/>
                <a:ea typeface="華康中特圓體" panose="020F0809000000000000" pitchFamily="49" charset="-120"/>
                <a:cs typeface="Times New Roman" panose="02020603050405020304" pitchFamily="18" charset="0"/>
              </a:rPr>
              <a:t>!</a:t>
            </a:r>
            <a:endParaRPr lang="en-US" altLang="zh-TW" dirty="0">
              <a:latin typeface="Consolas" panose="020B0609020204030204" pitchFamily="49" charset="0"/>
              <a:ea typeface="華康中特圓體" panose="020F0809000000000000" pitchFamily="49" charset="-120"/>
              <a:cs typeface="Times New Roman" panose="02020603050405020304" pitchFamily="18" charset="0"/>
            </a:endParaRPr>
          </a:p>
          <a:p>
            <a:pPr marL="285750" indent="-285750" algn="just">
              <a:spcBef>
                <a:spcPts val="300"/>
              </a:spcBef>
              <a:spcAft>
                <a:spcPts val="300"/>
              </a:spcAft>
              <a:buFont typeface="Wingdings" panose="05000000000000000000" pitchFamily="2" charset="2"/>
              <a:buChar char="u"/>
            </a:pPr>
            <a:r>
              <a:rPr lang="zh-TW" altLang="zh-TW" dirty="0">
                <a:latin typeface="Consolas" panose="020B0609020204030204" pitchFamily="49" charset="0"/>
                <a:ea typeface="華康中特圓體" panose="020F0809000000000000" pitchFamily="49" charset="-120"/>
                <a:cs typeface="Times New Roman" panose="02020603050405020304" pitchFamily="18" charset="0"/>
              </a:rPr>
              <a:t>請申請生特別注意，須</a:t>
            </a:r>
            <a:r>
              <a:rPr lang="zh-TW" altLang="zh-TW" dirty="0">
                <a:solidFill>
                  <a:srgbClr val="0033CC"/>
                </a:solidFill>
                <a:latin typeface="Consolas" panose="020B0609020204030204" pitchFamily="49" charset="0"/>
                <a:ea typeface="華康中特圓體" panose="020F0809000000000000" pitchFamily="49" charset="-120"/>
                <a:cs typeface="Times New Roman" panose="02020603050405020304" pitchFamily="18" charset="0"/>
              </a:rPr>
              <a:t>預留</a:t>
            </a:r>
            <a:r>
              <a:rPr lang="zh-TW" altLang="zh-TW" kern="100" spc="-50" dirty="0">
                <a:latin typeface="Consolas" panose="020B0609020204030204" pitchFamily="49" charset="0"/>
                <a:ea typeface="華康中特圓體" panose="020F0809000000000000" pitchFamily="49" charset="-120"/>
                <a:cs typeface="Times New Roman" panose="02020603050405020304" pitchFamily="18" charset="0"/>
              </a:rPr>
              <a:t>學習歷程備審資料</a:t>
            </a:r>
            <a:r>
              <a:rPr lang="zh-TW" altLang="zh-TW" dirty="0">
                <a:solidFill>
                  <a:srgbClr val="0033CC"/>
                </a:solidFill>
                <a:latin typeface="Consolas" panose="020B0609020204030204" pitchFamily="49" charset="0"/>
                <a:ea typeface="華康中特圓體" panose="020F0809000000000000" pitchFamily="49" charset="-120"/>
                <a:cs typeface="Times New Roman" panose="02020603050405020304" pitchFamily="18" charset="0"/>
              </a:rPr>
              <a:t>上傳</a:t>
            </a:r>
            <a:r>
              <a:rPr lang="zh-TW" altLang="zh-TW" dirty="0" smtClean="0">
                <a:solidFill>
                  <a:srgbClr val="0033CC"/>
                </a:solidFill>
                <a:latin typeface="Consolas" panose="020B0609020204030204" pitchFamily="49" charset="0"/>
                <a:ea typeface="華康中特圓體" panose="020F0809000000000000" pitchFamily="49" charset="-120"/>
                <a:cs typeface="Times New Roman" panose="02020603050405020304" pitchFamily="18" charset="0"/>
              </a:rPr>
              <a:t>時間</a:t>
            </a:r>
            <a:endParaRPr lang="en-US" altLang="zh-TW" dirty="0" smtClean="0">
              <a:solidFill>
                <a:srgbClr val="0033CC"/>
              </a:solidFill>
              <a:latin typeface="Consolas" panose="020B0609020204030204" pitchFamily="49" charset="0"/>
              <a:ea typeface="華康中特圓體" panose="020F0809000000000000" pitchFamily="49" charset="-120"/>
              <a:cs typeface="Times New Roman" panose="02020603050405020304" pitchFamily="18" charset="0"/>
            </a:endParaRPr>
          </a:p>
          <a:p>
            <a:pPr marL="285750" indent="-285750" algn="just">
              <a:spcBef>
                <a:spcPts val="300"/>
              </a:spcBef>
              <a:spcAft>
                <a:spcPts val="300"/>
              </a:spcAft>
              <a:buFont typeface="Wingdings" panose="05000000000000000000" pitchFamily="2" charset="2"/>
              <a:buChar char="u"/>
            </a:pPr>
            <a:r>
              <a:rPr lang="zh-TW" altLang="zh-TW" dirty="0" smtClean="0">
                <a:latin typeface="Consolas" panose="020B0609020204030204" pitchFamily="49" charset="0"/>
                <a:ea typeface="華康中特圓體" panose="020F0809000000000000" pitchFamily="49" charset="-120"/>
                <a:cs typeface="Times New Roman" panose="02020603050405020304" pitchFamily="18" charset="0"/>
              </a:rPr>
              <a:t>為</a:t>
            </a:r>
            <a:r>
              <a:rPr lang="zh-TW" altLang="zh-TW" dirty="0">
                <a:latin typeface="Consolas" panose="020B0609020204030204" pitchFamily="49" charset="0"/>
                <a:ea typeface="華康中特圓體" panose="020F0809000000000000" pitchFamily="49" charset="-120"/>
                <a:cs typeface="Times New Roman" panose="02020603050405020304" pitchFamily="18" charset="0"/>
              </a:rPr>
              <a:t>避免網路壅塞，</a:t>
            </a:r>
            <a:r>
              <a:rPr lang="zh-TW" altLang="zh-TW" dirty="0">
                <a:solidFill>
                  <a:srgbClr val="0033CC"/>
                </a:solidFill>
                <a:latin typeface="Consolas" panose="020B0609020204030204" pitchFamily="49" charset="0"/>
                <a:ea typeface="華康中特圓體" panose="020F0809000000000000" pitchFamily="49" charset="-120"/>
                <a:cs typeface="Times New Roman" panose="02020603050405020304" pitchFamily="18" charset="0"/>
              </a:rPr>
              <a:t>請儘早</a:t>
            </a:r>
            <a:r>
              <a:rPr lang="zh-TW" altLang="zh-TW" dirty="0">
                <a:latin typeface="Consolas" panose="020B0609020204030204" pitchFamily="49" charset="0"/>
                <a:ea typeface="華康中特圓體" panose="020F0809000000000000" pitchFamily="49" charset="-120"/>
                <a:cs typeface="Times New Roman" panose="02020603050405020304" pitchFamily="18" charset="0"/>
              </a:rPr>
              <a:t>上網</a:t>
            </a:r>
            <a:r>
              <a:rPr lang="zh-TW" altLang="zh-TW" dirty="0">
                <a:solidFill>
                  <a:srgbClr val="0033CC"/>
                </a:solidFill>
                <a:latin typeface="Consolas" panose="020B0609020204030204" pitchFamily="49" charset="0"/>
                <a:ea typeface="華康中特圓體" panose="020F0809000000000000" pitchFamily="49" charset="-120"/>
                <a:cs typeface="Times New Roman" panose="02020603050405020304" pitchFamily="18" charset="0"/>
              </a:rPr>
              <a:t>完成</a:t>
            </a:r>
            <a:r>
              <a:rPr lang="zh-TW" altLang="zh-TW" dirty="0">
                <a:latin typeface="Consolas" panose="020B0609020204030204" pitchFamily="49" charset="0"/>
                <a:ea typeface="華康中特圓體" panose="020F0809000000000000" pitchFamily="49" charset="-120"/>
                <a:cs typeface="Times New Roman" panose="02020603050405020304" pitchFamily="18" charset="0"/>
              </a:rPr>
              <a:t>上傳</a:t>
            </a:r>
            <a:r>
              <a:rPr lang="zh-TW" altLang="zh-TW" dirty="0" smtClean="0">
                <a:latin typeface="Consolas" panose="020B0609020204030204" pitchFamily="49" charset="0"/>
                <a:ea typeface="華康中特圓體" panose="020F0809000000000000" pitchFamily="49" charset="-120"/>
                <a:cs typeface="Times New Roman" panose="02020603050405020304" pitchFamily="18" charset="0"/>
              </a:rPr>
              <a:t>作業</a:t>
            </a:r>
            <a:endParaRPr lang="en-US" altLang="zh-TW" dirty="0">
              <a:latin typeface="Consolas" panose="020B0609020204030204" pitchFamily="49" charset="0"/>
              <a:ea typeface="華康中特圓體" panose="020F0809000000000000" pitchFamily="49" charset="-120"/>
              <a:cs typeface="Times New Roman" panose="02020603050405020304" pitchFamily="18" charset="0"/>
            </a:endParaRPr>
          </a:p>
          <a:p>
            <a:pPr marL="285750" indent="-285750" algn="just">
              <a:spcBef>
                <a:spcPts val="300"/>
              </a:spcBef>
              <a:spcAft>
                <a:spcPts val="300"/>
              </a:spcAft>
              <a:buFont typeface="Wingdings" panose="05000000000000000000" pitchFamily="2" charset="2"/>
              <a:buChar char="u"/>
            </a:pPr>
            <a:r>
              <a:rPr lang="zh-TW" altLang="en-US" dirty="0" smtClean="0">
                <a:latin typeface="Consolas" panose="020B0609020204030204" pitchFamily="49" charset="0"/>
                <a:ea typeface="華康中特圓體" panose="020F0809000000000000" pitchFamily="49" charset="-120"/>
              </a:rPr>
              <a:t>請</a:t>
            </a:r>
            <a:r>
              <a:rPr lang="zh-TW" altLang="en-US" dirty="0">
                <a:latin typeface="Consolas" panose="020B0609020204030204" pitchFamily="49" charset="0"/>
                <a:ea typeface="華康中特圓體" panose="020F0809000000000000" pitchFamily="49" charset="-120"/>
              </a:rPr>
              <a:t>參閱簡章附錄五「網路上傳資格審查暨學習歷程備審資料截止日一覽表</a:t>
            </a:r>
            <a:r>
              <a:rPr lang="zh-TW" altLang="en-US" dirty="0" smtClean="0">
                <a:latin typeface="Consolas" panose="020B0609020204030204" pitchFamily="49" charset="0"/>
                <a:ea typeface="華康中特圓體" panose="020F0809000000000000" pitchFamily="49" charset="-120"/>
              </a:rPr>
              <a:t>」</a:t>
            </a:r>
            <a:endParaRPr lang="en-US" altLang="zh-TW" dirty="0">
              <a:latin typeface="Consolas" panose="020B0609020204030204" pitchFamily="49" charset="0"/>
              <a:ea typeface="華康中特圓體" panose="020F0809000000000000" pitchFamily="49" charset="-120"/>
            </a:endParaRPr>
          </a:p>
        </p:txBody>
      </p:sp>
      <p:sp>
        <p:nvSpPr>
          <p:cNvPr id="9" name="矩形 8"/>
          <p:cNvSpPr/>
          <p:nvPr/>
        </p:nvSpPr>
        <p:spPr>
          <a:xfrm>
            <a:off x="638628" y="3953590"/>
            <a:ext cx="10624457" cy="369332"/>
          </a:xfrm>
          <a:prstGeom prst="rect">
            <a:avLst/>
          </a:prstGeom>
          <a:solidFill>
            <a:srgbClr val="E1F0FF"/>
          </a:solidFill>
          <a:ln>
            <a:solidFill>
              <a:srgbClr val="E1F0FF"/>
            </a:solidFill>
          </a:ln>
        </p:spPr>
        <p:txBody>
          <a:bodyPr wrap="square">
            <a:spAutoFit/>
          </a:bodyPr>
          <a:lstStyle/>
          <a:p>
            <a:pPr algn="just">
              <a:spcBef>
                <a:spcPts val="300"/>
              </a:spcBef>
              <a:spcAft>
                <a:spcPts val="300"/>
              </a:spcAft>
            </a:pPr>
            <a:r>
              <a:rPr lang="en-US" altLang="zh-TW" dirty="0" smtClean="0">
                <a:latin typeface="Consolas" panose="020B0609020204030204" pitchFamily="49" charset="0"/>
                <a:ea typeface="華康中特圓體" panose="020F0809000000000000" pitchFamily="49" charset="-120"/>
                <a:cs typeface="Times New Roman" panose="02020603050405020304" pitchFamily="18" charset="0"/>
              </a:rPr>
              <a:t>3.</a:t>
            </a:r>
            <a:r>
              <a:rPr lang="zh-TW" altLang="en-US" dirty="0" smtClean="0">
                <a:latin typeface="Consolas" panose="020B0609020204030204" pitchFamily="49" charset="0"/>
                <a:ea typeface="華康中特圓體" panose="020F0809000000000000" pitchFamily="49" charset="-120"/>
                <a:cs typeface="Times New Roman" panose="02020603050405020304" pitchFamily="18" charset="0"/>
              </a:rPr>
              <a:t> </a:t>
            </a:r>
            <a:r>
              <a:rPr lang="zh-TW" altLang="zh-TW" dirty="0" smtClean="0">
                <a:latin typeface="Consolas" panose="020B0609020204030204" pitchFamily="49" charset="0"/>
                <a:ea typeface="華康中特圓體" panose="020F0809000000000000" pitchFamily="49" charset="-120"/>
                <a:cs typeface="Times New Roman" panose="02020603050405020304" pitchFamily="18" charset="0"/>
              </a:rPr>
              <a:t>「</a:t>
            </a:r>
            <a:r>
              <a:rPr lang="zh-TW" altLang="zh-TW" dirty="0">
                <a:latin typeface="Consolas" panose="020B0609020204030204" pitchFamily="49" charset="0"/>
                <a:ea typeface="華康中特圓體" panose="020F0809000000000000" pitchFamily="49" charset="-120"/>
                <a:cs typeface="Times New Roman" panose="02020603050405020304" pitchFamily="18" charset="0"/>
              </a:rPr>
              <a:t>資格審查資料」及「學習歷程備審資料」繳交，皆以</a:t>
            </a:r>
            <a:r>
              <a:rPr lang="zh-TW" altLang="zh-TW" dirty="0">
                <a:solidFill>
                  <a:srgbClr val="0033CC"/>
                </a:solidFill>
                <a:latin typeface="Consolas" panose="020B0609020204030204" pitchFamily="49" charset="0"/>
                <a:ea typeface="華康中特圓體" panose="020F0809000000000000" pitchFamily="49" charset="-120"/>
                <a:cs typeface="Times New Roman" panose="02020603050405020304" pitchFamily="18" charset="0"/>
              </a:rPr>
              <a:t>網路上傳</a:t>
            </a:r>
            <a:r>
              <a:rPr lang="zh-TW" altLang="zh-TW" dirty="0">
                <a:latin typeface="Consolas" panose="020B0609020204030204" pitchFamily="49" charset="0"/>
                <a:ea typeface="華康中特圓體" panose="020F0809000000000000" pitchFamily="49" charset="-120"/>
                <a:cs typeface="Times New Roman" panose="02020603050405020304" pitchFamily="18" charset="0"/>
              </a:rPr>
              <a:t>為準</a:t>
            </a:r>
            <a:endParaRPr lang="en-US" altLang="zh-TW" dirty="0">
              <a:latin typeface="Consolas" panose="020B0609020204030204" pitchFamily="49" charset="0"/>
              <a:ea typeface="華康中特圓體" panose="020F0809000000000000" pitchFamily="49" charset="-120"/>
              <a:cs typeface="Times New Roman" panose="02020603050405020304" pitchFamily="18" charset="0"/>
            </a:endParaRPr>
          </a:p>
        </p:txBody>
      </p:sp>
      <p:sp>
        <p:nvSpPr>
          <p:cNvPr id="10" name="矩形 9"/>
          <p:cNvSpPr/>
          <p:nvPr/>
        </p:nvSpPr>
        <p:spPr>
          <a:xfrm>
            <a:off x="638627" y="4410475"/>
            <a:ext cx="10624457" cy="369332"/>
          </a:xfrm>
          <a:prstGeom prst="rect">
            <a:avLst/>
          </a:prstGeom>
          <a:solidFill>
            <a:srgbClr val="E1F0FF"/>
          </a:solidFill>
          <a:ln>
            <a:solidFill>
              <a:srgbClr val="E1F0FF"/>
            </a:solidFill>
          </a:ln>
        </p:spPr>
        <p:txBody>
          <a:bodyPr wrap="square">
            <a:spAutoFit/>
          </a:bodyPr>
          <a:lstStyle/>
          <a:p>
            <a:pPr algn="just">
              <a:spcBef>
                <a:spcPts val="300"/>
              </a:spcBef>
              <a:spcAft>
                <a:spcPts val="300"/>
              </a:spcAft>
            </a:pPr>
            <a:r>
              <a:rPr lang="en-US" altLang="zh-TW" dirty="0" smtClean="0">
                <a:latin typeface="Consolas" panose="020B0609020204030204" pitchFamily="49" charset="0"/>
                <a:ea typeface="華康中特圓體" panose="020F0809000000000000" pitchFamily="49" charset="-120"/>
                <a:cs typeface="Times New Roman" panose="02020603050405020304" pitchFamily="18" charset="0"/>
              </a:rPr>
              <a:t>4.</a:t>
            </a:r>
            <a:r>
              <a:rPr lang="zh-TW" altLang="en-US" dirty="0" smtClean="0">
                <a:latin typeface="Consolas" panose="020B0609020204030204" pitchFamily="49" charset="0"/>
                <a:ea typeface="華康中特圓體" panose="020F0809000000000000" pitchFamily="49" charset="-120"/>
                <a:cs typeface="Times New Roman" panose="02020603050405020304" pitchFamily="18" charset="0"/>
              </a:rPr>
              <a:t> </a:t>
            </a:r>
            <a:r>
              <a:rPr lang="zh-TW" altLang="zh-TW" dirty="0" smtClean="0">
                <a:latin typeface="Consolas" panose="020B0609020204030204" pitchFamily="49" charset="0"/>
                <a:ea typeface="華康中特圓體" panose="020F0809000000000000" pitchFamily="49" charset="-120"/>
                <a:cs typeface="Times New Roman" panose="02020603050405020304" pitchFamily="18" charset="0"/>
              </a:rPr>
              <a:t>上</a:t>
            </a:r>
            <a:r>
              <a:rPr lang="zh-TW" altLang="zh-TW" dirty="0">
                <a:latin typeface="Consolas" panose="020B0609020204030204" pitchFamily="49" charset="0"/>
                <a:ea typeface="華康中特圓體" panose="020F0809000000000000" pitchFamily="49" charset="-120"/>
                <a:cs typeface="Times New Roman" panose="02020603050405020304" pitchFamily="18" charset="0"/>
              </a:rPr>
              <a:t>傳資料</a:t>
            </a:r>
            <a:r>
              <a:rPr lang="zh-TW" altLang="zh-TW" dirty="0">
                <a:solidFill>
                  <a:srgbClr val="FF0000"/>
                </a:solidFill>
                <a:latin typeface="Consolas" panose="020B0609020204030204" pitchFamily="49" charset="0"/>
                <a:ea typeface="華康中特圓體" panose="020F0809000000000000" pitchFamily="49" charset="-120"/>
                <a:cs typeface="Times New Roman" panose="02020603050405020304" pitchFamily="18" charset="0"/>
              </a:rPr>
              <a:t>一經確認後</a:t>
            </a:r>
            <a:r>
              <a:rPr lang="zh-TW" altLang="zh-TW" dirty="0">
                <a:latin typeface="Consolas" panose="020B0609020204030204" pitchFamily="49" charset="0"/>
                <a:ea typeface="華康中特圓體" panose="020F0809000000000000" pitchFamily="49" charset="-120"/>
                <a:cs typeface="Times New Roman" panose="02020603050405020304" pitchFamily="18" charset="0"/>
              </a:rPr>
              <a:t>，</a:t>
            </a:r>
            <a:r>
              <a:rPr lang="zh-TW" altLang="zh-TW" dirty="0">
                <a:solidFill>
                  <a:srgbClr val="FF0000"/>
                </a:solidFill>
                <a:latin typeface="Consolas" panose="020B0609020204030204" pitchFamily="49" charset="0"/>
                <a:ea typeface="華康中特圓體" panose="020F0809000000000000" pitchFamily="49" charset="-120"/>
                <a:cs typeface="Times New Roman" panose="02020603050405020304" pitchFamily="18" charset="0"/>
              </a:rPr>
              <a:t>一律不得以任何理由要求修改</a:t>
            </a:r>
            <a:r>
              <a:rPr lang="zh-TW" altLang="zh-TW" dirty="0">
                <a:latin typeface="Consolas" panose="020B0609020204030204" pitchFamily="49" charset="0"/>
                <a:ea typeface="華康中特圓體" panose="020F0809000000000000" pitchFamily="49" charset="-120"/>
                <a:cs typeface="Times New Roman" panose="02020603050405020304" pitchFamily="18" charset="0"/>
              </a:rPr>
              <a:t>，請務必</a:t>
            </a:r>
            <a:r>
              <a:rPr lang="zh-TW" altLang="zh-TW" dirty="0">
                <a:solidFill>
                  <a:srgbClr val="FF0000"/>
                </a:solidFill>
                <a:latin typeface="Consolas" panose="020B0609020204030204" pitchFamily="49" charset="0"/>
                <a:ea typeface="華康中特圓體" panose="020F0809000000000000" pitchFamily="49" charset="-120"/>
                <a:cs typeface="Times New Roman" panose="02020603050405020304" pitchFamily="18" charset="0"/>
              </a:rPr>
              <a:t>審慎檢視</a:t>
            </a:r>
            <a:r>
              <a:rPr lang="zh-TW" altLang="zh-TW" dirty="0">
                <a:latin typeface="Consolas" panose="020B0609020204030204" pitchFamily="49" charset="0"/>
                <a:ea typeface="華康中特圓體" panose="020F0809000000000000" pitchFamily="49" charset="-120"/>
                <a:cs typeface="Times New Roman" panose="02020603050405020304" pitchFamily="18" charset="0"/>
              </a:rPr>
              <a:t>上傳的資料後再進行確認。</a:t>
            </a:r>
            <a:endParaRPr lang="en-US" altLang="zh-TW" dirty="0">
              <a:latin typeface="Consolas" panose="020B0609020204030204" pitchFamily="49" charset="0"/>
              <a:ea typeface="華康中特圓體" panose="020F0809000000000000" pitchFamily="49" charset="-120"/>
              <a:cs typeface="Times New Roman" panose="02020603050405020304" pitchFamily="18" charset="0"/>
            </a:endParaRPr>
          </a:p>
        </p:txBody>
      </p:sp>
      <p:sp>
        <p:nvSpPr>
          <p:cNvPr id="11" name="矩形 10"/>
          <p:cNvSpPr/>
          <p:nvPr/>
        </p:nvSpPr>
        <p:spPr>
          <a:xfrm>
            <a:off x="638627" y="4899603"/>
            <a:ext cx="10624457" cy="723275"/>
          </a:xfrm>
          <a:prstGeom prst="rect">
            <a:avLst/>
          </a:prstGeom>
          <a:solidFill>
            <a:srgbClr val="E1F0FF"/>
          </a:solidFill>
          <a:ln>
            <a:solidFill>
              <a:srgbClr val="E1F0FF"/>
            </a:solidFill>
          </a:ln>
        </p:spPr>
        <p:txBody>
          <a:bodyPr wrap="square">
            <a:spAutoFit/>
          </a:bodyPr>
          <a:lstStyle/>
          <a:p>
            <a:pPr algn="just">
              <a:spcBef>
                <a:spcPts val="300"/>
              </a:spcBef>
              <a:spcAft>
                <a:spcPts val="300"/>
              </a:spcAft>
            </a:pPr>
            <a:r>
              <a:rPr lang="en-US" altLang="zh-TW" dirty="0" smtClean="0">
                <a:latin typeface="Consolas" panose="020B0609020204030204" pitchFamily="49" charset="0"/>
                <a:ea typeface="華康中特圓體" panose="020F0809000000000000" pitchFamily="49" charset="-120"/>
                <a:cs typeface="Times New Roman" panose="02020603050405020304" pitchFamily="18" charset="0"/>
              </a:rPr>
              <a:t>5.</a:t>
            </a:r>
            <a:r>
              <a:rPr lang="zh-TW" altLang="en-US" dirty="0" smtClean="0">
                <a:latin typeface="Consolas" panose="020B0609020204030204" pitchFamily="49" charset="0"/>
                <a:ea typeface="華康中特圓體" panose="020F0809000000000000" pitchFamily="49" charset="-120"/>
                <a:cs typeface="Times New Roman" panose="02020603050405020304" pitchFamily="18" charset="0"/>
              </a:rPr>
              <a:t> </a:t>
            </a:r>
            <a:r>
              <a:rPr lang="zh-TW" altLang="zh-TW" dirty="0" smtClean="0">
                <a:solidFill>
                  <a:srgbClr val="0033CC"/>
                </a:solidFill>
                <a:latin typeface="Consolas" panose="020B0609020204030204" pitchFamily="49" charset="0"/>
                <a:ea typeface="華康中特圓體" panose="020F0809000000000000" pitchFamily="49" charset="-120"/>
                <a:cs typeface="Times New Roman" panose="02020603050405020304" pitchFamily="18" charset="0"/>
              </a:rPr>
              <a:t>若</a:t>
            </a:r>
            <a:r>
              <a:rPr lang="zh-TW" altLang="zh-TW" dirty="0">
                <a:solidFill>
                  <a:srgbClr val="0033CC"/>
                </a:solidFill>
                <a:latin typeface="Consolas" panose="020B0609020204030204" pitchFamily="49" charset="0"/>
                <a:ea typeface="華康中特圓體" panose="020F0809000000000000" pitchFamily="49" charset="-120"/>
                <a:cs typeface="Times New Roman" panose="02020603050405020304" pitchFamily="18" charset="0"/>
              </a:rPr>
              <a:t>未依規定完成</a:t>
            </a:r>
            <a:r>
              <a:rPr lang="zh-TW" altLang="zh-TW" dirty="0">
                <a:latin typeface="Consolas" panose="020B0609020204030204" pitchFamily="49" charset="0"/>
                <a:ea typeface="華康中特圓體" panose="020F0809000000000000" pitchFamily="49" charset="-120"/>
                <a:cs typeface="Times New Roman" panose="02020603050405020304" pitchFamily="18" charset="0"/>
              </a:rPr>
              <a:t>網路上傳資格審查資料及學習歷程備審資料，而</a:t>
            </a:r>
            <a:r>
              <a:rPr lang="zh-TW" altLang="zh-TW" dirty="0">
                <a:solidFill>
                  <a:srgbClr val="0033CC"/>
                </a:solidFill>
                <a:latin typeface="Consolas" panose="020B0609020204030204" pitchFamily="49" charset="0"/>
                <a:ea typeface="華康中特圓體" panose="020F0809000000000000" pitchFamily="49" charset="-120"/>
                <a:cs typeface="Times New Roman" panose="02020603050405020304" pitchFamily="18" charset="0"/>
              </a:rPr>
              <a:t>致無法報名參加</a:t>
            </a:r>
            <a:r>
              <a:rPr lang="zh-TW" altLang="zh-TW" dirty="0">
                <a:latin typeface="Consolas" panose="020B0609020204030204" pitchFamily="49" charset="0"/>
                <a:ea typeface="華康中特圓體" panose="020F0809000000000000" pitchFamily="49" charset="-120"/>
                <a:cs typeface="Times New Roman" panose="02020603050405020304" pitchFamily="18" charset="0"/>
              </a:rPr>
              <a:t>第二階段複試或</a:t>
            </a:r>
            <a:r>
              <a:rPr lang="zh-TW" altLang="zh-TW" dirty="0" smtClean="0">
                <a:latin typeface="Consolas" panose="020B0609020204030204" pitchFamily="49" charset="0"/>
                <a:ea typeface="華康中特圓體" panose="020F0809000000000000" pitchFamily="49" charset="-120"/>
                <a:cs typeface="Times New Roman" panose="02020603050405020304" pitchFamily="18" charset="0"/>
              </a:rPr>
              <a:t>第二</a:t>
            </a:r>
            <a:endParaRPr lang="en-US" altLang="zh-TW" dirty="0" smtClean="0">
              <a:latin typeface="Consolas" panose="020B0609020204030204" pitchFamily="49" charset="0"/>
              <a:ea typeface="華康中特圓體" panose="020F0809000000000000" pitchFamily="49" charset="-120"/>
              <a:cs typeface="Times New Roman" panose="02020603050405020304" pitchFamily="18" charset="0"/>
            </a:endParaRPr>
          </a:p>
          <a:p>
            <a:pPr algn="just">
              <a:spcBef>
                <a:spcPts val="300"/>
              </a:spcBef>
              <a:spcAft>
                <a:spcPts val="300"/>
              </a:spcAft>
            </a:pPr>
            <a:r>
              <a:rPr lang="zh-TW" altLang="en-US" dirty="0">
                <a:latin typeface="Consolas" panose="020B0609020204030204" pitchFamily="49" charset="0"/>
                <a:ea typeface="華康中特圓體" panose="020F0809000000000000" pitchFamily="49" charset="-120"/>
                <a:cs typeface="Times New Roman" panose="02020603050405020304" pitchFamily="18" charset="0"/>
              </a:rPr>
              <a:t> </a:t>
            </a:r>
            <a:r>
              <a:rPr lang="zh-TW" altLang="en-US" dirty="0" smtClean="0">
                <a:latin typeface="Consolas" panose="020B0609020204030204" pitchFamily="49" charset="0"/>
                <a:ea typeface="華康中特圓體" panose="020F0809000000000000" pitchFamily="49" charset="-120"/>
                <a:cs typeface="Times New Roman" panose="02020603050405020304" pitchFamily="18" charset="0"/>
              </a:rPr>
              <a:t>  </a:t>
            </a:r>
            <a:r>
              <a:rPr lang="zh-TW" altLang="zh-TW" dirty="0" smtClean="0">
                <a:latin typeface="Consolas" panose="020B0609020204030204" pitchFamily="49" charset="0"/>
                <a:ea typeface="華康中特圓體" panose="020F0809000000000000" pitchFamily="49" charset="-120"/>
                <a:cs typeface="Times New Roman" panose="02020603050405020304" pitchFamily="18" charset="0"/>
              </a:rPr>
              <a:t>階段</a:t>
            </a:r>
            <a:r>
              <a:rPr lang="zh-TW" altLang="zh-TW" dirty="0">
                <a:latin typeface="Consolas" panose="020B0609020204030204" pitchFamily="49" charset="0"/>
                <a:ea typeface="華康中特圓體" panose="020F0809000000000000" pitchFamily="49" charset="-120"/>
                <a:cs typeface="Times New Roman" panose="02020603050405020304" pitchFamily="18" charset="0"/>
              </a:rPr>
              <a:t>複試項目之</a:t>
            </a:r>
            <a:r>
              <a:rPr lang="zh-TW" altLang="zh-TW" dirty="0">
                <a:solidFill>
                  <a:srgbClr val="0033CC"/>
                </a:solidFill>
                <a:latin typeface="Consolas" panose="020B0609020204030204" pitchFamily="49" charset="0"/>
                <a:ea typeface="華康中特圓體" panose="020F0809000000000000" pitchFamily="49" charset="-120"/>
                <a:cs typeface="Times New Roman" panose="02020603050405020304" pitchFamily="18" charset="0"/>
              </a:rPr>
              <a:t>學習歷程備審資料成績零分</a:t>
            </a:r>
            <a:r>
              <a:rPr lang="zh-TW" altLang="zh-TW" dirty="0">
                <a:latin typeface="Consolas" panose="020B0609020204030204" pitchFamily="49" charset="0"/>
                <a:ea typeface="華康中特圓體" panose="020F0809000000000000" pitchFamily="49" charset="-120"/>
                <a:cs typeface="Times New Roman" panose="02020603050405020304" pitchFamily="18" charset="0"/>
              </a:rPr>
              <a:t>者，</a:t>
            </a:r>
            <a:r>
              <a:rPr lang="zh-TW" altLang="zh-TW" dirty="0">
                <a:solidFill>
                  <a:srgbClr val="0033CC"/>
                </a:solidFill>
                <a:latin typeface="Consolas" panose="020B0609020204030204" pitchFamily="49" charset="0"/>
                <a:ea typeface="華康中特圓體" panose="020F0809000000000000" pitchFamily="49" charset="-120"/>
                <a:cs typeface="Times New Roman" panose="02020603050405020304" pitchFamily="18" charset="0"/>
              </a:rPr>
              <a:t>不予錄取</a:t>
            </a:r>
            <a:r>
              <a:rPr lang="zh-TW" altLang="zh-TW" dirty="0">
                <a:latin typeface="Consolas" panose="020B0609020204030204" pitchFamily="49" charset="0"/>
                <a:ea typeface="華康中特圓體" panose="020F0809000000000000" pitchFamily="49" charset="-120"/>
                <a:cs typeface="Times New Roman" panose="02020603050405020304" pitchFamily="18" charset="0"/>
              </a:rPr>
              <a:t>。</a:t>
            </a:r>
            <a:endParaRPr lang="zh-TW" altLang="en-US" dirty="0">
              <a:latin typeface="Consolas" panose="020B0609020204030204" pitchFamily="49" charset="0"/>
              <a:ea typeface="華康中特圓體" panose="020F0809000000000000" pitchFamily="49" charset="-120"/>
            </a:endParaRPr>
          </a:p>
        </p:txBody>
      </p:sp>
    </p:spTree>
    <p:extLst>
      <p:ext uri="{BB962C8B-B14F-4D97-AF65-F5344CB8AC3E}">
        <p14:creationId xmlns:p14="http://schemas.microsoft.com/office/powerpoint/2010/main" val="284094020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fld id="{A6174ADA-354D-4803-A14C-B38EECA4D689}" type="slidenum">
              <a:rPr lang="zh-TW" altLang="en-US" smtClean="0"/>
              <a:t>27</a:t>
            </a:fld>
            <a:endParaRPr lang="zh-TW" altLang="en-US"/>
          </a:p>
        </p:txBody>
      </p:sp>
      <p:sp>
        <p:nvSpPr>
          <p:cNvPr id="3" name="文字方塊 2"/>
          <p:cNvSpPr txBox="1"/>
          <p:nvPr/>
        </p:nvSpPr>
        <p:spPr>
          <a:xfrm>
            <a:off x="275772" y="682172"/>
            <a:ext cx="4063933" cy="400110"/>
          </a:xfrm>
          <a:prstGeom prst="rect">
            <a:avLst/>
          </a:prstGeom>
          <a:noFill/>
        </p:spPr>
        <p:txBody>
          <a:bodyPr wrap="none" rtlCol="0">
            <a:spAutoFit/>
          </a:bodyPr>
          <a:lstStyle/>
          <a:p>
            <a:pPr marL="285750" indent="-285750">
              <a:buFont typeface="Wingdings" panose="05000000000000000000" pitchFamily="2" charset="2"/>
              <a:buChar char="Ø"/>
            </a:pPr>
            <a:r>
              <a:rPr lang="zh-TW" altLang="en-US" sz="2000" dirty="0">
                <a:latin typeface="華康中特圓體" panose="020F0809000000000000" pitchFamily="49" charset="-120"/>
                <a:ea typeface="華康中特圓體" panose="020F0809000000000000" pitchFamily="49" charset="-120"/>
              </a:rPr>
              <a:t>網路上傳</a:t>
            </a:r>
            <a:r>
              <a:rPr lang="zh-TW" altLang="en-US" sz="2000" dirty="0">
                <a:solidFill>
                  <a:srgbClr val="0033CC"/>
                </a:solidFill>
                <a:latin typeface="華康中特圓體" panose="020F0809000000000000" pitchFamily="49" charset="-120"/>
                <a:ea typeface="華康中特圓體" panose="020F0809000000000000" pitchFamily="49" charset="-120"/>
              </a:rPr>
              <a:t>資格</a:t>
            </a:r>
            <a:r>
              <a:rPr lang="zh-TW" altLang="en-US" sz="2000" dirty="0" smtClean="0">
                <a:solidFill>
                  <a:srgbClr val="0033CC"/>
                </a:solidFill>
                <a:latin typeface="華康中特圓體" panose="020F0809000000000000" pitchFamily="49" charset="-120"/>
                <a:ea typeface="華康中特圓體" panose="020F0809000000000000" pitchFamily="49" charset="-120"/>
              </a:rPr>
              <a:t>審查</a:t>
            </a:r>
            <a:r>
              <a:rPr lang="en-US" altLang="zh-TW" sz="2000" dirty="0" smtClean="0">
                <a:solidFill>
                  <a:srgbClr val="FF0000"/>
                </a:solidFill>
                <a:latin typeface="華康中特圓體" panose="020F0809000000000000" pitchFamily="49" charset="-120"/>
                <a:ea typeface="華康中特圓體" panose="020F0809000000000000" pitchFamily="49" charset="-120"/>
              </a:rPr>
              <a:t>【</a:t>
            </a:r>
            <a:r>
              <a:rPr lang="zh-TW" altLang="en-US" sz="2000" dirty="0" smtClean="0">
                <a:solidFill>
                  <a:srgbClr val="FF0000"/>
                </a:solidFill>
                <a:latin typeface="華康中特圓體" panose="020F0809000000000000" pitchFamily="49" charset="-120"/>
                <a:ea typeface="華康中特圓體" panose="020F0809000000000000" pitchFamily="49" charset="-120"/>
              </a:rPr>
              <a:t>必繳</a:t>
            </a:r>
            <a:r>
              <a:rPr lang="en-US" altLang="zh-TW" sz="2000" dirty="0" smtClean="0">
                <a:solidFill>
                  <a:srgbClr val="FF0000"/>
                </a:solidFill>
                <a:latin typeface="華康中特圓體" panose="020F0809000000000000" pitchFamily="49" charset="-120"/>
                <a:ea typeface="華康中特圓體" panose="020F0809000000000000" pitchFamily="49" charset="-120"/>
              </a:rPr>
              <a:t>】</a:t>
            </a:r>
            <a:r>
              <a:rPr lang="zh-TW" altLang="en-US" sz="2000" dirty="0" smtClean="0">
                <a:latin typeface="華康中特圓體" panose="020F0809000000000000" pitchFamily="49" charset="-120"/>
                <a:ea typeface="華康中特圓體" panose="020F0809000000000000" pitchFamily="49" charset="-120"/>
              </a:rPr>
              <a:t>資料</a:t>
            </a:r>
            <a:endParaRPr lang="zh-TW" altLang="en-US" sz="2000" dirty="0">
              <a:latin typeface="華康中特圓體" panose="020F0809000000000000" pitchFamily="49" charset="-120"/>
              <a:ea typeface="華康中特圓體" panose="020F0809000000000000" pitchFamily="49" charset="-120"/>
            </a:endParaRPr>
          </a:p>
        </p:txBody>
      </p:sp>
      <p:sp>
        <p:nvSpPr>
          <p:cNvPr id="4" name="矩形 3"/>
          <p:cNvSpPr/>
          <p:nvPr/>
        </p:nvSpPr>
        <p:spPr>
          <a:xfrm>
            <a:off x="0" y="0"/>
            <a:ext cx="12192000" cy="520700"/>
          </a:xfrm>
          <a:prstGeom prst="rect">
            <a:avLst/>
          </a:prstGeom>
          <a:solidFill>
            <a:srgbClr val="DFD7E9"/>
          </a:solidFill>
          <a:ln>
            <a:solidFill>
              <a:srgbClr val="DFD7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sz="2800" dirty="0">
                <a:solidFill>
                  <a:schemeClr val="tx1"/>
                </a:solidFill>
                <a:latin typeface="華康中特圓體" panose="020F0809000000000000" pitchFamily="49" charset="-120"/>
                <a:ea typeface="華康中特圓體" panose="020F0809000000000000" pitchFamily="49" charset="-120"/>
                <a:sym typeface="Wingdings" panose="05000000000000000000" pitchFamily="2" charset="2"/>
              </a:rPr>
              <a:t>六</a:t>
            </a:r>
            <a:r>
              <a:rPr lang="zh-TW" altLang="en-US" sz="2800" dirty="0" smtClean="0">
                <a:solidFill>
                  <a:schemeClr val="tx1"/>
                </a:solidFill>
                <a:latin typeface="華康中特圓體" panose="020F0809000000000000" pitchFamily="49" charset="-120"/>
                <a:ea typeface="華康中特圓體" panose="020F0809000000000000" pitchFamily="49" charset="-120"/>
                <a:sym typeface="Wingdings" panose="05000000000000000000" pitchFamily="2" charset="2"/>
              </a:rPr>
              <a:t>、第二階段複試：網路上傳</a:t>
            </a:r>
            <a:r>
              <a:rPr lang="zh-TW" altLang="en-US" sz="2800" dirty="0" smtClean="0">
                <a:solidFill>
                  <a:srgbClr val="0033CC"/>
                </a:solidFill>
                <a:latin typeface="華康中特圓體" panose="020F0809000000000000" pitchFamily="49" charset="-120"/>
                <a:ea typeface="華康中特圓體" panose="020F0809000000000000" pitchFamily="49" charset="-120"/>
                <a:sym typeface="Wingdings" panose="05000000000000000000" pitchFamily="2" charset="2"/>
              </a:rPr>
              <a:t>資格審查</a:t>
            </a:r>
            <a:r>
              <a:rPr lang="zh-TW" altLang="en-US" sz="2800" dirty="0" smtClean="0">
                <a:solidFill>
                  <a:schemeClr val="tx1"/>
                </a:solidFill>
                <a:latin typeface="華康中特圓體" panose="020F0809000000000000" pitchFamily="49" charset="-120"/>
                <a:ea typeface="華康中特圓體" panose="020F0809000000000000" pitchFamily="49" charset="-120"/>
                <a:sym typeface="Wingdings" panose="05000000000000000000" pitchFamily="2" charset="2"/>
              </a:rPr>
              <a:t>暨</a:t>
            </a:r>
            <a:r>
              <a:rPr lang="zh-TW" altLang="en-US" sz="2800" dirty="0" smtClean="0">
                <a:solidFill>
                  <a:srgbClr val="00A249"/>
                </a:solidFill>
                <a:latin typeface="華康中特圓體" panose="020F0809000000000000" pitchFamily="49" charset="-120"/>
                <a:ea typeface="華康中特圓體" panose="020F0809000000000000" pitchFamily="49" charset="-120"/>
                <a:sym typeface="Wingdings" panose="05000000000000000000" pitchFamily="2" charset="2"/>
              </a:rPr>
              <a:t>學習歷程備審資料</a:t>
            </a:r>
            <a:r>
              <a:rPr lang="en-US" altLang="zh-TW" sz="2800" dirty="0" smtClean="0">
                <a:solidFill>
                  <a:schemeClr val="tx1"/>
                </a:solidFill>
                <a:latin typeface="華康中特圓體" panose="020F0809000000000000" pitchFamily="49" charset="-120"/>
                <a:ea typeface="華康中特圓體" panose="020F0809000000000000" pitchFamily="49" charset="-120"/>
                <a:sym typeface="Wingdings" panose="05000000000000000000" pitchFamily="2" charset="2"/>
              </a:rPr>
              <a:t>(2/4)</a:t>
            </a:r>
            <a:endParaRPr lang="zh-TW" altLang="en-US" sz="2800" dirty="0">
              <a:solidFill>
                <a:schemeClr val="tx1"/>
              </a:solidFill>
              <a:latin typeface="華康中特圓體" panose="020F0809000000000000" pitchFamily="49" charset="-120"/>
              <a:ea typeface="華康中特圓體" panose="020F0809000000000000" pitchFamily="49" charset="-120"/>
            </a:endParaRPr>
          </a:p>
        </p:txBody>
      </p:sp>
      <p:sp>
        <p:nvSpPr>
          <p:cNvPr id="5" name="矩形 4"/>
          <p:cNvSpPr/>
          <p:nvPr/>
        </p:nvSpPr>
        <p:spPr>
          <a:xfrm>
            <a:off x="987424" y="1369736"/>
            <a:ext cx="10937875" cy="707886"/>
          </a:xfrm>
          <a:prstGeom prst="rect">
            <a:avLst/>
          </a:prstGeom>
          <a:solidFill>
            <a:srgbClr val="E1F0FF"/>
          </a:solidFill>
          <a:ln>
            <a:solidFill>
              <a:srgbClr val="E1F0FF"/>
            </a:solidFill>
          </a:ln>
        </p:spPr>
        <p:txBody>
          <a:bodyPr wrap="square">
            <a:spAutoFit/>
          </a:bodyPr>
          <a:lstStyle/>
          <a:p>
            <a:pPr algn="ctr" defTabSz="685800" eaLnBrk="1" fontAlgn="auto" hangingPunct="1">
              <a:spcBef>
                <a:spcPts val="0"/>
              </a:spcBef>
              <a:spcAft>
                <a:spcPts val="0"/>
              </a:spcAft>
              <a:defRPr/>
            </a:pPr>
            <a:r>
              <a:rPr lang="zh-TW" altLang="en-US" sz="2000" dirty="0" smtClean="0">
                <a:latin typeface="Consolas" panose="020B0609020204030204" pitchFamily="49" charset="0"/>
                <a:ea typeface="華康中特圓體" panose="020F0809000000000000" pitchFamily="49" charset="-120"/>
                <a:cs typeface="Times New Roman" pitchFamily="18" charset="0"/>
              </a:rPr>
              <a:t>通過</a:t>
            </a:r>
            <a:r>
              <a:rPr lang="zh-TW" altLang="zh-TW" sz="2000" dirty="0">
                <a:latin typeface="Consolas" panose="020B0609020204030204" pitchFamily="49" charset="0"/>
                <a:ea typeface="華康中特圓體" panose="020F0809000000000000" pitchFamily="49" charset="-120"/>
                <a:cs typeface="Times New Roman" pitchFamily="18" charset="0"/>
              </a:rPr>
              <a:t>第一階段篩選之申請生</a:t>
            </a:r>
            <a:r>
              <a:rPr lang="zh-TW" altLang="zh-TW" sz="2000" dirty="0" smtClean="0">
                <a:latin typeface="Consolas" panose="020B0609020204030204" pitchFamily="49" charset="0"/>
                <a:ea typeface="華康中特圓體" panose="020F0809000000000000" pitchFamily="49" charset="-120"/>
                <a:cs typeface="Times New Roman" pitchFamily="18" charset="0"/>
              </a:rPr>
              <a:t>，欲</a:t>
            </a:r>
            <a:r>
              <a:rPr lang="zh-TW" altLang="zh-TW" sz="2000" dirty="0">
                <a:latin typeface="Consolas" panose="020B0609020204030204" pitchFamily="49" charset="0"/>
                <a:ea typeface="華康中特圓體" panose="020F0809000000000000" pitchFamily="49" charset="-120"/>
                <a:cs typeface="Times New Roman" pitchFamily="18" charset="0"/>
              </a:rPr>
              <a:t>參加第二階段複試</a:t>
            </a:r>
            <a:r>
              <a:rPr lang="zh-TW" altLang="zh-TW" sz="2000" dirty="0" smtClean="0">
                <a:latin typeface="Consolas" panose="020B0609020204030204" pitchFamily="49" charset="0"/>
                <a:ea typeface="華康中特圓體" panose="020F0809000000000000" pitchFamily="49" charset="-120"/>
                <a:cs typeface="Times New Roman" pitchFamily="18" charset="0"/>
              </a:rPr>
              <a:t>者</a:t>
            </a:r>
            <a:r>
              <a:rPr lang="zh-TW" altLang="en-US" sz="2000" dirty="0" smtClean="0">
                <a:latin typeface="Consolas" panose="020B0609020204030204" pitchFamily="49" charset="0"/>
                <a:ea typeface="華康中特圓體" panose="020F0809000000000000" pitchFamily="49" charset="-120"/>
                <a:cs typeface="Times New Roman" pitchFamily="18" charset="0"/>
              </a:rPr>
              <a:t>，</a:t>
            </a:r>
            <a:endParaRPr lang="en-US" altLang="zh-TW" sz="2000" dirty="0" smtClean="0">
              <a:latin typeface="Consolas" panose="020B0609020204030204" pitchFamily="49" charset="0"/>
              <a:ea typeface="華康中特圓體" panose="020F0809000000000000" pitchFamily="49" charset="-120"/>
              <a:cs typeface="Times New Roman" pitchFamily="18" charset="0"/>
            </a:endParaRPr>
          </a:p>
          <a:p>
            <a:pPr algn="ctr" defTabSz="685800" eaLnBrk="1" fontAlgn="auto" hangingPunct="1">
              <a:spcBef>
                <a:spcPts val="0"/>
              </a:spcBef>
              <a:spcAft>
                <a:spcPts val="0"/>
              </a:spcAft>
              <a:defRPr/>
            </a:pPr>
            <a:r>
              <a:rPr lang="zh-TW" altLang="zh-TW" sz="2000" dirty="0" smtClean="0">
                <a:latin typeface="Consolas" panose="020B0609020204030204" pitchFamily="49" charset="0"/>
                <a:ea typeface="華康中特圓體" panose="020F0809000000000000" pitchFamily="49" charset="-120"/>
                <a:cs typeface="Times New Roman" pitchFamily="18" charset="0"/>
              </a:rPr>
              <a:t>須</a:t>
            </a:r>
            <a:r>
              <a:rPr lang="zh-TW" altLang="en-US" sz="2000" dirty="0" smtClean="0">
                <a:latin typeface="Consolas" panose="020B0609020204030204" pitchFamily="49" charset="0"/>
                <a:ea typeface="華康中特圓體" panose="020F0809000000000000" pitchFamily="49" charset="-120"/>
                <a:cs typeface="Times New Roman" pitchFamily="18" charset="0"/>
              </a:rPr>
              <a:t>將</a:t>
            </a:r>
            <a:r>
              <a:rPr lang="en-US" altLang="zh-TW" sz="2000" b="1" dirty="0" smtClean="0">
                <a:solidFill>
                  <a:srgbClr val="FF0000"/>
                </a:solidFill>
                <a:latin typeface="Consolas" panose="020B0609020204030204" pitchFamily="49" charset="0"/>
                <a:ea typeface="華康中特圓體" panose="020F0809000000000000" pitchFamily="49" charset="-120"/>
                <a:cs typeface="Times New Roman" pitchFamily="18" charset="0"/>
              </a:rPr>
              <a:t>A</a:t>
            </a:r>
            <a:r>
              <a:rPr lang="en-US" altLang="zh-TW" sz="2000" b="1" dirty="0">
                <a:solidFill>
                  <a:srgbClr val="FF0000"/>
                </a:solidFill>
                <a:latin typeface="Consolas" panose="020B0609020204030204" pitchFamily="49" charset="0"/>
                <a:ea typeface="華康中特圓體" panose="020F0809000000000000" pitchFamily="49" charset="-120"/>
                <a:cs typeface="Times New Roman" pitchFamily="18" charset="0"/>
              </a:rPr>
              <a:t>.</a:t>
            </a:r>
            <a:r>
              <a:rPr lang="zh-TW" altLang="en-US" sz="2000" b="1" dirty="0" smtClean="0">
                <a:solidFill>
                  <a:srgbClr val="FF0000"/>
                </a:solidFill>
                <a:latin typeface="Consolas" panose="020B0609020204030204" pitchFamily="49" charset="0"/>
                <a:ea typeface="華康中特圓體" panose="020F0809000000000000" pitchFamily="49" charset="-120"/>
                <a:cs typeface="Times New Roman" pitchFamily="18" charset="0"/>
              </a:rPr>
              <a:t>學歷證件</a:t>
            </a:r>
            <a:r>
              <a:rPr lang="zh-TW" altLang="en-US" sz="2000" dirty="0" smtClean="0">
                <a:latin typeface="Consolas" panose="020B0609020204030204" pitchFamily="49" charset="0"/>
                <a:ea typeface="華康中特圓體" panose="020F0809000000000000" pitchFamily="49" charset="-120"/>
                <a:cs typeface="Times New Roman" pitchFamily="18" charset="0"/>
              </a:rPr>
              <a:t>製成</a:t>
            </a:r>
            <a:r>
              <a:rPr lang="en-US" altLang="zh-TW" sz="2000" b="1" dirty="0">
                <a:solidFill>
                  <a:srgbClr val="7030A0"/>
                </a:solidFill>
                <a:latin typeface="Consolas" panose="020B0609020204030204" pitchFamily="49" charset="0"/>
                <a:ea typeface="華康中特圓體" panose="020F0809000000000000" pitchFamily="49" charset="-120"/>
                <a:cs typeface="Times New Roman" pitchFamily="18" charset="0"/>
              </a:rPr>
              <a:t>PDF</a:t>
            </a:r>
            <a:r>
              <a:rPr lang="zh-TW" altLang="en-US" sz="2000" dirty="0">
                <a:latin typeface="Consolas" panose="020B0609020204030204" pitchFamily="49" charset="0"/>
                <a:ea typeface="華康中特圓體" panose="020F0809000000000000" pitchFamily="49" charset="-120"/>
                <a:cs typeface="Times New Roman" pitchFamily="18" charset="0"/>
              </a:rPr>
              <a:t>檔案</a:t>
            </a:r>
            <a:r>
              <a:rPr lang="zh-TW" altLang="en-US" sz="2000" dirty="0" smtClean="0">
                <a:latin typeface="Consolas" panose="020B0609020204030204" pitchFamily="49" charset="0"/>
                <a:ea typeface="華康中特圓體" panose="020F0809000000000000" pitchFamily="49" charset="-120"/>
                <a:cs typeface="Times New Roman" pitchFamily="18" charset="0"/>
              </a:rPr>
              <a:t>，辦理</a:t>
            </a:r>
            <a:r>
              <a:rPr lang="zh-TW" altLang="zh-TW" sz="2000" dirty="0" smtClean="0">
                <a:latin typeface="Consolas" panose="020B0609020204030204" pitchFamily="49" charset="0"/>
                <a:ea typeface="華康中特圓體" panose="020F0809000000000000" pitchFamily="49" charset="-120"/>
                <a:cs typeface="Times New Roman" pitchFamily="18" charset="0"/>
              </a:rPr>
              <a:t>資格</a:t>
            </a:r>
            <a:r>
              <a:rPr lang="zh-TW" altLang="zh-TW" sz="2000" dirty="0">
                <a:latin typeface="Consolas" panose="020B0609020204030204" pitchFamily="49" charset="0"/>
                <a:ea typeface="華康中特圓體" panose="020F0809000000000000" pitchFamily="49" charset="-120"/>
                <a:cs typeface="Times New Roman" pitchFamily="18" charset="0"/>
              </a:rPr>
              <a:t>審查</a:t>
            </a:r>
            <a:r>
              <a:rPr lang="zh-TW" altLang="zh-TW" sz="2000" dirty="0" smtClean="0">
                <a:latin typeface="Consolas" panose="020B0609020204030204" pitchFamily="49" charset="0"/>
                <a:ea typeface="華康中特圓體" panose="020F0809000000000000" pitchFamily="49" charset="-120"/>
                <a:cs typeface="Times New Roman" pitchFamily="18" charset="0"/>
              </a:rPr>
              <a:t>。</a:t>
            </a:r>
            <a:endParaRPr lang="en-US" altLang="zh-TW" sz="2000" dirty="0">
              <a:latin typeface="Consolas" panose="020B0609020204030204" pitchFamily="49" charset="0"/>
              <a:ea typeface="華康中特圓體" panose="020F0809000000000000" pitchFamily="49" charset="-120"/>
              <a:cs typeface="Times New Roman" pitchFamily="18" charset="0"/>
            </a:endParaRPr>
          </a:p>
        </p:txBody>
      </p:sp>
      <p:sp>
        <p:nvSpPr>
          <p:cNvPr id="6" name="矩形 5"/>
          <p:cNvSpPr/>
          <p:nvPr/>
        </p:nvSpPr>
        <p:spPr>
          <a:xfrm>
            <a:off x="987424" y="2150869"/>
            <a:ext cx="10937875" cy="2600712"/>
          </a:xfrm>
          <a:prstGeom prst="rect">
            <a:avLst/>
          </a:prstGeom>
          <a:solidFill>
            <a:srgbClr val="E1F0FF"/>
          </a:solidFill>
          <a:ln>
            <a:solidFill>
              <a:srgbClr val="E1F0FF"/>
            </a:solidFill>
          </a:ln>
        </p:spPr>
        <p:txBody>
          <a:bodyPr wrap="square">
            <a:spAutoFit/>
          </a:bodyPr>
          <a:lstStyle/>
          <a:p>
            <a:pPr>
              <a:spcBef>
                <a:spcPts val="300"/>
              </a:spcBef>
              <a:spcAft>
                <a:spcPts val="300"/>
              </a:spcAft>
              <a:tabLst>
                <a:tab pos="339090" algn="l"/>
                <a:tab pos="713740" algn="l"/>
                <a:tab pos="866140" algn="l"/>
              </a:tabLst>
            </a:pPr>
            <a:r>
              <a:rPr lang="en-US" altLang="zh-TW" sz="1600" b="1" kern="0" dirty="0">
                <a:latin typeface="微軟正黑體" panose="020B0604030504040204" pitchFamily="34" charset="-120"/>
                <a:ea typeface="微軟正黑體" panose="020B0604030504040204" pitchFamily="34" charset="-120"/>
              </a:rPr>
              <a:t>A.</a:t>
            </a:r>
            <a:r>
              <a:rPr lang="zh-TW" altLang="zh-TW" sz="1600" b="1" kern="0" dirty="0">
                <a:latin typeface="微軟正黑體" panose="020B0604030504040204" pitchFamily="34" charset="-120"/>
                <a:ea typeface="微軟正黑體" panose="020B0604030504040204" pitchFamily="34" charset="-120"/>
              </a:rPr>
              <a:t>學歷</a:t>
            </a:r>
            <a:r>
              <a:rPr lang="zh-TW" altLang="zh-TW" sz="1600" b="1" kern="0" dirty="0" smtClean="0">
                <a:latin typeface="微軟正黑體" panose="020B0604030504040204" pitchFamily="34" charset="-120"/>
                <a:ea typeface="微軟正黑體" panose="020B0604030504040204" pitchFamily="34" charset="-120"/>
              </a:rPr>
              <a:t>證件</a:t>
            </a:r>
            <a:r>
              <a:rPr lang="en-US" altLang="zh-TW" sz="1600" b="1" kern="0" dirty="0" smtClean="0">
                <a:latin typeface="微軟正黑體" panose="020B0604030504040204" pitchFamily="34" charset="-120"/>
                <a:ea typeface="微軟正黑體" panose="020B0604030504040204" pitchFamily="34" charset="-120"/>
              </a:rPr>
              <a:t>(PDF</a:t>
            </a:r>
            <a:r>
              <a:rPr lang="zh-TW" altLang="zh-TW" sz="1600" b="1" kern="0" dirty="0" smtClean="0">
                <a:latin typeface="微軟正黑體" panose="020B0604030504040204" pitchFamily="34" charset="-120"/>
                <a:ea typeface="微軟正黑體" panose="020B0604030504040204" pitchFamily="34" charset="-120"/>
              </a:rPr>
              <a:t>檔</a:t>
            </a:r>
            <a:r>
              <a:rPr lang="en-US" altLang="zh-TW" sz="1600" b="1" kern="0" dirty="0" smtClean="0">
                <a:latin typeface="微軟正黑體" panose="020B0604030504040204" pitchFamily="34" charset="-120"/>
                <a:ea typeface="微軟正黑體" panose="020B0604030504040204" pitchFamily="34" charset="-120"/>
              </a:rPr>
              <a:t>)</a:t>
            </a:r>
            <a:endParaRPr lang="zh-TW" altLang="zh-TW" sz="1600" b="1" kern="100" dirty="0">
              <a:latin typeface="微軟正黑體" panose="020B0604030504040204" pitchFamily="34" charset="-120"/>
              <a:ea typeface="微軟正黑體" panose="020B0604030504040204" pitchFamily="34" charset="-120"/>
            </a:endParaRPr>
          </a:p>
          <a:p>
            <a:pPr algn="just">
              <a:spcBef>
                <a:spcPts val="300"/>
              </a:spcBef>
              <a:spcAft>
                <a:spcPts val="300"/>
              </a:spcAft>
              <a:tabLst>
                <a:tab pos="339090" algn="l"/>
                <a:tab pos="713740" algn="l"/>
                <a:tab pos="866140" algn="l"/>
              </a:tabLst>
            </a:pPr>
            <a:r>
              <a:rPr lang="en-US" altLang="zh-TW" sz="1600" b="1" kern="0" dirty="0" smtClean="0">
                <a:latin typeface="微軟正黑體" panose="020B0604030504040204" pitchFamily="34" charset="-120"/>
                <a:ea typeface="微軟正黑體" panose="020B0604030504040204" pitchFamily="34" charset="-120"/>
              </a:rPr>
              <a:t>(A)</a:t>
            </a:r>
            <a:r>
              <a:rPr lang="zh-TW" altLang="zh-TW" sz="1600" b="1" kern="0" dirty="0" smtClean="0">
                <a:latin typeface="微軟正黑體" panose="020B0604030504040204" pitchFamily="34" charset="-120"/>
                <a:ea typeface="微軟正黑體" panose="020B0604030504040204" pitchFamily="34" charset="-120"/>
              </a:rPr>
              <a:t>應屆</a:t>
            </a:r>
            <a:r>
              <a:rPr lang="zh-TW" altLang="zh-TW" sz="1600" b="1" kern="0" dirty="0">
                <a:latin typeface="微軟正黑體" panose="020B0604030504040204" pitchFamily="34" charset="-120"/>
                <a:ea typeface="微軟正黑體" panose="020B0604030504040204" pitchFamily="34" charset="-120"/>
              </a:rPr>
              <a:t>畢業生：繳交就讀學校之</a:t>
            </a:r>
            <a:r>
              <a:rPr lang="zh-TW" altLang="zh-TW" sz="1600" b="1" kern="0" dirty="0" smtClean="0">
                <a:latin typeface="微軟正黑體" panose="020B0604030504040204" pitchFamily="34" charset="-120"/>
                <a:ea typeface="微軟正黑體" panose="020B0604030504040204" pitchFamily="34" charset="-120"/>
              </a:rPr>
              <a:t>學生證</a:t>
            </a:r>
            <a:r>
              <a:rPr lang="en-US" altLang="zh-TW" sz="1600" b="1" kern="0" dirty="0" smtClean="0">
                <a:latin typeface="微軟正黑體" panose="020B0604030504040204" pitchFamily="34" charset="-120"/>
                <a:ea typeface="微軟正黑體" panose="020B0604030504040204" pitchFamily="34" charset="-120"/>
              </a:rPr>
              <a:t>(</a:t>
            </a:r>
            <a:r>
              <a:rPr lang="zh-TW" altLang="zh-TW" sz="1600" b="1" kern="0" dirty="0" smtClean="0">
                <a:latin typeface="微軟正黑體" panose="020B0604030504040204" pitchFamily="34" charset="-120"/>
                <a:ea typeface="微軟正黑體" panose="020B0604030504040204" pitchFamily="34" charset="-120"/>
              </a:rPr>
              <a:t>須</a:t>
            </a:r>
            <a:r>
              <a:rPr lang="zh-TW" altLang="zh-TW" sz="1600" b="1" kern="0" dirty="0">
                <a:latin typeface="微軟正黑體" panose="020B0604030504040204" pitchFamily="34" charset="-120"/>
                <a:ea typeface="微軟正黑體" panose="020B0604030504040204" pitchFamily="34" charset="-120"/>
              </a:rPr>
              <a:t>蓋有最後一學年第二學期註冊</a:t>
            </a:r>
            <a:r>
              <a:rPr lang="zh-TW" altLang="zh-TW" sz="1600" b="1" kern="0" dirty="0" smtClean="0">
                <a:latin typeface="微軟正黑體" panose="020B0604030504040204" pitchFamily="34" charset="-120"/>
                <a:ea typeface="微軟正黑體" panose="020B0604030504040204" pitchFamily="34" charset="-120"/>
              </a:rPr>
              <a:t>章</a:t>
            </a:r>
            <a:r>
              <a:rPr lang="en-US" altLang="zh-TW" sz="1600" b="1" kern="0" dirty="0" smtClean="0">
                <a:latin typeface="微軟正黑體" panose="020B0604030504040204" pitchFamily="34" charset="-120"/>
                <a:ea typeface="微軟正黑體" panose="020B0604030504040204" pitchFamily="34" charset="-120"/>
              </a:rPr>
              <a:t>)</a:t>
            </a:r>
            <a:r>
              <a:rPr lang="zh-TW" altLang="zh-TW" sz="1600" b="1" kern="0" dirty="0" smtClean="0">
                <a:latin typeface="微軟正黑體" panose="020B0604030504040204" pitchFamily="34" charset="-120"/>
                <a:ea typeface="微軟正黑體" panose="020B0604030504040204" pitchFamily="34" charset="-120"/>
              </a:rPr>
              <a:t>。</a:t>
            </a:r>
            <a:endParaRPr lang="zh-TW" altLang="zh-TW" sz="1600" b="1" kern="100" dirty="0">
              <a:latin typeface="微軟正黑體" panose="020B0604030504040204" pitchFamily="34" charset="-120"/>
              <a:ea typeface="微軟正黑體" panose="020B0604030504040204" pitchFamily="34" charset="-120"/>
            </a:endParaRPr>
          </a:p>
          <a:p>
            <a:pPr>
              <a:spcBef>
                <a:spcPts val="300"/>
              </a:spcBef>
              <a:spcAft>
                <a:spcPts val="300"/>
              </a:spcAft>
              <a:tabLst>
                <a:tab pos="339090" algn="l"/>
                <a:tab pos="713740" algn="l"/>
                <a:tab pos="866140" algn="l"/>
              </a:tabLst>
            </a:pPr>
            <a:r>
              <a:rPr lang="en-US" altLang="zh-TW" sz="1600" b="1" kern="0" dirty="0" smtClean="0">
                <a:latin typeface="微軟正黑體" panose="020B0604030504040204" pitchFamily="34" charset="-120"/>
                <a:ea typeface="微軟正黑體" panose="020B0604030504040204" pitchFamily="34" charset="-120"/>
              </a:rPr>
              <a:t>(B)</a:t>
            </a:r>
            <a:r>
              <a:rPr lang="zh-TW" altLang="zh-TW" sz="1600" b="1" kern="0" dirty="0" smtClean="0">
                <a:latin typeface="微軟正黑體" panose="020B0604030504040204" pitchFamily="34" charset="-120"/>
                <a:ea typeface="微軟正黑體" panose="020B0604030504040204" pitchFamily="34" charset="-120"/>
              </a:rPr>
              <a:t>非</a:t>
            </a:r>
            <a:r>
              <a:rPr lang="zh-TW" altLang="zh-TW" sz="1600" b="1" kern="0" dirty="0">
                <a:latin typeface="微軟正黑體" panose="020B0604030504040204" pitchFamily="34" charset="-120"/>
                <a:ea typeface="微軟正黑體" panose="020B0604030504040204" pitchFamily="34" charset="-120"/>
              </a:rPr>
              <a:t>應屆畢業生：</a:t>
            </a:r>
            <a:endParaRPr lang="zh-TW" altLang="zh-TW" sz="1600" b="1" kern="100" dirty="0">
              <a:latin typeface="微軟正黑體" panose="020B0604030504040204" pitchFamily="34" charset="-120"/>
              <a:ea typeface="微軟正黑體" panose="020B0604030504040204" pitchFamily="34" charset="-120"/>
            </a:endParaRPr>
          </a:p>
          <a:p>
            <a:pPr>
              <a:spcBef>
                <a:spcPts val="300"/>
              </a:spcBef>
              <a:spcAft>
                <a:spcPts val="300"/>
              </a:spcAft>
              <a:tabLst>
                <a:tab pos="339090" algn="l"/>
                <a:tab pos="713740" algn="l"/>
                <a:tab pos="866140" algn="l"/>
              </a:tabLst>
            </a:pPr>
            <a:r>
              <a:rPr lang="zh-TW" altLang="en-US" sz="1600" b="1" kern="0" dirty="0" smtClean="0">
                <a:latin typeface="微軟正黑體" panose="020B0604030504040204" pitchFamily="34" charset="-120"/>
                <a:ea typeface="微軟正黑體" panose="020B0604030504040204" pitchFamily="34" charset="-120"/>
              </a:rPr>
              <a:t>  </a:t>
            </a:r>
            <a:r>
              <a:rPr lang="en-US" altLang="zh-TW" sz="1600" b="1" kern="0" dirty="0" smtClean="0">
                <a:latin typeface="微軟正黑體" panose="020B0604030504040204" pitchFamily="34" charset="-120"/>
                <a:ea typeface="微軟正黑體" panose="020B0604030504040204" pitchFamily="34" charset="-120"/>
              </a:rPr>
              <a:t>a</a:t>
            </a:r>
            <a:r>
              <a:rPr lang="en-US" altLang="zh-TW" sz="1600" b="1" kern="0" dirty="0">
                <a:latin typeface="微軟正黑體" panose="020B0604030504040204" pitchFamily="34" charset="-120"/>
                <a:ea typeface="微軟正黑體" panose="020B0604030504040204" pitchFamily="34" charset="-120"/>
              </a:rPr>
              <a:t>.</a:t>
            </a:r>
            <a:r>
              <a:rPr lang="zh-TW" altLang="zh-TW" sz="1600" b="1" kern="0" dirty="0">
                <a:latin typeface="微軟正黑體" panose="020B0604030504040204" pitchFamily="34" charset="-120"/>
                <a:ea typeface="微軟正黑體" panose="020B0604030504040204" pitchFamily="34" charset="-120"/>
              </a:rPr>
              <a:t>畢業生繳交畢業證書。</a:t>
            </a:r>
            <a:endParaRPr lang="zh-TW" altLang="zh-TW" sz="1600" b="1" kern="100" dirty="0">
              <a:latin typeface="微軟正黑體" panose="020B0604030504040204" pitchFamily="34" charset="-120"/>
              <a:ea typeface="微軟正黑體" panose="020B0604030504040204" pitchFamily="34" charset="-120"/>
            </a:endParaRPr>
          </a:p>
          <a:p>
            <a:pPr algn="just">
              <a:spcBef>
                <a:spcPts val="300"/>
              </a:spcBef>
              <a:spcAft>
                <a:spcPts val="300"/>
              </a:spcAft>
              <a:tabLst>
                <a:tab pos="339090" algn="l"/>
                <a:tab pos="713740" algn="l"/>
                <a:tab pos="866140" algn="l"/>
              </a:tabLst>
            </a:pPr>
            <a:r>
              <a:rPr lang="zh-TW" altLang="en-US" sz="1600" b="1" kern="0" dirty="0" smtClean="0">
                <a:latin typeface="微軟正黑體" panose="020B0604030504040204" pitchFamily="34" charset="-120"/>
                <a:ea typeface="微軟正黑體" panose="020B0604030504040204" pitchFamily="34" charset="-120"/>
              </a:rPr>
              <a:t>  </a:t>
            </a:r>
            <a:r>
              <a:rPr lang="en-US" altLang="zh-TW" sz="1600" b="1" kern="0" dirty="0" smtClean="0">
                <a:latin typeface="微軟正黑體" panose="020B0604030504040204" pitchFamily="34" charset="-120"/>
                <a:ea typeface="微軟正黑體" panose="020B0604030504040204" pitchFamily="34" charset="-120"/>
              </a:rPr>
              <a:t>b</a:t>
            </a:r>
            <a:r>
              <a:rPr lang="en-US" altLang="zh-TW" sz="1600" b="1" kern="0" dirty="0">
                <a:latin typeface="微軟正黑體" panose="020B0604030504040204" pitchFamily="34" charset="-120"/>
                <a:ea typeface="微軟正黑體" panose="020B0604030504040204" pitchFamily="34" charset="-120"/>
              </a:rPr>
              <a:t>.</a:t>
            </a:r>
            <a:r>
              <a:rPr lang="zh-TW" altLang="zh-TW" sz="1600" b="1" kern="0" dirty="0">
                <a:latin typeface="微軟正黑體" panose="020B0604030504040204" pitchFamily="34" charset="-120"/>
                <a:ea typeface="微軟正黑體" panose="020B0604030504040204" pitchFamily="34" charset="-120"/>
              </a:rPr>
              <a:t>肄業生修滿規定年限，因故未能畢業，繳交學校核發之歷年成績單，或附歷年</a:t>
            </a:r>
            <a:r>
              <a:rPr lang="zh-TW" altLang="zh-TW" sz="1600" b="1" kern="0" dirty="0" smtClean="0">
                <a:latin typeface="微軟正黑體" panose="020B0604030504040204" pitchFamily="34" charset="-120"/>
                <a:ea typeface="微軟正黑體" panose="020B0604030504040204" pitchFamily="34" charset="-120"/>
              </a:rPr>
              <a:t>成績單</a:t>
            </a:r>
            <a:r>
              <a:rPr lang="zh-TW" altLang="zh-TW" sz="1600" b="1" kern="0" dirty="0">
                <a:latin typeface="微軟正黑體" panose="020B0604030504040204" pitchFamily="34" charset="-120"/>
                <a:ea typeface="微軟正黑體" panose="020B0604030504040204" pitchFamily="34" charset="-120"/>
              </a:rPr>
              <a:t>之修業證明書</a:t>
            </a:r>
            <a:r>
              <a:rPr lang="zh-TW" altLang="zh-TW" sz="1600" b="1" kern="0" dirty="0" smtClean="0">
                <a:latin typeface="微軟正黑體" panose="020B0604030504040204" pitchFamily="34" charset="-120"/>
                <a:ea typeface="微軟正黑體" panose="020B0604030504040204" pitchFamily="34" charset="-120"/>
              </a:rPr>
              <a:t>、轉學</a:t>
            </a:r>
            <a:r>
              <a:rPr lang="zh-TW" altLang="zh-TW" sz="1600" b="1" kern="0" dirty="0">
                <a:latin typeface="微軟正黑體" panose="020B0604030504040204" pitchFamily="34" charset="-120"/>
                <a:ea typeface="微軟正黑體" panose="020B0604030504040204" pitchFamily="34" charset="-120"/>
              </a:rPr>
              <a:t>證明書</a:t>
            </a:r>
            <a:r>
              <a:rPr lang="zh-TW" altLang="zh-TW" sz="1600" b="1" kern="0" dirty="0" smtClean="0">
                <a:latin typeface="微軟正黑體" panose="020B0604030504040204" pitchFamily="34" charset="-120"/>
                <a:ea typeface="微軟正黑體" panose="020B0604030504040204" pitchFamily="34" charset="-120"/>
              </a:rPr>
              <a:t>或休學</a:t>
            </a:r>
            <a:r>
              <a:rPr lang="zh-TW" altLang="zh-TW" sz="1600" b="1" kern="0" dirty="0">
                <a:latin typeface="微軟正黑體" panose="020B0604030504040204" pitchFamily="34" charset="-120"/>
                <a:ea typeface="微軟正黑體" panose="020B0604030504040204" pitchFamily="34" charset="-120"/>
              </a:rPr>
              <a:t>證明書。</a:t>
            </a:r>
            <a:endParaRPr lang="zh-TW" altLang="zh-TW" sz="1600" b="1" kern="100" dirty="0">
              <a:latin typeface="微軟正黑體" panose="020B0604030504040204" pitchFamily="34" charset="-120"/>
              <a:ea typeface="微軟正黑體" panose="020B0604030504040204" pitchFamily="34" charset="-120"/>
            </a:endParaRPr>
          </a:p>
          <a:p>
            <a:pPr>
              <a:spcBef>
                <a:spcPts val="300"/>
              </a:spcBef>
              <a:spcAft>
                <a:spcPts val="300"/>
              </a:spcAft>
              <a:tabLst>
                <a:tab pos="339090" algn="l"/>
                <a:tab pos="713740" algn="l"/>
                <a:tab pos="866140" algn="l"/>
              </a:tabLst>
            </a:pPr>
            <a:r>
              <a:rPr lang="zh-TW" altLang="en-US" sz="1600" b="1" kern="0" spc="-40" dirty="0" smtClean="0">
                <a:latin typeface="微軟正黑體" panose="020B0604030504040204" pitchFamily="34" charset="-120"/>
                <a:ea typeface="微軟正黑體" panose="020B0604030504040204" pitchFamily="34" charset="-120"/>
              </a:rPr>
              <a:t>  </a:t>
            </a:r>
            <a:r>
              <a:rPr lang="en-US" altLang="zh-TW" sz="1600" b="1" kern="0" spc="-40" dirty="0" smtClean="0">
                <a:latin typeface="微軟正黑體" panose="020B0604030504040204" pitchFamily="34" charset="-120"/>
                <a:ea typeface="微軟正黑體" panose="020B0604030504040204" pitchFamily="34" charset="-120"/>
              </a:rPr>
              <a:t>c</a:t>
            </a:r>
            <a:r>
              <a:rPr lang="en-US" altLang="zh-TW" sz="1600" b="1" kern="0" spc="-40" dirty="0">
                <a:latin typeface="微軟正黑體" panose="020B0604030504040204" pitchFamily="34" charset="-120"/>
                <a:ea typeface="微軟正黑體" panose="020B0604030504040204" pitchFamily="34" charset="-120"/>
              </a:rPr>
              <a:t>.</a:t>
            </a:r>
            <a:r>
              <a:rPr lang="zh-TW" altLang="zh-TW" sz="1600" b="1" kern="0" spc="-40" dirty="0">
                <a:latin typeface="微軟正黑體" panose="020B0604030504040204" pitchFamily="34" charset="-120"/>
                <a:ea typeface="微軟正黑體" panose="020B0604030504040204" pitchFamily="34" charset="-120"/>
              </a:rPr>
              <a:t>本國籍學生持有外國高級中學學歷證件，經我國駐外機構驗證屬實者。</a:t>
            </a:r>
            <a:endParaRPr lang="zh-TW" altLang="zh-TW" sz="1600" b="1" kern="100" dirty="0">
              <a:latin typeface="微軟正黑體" panose="020B0604030504040204" pitchFamily="34" charset="-120"/>
              <a:ea typeface="微軟正黑體" panose="020B0604030504040204" pitchFamily="34" charset="-120"/>
            </a:endParaRPr>
          </a:p>
          <a:p>
            <a:pPr>
              <a:spcBef>
                <a:spcPts val="300"/>
              </a:spcBef>
              <a:spcAft>
                <a:spcPts val="300"/>
              </a:spcAft>
              <a:tabLst>
                <a:tab pos="339090" algn="l"/>
                <a:tab pos="713740" algn="l"/>
                <a:tab pos="866140" algn="l"/>
              </a:tabLst>
            </a:pPr>
            <a:r>
              <a:rPr lang="zh-TW" altLang="en-US" sz="1600" b="1" kern="0" dirty="0" smtClean="0">
                <a:latin typeface="微軟正黑體" panose="020B0604030504040204" pitchFamily="34" charset="-120"/>
                <a:ea typeface="微軟正黑體" panose="020B0604030504040204" pitchFamily="34" charset="-120"/>
              </a:rPr>
              <a:t>  </a:t>
            </a:r>
            <a:r>
              <a:rPr lang="en-US" altLang="zh-TW" sz="1600" b="1" kern="0" dirty="0" smtClean="0">
                <a:latin typeface="微軟正黑體" panose="020B0604030504040204" pitchFamily="34" charset="-120"/>
                <a:ea typeface="微軟正黑體" panose="020B0604030504040204" pitchFamily="34" charset="-120"/>
              </a:rPr>
              <a:t>d</a:t>
            </a:r>
            <a:r>
              <a:rPr lang="en-US" altLang="zh-TW" sz="1600" b="1" kern="0" dirty="0">
                <a:latin typeface="微軟正黑體" panose="020B0604030504040204" pitchFamily="34" charset="-120"/>
                <a:ea typeface="微軟正黑體" panose="020B0604030504040204" pitchFamily="34" charset="-120"/>
              </a:rPr>
              <a:t>.</a:t>
            </a:r>
            <a:r>
              <a:rPr lang="zh-TW" altLang="zh-TW" sz="1600" b="1" kern="0" dirty="0">
                <a:latin typeface="微軟正黑體" panose="020B0604030504040204" pitchFamily="34" charset="-120"/>
                <a:ea typeface="微軟正黑體" panose="020B0604030504040204" pitchFamily="34" charset="-120"/>
              </a:rPr>
              <a:t>大陸地區學歷之採認，</a:t>
            </a:r>
            <a:r>
              <a:rPr lang="zh-TW" altLang="zh-TW" sz="1600" b="1" kern="0" dirty="0" smtClean="0">
                <a:latin typeface="微軟正黑體" panose="020B0604030504040204" pitchFamily="34" charset="-120"/>
                <a:ea typeface="微軟正黑體" panose="020B0604030504040204" pitchFamily="34" charset="-120"/>
              </a:rPr>
              <a:t>依</a:t>
            </a:r>
            <a:r>
              <a:rPr lang="zh-TW" altLang="zh-TW" sz="1600" b="1" kern="100" dirty="0">
                <a:latin typeface="微軟正黑體" panose="020B0604030504040204" pitchFamily="34" charset="-120"/>
                <a:ea typeface="微軟正黑體" panose="020B0604030504040204" pitchFamily="34" charset="-120"/>
              </a:rPr>
              <a:t>「</a:t>
            </a:r>
            <a:r>
              <a:rPr lang="en-US" altLang="zh-TW" sz="1600" b="1" kern="100" dirty="0" err="1">
                <a:latin typeface="微軟正黑體" panose="020B0604030504040204" pitchFamily="34" charset="-120"/>
                <a:ea typeface="微軟正黑體" panose="020B0604030504040204" pitchFamily="34" charset="-120"/>
              </a:rPr>
              <a:t>大陸地區學歷採認辦法</a:t>
            </a:r>
            <a:r>
              <a:rPr lang="zh-TW" altLang="zh-TW" sz="1600" b="1" kern="100" dirty="0">
                <a:latin typeface="微軟正黑體" panose="020B0604030504040204" pitchFamily="34" charset="-120"/>
                <a:ea typeface="微軟正黑體" panose="020B0604030504040204" pitchFamily="34" charset="-120"/>
              </a:rPr>
              <a:t>」</a:t>
            </a:r>
            <a:r>
              <a:rPr lang="zh-TW" altLang="zh-TW" sz="1600" b="1" kern="0" dirty="0" smtClean="0">
                <a:latin typeface="微軟正黑體" panose="020B0604030504040204" pitchFamily="34" charset="-120"/>
                <a:ea typeface="微軟正黑體" panose="020B0604030504040204" pitchFamily="34" charset="-120"/>
              </a:rPr>
              <a:t>規定辦理</a:t>
            </a:r>
            <a:r>
              <a:rPr lang="zh-TW" altLang="zh-TW" sz="1600" b="1" kern="100" dirty="0" smtClean="0">
                <a:latin typeface="微軟正黑體" panose="020B0604030504040204" pitchFamily="34" charset="-120"/>
                <a:ea typeface="微軟正黑體" panose="020B0604030504040204" pitchFamily="34" charset="-120"/>
              </a:rPr>
              <a:t>。</a:t>
            </a:r>
            <a:endParaRPr lang="zh-TW" altLang="zh-TW" sz="1600" b="1" kern="100" dirty="0">
              <a:latin typeface="微軟正黑體" panose="020B0604030504040204" pitchFamily="34" charset="-120"/>
              <a:ea typeface="微軟正黑體" panose="020B0604030504040204" pitchFamily="34" charset="-120"/>
            </a:endParaRPr>
          </a:p>
        </p:txBody>
      </p:sp>
      <p:sp>
        <p:nvSpPr>
          <p:cNvPr id="7" name="矩形 6"/>
          <p:cNvSpPr/>
          <p:nvPr/>
        </p:nvSpPr>
        <p:spPr>
          <a:xfrm>
            <a:off x="987426" y="4824828"/>
            <a:ext cx="10937874" cy="907941"/>
          </a:xfrm>
          <a:prstGeom prst="rect">
            <a:avLst/>
          </a:prstGeom>
          <a:solidFill>
            <a:srgbClr val="FDFF9B"/>
          </a:solidFill>
          <a:ln>
            <a:solidFill>
              <a:srgbClr val="FDFF9B"/>
            </a:solidFill>
          </a:ln>
        </p:spPr>
        <p:txBody>
          <a:bodyPr wrap="square">
            <a:spAutoFit/>
          </a:bodyPr>
          <a:lstStyle/>
          <a:p>
            <a:pPr>
              <a:spcBef>
                <a:spcPts val="300"/>
              </a:spcBef>
              <a:spcAft>
                <a:spcPts val="300"/>
              </a:spcAft>
            </a:pPr>
            <a:r>
              <a:rPr lang="zh-TW" altLang="en-US" sz="1600" dirty="0">
                <a:latin typeface="Consolas" panose="020B0609020204030204" pitchFamily="49" charset="0"/>
                <a:ea typeface="華康中特圓體" panose="020F0809000000000000" pitchFamily="49" charset="-120"/>
              </a:rPr>
              <a:t>於各校規定上傳截止日前，將學歷證件製成</a:t>
            </a:r>
            <a:r>
              <a:rPr lang="en-US" altLang="zh-TW" sz="1600" dirty="0">
                <a:latin typeface="Consolas" panose="020B0609020204030204" pitchFamily="49" charset="0"/>
                <a:ea typeface="華康中特圓體" panose="020F0809000000000000" pitchFamily="49" charset="-120"/>
              </a:rPr>
              <a:t>PDF</a:t>
            </a:r>
            <a:r>
              <a:rPr lang="zh-TW" altLang="en-US" sz="1600" dirty="0" smtClean="0">
                <a:latin typeface="Consolas" panose="020B0609020204030204" pitchFamily="49" charset="0"/>
                <a:ea typeface="華康中特圓體" panose="020F0809000000000000" pitchFamily="49" charset="-120"/>
              </a:rPr>
              <a:t>檔案</a:t>
            </a:r>
            <a:r>
              <a:rPr lang="en-US" altLang="zh-TW" sz="1600" dirty="0" smtClean="0">
                <a:latin typeface="Consolas" panose="020B0609020204030204" pitchFamily="49" charset="0"/>
                <a:ea typeface="華康中特圓體" panose="020F0809000000000000" pitchFamily="49" charset="-120"/>
              </a:rPr>
              <a:t>(</a:t>
            </a:r>
            <a:r>
              <a:rPr lang="zh-TW" altLang="en-US" sz="1600" dirty="0" smtClean="0">
                <a:latin typeface="Consolas" panose="020B0609020204030204" pitchFamily="49" charset="0"/>
                <a:ea typeface="華康中特圓體" panose="020F0809000000000000" pitchFamily="49" charset="-120"/>
              </a:rPr>
              <a:t>不得</a:t>
            </a:r>
            <a:r>
              <a:rPr lang="zh-TW" altLang="en-US" sz="1600" dirty="0">
                <a:latin typeface="Consolas" panose="020B0609020204030204" pitchFamily="49" charset="0"/>
                <a:ea typeface="華康中特圓體" panose="020F0809000000000000" pitchFamily="49" charset="-120"/>
              </a:rPr>
              <a:t>上傳影音</a:t>
            </a:r>
            <a:r>
              <a:rPr lang="zh-TW" altLang="en-US" sz="1600" dirty="0" smtClean="0">
                <a:latin typeface="Consolas" panose="020B0609020204030204" pitchFamily="49" charset="0"/>
                <a:ea typeface="華康中特圓體" panose="020F0809000000000000" pitchFamily="49" charset="-120"/>
              </a:rPr>
              <a:t>檔</a:t>
            </a:r>
            <a:r>
              <a:rPr lang="en-US" altLang="zh-TW" sz="1600" dirty="0" smtClean="0">
                <a:latin typeface="Consolas" panose="020B0609020204030204" pitchFamily="49" charset="0"/>
                <a:ea typeface="華康中特圓體" panose="020F0809000000000000" pitchFamily="49" charset="-120"/>
              </a:rPr>
              <a:t>)</a:t>
            </a:r>
            <a:r>
              <a:rPr lang="zh-TW" altLang="en-US" sz="1600" dirty="0" smtClean="0">
                <a:latin typeface="Consolas" panose="020B0609020204030204" pitchFamily="49" charset="0"/>
                <a:ea typeface="華康中特圓體" panose="020F0809000000000000" pitchFamily="49" charset="-120"/>
              </a:rPr>
              <a:t>，</a:t>
            </a:r>
            <a:r>
              <a:rPr lang="zh-TW" altLang="en-US" sz="1600" dirty="0">
                <a:latin typeface="Consolas" panose="020B0609020204030204" pitchFamily="49" charset="0"/>
                <a:ea typeface="華康中特圓體" panose="020F0809000000000000" pitchFamily="49" charset="-120"/>
              </a:rPr>
              <a:t>檔案大小</a:t>
            </a:r>
            <a:r>
              <a:rPr lang="zh-TW" altLang="en-US" sz="1600" b="1" dirty="0">
                <a:solidFill>
                  <a:srgbClr val="FF0000"/>
                </a:solidFill>
                <a:latin typeface="Consolas" panose="020B0609020204030204" pitchFamily="49" charset="0"/>
                <a:ea typeface="華康中特圓體" panose="020F0809000000000000" pitchFamily="49" charset="-120"/>
              </a:rPr>
              <a:t>以</a:t>
            </a:r>
            <a:r>
              <a:rPr lang="en-US" altLang="zh-TW" sz="1600" b="1" dirty="0">
                <a:solidFill>
                  <a:srgbClr val="FF0000"/>
                </a:solidFill>
                <a:latin typeface="Consolas" panose="020B0609020204030204" pitchFamily="49" charset="0"/>
                <a:ea typeface="華康中特圓體" panose="020F0809000000000000" pitchFamily="49" charset="-120"/>
              </a:rPr>
              <a:t>4MB</a:t>
            </a:r>
            <a:r>
              <a:rPr lang="zh-TW" altLang="en-US" sz="1600" b="1" dirty="0">
                <a:solidFill>
                  <a:srgbClr val="FF0000"/>
                </a:solidFill>
                <a:latin typeface="Consolas" panose="020B0609020204030204" pitchFamily="49" charset="0"/>
                <a:ea typeface="華康中特圓體" panose="020F0809000000000000" pitchFamily="49" charset="-120"/>
              </a:rPr>
              <a:t>為限</a:t>
            </a:r>
            <a:r>
              <a:rPr lang="zh-TW" altLang="en-US" sz="1600" dirty="0">
                <a:latin typeface="Consolas" panose="020B0609020204030204" pitchFamily="49" charset="0"/>
                <a:ea typeface="華康中特圓體" panose="020F0809000000000000" pitchFamily="49" charset="-120"/>
              </a:rPr>
              <a:t>，至「資格審查暨學習歷程備審資料上傳系統」上傳至「學歷證件欄內」</a:t>
            </a:r>
            <a:r>
              <a:rPr lang="zh-TW" altLang="en-US" sz="1600" dirty="0" smtClean="0">
                <a:latin typeface="Consolas" panose="020B0609020204030204" pitchFamily="49" charset="0"/>
                <a:ea typeface="華康中特圓體" panose="020F0809000000000000" pitchFamily="49" charset="-120"/>
              </a:rPr>
              <a:t>。</a:t>
            </a:r>
            <a:endParaRPr lang="en-US" altLang="zh-TW" sz="1600" dirty="0" smtClean="0">
              <a:latin typeface="Consolas" panose="020B0609020204030204" pitchFamily="49" charset="0"/>
              <a:ea typeface="華康中特圓體" panose="020F0809000000000000" pitchFamily="49" charset="-120"/>
            </a:endParaRPr>
          </a:p>
          <a:p>
            <a:pPr>
              <a:spcBef>
                <a:spcPts val="300"/>
              </a:spcBef>
              <a:spcAft>
                <a:spcPts val="300"/>
              </a:spcAft>
            </a:pPr>
            <a:r>
              <a:rPr lang="zh-TW" altLang="en-US" sz="1600" dirty="0" smtClean="0">
                <a:latin typeface="Consolas" panose="020B0609020204030204" pitchFamily="49" charset="0"/>
                <a:ea typeface="華康中特圓體" panose="020F0809000000000000" pitchFamily="49" charset="-120"/>
              </a:rPr>
              <a:t>上</a:t>
            </a:r>
            <a:r>
              <a:rPr lang="zh-TW" altLang="en-US" sz="1600" dirty="0">
                <a:latin typeface="Consolas" panose="020B0609020204030204" pitchFamily="49" charset="0"/>
                <a:ea typeface="華康中特圓體" panose="020F0809000000000000" pitchFamily="49" charset="-120"/>
              </a:rPr>
              <a:t>傳資料一經確認後，一律不得以任何理由要求修改，請務必審慎檢視上傳的資料後再進行確認。</a:t>
            </a:r>
          </a:p>
        </p:txBody>
      </p:sp>
    </p:spTree>
    <p:extLst>
      <p:ext uri="{BB962C8B-B14F-4D97-AF65-F5344CB8AC3E}">
        <p14:creationId xmlns:p14="http://schemas.microsoft.com/office/powerpoint/2010/main" val="354560744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fld id="{A6174ADA-354D-4803-A14C-B38EECA4D689}" type="slidenum">
              <a:rPr lang="zh-TW" altLang="en-US" smtClean="0"/>
              <a:t>28</a:t>
            </a:fld>
            <a:endParaRPr lang="zh-TW" altLang="en-US"/>
          </a:p>
        </p:txBody>
      </p:sp>
      <p:sp>
        <p:nvSpPr>
          <p:cNvPr id="3" name="文字方塊 2"/>
          <p:cNvSpPr txBox="1"/>
          <p:nvPr/>
        </p:nvSpPr>
        <p:spPr>
          <a:xfrm>
            <a:off x="275772" y="682172"/>
            <a:ext cx="3550972" cy="400110"/>
          </a:xfrm>
          <a:prstGeom prst="rect">
            <a:avLst/>
          </a:prstGeom>
          <a:noFill/>
        </p:spPr>
        <p:txBody>
          <a:bodyPr wrap="none" rtlCol="0">
            <a:spAutoFit/>
          </a:bodyPr>
          <a:lstStyle/>
          <a:p>
            <a:pPr marL="285750" indent="-285750">
              <a:buFont typeface="Wingdings" panose="05000000000000000000" pitchFamily="2" charset="2"/>
              <a:buChar char="Ø"/>
            </a:pPr>
            <a:r>
              <a:rPr lang="zh-TW" altLang="en-US" sz="2000" dirty="0">
                <a:latin typeface="華康中特圓體" panose="020F0809000000000000" pitchFamily="49" charset="-120"/>
                <a:ea typeface="華康中特圓體" panose="020F0809000000000000" pitchFamily="49" charset="-120"/>
              </a:rPr>
              <a:t>網路上</a:t>
            </a:r>
            <a:r>
              <a:rPr lang="zh-TW" altLang="en-US" sz="2000" dirty="0" smtClean="0">
                <a:latin typeface="華康中特圓體" panose="020F0809000000000000" pitchFamily="49" charset="-120"/>
                <a:ea typeface="華康中特圓體" panose="020F0809000000000000" pitchFamily="49" charset="-120"/>
              </a:rPr>
              <a:t>傳</a:t>
            </a:r>
            <a:r>
              <a:rPr lang="zh-TW" altLang="en-US" sz="2000" dirty="0" smtClean="0">
                <a:solidFill>
                  <a:srgbClr val="00A249"/>
                </a:solidFill>
                <a:latin typeface="華康中特圓體" panose="020F0809000000000000" pitchFamily="49" charset="-120"/>
                <a:ea typeface="華康中特圓體" panose="020F0809000000000000" pitchFamily="49" charset="-120"/>
              </a:rPr>
              <a:t>學習歷程</a:t>
            </a:r>
            <a:r>
              <a:rPr lang="zh-TW" altLang="en-US" sz="2000" dirty="0">
                <a:solidFill>
                  <a:srgbClr val="00A249"/>
                </a:solidFill>
                <a:latin typeface="華康中特圓體" panose="020F0809000000000000" pitchFamily="49" charset="-120"/>
                <a:ea typeface="華康中特圓體" panose="020F0809000000000000" pitchFamily="49" charset="-120"/>
              </a:rPr>
              <a:t>備審</a:t>
            </a:r>
            <a:r>
              <a:rPr lang="zh-TW" altLang="en-US" sz="2000" dirty="0" smtClean="0">
                <a:solidFill>
                  <a:srgbClr val="00A249"/>
                </a:solidFill>
                <a:latin typeface="華康中特圓體" panose="020F0809000000000000" pitchFamily="49" charset="-120"/>
                <a:ea typeface="華康中特圓體" panose="020F0809000000000000" pitchFamily="49" charset="-120"/>
              </a:rPr>
              <a:t>資料</a:t>
            </a:r>
            <a:endParaRPr lang="zh-TW" altLang="en-US" sz="2000" dirty="0">
              <a:solidFill>
                <a:srgbClr val="00A249"/>
              </a:solidFill>
              <a:latin typeface="華康中特圓體" panose="020F0809000000000000" pitchFamily="49" charset="-120"/>
              <a:ea typeface="華康中特圓體" panose="020F0809000000000000" pitchFamily="49" charset="-120"/>
            </a:endParaRPr>
          </a:p>
        </p:txBody>
      </p:sp>
      <p:sp>
        <p:nvSpPr>
          <p:cNvPr id="4" name="矩形 3"/>
          <p:cNvSpPr/>
          <p:nvPr/>
        </p:nvSpPr>
        <p:spPr>
          <a:xfrm>
            <a:off x="0" y="0"/>
            <a:ext cx="12192000" cy="520700"/>
          </a:xfrm>
          <a:prstGeom prst="rect">
            <a:avLst/>
          </a:prstGeom>
          <a:solidFill>
            <a:srgbClr val="DFD7E9"/>
          </a:solidFill>
          <a:ln>
            <a:solidFill>
              <a:srgbClr val="DFD7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sz="2800" dirty="0">
                <a:solidFill>
                  <a:schemeClr val="tx1"/>
                </a:solidFill>
                <a:latin typeface="華康中特圓體" panose="020F0809000000000000" pitchFamily="49" charset="-120"/>
                <a:ea typeface="華康中特圓體" panose="020F0809000000000000" pitchFamily="49" charset="-120"/>
                <a:sym typeface="Wingdings" panose="05000000000000000000" pitchFamily="2" charset="2"/>
              </a:rPr>
              <a:t>六</a:t>
            </a:r>
            <a:r>
              <a:rPr lang="zh-TW" altLang="en-US" sz="2800" dirty="0" smtClean="0">
                <a:solidFill>
                  <a:schemeClr val="tx1"/>
                </a:solidFill>
                <a:latin typeface="華康中特圓體" panose="020F0809000000000000" pitchFamily="49" charset="-120"/>
                <a:ea typeface="華康中特圓體" panose="020F0809000000000000" pitchFamily="49" charset="-120"/>
                <a:sym typeface="Wingdings" panose="05000000000000000000" pitchFamily="2" charset="2"/>
              </a:rPr>
              <a:t>、第二階段複試：網路上傳</a:t>
            </a:r>
            <a:r>
              <a:rPr lang="zh-TW" altLang="en-US" sz="2800" dirty="0" smtClean="0">
                <a:solidFill>
                  <a:srgbClr val="0033CC"/>
                </a:solidFill>
                <a:latin typeface="華康中特圓體" panose="020F0809000000000000" pitchFamily="49" charset="-120"/>
                <a:ea typeface="華康中特圓體" panose="020F0809000000000000" pitchFamily="49" charset="-120"/>
                <a:sym typeface="Wingdings" panose="05000000000000000000" pitchFamily="2" charset="2"/>
              </a:rPr>
              <a:t>資格審查</a:t>
            </a:r>
            <a:r>
              <a:rPr lang="zh-TW" altLang="en-US" sz="2800" dirty="0" smtClean="0">
                <a:solidFill>
                  <a:schemeClr val="tx1"/>
                </a:solidFill>
                <a:latin typeface="華康中特圓體" panose="020F0809000000000000" pitchFamily="49" charset="-120"/>
                <a:ea typeface="華康中特圓體" panose="020F0809000000000000" pitchFamily="49" charset="-120"/>
                <a:sym typeface="Wingdings" panose="05000000000000000000" pitchFamily="2" charset="2"/>
              </a:rPr>
              <a:t>暨</a:t>
            </a:r>
            <a:r>
              <a:rPr lang="zh-TW" altLang="en-US" sz="2800" dirty="0" smtClean="0">
                <a:solidFill>
                  <a:srgbClr val="00A249"/>
                </a:solidFill>
                <a:latin typeface="華康中特圓體" panose="020F0809000000000000" pitchFamily="49" charset="-120"/>
                <a:ea typeface="華康中特圓體" panose="020F0809000000000000" pitchFamily="49" charset="-120"/>
                <a:sym typeface="Wingdings" panose="05000000000000000000" pitchFamily="2" charset="2"/>
              </a:rPr>
              <a:t>學習歷程備審資料</a:t>
            </a:r>
            <a:r>
              <a:rPr lang="en-US" altLang="zh-TW" sz="2800" dirty="0" smtClean="0">
                <a:solidFill>
                  <a:schemeClr val="tx1"/>
                </a:solidFill>
                <a:latin typeface="華康中特圓體" panose="020F0809000000000000" pitchFamily="49" charset="-120"/>
                <a:ea typeface="華康中特圓體" panose="020F0809000000000000" pitchFamily="49" charset="-120"/>
                <a:sym typeface="Wingdings" panose="05000000000000000000" pitchFamily="2" charset="2"/>
              </a:rPr>
              <a:t>(3/4)</a:t>
            </a:r>
            <a:endParaRPr lang="zh-TW" altLang="en-US" sz="2800" dirty="0">
              <a:solidFill>
                <a:schemeClr val="tx1"/>
              </a:solidFill>
              <a:latin typeface="華康中特圓體" panose="020F0809000000000000" pitchFamily="49" charset="-120"/>
              <a:ea typeface="華康中特圓體" panose="020F0809000000000000" pitchFamily="49" charset="-120"/>
            </a:endParaRPr>
          </a:p>
        </p:txBody>
      </p:sp>
      <p:sp>
        <p:nvSpPr>
          <p:cNvPr id="5" name="流程圖: 結束點 4"/>
          <p:cNvSpPr/>
          <p:nvPr/>
        </p:nvSpPr>
        <p:spPr>
          <a:xfrm>
            <a:off x="634815" y="1852814"/>
            <a:ext cx="2156010" cy="275909"/>
          </a:xfrm>
          <a:prstGeom prst="flowChartTerminator">
            <a:avLst/>
          </a:prstGeom>
          <a:solidFill>
            <a:srgbClr val="0066CC"/>
          </a:solidFill>
          <a:ln>
            <a:solidFill>
              <a:srgbClr val="0066CC"/>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zh-TW" altLang="en-US" dirty="0" smtClean="0">
                <a:latin typeface="華康中特圓體" panose="020F0809000000000000" pitchFamily="49" charset="-120"/>
                <a:ea typeface="華康中特圓體" panose="020F0809000000000000" pitchFamily="49" charset="-120"/>
              </a:rPr>
              <a:t>上傳模式</a:t>
            </a:r>
            <a:endParaRPr lang="zh-TW" altLang="en-US" dirty="0">
              <a:latin typeface="華康中特圓體" panose="020F0809000000000000" pitchFamily="49" charset="-120"/>
              <a:ea typeface="華康中特圓體" panose="020F0809000000000000" pitchFamily="49" charset="-120"/>
            </a:endParaRPr>
          </a:p>
        </p:txBody>
      </p:sp>
      <p:sp>
        <p:nvSpPr>
          <p:cNvPr id="6" name="矩形 5"/>
          <p:cNvSpPr/>
          <p:nvPr/>
        </p:nvSpPr>
        <p:spPr>
          <a:xfrm>
            <a:off x="558615" y="1082282"/>
            <a:ext cx="11357160" cy="646331"/>
          </a:xfrm>
          <a:prstGeom prst="rect">
            <a:avLst/>
          </a:prstGeom>
          <a:solidFill>
            <a:srgbClr val="E1F0FF"/>
          </a:solidFill>
          <a:ln>
            <a:solidFill>
              <a:srgbClr val="E1F0FF"/>
            </a:solidFill>
          </a:ln>
        </p:spPr>
        <p:txBody>
          <a:bodyPr wrap="square">
            <a:spAutoFit/>
          </a:bodyPr>
          <a:lstStyle/>
          <a:p>
            <a:r>
              <a:rPr lang="zh-TW" altLang="zh-TW" b="1" spc="-10" dirty="0">
                <a:latin typeface="微軟正黑體" panose="020B0604030504040204" pitchFamily="34" charset="-120"/>
                <a:ea typeface="微軟正黑體" panose="020B0604030504040204" pitchFamily="34" charset="-120"/>
                <a:cs typeface="Times New Roman" panose="02020603050405020304" pitchFamily="18" charset="0"/>
              </a:rPr>
              <a:t>申請生依</a:t>
            </a:r>
            <a:r>
              <a:rPr lang="zh-TW" altLang="zh-TW" b="1" spc="-10" dirty="0">
                <a:solidFill>
                  <a:srgbClr val="0033CC"/>
                </a:solidFill>
                <a:latin typeface="微軟正黑體" panose="020B0604030504040204" pitchFamily="34" charset="-120"/>
                <a:ea typeface="微軟正黑體" panose="020B0604030504040204" pitchFamily="34" charset="-120"/>
                <a:cs typeface="Times New Roman" panose="02020603050405020304" pitchFamily="18" charset="0"/>
              </a:rPr>
              <a:t>簡章分則</a:t>
            </a:r>
            <a:r>
              <a:rPr lang="zh-TW" altLang="zh-TW" b="1" spc="-10" dirty="0">
                <a:latin typeface="微軟正黑體" panose="020B0604030504040204" pitchFamily="34" charset="-120"/>
                <a:ea typeface="微軟正黑體" panose="020B0604030504040204" pitchFamily="34" charset="-120"/>
                <a:cs typeface="Times New Roman" panose="02020603050405020304" pitchFamily="18" charset="0"/>
              </a:rPr>
              <a:t>各校</a:t>
            </a:r>
            <a:r>
              <a:rPr lang="zh-TW" altLang="zh-TW" b="1" spc="-10" dirty="0" smtClean="0">
                <a:latin typeface="微軟正黑體" panose="020B0604030504040204" pitchFamily="34" charset="-120"/>
                <a:ea typeface="微軟正黑體" panose="020B0604030504040204" pitchFamily="34" charset="-120"/>
                <a:cs typeface="Times New Roman" panose="02020603050405020304" pitchFamily="18" charset="0"/>
              </a:rPr>
              <a:t>系</a:t>
            </a:r>
            <a:r>
              <a:rPr lang="en-US" altLang="zh-TW" b="1" spc="-10" dirty="0" smtClean="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zh-TW" b="1" spc="-10" dirty="0" smtClean="0">
                <a:latin typeface="微軟正黑體" panose="020B0604030504040204" pitchFamily="34" charset="-120"/>
                <a:ea typeface="微軟正黑體" panose="020B0604030504040204" pitchFamily="34" charset="-120"/>
                <a:cs typeface="Times New Roman" panose="02020603050405020304" pitchFamily="18" charset="0"/>
              </a:rPr>
              <a:t>組</a:t>
            </a:r>
            <a:r>
              <a:rPr lang="en-US" altLang="zh-TW" b="1" spc="-10" dirty="0" smtClean="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zh-TW" b="1" spc="-10" dirty="0" smtClean="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zh-TW" b="1" spc="-10" dirty="0">
                <a:latin typeface="微軟正黑體" panose="020B0604030504040204" pitchFamily="34" charset="-120"/>
                <a:ea typeface="微軟正黑體" panose="020B0604030504040204" pitchFamily="34" charset="-120"/>
                <a:cs typeface="Times New Roman" panose="02020603050405020304" pitchFamily="18" charset="0"/>
              </a:rPr>
              <a:t>學程所訂之</a:t>
            </a:r>
            <a:r>
              <a:rPr lang="zh-TW" altLang="zh-TW" b="1" spc="-10" dirty="0">
                <a:solidFill>
                  <a:srgbClr val="0033CC"/>
                </a:solidFill>
                <a:latin typeface="微軟正黑體" panose="020B0604030504040204" pitchFamily="34" charset="-120"/>
                <a:ea typeface="微軟正黑體" panose="020B0604030504040204" pitchFamily="34" charset="-120"/>
                <a:cs typeface="Times New Roman" panose="02020603050405020304" pitchFamily="18" charset="0"/>
              </a:rPr>
              <a:t>參採</a:t>
            </a:r>
            <a:r>
              <a:rPr lang="zh-TW" altLang="zh-TW" b="1" spc="-10" dirty="0" smtClean="0">
                <a:solidFill>
                  <a:srgbClr val="0033CC"/>
                </a:solidFill>
                <a:latin typeface="微軟正黑體" panose="020B0604030504040204" pitchFamily="34" charset="-120"/>
                <a:ea typeface="微軟正黑體" panose="020B0604030504040204" pitchFamily="34" charset="-120"/>
                <a:cs typeface="Times New Roman" panose="02020603050405020304" pitchFamily="18" charset="0"/>
              </a:rPr>
              <a:t>項目</a:t>
            </a:r>
            <a:r>
              <a:rPr lang="en-US" altLang="zh-TW" b="1" spc="-10" dirty="0" smtClean="0">
                <a:solidFill>
                  <a:srgbClr val="0033CC"/>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b="1" spc="-10" dirty="0" smtClean="0">
                <a:solidFill>
                  <a:srgbClr val="0033CC"/>
                </a:solidFill>
                <a:latin typeface="微軟正黑體" panose="020B0604030504040204" pitchFamily="34" charset="-120"/>
                <a:ea typeface="微軟正黑體" panose="020B0604030504040204" pitchFamily="34" charset="-120"/>
                <a:cs typeface="Times New Roman" panose="02020603050405020304" pitchFamily="18" charset="0"/>
              </a:rPr>
              <a:t>項目對照表請參閱簡章</a:t>
            </a:r>
            <a:r>
              <a:rPr lang="en-US" altLang="zh-TW" b="1" spc="-10" dirty="0" smtClean="0">
                <a:solidFill>
                  <a:srgbClr val="0033CC"/>
                </a:solidFill>
                <a:latin typeface="微軟正黑體" panose="020B0604030504040204" pitchFamily="34" charset="-120"/>
                <a:ea typeface="微軟正黑體" panose="020B0604030504040204" pitchFamily="34" charset="-120"/>
                <a:cs typeface="Times New Roman" panose="02020603050405020304" pitchFamily="18" charset="0"/>
              </a:rPr>
              <a:t>p12)</a:t>
            </a:r>
            <a:r>
              <a:rPr lang="zh-TW" altLang="zh-TW" b="1" spc="-10" dirty="0" smtClean="0">
                <a:latin typeface="微軟正黑體" panose="020B0604030504040204" pitchFamily="34" charset="-120"/>
                <a:ea typeface="微軟正黑體" panose="020B0604030504040204" pitchFamily="34" charset="-120"/>
                <a:cs typeface="Times New Roman" panose="02020603050405020304" pitchFamily="18" charset="0"/>
              </a:rPr>
              <a:t>及</a:t>
            </a:r>
            <a:r>
              <a:rPr lang="zh-TW" altLang="zh-TW" b="1" spc="-10" dirty="0">
                <a:solidFill>
                  <a:srgbClr val="0033CC"/>
                </a:solidFill>
                <a:latin typeface="微軟正黑體" panose="020B0604030504040204" pitchFamily="34" charset="-120"/>
                <a:ea typeface="微軟正黑體" panose="020B0604030504040204" pitchFamily="34" charset="-120"/>
                <a:cs typeface="Times New Roman" panose="02020603050405020304" pitchFamily="18" charset="0"/>
              </a:rPr>
              <a:t>上傳檔案件數上限</a:t>
            </a:r>
            <a:r>
              <a:rPr lang="zh-TW" altLang="zh-TW" b="1" spc="-10" dirty="0">
                <a:latin typeface="微軟正黑體" panose="020B0604030504040204" pitchFamily="34" charset="-120"/>
                <a:ea typeface="微軟正黑體" panose="020B0604030504040204" pitchFamily="34" charset="-120"/>
                <a:cs typeface="Times New Roman" panose="02020603050405020304" pitchFamily="18" charset="0"/>
              </a:rPr>
              <a:t>，於規定截止日前，完成「勾選學習歷程中央資料庫上傳」或「自行上傳學習歷程備審</a:t>
            </a:r>
            <a:r>
              <a:rPr lang="zh-TW" altLang="zh-TW" b="1" spc="-10" dirty="0" smtClean="0">
                <a:latin typeface="微軟正黑體" panose="020B0604030504040204" pitchFamily="34" charset="-120"/>
                <a:ea typeface="微軟正黑體" panose="020B0604030504040204" pitchFamily="34" charset="-120"/>
                <a:cs typeface="Times New Roman" panose="02020603050405020304" pitchFamily="18" charset="0"/>
              </a:rPr>
              <a:t>資料</a:t>
            </a:r>
            <a:r>
              <a:rPr lang="en-US" altLang="zh-TW" b="1" spc="-10" dirty="0" smtClean="0">
                <a:latin typeface="微軟正黑體" panose="020B0604030504040204" pitchFamily="34" charset="-120"/>
                <a:ea typeface="微軟正黑體" panose="020B0604030504040204" pitchFamily="34" charset="-120"/>
              </a:rPr>
              <a:t>(PDF)</a:t>
            </a:r>
            <a:r>
              <a:rPr lang="zh-TW" altLang="zh-TW" b="1" spc="-10" dirty="0" smtClean="0">
                <a:latin typeface="微軟正黑體" panose="020B0604030504040204" pitchFamily="34" charset="-120"/>
                <a:ea typeface="微軟正黑體" panose="020B0604030504040204" pitchFamily="34" charset="-120"/>
                <a:cs typeface="Times New Roman" panose="02020603050405020304" pitchFamily="18" charset="0"/>
              </a:rPr>
              <a:t>」</a:t>
            </a:r>
            <a:endParaRPr lang="zh-TW" altLang="en-US" b="1" dirty="0">
              <a:latin typeface="微軟正黑體" panose="020B0604030504040204" pitchFamily="34" charset="-120"/>
              <a:ea typeface="微軟正黑體" panose="020B0604030504040204" pitchFamily="34" charset="-120"/>
            </a:endParaRPr>
          </a:p>
        </p:txBody>
      </p:sp>
      <p:sp>
        <p:nvSpPr>
          <p:cNvPr id="7" name="文字方塊 6"/>
          <p:cNvSpPr txBox="1"/>
          <p:nvPr/>
        </p:nvSpPr>
        <p:spPr>
          <a:xfrm>
            <a:off x="1411704" y="2320234"/>
            <a:ext cx="4658896" cy="984885"/>
          </a:xfrm>
          <a:prstGeom prst="rect">
            <a:avLst/>
          </a:prstGeom>
          <a:noFill/>
        </p:spPr>
        <p:txBody>
          <a:bodyPr wrap="square" rtlCol="0">
            <a:spAutoFit/>
          </a:bodyPr>
          <a:lstStyle/>
          <a:p>
            <a:r>
              <a:rPr lang="zh-TW" altLang="en-US" sz="2000" dirty="0" smtClean="0">
                <a:latin typeface="華康中特圓體" panose="020F0809000000000000" pitchFamily="49" charset="-120"/>
                <a:ea typeface="華康中特圓體" panose="020F0809000000000000" pitchFamily="49" charset="-120"/>
                <a:sym typeface="Wingdings" panose="05000000000000000000" pitchFamily="2" charset="2"/>
              </a:rPr>
              <a:t></a:t>
            </a:r>
            <a:r>
              <a:rPr lang="zh-TW" altLang="en-US" dirty="0" smtClean="0">
                <a:latin typeface="華康中特圓體" panose="020F0809000000000000" pitchFamily="49" charset="-120"/>
                <a:ea typeface="華康中特圓體" panose="020F0809000000000000" pitchFamily="49" charset="-120"/>
              </a:rPr>
              <a:t>具有中央資料庫學習歷程檔案</a:t>
            </a:r>
            <a:r>
              <a:rPr lang="en-US" altLang="zh-TW" dirty="0" smtClean="0">
                <a:latin typeface="華康中特圓體" panose="020F0809000000000000" pitchFamily="49" charset="-120"/>
                <a:ea typeface="華康中特圓體" panose="020F0809000000000000" pitchFamily="49" charset="-120"/>
              </a:rPr>
              <a:t>(EP)</a:t>
            </a:r>
          </a:p>
          <a:p>
            <a:r>
              <a:rPr lang="zh-TW" altLang="en-US" dirty="0">
                <a:latin typeface="華康中特圓體" panose="020F0809000000000000" pitchFamily="49" charset="-120"/>
                <a:ea typeface="華康中特圓體" panose="020F0809000000000000" pitchFamily="49" charset="-120"/>
              </a:rPr>
              <a:t> </a:t>
            </a:r>
            <a:r>
              <a:rPr lang="en-US" altLang="zh-TW" dirty="0" smtClean="0">
                <a:latin typeface="華康中特圓體" panose="020F0809000000000000" pitchFamily="49" charset="-120"/>
                <a:ea typeface="華康中特圓體" panose="020F0809000000000000" pitchFamily="49" charset="-120"/>
              </a:rPr>
              <a:t>(111</a:t>
            </a:r>
            <a:r>
              <a:rPr lang="zh-TW" altLang="en-US" dirty="0" smtClean="0">
                <a:latin typeface="華康中特圓體" panose="020F0809000000000000" pitchFamily="49" charset="-120"/>
                <a:ea typeface="華康中特圓體" panose="020F0809000000000000" pitchFamily="49" charset="-120"/>
              </a:rPr>
              <a:t>應屆畢業生</a:t>
            </a:r>
            <a:r>
              <a:rPr lang="en-US" altLang="zh-TW" dirty="0" smtClean="0">
                <a:latin typeface="華康中特圓體" panose="020F0809000000000000" pitchFamily="49" charset="-120"/>
                <a:ea typeface="華康中特圓體" panose="020F0809000000000000" pitchFamily="49" charset="-120"/>
              </a:rPr>
              <a:t>)</a:t>
            </a:r>
          </a:p>
          <a:p>
            <a:r>
              <a:rPr lang="zh-TW" altLang="en-US" sz="2000" dirty="0">
                <a:latin typeface="華康中特圓體" panose="020F0809000000000000" pitchFamily="49" charset="-120"/>
                <a:ea typeface="華康中特圓體" panose="020F0809000000000000" pitchFamily="49" charset="-120"/>
                <a:sym typeface="Wingdings" panose="05000000000000000000" pitchFamily="2" charset="2"/>
              </a:rPr>
              <a:t></a:t>
            </a:r>
            <a:r>
              <a:rPr lang="zh-TW" altLang="en-US" dirty="0" smtClean="0">
                <a:latin typeface="華康中特圓體" panose="020F0809000000000000" pitchFamily="49" charset="-120"/>
                <a:ea typeface="華康中特圓體" panose="020F0809000000000000" pitchFamily="49" charset="-120"/>
              </a:rPr>
              <a:t>第一階段報名勾選同意釋出</a:t>
            </a:r>
            <a:r>
              <a:rPr lang="en-US" altLang="zh-TW" dirty="0" smtClean="0">
                <a:latin typeface="華康中特圓體" panose="020F0809000000000000" pitchFamily="49" charset="-120"/>
                <a:ea typeface="華康中特圓體" panose="020F0809000000000000" pitchFamily="49" charset="-120"/>
              </a:rPr>
              <a:t>EP</a:t>
            </a:r>
            <a:r>
              <a:rPr lang="zh-TW" altLang="en-US" dirty="0" smtClean="0">
                <a:latin typeface="華康中特圓體" panose="020F0809000000000000" pitchFamily="49" charset="-120"/>
                <a:ea typeface="華康中特圓體" panose="020F0809000000000000" pitchFamily="49" charset="-120"/>
              </a:rPr>
              <a:t>至本委員會</a:t>
            </a:r>
            <a:endParaRPr lang="zh-TW" altLang="en-US" dirty="0">
              <a:latin typeface="華康中特圓體" panose="020F0809000000000000" pitchFamily="49" charset="-120"/>
              <a:ea typeface="華康中特圓體" panose="020F0809000000000000" pitchFamily="49" charset="-120"/>
            </a:endParaRPr>
          </a:p>
        </p:txBody>
      </p:sp>
      <p:pic>
        <p:nvPicPr>
          <p:cNvPr id="8" name="圖片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1798" y="2282963"/>
            <a:ext cx="812699" cy="812699"/>
          </a:xfrm>
          <a:prstGeom prst="rect">
            <a:avLst/>
          </a:prstGeom>
        </p:spPr>
      </p:pic>
      <p:sp>
        <p:nvSpPr>
          <p:cNvPr id="9" name="向下箭號 8"/>
          <p:cNvSpPr/>
          <p:nvPr/>
        </p:nvSpPr>
        <p:spPr>
          <a:xfrm>
            <a:off x="2771775" y="3305119"/>
            <a:ext cx="304800" cy="333375"/>
          </a:xfrm>
          <a:prstGeom prst="downArrow">
            <a:avLst/>
          </a:prstGeom>
          <a:solidFill>
            <a:srgbClr val="0066CC"/>
          </a:solidFill>
          <a:ln>
            <a:solidFill>
              <a:srgbClr val="00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文字方塊 9"/>
          <p:cNvSpPr txBox="1"/>
          <p:nvPr/>
        </p:nvSpPr>
        <p:spPr>
          <a:xfrm>
            <a:off x="544387" y="3669607"/>
            <a:ext cx="5430333" cy="1215717"/>
          </a:xfrm>
          <a:prstGeom prst="rect">
            <a:avLst/>
          </a:prstGeom>
          <a:noFill/>
        </p:spPr>
        <p:txBody>
          <a:bodyPr wrap="square" rtlCol="0">
            <a:spAutoFit/>
          </a:bodyPr>
          <a:lstStyle/>
          <a:p>
            <a:pPr marL="285750" indent="-285750">
              <a:spcBef>
                <a:spcPts val="300"/>
              </a:spcBef>
              <a:spcAft>
                <a:spcPts val="300"/>
              </a:spcAft>
              <a:buFont typeface="Wingdings" panose="05000000000000000000" pitchFamily="2" charset="2"/>
              <a:buChar char="u"/>
            </a:pPr>
            <a:r>
              <a:rPr lang="zh-TW" altLang="en-US" sz="1600" dirty="0">
                <a:latin typeface="華康中特圓體" panose="020F0809000000000000" pitchFamily="49" charset="-120"/>
                <a:ea typeface="華康中特圓體" panose="020F0809000000000000" pitchFamily="49" charset="-120"/>
              </a:rPr>
              <a:t>以勾選方式，</a:t>
            </a:r>
            <a:r>
              <a:rPr lang="zh-TW" altLang="en-US" sz="1600" dirty="0">
                <a:solidFill>
                  <a:srgbClr val="FF0000"/>
                </a:solidFill>
                <a:latin typeface="華康中特圓體" panose="020F0809000000000000" pitchFamily="49" charset="-120"/>
                <a:ea typeface="華康中特圓體" panose="020F0809000000000000" pitchFamily="49" charset="-120"/>
              </a:rPr>
              <a:t>擇一</a:t>
            </a:r>
            <a:r>
              <a:rPr lang="zh-TW" altLang="en-US" sz="1600" dirty="0">
                <a:latin typeface="華康中特圓體" panose="020F0809000000000000" pitchFamily="49" charset="-120"/>
                <a:ea typeface="華康中特圓體" panose="020F0809000000000000" pitchFamily="49" charset="-120"/>
              </a:rPr>
              <a:t>選擇</a:t>
            </a:r>
            <a:r>
              <a:rPr lang="zh-TW" altLang="en-US" dirty="0" smtClean="0">
                <a:solidFill>
                  <a:srgbClr val="00A249"/>
                </a:solidFill>
                <a:latin typeface="華康中特圓體" panose="020F0809000000000000" pitchFamily="49" charset="-120"/>
                <a:ea typeface="華康中特圓體" panose="020F0809000000000000" pitchFamily="49" charset="-120"/>
              </a:rPr>
              <a:t>使用</a:t>
            </a:r>
            <a:r>
              <a:rPr lang="en-US" altLang="zh-TW" dirty="0" smtClean="0">
                <a:solidFill>
                  <a:srgbClr val="00A249"/>
                </a:solidFill>
                <a:latin typeface="華康中特圓體" panose="020F0809000000000000" pitchFamily="49" charset="-120"/>
                <a:ea typeface="華康中特圓體" panose="020F0809000000000000" pitchFamily="49" charset="-120"/>
              </a:rPr>
              <a:t>EP</a:t>
            </a:r>
            <a:r>
              <a:rPr lang="zh-TW" altLang="en-US" sz="1600" dirty="0" smtClean="0">
                <a:latin typeface="華康中特圓體" panose="020F0809000000000000" pitchFamily="49" charset="-120"/>
                <a:ea typeface="華康中特圓體" panose="020F0809000000000000" pitchFamily="49" charset="-120"/>
              </a:rPr>
              <a:t>或</a:t>
            </a:r>
            <a:r>
              <a:rPr lang="zh-TW" altLang="en-US" sz="1600" dirty="0">
                <a:latin typeface="華康中特圓體" panose="020F0809000000000000" pitchFamily="49" charset="-120"/>
                <a:ea typeface="華康中特圓體" panose="020F0809000000000000" pitchFamily="49" charset="-120"/>
              </a:rPr>
              <a:t>採用</a:t>
            </a:r>
            <a:r>
              <a:rPr lang="zh-TW" altLang="en-US" dirty="0">
                <a:solidFill>
                  <a:srgbClr val="00A249"/>
                </a:solidFill>
                <a:latin typeface="華康中特圓體" panose="020F0809000000000000" pitchFamily="49" charset="-120"/>
                <a:ea typeface="華康中特圓體" panose="020F0809000000000000" pitchFamily="49" charset="-120"/>
              </a:rPr>
              <a:t>自行上傳</a:t>
            </a:r>
            <a:r>
              <a:rPr lang="en-US" altLang="zh-TW" dirty="0">
                <a:solidFill>
                  <a:srgbClr val="00A249"/>
                </a:solidFill>
                <a:latin typeface="華康中特圓體" panose="020F0809000000000000" pitchFamily="49" charset="-120"/>
                <a:ea typeface="華康中特圓體" panose="020F0809000000000000" pitchFamily="49" charset="-120"/>
              </a:rPr>
              <a:t>PDF</a:t>
            </a:r>
            <a:r>
              <a:rPr lang="zh-TW" altLang="en-US" dirty="0">
                <a:solidFill>
                  <a:srgbClr val="00A249"/>
                </a:solidFill>
                <a:latin typeface="華康中特圓體" panose="020F0809000000000000" pitchFamily="49" charset="-120"/>
                <a:ea typeface="華康中特圓體" panose="020F0809000000000000" pitchFamily="49" charset="-120"/>
              </a:rPr>
              <a:t>檔案</a:t>
            </a:r>
            <a:r>
              <a:rPr lang="zh-TW" altLang="en-US" sz="1600" dirty="0">
                <a:latin typeface="華康中特圓體" panose="020F0809000000000000" pitchFamily="49" charset="-120"/>
                <a:ea typeface="華康中特圓體" panose="020F0809000000000000" pitchFamily="49" charset="-120"/>
              </a:rPr>
              <a:t>方式</a:t>
            </a:r>
            <a:r>
              <a:rPr lang="zh-TW" altLang="en-US" sz="1600" dirty="0" smtClean="0">
                <a:latin typeface="華康中特圓體" panose="020F0809000000000000" pitchFamily="49" charset="-120"/>
                <a:ea typeface="華康中特圓體" panose="020F0809000000000000" pitchFamily="49" charset="-120"/>
              </a:rPr>
              <a:t>。</a:t>
            </a:r>
            <a:endParaRPr lang="en-US" altLang="zh-TW" sz="1600" dirty="0">
              <a:latin typeface="華康中特圓體" panose="020F0809000000000000" pitchFamily="49" charset="-120"/>
              <a:ea typeface="華康中特圓體" panose="020F0809000000000000" pitchFamily="49" charset="-120"/>
            </a:endParaRPr>
          </a:p>
          <a:p>
            <a:pPr marL="285750" indent="-285750">
              <a:spcBef>
                <a:spcPts val="300"/>
              </a:spcBef>
              <a:spcAft>
                <a:spcPts val="300"/>
              </a:spcAft>
              <a:buFont typeface="Wingdings" panose="05000000000000000000" pitchFamily="2" charset="2"/>
              <a:buChar char="u"/>
            </a:pPr>
            <a:r>
              <a:rPr lang="zh-TW" altLang="en-US" sz="1600" dirty="0" smtClean="0">
                <a:latin typeface="華康中特圓體" panose="020F0809000000000000" pitchFamily="49" charset="-120"/>
                <a:ea typeface="華康中特圓體" panose="020F0809000000000000" pitchFamily="49" charset="-120"/>
              </a:rPr>
              <a:t>上</a:t>
            </a:r>
            <a:r>
              <a:rPr lang="zh-TW" altLang="en-US" sz="1600" dirty="0">
                <a:latin typeface="華康中特圓體" panose="020F0809000000000000" pitchFamily="49" charset="-120"/>
                <a:ea typeface="華康中特圓體" panose="020F0809000000000000" pitchFamily="49" charset="-120"/>
              </a:rPr>
              <a:t>傳模式一經確定送出後，即不得再更改，上傳系統將依申請生選擇上傳模式收集學習歷程備審資</a:t>
            </a:r>
            <a:r>
              <a:rPr lang="zh-TW" altLang="en-US" sz="1600" dirty="0" smtClean="0">
                <a:latin typeface="華康中特圓體" panose="020F0809000000000000" pitchFamily="49" charset="-120"/>
                <a:ea typeface="華康中特圓體" panose="020F0809000000000000" pitchFamily="49" charset="-120"/>
              </a:rPr>
              <a:t>料。</a:t>
            </a:r>
            <a:endParaRPr lang="en-US" altLang="zh-TW" sz="1600" dirty="0" smtClean="0">
              <a:latin typeface="華康中特圓體" panose="020F0809000000000000" pitchFamily="49" charset="-120"/>
              <a:ea typeface="華康中特圓體" panose="020F0809000000000000" pitchFamily="49" charset="-120"/>
            </a:endParaRPr>
          </a:p>
        </p:txBody>
      </p:sp>
      <p:pic>
        <p:nvPicPr>
          <p:cNvPr id="11" name="圖片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84627" y="2231948"/>
            <a:ext cx="812699" cy="812699"/>
          </a:xfrm>
          <a:prstGeom prst="rect">
            <a:avLst/>
          </a:prstGeom>
        </p:spPr>
      </p:pic>
      <p:sp>
        <p:nvSpPr>
          <p:cNvPr id="12" name="文字方塊 11"/>
          <p:cNvSpPr txBox="1"/>
          <p:nvPr/>
        </p:nvSpPr>
        <p:spPr>
          <a:xfrm>
            <a:off x="7479665" y="2267222"/>
            <a:ext cx="4363991" cy="1200329"/>
          </a:xfrm>
          <a:prstGeom prst="rect">
            <a:avLst/>
          </a:prstGeom>
          <a:noFill/>
        </p:spPr>
        <p:txBody>
          <a:bodyPr wrap="square" rtlCol="0">
            <a:spAutoFit/>
          </a:bodyPr>
          <a:lstStyle/>
          <a:p>
            <a:pPr marL="285750" indent="-285750">
              <a:buFont typeface="Wingdings" panose="05000000000000000000" pitchFamily="2" charset="2"/>
              <a:buChar char="p"/>
            </a:pPr>
            <a:r>
              <a:rPr lang="zh-TW" altLang="en-US" dirty="0" smtClean="0">
                <a:latin typeface="華康中特圓體" panose="020F0809000000000000" pitchFamily="49" charset="-120"/>
                <a:ea typeface="華康中特圓體" panose="020F0809000000000000" pitchFamily="49" charset="-120"/>
              </a:rPr>
              <a:t>未具有</a:t>
            </a:r>
            <a:r>
              <a:rPr lang="zh-TW" altLang="en-US" dirty="0">
                <a:latin typeface="華康中特圓體" panose="020F0809000000000000" pitchFamily="49" charset="-120"/>
                <a:ea typeface="華康中特圓體" panose="020F0809000000000000" pitchFamily="49" charset="-120"/>
              </a:rPr>
              <a:t>中央資料庫學習歷程</a:t>
            </a:r>
            <a:r>
              <a:rPr lang="zh-TW" altLang="en-US" dirty="0" smtClean="0">
                <a:latin typeface="華康中特圓體" panose="020F0809000000000000" pitchFamily="49" charset="-120"/>
                <a:ea typeface="華康中特圓體" panose="020F0809000000000000" pitchFamily="49" charset="-120"/>
              </a:rPr>
              <a:t>檔案</a:t>
            </a:r>
            <a:r>
              <a:rPr lang="en-US" altLang="zh-TW" dirty="0" smtClean="0">
                <a:latin typeface="華康中特圓體" panose="020F0809000000000000" pitchFamily="49" charset="-120"/>
                <a:ea typeface="華康中特圓體" panose="020F0809000000000000" pitchFamily="49" charset="-120"/>
              </a:rPr>
              <a:t>(</a:t>
            </a:r>
            <a:r>
              <a:rPr lang="zh-TW" altLang="en-US" dirty="0" smtClean="0">
                <a:latin typeface="華康中特圓體" panose="020F0809000000000000" pitchFamily="49" charset="-120"/>
                <a:ea typeface="華康中特圓體" panose="020F0809000000000000" pitchFamily="49" charset="-120"/>
              </a:rPr>
              <a:t>非</a:t>
            </a:r>
            <a:r>
              <a:rPr lang="en-US" altLang="zh-TW" dirty="0" smtClean="0">
                <a:latin typeface="華康中特圓體" panose="020F0809000000000000" pitchFamily="49" charset="-120"/>
                <a:ea typeface="華康中特圓體" panose="020F0809000000000000" pitchFamily="49" charset="-120"/>
              </a:rPr>
              <a:t>111</a:t>
            </a:r>
            <a:r>
              <a:rPr lang="zh-TW" altLang="en-US" dirty="0" smtClean="0">
                <a:latin typeface="華康中特圓體" panose="020F0809000000000000" pitchFamily="49" charset="-120"/>
                <a:ea typeface="華康中特圓體" panose="020F0809000000000000" pitchFamily="49" charset="-120"/>
              </a:rPr>
              <a:t>應屆畢業生</a:t>
            </a:r>
            <a:r>
              <a:rPr lang="en-US" altLang="zh-TW" dirty="0" smtClean="0">
                <a:latin typeface="華康中特圓體" panose="020F0809000000000000" pitchFamily="49" charset="-120"/>
                <a:ea typeface="華康中特圓體" panose="020F0809000000000000" pitchFamily="49" charset="-120"/>
              </a:rPr>
              <a:t>)</a:t>
            </a:r>
          </a:p>
          <a:p>
            <a:pPr marL="285750" indent="-285750">
              <a:buFont typeface="Wingdings" panose="05000000000000000000" pitchFamily="2" charset="2"/>
              <a:buChar char="p"/>
            </a:pPr>
            <a:r>
              <a:rPr lang="zh-TW" altLang="en-US" dirty="0" smtClean="0">
                <a:latin typeface="華康中特圓體" panose="020F0809000000000000" pitchFamily="49" charset="-120"/>
                <a:ea typeface="華康中特圓體" panose="020F0809000000000000" pitchFamily="49" charset="-120"/>
              </a:rPr>
              <a:t>具有</a:t>
            </a:r>
            <a:r>
              <a:rPr lang="en-US" altLang="zh-TW" dirty="0" smtClean="0">
                <a:latin typeface="華康中特圓體" panose="020F0809000000000000" pitchFamily="49" charset="-120"/>
                <a:ea typeface="華康中特圓體" panose="020F0809000000000000" pitchFamily="49" charset="-120"/>
              </a:rPr>
              <a:t>EP</a:t>
            </a:r>
            <a:r>
              <a:rPr lang="zh-TW" altLang="en-US" dirty="0" smtClean="0">
                <a:latin typeface="華康中特圓體" panose="020F0809000000000000" pitchFamily="49" charset="-120"/>
                <a:ea typeface="華康中特圓體" panose="020F0809000000000000" pitchFamily="49" charset="-120"/>
              </a:rPr>
              <a:t>但未於第一階段報名勾選同意釋出</a:t>
            </a:r>
            <a:r>
              <a:rPr lang="en-US" altLang="zh-TW" dirty="0" smtClean="0">
                <a:latin typeface="華康中特圓體" panose="020F0809000000000000" pitchFamily="49" charset="-120"/>
                <a:ea typeface="華康中特圓體" panose="020F0809000000000000" pitchFamily="49" charset="-120"/>
              </a:rPr>
              <a:t>EP</a:t>
            </a:r>
            <a:r>
              <a:rPr lang="zh-TW" altLang="en-US" dirty="0" smtClean="0">
                <a:latin typeface="華康中特圓體" panose="020F0809000000000000" pitchFamily="49" charset="-120"/>
                <a:ea typeface="華康中特圓體" panose="020F0809000000000000" pitchFamily="49" charset="-120"/>
              </a:rPr>
              <a:t>至本委員會</a:t>
            </a:r>
            <a:endParaRPr lang="en-US" altLang="zh-TW" dirty="0">
              <a:latin typeface="華康中特圓體" panose="020F0809000000000000" pitchFamily="49" charset="-120"/>
              <a:ea typeface="華康中特圓體" panose="020F0809000000000000" pitchFamily="49" charset="-120"/>
            </a:endParaRPr>
          </a:p>
        </p:txBody>
      </p:sp>
      <p:sp>
        <p:nvSpPr>
          <p:cNvPr id="13" name="向下箭號 12"/>
          <p:cNvSpPr/>
          <p:nvPr/>
        </p:nvSpPr>
        <p:spPr>
          <a:xfrm>
            <a:off x="8708576" y="3502825"/>
            <a:ext cx="304800" cy="333375"/>
          </a:xfrm>
          <a:prstGeom prst="downArrow">
            <a:avLst/>
          </a:prstGeom>
          <a:solidFill>
            <a:srgbClr val="0066CC"/>
          </a:solidFill>
          <a:ln>
            <a:solidFill>
              <a:srgbClr val="00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矩形 13"/>
          <p:cNvSpPr/>
          <p:nvPr/>
        </p:nvSpPr>
        <p:spPr>
          <a:xfrm>
            <a:off x="6662563" y="3871474"/>
            <a:ext cx="5364337" cy="1477328"/>
          </a:xfrm>
          <a:prstGeom prst="rect">
            <a:avLst/>
          </a:prstGeom>
        </p:spPr>
        <p:txBody>
          <a:bodyPr wrap="square">
            <a:spAutoFit/>
          </a:bodyPr>
          <a:lstStyle/>
          <a:p>
            <a:pPr marL="342900" indent="-342900">
              <a:spcBef>
                <a:spcPts val="300"/>
              </a:spcBef>
              <a:spcAft>
                <a:spcPts val="300"/>
              </a:spcAft>
              <a:buFont typeface="Wingdings" panose="05000000000000000000" pitchFamily="2" charset="2"/>
              <a:buChar char="u"/>
            </a:pPr>
            <a:r>
              <a:rPr lang="zh-TW" altLang="en-US" sz="1600" dirty="0" smtClean="0">
                <a:latin typeface="華康中特圓體" panose="020F0809000000000000" pitchFamily="49" charset="-120"/>
                <a:ea typeface="華康中特圓體" panose="020F0809000000000000" pitchFamily="49" charset="-120"/>
                <a:cs typeface="Times New Roman" panose="02020603050405020304" pitchFamily="18" charset="0"/>
              </a:rPr>
              <a:t>上傳模式為「自行上傳</a:t>
            </a:r>
            <a:r>
              <a:rPr lang="en-US" altLang="zh-TW" sz="1600" dirty="0" smtClean="0">
                <a:latin typeface="華康中特圓體" panose="020F0809000000000000" pitchFamily="49" charset="-120"/>
                <a:ea typeface="華康中特圓體" panose="020F0809000000000000" pitchFamily="49" charset="-120"/>
                <a:cs typeface="Times New Roman" panose="02020603050405020304" pitchFamily="18" charset="0"/>
              </a:rPr>
              <a:t>PDF</a:t>
            </a:r>
            <a:r>
              <a:rPr lang="zh-TW" altLang="en-US" sz="1600" dirty="0" smtClean="0">
                <a:latin typeface="華康中特圓體" panose="020F0809000000000000" pitchFamily="49" charset="-120"/>
                <a:ea typeface="華康中特圓體" panose="020F0809000000000000" pitchFamily="49" charset="-120"/>
                <a:cs typeface="Times New Roman" panose="02020603050405020304" pitchFamily="18" charset="0"/>
              </a:rPr>
              <a:t>檔案」</a:t>
            </a:r>
            <a:endParaRPr lang="en-US" altLang="zh-TW" sz="1600" dirty="0" smtClean="0">
              <a:latin typeface="華康中特圓體" panose="020F0809000000000000" pitchFamily="49" charset="-120"/>
              <a:ea typeface="華康中特圓體" panose="020F0809000000000000" pitchFamily="49" charset="-120"/>
              <a:cs typeface="Times New Roman" panose="02020603050405020304" pitchFamily="18" charset="0"/>
            </a:endParaRPr>
          </a:p>
          <a:p>
            <a:pPr marL="342900" indent="-342900">
              <a:spcBef>
                <a:spcPts val="300"/>
              </a:spcBef>
              <a:spcAft>
                <a:spcPts val="300"/>
              </a:spcAft>
              <a:buFont typeface="Wingdings" panose="05000000000000000000" pitchFamily="2" charset="2"/>
              <a:buChar char="u"/>
            </a:pPr>
            <a:r>
              <a:rPr lang="zh-TW" altLang="zh-TW" sz="1600" dirty="0" smtClean="0">
                <a:latin typeface="華康中特圓體" panose="020F0809000000000000" pitchFamily="49" charset="-120"/>
                <a:ea typeface="華康中特圓體" panose="020F0809000000000000" pitchFamily="49" charset="-120"/>
                <a:cs typeface="Times New Roman" panose="02020603050405020304" pitchFamily="18" charset="0"/>
              </a:rPr>
              <a:t>由</a:t>
            </a:r>
            <a:r>
              <a:rPr lang="zh-TW" altLang="zh-TW" sz="1600" dirty="0">
                <a:latin typeface="華康中特圓體" panose="020F0809000000000000" pitchFamily="49" charset="-120"/>
                <a:ea typeface="華康中特圓體" panose="020F0809000000000000" pitchFamily="49" charset="-120"/>
                <a:cs typeface="Times New Roman" panose="02020603050405020304" pitchFamily="18" charset="0"/>
              </a:rPr>
              <a:t>申請生製作</a:t>
            </a:r>
            <a:r>
              <a:rPr lang="en-US" altLang="zh-TW" sz="1600" dirty="0">
                <a:latin typeface="華康中特圓體" panose="020F0809000000000000" pitchFamily="49" charset="-120"/>
                <a:ea typeface="華康中特圓體" panose="020F0809000000000000" pitchFamily="49" charset="-120"/>
              </a:rPr>
              <a:t>PDF</a:t>
            </a:r>
            <a:r>
              <a:rPr lang="zh-TW" altLang="zh-TW" sz="1600" dirty="0">
                <a:latin typeface="華康中特圓體" panose="020F0809000000000000" pitchFamily="49" charset="-120"/>
                <a:ea typeface="華康中特圓體" panose="020F0809000000000000" pitchFamily="49" charset="-120"/>
                <a:cs typeface="Times New Roman" panose="02020603050405020304" pitchFamily="18" charset="0"/>
              </a:rPr>
              <a:t>格式檔案並自行將檔案整合後，上傳至對應的「</a:t>
            </a:r>
            <a:r>
              <a:rPr lang="en-US" altLang="zh-TW" sz="1600" dirty="0">
                <a:latin typeface="華康中特圓體" panose="020F0809000000000000" pitchFamily="49" charset="-120"/>
                <a:ea typeface="華康中特圓體" panose="020F0809000000000000" pitchFamily="49" charset="-120"/>
              </a:rPr>
              <a:t>B.</a:t>
            </a:r>
            <a:r>
              <a:rPr lang="zh-TW" altLang="zh-TW" sz="1600" dirty="0">
                <a:latin typeface="華康中特圓體" panose="020F0809000000000000" pitchFamily="49" charset="-120"/>
                <a:ea typeface="華康中特圓體" panose="020F0809000000000000" pitchFamily="49" charset="-120"/>
                <a:cs typeface="Times New Roman" panose="02020603050405020304" pitchFamily="18" charset="0"/>
              </a:rPr>
              <a:t>課程學習成果」、「</a:t>
            </a:r>
            <a:r>
              <a:rPr lang="en-US" altLang="zh-TW" sz="1600" dirty="0">
                <a:latin typeface="華康中特圓體" panose="020F0809000000000000" pitchFamily="49" charset="-120"/>
                <a:ea typeface="華康中特圓體" panose="020F0809000000000000" pitchFamily="49" charset="-120"/>
              </a:rPr>
              <a:t>C.</a:t>
            </a:r>
            <a:r>
              <a:rPr lang="zh-TW" altLang="zh-TW" sz="1600" dirty="0">
                <a:latin typeface="華康中特圓體" panose="020F0809000000000000" pitchFamily="49" charset="-120"/>
                <a:ea typeface="華康中特圓體" panose="020F0809000000000000" pitchFamily="49" charset="-120"/>
                <a:cs typeface="Times New Roman" panose="02020603050405020304" pitchFamily="18" charset="0"/>
              </a:rPr>
              <a:t>多元表現」二</a:t>
            </a:r>
            <a:r>
              <a:rPr lang="zh-TW" altLang="zh-TW" sz="1600" dirty="0" smtClean="0">
                <a:latin typeface="華康中特圓體" panose="020F0809000000000000" pitchFamily="49" charset="-120"/>
                <a:ea typeface="華康中特圓體" panose="020F0809000000000000" pitchFamily="49" charset="-120"/>
                <a:cs typeface="Times New Roman" panose="02020603050405020304" pitchFamily="18" charset="0"/>
              </a:rPr>
              <a:t>欄</a:t>
            </a:r>
            <a:endParaRPr lang="en-US" altLang="zh-TW" sz="1600" dirty="0">
              <a:latin typeface="華康中特圓體" panose="020F0809000000000000" pitchFamily="49" charset="-120"/>
              <a:ea typeface="華康中特圓體" panose="020F0809000000000000" pitchFamily="49" charset="-120"/>
              <a:cs typeface="Times New Roman" panose="02020603050405020304" pitchFamily="18" charset="0"/>
            </a:endParaRPr>
          </a:p>
          <a:p>
            <a:pPr marL="342900" indent="-342900">
              <a:spcBef>
                <a:spcPts val="300"/>
              </a:spcBef>
              <a:spcAft>
                <a:spcPts val="300"/>
              </a:spcAft>
              <a:buFont typeface="Wingdings" panose="05000000000000000000" pitchFamily="2" charset="2"/>
              <a:buChar char="u"/>
            </a:pPr>
            <a:r>
              <a:rPr lang="zh-TW" altLang="zh-TW" sz="1600" dirty="0" smtClean="0">
                <a:latin typeface="華康中特圓體" panose="020F0809000000000000" pitchFamily="49" charset="-120"/>
                <a:ea typeface="華康中特圓體" panose="020F0809000000000000" pitchFamily="49" charset="-120"/>
                <a:cs typeface="Times New Roman" panose="02020603050405020304" pitchFamily="18" charset="0"/>
              </a:rPr>
              <a:t>二</a:t>
            </a:r>
            <a:r>
              <a:rPr lang="zh-TW" altLang="zh-TW" sz="1600" dirty="0">
                <a:latin typeface="華康中特圓體" panose="020F0809000000000000" pitchFamily="49" charset="-120"/>
                <a:ea typeface="華康中特圓體" panose="020F0809000000000000" pitchFamily="49" charset="-120"/>
                <a:cs typeface="Times New Roman" panose="02020603050405020304" pitchFamily="18" charset="0"/>
              </a:rPr>
              <a:t>欄各別檔案大小總和，以「</a:t>
            </a:r>
            <a:r>
              <a:rPr lang="zh-TW" altLang="zh-TW" sz="1600" b="1" dirty="0">
                <a:latin typeface="華康中特圓體" panose="020F0809000000000000" pitchFamily="49" charset="-120"/>
                <a:ea typeface="華康中特圓體" panose="020F0809000000000000" pitchFamily="49" charset="-120"/>
                <a:cs typeface="Times New Roman" panose="02020603050405020304" pitchFamily="18" charset="0"/>
              </a:rPr>
              <a:t>上傳檔案件數上限」</a:t>
            </a:r>
            <a:r>
              <a:rPr lang="zh-TW" altLang="zh-TW" sz="1600" dirty="0">
                <a:latin typeface="華康中特圓體" panose="020F0809000000000000" pitchFamily="49" charset="-120"/>
                <a:ea typeface="華康中特圓體" panose="020F0809000000000000" pitchFamily="49" charset="-120"/>
                <a:cs typeface="Times New Roman" panose="02020603050405020304" pitchFamily="18" charset="0"/>
              </a:rPr>
              <a:t>乘以</a:t>
            </a:r>
            <a:r>
              <a:rPr lang="en-US" altLang="zh-TW" sz="1600" dirty="0">
                <a:latin typeface="華康中特圓體" panose="020F0809000000000000" pitchFamily="49" charset="-120"/>
                <a:ea typeface="華康中特圓體" panose="020F0809000000000000" pitchFamily="49" charset="-120"/>
              </a:rPr>
              <a:t>4 MB</a:t>
            </a:r>
            <a:r>
              <a:rPr lang="zh-TW" altLang="zh-TW" sz="1600" dirty="0">
                <a:latin typeface="華康中特圓體" panose="020F0809000000000000" pitchFamily="49" charset="-120"/>
                <a:ea typeface="華康中特圓體" panose="020F0809000000000000" pitchFamily="49" charset="-120"/>
                <a:cs typeface="Times New Roman" panose="02020603050405020304" pitchFamily="18" charset="0"/>
              </a:rPr>
              <a:t>為限。</a:t>
            </a:r>
            <a:endParaRPr lang="zh-TW" altLang="en-US" sz="1600" dirty="0">
              <a:latin typeface="華康中特圓體" panose="020F0809000000000000" pitchFamily="49" charset="-120"/>
              <a:ea typeface="華康中特圓體" panose="020F0809000000000000" pitchFamily="49" charset="-120"/>
            </a:endParaRPr>
          </a:p>
        </p:txBody>
      </p:sp>
      <p:graphicFrame>
        <p:nvGraphicFramePr>
          <p:cNvPr id="15" name="表格 14"/>
          <p:cNvGraphicFramePr>
            <a:graphicFrameLocks noGrp="1"/>
          </p:cNvGraphicFramePr>
          <p:nvPr>
            <p:extLst>
              <p:ext uri="{D42A27DB-BD31-4B8C-83A1-F6EECF244321}">
                <p14:modId xmlns:p14="http://schemas.microsoft.com/office/powerpoint/2010/main" val="4271315087"/>
              </p:ext>
            </p:extLst>
          </p:nvPr>
        </p:nvGraphicFramePr>
        <p:xfrm>
          <a:off x="3488986" y="5482178"/>
          <a:ext cx="4971469" cy="1239297"/>
        </p:xfrm>
        <a:graphic>
          <a:graphicData uri="http://schemas.openxmlformats.org/drawingml/2006/table">
            <a:tbl>
              <a:tblPr firstRow="1" firstCol="1" bandRow="1">
                <a:tableStyleId>{21E4AEA4-8DFA-4A89-87EB-49C32662AFE0}</a:tableStyleId>
              </a:tblPr>
              <a:tblGrid>
                <a:gridCol w="1540337">
                  <a:extLst>
                    <a:ext uri="{9D8B030D-6E8A-4147-A177-3AD203B41FA5}">
                      <a16:colId xmlns:a16="http://schemas.microsoft.com/office/drawing/2014/main" val="1316646625"/>
                    </a:ext>
                  </a:extLst>
                </a:gridCol>
                <a:gridCol w="1199132">
                  <a:extLst>
                    <a:ext uri="{9D8B030D-6E8A-4147-A177-3AD203B41FA5}">
                      <a16:colId xmlns:a16="http://schemas.microsoft.com/office/drawing/2014/main" val="2146009795"/>
                    </a:ext>
                  </a:extLst>
                </a:gridCol>
                <a:gridCol w="2232000">
                  <a:extLst>
                    <a:ext uri="{9D8B030D-6E8A-4147-A177-3AD203B41FA5}">
                      <a16:colId xmlns:a16="http://schemas.microsoft.com/office/drawing/2014/main" val="1487757897"/>
                    </a:ext>
                  </a:extLst>
                </a:gridCol>
              </a:tblGrid>
              <a:tr h="616438">
                <a:tc>
                  <a:txBody>
                    <a:bodyPr/>
                    <a:lstStyle/>
                    <a:p>
                      <a:pPr marL="0" algn="ctr">
                        <a:spcAft>
                          <a:spcPts val="0"/>
                        </a:spcAft>
                        <a:tabLst>
                          <a:tab pos="339090" algn="l"/>
                          <a:tab pos="713740" algn="l"/>
                          <a:tab pos="866140" algn="l"/>
                        </a:tabLst>
                      </a:pPr>
                      <a:r>
                        <a:rPr lang="zh-TW" sz="1400" b="0" kern="0" dirty="0">
                          <a:effectLst/>
                          <a:latin typeface="華康中特圓體" panose="020F0809000000000000" pitchFamily="49" charset="-120"/>
                          <a:ea typeface="華康中特圓體" panose="020F0809000000000000" pitchFamily="49" charset="-120"/>
                        </a:rPr>
                        <a:t>項目</a:t>
                      </a:r>
                      <a:endParaRPr lang="zh-TW" sz="1400" b="0" kern="100" dirty="0">
                        <a:effectLst/>
                        <a:latin typeface="華康中特圓體" panose="020F0809000000000000" pitchFamily="49" charset="-120"/>
                        <a:ea typeface="華康中特圓體" panose="020F0809000000000000" pitchFamily="49" charset="-120"/>
                        <a:cs typeface="Times New Roman" panose="02020603050405020304" pitchFamily="18" charset="0"/>
                      </a:endParaRPr>
                    </a:p>
                  </a:txBody>
                  <a:tcPr marL="68580" marR="68580" marT="0" marB="0" anchor="ctr"/>
                </a:tc>
                <a:tc>
                  <a:txBody>
                    <a:bodyPr/>
                    <a:lstStyle/>
                    <a:p>
                      <a:pPr marL="0" algn="ctr">
                        <a:spcAft>
                          <a:spcPts val="0"/>
                        </a:spcAft>
                        <a:tabLst>
                          <a:tab pos="339090" algn="l"/>
                          <a:tab pos="713740" algn="l"/>
                          <a:tab pos="866140" algn="l"/>
                        </a:tabLst>
                      </a:pPr>
                      <a:r>
                        <a:rPr lang="zh-TW" sz="1400" b="0" kern="0" dirty="0">
                          <a:effectLst/>
                          <a:latin typeface="華康中特圓體" panose="020F0809000000000000" pitchFamily="49" charset="-120"/>
                          <a:ea typeface="華康中特圓體" panose="020F0809000000000000" pitchFamily="49" charset="-120"/>
                        </a:rPr>
                        <a:t>上傳檔案件數上限</a:t>
                      </a:r>
                      <a:endParaRPr lang="zh-TW" sz="1400" b="0" kern="100" dirty="0">
                        <a:effectLst/>
                        <a:latin typeface="華康中特圓體" panose="020F0809000000000000" pitchFamily="49" charset="-120"/>
                        <a:ea typeface="華康中特圓體" panose="020F0809000000000000" pitchFamily="49" charset="-120"/>
                        <a:cs typeface="Times New Roman" panose="02020603050405020304" pitchFamily="18" charset="0"/>
                      </a:endParaRPr>
                    </a:p>
                  </a:txBody>
                  <a:tcPr marL="68580" marR="68580" marT="0" marB="0" anchor="ctr"/>
                </a:tc>
                <a:tc>
                  <a:txBody>
                    <a:bodyPr/>
                    <a:lstStyle/>
                    <a:p>
                      <a:pPr marL="0" algn="ctr">
                        <a:spcAft>
                          <a:spcPts val="0"/>
                        </a:spcAft>
                        <a:tabLst>
                          <a:tab pos="339090" algn="l"/>
                          <a:tab pos="713740" algn="l"/>
                          <a:tab pos="866140" algn="l"/>
                        </a:tabLst>
                      </a:pPr>
                      <a:r>
                        <a:rPr lang="zh-TW" sz="1400" b="0" kern="0" dirty="0">
                          <a:effectLst/>
                          <a:latin typeface="華康中特圓體" panose="020F0809000000000000" pitchFamily="49" charset="-120"/>
                          <a:ea typeface="華康中特圓體" panose="020F0809000000000000" pitchFamily="49" charset="-120"/>
                        </a:rPr>
                        <a:t>未使用學習歷程中央資料庫之申請生檔案容量上限</a:t>
                      </a:r>
                      <a:endParaRPr lang="zh-TW" sz="1400" b="0" kern="100" dirty="0">
                        <a:effectLst/>
                        <a:latin typeface="華康中特圓體" panose="020F0809000000000000" pitchFamily="49" charset="-120"/>
                        <a:ea typeface="華康中特圓體" panose="020F0809000000000000" pitchFamily="49" charset="-120"/>
                        <a:cs typeface="Times New Roman" panose="02020603050405020304" pitchFamily="18" charset="0"/>
                      </a:endParaRPr>
                    </a:p>
                  </a:txBody>
                  <a:tcPr marL="68580" marR="68580" marT="0" marB="0" anchor="ctr"/>
                </a:tc>
                <a:extLst>
                  <a:ext uri="{0D108BD9-81ED-4DB2-BD59-A6C34878D82A}">
                    <a16:rowId xmlns:a16="http://schemas.microsoft.com/office/drawing/2014/main" val="68272661"/>
                  </a:ext>
                </a:extLst>
              </a:tr>
              <a:tr h="314640">
                <a:tc>
                  <a:txBody>
                    <a:bodyPr/>
                    <a:lstStyle/>
                    <a:p>
                      <a:pPr marL="0" algn="just">
                        <a:spcAft>
                          <a:spcPts val="0"/>
                        </a:spcAft>
                        <a:tabLst>
                          <a:tab pos="339090" algn="l"/>
                          <a:tab pos="713740" algn="l"/>
                          <a:tab pos="866140" algn="l"/>
                        </a:tabLst>
                      </a:pPr>
                      <a:r>
                        <a:rPr lang="en-US" sz="1400" b="0" kern="0" dirty="0">
                          <a:effectLst/>
                          <a:latin typeface="華康中特圓體" panose="020F0809000000000000" pitchFamily="49" charset="-120"/>
                          <a:ea typeface="華康中特圓體" panose="020F0809000000000000" pitchFamily="49" charset="-120"/>
                        </a:rPr>
                        <a:t>B.</a:t>
                      </a:r>
                      <a:r>
                        <a:rPr lang="zh-TW" sz="1400" b="0" kern="0" dirty="0">
                          <a:effectLst/>
                          <a:latin typeface="華康中特圓體" panose="020F0809000000000000" pitchFamily="49" charset="-120"/>
                          <a:ea typeface="華康中特圓體" panose="020F0809000000000000" pitchFamily="49" charset="-120"/>
                        </a:rPr>
                        <a:t>課程學習成果</a:t>
                      </a:r>
                      <a:endParaRPr lang="zh-TW" sz="1400" b="0" kern="100" dirty="0">
                        <a:effectLst/>
                        <a:latin typeface="華康中特圓體" panose="020F0809000000000000" pitchFamily="49" charset="-120"/>
                        <a:ea typeface="華康中特圓體" panose="020F0809000000000000" pitchFamily="49" charset="-120"/>
                        <a:cs typeface="Times New Roman" panose="02020603050405020304" pitchFamily="18" charset="0"/>
                      </a:endParaRPr>
                    </a:p>
                  </a:txBody>
                  <a:tcPr marL="68580" marR="68580" marT="0" marB="0" anchor="ctr"/>
                </a:tc>
                <a:tc>
                  <a:txBody>
                    <a:bodyPr/>
                    <a:lstStyle/>
                    <a:p>
                      <a:pPr marL="0" algn="ctr">
                        <a:spcAft>
                          <a:spcPts val="0"/>
                        </a:spcAft>
                        <a:tabLst>
                          <a:tab pos="339090" algn="l"/>
                          <a:tab pos="713740" algn="l"/>
                          <a:tab pos="866140" algn="l"/>
                        </a:tabLst>
                      </a:pPr>
                      <a:r>
                        <a:rPr lang="en-US" sz="1400" b="0" kern="0">
                          <a:effectLst/>
                          <a:latin typeface="華康中特圓體" panose="020F0809000000000000" pitchFamily="49" charset="-120"/>
                          <a:ea typeface="華康中特圓體" panose="020F0809000000000000" pitchFamily="49" charset="-120"/>
                        </a:rPr>
                        <a:t>1</a:t>
                      </a:r>
                      <a:r>
                        <a:rPr lang="zh-TW" sz="1400" b="0" kern="0">
                          <a:effectLst/>
                          <a:latin typeface="華康中特圓體" panose="020F0809000000000000" pitchFamily="49" charset="-120"/>
                          <a:ea typeface="華康中特圓體" panose="020F0809000000000000" pitchFamily="49" charset="-120"/>
                        </a:rPr>
                        <a:t>件</a:t>
                      </a:r>
                      <a:endParaRPr lang="zh-TW" sz="1400" b="0" kern="100">
                        <a:effectLst/>
                        <a:latin typeface="華康中特圓體" panose="020F0809000000000000" pitchFamily="49" charset="-120"/>
                        <a:ea typeface="華康中特圓體" panose="020F0809000000000000" pitchFamily="49" charset="-120"/>
                        <a:cs typeface="Times New Roman" panose="02020603050405020304" pitchFamily="18" charset="0"/>
                      </a:endParaRPr>
                    </a:p>
                  </a:txBody>
                  <a:tcPr marL="68580" marR="68580" marT="0" marB="0" anchor="ctr"/>
                </a:tc>
                <a:tc>
                  <a:txBody>
                    <a:bodyPr/>
                    <a:lstStyle/>
                    <a:p>
                      <a:pPr marL="0" algn="ctr">
                        <a:spcAft>
                          <a:spcPts val="0"/>
                        </a:spcAft>
                        <a:tabLst>
                          <a:tab pos="339090" algn="l"/>
                          <a:tab pos="713740" algn="l"/>
                          <a:tab pos="866140" algn="l"/>
                        </a:tabLst>
                      </a:pPr>
                      <a:r>
                        <a:rPr lang="en-US" sz="1400" b="0" kern="0" dirty="0">
                          <a:effectLst/>
                          <a:latin typeface="華康中特圓體" panose="020F0809000000000000" pitchFamily="49" charset="-120"/>
                          <a:ea typeface="華康中特圓體" panose="020F0809000000000000" pitchFamily="49" charset="-120"/>
                        </a:rPr>
                        <a:t>4MB</a:t>
                      </a:r>
                      <a:endParaRPr lang="zh-TW" sz="1400" b="0" kern="100" dirty="0">
                        <a:effectLst/>
                        <a:latin typeface="華康中特圓體" panose="020F0809000000000000" pitchFamily="49" charset="-120"/>
                        <a:ea typeface="華康中特圓體" panose="020F0809000000000000" pitchFamily="49" charset="-120"/>
                        <a:cs typeface="Times New Roman" panose="02020603050405020304" pitchFamily="18" charset="0"/>
                      </a:endParaRPr>
                    </a:p>
                  </a:txBody>
                  <a:tcPr marL="68580" marR="68580" marT="0" marB="0" anchor="ctr"/>
                </a:tc>
                <a:extLst>
                  <a:ext uri="{0D108BD9-81ED-4DB2-BD59-A6C34878D82A}">
                    <a16:rowId xmlns:a16="http://schemas.microsoft.com/office/drawing/2014/main" val="2317169793"/>
                  </a:ext>
                </a:extLst>
              </a:tr>
              <a:tr h="308219">
                <a:tc>
                  <a:txBody>
                    <a:bodyPr/>
                    <a:lstStyle/>
                    <a:p>
                      <a:pPr marL="0" algn="just">
                        <a:spcAft>
                          <a:spcPts val="0"/>
                        </a:spcAft>
                        <a:tabLst>
                          <a:tab pos="339090" algn="l"/>
                          <a:tab pos="713740" algn="l"/>
                          <a:tab pos="866140" algn="l"/>
                        </a:tabLst>
                      </a:pPr>
                      <a:r>
                        <a:rPr lang="en-US" sz="1400" b="0" kern="0" dirty="0">
                          <a:effectLst/>
                          <a:latin typeface="華康中特圓體" panose="020F0809000000000000" pitchFamily="49" charset="-120"/>
                          <a:ea typeface="華康中特圓體" panose="020F0809000000000000" pitchFamily="49" charset="-120"/>
                        </a:rPr>
                        <a:t>C.</a:t>
                      </a:r>
                      <a:r>
                        <a:rPr lang="zh-TW" sz="1400" b="0" kern="0" dirty="0">
                          <a:effectLst/>
                          <a:latin typeface="華康中特圓體" panose="020F0809000000000000" pitchFamily="49" charset="-120"/>
                          <a:ea typeface="華康中特圓體" panose="020F0809000000000000" pitchFamily="49" charset="-120"/>
                        </a:rPr>
                        <a:t>多元表現</a:t>
                      </a:r>
                      <a:endParaRPr lang="zh-TW" sz="1400" b="0" kern="100" dirty="0">
                        <a:effectLst/>
                        <a:latin typeface="華康中特圓體" panose="020F0809000000000000" pitchFamily="49" charset="-120"/>
                        <a:ea typeface="華康中特圓體" panose="020F0809000000000000" pitchFamily="49" charset="-120"/>
                        <a:cs typeface="Times New Roman" panose="02020603050405020304" pitchFamily="18" charset="0"/>
                      </a:endParaRPr>
                    </a:p>
                  </a:txBody>
                  <a:tcPr marL="68580" marR="68580" marT="0" marB="0" anchor="ctr"/>
                </a:tc>
                <a:tc>
                  <a:txBody>
                    <a:bodyPr/>
                    <a:lstStyle/>
                    <a:p>
                      <a:pPr marL="0" algn="ctr">
                        <a:spcAft>
                          <a:spcPts val="0"/>
                        </a:spcAft>
                        <a:tabLst>
                          <a:tab pos="339090" algn="l"/>
                          <a:tab pos="713740" algn="l"/>
                          <a:tab pos="866140" algn="l"/>
                        </a:tabLst>
                      </a:pPr>
                      <a:r>
                        <a:rPr lang="en-US" sz="1400" b="0" kern="0">
                          <a:effectLst/>
                          <a:latin typeface="華康中特圓體" panose="020F0809000000000000" pitchFamily="49" charset="-120"/>
                          <a:ea typeface="華康中特圓體" panose="020F0809000000000000" pitchFamily="49" charset="-120"/>
                        </a:rPr>
                        <a:t>4</a:t>
                      </a:r>
                      <a:r>
                        <a:rPr lang="zh-TW" sz="1400" b="0" kern="0">
                          <a:effectLst/>
                          <a:latin typeface="華康中特圓體" panose="020F0809000000000000" pitchFamily="49" charset="-120"/>
                          <a:ea typeface="華康中特圓體" panose="020F0809000000000000" pitchFamily="49" charset="-120"/>
                        </a:rPr>
                        <a:t>件</a:t>
                      </a:r>
                      <a:endParaRPr lang="zh-TW" sz="1400" b="0" kern="100">
                        <a:effectLst/>
                        <a:latin typeface="華康中特圓體" panose="020F0809000000000000" pitchFamily="49" charset="-120"/>
                        <a:ea typeface="華康中特圓體" panose="020F0809000000000000" pitchFamily="49" charset="-120"/>
                        <a:cs typeface="Times New Roman" panose="02020603050405020304" pitchFamily="18" charset="0"/>
                      </a:endParaRPr>
                    </a:p>
                  </a:txBody>
                  <a:tcPr marL="68580" marR="68580" marT="0" marB="0" anchor="ctr"/>
                </a:tc>
                <a:tc>
                  <a:txBody>
                    <a:bodyPr/>
                    <a:lstStyle/>
                    <a:p>
                      <a:pPr marL="0" algn="ctr">
                        <a:spcAft>
                          <a:spcPts val="0"/>
                        </a:spcAft>
                        <a:tabLst>
                          <a:tab pos="339090" algn="l"/>
                          <a:tab pos="713740" algn="l"/>
                          <a:tab pos="866140" algn="l"/>
                        </a:tabLst>
                      </a:pPr>
                      <a:r>
                        <a:rPr lang="en-US" sz="1400" b="0" kern="0" dirty="0">
                          <a:effectLst/>
                          <a:latin typeface="華康中特圓體" panose="020F0809000000000000" pitchFamily="49" charset="-120"/>
                          <a:ea typeface="華康中特圓體" panose="020F0809000000000000" pitchFamily="49" charset="-120"/>
                        </a:rPr>
                        <a:t>16MB</a:t>
                      </a:r>
                      <a:endParaRPr lang="zh-TW" sz="1400" b="0" kern="100" dirty="0">
                        <a:effectLst/>
                        <a:latin typeface="華康中特圓體" panose="020F0809000000000000" pitchFamily="49" charset="-120"/>
                        <a:ea typeface="華康中特圓體" panose="020F0809000000000000" pitchFamily="49" charset="-120"/>
                        <a:cs typeface="Times New Roman" panose="02020603050405020304" pitchFamily="18" charset="0"/>
                      </a:endParaRPr>
                    </a:p>
                  </a:txBody>
                  <a:tcPr marL="68580" marR="68580" marT="0" marB="0" anchor="ctr"/>
                </a:tc>
                <a:extLst>
                  <a:ext uri="{0D108BD9-81ED-4DB2-BD59-A6C34878D82A}">
                    <a16:rowId xmlns:a16="http://schemas.microsoft.com/office/drawing/2014/main" val="2659100998"/>
                  </a:ext>
                </a:extLst>
              </a:tr>
            </a:tbl>
          </a:graphicData>
        </a:graphic>
      </p:graphicFrame>
    </p:spTree>
    <p:extLst>
      <p:ext uri="{BB962C8B-B14F-4D97-AF65-F5344CB8AC3E}">
        <p14:creationId xmlns:p14="http://schemas.microsoft.com/office/powerpoint/2010/main" val="114483689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fld id="{A6174ADA-354D-4803-A14C-B38EECA4D689}" type="slidenum">
              <a:rPr lang="zh-TW" altLang="en-US" smtClean="0"/>
              <a:t>29</a:t>
            </a:fld>
            <a:endParaRPr lang="zh-TW" altLang="en-US"/>
          </a:p>
        </p:txBody>
      </p:sp>
      <p:sp>
        <p:nvSpPr>
          <p:cNvPr id="3" name="矩形 2"/>
          <p:cNvSpPr/>
          <p:nvPr/>
        </p:nvSpPr>
        <p:spPr>
          <a:xfrm>
            <a:off x="0" y="0"/>
            <a:ext cx="12192000" cy="520700"/>
          </a:xfrm>
          <a:prstGeom prst="rect">
            <a:avLst/>
          </a:prstGeom>
          <a:solidFill>
            <a:srgbClr val="DFD7E9"/>
          </a:solidFill>
          <a:ln>
            <a:solidFill>
              <a:srgbClr val="DFD7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sz="2800" dirty="0">
                <a:solidFill>
                  <a:schemeClr val="tx1"/>
                </a:solidFill>
                <a:latin typeface="華康中特圓體" panose="020F0809000000000000" pitchFamily="49" charset="-120"/>
                <a:ea typeface="華康中特圓體" panose="020F0809000000000000" pitchFamily="49" charset="-120"/>
                <a:sym typeface="Wingdings" panose="05000000000000000000" pitchFamily="2" charset="2"/>
              </a:rPr>
              <a:t>六</a:t>
            </a:r>
            <a:r>
              <a:rPr lang="zh-TW" altLang="en-US" sz="2800" dirty="0" smtClean="0">
                <a:solidFill>
                  <a:schemeClr val="tx1"/>
                </a:solidFill>
                <a:latin typeface="華康中特圓體" panose="020F0809000000000000" pitchFamily="49" charset="-120"/>
                <a:ea typeface="華康中特圓體" panose="020F0809000000000000" pitchFamily="49" charset="-120"/>
                <a:sym typeface="Wingdings" panose="05000000000000000000" pitchFamily="2" charset="2"/>
              </a:rPr>
              <a:t>、第二階段複試：網路上傳</a:t>
            </a:r>
            <a:r>
              <a:rPr lang="zh-TW" altLang="en-US" sz="2800" dirty="0" smtClean="0">
                <a:solidFill>
                  <a:srgbClr val="0033CC"/>
                </a:solidFill>
                <a:latin typeface="華康中特圓體" panose="020F0809000000000000" pitchFamily="49" charset="-120"/>
                <a:ea typeface="華康中特圓體" panose="020F0809000000000000" pitchFamily="49" charset="-120"/>
                <a:sym typeface="Wingdings" panose="05000000000000000000" pitchFamily="2" charset="2"/>
              </a:rPr>
              <a:t>資格審查</a:t>
            </a:r>
            <a:r>
              <a:rPr lang="zh-TW" altLang="en-US" sz="2800" dirty="0" smtClean="0">
                <a:solidFill>
                  <a:schemeClr val="tx1"/>
                </a:solidFill>
                <a:latin typeface="華康中特圓體" panose="020F0809000000000000" pitchFamily="49" charset="-120"/>
                <a:ea typeface="華康中特圓體" panose="020F0809000000000000" pitchFamily="49" charset="-120"/>
                <a:sym typeface="Wingdings" panose="05000000000000000000" pitchFamily="2" charset="2"/>
              </a:rPr>
              <a:t>暨</a:t>
            </a:r>
            <a:r>
              <a:rPr lang="zh-TW" altLang="en-US" sz="2800" dirty="0" smtClean="0">
                <a:solidFill>
                  <a:srgbClr val="00A249"/>
                </a:solidFill>
                <a:latin typeface="華康中特圓體" panose="020F0809000000000000" pitchFamily="49" charset="-120"/>
                <a:ea typeface="華康中特圓體" panose="020F0809000000000000" pitchFamily="49" charset="-120"/>
                <a:sym typeface="Wingdings" panose="05000000000000000000" pitchFamily="2" charset="2"/>
              </a:rPr>
              <a:t>學習歷程備審資料</a:t>
            </a:r>
            <a:r>
              <a:rPr lang="en-US" altLang="zh-TW" sz="2800" dirty="0" smtClean="0">
                <a:solidFill>
                  <a:schemeClr val="tx1"/>
                </a:solidFill>
                <a:latin typeface="華康中特圓體" panose="020F0809000000000000" pitchFamily="49" charset="-120"/>
                <a:ea typeface="華康中特圓體" panose="020F0809000000000000" pitchFamily="49" charset="-120"/>
                <a:sym typeface="Wingdings" panose="05000000000000000000" pitchFamily="2" charset="2"/>
              </a:rPr>
              <a:t>(4/4)</a:t>
            </a:r>
            <a:endParaRPr lang="zh-TW" altLang="en-US" sz="2800" dirty="0">
              <a:solidFill>
                <a:schemeClr val="tx1"/>
              </a:solidFill>
              <a:latin typeface="華康中特圓體" panose="020F0809000000000000" pitchFamily="49" charset="-120"/>
              <a:ea typeface="華康中特圓體" panose="020F0809000000000000" pitchFamily="49" charset="-120"/>
            </a:endParaRPr>
          </a:p>
        </p:txBody>
      </p:sp>
      <p:sp>
        <p:nvSpPr>
          <p:cNvPr id="4" name="文字方塊 3"/>
          <p:cNvSpPr txBox="1"/>
          <p:nvPr/>
        </p:nvSpPr>
        <p:spPr>
          <a:xfrm>
            <a:off x="275772" y="682172"/>
            <a:ext cx="3550972" cy="400110"/>
          </a:xfrm>
          <a:prstGeom prst="rect">
            <a:avLst/>
          </a:prstGeom>
          <a:noFill/>
        </p:spPr>
        <p:txBody>
          <a:bodyPr wrap="none" rtlCol="0">
            <a:spAutoFit/>
          </a:bodyPr>
          <a:lstStyle/>
          <a:p>
            <a:pPr marL="285750" indent="-285750">
              <a:buFont typeface="Wingdings" panose="05000000000000000000" pitchFamily="2" charset="2"/>
              <a:buChar char="Ø"/>
            </a:pPr>
            <a:r>
              <a:rPr lang="zh-TW" altLang="en-US" sz="2000" dirty="0">
                <a:latin typeface="華康中特圓體" panose="020F0809000000000000" pitchFamily="49" charset="-120"/>
                <a:ea typeface="華康中特圓體" panose="020F0809000000000000" pitchFamily="49" charset="-120"/>
              </a:rPr>
              <a:t>網路上</a:t>
            </a:r>
            <a:r>
              <a:rPr lang="zh-TW" altLang="en-US" sz="2000" dirty="0" smtClean="0">
                <a:latin typeface="華康中特圓體" panose="020F0809000000000000" pitchFamily="49" charset="-120"/>
                <a:ea typeface="華康中特圓體" panose="020F0809000000000000" pitchFamily="49" charset="-120"/>
              </a:rPr>
              <a:t>傳</a:t>
            </a:r>
            <a:r>
              <a:rPr lang="zh-TW" altLang="en-US" sz="2000" dirty="0" smtClean="0">
                <a:solidFill>
                  <a:srgbClr val="00A249"/>
                </a:solidFill>
                <a:latin typeface="華康中特圓體" panose="020F0809000000000000" pitchFamily="49" charset="-120"/>
                <a:ea typeface="華康中特圓體" panose="020F0809000000000000" pitchFamily="49" charset="-120"/>
              </a:rPr>
              <a:t>學習歷程</a:t>
            </a:r>
            <a:r>
              <a:rPr lang="zh-TW" altLang="en-US" sz="2000" dirty="0">
                <a:solidFill>
                  <a:srgbClr val="00A249"/>
                </a:solidFill>
                <a:latin typeface="華康中特圓體" panose="020F0809000000000000" pitchFamily="49" charset="-120"/>
                <a:ea typeface="華康中特圓體" panose="020F0809000000000000" pitchFamily="49" charset="-120"/>
              </a:rPr>
              <a:t>備審</a:t>
            </a:r>
            <a:r>
              <a:rPr lang="zh-TW" altLang="en-US" sz="2000" dirty="0" smtClean="0">
                <a:solidFill>
                  <a:srgbClr val="00A249"/>
                </a:solidFill>
                <a:latin typeface="華康中特圓體" panose="020F0809000000000000" pitchFamily="49" charset="-120"/>
                <a:ea typeface="華康中特圓體" panose="020F0809000000000000" pitchFamily="49" charset="-120"/>
              </a:rPr>
              <a:t>資料</a:t>
            </a:r>
            <a:endParaRPr lang="zh-TW" altLang="en-US" sz="2000" dirty="0">
              <a:solidFill>
                <a:srgbClr val="00A249"/>
              </a:solidFill>
              <a:latin typeface="華康中特圓體" panose="020F0809000000000000" pitchFamily="49" charset="-120"/>
              <a:ea typeface="華康中特圓體" panose="020F0809000000000000" pitchFamily="49" charset="-120"/>
            </a:endParaRPr>
          </a:p>
        </p:txBody>
      </p:sp>
      <p:sp>
        <p:nvSpPr>
          <p:cNvPr id="5" name="矩形 4"/>
          <p:cNvSpPr/>
          <p:nvPr/>
        </p:nvSpPr>
        <p:spPr>
          <a:xfrm>
            <a:off x="558615" y="1101332"/>
            <a:ext cx="9667336" cy="400110"/>
          </a:xfrm>
          <a:prstGeom prst="rect">
            <a:avLst/>
          </a:prstGeom>
        </p:spPr>
        <p:txBody>
          <a:bodyPr wrap="square">
            <a:spAutoFit/>
          </a:bodyPr>
          <a:lstStyle/>
          <a:p>
            <a:r>
              <a:rPr lang="zh-TW" altLang="en-US" sz="2000" b="1" spc="-10" dirty="0" smtClean="0">
                <a:latin typeface="微軟正黑體" panose="020B0604030504040204" pitchFamily="34" charset="-120"/>
                <a:ea typeface="微軟正黑體" panose="020B0604030504040204" pitchFamily="34" charset="-120"/>
                <a:cs typeface="Times New Roman" panose="02020603050405020304" pitchFamily="18" charset="0"/>
              </a:rPr>
              <a:t>注意事項：</a:t>
            </a:r>
            <a:endParaRPr lang="zh-TW" altLang="en-US" sz="2000" b="1" dirty="0">
              <a:latin typeface="微軟正黑體" panose="020B0604030504040204" pitchFamily="34" charset="-120"/>
              <a:ea typeface="微軟正黑體" panose="020B0604030504040204" pitchFamily="34" charset="-120"/>
            </a:endParaRPr>
          </a:p>
        </p:txBody>
      </p:sp>
      <p:sp>
        <p:nvSpPr>
          <p:cNvPr id="6" name="矩形 5"/>
          <p:cNvSpPr/>
          <p:nvPr/>
        </p:nvSpPr>
        <p:spPr>
          <a:xfrm>
            <a:off x="675821" y="1551531"/>
            <a:ext cx="10660050" cy="1323439"/>
          </a:xfrm>
          <a:prstGeom prst="rect">
            <a:avLst/>
          </a:prstGeom>
          <a:solidFill>
            <a:srgbClr val="E1F0FF"/>
          </a:solidFill>
          <a:ln>
            <a:solidFill>
              <a:srgbClr val="E1F0FF"/>
            </a:solidFill>
          </a:ln>
        </p:spPr>
        <p:txBody>
          <a:bodyPr wrap="square">
            <a:spAutoFit/>
          </a:bodyPr>
          <a:lstStyle/>
          <a:p>
            <a:pPr marL="342900" indent="-342900" algn="just">
              <a:spcBef>
                <a:spcPts val="600"/>
              </a:spcBef>
              <a:spcAft>
                <a:spcPts val="600"/>
              </a:spcAft>
              <a:buFont typeface="+mj-lt"/>
              <a:buAutoNum type="arabicPeriod"/>
            </a:pPr>
            <a:r>
              <a:rPr lang="zh-TW" altLang="en-US" sz="2000" dirty="0">
                <a:latin typeface="Consolas" panose="020B0609020204030204" pitchFamily="49" charset="0"/>
                <a:ea typeface="華康中特圓體" panose="020F0809000000000000" pitchFamily="49" charset="-120"/>
              </a:rPr>
              <a:t>資格審查暨學習歷程備審資料上傳期間，如</a:t>
            </a:r>
            <a:r>
              <a:rPr lang="zh-TW" altLang="en-US" sz="2000" dirty="0">
                <a:solidFill>
                  <a:srgbClr val="0033CC"/>
                </a:solidFill>
                <a:latin typeface="Consolas" panose="020B0609020204030204" pitchFamily="49" charset="0"/>
                <a:ea typeface="華康中特圓體" panose="020F0809000000000000" pitchFamily="49" charset="-120"/>
              </a:rPr>
              <a:t>申請生對第五學期修課紀錄、第五至六學期之課程學習成果及多元表現等檔案內容有疑義者</a:t>
            </a:r>
            <a:r>
              <a:rPr lang="zh-TW" altLang="en-US" sz="2000" dirty="0">
                <a:latin typeface="Consolas" panose="020B0609020204030204" pitchFamily="49" charset="0"/>
                <a:ea typeface="華康中特圓體" panose="020F0809000000000000" pitchFamily="49" charset="-120"/>
              </a:rPr>
              <a:t>，</a:t>
            </a:r>
            <a:r>
              <a:rPr lang="zh-TW" altLang="en-US" sz="2000" dirty="0">
                <a:solidFill>
                  <a:srgbClr val="0033CC"/>
                </a:solidFill>
                <a:latin typeface="Consolas" panose="020B0609020204030204" pitchFamily="49" charset="0"/>
                <a:ea typeface="華康中特圓體" panose="020F0809000000000000" pitchFamily="49" charset="-120"/>
              </a:rPr>
              <a:t>除應儘速向就讀學校反映外</a:t>
            </a:r>
            <a:r>
              <a:rPr lang="zh-TW" altLang="en-US" sz="2000" dirty="0">
                <a:latin typeface="Consolas" panose="020B0609020204030204" pitchFamily="49" charset="0"/>
                <a:ea typeface="華康中特圓體" panose="020F0809000000000000" pitchFamily="49" charset="-120"/>
              </a:rPr>
              <a:t>，申請生</a:t>
            </a:r>
            <a:r>
              <a:rPr lang="zh-TW" altLang="en-US" sz="2000" dirty="0">
                <a:solidFill>
                  <a:srgbClr val="FF0000"/>
                </a:solidFill>
                <a:latin typeface="Consolas" panose="020B0609020204030204" pitchFamily="49" charset="0"/>
                <a:ea typeface="華康中特圓體" panose="020F0809000000000000" pitchFamily="49" charset="-120"/>
              </a:rPr>
              <a:t>仍須依各校規定之上傳截止日前完成</a:t>
            </a:r>
            <a:r>
              <a:rPr lang="zh-TW" altLang="en-US" sz="2000" dirty="0">
                <a:latin typeface="Consolas" panose="020B0609020204030204" pitchFamily="49" charset="0"/>
                <a:ea typeface="華康中特圓體" panose="020F0809000000000000" pitchFamily="49" charset="-120"/>
              </a:rPr>
              <a:t>資格審查暨學習歷程備審資料</a:t>
            </a:r>
            <a:r>
              <a:rPr lang="zh-TW" altLang="en-US" sz="2000" dirty="0">
                <a:solidFill>
                  <a:srgbClr val="FF0000"/>
                </a:solidFill>
                <a:latin typeface="Consolas" panose="020B0609020204030204" pitchFamily="49" charset="0"/>
                <a:ea typeface="華康中特圓體" panose="020F0809000000000000" pitchFamily="49" charset="-120"/>
              </a:rPr>
              <a:t>上傳及確認作業</a:t>
            </a:r>
            <a:r>
              <a:rPr lang="zh-TW" altLang="en-US" sz="2000" dirty="0">
                <a:latin typeface="Consolas" panose="020B0609020204030204" pitchFamily="49" charset="0"/>
                <a:ea typeface="華康中特圓體" panose="020F0809000000000000" pitchFamily="49" charset="-120"/>
              </a:rPr>
              <a:t>，避免影響自身權益。</a:t>
            </a:r>
          </a:p>
        </p:txBody>
      </p:sp>
      <p:sp>
        <p:nvSpPr>
          <p:cNvPr id="7" name="矩形 6"/>
          <p:cNvSpPr/>
          <p:nvPr/>
        </p:nvSpPr>
        <p:spPr>
          <a:xfrm>
            <a:off x="675822" y="2970918"/>
            <a:ext cx="10660050" cy="1592744"/>
          </a:xfrm>
          <a:prstGeom prst="rect">
            <a:avLst/>
          </a:prstGeom>
          <a:solidFill>
            <a:srgbClr val="E1F0FF"/>
          </a:solidFill>
          <a:ln>
            <a:solidFill>
              <a:srgbClr val="E1F0FF"/>
            </a:solidFill>
          </a:ln>
        </p:spPr>
        <p:txBody>
          <a:bodyPr wrap="square">
            <a:spAutoFit/>
          </a:bodyPr>
          <a:lstStyle/>
          <a:p>
            <a:pPr marL="342900" indent="-342900" algn="just">
              <a:spcBef>
                <a:spcPts val="600"/>
              </a:spcBef>
              <a:spcAft>
                <a:spcPts val="600"/>
              </a:spcAft>
              <a:buFont typeface="+mj-lt"/>
              <a:buAutoNum type="arabicPeriod" startAt="2"/>
            </a:pPr>
            <a:r>
              <a:rPr lang="zh-TW" altLang="en-US" sz="2000" dirty="0" smtClean="0">
                <a:latin typeface="Consolas" panose="020B0609020204030204" pitchFamily="49" charset="0"/>
                <a:ea typeface="華康中特圓體" panose="020F0809000000000000" pitchFamily="49" charset="-120"/>
              </a:rPr>
              <a:t>申請生須</a:t>
            </a:r>
            <a:r>
              <a:rPr lang="zh-TW" altLang="en-US" sz="2000" dirty="0">
                <a:latin typeface="Consolas" panose="020B0609020204030204" pitchFamily="49" charset="0"/>
                <a:ea typeface="華康中特圓體" panose="020F0809000000000000" pitchFamily="49" charset="-120"/>
              </a:rPr>
              <a:t>於</a:t>
            </a:r>
            <a:r>
              <a:rPr lang="zh-TW" altLang="en-US" sz="2000" dirty="0">
                <a:solidFill>
                  <a:srgbClr val="FF0000"/>
                </a:solidFill>
                <a:latin typeface="Consolas" panose="020B0609020204030204" pitchFamily="49" charset="0"/>
                <a:ea typeface="華康中特圓體" panose="020F0809000000000000" pitchFamily="49" charset="-120"/>
              </a:rPr>
              <a:t>上傳截止</a:t>
            </a:r>
            <a:r>
              <a:rPr lang="zh-TW" altLang="en-US" sz="2000" dirty="0" smtClean="0">
                <a:solidFill>
                  <a:srgbClr val="FF0000"/>
                </a:solidFill>
                <a:latin typeface="Consolas" panose="020B0609020204030204" pitchFamily="49" charset="0"/>
                <a:ea typeface="華康中特圓體" panose="020F0809000000000000" pitchFamily="49" charset="-120"/>
              </a:rPr>
              <a:t>日前</a:t>
            </a:r>
            <a:r>
              <a:rPr lang="zh-TW" altLang="en-US" sz="2000" dirty="0" smtClean="0">
                <a:latin typeface="Consolas" panose="020B0609020204030204" pitchFamily="49" charset="0"/>
                <a:ea typeface="華康中特圓體" panose="020F0809000000000000" pitchFamily="49" charset="-120"/>
              </a:rPr>
              <a:t>，</a:t>
            </a:r>
            <a:r>
              <a:rPr lang="zh-TW" altLang="en-US" sz="2000" dirty="0" smtClean="0">
                <a:solidFill>
                  <a:srgbClr val="FF0000"/>
                </a:solidFill>
                <a:latin typeface="Consolas" panose="020B0609020204030204" pitchFamily="49" charset="0"/>
                <a:ea typeface="華康中特圓體" panose="020F0809000000000000" pitchFamily="49" charset="-120"/>
              </a:rPr>
              <a:t>完成</a:t>
            </a:r>
            <a:r>
              <a:rPr lang="zh-TW" altLang="en-US" sz="2000" dirty="0">
                <a:latin typeface="Consolas" panose="020B0609020204030204" pitchFamily="49" charset="0"/>
                <a:ea typeface="華康中特圓體" panose="020F0809000000000000" pitchFamily="49" charset="-120"/>
              </a:rPr>
              <a:t>網路上傳資格審查暨學習歷程備審資料</a:t>
            </a:r>
            <a:r>
              <a:rPr lang="zh-TW" altLang="en-US" sz="2000" dirty="0">
                <a:solidFill>
                  <a:srgbClr val="FF0000"/>
                </a:solidFill>
                <a:latin typeface="Consolas" panose="020B0609020204030204" pitchFamily="49" charset="0"/>
                <a:ea typeface="華康中特圓體" panose="020F0809000000000000" pitchFamily="49" charset="-120"/>
              </a:rPr>
              <a:t>「確認」</a:t>
            </a:r>
            <a:r>
              <a:rPr lang="zh-TW" altLang="en-US" sz="2000" dirty="0" smtClean="0">
                <a:solidFill>
                  <a:srgbClr val="FF0000"/>
                </a:solidFill>
                <a:latin typeface="Consolas" panose="020B0609020204030204" pitchFamily="49" charset="0"/>
                <a:ea typeface="華康中特圓體" panose="020F0809000000000000" pitchFamily="49" charset="-120"/>
              </a:rPr>
              <a:t>作業</a:t>
            </a:r>
            <a:r>
              <a:rPr lang="zh-TW" altLang="en-US" sz="2000" dirty="0" smtClean="0">
                <a:latin typeface="Consolas" panose="020B0609020204030204" pitchFamily="49" charset="0"/>
                <a:ea typeface="華康中特圓體" panose="020F0809000000000000" pitchFamily="49" charset="-120"/>
              </a:rPr>
              <a:t>。</a:t>
            </a:r>
            <a:endParaRPr lang="en-US" altLang="zh-TW" sz="2000" dirty="0">
              <a:latin typeface="Consolas" panose="020B0609020204030204" pitchFamily="49" charset="0"/>
              <a:ea typeface="華康中特圓體" panose="020F0809000000000000" pitchFamily="49" charset="-120"/>
            </a:endParaRPr>
          </a:p>
          <a:p>
            <a:pPr algn="just">
              <a:spcBef>
                <a:spcPts val="300"/>
              </a:spcBef>
              <a:spcAft>
                <a:spcPts val="300"/>
              </a:spcAft>
            </a:pPr>
            <a:r>
              <a:rPr lang="zh-TW" altLang="en-US" sz="2000" dirty="0" smtClean="0">
                <a:latin typeface="Consolas" panose="020B0609020204030204" pitchFamily="49" charset="0"/>
                <a:ea typeface="華康中特圓體" panose="020F0809000000000000" pitchFamily="49" charset="-120"/>
              </a:rPr>
              <a:t>  完成</a:t>
            </a:r>
            <a:r>
              <a:rPr lang="zh-TW" altLang="en-US" sz="2000" dirty="0">
                <a:latin typeface="Consolas" panose="020B0609020204030204" pitchFamily="49" charset="0"/>
                <a:ea typeface="華康中特圓體" panose="020F0809000000000000" pitchFamily="49" charset="-120"/>
              </a:rPr>
              <a:t>確認後</a:t>
            </a:r>
            <a:r>
              <a:rPr lang="zh-TW" altLang="en-US" sz="2000" dirty="0" smtClean="0">
                <a:latin typeface="Consolas" panose="020B0609020204030204" pitchFamily="49" charset="0"/>
                <a:ea typeface="華康中特圓體" panose="020F0809000000000000" pitchFamily="49" charset="-120"/>
              </a:rPr>
              <a:t>，系統</a:t>
            </a:r>
            <a:r>
              <a:rPr lang="zh-TW" altLang="en-US" sz="2000" dirty="0">
                <a:latin typeface="Consolas" panose="020B0609020204030204" pitchFamily="49" charset="0"/>
                <a:ea typeface="華康中特圓體" panose="020F0809000000000000" pitchFamily="49" charset="-120"/>
              </a:rPr>
              <a:t>即產生「</a:t>
            </a:r>
            <a:r>
              <a:rPr lang="zh-TW" altLang="en-US" sz="2000" dirty="0">
                <a:solidFill>
                  <a:srgbClr val="0033CC"/>
                </a:solidFill>
                <a:latin typeface="Consolas" panose="020B0609020204030204" pitchFamily="49" charset="0"/>
                <a:ea typeface="華康中特圓體" panose="020F0809000000000000" pitchFamily="49" charset="-120"/>
              </a:rPr>
              <a:t>資格審查暨學習歷程備審資料上傳</a:t>
            </a:r>
            <a:r>
              <a:rPr lang="zh-TW" altLang="en-US" sz="2000" dirty="0">
                <a:solidFill>
                  <a:srgbClr val="FF0000"/>
                </a:solidFill>
                <a:latin typeface="Consolas" panose="020B0609020204030204" pitchFamily="49" charset="0"/>
                <a:ea typeface="華康中特圓體" panose="020F0809000000000000" pitchFamily="49" charset="-120"/>
              </a:rPr>
              <a:t>確認表</a:t>
            </a:r>
            <a:r>
              <a:rPr lang="zh-TW" altLang="en-US" sz="2000" dirty="0">
                <a:latin typeface="Consolas" panose="020B0609020204030204" pitchFamily="49" charset="0"/>
                <a:ea typeface="華康中特圓體" panose="020F0809000000000000" pitchFamily="49" charset="-120"/>
              </a:rPr>
              <a:t>」，申請生</a:t>
            </a:r>
            <a:r>
              <a:rPr lang="zh-TW" altLang="en-US" sz="2000" dirty="0">
                <a:solidFill>
                  <a:srgbClr val="0033CC"/>
                </a:solidFill>
                <a:latin typeface="Consolas" panose="020B0609020204030204" pitchFamily="49" charset="0"/>
                <a:ea typeface="華康中特圓體" panose="020F0809000000000000" pitchFamily="49" charset="-120"/>
              </a:rPr>
              <a:t>應自行</a:t>
            </a:r>
            <a:r>
              <a:rPr lang="zh-TW" altLang="en-US" sz="2000" dirty="0" smtClean="0">
                <a:solidFill>
                  <a:srgbClr val="0033CC"/>
                </a:solidFill>
                <a:latin typeface="Consolas" panose="020B0609020204030204" pitchFamily="49" charset="0"/>
                <a:ea typeface="華康中特圓體" panose="020F0809000000000000" pitchFamily="49" charset="-120"/>
              </a:rPr>
              <a:t>下載</a:t>
            </a:r>
            <a:endParaRPr lang="en-US" altLang="zh-TW" sz="2000" dirty="0" smtClean="0">
              <a:solidFill>
                <a:srgbClr val="0033CC"/>
              </a:solidFill>
              <a:latin typeface="Consolas" panose="020B0609020204030204" pitchFamily="49" charset="0"/>
              <a:ea typeface="華康中特圓體" panose="020F0809000000000000" pitchFamily="49" charset="-120"/>
            </a:endParaRPr>
          </a:p>
          <a:p>
            <a:pPr algn="just">
              <a:spcBef>
                <a:spcPts val="300"/>
              </a:spcBef>
              <a:spcAft>
                <a:spcPts val="300"/>
              </a:spcAft>
            </a:pPr>
            <a:r>
              <a:rPr lang="zh-TW" altLang="en-US" sz="2000" dirty="0">
                <a:solidFill>
                  <a:srgbClr val="0033CC"/>
                </a:solidFill>
                <a:latin typeface="Consolas" panose="020B0609020204030204" pitchFamily="49" charset="0"/>
                <a:ea typeface="華康中特圓體" panose="020F0809000000000000" pitchFamily="49" charset="-120"/>
              </a:rPr>
              <a:t> </a:t>
            </a:r>
            <a:r>
              <a:rPr lang="zh-TW" altLang="en-US" sz="2000" dirty="0" smtClean="0">
                <a:solidFill>
                  <a:srgbClr val="0033CC"/>
                </a:solidFill>
                <a:latin typeface="Consolas" panose="020B0609020204030204" pitchFamily="49" charset="0"/>
                <a:ea typeface="華康中特圓體" panose="020F0809000000000000" pitchFamily="49" charset="-120"/>
              </a:rPr>
              <a:t> 存檔</a:t>
            </a:r>
            <a:r>
              <a:rPr lang="zh-TW" altLang="en-US" sz="2000" dirty="0" smtClean="0">
                <a:latin typeface="Consolas" panose="020B0609020204030204" pitchFamily="49" charset="0"/>
                <a:ea typeface="華康中特圓體" panose="020F0809000000000000" pitchFamily="49" charset="-120"/>
              </a:rPr>
              <a:t>，嗣後</a:t>
            </a:r>
            <a:r>
              <a:rPr lang="zh-TW" altLang="en-US" sz="2000" dirty="0">
                <a:latin typeface="Consolas" panose="020B0609020204030204" pitchFamily="49" charset="0"/>
                <a:ea typeface="華康中特圓體" panose="020F0809000000000000" pitchFamily="49" charset="-120"/>
              </a:rPr>
              <a:t>申請生對資格審查暨學習歷程備審資料上傳相關事項提出疑義申請時，應</a:t>
            </a:r>
            <a:r>
              <a:rPr lang="zh-TW" altLang="en-US" sz="2000" dirty="0" smtClean="0">
                <a:latin typeface="Consolas" panose="020B0609020204030204" pitchFamily="49" charset="0"/>
                <a:ea typeface="華康中特圓體" panose="020F0809000000000000" pitchFamily="49" charset="-120"/>
              </a:rPr>
              <a:t>提示</a:t>
            </a:r>
            <a:endParaRPr lang="en-US" altLang="zh-TW" sz="2000" dirty="0" smtClean="0">
              <a:latin typeface="Consolas" panose="020B0609020204030204" pitchFamily="49" charset="0"/>
              <a:ea typeface="華康中特圓體" panose="020F0809000000000000" pitchFamily="49" charset="-120"/>
            </a:endParaRPr>
          </a:p>
          <a:p>
            <a:pPr algn="just">
              <a:spcBef>
                <a:spcPts val="300"/>
              </a:spcBef>
              <a:spcAft>
                <a:spcPts val="300"/>
              </a:spcAft>
            </a:pPr>
            <a:r>
              <a:rPr lang="zh-TW" altLang="en-US" sz="2000" dirty="0">
                <a:latin typeface="Consolas" panose="020B0609020204030204" pitchFamily="49" charset="0"/>
                <a:ea typeface="華康中特圓體" panose="020F0809000000000000" pitchFamily="49" charset="-120"/>
              </a:rPr>
              <a:t> </a:t>
            </a:r>
            <a:r>
              <a:rPr lang="zh-TW" altLang="en-US" sz="2000" dirty="0" smtClean="0">
                <a:latin typeface="Consolas" panose="020B0609020204030204" pitchFamily="49" charset="0"/>
                <a:ea typeface="華康中特圓體" panose="020F0809000000000000" pitchFamily="49" charset="-120"/>
              </a:rPr>
              <a:t> 「</a:t>
            </a:r>
            <a:r>
              <a:rPr lang="zh-TW" altLang="en-US" sz="2000" dirty="0">
                <a:latin typeface="Consolas" panose="020B0609020204030204" pitchFamily="49" charset="0"/>
                <a:ea typeface="華康中特圓體" panose="020F0809000000000000" pitchFamily="49" charset="-120"/>
              </a:rPr>
              <a:t>資格審查暨</a:t>
            </a:r>
            <a:r>
              <a:rPr lang="zh-TW" altLang="en-US" sz="2000" dirty="0" smtClean="0">
                <a:latin typeface="Consolas" panose="020B0609020204030204" pitchFamily="49" charset="0"/>
                <a:ea typeface="華康中特圓體" panose="020F0809000000000000" pitchFamily="49" charset="-120"/>
              </a:rPr>
              <a:t>學習歷程</a:t>
            </a:r>
            <a:r>
              <a:rPr lang="zh-TW" altLang="en-US" sz="2000" dirty="0">
                <a:latin typeface="Consolas" panose="020B0609020204030204" pitchFamily="49" charset="0"/>
                <a:ea typeface="華康中特圓體" panose="020F0809000000000000" pitchFamily="49" charset="-120"/>
              </a:rPr>
              <a:t>備審資料上傳確認表」，未提示者一律不予受理。</a:t>
            </a:r>
          </a:p>
        </p:txBody>
      </p:sp>
      <p:sp>
        <p:nvSpPr>
          <p:cNvPr id="8" name="矩形 7"/>
          <p:cNvSpPr/>
          <p:nvPr/>
        </p:nvSpPr>
        <p:spPr>
          <a:xfrm>
            <a:off x="675821" y="4667658"/>
            <a:ext cx="10660051" cy="707886"/>
          </a:xfrm>
          <a:prstGeom prst="rect">
            <a:avLst/>
          </a:prstGeom>
          <a:solidFill>
            <a:srgbClr val="E1F0FF"/>
          </a:solidFill>
          <a:ln>
            <a:solidFill>
              <a:srgbClr val="E1F0FF"/>
            </a:solidFill>
          </a:ln>
        </p:spPr>
        <p:txBody>
          <a:bodyPr wrap="square">
            <a:spAutoFit/>
          </a:bodyPr>
          <a:lstStyle/>
          <a:p>
            <a:pPr marL="342900" indent="-342900" algn="just">
              <a:spcBef>
                <a:spcPts val="600"/>
              </a:spcBef>
              <a:spcAft>
                <a:spcPts val="600"/>
              </a:spcAft>
              <a:buFont typeface="+mj-lt"/>
              <a:buAutoNum type="arabicPeriod" startAt="3"/>
            </a:pPr>
            <a:r>
              <a:rPr lang="zh-TW" altLang="en-US" sz="2000" dirty="0">
                <a:latin typeface="Consolas" panose="020B0609020204030204" pitchFamily="49" charset="0"/>
                <a:ea typeface="華康中特圓體" panose="020F0809000000000000" pitchFamily="49" charset="-120"/>
              </a:rPr>
              <a:t>申請生如未備齊各校</a:t>
            </a:r>
            <a:r>
              <a:rPr lang="zh-TW" altLang="en-US" sz="2000" dirty="0" smtClean="0">
                <a:latin typeface="Consolas" panose="020B0609020204030204" pitchFamily="49" charset="0"/>
                <a:ea typeface="華康中特圓體" panose="020F0809000000000000" pitchFamily="49" charset="-120"/>
              </a:rPr>
              <a:t>系</a:t>
            </a:r>
            <a:r>
              <a:rPr lang="en-US" altLang="zh-TW" sz="2000" dirty="0" smtClean="0">
                <a:latin typeface="Consolas" panose="020B0609020204030204" pitchFamily="49" charset="0"/>
                <a:ea typeface="華康中特圓體" panose="020F0809000000000000" pitchFamily="49" charset="-120"/>
              </a:rPr>
              <a:t>(</a:t>
            </a:r>
            <a:r>
              <a:rPr lang="zh-TW" altLang="en-US" sz="2000" dirty="0" smtClean="0">
                <a:latin typeface="Consolas" panose="020B0609020204030204" pitchFamily="49" charset="0"/>
                <a:ea typeface="華康中特圓體" panose="020F0809000000000000" pitchFamily="49" charset="-120"/>
              </a:rPr>
              <a:t>組</a:t>
            </a:r>
            <a:r>
              <a:rPr lang="en-US" altLang="zh-TW" sz="2000" dirty="0" smtClean="0">
                <a:latin typeface="Consolas" panose="020B0609020204030204" pitchFamily="49" charset="0"/>
                <a:ea typeface="華康中特圓體" panose="020F0809000000000000" pitchFamily="49" charset="-120"/>
              </a:rPr>
              <a:t>)</a:t>
            </a:r>
            <a:r>
              <a:rPr lang="zh-TW" altLang="en-US" sz="2000" dirty="0" smtClean="0">
                <a:latin typeface="Consolas" panose="020B0609020204030204" pitchFamily="49" charset="0"/>
                <a:ea typeface="華康中特圓體" panose="020F0809000000000000" pitchFamily="49" charset="-120"/>
              </a:rPr>
              <a:t>、</a:t>
            </a:r>
            <a:r>
              <a:rPr lang="zh-TW" altLang="en-US" sz="2000" dirty="0">
                <a:latin typeface="Consolas" panose="020B0609020204030204" pitchFamily="49" charset="0"/>
                <a:ea typeface="華康中特圓體" panose="020F0809000000000000" pitchFamily="49" charset="-120"/>
              </a:rPr>
              <a:t>學程要求之學習歷程備審資料，仍可參加複試，但成績將可能受到影響。</a:t>
            </a:r>
          </a:p>
        </p:txBody>
      </p:sp>
    </p:spTree>
    <p:extLst>
      <p:ext uri="{BB962C8B-B14F-4D97-AF65-F5344CB8AC3E}">
        <p14:creationId xmlns:p14="http://schemas.microsoft.com/office/powerpoint/2010/main" val="151410552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874"/>
            <a:ext cx="12192000" cy="520700"/>
          </a:xfrm>
          <a:prstGeom prst="rect">
            <a:avLst/>
          </a:prstGeom>
          <a:solidFill>
            <a:srgbClr val="DFD7E9"/>
          </a:solidFill>
          <a:ln>
            <a:solidFill>
              <a:srgbClr val="DFD7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sz="2800" dirty="0" smtClean="0">
                <a:solidFill>
                  <a:schemeClr val="tx1"/>
                </a:solidFill>
                <a:latin typeface="華康中特圓體" panose="020F0809000000000000" pitchFamily="49" charset="-120"/>
                <a:ea typeface="華康中特圓體" panose="020F0809000000000000" pitchFamily="49" charset="-120"/>
                <a:sym typeface="Wingdings" panose="05000000000000000000" pitchFamily="2" charset="2"/>
              </a:rPr>
              <a:t>一、</a:t>
            </a:r>
            <a:r>
              <a:rPr lang="en-US" altLang="zh-TW" sz="2800" dirty="0" smtClean="0">
                <a:solidFill>
                  <a:schemeClr val="tx1"/>
                </a:solidFill>
                <a:latin typeface="華康中特圓體" panose="020F0809000000000000" pitchFamily="49" charset="-120"/>
                <a:ea typeface="華康中特圓體" panose="020F0809000000000000" pitchFamily="49" charset="-120"/>
                <a:sym typeface="Wingdings" panose="05000000000000000000" pitchFamily="2" charset="2"/>
              </a:rPr>
              <a:t>111</a:t>
            </a:r>
            <a:r>
              <a:rPr lang="zh-TW" altLang="en-US" sz="2800" dirty="0">
                <a:solidFill>
                  <a:schemeClr val="tx1"/>
                </a:solidFill>
                <a:latin typeface="華康中特圓體" panose="020F0809000000000000" pitchFamily="49" charset="-120"/>
                <a:ea typeface="華康中特圓體" panose="020F0809000000000000" pitchFamily="49" charset="-120"/>
                <a:sym typeface="Wingdings" panose="05000000000000000000" pitchFamily="2" charset="2"/>
              </a:rPr>
              <a:t>學年度招生簡章購買方式及公告時間</a:t>
            </a:r>
            <a:endParaRPr lang="zh-TW" altLang="en-US" sz="2800" dirty="0">
              <a:solidFill>
                <a:schemeClr val="tx1"/>
              </a:solidFill>
              <a:latin typeface="華康中特圓體" panose="020F0809000000000000" pitchFamily="49" charset="-120"/>
              <a:ea typeface="華康中特圓體" panose="020F0809000000000000" pitchFamily="49" charset="-120"/>
            </a:endParaRPr>
          </a:p>
        </p:txBody>
      </p:sp>
      <p:graphicFrame>
        <p:nvGraphicFramePr>
          <p:cNvPr id="3" name="表格 2"/>
          <p:cNvGraphicFramePr>
            <a:graphicFrameLocks noGrp="1"/>
          </p:cNvGraphicFramePr>
          <p:nvPr>
            <p:extLst>
              <p:ext uri="{D42A27DB-BD31-4B8C-83A1-F6EECF244321}">
                <p14:modId xmlns:p14="http://schemas.microsoft.com/office/powerpoint/2010/main" val="666008385"/>
              </p:ext>
            </p:extLst>
          </p:nvPr>
        </p:nvGraphicFramePr>
        <p:xfrm>
          <a:off x="1443988" y="1025520"/>
          <a:ext cx="8624390" cy="1925635"/>
        </p:xfrm>
        <a:graphic>
          <a:graphicData uri="http://schemas.openxmlformats.org/drawingml/2006/table">
            <a:tbl>
              <a:tblPr>
                <a:tableStyleId>{37CE84F3-28C3-443E-9E96-99CF82512B78}</a:tableStyleId>
              </a:tblPr>
              <a:tblGrid>
                <a:gridCol w="2267133">
                  <a:extLst>
                    <a:ext uri="{9D8B030D-6E8A-4147-A177-3AD203B41FA5}">
                      <a16:colId xmlns:a16="http://schemas.microsoft.com/office/drawing/2014/main" val="3593747449"/>
                    </a:ext>
                  </a:extLst>
                </a:gridCol>
                <a:gridCol w="2728686">
                  <a:extLst>
                    <a:ext uri="{9D8B030D-6E8A-4147-A177-3AD203B41FA5}">
                      <a16:colId xmlns:a16="http://schemas.microsoft.com/office/drawing/2014/main" val="2107477363"/>
                    </a:ext>
                  </a:extLst>
                </a:gridCol>
                <a:gridCol w="1611283">
                  <a:extLst>
                    <a:ext uri="{9D8B030D-6E8A-4147-A177-3AD203B41FA5}">
                      <a16:colId xmlns:a16="http://schemas.microsoft.com/office/drawing/2014/main" val="990855490"/>
                    </a:ext>
                  </a:extLst>
                </a:gridCol>
                <a:gridCol w="2017288">
                  <a:extLst>
                    <a:ext uri="{9D8B030D-6E8A-4147-A177-3AD203B41FA5}">
                      <a16:colId xmlns:a16="http://schemas.microsoft.com/office/drawing/2014/main" val="2524435451"/>
                    </a:ext>
                  </a:extLst>
                </a:gridCol>
              </a:tblGrid>
              <a:tr h="963140">
                <a:tc>
                  <a:txBody>
                    <a:bodyPr/>
                    <a:lstStyle/>
                    <a:p>
                      <a:pPr algn="ctr"/>
                      <a:r>
                        <a:rPr lang="zh-TW" altLang="en-US" sz="2000" b="0" dirty="0" smtClean="0">
                          <a:solidFill>
                            <a:schemeClr val="bg1"/>
                          </a:solidFill>
                          <a:effectLst/>
                          <a:latin typeface="華康中特圓體" panose="020F0809000000000000" pitchFamily="49" charset="-120"/>
                          <a:ea typeface="華康中特圓體" panose="020F0809000000000000" pitchFamily="49" charset="-120"/>
                          <a:cs typeface="Times New Roman" panose="02020603050405020304" pitchFamily="18" charset="0"/>
                        </a:rPr>
                        <a:t>下載</a:t>
                      </a:r>
                      <a:r>
                        <a:rPr lang="en-US" altLang="zh-TW" sz="2000" b="0" dirty="0" smtClean="0">
                          <a:solidFill>
                            <a:schemeClr val="bg1"/>
                          </a:solidFill>
                          <a:effectLst/>
                          <a:latin typeface="華康中特圓體" panose="020F0809000000000000" pitchFamily="49" charset="-120"/>
                          <a:ea typeface="華康中特圓體" panose="020F0809000000000000" pitchFamily="49" charset="-120"/>
                          <a:cs typeface="Times New Roman" panose="02020603050405020304" pitchFamily="18" charset="0"/>
                        </a:rPr>
                        <a:t>(</a:t>
                      </a:r>
                      <a:r>
                        <a:rPr lang="zh-TW" altLang="en-US" sz="2000" b="0" dirty="0" smtClean="0">
                          <a:solidFill>
                            <a:schemeClr val="bg1"/>
                          </a:solidFill>
                          <a:effectLst/>
                          <a:latin typeface="華康中特圓體" panose="020F0809000000000000" pitchFamily="49" charset="-120"/>
                          <a:ea typeface="華康中特圓體" panose="020F0809000000000000" pitchFamily="49" charset="-120"/>
                          <a:cs typeface="Times New Roman" panose="02020603050405020304" pitchFamily="18" charset="0"/>
                        </a:rPr>
                        <a:t>發售</a:t>
                      </a:r>
                      <a:r>
                        <a:rPr lang="en-US" altLang="zh-TW" sz="2000" b="0" dirty="0" smtClean="0">
                          <a:solidFill>
                            <a:schemeClr val="bg1"/>
                          </a:solidFill>
                          <a:effectLst/>
                          <a:latin typeface="華康中特圓體" panose="020F0809000000000000" pitchFamily="49" charset="-120"/>
                          <a:ea typeface="華康中特圓體" panose="020F0809000000000000" pitchFamily="49" charset="-120"/>
                          <a:cs typeface="Times New Roman" panose="02020603050405020304" pitchFamily="18" charset="0"/>
                        </a:rPr>
                        <a:t>)</a:t>
                      </a:r>
                      <a:r>
                        <a:rPr lang="zh-TW" altLang="en-US" sz="2000" b="0" dirty="0" smtClean="0">
                          <a:solidFill>
                            <a:schemeClr val="bg1"/>
                          </a:solidFill>
                          <a:effectLst/>
                          <a:latin typeface="華康中特圓體" panose="020F0809000000000000" pitchFamily="49" charset="-120"/>
                          <a:ea typeface="華康中特圓體" panose="020F0809000000000000" pitchFamily="49" charset="-120"/>
                          <a:cs typeface="Times New Roman" panose="02020603050405020304" pitchFamily="18" charset="0"/>
                        </a:rPr>
                        <a:t>日期</a:t>
                      </a:r>
                      <a:endParaRPr lang="zh-TW" altLang="en-US" sz="2000" b="0" dirty="0">
                        <a:solidFill>
                          <a:schemeClr val="bg1"/>
                        </a:solidFill>
                        <a:effectLst/>
                        <a:latin typeface="華康中特圓體" panose="020F0809000000000000" pitchFamily="49" charset="-120"/>
                        <a:ea typeface="華康中特圓體" panose="020F0809000000000000" pitchFamily="49" charset="-120"/>
                        <a:cs typeface="Times New Roman" panose="02020603050405020304" pitchFamily="18" charset="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ED7D31"/>
                    </a:solidFill>
                  </a:tcPr>
                </a:tc>
                <a:tc>
                  <a:txBody>
                    <a:bodyPr/>
                    <a:lstStyle/>
                    <a:p>
                      <a:pPr algn="ctr"/>
                      <a:r>
                        <a:rPr lang="zh-TW" altLang="en-US" sz="2400" b="0" dirty="0">
                          <a:solidFill>
                            <a:schemeClr val="bg1"/>
                          </a:solidFill>
                          <a:effectLst/>
                          <a:latin typeface="華康中特圓體" panose="020F0809000000000000" pitchFamily="49" charset="-120"/>
                          <a:ea typeface="華康中特圓體" panose="020F0809000000000000" pitchFamily="49" charset="-120"/>
                          <a:cs typeface="Times New Roman" panose="02020603050405020304" pitchFamily="18" charset="0"/>
                        </a:rPr>
                        <a:t>招生簡章名稱</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ED7D31"/>
                    </a:solidFill>
                  </a:tcPr>
                </a:tc>
                <a:tc>
                  <a:txBody>
                    <a:bodyPr/>
                    <a:lstStyle/>
                    <a:p>
                      <a:pPr algn="ctr"/>
                      <a:r>
                        <a:rPr lang="zh-TW" altLang="en-US" sz="2400" b="0" dirty="0">
                          <a:solidFill>
                            <a:schemeClr val="bg1"/>
                          </a:solidFill>
                          <a:effectLst/>
                          <a:latin typeface="華康中特圓體" panose="020F0809000000000000" pitchFamily="49" charset="-120"/>
                          <a:ea typeface="華康中特圓體" panose="020F0809000000000000" pitchFamily="49" charset="-120"/>
                          <a:cs typeface="Times New Roman" panose="02020603050405020304" pitchFamily="18" charset="0"/>
                        </a:rPr>
                        <a:t>發售金額</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ED7D31"/>
                    </a:solidFill>
                  </a:tcPr>
                </a:tc>
                <a:tc>
                  <a:txBody>
                    <a:bodyPr/>
                    <a:lstStyle/>
                    <a:p>
                      <a:pPr algn="ctr"/>
                      <a:r>
                        <a:rPr lang="zh-TW" altLang="en-US" sz="2400" b="0" dirty="0">
                          <a:solidFill>
                            <a:schemeClr val="bg1"/>
                          </a:solidFill>
                          <a:effectLst/>
                          <a:latin typeface="華康中特圓體" panose="020F0809000000000000" pitchFamily="49" charset="-120"/>
                          <a:ea typeface="華康中特圓體" panose="020F0809000000000000" pitchFamily="49" charset="-120"/>
                          <a:cs typeface="Times New Roman" panose="02020603050405020304" pitchFamily="18" charset="0"/>
                        </a:rPr>
                        <a:t>備註</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ED7D31"/>
                    </a:solidFill>
                  </a:tcPr>
                </a:tc>
                <a:extLst>
                  <a:ext uri="{0D108BD9-81ED-4DB2-BD59-A6C34878D82A}">
                    <a16:rowId xmlns:a16="http://schemas.microsoft.com/office/drawing/2014/main" val="1441389497"/>
                  </a:ext>
                </a:extLst>
              </a:tr>
              <a:tr h="962495">
                <a:tc>
                  <a:txBody>
                    <a:bodyPr/>
                    <a:lstStyle/>
                    <a:p>
                      <a:pPr algn="ctr"/>
                      <a:r>
                        <a:rPr lang="en-US" altLang="zh-TW" sz="2800" b="0" dirty="0" smtClean="0">
                          <a:solidFill>
                            <a:schemeClr val="tx1"/>
                          </a:solidFill>
                          <a:effectLst/>
                          <a:latin typeface="華康中特圓體" panose="020F0809000000000000" pitchFamily="49" charset="-120"/>
                          <a:ea typeface="華康中特圓體" panose="020F0809000000000000" pitchFamily="49" charset="-120"/>
                          <a:cs typeface="Times New Roman" panose="02020603050405020304" pitchFamily="18" charset="0"/>
                        </a:rPr>
                        <a:t>110.12.9</a:t>
                      </a:r>
                    </a:p>
                    <a:p>
                      <a:pPr algn="ctr"/>
                      <a:r>
                        <a:rPr lang="zh-TW" altLang="en-US" sz="2000" b="0" dirty="0" smtClean="0">
                          <a:solidFill>
                            <a:schemeClr val="tx1"/>
                          </a:solidFill>
                          <a:effectLst/>
                          <a:latin typeface="華康中特圓體" panose="020F0809000000000000" pitchFamily="49" charset="-120"/>
                          <a:ea typeface="華康中特圓體" panose="020F0809000000000000" pitchFamily="49" charset="-120"/>
                          <a:cs typeface="Times New Roman" panose="02020603050405020304" pitchFamily="18" charset="0"/>
                        </a:rPr>
                        <a:t>至報名截止日</a:t>
                      </a:r>
                      <a:endParaRPr lang="en-US" altLang="zh-TW" sz="2000" b="0" dirty="0">
                        <a:solidFill>
                          <a:schemeClr val="tx1"/>
                        </a:solidFill>
                        <a:effectLst/>
                        <a:latin typeface="華康中特圓體" panose="020F0809000000000000" pitchFamily="49" charset="-120"/>
                        <a:ea typeface="華康中特圓體" panose="020F0809000000000000" pitchFamily="49" charset="-120"/>
                        <a:cs typeface="Times New Roman" panose="02020603050405020304" pitchFamily="18" charset="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a:r>
                        <a:rPr lang="zh-TW" altLang="en-US" sz="2000" b="0" dirty="0">
                          <a:solidFill>
                            <a:schemeClr val="tx1"/>
                          </a:solidFill>
                          <a:effectLst/>
                          <a:latin typeface="華康中特圓體" panose="020F0809000000000000" pitchFamily="49" charset="-120"/>
                          <a:ea typeface="華康中特圓體" panose="020F0809000000000000" pitchFamily="49" charset="-120"/>
                          <a:cs typeface="Times New Roman" panose="02020603050405020304" pitchFamily="18" charset="0"/>
                        </a:rPr>
                        <a:t>申請入學聯合招生簡章</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a:r>
                        <a:rPr lang="en-US" altLang="zh-TW" sz="2800" b="0" kern="1200" dirty="0" smtClean="0">
                          <a:solidFill>
                            <a:schemeClr val="tx1"/>
                          </a:solidFill>
                          <a:effectLst/>
                          <a:latin typeface="華康中特圓體" panose="020F0809000000000000" pitchFamily="49" charset="-120"/>
                          <a:ea typeface="華康中特圓體" panose="020F0809000000000000" pitchFamily="49" charset="-120"/>
                          <a:cs typeface="Times New Roman" panose="02020603050405020304" pitchFamily="18" charset="0"/>
                        </a:rPr>
                        <a:t>150</a:t>
                      </a:r>
                      <a:r>
                        <a:rPr lang="zh-TW" altLang="en-US" sz="2800" b="0" kern="1200" dirty="0" smtClean="0">
                          <a:solidFill>
                            <a:schemeClr val="tx1"/>
                          </a:solidFill>
                          <a:effectLst/>
                          <a:latin typeface="華康中特圓體" panose="020F0809000000000000" pitchFamily="49" charset="-120"/>
                          <a:ea typeface="華康中特圓體" panose="020F0809000000000000" pitchFamily="49" charset="-120"/>
                          <a:cs typeface="Times New Roman" panose="02020603050405020304" pitchFamily="18" charset="0"/>
                        </a:rPr>
                        <a:t>元</a:t>
                      </a:r>
                      <a:endParaRPr lang="en-US" altLang="zh-TW" sz="2800" b="0" kern="1200" dirty="0">
                        <a:solidFill>
                          <a:schemeClr val="tx1"/>
                        </a:solidFill>
                        <a:effectLst/>
                        <a:latin typeface="華康中特圓體" panose="020F0809000000000000" pitchFamily="49" charset="-120"/>
                        <a:ea typeface="華康中特圓體" panose="020F0809000000000000" pitchFamily="49" charset="-120"/>
                        <a:cs typeface="Times New Roman" panose="02020603050405020304" pitchFamily="18" charset="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a:r>
                        <a:rPr lang="zh-TW" altLang="en-US" sz="2000" b="0" dirty="0">
                          <a:solidFill>
                            <a:schemeClr val="tx1"/>
                          </a:solidFill>
                          <a:effectLst/>
                          <a:latin typeface="華康中特圓體" panose="020F0809000000000000" pitchFamily="49" charset="-120"/>
                          <a:ea typeface="華康中特圓體" panose="020F0809000000000000" pitchFamily="49" charset="-120"/>
                          <a:cs typeface="Times New Roman" panose="02020603050405020304" pitchFamily="18" charset="0"/>
                        </a:rPr>
                        <a:t>網站亦開放下載</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299036202"/>
                  </a:ext>
                </a:extLst>
              </a:tr>
            </a:tbl>
          </a:graphicData>
        </a:graphic>
      </p:graphicFrame>
      <p:sp>
        <p:nvSpPr>
          <p:cNvPr id="4" name="文字方塊 3"/>
          <p:cNvSpPr txBox="1"/>
          <p:nvPr/>
        </p:nvSpPr>
        <p:spPr>
          <a:xfrm>
            <a:off x="1856573" y="3214968"/>
            <a:ext cx="8478853" cy="2723823"/>
          </a:xfrm>
          <a:prstGeom prst="rect">
            <a:avLst/>
          </a:prstGeom>
          <a:noFill/>
        </p:spPr>
        <p:txBody>
          <a:bodyPr wrap="square" rtlCol="0">
            <a:spAutoFit/>
          </a:bodyPr>
          <a:lstStyle/>
          <a:p>
            <a:pPr marL="285750" indent="-285750">
              <a:buFont typeface="Wingdings" panose="05000000000000000000" pitchFamily="2" charset="2"/>
              <a:buChar char="Ø"/>
            </a:pPr>
            <a:r>
              <a:rPr lang="zh-TW" altLang="en-US" sz="2000" dirty="0" smtClean="0">
                <a:latin typeface="華康中特圓體" panose="020F0809000000000000" pitchFamily="49" charset="-120"/>
                <a:ea typeface="華康中特圓體" panose="020F0809000000000000" pitchFamily="49" charset="-120"/>
                <a:cs typeface="Times New Roman" panose="02020603050405020304" pitchFamily="18" charset="0"/>
              </a:rPr>
              <a:t>網路訂購</a:t>
            </a:r>
            <a:r>
              <a:rPr lang="en-US" altLang="zh-TW" sz="2000" dirty="0" smtClean="0">
                <a:latin typeface="華康中特圓體" panose="020F0809000000000000" pitchFamily="49" charset="-120"/>
                <a:ea typeface="華康中特圓體" panose="020F0809000000000000" pitchFamily="49" charset="-120"/>
                <a:cs typeface="Times New Roman" panose="02020603050405020304" pitchFamily="18" charset="0"/>
              </a:rPr>
              <a:t>(</a:t>
            </a:r>
            <a:r>
              <a:rPr lang="zh-TW" altLang="en-US" sz="2000" dirty="0" smtClean="0">
                <a:latin typeface="華康中特圓體" panose="020F0809000000000000" pitchFamily="49" charset="-120"/>
                <a:ea typeface="華康中特圓體" panose="020F0809000000000000" pitchFamily="49" charset="-120"/>
                <a:cs typeface="Times New Roman" panose="02020603050405020304" pitchFamily="18" charset="0"/>
              </a:rPr>
              <a:t>自付郵資</a:t>
            </a:r>
            <a:r>
              <a:rPr lang="en-US" altLang="zh-TW" sz="2000" dirty="0" smtClean="0">
                <a:latin typeface="華康中特圓體" panose="020F0809000000000000" pitchFamily="49" charset="-120"/>
                <a:ea typeface="華康中特圓體" panose="020F0809000000000000" pitchFamily="49" charset="-120"/>
                <a:cs typeface="Times New Roman" panose="02020603050405020304" pitchFamily="18" charset="0"/>
              </a:rPr>
              <a:t>)</a:t>
            </a:r>
            <a:r>
              <a:rPr lang="zh-TW" altLang="en-US" sz="2000" dirty="0" smtClean="0">
                <a:latin typeface="華康中特圓體" panose="020F0809000000000000" pitchFamily="49" charset="-120"/>
                <a:ea typeface="華康中特圓體" panose="020F0809000000000000" pitchFamily="49" charset="-120"/>
                <a:cs typeface="Times New Roman" panose="02020603050405020304" pitchFamily="18" charset="0"/>
              </a:rPr>
              <a:t>：</a:t>
            </a:r>
            <a:endParaRPr lang="en-US" altLang="zh-TW" sz="2000" dirty="0" smtClean="0">
              <a:latin typeface="華康中特圓體" panose="020F0809000000000000" pitchFamily="49" charset="-120"/>
              <a:ea typeface="華康中特圓體" panose="020F0809000000000000" pitchFamily="49" charset="-120"/>
              <a:cs typeface="Times New Roman" panose="02020603050405020304" pitchFamily="18" charset="0"/>
            </a:endParaRPr>
          </a:p>
          <a:p>
            <a:pPr lvl="1"/>
            <a:r>
              <a:rPr kumimoji="0" lang="zh-TW" altLang="en-US" dirty="0" smtClean="0">
                <a:latin typeface="華康中特圓體" panose="020F0809000000000000" pitchFamily="49" charset="-120"/>
                <a:ea typeface="華康中特圓體" panose="020F0809000000000000" pitchFamily="49" charset="-120"/>
                <a:cs typeface="Times New Roman" panose="02020603050405020304" pitchFamily="18" charset="0"/>
              </a:rPr>
              <a:t>上網登錄，透過 </a:t>
            </a:r>
            <a:r>
              <a:rPr kumimoji="0" lang="en-US" altLang="zh-TW" dirty="0" smtClean="0">
                <a:latin typeface="華康中特圓體" panose="020F0809000000000000" pitchFamily="49" charset="-120"/>
                <a:ea typeface="華康中特圓體" panose="020F0809000000000000" pitchFamily="49" charset="-120"/>
                <a:cs typeface="Times New Roman" panose="02020603050405020304" pitchFamily="18" charset="0"/>
              </a:rPr>
              <a:t>ATM </a:t>
            </a:r>
            <a:r>
              <a:rPr kumimoji="0" lang="zh-TW" altLang="en-US" dirty="0" smtClean="0">
                <a:latin typeface="華康中特圓體" panose="020F0809000000000000" pitchFamily="49" charset="-120"/>
                <a:ea typeface="華康中特圓體" panose="020F0809000000000000" pitchFamily="49" charset="-120"/>
                <a:cs typeface="Times New Roman" panose="02020603050405020304" pitchFamily="18" charset="0"/>
              </a:rPr>
              <a:t>轉帳繳費或至金融金構臨櫃繳款或匯款繳費</a:t>
            </a:r>
            <a:endParaRPr kumimoji="0" lang="en-US" altLang="zh-TW" dirty="0" smtClean="0">
              <a:latin typeface="華康中特圓體" panose="020F0809000000000000" pitchFamily="49" charset="-120"/>
              <a:ea typeface="華康中特圓體" panose="020F0809000000000000" pitchFamily="49" charset="-120"/>
              <a:cs typeface="Times New Roman" panose="02020603050405020304" pitchFamily="18" charset="0"/>
            </a:endParaRPr>
          </a:p>
          <a:p>
            <a:pPr marL="285750" indent="-285750">
              <a:spcBef>
                <a:spcPts val="600"/>
              </a:spcBef>
              <a:buFont typeface="Wingdings" panose="05000000000000000000" pitchFamily="2" charset="2"/>
              <a:buChar char="Ø"/>
            </a:pPr>
            <a:r>
              <a:rPr kumimoji="0" lang="zh-TW" altLang="en-US" sz="2000" dirty="0" smtClean="0">
                <a:latin typeface="華康中特圓體" panose="020F0809000000000000" pitchFamily="49" charset="-120"/>
                <a:ea typeface="華康中特圓體" panose="020F0809000000000000" pitchFamily="49" charset="-120"/>
                <a:cs typeface="Times New Roman" panose="02020603050405020304" pitchFamily="18" charset="0"/>
              </a:rPr>
              <a:t>現場購買：</a:t>
            </a:r>
            <a:endParaRPr kumimoji="0" lang="en-US" altLang="zh-TW" sz="2000" dirty="0" smtClean="0">
              <a:latin typeface="華康中特圓體" panose="020F0809000000000000" pitchFamily="49" charset="-120"/>
              <a:ea typeface="華康中特圓體" panose="020F0809000000000000" pitchFamily="49" charset="-120"/>
              <a:cs typeface="Times New Roman" panose="02020603050405020304" pitchFamily="18" charset="0"/>
            </a:endParaRPr>
          </a:p>
          <a:p>
            <a:pPr lvl="1"/>
            <a:r>
              <a:rPr kumimoji="0" lang="zh-TW" altLang="en-US" dirty="0" smtClean="0">
                <a:latin typeface="華康中特圓體" panose="020F0809000000000000" pitchFamily="49" charset="-120"/>
                <a:ea typeface="華康中特圓體" panose="020F0809000000000000" pitchFamily="49" charset="-120"/>
                <a:cs typeface="Times New Roman" panose="02020603050405020304" pitchFamily="18" charset="0"/>
              </a:rPr>
              <a:t>請洽</a:t>
            </a:r>
            <a:r>
              <a:rPr kumimoji="0" lang="en-US" altLang="zh-TW" dirty="0" smtClean="0">
                <a:latin typeface="華康中特圓體" panose="020F0809000000000000" pitchFamily="49" charset="-120"/>
                <a:ea typeface="華康中特圓體" panose="020F0809000000000000" pitchFamily="49" charset="-120"/>
                <a:cs typeface="Times New Roman" panose="02020603050405020304" pitchFamily="18" charset="0"/>
              </a:rPr>
              <a:t>19</a:t>
            </a:r>
            <a:r>
              <a:rPr kumimoji="0" lang="zh-TW" altLang="en-US" dirty="0">
                <a:latin typeface="華康中特圓體" panose="020F0809000000000000" pitchFamily="49" charset="-120"/>
                <a:ea typeface="華康中特圓體" panose="020F0809000000000000" pitchFamily="49" charset="-120"/>
                <a:cs typeface="Times New Roman" panose="02020603050405020304" pitchFamily="18" charset="0"/>
              </a:rPr>
              <a:t>個縣市代售服務學校</a:t>
            </a:r>
            <a:r>
              <a:rPr kumimoji="0" lang="zh-TW" altLang="en-US" dirty="0" smtClean="0">
                <a:latin typeface="華康中特圓體" panose="020F0809000000000000" pitchFamily="49" charset="-120"/>
                <a:ea typeface="華康中特圓體" panose="020F0809000000000000" pitchFamily="49" charset="-120"/>
                <a:cs typeface="Times New Roman" panose="02020603050405020304" pitchFamily="18" charset="0"/>
              </a:rPr>
              <a:t>，詳細資訊請</a:t>
            </a:r>
            <a:r>
              <a:rPr kumimoji="0" lang="zh-TW" altLang="en-US" dirty="0">
                <a:latin typeface="華康中特圓體" panose="020F0809000000000000" pitchFamily="49" charset="-120"/>
                <a:ea typeface="華康中特圓體" panose="020F0809000000000000" pitchFamily="49" charset="-120"/>
                <a:cs typeface="Times New Roman" panose="02020603050405020304" pitchFamily="18" charset="0"/>
              </a:rPr>
              <a:t>至</a:t>
            </a:r>
            <a:r>
              <a:rPr kumimoji="0" lang="zh-TW" altLang="en-US" dirty="0" smtClean="0">
                <a:latin typeface="華康中特圓體" panose="020F0809000000000000" pitchFamily="49" charset="-120"/>
                <a:ea typeface="華康中特圓體" panose="020F0809000000000000" pitchFamily="49" charset="-120"/>
                <a:cs typeface="Times New Roman" panose="02020603050405020304" pitchFamily="18" charset="0"/>
              </a:rPr>
              <a:t>本</a:t>
            </a:r>
            <a:r>
              <a:rPr kumimoji="0" lang="zh-TW" altLang="en-US" dirty="0">
                <a:latin typeface="華康中特圓體" panose="020F0809000000000000" pitchFamily="49" charset="-120"/>
                <a:ea typeface="華康中特圓體" panose="020F0809000000000000" pitchFamily="49" charset="-120"/>
                <a:cs typeface="Times New Roman" panose="02020603050405020304" pitchFamily="18" charset="0"/>
              </a:rPr>
              <a:t>會網站查詢</a:t>
            </a:r>
            <a:r>
              <a:rPr kumimoji="0" lang="en-US" altLang="zh-TW" dirty="0">
                <a:latin typeface="華康中特圓體" panose="020F0809000000000000" pitchFamily="49" charset="-120"/>
                <a:ea typeface="華康中特圓體" panose="020F0809000000000000" pitchFamily="49" charset="-120"/>
                <a:cs typeface="Times New Roman" panose="02020603050405020304" pitchFamily="18" charset="0"/>
              </a:rPr>
              <a:t/>
            </a:r>
            <a:br>
              <a:rPr kumimoji="0" lang="en-US" altLang="zh-TW" dirty="0">
                <a:latin typeface="華康中特圓體" panose="020F0809000000000000" pitchFamily="49" charset="-120"/>
                <a:ea typeface="華康中特圓體" panose="020F0809000000000000" pitchFamily="49" charset="-120"/>
                <a:cs typeface="Times New Roman" panose="02020603050405020304" pitchFamily="18" charset="0"/>
              </a:rPr>
            </a:br>
            <a:r>
              <a:rPr kumimoji="0" lang="zh-TW" altLang="en-US" dirty="0">
                <a:latin typeface="華康中特圓體" panose="020F0809000000000000" pitchFamily="49" charset="-120"/>
                <a:ea typeface="華康中特圓體" panose="020F0809000000000000" pitchFamily="49" charset="-120"/>
                <a:cs typeface="Times New Roman" panose="02020603050405020304" pitchFamily="18" charset="0"/>
              </a:rPr>
              <a:t>臺北市、新北市、基隆市、宜蘭縣、桃園市、新竹市、苗栗縣、臺中市</a:t>
            </a:r>
            <a:r>
              <a:rPr kumimoji="0" lang="zh-TW" altLang="en-US" dirty="0" smtClean="0">
                <a:latin typeface="華康中特圓體" panose="020F0809000000000000" pitchFamily="49" charset="-120"/>
                <a:ea typeface="華康中特圓體" panose="020F0809000000000000" pitchFamily="49" charset="-120"/>
                <a:cs typeface="Times New Roman" panose="02020603050405020304" pitchFamily="18" charset="0"/>
              </a:rPr>
              <a:t>、</a:t>
            </a:r>
            <a:endParaRPr kumimoji="0" lang="en-US" altLang="zh-TW" dirty="0" smtClean="0">
              <a:latin typeface="華康中特圓體" panose="020F0809000000000000" pitchFamily="49" charset="-120"/>
              <a:ea typeface="華康中特圓體" panose="020F0809000000000000" pitchFamily="49" charset="-120"/>
              <a:cs typeface="Times New Roman" panose="02020603050405020304" pitchFamily="18" charset="0"/>
            </a:endParaRPr>
          </a:p>
          <a:p>
            <a:pPr lvl="1"/>
            <a:r>
              <a:rPr kumimoji="0" lang="zh-TW" altLang="en-US" dirty="0" smtClean="0">
                <a:latin typeface="華康中特圓體" panose="020F0809000000000000" pitchFamily="49" charset="-120"/>
                <a:ea typeface="華康中特圓體" panose="020F0809000000000000" pitchFamily="49" charset="-120"/>
                <a:cs typeface="Times New Roman" panose="02020603050405020304" pitchFamily="18" charset="0"/>
              </a:rPr>
              <a:t>彰化縣</a:t>
            </a:r>
            <a:r>
              <a:rPr kumimoji="0" lang="zh-TW" altLang="en-US" dirty="0">
                <a:latin typeface="華康中特圓體" panose="020F0809000000000000" pitchFamily="49" charset="-120"/>
                <a:ea typeface="華康中特圓體" panose="020F0809000000000000" pitchFamily="49" charset="-120"/>
                <a:cs typeface="Times New Roman" panose="02020603050405020304" pitchFamily="18" charset="0"/>
              </a:rPr>
              <a:t>、南投縣、嘉義市、雲林縣、臺南市、高雄市、屏東縣、臺東縣</a:t>
            </a:r>
            <a:r>
              <a:rPr kumimoji="0" lang="zh-TW" altLang="en-US" dirty="0" smtClean="0">
                <a:latin typeface="華康中特圓體" panose="020F0809000000000000" pitchFamily="49" charset="-120"/>
                <a:ea typeface="華康中特圓體" panose="020F0809000000000000" pitchFamily="49" charset="-120"/>
                <a:cs typeface="Times New Roman" panose="02020603050405020304" pitchFamily="18" charset="0"/>
              </a:rPr>
              <a:t>、</a:t>
            </a:r>
            <a:endParaRPr kumimoji="0" lang="en-US" altLang="zh-TW" dirty="0" smtClean="0">
              <a:latin typeface="華康中特圓體" panose="020F0809000000000000" pitchFamily="49" charset="-120"/>
              <a:ea typeface="華康中特圓體" panose="020F0809000000000000" pitchFamily="49" charset="-120"/>
              <a:cs typeface="Times New Roman" panose="02020603050405020304" pitchFamily="18" charset="0"/>
            </a:endParaRPr>
          </a:p>
          <a:p>
            <a:pPr lvl="1"/>
            <a:r>
              <a:rPr kumimoji="0" lang="zh-TW" altLang="en-US" dirty="0" smtClean="0">
                <a:latin typeface="華康中特圓體" panose="020F0809000000000000" pitchFamily="49" charset="-120"/>
                <a:ea typeface="華康中特圓體" panose="020F0809000000000000" pitchFamily="49" charset="-120"/>
                <a:cs typeface="Times New Roman" panose="02020603050405020304" pitchFamily="18" charset="0"/>
              </a:rPr>
              <a:t>花蓮縣</a:t>
            </a:r>
            <a:r>
              <a:rPr kumimoji="0" lang="zh-TW" altLang="en-US" dirty="0">
                <a:latin typeface="華康中特圓體" panose="020F0809000000000000" pitchFamily="49" charset="-120"/>
                <a:ea typeface="華康中特圓體" panose="020F0809000000000000" pitchFamily="49" charset="-120"/>
                <a:cs typeface="Times New Roman" panose="02020603050405020304" pitchFamily="18" charset="0"/>
              </a:rPr>
              <a:t>、澎湖縣、</a:t>
            </a:r>
            <a:r>
              <a:rPr kumimoji="0" lang="zh-TW" altLang="en-US" dirty="0" smtClean="0">
                <a:latin typeface="華康中特圓體" panose="020F0809000000000000" pitchFamily="49" charset="-120"/>
                <a:ea typeface="華康中特圓體" panose="020F0809000000000000" pitchFamily="49" charset="-120"/>
                <a:cs typeface="Times New Roman" panose="02020603050405020304" pitchFamily="18" charset="0"/>
              </a:rPr>
              <a:t>金門縣</a:t>
            </a:r>
            <a:endParaRPr lang="en-US" altLang="zh-TW" dirty="0">
              <a:latin typeface="華康中特圓體" panose="020F0809000000000000" pitchFamily="49" charset="-120"/>
              <a:ea typeface="華康中特圓體" panose="020F0809000000000000" pitchFamily="49" charset="-120"/>
              <a:cs typeface="Times New Roman" panose="02020603050405020304" pitchFamily="18" charset="0"/>
            </a:endParaRPr>
          </a:p>
          <a:p>
            <a:pPr lvl="1"/>
            <a:endParaRPr lang="en-US" altLang="zh-TW" dirty="0">
              <a:latin typeface="華康中特圓體" panose="020F0809000000000000" pitchFamily="49" charset="-120"/>
              <a:ea typeface="華康中特圓體" panose="020F0809000000000000" pitchFamily="49" charset="-120"/>
              <a:cs typeface="Times New Roman" panose="02020603050405020304" pitchFamily="18" charset="0"/>
            </a:endParaRPr>
          </a:p>
          <a:p>
            <a:pPr marL="0" lvl="1" indent="-285750">
              <a:buFont typeface="Wingdings" panose="05000000000000000000" pitchFamily="2" charset="2"/>
              <a:buChar char="Ø"/>
            </a:pPr>
            <a:r>
              <a:rPr lang="zh-TW" altLang="en-US" dirty="0" smtClean="0">
                <a:latin typeface="華康中特圓體" panose="020F0809000000000000" pitchFamily="49" charset="-120"/>
                <a:ea typeface="華康中特圓體" panose="020F0809000000000000" pitchFamily="49" charset="-120"/>
                <a:cs typeface="Times New Roman" panose="02020603050405020304" pitchFamily="18" charset="0"/>
              </a:rPr>
              <a:t>購買辦法查詢網址</a:t>
            </a:r>
            <a:r>
              <a:rPr lang="zh-TW" altLang="en-US" dirty="0">
                <a:latin typeface="華康中特圓體" panose="020F0809000000000000" pitchFamily="49" charset="-120"/>
                <a:ea typeface="華康中特圓體" panose="020F0809000000000000" pitchFamily="49" charset="-120"/>
                <a:cs typeface="Times New Roman" panose="02020603050405020304" pitchFamily="18" charset="0"/>
              </a:rPr>
              <a:t>：</a:t>
            </a:r>
            <a:r>
              <a:rPr kumimoji="0" lang="en-US" altLang="zh-TW" dirty="0" smtClean="0">
                <a:latin typeface="華康中特圓體" panose="020F0809000000000000" pitchFamily="49" charset="-120"/>
                <a:ea typeface="華康中特圓體" panose="020F0809000000000000" pitchFamily="49" charset="-120"/>
                <a:cs typeface="Times New Roman" panose="02020603050405020304" pitchFamily="18" charset="0"/>
                <a:hlinkClick r:id="rId2"/>
              </a:rPr>
              <a:t>https</a:t>
            </a:r>
            <a:r>
              <a:rPr kumimoji="0" lang="en-US" altLang="zh-TW" dirty="0">
                <a:latin typeface="華康中特圓體" panose="020F0809000000000000" pitchFamily="49" charset="-120"/>
                <a:ea typeface="華康中特圓體" panose="020F0809000000000000" pitchFamily="49" charset="-120"/>
                <a:cs typeface="Times New Roman" panose="02020603050405020304" pitchFamily="18" charset="0"/>
                <a:hlinkClick r:id="rId2"/>
              </a:rPr>
              <a:t>://www.jctv.ntut.edu.tw/contents.php?subId=77</a:t>
            </a:r>
            <a:endParaRPr kumimoji="0" lang="en-US" altLang="zh-TW" dirty="0">
              <a:latin typeface="華康中特圓體" panose="020F0809000000000000" pitchFamily="49" charset="-120"/>
              <a:ea typeface="華康中特圓體" panose="020F0809000000000000" pitchFamily="49" charset="-120"/>
              <a:cs typeface="Times New Roman" panose="02020603050405020304" pitchFamily="18" charset="0"/>
            </a:endParaRPr>
          </a:p>
        </p:txBody>
      </p:sp>
      <p:sp>
        <p:nvSpPr>
          <p:cNvPr id="6" name="投影片編號版面配置區 5"/>
          <p:cNvSpPr>
            <a:spLocks noGrp="1"/>
          </p:cNvSpPr>
          <p:nvPr>
            <p:ph type="sldNum" sz="quarter" idx="12"/>
          </p:nvPr>
        </p:nvSpPr>
        <p:spPr/>
        <p:txBody>
          <a:bodyPr/>
          <a:lstStyle/>
          <a:p>
            <a:fld id="{A6174ADA-354D-4803-A14C-B38EECA4D689}" type="slidenum">
              <a:rPr lang="zh-TW" altLang="en-US" smtClean="0"/>
              <a:t>3</a:t>
            </a:fld>
            <a:endParaRPr lang="zh-TW" altLang="en-US"/>
          </a:p>
        </p:txBody>
      </p:sp>
    </p:spTree>
    <p:extLst>
      <p:ext uri="{BB962C8B-B14F-4D97-AF65-F5344CB8AC3E}">
        <p14:creationId xmlns:p14="http://schemas.microsoft.com/office/powerpoint/2010/main" val="221629016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fld id="{A6174ADA-354D-4803-A14C-B38EECA4D689}" type="slidenum">
              <a:rPr lang="zh-TW" altLang="en-US" smtClean="0"/>
              <a:t>30</a:t>
            </a:fld>
            <a:endParaRPr lang="zh-TW" altLang="en-US"/>
          </a:p>
        </p:txBody>
      </p:sp>
      <p:sp>
        <p:nvSpPr>
          <p:cNvPr id="3" name="矩形 2"/>
          <p:cNvSpPr/>
          <p:nvPr/>
        </p:nvSpPr>
        <p:spPr>
          <a:xfrm>
            <a:off x="0" y="0"/>
            <a:ext cx="12192000" cy="520700"/>
          </a:xfrm>
          <a:prstGeom prst="rect">
            <a:avLst/>
          </a:prstGeom>
          <a:solidFill>
            <a:srgbClr val="DFD7E9"/>
          </a:solidFill>
          <a:ln>
            <a:solidFill>
              <a:srgbClr val="DFD7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sz="2800" dirty="0">
                <a:solidFill>
                  <a:schemeClr val="tx1"/>
                </a:solidFill>
                <a:latin typeface="華康中特圓體" panose="020F0809000000000000" pitchFamily="49" charset="-120"/>
                <a:ea typeface="華康中特圓體" panose="020F0809000000000000" pitchFamily="49" charset="-120"/>
                <a:sym typeface="Wingdings" panose="05000000000000000000" pitchFamily="2" charset="2"/>
              </a:rPr>
              <a:t>六</a:t>
            </a:r>
            <a:r>
              <a:rPr lang="zh-TW" altLang="en-US" sz="2800" dirty="0" smtClean="0">
                <a:solidFill>
                  <a:schemeClr val="tx1"/>
                </a:solidFill>
                <a:latin typeface="華康中特圓體" panose="020F0809000000000000" pitchFamily="49" charset="-120"/>
                <a:ea typeface="華康中特圓體" panose="020F0809000000000000" pitchFamily="49" charset="-120"/>
                <a:sym typeface="Wingdings" panose="05000000000000000000" pitchFamily="2" charset="2"/>
              </a:rPr>
              <a:t>、第二階段複試：複試項目</a:t>
            </a:r>
            <a:endParaRPr lang="zh-TW" altLang="en-US" sz="2800" dirty="0">
              <a:solidFill>
                <a:srgbClr val="00A249"/>
              </a:solidFill>
              <a:latin typeface="華康中特圓體" panose="020F0809000000000000" pitchFamily="49" charset="-120"/>
              <a:ea typeface="華康中特圓體" panose="020F0809000000000000" pitchFamily="49" charset="-120"/>
            </a:endParaRPr>
          </a:p>
        </p:txBody>
      </p:sp>
      <p:sp>
        <p:nvSpPr>
          <p:cNvPr id="4" name="矩形 3"/>
          <p:cNvSpPr>
            <a:spLocks noChangeArrowheads="1"/>
          </p:cNvSpPr>
          <p:nvPr/>
        </p:nvSpPr>
        <p:spPr bwMode="auto">
          <a:xfrm>
            <a:off x="400050" y="782287"/>
            <a:ext cx="802005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marL="457200" indent="-457200" eaLnBrk="1" hangingPunct="1">
              <a:spcBef>
                <a:spcPct val="0"/>
              </a:spcBef>
              <a:buFont typeface="Wingdings" panose="05000000000000000000" pitchFamily="2" charset="2"/>
              <a:buChar char="Ø"/>
            </a:pPr>
            <a:r>
              <a:rPr kumimoji="0" lang="zh-TW" altLang="en-US" sz="2400" dirty="0">
                <a:latin typeface="華康中特圓體" panose="020F0809000000000000" pitchFamily="49" charset="-120"/>
                <a:ea typeface="華康中特圓體" panose="020F0809000000000000" pitchFamily="49" charset="-120"/>
              </a:rPr>
              <a:t>複試項目由各招生學校自訂</a:t>
            </a:r>
            <a:r>
              <a:rPr kumimoji="0" lang="zh-TW" altLang="en-US" sz="2400" dirty="0" smtClean="0">
                <a:latin typeface="華康中特圓體" panose="020F0809000000000000" pitchFamily="49" charset="-120"/>
                <a:ea typeface="華康中特圓體" panose="020F0809000000000000" pitchFamily="49" charset="-120"/>
              </a:rPr>
              <a:t>，包含</a:t>
            </a:r>
            <a:r>
              <a:rPr kumimoji="0" lang="zh-TW" altLang="en-US" sz="2400" dirty="0">
                <a:latin typeface="華康中特圓體" panose="020F0809000000000000" pitchFamily="49" charset="-120"/>
                <a:ea typeface="華康中特圓體" panose="020F0809000000000000" pitchFamily="49" charset="-120"/>
              </a:rPr>
              <a:t>：</a:t>
            </a:r>
          </a:p>
          <a:p>
            <a:pPr eaLnBrk="1" hangingPunct="1">
              <a:spcBef>
                <a:spcPct val="0"/>
              </a:spcBef>
              <a:buFontTx/>
              <a:buNone/>
            </a:pPr>
            <a:endParaRPr kumimoji="0" lang="en-US" altLang="zh-TW" sz="2000" dirty="0">
              <a:latin typeface="華康中特圓體" panose="020F0809000000000000" pitchFamily="49" charset="-120"/>
              <a:ea typeface="華康中特圓體" panose="020F0809000000000000" pitchFamily="49" charset="-120"/>
              <a:cs typeface="Times New Roman" panose="02020603050405020304" pitchFamily="18" charset="0"/>
            </a:endParaRPr>
          </a:p>
        </p:txBody>
      </p:sp>
      <p:graphicFrame>
        <p:nvGraphicFramePr>
          <p:cNvPr id="6" name="表格 5"/>
          <p:cNvGraphicFramePr>
            <a:graphicFrameLocks noGrp="1"/>
          </p:cNvGraphicFramePr>
          <p:nvPr>
            <p:extLst>
              <p:ext uri="{D42A27DB-BD31-4B8C-83A1-F6EECF244321}">
                <p14:modId xmlns:p14="http://schemas.microsoft.com/office/powerpoint/2010/main" val="3939660961"/>
              </p:ext>
            </p:extLst>
          </p:nvPr>
        </p:nvGraphicFramePr>
        <p:xfrm>
          <a:off x="2089150" y="1551728"/>
          <a:ext cx="6477907" cy="1828800"/>
        </p:xfrm>
        <a:graphic>
          <a:graphicData uri="http://schemas.openxmlformats.org/drawingml/2006/table">
            <a:tbl>
              <a:tblPr firstRow="1" bandRow="1">
                <a:tableStyleId>{5940675A-B579-460E-94D1-54222C63F5DA}</a:tableStyleId>
              </a:tblPr>
              <a:tblGrid>
                <a:gridCol w="3870089">
                  <a:extLst>
                    <a:ext uri="{9D8B030D-6E8A-4147-A177-3AD203B41FA5}">
                      <a16:colId xmlns:a16="http://schemas.microsoft.com/office/drawing/2014/main" val="2537561102"/>
                    </a:ext>
                  </a:extLst>
                </a:gridCol>
                <a:gridCol w="2607818">
                  <a:extLst>
                    <a:ext uri="{9D8B030D-6E8A-4147-A177-3AD203B41FA5}">
                      <a16:colId xmlns:a16="http://schemas.microsoft.com/office/drawing/2014/main" val="2783144125"/>
                    </a:ext>
                  </a:extLst>
                </a:gridCol>
              </a:tblGrid>
              <a:tr h="370840">
                <a:tc>
                  <a:txBody>
                    <a:bodyPr/>
                    <a:lstStyle/>
                    <a:p>
                      <a:r>
                        <a:rPr lang="en-US" altLang="zh-TW" sz="2400" dirty="0" smtClean="0">
                          <a:solidFill>
                            <a:srgbClr val="0033CC"/>
                          </a:solidFill>
                          <a:latin typeface="華康中特圓體" panose="020F0809000000000000" pitchFamily="49" charset="-120"/>
                          <a:ea typeface="華康中特圓體" panose="020F0809000000000000" pitchFamily="49" charset="-120"/>
                        </a:rPr>
                        <a:t>1.</a:t>
                      </a:r>
                      <a:r>
                        <a:rPr lang="zh-TW" altLang="en-US" sz="2400" dirty="0" smtClean="0">
                          <a:solidFill>
                            <a:srgbClr val="0033CC"/>
                          </a:solidFill>
                          <a:latin typeface="華康中特圓體" panose="020F0809000000000000" pitchFamily="49" charset="-120"/>
                          <a:ea typeface="華康中特圓體" panose="020F0809000000000000" pitchFamily="49" charset="-120"/>
                        </a:rPr>
                        <a:t>學習歷程備審資料</a:t>
                      </a:r>
                      <a:endParaRPr lang="zh-TW" altLang="en-US" sz="2400" dirty="0">
                        <a:solidFill>
                          <a:srgbClr val="0033CC"/>
                        </a:solidFill>
                        <a:latin typeface="華康中特圓體" panose="020F0809000000000000" pitchFamily="49" charset="-120"/>
                        <a:ea typeface="華康中特圓體" panose="020F0809000000000000" pitchFamily="49" charset="-12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altLang="zh-TW" sz="2400" dirty="0" smtClean="0">
                          <a:solidFill>
                            <a:srgbClr val="0033CC"/>
                          </a:solidFill>
                          <a:latin typeface="華康中特圓體" panose="020F0809000000000000" pitchFamily="49" charset="-120"/>
                          <a:ea typeface="華康中特圓體" panose="020F0809000000000000" pitchFamily="49" charset="-120"/>
                        </a:rPr>
                        <a:t>5.</a:t>
                      </a:r>
                      <a:r>
                        <a:rPr lang="zh-TW" altLang="en-US" sz="2400" dirty="0" smtClean="0">
                          <a:solidFill>
                            <a:srgbClr val="0033CC"/>
                          </a:solidFill>
                          <a:latin typeface="華康中特圓體" panose="020F0809000000000000" pitchFamily="49" charset="-120"/>
                          <a:ea typeface="華康中特圓體" panose="020F0809000000000000" pitchFamily="49" charset="-120"/>
                        </a:rPr>
                        <a:t>英文能力測驗</a:t>
                      </a:r>
                      <a:endParaRPr lang="zh-TW" altLang="en-US" sz="2400" dirty="0">
                        <a:solidFill>
                          <a:srgbClr val="0033CC"/>
                        </a:solidFill>
                        <a:latin typeface="華康中特圓體" panose="020F0809000000000000" pitchFamily="49" charset="-120"/>
                        <a:ea typeface="華康中特圓體" panose="020F0809000000000000" pitchFamily="49" charset="-12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269838188"/>
                  </a:ext>
                </a:extLst>
              </a:tr>
              <a:tr h="370840">
                <a:tc>
                  <a:txBody>
                    <a:bodyPr/>
                    <a:lstStyle/>
                    <a:p>
                      <a:r>
                        <a:rPr lang="en-US" altLang="zh-TW" sz="2400" dirty="0" smtClean="0">
                          <a:solidFill>
                            <a:srgbClr val="0033CC"/>
                          </a:solidFill>
                          <a:latin typeface="華康中特圓體" panose="020F0809000000000000" pitchFamily="49" charset="-120"/>
                          <a:ea typeface="華康中特圓體" panose="020F0809000000000000" pitchFamily="49" charset="-120"/>
                        </a:rPr>
                        <a:t>2.</a:t>
                      </a:r>
                      <a:r>
                        <a:rPr lang="zh-TW" altLang="en-US" sz="2400" dirty="0" smtClean="0">
                          <a:solidFill>
                            <a:srgbClr val="0033CC"/>
                          </a:solidFill>
                          <a:latin typeface="華康中特圓體" panose="020F0809000000000000" pitchFamily="49" charset="-120"/>
                          <a:ea typeface="華康中特圓體" panose="020F0809000000000000" pitchFamily="49" charset="-120"/>
                        </a:rPr>
                        <a:t>面試</a:t>
                      </a:r>
                      <a:endParaRPr lang="zh-TW" altLang="en-US" sz="2400" dirty="0">
                        <a:solidFill>
                          <a:srgbClr val="0033CC"/>
                        </a:solidFill>
                        <a:latin typeface="華康中特圓體" panose="020F0809000000000000" pitchFamily="49" charset="-120"/>
                        <a:ea typeface="華康中特圓體" panose="020F0809000000000000" pitchFamily="49" charset="-12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altLang="zh-TW" sz="2400" dirty="0" smtClean="0">
                          <a:solidFill>
                            <a:srgbClr val="0033CC"/>
                          </a:solidFill>
                          <a:latin typeface="華康中特圓體" panose="020F0809000000000000" pitchFamily="49" charset="-120"/>
                          <a:ea typeface="華康中特圓體" panose="020F0809000000000000" pitchFamily="49" charset="-120"/>
                        </a:rPr>
                        <a:t>6.</a:t>
                      </a:r>
                      <a:r>
                        <a:rPr lang="zh-TW" altLang="en-US" sz="2400" dirty="0" smtClean="0">
                          <a:solidFill>
                            <a:srgbClr val="0033CC"/>
                          </a:solidFill>
                          <a:latin typeface="華康中特圓體" panose="020F0809000000000000" pitchFamily="49" charset="-120"/>
                          <a:ea typeface="華康中特圓體" panose="020F0809000000000000" pitchFamily="49" charset="-120"/>
                        </a:rPr>
                        <a:t>中</a:t>
                      </a:r>
                      <a:r>
                        <a:rPr lang="en-US" altLang="zh-TW" sz="2400" dirty="0" smtClean="0">
                          <a:solidFill>
                            <a:srgbClr val="0033CC"/>
                          </a:solidFill>
                          <a:latin typeface="華康中特圓體" panose="020F0809000000000000" pitchFamily="49" charset="-120"/>
                          <a:ea typeface="華康中特圓體" panose="020F0809000000000000" pitchFamily="49" charset="-120"/>
                        </a:rPr>
                        <a:t>/</a:t>
                      </a:r>
                      <a:r>
                        <a:rPr lang="zh-TW" altLang="en-US" sz="2400" dirty="0" smtClean="0">
                          <a:solidFill>
                            <a:srgbClr val="0033CC"/>
                          </a:solidFill>
                          <a:latin typeface="華康中特圓體" panose="020F0809000000000000" pitchFamily="49" charset="-120"/>
                          <a:ea typeface="華康中特圓體" panose="020F0809000000000000" pitchFamily="49" charset="-120"/>
                        </a:rPr>
                        <a:t>英文筆試</a:t>
                      </a:r>
                      <a:endParaRPr lang="zh-TW" altLang="en-US" sz="2400" dirty="0">
                        <a:solidFill>
                          <a:srgbClr val="0033CC"/>
                        </a:solidFill>
                        <a:latin typeface="華康中特圓體" panose="020F0809000000000000" pitchFamily="49" charset="-120"/>
                        <a:ea typeface="華康中特圓體" panose="020F0809000000000000" pitchFamily="49" charset="-12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184985461"/>
                  </a:ext>
                </a:extLst>
              </a:tr>
              <a:tr h="370840">
                <a:tc>
                  <a:txBody>
                    <a:bodyPr/>
                    <a:lstStyle/>
                    <a:p>
                      <a:r>
                        <a:rPr lang="en-US" altLang="zh-TW" sz="2400" dirty="0" smtClean="0">
                          <a:solidFill>
                            <a:srgbClr val="0033CC"/>
                          </a:solidFill>
                          <a:latin typeface="華康中特圓體" panose="020F0809000000000000" pitchFamily="49" charset="-120"/>
                          <a:ea typeface="華康中特圓體" panose="020F0809000000000000" pitchFamily="49" charset="-120"/>
                        </a:rPr>
                        <a:t>3.</a:t>
                      </a:r>
                      <a:r>
                        <a:rPr lang="zh-TW" altLang="en-US" sz="2400" dirty="0" smtClean="0">
                          <a:solidFill>
                            <a:srgbClr val="0033CC"/>
                          </a:solidFill>
                          <a:latin typeface="華康中特圓體" panose="020F0809000000000000" pitchFamily="49" charset="-120"/>
                          <a:ea typeface="華康中特圓體" panose="020F0809000000000000" pitchFamily="49" charset="-120"/>
                        </a:rPr>
                        <a:t>術科測驗</a:t>
                      </a:r>
                      <a:endParaRPr lang="zh-TW" altLang="en-US" sz="2400" dirty="0">
                        <a:solidFill>
                          <a:srgbClr val="0033CC"/>
                        </a:solidFill>
                        <a:latin typeface="華康中特圓體" panose="020F0809000000000000" pitchFamily="49" charset="-120"/>
                        <a:ea typeface="華康中特圓體" panose="020F0809000000000000" pitchFamily="49" charset="-12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altLang="zh-TW" sz="2400" dirty="0" smtClean="0">
                          <a:solidFill>
                            <a:srgbClr val="0033CC"/>
                          </a:solidFill>
                          <a:latin typeface="華康中特圓體" panose="020F0809000000000000" pitchFamily="49" charset="-120"/>
                          <a:ea typeface="華康中特圓體" panose="020F0809000000000000" pitchFamily="49" charset="-120"/>
                        </a:rPr>
                        <a:t>7.</a:t>
                      </a:r>
                      <a:r>
                        <a:rPr lang="zh-TW" altLang="en-US" sz="2400" dirty="0" smtClean="0">
                          <a:solidFill>
                            <a:srgbClr val="0033CC"/>
                          </a:solidFill>
                          <a:latin typeface="華康中特圓體" panose="020F0809000000000000" pitchFamily="49" charset="-120"/>
                          <a:ea typeface="華康中特圓體" panose="020F0809000000000000" pitchFamily="49" charset="-120"/>
                        </a:rPr>
                        <a:t>評量測驗</a:t>
                      </a:r>
                      <a:r>
                        <a:rPr lang="en-US" altLang="zh-TW" sz="2400" dirty="0" smtClean="0">
                          <a:solidFill>
                            <a:srgbClr val="0033CC"/>
                          </a:solidFill>
                          <a:latin typeface="華康中特圓體" panose="020F0809000000000000" pitchFamily="49" charset="-120"/>
                          <a:ea typeface="華康中特圓體" panose="020F0809000000000000" pitchFamily="49" charset="-120"/>
                        </a:rPr>
                        <a:t>…</a:t>
                      </a:r>
                      <a:r>
                        <a:rPr lang="zh-TW" altLang="en-US" sz="2400" dirty="0" smtClean="0">
                          <a:solidFill>
                            <a:srgbClr val="0033CC"/>
                          </a:solidFill>
                          <a:latin typeface="華康中特圓體" panose="020F0809000000000000" pitchFamily="49" charset="-120"/>
                          <a:ea typeface="華康中特圓體" panose="020F0809000000000000" pitchFamily="49" charset="-120"/>
                        </a:rPr>
                        <a:t>等</a:t>
                      </a:r>
                      <a:endParaRPr lang="zh-TW" altLang="en-US" sz="2400" dirty="0">
                        <a:solidFill>
                          <a:srgbClr val="0033CC"/>
                        </a:solidFill>
                        <a:latin typeface="華康中特圓體" panose="020F0809000000000000" pitchFamily="49" charset="-120"/>
                        <a:ea typeface="華康中特圓體" panose="020F0809000000000000" pitchFamily="49" charset="-12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66512818"/>
                  </a:ext>
                </a:extLst>
              </a:tr>
              <a:tr h="370840">
                <a:tc>
                  <a:txBody>
                    <a:bodyPr/>
                    <a:lstStyle/>
                    <a:p>
                      <a:r>
                        <a:rPr lang="en-US" altLang="zh-TW" sz="2400" dirty="0" smtClean="0">
                          <a:solidFill>
                            <a:srgbClr val="0033CC"/>
                          </a:solidFill>
                          <a:latin typeface="華康中特圓體" panose="020F0809000000000000" pitchFamily="49" charset="-120"/>
                          <a:ea typeface="華康中特圓體" panose="020F0809000000000000" pitchFamily="49" charset="-120"/>
                        </a:rPr>
                        <a:t>4.</a:t>
                      </a:r>
                      <a:r>
                        <a:rPr lang="zh-TW" altLang="en-US" sz="2400" dirty="0" smtClean="0">
                          <a:solidFill>
                            <a:srgbClr val="0033CC"/>
                          </a:solidFill>
                          <a:latin typeface="華康中特圓體" panose="020F0809000000000000" pitchFamily="49" charset="-120"/>
                          <a:ea typeface="華康中特圓體" panose="020F0809000000000000" pitchFamily="49" charset="-120"/>
                        </a:rPr>
                        <a:t>筆試</a:t>
                      </a:r>
                      <a:endParaRPr lang="zh-TW" altLang="en-US" sz="2400" dirty="0">
                        <a:solidFill>
                          <a:srgbClr val="0033CC"/>
                        </a:solidFill>
                        <a:latin typeface="華康中特圓體" panose="020F0809000000000000" pitchFamily="49" charset="-120"/>
                        <a:ea typeface="華康中特圓體" panose="020F0809000000000000" pitchFamily="49" charset="-12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zh-TW" altLang="en-US" sz="2400" dirty="0">
                        <a:solidFill>
                          <a:srgbClr val="0033CC"/>
                        </a:solidFill>
                        <a:latin typeface="華康中特圓體" panose="020F0809000000000000" pitchFamily="49" charset="-120"/>
                        <a:ea typeface="華康中特圓體" panose="020F0809000000000000" pitchFamily="49" charset="-12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147191116"/>
                  </a:ext>
                </a:extLst>
              </a:tr>
            </a:tbl>
          </a:graphicData>
        </a:graphic>
      </p:graphicFrame>
      <p:sp>
        <p:nvSpPr>
          <p:cNvPr id="7" name="矩形 6"/>
          <p:cNvSpPr/>
          <p:nvPr/>
        </p:nvSpPr>
        <p:spPr>
          <a:xfrm>
            <a:off x="6302256" y="3730261"/>
            <a:ext cx="5493812" cy="369332"/>
          </a:xfrm>
          <a:prstGeom prst="rect">
            <a:avLst/>
          </a:prstGeom>
        </p:spPr>
        <p:txBody>
          <a:bodyPr wrap="none">
            <a:spAutoFit/>
          </a:bodyPr>
          <a:lstStyle/>
          <a:p>
            <a:pPr>
              <a:spcBef>
                <a:spcPct val="0"/>
              </a:spcBef>
            </a:pPr>
            <a:r>
              <a:rPr lang="en-US" altLang="zh-TW" kern="100" dirty="0">
                <a:latin typeface="華康中特圓體" panose="020F0809000000000000" pitchFamily="49" charset="-120"/>
                <a:ea typeface="華康中特圓體" panose="020F0809000000000000" pitchFamily="49" charset="-120"/>
              </a:rPr>
              <a:t>※</a:t>
            </a:r>
            <a:r>
              <a:rPr lang="zh-TW" altLang="en-US" kern="100" dirty="0">
                <a:latin typeface="華康中特圓體" panose="020F0809000000000000" pitchFamily="49" charset="-120"/>
                <a:ea typeface="華康中特圓體" panose="020F0809000000000000" pitchFamily="49" charset="-120"/>
              </a:rPr>
              <a:t>請參閱簡章分則「招生學校</a:t>
            </a:r>
            <a:r>
              <a:rPr lang="zh-TW" altLang="en-US" kern="100" dirty="0" smtClean="0">
                <a:latin typeface="華康中特圓體" panose="020F0809000000000000" pitchFamily="49" charset="-120"/>
                <a:ea typeface="華康中特圓體" panose="020F0809000000000000" pitchFamily="49" charset="-120"/>
              </a:rPr>
              <a:t>系</a:t>
            </a:r>
            <a:r>
              <a:rPr lang="en-US" altLang="zh-TW" kern="100" dirty="0" smtClean="0">
                <a:latin typeface="華康中特圓體" panose="020F0809000000000000" pitchFamily="49" charset="-120"/>
                <a:ea typeface="華康中特圓體" panose="020F0809000000000000" pitchFamily="49" charset="-120"/>
              </a:rPr>
              <a:t>(</a:t>
            </a:r>
            <a:r>
              <a:rPr lang="zh-TW" altLang="en-US" kern="100" dirty="0" smtClean="0">
                <a:latin typeface="華康中特圓體" panose="020F0809000000000000" pitchFamily="49" charset="-120"/>
                <a:ea typeface="華康中特圓體" panose="020F0809000000000000" pitchFamily="49" charset="-120"/>
              </a:rPr>
              <a:t>組</a:t>
            </a:r>
            <a:r>
              <a:rPr lang="en-US" altLang="zh-TW" kern="100" dirty="0" smtClean="0">
                <a:latin typeface="華康中特圓體" panose="020F0809000000000000" pitchFamily="49" charset="-120"/>
                <a:ea typeface="華康中特圓體" panose="020F0809000000000000" pitchFamily="49" charset="-120"/>
              </a:rPr>
              <a:t>)</a:t>
            </a:r>
            <a:r>
              <a:rPr lang="zh-TW" altLang="en-US" kern="100" dirty="0" smtClean="0">
                <a:latin typeface="華康中特圓體" panose="020F0809000000000000" pitchFamily="49" charset="-120"/>
                <a:ea typeface="華康中特圓體" panose="020F0809000000000000" pitchFamily="49" charset="-120"/>
              </a:rPr>
              <a:t>、</a:t>
            </a:r>
            <a:r>
              <a:rPr lang="zh-TW" altLang="en-US" kern="100" dirty="0">
                <a:latin typeface="華康中特圓體" panose="020F0809000000000000" pitchFamily="49" charset="-120"/>
                <a:ea typeface="華康中特圓體" panose="020F0809000000000000" pitchFamily="49" charset="-120"/>
              </a:rPr>
              <a:t>學程一覽表」</a:t>
            </a:r>
          </a:p>
        </p:txBody>
      </p:sp>
    </p:spTree>
    <p:extLst>
      <p:ext uri="{BB962C8B-B14F-4D97-AF65-F5344CB8AC3E}">
        <p14:creationId xmlns:p14="http://schemas.microsoft.com/office/powerpoint/2010/main" val="4130572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fld id="{A6174ADA-354D-4803-A14C-B38EECA4D689}" type="slidenum">
              <a:rPr lang="zh-TW" altLang="en-US" smtClean="0"/>
              <a:t>31</a:t>
            </a:fld>
            <a:endParaRPr lang="zh-TW" altLang="en-US"/>
          </a:p>
        </p:txBody>
      </p:sp>
      <p:sp>
        <p:nvSpPr>
          <p:cNvPr id="3" name="矩形 2"/>
          <p:cNvSpPr/>
          <p:nvPr/>
        </p:nvSpPr>
        <p:spPr>
          <a:xfrm>
            <a:off x="0" y="0"/>
            <a:ext cx="12192000" cy="520700"/>
          </a:xfrm>
          <a:prstGeom prst="rect">
            <a:avLst/>
          </a:prstGeom>
          <a:solidFill>
            <a:srgbClr val="DFD7E9"/>
          </a:solidFill>
          <a:ln>
            <a:solidFill>
              <a:srgbClr val="DFD7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sz="2800" dirty="0">
                <a:solidFill>
                  <a:schemeClr val="tx1"/>
                </a:solidFill>
                <a:latin typeface="華康中特圓體" panose="020F0809000000000000" pitchFamily="49" charset="-120"/>
                <a:ea typeface="華康中特圓體" panose="020F0809000000000000" pitchFamily="49" charset="-120"/>
                <a:sym typeface="Wingdings" panose="05000000000000000000" pitchFamily="2" charset="2"/>
              </a:rPr>
              <a:t>七、錄取及公告：公告正、備取生名單</a:t>
            </a:r>
            <a:endParaRPr lang="zh-TW" altLang="en-US" sz="2800" dirty="0">
              <a:solidFill>
                <a:srgbClr val="00A249"/>
              </a:solidFill>
              <a:latin typeface="華康中特圓體" panose="020F0809000000000000" pitchFamily="49" charset="-120"/>
              <a:ea typeface="華康中特圓體" panose="020F0809000000000000" pitchFamily="49" charset="-120"/>
            </a:endParaRPr>
          </a:p>
        </p:txBody>
      </p:sp>
      <p:sp>
        <p:nvSpPr>
          <p:cNvPr id="4" name="內容版面配置區 2"/>
          <p:cNvSpPr txBox="1">
            <a:spLocks/>
          </p:cNvSpPr>
          <p:nvPr/>
        </p:nvSpPr>
        <p:spPr>
          <a:xfrm>
            <a:off x="740229" y="984137"/>
            <a:ext cx="10218056" cy="37910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nSpc>
                <a:spcPct val="100000"/>
              </a:lnSpc>
              <a:spcBef>
                <a:spcPts val="600"/>
              </a:spcBef>
              <a:spcAft>
                <a:spcPts val="600"/>
              </a:spcAft>
              <a:buFont typeface="+mj-lt"/>
              <a:buAutoNum type="arabicPeriod"/>
              <a:defRPr/>
            </a:pPr>
            <a:r>
              <a:rPr lang="zh-TW" altLang="en-US" sz="2300" dirty="0" smtClean="0">
                <a:latin typeface="華康中特圓體" panose="020F0809000000000000" pitchFamily="49" charset="-120"/>
                <a:ea typeface="華康中特圓體" panose="020F0809000000000000" pitchFamily="49" charset="-120"/>
                <a:cs typeface="Times New Roman" panose="02020603050405020304" pitchFamily="18" charset="0"/>
              </a:rPr>
              <a:t>由</a:t>
            </a:r>
            <a:r>
              <a:rPr lang="zh-TW" altLang="zh-TW" sz="2300" dirty="0" smtClean="0">
                <a:latin typeface="華康中特圓體" panose="020F0809000000000000" pitchFamily="49" charset="-120"/>
                <a:ea typeface="華康中特圓體" panose="020F0809000000000000" pitchFamily="49" charset="-120"/>
                <a:cs typeface="Times New Roman" panose="02020603050405020304" pitchFamily="18" charset="0"/>
              </a:rPr>
              <a:t>各</a:t>
            </a:r>
            <a:r>
              <a:rPr lang="zh-TW" altLang="en-US" sz="2300" dirty="0" smtClean="0">
                <a:latin typeface="華康中特圓體" panose="020F0809000000000000" pitchFamily="49" charset="-120"/>
                <a:ea typeface="華康中特圓體" panose="020F0809000000000000" pitchFamily="49" charset="-120"/>
                <a:cs typeface="Times New Roman" panose="02020603050405020304" pitchFamily="18" charset="0"/>
              </a:rPr>
              <a:t>招生學</a:t>
            </a:r>
            <a:r>
              <a:rPr lang="zh-TW" altLang="zh-TW" sz="2300" dirty="0" smtClean="0">
                <a:latin typeface="華康中特圓體" panose="020F0809000000000000" pitchFamily="49" charset="-120"/>
                <a:ea typeface="華康中特圓體" panose="020F0809000000000000" pitchFamily="49" charset="-120"/>
                <a:cs typeface="Times New Roman" panose="02020603050405020304" pitchFamily="18" charset="0"/>
              </a:rPr>
              <a:t>校</a:t>
            </a:r>
            <a:r>
              <a:rPr lang="zh-TW" altLang="zh-TW" sz="2400" dirty="0" smtClean="0">
                <a:latin typeface="華康中特圓體" panose="020F0809000000000000" pitchFamily="49" charset="-120"/>
                <a:ea typeface="華康中特圓體" panose="020F0809000000000000" pitchFamily="49" charset="-120"/>
                <a:cs typeface="Times New Roman" panose="02020603050405020304" pitchFamily="18" charset="0"/>
              </a:rPr>
              <a:t>決定</a:t>
            </a:r>
            <a:r>
              <a:rPr lang="zh-TW" altLang="zh-TW" sz="2300" dirty="0" smtClean="0">
                <a:latin typeface="華康中特圓體" panose="020F0809000000000000" pitchFamily="49" charset="-120"/>
                <a:ea typeface="華康中特圓體" panose="020F0809000000000000" pitchFamily="49" charset="-120"/>
                <a:cs typeface="Times New Roman" panose="02020603050405020304" pitchFamily="18" charset="0"/>
              </a:rPr>
              <a:t>最低錄取標準</a:t>
            </a:r>
            <a:r>
              <a:rPr lang="zh-TW" altLang="en-US" sz="2300" dirty="0" smtClean="0">
                <a:latin typeface="華康中特圓體" panose="020F0809000000000000" pitchFamily="49" charset="-120"/>
                <a:ea typeface="華康中特圓體" panose="020F0809000000000000" pitchFamily="49" charset="-120"/>
                <a:cs typeface="Times New Roman" panose="02020603050405020304" pitchFamily="18" charset="0"/>
              </a:rPr>
              <a:t>，甄試</a:t>
            </a:r>
            <a:r>
              <a:rPr lang="zh-TW" altLang="zh-TW" sz="2300" dirty="0" smtClean="0">
                <a:latin typeface="華康中特圓體" panose="020F0809000000000000" pitchFamily="49" charset="-120"/>
                <a:ea typeface="華康中特圓體" panose="020F0809000000000000" pitchFamily="49" charset="-120"/>
                <a:cs typeface="Times New Roman" panose="02020603050405020304" pitchFamily="18" charset="0"/>
              </a:rPr>
              <a:t>總成績未達最低錄取標準者，雖有缺額，亦不予錄取。</a:t>
            </a:r>
            <a:endParaRPr lang="en-US" altLang="zh-TW" sz="2300" dirty="0" smtClean="0">
              <a:latin typeface="華康中特圓體" panose="020F0809000000000000" pitchFamily="49" charset="-120"/>
              <a:ea typeface="華康中特圓體" panose="020F0809000000000000" pitchFamily="49" charset="-120"/>
              <a:cs typeface="Times New Roman" panose="02020603050405020304" pitchFamily="18" charset="0"/>
            </a:endParaRPr>
          </a:p>
          <a:p>
            <a:pPr marL="457200" indent="-457200" algn="just">
              <a:lnSpc>
                <a:spcPct val="100000"/>
              </a:lnSpc>
              <a:spcBef>
                <a:spcPts val="600"/>
              </a:spcBef>
              <a:spcAft>
                <a:spcPts val="600"/>
              </a:spcAft>
              <a:buFont typeface="+mj-lt"/>
              <a:buAutoNum type="arabicPeriod"/>
              <a:defRPr/>
            </a:pPr>
            <a:r>
              <a:rPr lang="zh-TW" altLang="en-US" sz="2300" dirty="0" smtClean="0">
                <a:latin typeface="華康中特圓體" panose="020F0809000000000000" pitchFamily="49" charset="-120"/>
                <a:ea typeface="華康中特圓體" panose="020F0809000000000000" pitchFamily="49" charset="-120"/>
                <a:cs typeface="Times New Roman" pitchFamily="18" charset="0"/>
              </a:rPr>
              <a:t>甄試總成績相同時，則依各校系</a:t>
            </a:r>
            <a:r>
              <a:rPr lang="en-US" altLang="zh-TW" sz="2300" dirty="0" smtClean="0">
                <a:latin typeface="華康中特圓體" panose="020F0809000000000000" pitchFamily="49" charset="-120"/>
                <a:ea typeface="華康中特圓體" panose="020F0809000000000000" pitchFamily="49" charset="-120"/>
                <a:cs typeface="Times New Roman" pitchFamily="18" charset="0"/>
              </a:rPr>
              <a:t>(</a:t>
            </a:r>
            <a:r>
              <a:rPr lang="zh-TW" altLang="en-US" sz="2300" dirty="0" smtClean="0">
                <a:latin typeface="華康中特圓體" panose="020F0809000000000000" pitchFamily="49" charset="-120"/>
                <a:ea typeface="華康中特圓體" panose="020F0809000000000000" pitchFamily="49" charset="-120"/>
                <a:cs typeface="Times New Roman" pitchFamily="18" charset="0"/>
              </a:rPr>
              <a:t>組</a:t>
            </a:r>
            <a:r>
              <a:rPr lang="en-US" altLang="zh-TW" sz="2300" dirty="0" smtClean="0">
                <a:latin typeface="華康中特圓體" panose="020F0809000000000000" pitchFamily="49" charset="-120"/>
                <a:ea typeface="華康中特圓體" panose="020F0809000000000000" pitchFamily="49" charset="-120"/>
                <a:cs typeface="Times New Roman" pitchFamily="18" charset="0"/>
              </a:rPr>
              <a:t>)</a:t>
            </a:r>
            <a:r>
              <a:rPr lang="zh-TW" altLang="en-US" sz="2300" dirty="0" smtClean="0">
                <a:latin typeface="華康中特圓體" panose="020F0809000000000000" pitchFamily="49" charset="-120"/>
                <a:ea typeface="華康中特圓體" panose="020F0809000000000000" pitchFamily="49" charset="-120"/>
                <a:cs typeface="Times New Roman" pitchFamily="18" charset="0"/>
              </a:rPr>
              <a:t>、學程所訂「甄試總成績計算方式及同分參酌順序」之規定，決定錄取優先順序。</a:t>
            </a:r>
            <a:r>
              <a:rPr lang="zh-TW" altLang="en-US" sz="2300" dirty="0" smtClean="0">
                <a:solidFill>
                  <a:srgbClr val="FF0000"/>
                </a:solidFill>
                <a:latin typeface="華康中特圓體" panose="020F0809000000000000" pitchFamily="49" charset="-120"/>
                <a:ea typeface="華康中特圓體" panose="020F0809000000000000" pitchFamily="49" charset="-120"/>
                <a:cs typeface="Times New Roman" pitchFamily="18" charset="0"/>
              </a:rPr>
              <a:t>錄取結果之正取生不得增額錄取，備取生遞補順序不得相同。</a:t>
            </a:r>
            <a:r>
              <a:rPr lang="zh-TW" altLang="en-US" sz="2300" dirty="0" smtClean="0">
                <a:latin typeface="華康中特圓體" panose="020F0809000000000000" pitchFamily="49" charset="-120"/>
                <a:ea typeface="華康中特圓體" panose="020F0809000000000000" pitchFamily="49" charset="-120"/>
                <a:cs typeface="Times New Roman" pitchFamily="18" charset="0"/>
              </a:rPr>
              <a:t> </a:t>
            </a:r>
            <a:endParaRPr lang="en-US" altLang="zh-TW" sz="2300" dirty="0" smtClean="0">
              <a:latin typeface="華康中特圓體" panose="020F0809000000000000" pitchFamily="49" charset="-120"/>
              <a:ea typeface="華康中特圓體" panose="020F0809000000000000" pitchFamily="49" charset="-120"/>
              <a:cs typeface="Times New Roman" pitchFamily="18" charset="0"/>
            </a:endParaRPr>
          </a:p>
          <a:p>
            <a:pPr marL="457200" indent="-457200" algn="just">
              <a:lnSpc>
                <a:spcPct val="100000"/>
              </a:lnSpc>
              <a:spcBef>
                <a:spcPts val="600"/>
              </a:spcBef>
              <a:spcAft>
                <a:spcPts val="600"/>
              </a:spcAft>
              <a:buFont typeface="+mj-lt"/>
              <a:buAutoNum type="arabicPeriod"/>
              <a:defRPr/>
            </a:pPr>
            <a:r>
              <a:rPr lang="zh-TW" altLang="en-US" sz="2300" dirty="0" smtClean="0">
                <a:solidFill>
                  <a:srgbClr val="0000FF"/>
                </a:solidFill>
                <a:latin typeface="華康中特圓體" panose="020F0809000000000000" pitchFamily="49" charset="-120"/>
                <a:ea typeface="華康中特圓體" panose="020F0809000000000000" pitchFamily="49" charset="-120"/>
                <a:cs typeface="Times New Roman" pitchFamily="18" charset="0"/>
              </a:rPr>
              <a:t>第二階段</a:t>
            </a:r>
            <a:r>
              <a:rPr lang="zh-TW" altLang="zh-TW" sz="2300" dirty="0" smtClean="0">
                <a:solidFill>
                  <a:srgbClr val="0000FF"/>
                </a:solidFill>
                <a:latin typeface="華康中特圓體" panose="020F0809000000000000" pitchFamily="49" charset="-120"/>
                <a:ea typeface="華康中特圓體" panose="020F0809000000000000" pitchFamily="49" charset="-120"/>
                <a:cs typeface="Times New Roman" pitchFamily="18" charset="0"/>
              </a:rPr>
              <a:t>複試項目中</a:t>
            </a:r>
            <a:r>
              <a:rPr lang="zh-TW" altLang="en-US" sz="2300" dirty="0" smtClean="0">
                <a:solidFill>
                  <a:srgbClr val="0000FF"/>
                </a:solidFill>
                <a:latin typeface="華康中特圓體" panose="020F0809000000000000" pitchFamily="49" charset="-120"/>
                <a:ea typeface="華康中特圓體" panose="020F0809000000000000" pitchFamily="49" charset="-120"/>
                <a:cs typeface="Times New Roman" pitchFamily="18" charset="0"/>
              </a:rPr>
              <a:t>任何</a:t>
            </a:r>
            <a:r>
              <a:rPr lang="zh-TW" altLang="zh-TW" sz="2300" dirty="0" smtClean="0">
                <a:solidFill>
                  <a:srgbClr val="0000FF"/>
                </a:solidFill>
                <a:latin typeface="華康中特圓體" panose="020F0809000000000000" pitchFamily="49" charset="-120"/>
                <a:ea typeface="華康中特圓體" panose="020F0809000000000000" pitchFamily="49" charset="-120"/>
                <a:cs typeface="Times New Roman" pitchFamily="18" charset="0"/>
              </a:rPr>
              <a:t>一項成績</a:t>
            </a:r>
            <a:r>
              <a:rPr lang="zh-TW" altLang="en-US" sz="2300" dirty="0" smtClean="0">
                <a:solidFill>
                  <a:srgbClr val="0000FF"/>
                </a:solidFill>
                <a:latin typeface="華康中特圓體" panose="020F0809000000000000" pitchFamily="49" charset="-120"/>
                <a:ea typeface="華康中特圓體" panose="020F0809000000000000" pitchFamily="49" charset="-120"/>
                <a:cs typeface="Times New Roman" pitchFamily="18" charset="0"/>
              </a:rPr>
              <a:t>為</a:t>
            </a:r>
            <a:r>
              <a:rPr lang="zh-TW" altLang="zh-TW" sz="2300" dirty="0" smtClean="0">
                <a:solidFill>
                  <a:srgbClr val="0000FF"/>
                </a:solidFill>
                <a:latin typeface="華康中特圓體" panose="020F0809000000000000" pitchFamily="49" charset="-120"/>
                <a:ea typeface="華康中特圓體" panose="020F0809000000000000" pitchFamily="49" charset="-120"/>
                <a:cs typeface="Times New Roman" pitchFamily="18" charset="0"/>
              </a:rPr>
              <a:t>零分者</a:t>
            </a:r>
            <a:r>
              <a:rPr lang="zh-TW" altLang="en-US" sz="2300" dirty="0" smtClean="0">
                <a:solidFill>
                  <a:srgbClr val="0000FF"/>
                </a:solidFill>
                <a:latin typeface="華康中特圓體" panose="020F0809000000000000" pitchFamily="49" charset="-120"/>
                <a:ea typeface="華康中特圓體" panose="020F0809000000000000" pitchFamily="49" charset="-120"/>
                <a:cs typeface="Times New Roman" pitchFamily="18" charset="0"/>
              </a:rPr>
              <a:t>，不予錄取。</a:t>
            </a:r>
            <a:endParaRPr lang="en-US" altLang="zh-TW" sz="2300" dirty="0" smtClean="0">
              <a:solidFill>
                <a:srgbClr val="0000FF"/>
              </a:solidFill>
              <a:latin typeface="華康中特圓體" panose="020F0809000000000000" pitchFamily="49" charset="-120"/>
              <a:ea typeface="華康中特圓體" panose="020F0809000000000000" pitchFamily="49" charset="-120"/>
              <a:cs typeface="Times New Roman" pitchFamily="18" charset="0"/>
            </a:endParaRPr>
          </a:p>
          <a:p>
            <a:pPr marL="457200" indent="-457200" algn="just">
              <a:lnSpc>
                <a:spcPct val="100000"/>
              </a:lnSpc>
              <a:spcBef>
                <a:spcPts val="600"/>
              </a:spcBef>
              <a:spcAft>
                <a:spcPts val="600"/>
              </a:spcAft>
              <a:buFont typeface="+mj-lt"/>
              <a:buAutoNum type="arabicPeriod"/>
              <a:defRPr/>
            </a:pPr>
            <a:r>
              <a:rPr lang="zh-TW" altLang="en-US" sz="2300" dirty="0" smtClean="0">
                <a:latin typeface="華康中特圓體" panose="020F0809000000000000" pitchFamily="49" charset="-120"/>
                <a:ea typeface="華康中特圓體" panose="020F0809000000000000" pitchFamily="49" charset="-120"/>
                <a:cs typeface="Times New Roman" pitchFamily="18" charset="0"/>
              </a:rPr>
              <a:t>甄試結果及相關注意事項，由各科技校院通知申請生。</a:t>
            </a:r>
          </a:p>
        </p:txBody>
      </p:sp>
    </p:spTree>
    <p:extLst>
      <p:ext uri="{BB962C8B-B14F-4D97-AF65-F5344CB8AC3E}">
        <p14:creationId xmlns:p14="http://schemas.microsoft.com/office/powerpoint/2010/main" val="243483973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fld id="{A6174ADA-354D-4803-A14C-B38EECA4D689}" type="slidenum">
              <a:rPr lang="zh-TW" altLang="en-US" smtClean="0"/>
              <a:t>32</a:t>
            </a:fld>
            <a:endParaRPr lang="zh-TW" altLang="en-US"/>
          </a:p>
        </p:txBody>
      </p:sp>
      <p:sp>
        <p:nvSpPr>
          <p:cNvPr id="3" name="矩形 2"/>
          <p:cNvSpPr/>
          <p:nvPr/>
        </p:nvSpPr>
        <p:spPr>
          <a:xfrm>
            <a:off x="0" y="0"/>
            <a:ext cx="12192000" cy="520700"/>
          </a:xfrm>
          <a:prstGeom prst="rect">
            <a:avLst/>
          </a:prstGeom>
          <a:solidFill>
            <a:srgbClr val="DFD7E9"/>
          </a:solidFill>
          <a:ln>
            <a:solidFill>
              <a:srgbClr val="DFD7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sz="2800" dirty="0">
                <a:solidFill>
                  <a:schemeClr val="tx1"/>
                </a:solidFill>
                <a:latin typeface="華康中特圓體" panose="020F0809000000000000" pitchFamily="49" charset="-120"/>
                <a:ea typeface="華康中特圓體" panose="020F0809000000000000" pitchFamily="49" charset="-120"/>
                <a:sym typeface="Wingdings" panose="05000000000000000000" pitchFamily="2" charset="2"/>
              </a:rPr>
              <a:t>八、錄取報到注意事項：第一階段</a:t>
            </a:r>
            <a:r>
              <a:rPr lang="zh-TW" altLang="en-US" sz="2800" dirty="0">
                <a:solidFill>
                  <a:srgbClr val="0066CC"/>
                </a:solidFill>
                <a:latin typeface="華康中特圓體" panose="020F0809000000000000" pitchFamily="49" charset="-120"/>
                <a:ea typeface="華康中特圓體" panose="020F0809000000000000" pitchFamily="49" charset="-120"/>
                <a:sym typeface="Wingdings" panose="05000000000000000000" pitchFamily="2" charset="2"/>
              </a:rPr>
              <a:t>正取生</a:t>
            </a:r>
            <a:r>
              <a:rPr lang="zh-TW" altLang="en-US" sz="2800" dirty="0">
                <a:solidFill>
                  <a:schemeClr val="tx1"/>
                </a:solidFill>
                <a:latin typeface="華康中特圓體" panose="020F0809000000000000" pitchFamily="49" charset="-120"/>
                <a:ea typeface="華康中特圓體" panose="020F0809000000000000" pitchFamily="49" charset="-120"/>
                <a:sym typeface="Wingdings" panose="05000000000000000000" pitchFamily="2" charset="2"/>
              </a:rPr>
              <a:t>報到規定</a:t>
            </a:r>
            <a:endParaRPr lang="zh-TW" altLang="en-US" sz="2800" dirty="0">
              <a:solidFill>
                <a:srgbClr val="00A249"/>
              </a:solidFill>
              <a:latin typeface="華康中特圓體" panose="020F0809000000000000" pitchFamily="49" charset="-120"/>
              <a:ea typeface="華康中特圓體" panose="020F0809000000000000" pitchFamily="49" charset="-120"/>
            </a:endParaRPr>
          </a:p>
        </p:txBody>
      </p:sp>
      <p:sp>
        <p:nvSpPr>
          <p:cNvPr id="4" name="內容版面配置區 2"/>
          <p:cNvSpPr txBox="1">
            <a:spLocks/>
          </p:cNvSpPr>
          <p:nvPr/>
        </p:nvSpPr>
        <p:spPr>
          <a:xfrm>
            <a:off x="728210" y="1083128"/>
            <a:ext cx="10578419" cy="38227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nSpc>
                <a:spcPct val="100000"/>
              </a:lnSpc>
              <a:spcBef>
                <a:spcPts val="600"/>
              </a:spcBef>
              <a:spcAft>
                <a:spcPts val="600"/>
              </a:spcAft>
              <a:buFont typeface="+mj-lt"/>
              <a:buAutoNum type="arabicPeriod"/>
              <a:defRPr/>
            </a:pPr>
            <a:r>
              <a:rPr lang="zh-TW" altLang="en-US" sz="2400" dirty="0" smtClean="0">
                <a:latin typeface="華康中特圓體" panose="020F0809000000000000" pitchFamily="49" charset="-120"/>
                <a:ea typeface="華康中特圓體" panose="020F0809000000000000" pitchFamily="49" charset="-120"/>
                <a:cs typeface="Times New Roman" panose="02020603050405020304" pitchFamily="18" charset="0"/>
              </a:rPr>
              <a:t>本階段報到期限至</a:t>
            </a:r>
            <a:r>
              <a:rPr lang="en-US" altLang="zh-TW" sz="2400" dirty="0" smtClean="0">
                <a:solidFill>
                  <a:srgbClr val="0000FF"/>
                </a:solidFill>
                <a:latin typeface="Consolas" panose="020B0609020204030204" pitchFamily="49" charset="0"/>
                <a:ea typeface="華康中特圓體" panose="020F0809000000000000" pitchFamily="49" charset="-120"/>
                <a:cs typeface="Times New Roman" panose="02020603050405020304" pitchFamily="18" charset="0"/>
              </a:rPr>
              <a:t>111.6.16(</a:t>
            </a:r>
            <a:r>
              <a:rPr lang="zh-TW" altLang="en-US" sz="2400" dirty="0" smtClean="0">
                <a:solidFill>
                  <a:srgbClr val="0000FF"/>
                </a:solidFill>
                <a:latin typeface="Consolas" panose="020B0609020204030204" pitchFamily="49" charset="0"/>
                <a:ea typeface="華康中特圓體" panose="020F0809000000000000" pitchFamily="49" charset="-120"/>
                <a:cs typeface="Times New Roman" panose="02020603050405020304" pitchFamily="18" charset="0"/>
              </a:rPr>
              <a:t>四</a:t>
            </a:r>
            <a:r>
              <a:rPr lang="en-US" altLang="zh-TW" sz="2400" dirty="0" smtClean="0">
                <a:solidFill>
                  <a:srgbClr val="0000FF"/>
                </a:solidFill>
                <a:latin typeface="Consolas" panose="020B0609020204030204" pitchFamily="49" charset="0"/>
                <a:ea typeface="華康中特圓體" panose="020F0809000000000000" pitchFamily="49" charset="-120"/>
                <a:cs typeface="Times New Roman" panose="02020603050405020304" pitchFamily="18" charset="0"/>
              </a:rPr>
              <a:t>)12</a:t>
            </a:r>
            <a:r>
              <a:rPr lang="zh-TW" altLang="en-US" sz="2400" dirty="0" smtClean="0">
                <a:solidFill>
                  <a:srgbClr val="0000FF"/>
                </a:solidFill>
                <a:latin typeface="Consolas" panose="020B0609020204030204" pitchFamily="49" charset="0"/>
                <a:ea typeface="華康中特圓體" panose="020F0809000000000000" pitchFamily="49" charset="-120"/>
                <a:cs typeface="Times New Roman" panose="02020603050405020304" pitchFamily="18" charset="0"/>
              </a:rPr>
              <a:t>：</a:t>
            </a:r>
            <a:r>
              <a:rPr lang="en-US" altLang="zh-TW" sz="2400" dirty="0" smtClean="0">
                <a:solidFill>
                  <a:srgbClr val="0000FF"/>
                </a:solidFill>
                <a:latin typeface="Consolas" panose="020B0609020204030204" pitchFamily="49" charset="0"/>
                <a:ea typeface="華康中特圓體" panose="020F0809000000000000" pitchFamily="49" charset="-120"/>
                <a:cs typeface="Times New Roman" panose="02020603050405020304" pitchFamily="18" charset="0"/>
              </a:rPr>
              <a:t>00</a:t>
            </a:r>
            <a:r>
              <a:rPr lang="zh-TW" altLang="en-US" sz="2400" dirty="0" smtClean="0">
                <a:latin typeface="華康中特圓體" panose="020F0809000000000000" pitchFamily="49" charset="-120"/>
                <a:ea typeface="華康中特圓體" panose="020F0809000000000000" pitchFamily="49" charset="-120"/>
                <a:cs typeface="Times New Roman" panose="02020603050405020304" pitchFamily="18" charset="0"/>
              </a:rPr>
              <a:t>截止。</a:t>
            </a:r>
            <a:endParaRPr lang="en-US" altLang="zh-TW" sz="2400" dirty="0" smtClean="0">
              <a:latin typeface="華康中特圓體" panose="020F0809000000000000" pitchFamily="49" charset="-120"/>
              <a:ea typeface="華康中特圓體" panose="020F0809000000000000" pitchFamily="49" charset="-120"/>
              <a:cs typeface="Times New Roman" panose="02020603050405020304" pitchFamily="18" charset="0"/>
            </a:endParaRPr>
          </a:p>
          <a:p>
            <a:pPr marL="457200" indent="-457200">
              <a:lnSpc>
                <a:spcPct val="100000"/>
              </a:lnSpc>
              <a:spcBef>
                <a:spcPts val="600"/>
              </a:spcBef>
              <a:spcAft>
                <a:spcPts val="600"/>
              </a:spcAft>
              <a:buFont typeface="+mj-lt"/>
              <a:buAutoNum type="arabicPeriod"/>
              <a:defRPr/>
            </a:pPr>
            <a:r>
              <a:rPr lang="zh-TW" altLang="en-US" sz="2400" dirty="0" smtClean="0">
                <a:latin typeface="華康中特圓體" panose="020F0809000000000000" pitchFamily="49" charset="-120"/>
                <a:ea typeface="華康中特圓體" panose="020F0809000000000000" pitchFamily="49" charset="-120"/>
                <a:cs typeface="Times New Roman" panose="02020603050405020304" pitchFamily="18" charset="0"/>
              </a:rPr>
              <a:t>正取生須於本階段規定期限內，</a:t>
            </a:r>
            <a:r>
              <a:rPr lang="zh-TW" altLang="en-US" sz="2400" u="sng" dirty="0" smtClean="0">
                <a:latin typeface="華康中特圓體" panose="020F0809000000000000" pitchFamily="49" charset="-120"/>
                <a:ea typeface="華康中特圓體" panose="020F0809000000000000" pitchFamily="49" charset="-120"/>
                <a:cs typeface="Times New Roman" panose="02020603050405020304" pitchFamily="18" charset="0"/>
              </a:rPr>
              <a:t>依各所錄取學校規定時間及方式辦理報到手續</a:t>
            </a:r>
            <a:r>
              <a:rPr lang="zh-TW" altLang="en-US" sz="2400" dirty="0" smtClean="0">
                <a:latin typeface="華康中特圓體" panose="020F0809000000000000" pitchFamily="49" charset="-120"/>
                <a:ea typeface="華康中特圓體" panose="020F0809000000000000" pitchFamily="49" charset="-120"/>
                <a:cs typeface="Times New Roman" panose="02020603050405020304" pitchFamily="18" charset="0"/>
              </a:rPr>
              <a:t>，</a:t>
            </a:r>
            <a:r>
              <a:rPr lang="zh-TW" altLang="en-US" sz="2400" dirty="0" smtClean="0">
                <a:solidFill>
                  <a:srgbClr val="FF0000"/>
                </a:solidFill>
                <a:latin typeface="華康中特圓體" panose="020F0809000000000000" pitchFamily="49" charset="-120"/>
                <a:ea typeface="華康中特圓體" panose="020F0809000000000000" pitchFamily="49" charset="-120"/>
                <a:cs typeface="Times New Roman" panose="02020603050405020304" pitchFamily="18" charset="0"/>
              </a:rPr>
              <a:t>逾期或未依規定方式完成報到者，視為放棄錄取資格且不得異議。</a:t>
            </a:r>
            <a:endParaRPr lang="en-US" altLang="zh-TW" sz="2400" dirty="0" smtClean="0">
              <a:solidFill>
                <a:srgbClr val="FF0000"/>
              </a:solidFill>
              <a:latin typeface="華康中特圓體" panose="020F0809000000000000" pitchFamily="49" charset="-120"/>
              <a:ea typeface="華康中特圓體" panose="020F0809000000000000" pitchFamily="49" charset="-120"/>
              <a:cs typeface="Times New Roman" panose="02020603050405020304" pitchFamily="18" charset="0"/>
            </a:endParaRPr>
          </a:p>
          <a:p>
            <a:pPr marL="457200" indent="-457200">
              <a:lnSpc>
                <a:spcPct val="100000"/>
              </a:lnSpc>
              <a:spcBef>
                <a:spcPts val="600"/>
              </a:spcBef>
              <a:spcAft>
                <a:spcPts val="600"/>
              </a:spcAft>
              <a:buFont typeface="+mj-lt"/>
              <a:buAutoNum type="arabicPeriod"/>
              <a:defRPr/>
            </a:pPr>
            <a:r>
              <a:rPr lang="zh-TW" altLang="en-US" sz="2400" dirty="0" smtClean="0">
                <a:latin typeface="華康中特圓體" panose="020F0809000000000000" pitchFamily="49" charset="-120"/>
                <a:ea typeface="華康中特圓體" panose="020F0809000000000000" pitchFamily="49" charset="-120"/>
                <a:cs typeface="Times New Roman" panose="02020603050405020304" pitchFamily="18" charset="0"/>
              </a:rPr>
              <a:t>錄取多所校系</a:t>
            </a:r>
            <a:r>
              <a:rPr lang="en-US" altLang="zh-TW" sz="2400" dirty="0" smtClean="0">
                <a:latin typeface="華康中特圓體" panose="020F0809000000000000" pitchFamily="49" charset="-120"/>
                <a:ea typeface="華康中特圓體" panose="020F0809000000000000" pitchFamily="49" charset="-120"/>
                <a:cs typeface="Times New Roman" panose="02020603050405020304" pitchFamily="18" charset="0"/>
              </a:rPr>
              <a:t>(</a:t>
            </a:r>
            <a:r>
              <a:rPr lang="zh-TW" altLang="en-US" sz="2400" dirty="0" smtClean="0">
                <a:latin typeface="華康中特圓體" panose="020F0809000000000000" pitchFamily="49" charset="-120"/>
                <a:ea typeface="華康中特圓體" panose="020F0809000000000000" pitchFamily="49" charset="-120"/>
                <a:cs typeface="Times New Roman" panose="02020603050405020304" pitchFamily="18" charset="0"/>
              </a:rPr>
              <a:t>組</a:t>
            </a:r>
            <a:r>
              <a:rPr lang="en-US" altLang="zh-TW" sz="2400" dirty="0" smtClean="0">
                <a:latin typeface="華康中特圓體" panose="020F0809000000000000" pitchFamily="49" charset="-120"/>
                <a:ea typeface="華康中特圓體" panose="020F0809000000000000" pitchFamily="49" charset="-120"/>
                <a:cs typeface="Times New Roman" panose="02020603050405020304" pitchFamily="18" charset="0"/>
              </a:rPr>
              <a:t>)</a:t>
            </a:r>
            <a:r>
              <a:rPr lang="zh-TW" altLang="en-US" sz="2400" dirty="0" smtClean="0">
                <a:latin typeface="華康中特圓體" panose="020F0809000000000000" pitchFamily="49" charset="-120"/>
                <a:ea typeface="華康中特圓體" panose="020F0809000000000000" pitchFamily="49" charset="-120"/>
                <a:cs typeface="Times New Roman" panose="02020603050405020304" pitchFamily="18" charset="0"/>
              </a:rPr>
              <a:t>、學程時，最多</a:t>
            </a:r>
            <a:r>
              <a:rPr lang="zh-TW" altLang="en-US" sz="2400" dirty="0" smtClean="0">
                <a:solidFill>
                  <a:srgbClr val="0000FF"/>
                </a:solidFill>
                <a:latin typeface="華康中特圓體" panose="020F0809000000000000" pitchFamily="49" charset="-120"/>
                <a:ea typeface="華康中特圓體" panose="020F0809000000000000" pitchFamily="49" charset="-120"/>
                <a:cs typeface="Times New Roman" panose="02020603050405020304" pitchFamily="18" charset="0"/>
              </a:rPr>
              <a:t>擇</a:t>
            </a:r>
            <a:r>
              <a:rPr lang="en-US" altLang="zh-TW" sz="2400" dirty="0" smtClean="0">
                <a:solidFill>
                  <a:srgbClr val="0000FF"/>
                </a:solidFill>
                <a:latin typeface="華康中特圓體" panose="020F0809000000000000" pitchFamily="49" charset="-120"/>
                <a:ea typeface="華康中特圓體" panose="020F0809000000000000" pitchFamily="49" charset="-120"/>
                <a:cs typeface="Times New Roman" panose="02020603050405020304" pitchFamily="18" charset="0"/>
              </a:rPr>
              <a:t>1</a:t>
            </a:r>
            <a:r>
              <a:rPr lang="zh-TW" altLang="en-US" sz="2400" dirty="0" smtClean="0">
                <a:solidFill>
                  <a:srgbClr val="0000FF"/>
                </a:solidFill>
                <a:latin typeface="華康中特圓體" panose="020F0809000000000000" pitchFamily="49" charset="-120"/>
                <a:ea typeface="華康中特圓體" panose="020F0809000000000000" pitchFamily="49" charset="-120"/>
                <a:cs typeface="Times New Roman" panose="02020603050405020304" pitchFamily="18" charset="0"/>
              </a:rPr>
              <a:t>校系</a:t>
            </a:r>
            <a:r>
              <a:rPr lang="en-US" altLang="zh-TW" sz="2400" dirty="0" smtClean="0">
                <a:solidFill>
                  <a:srgbClr val="0000FF"/>
                </a:solidFill>
                <a:latin typeface="華康中特圓體" panose="020F0809000000000000" pitchFamily="49" charset="-120"/>
                <a:ea typeface="華康中特圓體" panose="020F0809000000000000" pitchFamily="49" charset="-120"/>
                <a:cs typeface="Times New Roman" panose="02020603050405020304" pitchFamily="18" charset="0"/>
              </a:rPr>
              <a:t>(</a:t>
            </a:r>
            <a:r>
              <a:rPr lang="zh-TW" altLang="en-US" sz="2400" dirty="0" smtClean="0">
                <a:solidFill>
                  <a:srgbClr val="0000FF"/>
                </a:solidFill>
                <a:latin typeface="華康中特圓體" panose="020F0809000000000000" pitchFamily="49" charset="-120"/>
                <a:ea typeface="華康中特圓體" panose="020F0809000000000000" pitchFamily="49" charset="-120"/>
                <a:cs typeface="Times New Roman" panose="02020603050405020304" pitchFamily="18" charset="0"/>
              </a:rPr>
              <a:t>組</a:t>
            </a:r>
            <a:r>
              <a:rPr lang="en-US" altLang="zh-TW" sz="2400" dirty="0" smtClean="0">
                <a:solidFill>
                  <a:srgbClr val="0000FF"/>
                </a:solidFill>
                <a:latin typeface="華康中特圓體" panose="020F0809000000000000" pitchFamily="49" charset="-120"/>
                <a:ea typeface="華康中特圓體" panose="020F0809000000000000" pitchFamily="49" charset="-120"/>
                <a:cs typeface="Times New Roman" panose="02020603050405020304" pitchFamily="18" charset="0"/>
              </a:rPr>
              <a:t>)</a:t>
            </a:r>
            <a:r>
              <a:rPr lang="zh-TW" altLang="en-US" sz="2400" dirty="0" smtClean="0">
                <a:solidFill>
                  <a:srgbClr val="0000FF"/>
                </a:solidFill>
                <a:latin typeface="華康中特圓體" panose="020F0809000000000000" pitchFamily="49" charset="-120"/>
                <a:ea typeface="華康中特圓體" panose="020F0809000000000000" pitchFamily="49" charset="-120"/>
                <a:cs typeface="Times New Roman" panose="02020603050405020304" pitchFamily="18" charset="0"/>
              </a:rPr>
              <a:t>、學程</a:t>
            </a:r>
            <a:r>
              <a:rPr lang="zh-TW" altLang="en-US" sz="2400" dirty="0" smtClean="0">
                <a:latin typeface="華康中特圓體" panose="020F0809000000000000" pitchFamily="49" charset="-120"/>
                <a:ea typeface="華康中特圓體" panose="020F0809000000000000" pitchFamily="49" charset="-120"/>
                <a:cs typeface="Times New Roman" panose="02020603050405020304" pitchFamily="18" charset="0"/>
              </a:rPr>
              <a:t>報到。</a:t>
            </a:r>
            <a:endParaRPr lang="en-US" altLang="zh-TW" sz="2400" dirty="0" smtClean="0">
              <a:latin typeface="華康中特圓體" panose="020F0809000000000000" pitchFamily="49" charset="-120"/>
              <a:ea typeface="華康中特圓體" panose="020F0809000000000000" pitchFamily="49" charset="-120"/>
              <a:cs typeface="Times New Roman" panose="02020603050405020304" pitchFamily="18" charset="0"/>
            </a:endParaRPr>
          </a:p>
          <a:p>
            <a:pPr marL="457200" indent="-457200">
              <a:lnSpc>
                <a:spcPct val="100000"/>
              </a:lnSpc>
              <a:spcBef>
                <a:spcPts val="600"/>
              </a:spcBef>
              <a:spcAft>
                <a:spcPts val="600"/>
              </a:spcAft>
              <a:buFont typeface="+mj-lt"/>
              <a:buAutoNum type="arabicPeriod"/>
              <a:defRPr/>
            </a:pPr>
            <a:r>
              <a:rPr lang="zh-TW" altLang="en-US" sz="2400" dirty="0" smtClean="0">
                <a:latin typeface="華康中特圓體" panose="020F0809000000000000" pitchFamily="49" charset="-120"/>
                <a:ea typeface="華康中特圓體" panose="020F0809000000000000" pitchFamily="49" charset="-120"/>
                <a:cs typeface="Times New Roman" panose="02020603050405020304" pitchFamily="18" charset="0"/>
              </a:rPr>
              <a:t>已辦理報到欲至另</a:t>
            </a:r>
            <a:r>
              <a:rPr lang="en-US" altLang="zh-TW" sz="2400" dirty="0" smtClean="0">
                <a:latin typeface="華康中特圓體" panose="020F0809000000000000" pitchFamily="49" charset="-120"/>
                <a:ea typeface="華康中特圓體" panose="020F0809000000000000" pitchFamily="49" charset="-120"/>
                <a:cs typeface="Times New Roman" panose="02020603050405020304" pitchFamily="18" charset="0"/>
              </a:rPr>
              <a:t>1</a:t>
            </a:r>
            <a:r>
              <a:rPr lang="zh-TW" altLang="en-US" sz="2400" dirty="0" smtClean="0">
                <a:latin typeface="華康中特圓體" panose="020F0809000000000000" pitchFamily="49" charset="-120"/>
                <a:ea typeface="華康中特圓體" panose="020F0809000000000000" pitchFamily="49" charset="-120"/>
                <a:cs typeface="Times New Roman" panose="02020603050405020304" pitchFamily="18" charset="0"/>
              </a:rPr>
              <a:t>校系</a:t>
            </a:r>
            <a:r>
              <a:rPr lang="en-US" altLang="zh-TW" sz="2400" dirty="0" smtClean="0">
                <a:latin typeface="華康中特圓體" panose="020F0809000000000000" pitchFamily="49" charset="-120"/>
                <a:ea typeface="華康中特圓體" panose="020F0809000000000000" pitchFamily="49" charset="-120"/>
                <a:cs typeface="Times New Roman" panose="02020603050405020304" pitchFamily="18" charset="0"/>
              </a:rPr>
              <a:t>(</a:t>
            </a:r>
            <a:r>
              <a:rPr lang="zh-TW" altLang="en-US" sz="2400" dirty="0" smtClean="0">
                <a:latin typeface="華康中特圓體" panose="020F0809000000000000" pitchFamily="49" charset="-120"/>
                <a:ea typeface="華康中特圓體" panose="020F0809000000000000" pitchFamily="49" charset="-120"/>
                <a:cs typeface="Times New Roman" panose="02020603050405020304" pitchFamily="18" charset="0"/>
              </a:rPr>
              <a:t>組</a:t>
            </a:r>
            <a:r>
              <a:rPr lang="en-US" altLang="zh-TW" sz="2400" dirty="0" smtClean="0">
                <a:latin typeface="華康中特圓體" panose="020F0809000000000000" pitchFamily="49" charset="-120"/>
                <a:ea typeface="華康中特圓體" panose="020F0809000000000000" pitchFamily="49" charset="-120"/>
                <a:cs typeface="Times New Roman" panose="02020603050405020304" pitchFamily="18" charset="0"/>
              </a:rPr>
              <a:t>)</a:t>
            </a:r>
            <a:r>
              <a:rPr lang="zh-TW" altLang="en-US" sz="2400" dirty="0" smtClean="0">
                <a:latin typeface="華康中特圓體" panose="020F0809000000000000" pitchFamily="49" charset="-120"/>
                <a:ea typeface="華康中特圓體" panose="020F0809000000000000" pitchFamily="49" charset="-120"/>
                <a:cs typeface="Times New Roman" panose="02020603050405020304" pitchFamily="18" charset="0"/>
              </a:rPr>
              <a:t>、學程報到者，應先至</a:t>
            </a:r>
            <a:r>
              <a:rPr lang="zh-TW" altLang="zh-TW" sz="2400" dirty="0" smtClean="0">
                <a:latin typeface="華康中特圓體" panose="020F0809000000000000" pitchFamily="49" charset="-120"/>
                <a:ea typeface="華康中特圓體" panose="020F0809000000000000" pitchFamily="49" charset="-120"/>
                <a:cs typeface="Times New Roman" panose="02020603050405020304" pitchFamily="18" charset="0"/>
              </a:rPr>
              <a:t>原報到</a:t>
            </a:r>
            <a:r>
              <a:rPr lang="zh-TW" altLang="en-US" sz="2400" dirty="0" smtClean="0">
                <a:latin typeface="華康中特圓體" panose="020F0809000000000000" pitchFamily="49" charset="-120"/>
                <a:ea typeface="華康中特圓體" panose="020F0809000000000000" pitchFamily="49" charset="-120"/>
                <a:cs typeface="Times New Roman" panose="02020603050405020304" pitchFamily="18" charset="0"/>
              </a:rPr>
              <a:t>校系</a:t>
            </a:r>
            <a:r>
              <a:rPr lang="en-US" altLang="zh-TW" sz="2400" dirty="0" smtClean="0">
                <a:latin typeface="華康中特圓體" panose="020F0809000000000000" pitchFamily="49" charset="-120"/>
                <a:ea typeface="華康中特圓體" panose="020F0809000000000000" pitchFamily="49" charset="-120"/>
                <a:cs typeface="Times New Roman" panose="02020603050405020304" pitchFamily="18" charset="0"/>
              </a:rPr>
              <a:t>(</a:t>
            </a:r>
            <a:r>
              <a:rPr lang="zh-TW" altLang="en-US" sz="2400" dirty="0" smtClean="0">
                <a:latin typeface="華康中特圓體" panose="020F0809000000000000" pitchFamily="49" charset="-120"/>
                <a:ea typeface="華康中特圓體" panose="020F0809000000000000" pitchFamily="49" charset="-120"/>
                <a:cs typeface="Times New Roman" panose="02020603050405020304" pitchFamily="18" charset="0"/>
              </a:rPr>
              <a:t>組</a:t>
            </a:r>
            <a:r>
              <a:rPr lang="en-US" altLang="zh-TW" sz="2400" dirty="0" smtClean="0">
                <a:latin typeface="華康中特圓體" panose="020F0809000000000000" pitchFamily="49" charset="-120"/>
                <a:ea typeface="華康中特圓體" panose="020F0809000000000000" pitchFamily="49" charset="-120"/>
                <a:cs typeface="Times New Roman" panose="02020603050405020304" pitchFamily="18" charset="0"/>
              </a:rPr>
              <a:t>)</a:t>
            </a:r>
            <a:r>
              <a:rPr lang="zh-TW" altLang="en-US" sz="2400" dirty="0" smtClean="0">
                <a:latin typeface="華康中特圓體" panose="020F0809000000000000" pitchFamily="49" charset="-120"/>
                <a:ea typeface="華康中特圓體" panose="020F0809000000000000" pitchFamily="49" charset="-120"/>
                <a:cs typeface="Times New Roman" panose="02020603050405020304" pitchFamily="18" charset="0"/>
              </a:rPr>
              <a:t>、學程</a:t>
            </a:r>
            <a:r>
              <a:rPr lang="zh-TW" altLang="en-US" sz="2400" dirty="0" smtClean="0">
                <a:solidFill>
                  <a:srgbClr val="FC0416"/>
                </a:solidFill>
                <a:latin typeface="華康中特圓體" panose="020F0809000000000000" pitchFamily="49" charset="-120"/>
                <a:ea typeface="華康中特圓體" panose="020F0809000000000000" pitchFamily="49" charset="-120"/>
                <a:cs typeface="Times New Roman" panose="02020603050405020304" pitchFamily="18" charset="0"/>
              </a:rPr>
              <a:t>聲明放棄</a:t>
            </a:r>
            <a:r>
              <a:rPr lang="zh-TW" altLang="en-US" sz="2400" dirty="0" smtClean="0">
                <a:latin typeface="華康中特圓體" panose="020F0809000000000000" pitchFamily="49" charset="-120"/>
                <a:ea typeface="華康中特圓體" panose="020F0809000000000000" pitchFamily="49" charset="-120"/>
                <a:cs typeface="Times New Roman" panose="02020603050405020304" pitchFamily="18" charset="0"/>
              </a:rPr>
              <a:t>錄取資格，才可至另</a:t>
            </a:r>
            <a:r>
              <a:rPr lang="en-US" altLang="zh-TW" sz="2400" dirty="0" smtClean="0">
                <a:latin typeface="華康中特圓體" panose="020F0809000000000000" pitchFamily="49" charset="-120"/>
                <a:ea typeface="華康中特圓體" panose="020F0809000000000000" pitchFamily="49" charset="-120"/>
                <a:cs typeface="Times New Roman" panose="02020603050405020304" pitchFamily="18" charset="0"/>
              </a:rPr>
              <a:t>1</a:t>
            </a:r>
            <a:r>
              <a:rPr lang="zh-TW" altLang="en-US" sz="2400" dirty="0" smtClean="0">
                <a:latin typeface="華康中特圓體" panose="020F0809000000000000" pitchFamily="49" charset="-120"/>
                <a:ea typeface="華康中特圓體" panose="020F0809000000000000" pitchFamily="49" charset="-120"/>
                <a:cs typeface="Times New Roman" panose="02020603050405020304" pitchFamily="18" charset="0"/>
              </a:rPr>
              <a:t>校系</a:t>
            </a:r>
            <a:r>
              <a:rPr lang="en-US" altLang="zh-TW" sz="2400" dirty="0" smtClean="0">
                <a:latin typeface="華康中特圓體" panose="020F0809000000000000" pitchFamily="49" charset="-120"/>
                <a:ea typeface="華康中特圓體" panose="020F0809000000000000" pitchFamily="49" charset="-120"/>
                <a:cs typeface="Times New Roman" panose="02020603050405020304" pitchFamily="18" charset="0"/>
              </a:rPr>
              <a:t>(</a:t>
            </a:r>
            <a:r>
              <a:rPr lang="zh-TW" altLang="en-US" sz="2400" dirty="0" smtClean="0">
                <a:latin typeface="華康中特圓體" panose="020F0809000000000000" pitchFamily="49" charset="-120"/>
                <a:ea typeface="華康中特圓體" panose="020F0809000000000000" pitchFamily="49" charset="-120"/>
                <a:cs typeface="Times New Roman" panose="02020603050405020304" pitchFamily="18" charset="0"/>
              </a:rPr>
              <a:t>組</a:t>
            </a:r>
            <a:r>
              <a:rPr lang="en-US" altLang="zh-TW" sz="2400" dirty="0" smtClean="0">
                <a:latin typeface="華康中特圓體" panose="020F0809000000000000" pitchFamily="49" charset="-120"/>
                <a:ea typeface="華康中特圓體" panose="020F0809000000000000" pitchFamily="49" charset="-120"/>
                <a:cs typeface="Times New Roman" panose="02020603050405020304" pitchFamily="18" charset="0"/>
              </a:rPr>
              <a:t>)</a:t>
            </a:r>
            <a:r>
              <a:rPr lang="zh-TW" altLang="en-US" sz="2400" dirty="0" smtClean="0">
                <a:latin typeface="華康中特圓體" panose="020F0809000000000000" pitchFamily="49" charset="-120"/>
                <a:ea typeface="華康中特圓體" panose="020F0809000000000000" pitchFamily="49" charset="-120"/>
                <a:cs typeface="Times New Roman" panose="02020603050405020304" pitchFamily="18" charset="0"/>
              </a:rPr>
              <a:t>、學程報到。</a:t>
            </a:r>
            <a:endParaRPr lang="en-US" altLang="zh-TW" sz="2400" dirty="0" smtClean="0">
              <a:latin typeface="華康中特圓體" panose="020F0809000000000000" pitchFamily="49" charset="-120"/>
              <a:ea typeface="華康中特圓體" panose="020F0809000000000000" pitchFamily="49" charset="-120"/>
              <a:cs typeface="Times New Roman" panose="02020603050405020304" pitchFamily="18" charset="0"/>
            </a:endParaRPr>
          </a:p>
          <a:p>
            <a:pPr marL="457200" indent="-457200">
              <a:lnSpc>
                <a:spcPct val="100000"/>
              </a:lnSpc>
              <a:spcBef>
                <a:spcPts val="600"/>
              </a:spcBef>
              <a:spcAft>
                <a:spcPts val="600"/>
              </a:spcAft>
              <a:buFont typeface="+mj-lt"/>
              <a:buAutoNum type="arabicPeriod"/>
              <a:defRPr/>
            </a:pPr>
            <a:r>
              <a:rPr lang="zh-TW" altLang="en-US" sz="2400" dirty="0" smtClean="0">
                <a:solidFill>
                  <a:srgbClr val="FC0416"/>
                </a:solidFill>
                <a:latin typeface="華康中特圓體" panose="020F0809000000000000" pitchFamily="49" charset="-120"/>
                <a:ea typeface="華康中特圓體" panose="020F0809000000000000" pitchFamily="49" charset="-120"/>
                <a:cs typeface="Times New Roman" panose="02020603050405020304" pitchFamily="18" charset="0"/>
              </a:rPr>
              <a:t>辦理聲明放棄後，不得再要求恢復</a:t>
            </a:r>
            <a:r>
              <a:rPr lang="zh-TW" altLang="en-US" sz="2400" dirty="0" smtClean="0">
                <a:latin typeface="華康中特圓體" panose="020F0809000000000000" pitchFamily="49" charset="-120"/>
                <a:ea typeface="華康中特圓體" panose="020F0809000000000000" pitchFamily="49" charset="-120"/>
                <a:cs typeface="Times New Roman" panose="02020603050405020304" pitchFamily="18" charset="0"/>
              </a:rPr>
              <a:t>已聲明放棄校系</a:t>
            </a:r>
            <a:r>
              <a:rPr lang="en-US" altLang="zh-TW" sz="2400" dirty="0" smtClean="0">
                <a:latin typeface="華康中特圓體" panose="020F0809000000000000" pitchFamily="49" charset="-120"/>
                <a:ea typeface="華康中特圓體" panose="020F0809000000000000" pitchFamily="49" charset="-120"/>
                <a:cs typeface="Times New Roman" panose="02020603050405020304" pitchFamily="18" charset="0"/>
              </a:rPr>
              <a:t>(</a:t>
            </a:r>
            <a:r>
              <a:rPr lang="zh-TW" altLang="en-US" sz="2400" dirty="0" smtClean="0">
                <a:latin typeface="華康中特圓體" panose="020F0809000000000000" pitchFamily="49" charset="-120"/>
                <a:ea typeface="華康中特圓體" panose="020F0809000000000000" pitchFamily="49" charset="-120"/>
                <a:cs typeface="Times New Roman" panose="02020603050405020304" pitchFamily="18" charset="0"/>
              </a:rPr>
              <a:t>組</a:t>
            </a:r>
            <a:r>
              <a:rPr lang="en-US" altLang="zh-TW" sz="2400" dirty="0" smtClean="0">
                <a:latin typeface="華康中特圓體" panose="020F0809000000000000" pitchFamily="49" charset="-120"/>
                <a:ea typeface="華康中特圓體" panose="020F0809000000000000" pitchFamily="49" charset="-120"/>
                <a:cs typeface="Times New Roman" panose="02020603050405020304" pitchFamily="18" charset="0"/>
              </a:rPr>
              <a:t>)</a:t>
            </a:r>
            <a:r>
              <a:rPr lang="zh-TW" altLang="en-US" sz="2400" dirty="0" smtClean="0">
                <a:latin typeface="華康中特圓體" panose="020F0809000000000000" pitchFamily="49" charset="-120"/>
                <a:ea typeface="華康中特圓體" panose="020F0809000000000000" pitchFamily="49" charset="-120"/>
                <a:cs typeface="Times New Roman" panose="02020603050405020304" pitchFamily="18" charset="0"/>
              </a:rPr>
              <a:t>、學程之報到資格。</a:t>
            </a:r>
            <a:endParaRPr lang="zh-TW" altLang="en-US" sz="2400" dirty="0">
              <a:latin typeface="華康中特圓體" panose="020F0809000000000000" pitchFamily="49" charset="-120"/>
              <a:ea typeface="華康中特圓體" panose="020F0809000000000000" pitchFamily="49" charset="-120"/>
              <a:cs typeface="Times New Roman" panose="02020603050405020304" pitchFamily="18" charset="0"/>
            </a:endParaRPr>
          </a:p>
        </p:txBody>
      </p:sp>
    </p:spTree>
    <p:extLst>
      <p:ext uri="{BB962C8B-B14F-4D97-AF65-F5344CB8AC3E}">
        <p14:creationId xmlns:p14="http://schemas.microsoft.com/office/powerpoint/2010/main" val="124283833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fld id="{A6174ADA-354D-4803-A14C-B38EECA4D689}" type="slidenum">
              <a:rPr lang="zh-TW" altLang="en-US" smtClean="0"/>
              <a:t>33</a:t>
            </a:fld>
            <a:endParaRPr lang="zh-TW" altLang="en-US"/>
          </a:p>
        </p:txBody>
      </p:sp>
      <p:sp>
        <p:nvSpPr>
          <p:cNvPr id="3" name="矩形 2"/>
          <p:cNvSpPr/>
          <p:nvPr/>
        </p:nvSpPr>
        <p:spPr>
          <a:xfrm>
            <a:off x="0" y="0"/>
            <a:ext cx="12192000" cy="520700"/>
          </a:xfrm>
          <a:prstGeom prst="rect">
            <a:avLst/>
          </a:prstGeom>
          <a:solidFill>
            <a:srgbClr val="DFD7E9"/>
          </a:solidFill>
          <a:ln>
            <a:solidFill>
              <a:srgbClr val="DFD7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sz="2800" dirty="0">
                <a:solidFill>
                  <a:schemeClr val="tx1"/>
                </a:solidFill>
                <a:latin typeface="華康中特圓體" panose="020F0809000000000000" pitchFamily="49" charset="-120"/>
                <a:ea typeface="華康中特圓體" panose="020F0809000000000000" pitchFamily="49" charset="-120"/>
                <a:sym typeface="Wingdings" panose="05000000000000000000" pitchFamily="2" charset="2"/>
              </a:rPr>
              <a:t>八、錄取報到注意事項：</a:t>
            </a:r>
            <a:r>
              <a:rPr lang="zh-TW" altLang="en-US" sz="2800" dirty="0" smtClean="0">
                <a:solidFill>
                  <a:schemeClr val="tx1"/>
                </a:solidFill>
                <a:latin typeface="華康中特圓體" panose="020F0809000000000000" pitchFamily="49" charset="-120"/>
                <a:ea typeface="華康中特圓體" panose="020F0809000000000000" pitchFamily="49" charset="-120"/>
                <a:sym typeface="Wingdings" panose="05000000000000000000" pitchFamily="2" charset="2"/>
              </a:rPr>
              <a:t>第一階段</a:t>
            </a:r>
            <a:r>
              <a:rPr lang="zh-TW" altLang="en-US" sz="2800" dirty="0" smtClean="0">
                <a:solidFill>
                  <a:srgbClr val="00A249"/>
                </a:solidFill>
                <a:latin typeface="華康中特圓體" panose="020F0809000000000000" pitchFamily="49" charset="-120"/>
                <a:ea typeface="華康中特圓體" panose="020F0809000000000000" pitchFamily="49" charset="-120"/>
                <a:sym typeface="Wingdings" panose="05000000000000000000" pitchFamily="2" charset="2"/>
              </a:rPr>
              <a:t>備取</a:t>
            </a:r>
            <a:r>
              <a:rPr lang="zh-TW" altLang="en-US" sz="2800" dirty="0">
                <a:solidFill>
                  <a:srgbClr val="00A249"/>
                </a:solidFill>
                <a:latin typeface="華康中特圓體" panose="020F0809000000000000" pitchFamily="49" charset="-120"/>
                <a:ea typeface="華康中特圓體" panose="020F0809000000000000" pitchFamily="49" charset="-120"/>
                <a:sym typeface="Wingdings" panose="05000000000000000000" pitchFamily="2" charset="2"/>
              </a:rPr>
              <a:t>生</a:t>
            </a:r>
            <a:r>
              <a:rPr lang="zh-TW" altLang="en-US" sz="2800" dirty="0">
                <a:solidFill>
                  <a:schemeClr val="tx1"/>
                </a:solidFill>
                <a:latin typeface="華康中特圓體" panose="020F0809000000000000" pitchFamily="49" charset="-120"/>
                <a:ea typeface="華康中特圓體" panose="020F0809000000000000" pitchFamily="49" charset="-120"/>
                <a:sym typeface="Wingdings" panose="05000000000000000000" pitchFamily="2" charset="2"/>
              </a:rPr>
              <a:t>報到規定</a:t>
            </a:r>
            <a:endParaRPr lang="zh-TW" altLang="en-US" sz="2800" dirty="0">
              <a:solidFill>
                <a:srgbClr val="00A249"/>
              </a:solidFill>
              <a:latin typeface="華康中特圓體" panose="020F0809000000000000" pitchFamily="49" charset="-120"/>
              <a:ea typeface="華康中特圓體" panose="020F0809000000000000" pitchFamily="49" charset="-120"/>
            </a:endParaRPr>
          </a:p>
        </p:txBody>
      </p:sp>
      <p:sp>
        <p:nvSpPr>
          <p:cNvPr id="4" name="內容版面配置區 2"/>
          <p:cNvSpPr txBox="1">
            <a:spLocks/>
          </p:cNvSpPr>
          <p:nvPr/>
        </p:nvSpPr>
        <p:spPr>
          <a:xfrm>
            <a:off x="323849" y="1125539"/>
            <a:ext cx="11316607" cy="43318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457200" algn="just">
              <a:lnSpc>
                <a:spcPct val="100000"/>
              </a:lnSpc>
              <a:spcBef>
                <a:spcPts val="600"/>
              </a:spcBef>
              <a:spcAft>
                <a:spcPts val="600"/>
              </a:spcAft>
              <a:buFont typeface="+mj-lt"/>
              <a:buAutoNum type="arabicPeriod"/>
              <a:defRPr/>
            </a:pPr>
            <a:r>
              <a:rPr lang="zh-TW" altLang="en-US" dirty="0" smtClean="0">
                <a:latin typeface="華康中特圓體" panose="020F0809000000000000" pitchFamily="49" charset="-120"/>
                <a:ea typeface="華康中特圓體" panose="020F0809000000000000" pitchFamily="49" charset="-120"/>
                <a:cs typeface="Times New Roman" pitchFamily="18" charset="0"/>
              </a:rPr>
              <a:t>獲錄取學校通知備取遞補者，</a:t>
            </a:r>
            <a:r>
              <a:rPr lang="zh-TW" altLang="en-US" u="sng" dirty="0" smtClean="0">
                <a:latin typeface="華康中特圓體" panose="020F0809000000000000" pitchFamily="49" charset="-120"/>
                <a:ea typeface="華康中特圓體" panose="020F0809000000000000" pitchFamily="49" charset="-120"/>
                <a:cs typeface="Times New Roman" pitchFamily="18" charset="0"/>
              </a:rPr>
              <a:t>應依所錄取學校規定時間及方式辦理報到手續</a:t>
            </a:r>
            <a:r>
              <a:rPr lang="zh-TW" altLang="en-US" dirty="0" smtClean="0">
                <a:latin typeface="華康中特圓體" panose="020F0809000000000000" pitchFamily="49" charset="-120"/>
                <a:ea typeface="華康中特圓體" panose="020F0809000000000000" pitchFamily="49" charset="-120"/>
                <a:cs typeface="Times New Roman" pitchFamily="18" charset="0"/>
              </a:rPr>
              <a:t>。</a:t>
            </a:r>
            <a:endParaRPr lang="en-US" altLang="zh-TW" dirty="0" smtClean="0">
              <a:latin typeface="華康中特圓體" panose="020F0809000000000000" pitchFamily="49" charset="-120"/>
              <a:ea typeface="華康中特圓體" panose="020F0809000000000000" pitchFamily="49" charset="-120"/>
              <a:cs typeface="Times New Roman" pitchFamily="18" charset="0"/>
            </a:endParaRPr>
          </a:p>
          <a:p>
            <a:pPr marL="300037" lvl="2" indent="0" algn="just">
              <a:lnSpc>
                <a:spcPct val="100000"/>
              </a:lnSpc>
              <a:spcBef>
                <a:spcPts val="0"/>
              </a:spcBef>
              <a:spcAft>
                <a:spcPts val="600"/>
              </a:spcAft>
              <a:buFont typeface="Arial" panose="020B0604020202020204" pitchFamily="34" charset="0"/>
              <a:buNone/>
              <a:defRPr/>
            </a:pPr>
            <a:r>
              <a:rPr lang="zh-TW" altLang="en-US" sz="2400" dirty="0" smtClean="0">
                <a:latin typeface="華康中特圓體" panose="020F0809000000000000" pitchFamily="49" charset="-120"/>
                <a:ea typeface="華康中特圓體" panose="020F0809000000000000" pitchFamily="49" charset="-120"/>
                <a:cs typeface="Times New Roman" pitchFamily="18" charset="0"/>
              </a:rPr>
              <a:t> </a:t>
            </a:r>
            <a:r>
              <a:rPr lang="en-US" altLang="zh-TW" sz="2400" dirty="0" smtClean="0">
                <a:solidFill>
                  <a:srgbClr val="FF0000"/>
                </a:solidFill>
                <a:latin typeface="華康中特圓體" panose="020F0809000000000000" pitchFamily="49" charset="-120"/>
                <a:ea typeface="華康中特圓體" panose="020F0809000000000000" pitchFamily="49" charset="-120"/>
                <a:cs typeface="Times New Roman" pitchFamily="18" charset="0"/>
              </a:rPr>
              <a:t>※</a:t>
            </a:r>
            <a:r>
              <a:rPr lang="zh-TW" altLang="en-US" sz="2400" dirty="0" smtClean="0">
                <a:solidFill>
                  <a:srgbClr val="FF0000"/>
                </a:solidFill>
                <a:latin typeface="華康中特圓體" panose="020F0809000000000000" pitchFamily="49" charset="-120"/>
                <a:ea typeface="華康中特圓體" panose="020F0809000000000000" pitchFamily="49" charset="-120"/>
                <a:cs typeface="Times New Roman" pitchFamily="18" charset="0"/>
              </a:rPr>
              <a:t>逾期或未依規定方式完成報到者，視為放棄備取遞補資格且不得異議。</a:t>
            </a:r>
            <a:endParaRPr lang="en-US" altLang="zh-TW" sz="2400" dirty="0" smtClean="0">
              <a:solidFill>
                <a:srgbClr val="FF0000"/>
              </a:solidFill>
              <a:latin typeface="華康中特圓體" panose="020F0809000000000000" pitchFamily="49" charset="-120"/>
              <a:ea typeface="華康中特圓體" panose="020F0809000000000000" pitchFamily="49" charset="-120"/>
              <a:cs typeface="Times New Roman" pitchFamily="18" charset="0"/>
            </a:endParaRPr>
          </a:p>
          <a:p>
            <a:pPr marL="457200" lvl="1" indent="-457200" algn="just">
              <a:lnSpc>
                <a:spcPct val="100000"/>
              </a:lnSpc>
              <a:spcBef>
                <a:spcPts val="600"/>
              </a:spcBef>
              <a:spcAft>
                <a:spcPts val="600"/>
              </a:spcAft>
              <a:buFont typeface="+mj-lt"/>
              <a:buAutoNum type="arabicPeriod" startAt="2"/>
              <a:defRPr/>
            </a:pPr>
            <a:r>
              <a:rPr lang="zh-TW" altLang="en-US" dirty="0" smtClean="0">
                <a:solidFill>
                  <a:srgbClr val="FF0000"/>
                </a:solidFill>
                <a:latin typeface="華康中特圓體" panose="020F0809000000000000" pitchFamily="49" charset="-120"/>
                <a:ea typeface="華康中特圓體" panose="020F0809000000000000" pitchFamily="49" charset="-120"/>
                <a:cs typeface="Times New Roman" pitchFamily="18" charset="0"/>
              </a:rPr>
              <a:t>備取生應密切注意各錄取學校遞補報到通知，與網站公告之備取遞補名單及報到時間。</a:t>
            </a:r>
            <a:endParaRPr lang="en-US" altLang="zh-TW" dirty="0" smtClean="0">
              <a:solidFill>
                <a:srgbClr val="FF0000"/>
              </a:solidFill>
              <a:latin typeface="華康中特圓體" panose="020F0809000000000000" pitchFamily="49" charset="-120"/>
              <a:ea typeface="華康中特圓體" panose="020F0809000000000000" pitchFamily="49" charset="-120"/>
              <a:cs typeface="Times New Roman" pitchFamily="18" charset="0"/>
            </a:endParaRPr>
          </a:p>
          <a:p>
            <a:pPr marL="0" lvl="1" indent="0" algn="just">
              <a:lnSpc>
                <a:spcPct val="100000"/>
              </a:lnSpc>
              <a:spcBef>
                <a:spcPts val="0"/>
              </a:spcBef>
              <a:spcAft>
                <a:spcPts val="600"/>
              </a:spcAft>
              <a:buFont typeface="Arial" panose="020B0604020202020204" pitchFamily="34" charset="0"/>
              <a:buNone/>
              <a:defRPr/>
            </a:pPr>
            <a:r>
              <a:rPr lang="en-US" altLang="zh-TW" dirty="0" smtClean="0">
                <a:solidFill>
                  <a:srgbClr val="FF0000"/>
                </a:solidFill>
                <a:latin typeface="華康中特圓體" panose="020F0809000000000000" pitchFamily="49" charset="-120"/>
                <a:ea typeface="華康中特圓體" panose="020F0809000000000000" pitchFamily="49" charset="-120"/>
                <a:cs typeface="Times New Roman" pitchFamily="18" charset="0"/>
              </a:rPr>
              <a:t>   </a:t>
            </a:r>
            <a:r>
              <a:rPr lang="en-US" altLang="zh-TW" dirty="0" smtClean="0">
                <a:latin typeface="華康中特圓體" panose="020F0809000000000000" pitchFamily="49" charset="-120"/>
                <a:ea typeface="華康中特圓體" panose="020F0809000000000000" pitchFamily="49" charset="-120"/>
                <a:cs typeface="Times New Roman" pitchFamily="18" charset="0"/>
              </a:rPr>
              <a:t>※</a:t>
            </a:r>
            <a:r>
              <a:rPr lang="zh-TW" altLang="en-US" dirty="0" smtClean="0">
                <a:latin typeface="華康中特圓體" panose="020F0809000000000000" pitchFamily="49" charset="-120"/>
                <a:ea typeface="華康中特圓體" panose="020F0809000000000000" pitchFamily="49" charset="-120"/>
                <a:cs typeface="Times New Roman" pitchFamily="18" charset="0"/>
              </a:rPr>
              <a:t>如未接獲通知或有任何疑問請逕洽各校，以免權益受損。</a:t>
            </a:r>
            <a:endParaRPr lang="en-US" altLang="zh-TW" dirty="0" smtClean="0">
              <a:latin typeface="華康中特圓體" panose="020F0809000000000000" pitchFamily="49" charset="-120"/>
              <a:ea typeface="華康中特圓體" panose="020F0809000000000000" pitchFamily="49" charset="-120"/>
              <a:cs typeface="Times New Roman" pitchFamily="18" charset="0"/>
            </a:endParaRPr>
          </a:p>
          <a:p>
            <a:pPr marL="457200" lvl="1" indent="-457200" algn="just">
              <a:lnSpc>
                <a:spcPct val="100000"/>
              </a:lnSpc>
              <a:spcBef>
                <a:spcPts val="600"/>
              </a:spcBef>
              <a:spcAft>
                <a:spcPts val="600"/>
              </a:spcAft>
              <a:buFont typeface="+mj-lt"/>
              <a:buAutoNum type="arabicPeriod" startAt="3"/>
              <a:defRPr/>
            </a:pPr>
            <a:r>
              <a:rPr lang="zh-TW" altLang="en-US" dirty="0" smtClean="0">
                <a:latin typeface="華康中特圓體" panose="020F0809000000000000" pitchFamily="49" charset="-120"/>
                <a:ea typeface="華康中特圓體" panose="020F0809000000000000" pitchFamily="49" charset="-120"/>
                <a:cs typeface="Times New Roman" panose="02020603050405020304" pitchFamily="18" charset="0"/>
              </a:rPr>
              <a:t>本階段報到截止後，已完成報到之錄取生，除</a:t>
            </a:r>
            <a:r>
              <a:rPr lang="zh-TW" altLang="en-US" dirty="0" smtClean="0">
                <a:solidFill>
                  <a:srgbClr val="0000FF"/>
                </a:solidFill>
                <a:latin typeface="華康中特圓體" panose="020F0809000000000000" pitchFamily="49" charset="-120"/>
                <a:ea typeface="華康中特圓體" panose="020F0809000000000000" pitchFamily="49" charset="-120"/>
                <a:cs typeface="Times New Roman" panose="02020603050405020304" pitchFamily="18" charset="0"/>
              </a:rPr>
              <a:t>辦理科技校院之第二階段其他校系</a:t>
            </a:r>
            <a:r>
              <a:rPr lang="en-US" altLang="zh-TW" dirty="0" smtClean="0">
                <a:solidFill>
                  <a:srgbClr val="0000FF"/>
                </a:solidFill>
                <a:latin typeface="華康中特圓體" panose="020F0809000000000000" pitchFamily="49" charset="-120"/>
                <a:ea typeface="華康中特圓體" panose="020F0809000000000000" pitchFamily="49" charset="-120"/>
                <a:cs typeface="Times New Roman" panose="02020603050405020304" pitchFamily="18" charset="0"/>
              </a:rPr>
              <a:t>(</a:t>
            </a:r>
            <a:r>
              <a:rPr lang="zh-TW" altLang="en-US" dirty="0" smtClean="0">
                <a:solidFill>
                  <a:srgbClr val="0000FF"/>
                </a:solidFill>
                <a:latin typeface="華康中特圓體" panose="020F0809000000000000" pitchFamily="49" charset="-120"/>
                <a:ea typeface="華康中特圓體" panose="020F0809000000000000" pitchFamily="49" charset="-120"/>
                <a:cs typeface="Times New Roman" panose="02020603050405020304" pitchFamily="18" charset="0"/>
              </a:rPr>
              <a:t>組</a:t>
            </a:r>
            <a:r>
              <a:rPr lang="en-US" altLang="zh-TW" dirty="0" smtClean="0">
                <a:solidFill>
                  <a:srgbClr val="0000FF"/>
                </a:solidFill>
                <a:latin typeface="華康中特圓體" panose="020F0809000000000000" pitchFamily="49" charset="-120"/>
                <a:ea typeface="華康中特圓體" panose="020F0809000000000000" pitchFamily="49" charset="-120"/>
                <a:cs typeface="Times New Roman" panose="02020603050405020304" pitchFamily="18" charset="0"/>
              </a:rPr>
              <a:t>)</a:t>
            </a:r>
            <a:r>
              <a:rPr lang="zh-TW" altLang="en-US" dirty="0" smtClean="0">
                <a:solidFill>
                  <a:srgbClr val="0000FF"/>
                </a:solidFill>
                <a:latin typeface="華康中特圓體" panose="020F0809000000000000" pitchFamily="49" charset="-120"/>
                <a:ea typeface="華康中特圓體" panose="020F0809000000000000" pitchFamily="49" charset="-120"/>
                <a:cs typeface="Times New Roman" panose="02020603050405020304" pitchFamily="18" charset="0"/>
              </a:rPr>
              <a:t>、學程</a:t>
            </a:r>
            <a:r>
              <a:rPr lang="zh-TW" altLang="en-US" dirty="0" smtClean="0">
                <a:solidFill>
                  <a:srgbClr val="FF0000"/>
                </a:solidFill>
                <a:latin typeface="華康中特圓體" panose="020F0809000000000000" pitchFamily="49" charset="-120"/>
                <a:ea typeface="華康中特圓體" panose="020F0809000000000000" pitchFamily="49" charset="-120"/>
                <a:cs typeface="Times New Roman" panose="02020603050405020304" pitchFamily="18" charset="0"/>
              </a:rPr>
              <a:t>備取遞補報到者</a:t>
            </a:r>
            <a:r>
              <a:rPr lang="zh-TW" altLang="en-US" dirty="0" smtClean="0">
                <a:solidFill>
                  <a:srgbClr val="0000FF"/>
                </a:solidFill>
                <a:latin typeface="華康中特圓體" panose="020F0809000000000000" pitchFamily="49" charset="-120"/>
                <a:ea typeface="華康中特圓體" panose="020F0809000000000000" pitchFamily="49" charset="-120"/>
                <a:cs typeface="Times New Roman" panose="02020603050405020304" pitchFamily="18" charset="0"/>
              </a:rPr>
              <a:t>，得於第二階段報到截止時間前，向已報到之校系</a:t>
            </a:r>
            <a:r>
              <a:rPr lang="en-US" altLang="zh-TW" dirty="0" smtClean="0">
                <a:solidFill>
                  <a:srgbClr val="0000FF"/>
                </a:solidFill>
                <a:latin typeface="華康中特圓體" panose="020F0809000000000000" pitchFamily="49" charset="-120"/>
                <a:ea typeface="華康中特圓體" panose="020F0809000000000000" pitchFamily="49" charset="-120"/>
                <a:cs typeface="Times New Roman" panose="02020603050405020304" pitchFamily="18" charset="0"/>
              </a:rPr>
              <a:t>(</a:t>
            </a:r>
            <a:r>
              <a:rPr lang="zh-TW" altLang="en-US" dirty="0" smtClean="0">
                <a:solidFill>
                  <a:srgbClr val="0000FF"/>
                </a:solidFill>
                <a:latin typeface="華康中特圓體" panose="020F0809000000000000" pitchFamily="49" charset="-120"/>
                <a:ea typeface="華康中特圓體" panose="020F0809000000000000" pitchFamily="49" charset="-120"/>
                <a:cs typeface="Times New Roman" panose="02020603050405020304" pitchFamily="18" charset="0"/>
              </a:rPr>
              <a:t>組</a:t>
            </a:r>
            <a:r>
              <a:rPr lang="en-US" altLang="zh-TW" dirty="0" smtClean="0">
                <a:solidFill>
                  <a:srgbClr val="0000FF"/>
                </a:solidFill>
                <a:latin typeface="華康中特圓體" panose="020F0809000000000000" pitchFamily="49" charset="-120"/>
                <a:ea typeface="華康中特圓體" panose="020F0809000000000000" pitchFamily="49" charset="-120"/>
                <a:cs typeface="Times New Roman" panose="02020603050405020304" pitchFamily="18" charset="0"/>
              </a:rPr>
              <a:t>)</a:t>
            </a:r>
            <a:r>
              <a:rPr lang="zh-TW" altLang="en-US" dirty="0" smtClean="0">
                <a:solidFill>
                  <a:srgbClr val="0000FF"/>
                </a:solidFill>
                <a:latin typeface="華康中特圓體" panose="020F0809000000000000" pitchFamily="49" charset="-120"/>
                <a:ea typeface="華康中特圓體" panose="020F0809000000000000" pitchFamily="49" charset="-120"/>
                <a:cs typeface="Times New Roman" panose="02020603050405020304" pitchFamily="18" charset="0"/>
              </a:rPr>
              <a:t>、學程</a:t>
            </a:r>
            <a:r>
              <a:rPr lang="zh-TW" altLang="en-US" dirty="0" smtClean="0">
                <a:solidFill>
                  <a:srgbClr val="FF0000"/>
                </a:solidFill>
                <a:latin typeface="華康中特圓體" panose="020F0809000000000000" pitchFamily="49" charset="-120"/>
                <a:ea typeface="華康中特圓體" panose="020F0809000000000000" pitchFamily="49" charset="-120"/>
                <a:cs typeface="Times New Roman" panose="02020603050405020304" pitchFamily="18" charset="0"/>
              </a:rPr>
              <a:t>聲明放棄錄取資格</a:t>
            </a:r>
            <a:r>
              <a:rPr lang="zh-TW" altLang="en-US" dirty="0" smtClean="0">
                <a:solidFill>
                  <a:srgbClr val="0000FF"/>
                </a:solidFill>
                <a:latin typeface="華康中特圓體" panose="020F0809000000000000" pitchFamily="49" charset="-120"/>
                <a:ea typeface="華康中特圓體" panose="020F0809000000000000" pitchFamily="49" charset="-120"/>
                <a:cs typeface="Times New Roman" panose="02020603050405020304" pitchFamily="18" charset="0"/>
              </a:rPr>
              <a:t>，</a:t>
            </a:r>
            <a:r>
              <a:rPr lang="zh-TW" altLang="en-US" dirty="0" smtClean="0">
                <a:latin typeface="華康中特圓體" panose="020F0809000000000000" pitchFamily="49" charset="-120"/>
                <a:ea typeface="華康中特圓體" panose="020F0809000000000000" pitchFamily="49" charset="-120"/>
                <a:cs typeface="Times New Roman" panose="02020603050405020304" pitchFamily="18" charset="0"/>
              </a:rPr>
              <a:t>否則不得聲明放棄已報到校系</a:t>
            </a:r>
            <a:r>
              <a:rPr lang="en-US" altLang="zh-TW" dirty="0" smtClean="0">
                <a:latin typeface="華康中特圓體" panose="020F0809000000000000" pitchFamily="49" charset="-120"/>
                <a:ea typeface="華康中特圓體" panose="020F0809000000000000" pitchFamily="49" charset="-120"/>
                <a:cs typeface="Times New Roman" panose="02020603050405020304" pitchFamily="18" charset="0"/>
              </a:rPr>
              <a:t>(</a:t>
            </a:r>
            <a:r>
              <a:rPr lang="zh-TW" altLang="en-US" dirty="0" smtClean="0">
                <a:latin typeface="華康中特圓體" panose="020F0809000000000000" pitchFamily="49" charset="-120"/>
                <a:ea typeface="華康中特圓體" panose="020F0809000000000000" pitchFamily="49" charset="-120"/>
                <a:cs typeface="Times New Roman" panose="02020603050405020304" pitchFamily="18" charset="0"/>
              </a:rPr>
              <a:t>組</a:t>
            </a:r>
            <a:r>
              <a:rPr lang="en-US" altLang="zh-TW" dirty="0" smtClean="0">
                <a:latin typeface="華康中特圓體" panose="020F0809000000000000" pitchFamily="49" charset="-120"/>
                <a:ea typeface="華康中特圓體" panose="020F0809000000000000" pitchFamily="49" charset="-120"/>
                <a:cs typeface="Times New Roman" panose="02020603050405020304" pitchFamily="18" charset="0"/>
              </a:rPr>
              <a:t>)</a:t>
            </a:r>
            <a:r>
              <a:rPr lang="zh-TW" altLang="en-US" dirty="0" smtClean="0">
                <a:latin typeface="華康中特圓體" panose="020F0809000000000000" pitchFamily="49" charset="-120"/>
                <a:ea typeface="華康中特圓體" panose="020F0809000000000000" pitchFamily="49" charset="-120"/>
                <a:cs typeface="Times New Roman" panose="02020603050405020304" pitchFamily="18" charset="0"/>
              </a:rPr>
              <a:t>、學程之錄取資格。</a:t>
            </a:r>
          </a:p>
          <a:p>
            <a:pPr marL="0" lvl="1" indent="0" algn="just">
              <a:spcBef>
                <a:spcPts val="1000"/>
              </a:spcBef>
              <a:buNone/>
              <a:defRPr/>
            </a:pPr>
            <a:endParaRPr lang="en-US" altLang="zh-TW" dirty="0" smtClean="0">
              <a:solidFill>
                <a:srgbClr val="FF0000"/>
              </a:solidFill>
              <a:latin typeface="華康中特圓體" panose="020F0809000000000000" pitchFamily="49" charset="-120"/>
              <a:ea typeface="華康中特圓體" panose="020F0809000000000000" pitchFamily="49" charset="-120"/>
              <a:cs typeface="Times New Roman" pitchFamily="18" charset="0"/>
            </a:endParaRPr>
          </a:p>
          <a:p>
            <a:pPr>
              <a:defRPr/>
            </a:pPr>
            <a:endParaRPr lang="zh-TW" altLang="en-US" sz="2400" dirty="0">
              <a:latin typeface="華康中特圓體" panose="020F0809000000000000" pitchFamily="49" charset="-120"/>
              <a:ea typeface="華康中特圓體" panose="020F0809000000000000" pitchFamily="49" charset="-120"/>
            </a:endParaRPr>
          </a:p>
        </p:txBody>
      </p:sp>
    </p:spTree>
    <p:extLst>
      <p:ext uri="{BB962C8B-B14F-4D97-AF65-F5344CB8AC3E}">
        <p14:creationId xmlns:p14="http://schemas.microsoft.com/office/powerpoint/2010/main" val="379437438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fld id="{A6174ADA-354D-4803-A14C-B38EECA4D689}" type="slidenum">
              <a:rPr lang="zh-TW" altLang="en-US" smtClean="0"/>
              <a:t>34</a:t>
            </a:fld>
            <a:endParaRPr lang="zh-TW" altLang="en-US"/>
          </a:p>
        </p:txBody>
      </p:sp>
      <p:sp>
        <p:nvSpPr>
          <p:cNvPr id="3" name="矩形 2"/>
          <p:cNvSpPr/>
          <p:nvPr/>
        </p:nvSpPr>
        <p:spPr>
          <a:xfrm>
            <a:off x="0" y="0"/>
            <a:ext cx="12192000" cy="520700"/>
          </a:xfrm>
          <a:prstGeom prst="rect">
            <a:avLst/>
          </a:prstGeom>
          <a:solidFill>
            <a:srgbClr val="DFD7E9"/>
          </a:solidFill>
          <a:ln>
            <a:solidFill>
              <a:srgbClr val="DFD7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sz="2800" dirty="0">
                <a:solidFill>
                  <a:schemeClr val="tx1"/>
                </a:solidFill>
                <a:latin typeface="華康中特圓體" panose="020F0809000000000000" pitchFamily="49" charset="-120"/>
                <a:ea typeface="華康中特圓體" panose="020F0809000000000000" pitchFamily="49" charset="-120"/>
                <a:sym typeface="Wingdings" panose="05000000000000000000" pitchFamily="2" charset="2"/>
              </a:rPr>
              <a:t>八、錄取報到注意事項：</a:t>
            </a:r>
            <a:r>
              <a:rPr lang="zh-TW" altLang="en-US" sz="2800" dirty="0" smtClean="0">
                <a:solidFill>
                  <a:schemeClr val="tx1"/>
                </a:solidFill>
                <a:latin typeface="華康中特圓體" panose="020F0809000000000000" pitchFamily="49" charset="-120"/>
                <a:ea typeface="華康中特圓體" panose="020F0809000000000000" pitchFamily="49" charset="-120"/>
                <a:sym typeface="Wingdings" panose="05000000000000000000" pitchFamily="2" charset="2"/>
              </a:rPr>
              <a:t>第二</a:t>
            </a:r>
            <a:r>
              <a:rPr lang="zh-TW" altLang="en-US" sz="2800" dirty="0">
                <a:solidFill>
                  <a:schemeClr val="tx1"/>
                </a:solidFill>
                <a:latin typeface="華康中特圓體" panose="020F0809000000000000" pitchFamily="49" charset="-120"/>
                <a:ea typeface="華康中特圓體" panose="020F0809000000000000" pitchFamily="49" charset="-120"/>
                <a:sym typeface="Wingdings" panose="05000000000000000000" pitchFamily="2" charset="2"/>
              </a:rPr>
              <a:t>階段報到</a:t>
            </a:r>
            <a:endParaRPr lang="zh-TW" altLang="en-US" sz="2800" dirty="0">
              <a:solidFill>
                <a:srgbClr val="00A249"/>
              </a:solidFill>
              <a:latin typeface="華康中特圓體" panose="020F0809000000000000" pitchFamily="49" charset="-120"/>
              <a:ea typeface="華康中特圓體" panose="020F0809000000000000" pitchFamily="49" charset="-120"/>
            </a:endParaRPr>
          </a:p>
        </p:txBody>
      </p:sp>
      <p:sp>
        <p:nvSpPr>
          <p:cNvPr id="4" name="Google Shape;411;p44"/>
          <p:cNvSpPr txBox="1">
            <a:spLocks/>
          </p:cNvSpPr>
          <p:nvPr/>
        </p:nvSpPr>
        <p:spPr>
          <a:xfrm>
            <a:off x="552647" y="781114"/>
            <a:ext cx="10380662" cy="1785900"/>
          </a:xfrm>
          <a:prstGeom prst="rect">
            <a:avLst/>
          </a:prstGeom>
          <a:noFill/>
          <a:ln>
            <a:noFill/>
          </a:ln>
        </p:spPr>
        <p:txBody>
          <a:bodyPr spcFirstLastPara="1" wrap="square" lIns="91425" tIns="45700" rIns="91425" bIns="4570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spcBef>
                <a:spcPts val="0"/>
              </a:spcBef>
              <a:buClr>
                <a:schemeClr val="dk1"/>
              </a:buClr>
              <a:buSzPts val="2200"/>
              <a:buFont typeface="Wingdings" panose="05000000000000000000" pitchFamily="2" charset="2"/>
              <a:buChar char="Ø"/>
            </a:pPr>
            <a:r>
              <a:rPr lang="zh-TW" altLang="en-US" sz="2400" dirty="0" smtClean="0">
                <a:latin typeface="華康中特圓體" panose="020F0809000000000000" pitchFamily="49" charset="-120"/>
                <a:ea typeface="華康中特圓體" panose="020F0809000000000000" pitchFamily="49" charset="-120"/>
                <a:cs typeface="Times New Roman"/>
                <a:sym typeface="Times New Roman"/>
              </a:rPr>
              <a:t>第二階段報到期限為</a:t>
            </a:r>
            <a:r>
              <a:rPr lang="en-US" altLang="zh-TW" sz="2400" dirty="0" smtClean="0">
                <a:solidFill>
                  <a:srgbClr val="0066CC"/>
                </a:solidFill>
                <a:latin typeface="Consolas" panose="020B0609020204030204" pitchFamily="49" charset="0"/>
                <a:ea typeface="華康中特圓體" panose="020F0809000000000000" pitchFamily="49" charset="-120"/>
                <a:cs typeface="Times New Roman"/>
                <a:sym typeface="Times New Roman"/>
              </a:rPr>
              <a:t>111.6.16(</a:t>
            </a:r>
            <a:r>
              <a:rPr lang="zh-TW" altLang="en-US" sz="2400" dirty="0" smtClean="0">
                <a:solidFill>
                  <a:srgbClr val="0066CC"/>
                </a:solidFill>
                <a:latin typeface="Consolas" panose="020B0609020204030204" pitchFamily="49" charset="0"/>
                <a:ea typeface="華康中特圓體" panose="020F0809000000000000" pitchFamily="49" charset="-120"/>
                <a:cs typeface="Times New Roman"/>
                <a:sym typeface="Times New Roman"/>
              </a:rPr>
              <a:t>四</a:t>
            </a:r>
            <a:r>
              <a:rPr lang="en-US" altLang="zh-TW" sz="2400" dirty="0" smtClean="0">
                <a:solidFill>
                  <a:srgbClr val="0066CC"/>
                </a:solidFill>
                <a:latin typeface="Consolas" panose="020B0609020204030204" pitchFamily="49" charset="0"/>
                <a:ea typeface="華康中特圓體" panose="020F0809000000000000" pitchFamily="49" charset="-120"/>
                <a:cs typeface="Times New Roman"/>
                <a:sym typeface="Times New Roman"/>
              </a:rPr>
              <a:t>)13</a:t>
            </a:r>
            <a:r>
              <a:rPr lang="zh-TW" altLang="en-US" sz="2400" dirty="0" smtClean="0">
                <a:solidFill>
                  <a:srgbClr val="0066CC"/>
                </a:solidFill>
                <a:latin typeface="Consolas" panose="020B0609020204030204" pitchFamily="49" charset="0"/>
                <a:ea typeface="華康中特圓體" panose="020F0809000000000000" pitchFamily="49" charset="-120"/>
                <a:cs typeface="Times New Roman"/>
                <a:sym typeface="Times New Roman"/>
              </a:rPr>
              <a:t>：</a:t>
            </a:r>
            <a:r>
              <a:rPr lang="en-US" altLang="zh-TW" sz="2400" dirty="0" smtClean="0">
                <a:solidFill>
                  <a:srgbClr val="0066CC"/>
                </a:solidFill>
                <a:latin typeface="Consolas" panose="020B0609020204030204" pitchFamily="49" charset="0"/>
                <a:ea typeface="華康中特圓體" panose="020F0809000000000000" pitchFamily="49" charset="-120"/>
                <a:cs typeface="Times New Roman"/>
                <a:sym typeface="Times New Roman"/>
              </a:rPr>
              <a:t>00〜111.6.18(</a:t>
            </a:r>
            <a:r>
              <a:rPr lang="zh-TW" altLang="en-US" sz="2400" dirty="0" smtClean="0">
                <a:solidFill>
                  <a:srgbClr val="0066CC"/>
                </a:solidFill>
                <a:latin typeface="Consolas" panose="020B0609020204030204" pitchFamily="49" charset="0"/>
                <a:ea typeface="華康中特圓體" panose="020F0809000000000000" pitchFamily="49" charset="-120"/>
                <a:cs typeface="Times New Roman"/>
                <a:sym typeface="Times New Roman"/>
              </a:rPr>
              <a:t>六</a:t>
            </a:r>
            <a:r>
              <a:rPr lang="en-US" altLang="zh-TW" sz="2400" dirty="0" smtClean="0">
                <a:solidFill>
                  <a:srgbClr val="0066CC"/>
                </a:solidFill>
                <a:latin typeface="Consolas" panose="020B0609020204030204" pitchFamily="49" charset="0"/>
                <a:ea typeface="華康中特圓體" panose="020F0809000000000000" pitchFamily="49" charset="-120"/>
                <a:cs typeface="Times New Roman"/>
                <a:sym typeface="Times New Roman"/>
              </a:rPr>
              <a:t>)17</a:t>
            </a:r>
            <a:r>
              <a:rPr lang="zh-TW" altLang="en-US" sz="2400" dirty="0" smtClean="0">
                <a:solidFill>
                  <a:srgbClr val="0066CC"/>
                </a:solidFill>
                <a:latin typeface="Consolas" panose="020B0609020204030204" pitchFamily="49" charset="0"/>
                <a:ea typeface="華康中特圓體" panose="020F0809000000000000" pitchFamily="49" charset="-120"/>
                <a:cs typeface="Times New Roman"/>
                <a:sym typeface="Times New Roman"/>
              </a:rPr>
              <a:t>：</a:t>
            </a:r>
            <a:r>
              <a:rPr lang="en-US" altLang="zh-TW" sz="2400" dirty="0" smtClean="0">
                <a:solidFill>
                  <a:srgbClr val="0066CC"/>
                </a:solidFill>
                <a:latin typeface="Consolas" panose="020B0609020204030204" pitchFamily="49" charset="0"/>
                <a:ea typeface="華康中特圓體" panose="020F0809000000000000" pitchFamily="49" charset="-120"/>
                <a:cs typeface="Times New Roman"/>
                <a:sym typeface="Times New Roman"/>
              </a:rPr>
              <a:t>00</a:t>
            </a:r>
            <a:r>
              <a:rPr lang="zh-TW" altLang="en-US" sz="2400" dirty="0" smtClean="0">
                <a:solidFill>
                  <a:srgbClr val="0066CC"/>
                </a:solidFill>
                <a:latin typeface="Consolas" panose="020B0609020204030204" pitchFamily="49" charset="0"/>
                <a:ea typeface="華康中特圓體" panose="020F0809000000000000" pitchFamily="49" charset="-120"/>
                <a:cs typeface="Times New Roman"/>
                <a:sym typeface="Times New Roman"/>
              </a:rPr>
              <a:t>止</a:t>
            </a:r>
            <a:r>
              <a:rPr lang="zh-TW" altLang="en-US" sz="2400" dirty="0" smtClean="0">
                <a:latin typeface="華康中特圓體" panose="020F0809000000000000" pitchFamily="49" charset="-120"/>
                <a:ea typeface="華康中特圓體" panose="020F0809000000000000" pitchFamily="49" charset="-120"/>
                <a:cs typeface="Times New Roman"/>
                <a:sym typeface="Times New Roman"/>
              </a:rPr>
              <a:t>，</a:t>
            </a:r>
          </a:p>
          <a:p>
            <a:pPr marL="0" indent="0" algn="just">
              <a:buClr>
                <a:srgbClr val="0000FF"/>
              </a:buClr>
              <a:buSzPts val="2200"/>
              <a:buFont typeface="Arial" panose="020B0604020202020204" pitchFamily="34" charset="0"/>
              <a:buNone/>
            </a:pPr>
            <a:r>
              <a:rPr lang="zh-TW" altLang="en-US" sz="2400" dirty="0" smtClean="0">
                <a:solidFill>
                  <a:srgbClr val="0000FF"/>
                </a:solidFill>
                <a:latin typeface="華康中特圓體" panose="020F0809000000000000" pitchFamily="49" charset="-120"/>
                <a:ea typeface="華康中特圓體" panose="020F0809000000000000" pitchFamily="49" charset="-120"/>
                <a:cs typeface="Times New Roman"/>
                <a:sym typeface="Times New Roman"/>
              </a:rPr>
              <a:t>  </a:t>
            </a:r>
            <a:r>
              <a:rPr lang="zh-TW" altLang="en-US" sz="2400" dirty="0" smtClean="0">
                <a:latin typeface="華康中特圓體" panose="020F0809000000000000" pitchFamily="49" charset="-120"/>
                <a:ea typeface="華康中特圓體" panose="020F0809000000000000" pitchFamily="49" charset="-120"/>
                <a:cs typeface="Times New Roman"/>
                <a:sym typeface="Times New Roman"/>
              </a:rPr>
              <a:t>共分</a:t>
            </a:r>
            <a:r>
              <a:rPr lang="en-US" altLang="zh-TW" sz="2400" dirty="0" smtClean="0">
                <a:latin typeface="華康中特圓體" panose="020F0809000000000000" pitchFamily="49" charset="-120"/>
                <a:ea typeface="華康中特圓體" panose="020F0809000000000000" pitchFamily="49" charset="-120"/>
                <a:cs typeface="Times New Roman"/>
                <a:sym typeface="Times New Roman"/>
              </a:rPr>
              <a:t>7</a:t>
            </a:r>
            <a:r>
              <a:rPr lang="zh-TW" altLang="en-US" sz="2400" dirty="0" smtClean="0">
                <a:latin typeface="華康中特圓體" panose="020F0809000000000000" pitchFamily="49" charset="-120"/>
                <a:ea typeface="華康中特圓體" panose="020F0809000000000000" pitchFamily="49" charset="-120"/>
                <a:cs typeface="Times New Roman"/>
                <a:sym typeface="Times New Roman"/>
              </a:rPr>
              <a:t>梯次統一時段。</a:t>
            </a:r>
            <a:endParaRPr lang="en-US" altLang="zh-TW" sz="2400" dirty="0" smtClean="0">
              <a:latin typeface="華康中特圓體" panose="020F0809000000000000" pitchFamily="49" charset="-120"/>
              <a:ea typeface="華康中特圓體" panose="020F0809000000000000" pitchFamily="49" charset="-120"/>
              <a:cs typeface="Times New Roman"/>
              <a:sym typeface="Times New Roman"/>
            </a:endParaRPr>
          </a:p>
          <a:p>
            <a:pPr algn="just">
              <a:buSzPts val="2200"/>
              <a:buFont typeface="Wingdings" panose="05000000000000000000" pitchFamily="2" charset="2"/>
              <a:buChar char="Ø"/>
            </a:pPr>
            <a:r>
              <a:rPr lang="zh-TW" altLang="en-US" sz="2400" dirty="0" smtClean="0">
                <a:latin typeface="華康中特圓體" panose="020F0809000000000000" pitchFamily="49" charset="-120"/>
                <a:ea typeface="華康中特圓體" panose="020F0809000000000000" pitchFamily="49" charset="-120"/>
                <a:cs typeface="Times New Roman"/>
                <a:sym typeface="Times New Roman"/>
              </a:rPr>
              <a:t>依第一階段「備取生報到規定」、「聲明放棄錄取資格規定」及各所錄取學校規定時間及方式，</a:t>
            </a:r>
            <a:r>
              <a:rPr lang="zh-TW" altLang="en-US" sz="2400" dirty="0" smtClean="0">
                <a:solidFill>
                  <a:srgbClr val="FF0000"/>
                </a:solidFill>
                <a:latin typeface="華康中特圓體" panose="020F0809000000000000" pitchFamily="49" charset="-120"/>
                <a:ea typeface="華康中特圓體" panose="020F0809000000000000" pitchFamily="49" charset="-120"/>
                <a:cs typeface="Times New Roman"/>
                <a:sym typeface="Times New Roman"/>
              </a:rPr>
              <a:t>僅辦理備取生遞補報到及聲明放棄錄取資格</a:t>
            </a:r>
            <a:r>
              <a:rPr lang="zh-TW" altLang="en-US" sz="2400" b="1" dirty="0" smtClean="0">
                <a:latin typeface="華康中特圓體" panose="020F0809000000000000" pitchFamily="49" charset="-120"/>
                <a:ea typeface="華康中特圓體" panose="020F0809000000000000" pitchFamily="49" charset="-120"/>
                <a:cs typeface="Times New Roman"/>
                <a:sym typeface="Times New Roman"/>
              </a:rPr>
              <a:t>。</a:t>
            </a:r>
            <a:endParaRPr lang="zh-TW" altLang="en-US" sz="3200" dirty="0">
              <a:latin typeface="華康中特圓體" panose="020F0809000000000000" pitchFamily="49" charset="-120"/>
              <a:ea typeface="華康中特圓體" panose="020F0809000000000000" pitchFamily="49" charset="-120"/>
              <a:cs typeface="Times New Roman"/>
              <a:sym typeface="Times New Roman"/>
            </a:endParaRPr>
          </a:p>
        </p:txBody>
      </p:sp>
      <p:graphicFrame>
        <p:nvGraphicFramePr>
          <p:cNvPr id="5" name="Google Shape;413;p44"/>
          <p:cNvGraphicFramePr/>
          <p:nvPr>
            <p:extLst>
              <p:ext uri="{D42A27DB-BD31-4B8C-83A1-F6EECF244321}">
                <p14:modId xmlns:p14="http://schemas.microsoft.com/office/powerpoint/2010/main" val="1745300464"/>
              </p:ext>
            </p:extLst>
          </p:nvPr>
        </p:nvGraphicFramePr>
        <p:xfrm>
          <a:off x="2008132" y="2827428"/>
          <a:ext cx="7275568" cy="3021830"/>
        </p:xfrm>
        <a:graphic>
          <a:graphicData uri="http://schemas.openxmlformats.org/drawingml/2006/table">
            <a:tbl>
              <a:tblPr>
                <a:noFill/>
              </a:tblPr>
              <a:tblGrid>
                <a:gridCol w="1567428">
                  <a:extLst>
                    <a:ext uri="{9D8B030D-6E8A-4147-A177-3AD203B41FA5}">
                      <a16:colId xmlns:a16="http://schemas.microsoft.com/office/drawing/2014/main" val="20000"/>
                    </a:ext>
                  </a:extLst>
                </a:gridCol>
                <a:gridCol w="3053513">
                  <a:extLst>
                    <a:ext uri="{9D8B030D-6E8A-4147-A177-3AD203B41FA5}">
                      <a16:colId xmlns:a16="http://schemas.microsoft.com/office/drawing/2014/main" val="20001"/>
                    </a:ext>
                  </a:extLst>
                </a:gridCol>
                <a:gridCol w="2654627">
                  <a:extLst>
                    <a:ext uri="{9D8B030D-6E8A-4147-A177-3AD203B41FA5}">
                      <a16:colId xmlns:a16="http://schemas.microsoft.com/office/drawing/2014/main" val="20002"/>
                    </a:ext>
                  </a:extLst>
                </a:gridCol>
              </a:tblGrid>
              <a:tr h="431690">
                <a:tc>
                  <a:txBody>
                    <a:bodyPr/>
                    <a:lstStyle/>
                    <a:p>
                      <a:pPr marL="0" marR="0" lvl="0" indent="0" algn="l" rtl="0">
                        <a:lnSpc>
                          <a:spcPct val="100000"/>
                        </a:lnSpc>
                        <a:spcBef>
                          <a:spcPts val="0"/>
                        </a:spcBef>
                        <a:spcAft>
                          <a:spcPts val="0"/>
                        </a:spcAft>
                        <a:buClr>
                          <a:srgbClr val="000000"/>
                        </a:buClr>
                        <a:buSzPts val="2000"/>
                        <a:buFont typeface="Times New Roman"/>
                        <a:buNone/>
                      </a:pPr>
                      <a:r>
                        <a:rPr lang="zh-TW" sz="2000" b="0" i="0" u="none" strike="noStrike" cap="none" dirty="0">
                          <a:solidFill>
                            <a:srgbClr val="000000"/>
                          </a:solidFill>
                          <a:latin typeface="Consolas" panose="020B0609020204030204" pitchFamily="49" charset="0"/>
                          <a:ea typeface="華康中特圓體" panose="020F0809000000000000" pitchFamily="49" charset="-120"/>
                          <a:cs typeface="Times New Roman"/>
                          <a:sym typeface="Times New Roman"/>
                        </a:rPr>
                        <a:t>第1梯次：</a:t>
                      </a:r>
                      <a:endParaRPr sz="2000" b="0" i="0" u="none" strike="noStrike" cap="none" dirty="0">
                        <a:solidFill>
                          <a:schemeClr val="dk1"/>
                        </a:solidFill>
                        <a:latin typeface="Consolas" panose="020B0609020204030204" pitchFamily="49" charset="0"/>
                        <a:ea typeface="華康中特圓體" panose="020F0809000000000000" pitchFamily="49" charset="-120"/>
                        <a:cs typeface="Times New Roman"/>
                        <a:sym typeface="Times New Roman"/>
                      </a:endParaRPr>
                    </a:p>
                  </a:txBody>
                  <a:tcPr marL="68575" marR="68575" marT="0" marB="0" anchor="ctr">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rgbClr val="000000"/>
                      </a:solidFill>
                      <a:prstDash val="solid"/>
                      <a:round/>
                      <a:headEnd type="none" w="sm" len="sm"/>
                      <a:tailEnd type="none" w="sm" len="sm"/>
                    </a:lnB>
                    <a:solidFill>
                      <a:srgbClr val="E1F0FF"/>
                    </a:solidFill>
                  </a:tcPr>
                </a:tc>
                <a:tc>
                  <a:txBody>
                    <a:bodyPr/>
                    <a:lstStyle/>
                    <a:p>
                      <a:pPr marL="0" marR="0" lvl="0" indent="0" algn="l" rtl="0">
                        <a:lnSpc>
                          <a:spcPct val="100000"/>
                        </a:lnSpc>
                        <a:spcBef>
                          <a:spcPts val="0"/>
                        </a:spcBef>
                        <a:spcAft>
                          <a:spcPts val="0"/>
                        </a:spcAft>
                        <a:buClr>
                          <a:srgbClr val="000000"/>
                        </a:buClr>
                        <a:buSzPts val="2000"/>
                        <a:buFont typeface="Times New Roman"/>
                        <a:buNone/>
                      </a:pPr>
                      <a:r>
                        <a:rPr lang="zh-TW" sz="2000" dirty="0" smtClean="0">
                          <a:latin typeface="Consolas" panose="020B0609020204030204" pitchFamily="49" charset="0"/>
                          <a:ea typeface="華康中特圓體" panose="020F0809000000000000" pitchFamily="49" charset="-120"/>
                          <a:cs typeface="Times New Roman"/>
                          <a:sym typeface="Times New Roman"/>
                        </a:rPr>
                        <a:t>111</a:t>
                      </a:r>
                      <a:r>
                        <a:rPr lang="zh-TW" sz="2000" b="0" i="0" u="none" strike="noStrike" cap="none" dirty="0" smtClean="0">
                          <a:solidFill>
                            <a:srgbClr val="000000"/>
                          </a:solidFill>
                          <a:latin typeface="Consolas" panose="020B0609020204030204" pitchFamily="49" charset="0"/>
                          <a:ea typeface="華康中特圓體" panose="020F0809000000000000" pitchFamily="49" charset="-120"/>
                          <a:cs typeface="Times New Roman"/>
                          <a:sym typeface="Times New Roman"/>
                        </a:rPr>
                        <a:t>年</a:t>
                      </a:r>
                      <a:r>
                        <a:rPr lang="zh-TW" sz="2000" dirty="0" smtClean="0">
                          <a:latin typeface="Consolas" panose="020B0609020204030204" pitchFamily="49" charset="0"/>
                          <a:ea typeface="華康中特圓體" panose="020F0809000000000000" pitchFamily="49" charset="-120"/>
                          <a:cs typeface="Times New Roman"/>
                          <a:sym typeface="Times New Roman"/>
                        </a:rPr>
                        <a:t>6</a:t>
                      </a:r>
                      <a:r>
                        <a:rPr lang="zh-TW" sz="2000" b="0" i="0" u="none" strike="noStrike" cap="none" dirty="0" smtClean="0">
                          <a:solidFill>
                            <a:srgbClr val="000000"/>
                          </a:solidFill>
                          <a:latin typeface="Consolas" panose="020B0609020204030204" pitchFamily="49" charset="0"/>
                          <a:ea typeface="華康中特圓體" panose="020F0809000000000000" pitchFamily="49" charset="-120"/>
                          <a:cs typeface="Times New Roman"/>
                          <a:sym typeface="Times New Roman"/>
                        </a:rPr>
                        <a:t>月</a:t>
                      </a:r>
                      <a:r>
                        <a:rPr lang="zh-TW" sz="2000" dirty="0" smtClean="0">
                          <a:latin typeface="Consolas" panose="020B0609020204030204" pitchFamily="49" charset="0"/>
                          <a:ea typeface="華康中特圓體" panose="020F0809000000000000" pitchFamily="49" charset="-120"/>
                          <a:cs typeface="Times New Roman"/>
                          <a:sym typeface="Times New Roman"/>
                        </a:rPr>
                        <a:t>16</a:t>
                      </a:r>
                      <a:r>
                        <a:rPr lang="zh-TW" sz="2000" b="0" i="0" u="none" strike="noStrike" cap="none" dirty="0" smtClean="0">
                          <a:solidFill>
                            <a:srgbClr val="000000"/>
                          </a:solidFill>
                          <a:latin typeface="Consolas" panose="020B0609020204030204" pitchFamily="49" charset="0"/>
                          <a:ea typeface="華康中特圓體" panose="020F0809000000000000" pitchFamily="49" charset="-120"/>
                          <a:cs typeface="Times New Roman"/>
                          <a:sym typeface="Times New Roman"/>
                        </a:rPr>
                        <a:t>日</a:t>
                      </a:r>
                      <a:r>
                        <a:rPr lang="en-US" altLang="zh-TW" sz="2000" b="0" i="0" u="none" strike="noStrike" cap="none" dirty="0" smtClean="0">
                          <a:solidFill>
                            <a:srgbClr val="000000"/>
                          </a:solidFill>
                          <a:latin typeface="Consolas" panose="020B0609020204030204" pitchFamily="49" charset="0"/>
                          <a:ea typeface="華康中特圓體" panose="020F0809000000000000" pitchFamily="49" charset="-120"/>
                          <a:cs typeface="Times New Roman"/>
                          <a:sym typeface="Times New Roman"/>
                        </a:rPr>
                        <a:t>(</a:t>
                      </a:r>
                      <a:r>
                        <a:rPr lang="zh-TW" sz="2000" dirty="0" smtClean="0">
                          <a:latin typeface="Consolas" panose="020B0609020204030204" pitchFamily="49" charset="0"/>
                          <a:ea typeface="華康中特圓體" panose="020F0809000000000000" pitchFamily="49" charset="-120"/>
                          <a:cs typeface="Times New Roman"/>
                          <a:sym typeface="Times New Roman"/>
                        </a:rPr>
                        <a:t>四</a:t>
                      </a:r>
                      <a:r>
                        <a:rPr lang="en-US" altLang="zh-TW" sz="2000" b="0" i="0" u="none" strike="noStrike" cap="none" dirty="0" smtClean="0">
                          <a:solidFill>
                            <a:srgbClr val="000000"/>
                          </a:solidFill>
                          <a:latin typeface="Consolas" panose="020B0609020204030204" pitchFamily="49" charset="0"/>
                          <a:ea typeface="華康中特圓體" panose="020F0809000000000000" pitchFamily="49" charset="-120"/>
                          <a:cs typeface="Times New Roman"/>
                          <a:sym typeface="Times New Roman"/>
                        </a:rPr>
                        <a:t>)</a:t>
                      </a:r>
                      <a:endParaRPr dirty="0">
                        <a:latin typeface="Consolas" panose="020B0609020204030204" pitchFamily="49" charset="0"/>
                        <a:ea typeface="華康中特圓體" panose="020F0809000000000000" pitchFamily="49" charset="-120"/>
                      </a:endParaRPr>
                    </a:p>
                  </a:txBody>
                  <a:tcPr marL="68575" marR="68575"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rgbClr val="000000"/>
                      </a:solidFill>
                      <a:prstDash val="solid"/>
                      <a:round/>
                      <a:headEnd type="none" w="sm" len="sm"/>
                      <a:tailEnd type="none" w="sm" len="sm"/>
                    </a:lnB>
                    <a:solidFill>
                      <a:srgbClr val="E1F0FF"/>
                    </a:solidFill>
                  </a:tcPr>
                </a:tc>
                <a:tc>
                  <a:txBody>
                    <a:bodyPr/>
                    <a:lstStyle/>
                    <a:p>
                      <a:pPr marL="0" marR="0" lvl="0" indent="0" algn="l" rtl="0">
                        <a:lnSpc>
                          <a:spcPct val="100000"/>
                        </a:lnSpc>
                        <a:spcBef>
                          <a:spcPts val="0"/>
                        </a:spcBef>
                        <a:spcAft>
                          <a:spcPts val="0"/>
                        </a:spcAft>
                        <a:buClr>
                          <a:srgbClr val="000000"/>
                        </a:buClr>
                        <a:buSzPts val="2000"/>
                        <a:buFont typeface="Times New Roman"/>
                        <a:buNone/>
                      </a:pPr>
                      <a:r>
                        <a:rPr lang="zh-TW" sz="2000" b="0" i="0" u="none" strike="noStrike" cap="none" dirty="0">
                          <a:solidFill>
                            <a:srgbClr val="000000"/>
                          </a:solidFill>
                          <a:latin typeface="Consolas" panose="020B0609020204030204" pitchFamily="49" charset="0"/>
                          <a:ea typeface="華康中特圓體" panose="020F0809000000000000" pitchFamily="49" charset="-120"/>
                          <a:cs typeface="Times New Roman"/>
                          <a:sym typeface="Times New Roman"/>
                        </a:rPr>
                        <a:t>13：00〜17：00</a:t>
                      </a:r>
                      <a:endParaRPr sz="2000" b="0" i="0" u="none" strike="noStrike" cap="none" dirty="0">
                        <a:solidFill>
                          <a:schemeClr val="dk1"/>
                        </a:solidFill>
                        <a:latin typeface="Consolas" panose="020B0609020204030204" pitchFamily="49" charset="0"/>
                        <a:ea typeface="華康中特圓體" panose="020F0809000000000000" pitchFamily="49" charset="-120"/>
                        <a:cs typeface="Times New Roman"/>
                        <a:sym typeface="Times New Roman"/>
                      </a:endParaRPr>
                    </a:p>
                  </a:txBody>
                  <a:tcPr marL="68575" marR="68575" marT="0" marB="0" anchor="ctr">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rgbClr val="000000"/>
                      </a:solidFill>
                      <a:prstDash val="solid"/>
                      <a:round/>
                      <a:headEnd type="none" w="sm" len="sm"/>
                      <a:tailEnd type="none" w="sm" len="sm"/>
                    </a:lnB>
                    <a:solidFill>
                      <a:srgbClr val="E1F0FF"/>
                    </a:solidFill>
                  </a:tcPr>
                </a:tc>
                <a:extLst>
                  <a:ext uri="{0D108BD9-81ED-4DB2-BD59-A6C34878D82A}">
                    <a16:rowId xmlns:a16="http://schemas.microsoft.com/office/drawing/2014/main" val="10000"/>
                  </a:ext>
                </a:extLst>
              </a:tr>
              <a:tr h="431690">
                <a:tc>
                  <a:txBody>
                    <a:bodyPr/>
                    <a:lstStyle/>
                    <a:p>
                      <a:pPr marL="0" marR="0" lvl="0" indent="0" algn="l" rtl="0">
                        <a:lnSpc>
                          <a:spcPct val="100000"/>
                        </a:lnSpc>
                        <a:spcBef>
                          <a:spcPts val="0"/>
                        </a:spcBef>
                        <a:spcAft>
                          <a:spcPts val="0"/>
                        </a:spcAft>
                        <a:buClr>
                          <a:srgbClr val="000000"/>
                        </a:buClr>
                        <a:buSzPts val="2000"/>
                        <a:buFont typeface="Times New Roman"/>
                        <a:buNone/>
                      </a:pPr>
                      <a:r>
                        <a:rPr lang="zh-TW" sz="2000" b="0" i="0" u="none" strike="noStrike" cap="none" dirty="0">
                          <a:solidFill>
                            <a:srgbClr val="000000"/>
                          </a:solidFill>
                          <a:latin typeface="Consolas" panose="020B0609020204030204" pitchFamily="49" charset="0"/>
                          <a:ea typeface="華康中特圓體" panose="020F0809000000000000" pitchFamily="49" charset="-120"/>
                          <a:cs typeface="Times New Roman"/>
                          <a:sym typeface="Times New Roman"/>
                        </a:rPr>
                        <a:t>第2梯次：</a:t>
                      </a:r>
                      <a:endParaRPr sz="2000" b="0" i="0" u="none" strike="noStrike" cap="none" dirty="0">
                        <a:solidFill>
                          <a:schemeClr val="dk1"/>
                        </a:solidFill>
                        <a:latin typeface="Consolas" panose="020B0609020204030204" pitchFamily="49" charset="0"/>
                        <a:ea typeface="華康中特圓體" panose="020F0809000000000000" pitchFamily="49" charset="-120"/>
                        <a:cs typeface="Times New Roman"/>
                        <a:sym typeface="Times New Roman"/>
                      </a:endParaRPr>
                    </a:p>
                  </a:txBody>
                  <a:tcPr marL="68575" marR="68575" marT="0" marB="0" anchor="ctr">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bg1"/>
                    </a:solidFill>
                  </a:tcPr>
                </a:tc>
                <a:tc>
                  <a:txBody>
                    <a:bodyPr/>
                    <a:lstStyle/>
                    <a:p>
                      <a:pPr marL="0" marR="0" lvl="0" indent="0" algn="l" rtl="0">
                        <a:lnSpc>
                          <a:spcPct val="100000"/>
                        </a:lnSpc>
                        <a:spcBef>
                          <a:spcPts val="0"/>
                        </a:spcBef>
                        <a:spcAft>
                          <a:spcPts val="0"/>
                        </a:spcAft>
                        <a:buClr>
                          <a:srgbClr val="000000"/>
                        </a:buClr>
                        <a:buSzPts val="2000"/>
                        <a:buFont typeface="Times New Roman"/>
                        <a:buNone/>
                      </a:pPr>
                      <a:r>
                        <a:rPr lang="zh-TW" sz="2000" dirty="0" smtClean="0">
                          <a:solidFill>
                            <a:schemeClr val="dk1"/>
                          </a:solidFill>
                          <a:latin typeface="Consolas" panose="020B0609020204030204" pitchFamily="49" charset="0"/>
                          <a:ea typeface="華康中特圓體" panose="020F0809000000000000" pitchFamily="49" charset="-120"/>
                          <a:cs typeface="Times New Roman"/>
                          <a:sym typeface="Times New Roman"/>
                        </a:rPr>
                        <a:t>111</a:t>
                      </a:r>
                      <a:r>
                        <a:rPr lang="zh-TW" sz="2000" b="0" i="0" u="none" strike="noStrike" cap="none" dirty="0" smtClean="0">
                          <a:solidFill>
                            <a:srgbClr val="000000"/>
                          </a:solidFill>
                          <a:latin typeface="Consolas" panose="020B0609020204030204" pitchFamily="49" charset="0"/>
                          <a:ea typeface="華康中特圓體" panose="020F0809000000000000" pitchFamily="49" charset="-120"/>
                          <a:cs typeface="Times New Roman"/>
                          <a:sym typeface="Times New Roman"/>
                        </a:rPr>
                        <a:t>年</a:t>
                      </a:r>
                      <a:r>
                        <a:rPr lang="zh-TW" sz="2000" dirty="0" smtClean="0">
                          <a:latin typeface="Consolas" panose="020B0609020204030204" pitchFamily="49" charset="0"/>
                          <a:ea typeface="華康中特圓體" panose="020F0809000000000000" pitchFamily="49" charset="-120"/>
                          <a:cs typeface="Times New Roman"/>
                          <a:sym typeface="Times New Roman"/>
                        </a:rPr>
                        <a:t>6</a:t>
                      </a:r>
                      <a:r>
                        <a:rPr lang="zh-TW" sz="2000" b="0" i="0" u="none" strike="noStrike" cap="none" dirty="0" smtClean="0">
                          <a:solidFill>
                            <a:srgbClr val="000000"/>
                          </a:solidFill>
                          <a:latin typeface="Consolas" panose="020B0609020204030204" pitchFamily="49" charset="0"/>
                          <a:ea typeface="華康中特圓體" panose="020F0809000000000000" pitchFamily="49" charset="-120"/>
                          <a:cs typeface="Times New Roman"/>
                          <a:sym typeface="Times New Roman"/>
                        </a:rPr>
                        <a:t>月</a:t>
                      </a:r>
                      <a:r>
                        <a:rPr lang="zh-TW" sz="2000" dirty="0" smtClean="0">
                          <a:latin typeface="Consolas" panose="020B0609020204030204" pitchFamily="49" charset="0"/>
                          <a:ea typeface="華康中特圓體" panose="020F0809000000000000" pitchFamily="49" charset="-120"/>
                          <a:cs typeface="Times New Roman"/>
                          <a:sym typeface="Times New Roman"/>
                        </a:rPr>
                        <a:t>16</a:t>
                      </a:r>
                      <a:r>
                        <a:rPr lang="zh-TW" sz="2000" b="0" i="0" u="none" strike="noStrike" cap="none" dirty="0" smtClean="0">
                          <a:solidFill>
                            <a:srgbClr val="000000"/>
                          </a:solidFill>
                          <a:latin typeface="Consolas" panose="020B0609020204030204" pitchFamily="49" charset="0"/>
                          <a:ea typeface="華康中特圓體" panose="020F0809000000000000" pitchFamily="49" charset="-120"/>
                          <a:cs typeface="Times New Roman"/>
                          <a:sym typeface="Times New Roman"/>
                        </a:rPr>
                        <a:t>日</a:t>
                      </a:r>
                      <a:r>
                        <a:rPr lang="en-US" altLang="zh-TW" sz="2000" b="0" i="0" u="none" strike="noStrike" cap="none" dirty="0" smtClean="0">
                          <a:solidFill>
                            <a:srgbClr val="000000"/>
                          </a:solidFill>
                          <a:latin typeface="Consolas" panose="020B0609020204030204" pitchFamily="49" charset="0"/>
                          <a:ea typeface="華康中特圓體" panose="020F0809000000000000" pitchFamily="49" charset="-120"/>
                          <a:cs typeface="Times New Roman"/>
                          <a:sym typeface="Times New Roman"/>
                        </a:rPr>
                        <a:t>(</a:t>
                      </a:r>
                      <a:r>
                        <a:rPr lang="zh-TW" sz="2000" dirty="0" smtClean="0">
                          <a:latin typeface="Consolas" panose="020B0609020204030204" pitchFamily="49" charset="0"/>
                          <a:ea typeface="華康中特圓體" panose="020F0809000000000000" pitchFamily="49" charset="-120"/>
                          <a:cs typeface="Times New Roman"/>
                          <a:sym typeface="Times New Roman"/>
                        </a:rPr>
                        <a:t>四</a:t>
                      </a:r>
                      <a:r>
                        <a:rPr lang="en-US" altLang="zh-TW" sz="2000" b="0" i="0" u="none" strike="noStrike" cap="none" dirty="0" smtClean="0">
                          <a:solidFill>
                            <a:srgbClr val="000000"/>
                          </a:solidFill>
                          <a:latin typeface="Consolas" panose="020B0609020204030204" pitchFamily="49" charset="0"/>
                          <a:ea typeface="華康中特圓體" panose="020F0809000000000000" pitchFamily="49" charset="-120"/>
                          <a:cs typeface="Times New Roman"/>
                          <a:sym typeface="Times New Roman"/>
                        </a:rPr>
                        <a:t>)</a:t>
                      </a:r>
                      <a:endParaRPr dirty="0">
                        <a:latin typeface="Consolas" panose="020B0609020204030204" pitchFamily="49" charset="0"/>
                        <a:ea typeface="華康中特圓體" panose="020F0809000000000000" pitchFamily="49" charset="-120"/>
                      </a:endParaRPr>
                    </a:p>
                  </a:txBody>
                  <a:tcPr marL="68575" marR="68575"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bg1"/>
                    </a:solidFill>
                  </a:tcPr>
                </a:tc>
                <a:tc>
                  <a:txBody>
                    <a:bodyPr/>
                    <a:lstStyle/>
                    <a:p>
                      <a:pPr marL="0" marR="0" lvl="0" indent="0" algn="l" rtl="0">
                        <a:lnSpc>
                          <a:spcPct val="100000"/>
                        </a:lnSpc>
                        <a:spcBef>
                          <a:spcPts val="0"/>
                        </a:spcBef>
                        <a:spcAft>
                          <a:spcPts val="0"/>
                        </a:spcAft>
                        <a:buClr>
                          <a:srgbClr val="000000"/>
                        </a:buClr>
                        <a:buSzPts val="2000"/>
                        <a:buFont typeface="Times New Roman"/>
                        <a:buNone/>
                      </a:pPr>
                      <a:r>
                        <a:rPr lang="zh-TW" sz="2000" dirty="0">
                          <a:latin typeface="Consolas" panose="020B0609020204030204" pitchFamily="49" charset="0"/>
                          <a:ea typeface="華康中特圓體" panose="020F0809000000000000" pitchFamily="49" charset="-120"/>
                          <a:cs typeface="Times New Roman"/>
                          <a:sym typeface="Times New Roman"/>
                        </a:rPr>
                        <a:t>18</a:t>
                      </a:r>
                      <a:r>
                        <a:rPr lang="zh-TW" sz="2000" b="0" i="0" u="none" strike="noStrike" cap="none" dirty="0">
                          <a:solidFill>
                            <a:srgbClr val="000000"/>
                          </a:solidFill>
                          <a:latin typeface="Consolas" panose="020B0609020204030204" pitchFamily="49" charset="0"/>
                          <a:ea typeface="華康中特圓體" panose="020F0809000000000000" pitchFamily="49" charset="-120"/>
                          <a:cs typeface="Times New Roman"/>
                          <a:sym typeface="Times New Roman"/>
                        </a:rPr>
                        <a:t>：00〜</a:t>
                      </a:r>
                      <a:r>
                        <a:rPr lang="zh-TW" sz="2000" b="1" dirty="0">
                          <a:latin typeface="Consolas" panose="020B0609020204030204" pitchFamily="49" charset="0"/>
                          <a:ea typeface="華康中特圓體" panose="020F0809000000000000" pitchFamily="49" charset="-120"/>
                          <a:cs typeface="Times New Roman"/>
                          <a:sym typeface="Times New Roman"/>
                        </a:rPr>
                        <a:t>21</a:t>
                      </a:r>
                      <a:r>
                        <a:rPr lang="zh-TW" sz="2000" b="1" i="0" u="none" strike="noStrike" cap="none" dirty="0">
                          <a:solidFill>
                            <a:srgbClr val="000000"/>
                          </a:solidFill>
                          <a:latin typeface="Consolas" panose="020B0609020204030204" pitchFamily="49" charset="0"/>
                          <a:ea typeface="華康中特圓體" panose="020F0809000000000000" pitchFamily="49" charset="-120"/>
                          <a:cs typeface="Times New Roman"/>
                          <a:sym typeface="Times New Roman"/>
                        </a:rPr>
                        <a:t>：00</a:t>
                      </a:r>
                      <a:endParaRPr sz="2000" b="1" i="0" u="none" strike="noStrike" cap="none" dirty="0">
                        <a:solidFill>
                          <a:schemeClr val="dk1"/>
                        </a:solidFill>
                        <a:latin typeface="Consolas" panose="020B0609020204030204" pitchFamily="49" charset="0"/>
                        <a:ea typeface="華康中特圓體" panose="020F0809000000000000" pitchFamily="49" charset="-120"/>
                        <a:cs typeface="Times New Roman"/>
                        <a:sym typeface="Times New Roman"/>
                      </a:endParaRPr>
                    </a:p>
                  </a:txBody>
                  <a:tcPr marL="68575" marR="68575" marT="0" marB="0" anchor="ctr">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bg1"/>
                    </a:solidFill>
                  </a:tcPr>
                </a:tc>
                <a:extLst>
                  <a:ext uri="{0D108BD9-81ED-4DB2-BD59-A6C34878D82A}">
                    <a16:rowId xmlns:a16="http://schemas.microsoft.com/office/drawing/2014/main" val="10001"/>
                  </a:ext>
                </a:extLst>
              </a:tr>
              <a:tr h="431690">
                <a:tc>
                  <a:txBody>
                    <a:bodyPr/>
                    <a:lstStyle/>
                    <a:p>
                      <a:pPr marL="0" marR="0" lvl="0" indent="0" algn="l" rtl="0">
                        <a:lnSpc>
                          <a:spcPct val="100000"/>
                        </a:lnSpc>
                        <a:spcBef>
                          <a:spcPts val="0"/>
                        </a:spcBef>
                        <a:spcAft>
                          <a:spcPts val="0"/>
                        </a:spcAft>
                        <a:buClr>
                          <a:srgbClr val="000000"/>
                        </a:buClr>
                        <a:buSzPts val="2000"/>
                        <a:buFont typeface="Times New Roman"/>
                        <a:buNone/>
                      </a:pPr>
                      <a:r>
                        <a:rPr lang="zh-TW" sz="2000" b="0" i="0" u="none" strike="noStrike" cap="none">
                          <a:solidFill>
                            <a:srgbClr val="000000"/>
                          </a:solidFill>
                          <a:latin typeface="Consolas" panose="020B0609020204030204" pitchFamily="49" charset="0"/>
                          <a:ea typeface="華康中特圓體" panose="020F0809000000000000" pitchFamily="49" charset="-120"/>
                          <a:cs typeface="Times New Roman"/>
                          <a:sym typeface="Times New Roman"/>
                        </a:rPr>
                        <a:t>第3梯次：</a:t>
                      </a:r>
                      <a:endParaRPr sz="2000" b="0" i="0" u="none" strike="noStrike" cap="none">
                        <a:solidFill>
                          <a:schemeClr val="dk1"/>
                        </a:solidFill>
                        <a:latin typeface="Consolas" panose="020B0609020204030204" pitchFamily="49" charset="0"/>
                        <a:ea typeface="華康中特圓體" panose="020F0809000000000000" pitchFamily="49" charset="-120"/>
                        <a:cs typeface="Times New Roman"/>
                        <a:sym typeface="Times New Roman"/>
                      </a:endParaRPr>
                    </a:p>
                  </a:txBody>
                  <a:tcPr marL="68575" marR="68575" marT="0" marB="0" anchor="ctr">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1F0FF"/>
                    </a:solidFill>
                  </a:tcPr>
                </a:tc>
                <a:tc>
                  <a:txBody>
                    <a:bodyPr/>
                    <a:lstStyle/>
                    <a:p>
                      <a:pPr marL="0" marR="0" lvl="0" indent="0" algn="l" rtl="0">
                        <a:lnSpc>
                          <a:spcPct val="100000"/>
                        </a:lnSpc>
                        <a:spcBef>
                          <a:spcPts val="0"/>
                        </a:spcBef>
                        <a:spcAft>
                          <a:spcPts val="0"/>
                        </a:spcAft>
                        <a:buClr>
                          <a:srgbClr val="000000"/>
                        </a:buClr>
                        <a:buSzPts val="2000"/>
                        <a:buFont typeface="Times New Roman"/>
                        <a:buNone/>
                      </a:pPr>
                      <a:r>
                        <a:rPr lang="zh-TW" sz="2000" dirty="0" smtClean="0">
                          <a:solidFill>
                            <a:schemeClr val="dk1"/>
                          </a:solidFill>
                          <a:latin typeface="Consolas" panose="020B0609020204030204" pitchFamily="49" charset="0"/>
                          <a:ea typeface="華康中特圓體" panose="020F0809000000000000" pitchFamily="49" charset="-120"/>
                          <a:cs typeface="Times New Roman"/>
                          <a:sym typeface="Times New Roman"/>
                        </a:rPr>
                        <a:t>111</a:t>
                      </a:r>
                      <a:r>
                        <a:rPr lang="zh-TW" sz="2000" b="0" i="0" u="none" strike="noStrike" cap="none" dirty="0" smtClean="0">
                          <a:solidFill>
                            <a:srgbClr val="000000"/>
                          </a:solidFill>
                          <a:latin typeface="Consolas" panose="020B0609020204030204" pitchFamily="49" charset="0"/>
                          <a:ea typeface="華康中特圓體" panose="020F0809000000000000" pitchFamily="49" charset="-120"/>
                          <a:cs typeface="Times New Roman"/>
                          <a:sym typeface="Times New Roman"/>
                        </a:rPr>
                        <a:t>年</a:t>
                      </a:r>
                      <a:r>
                        <a:rPr lang="zh-TW" sz="2000" dirty="0" smtClean="0">
                          <a:latin typeface="Consolas" panose="020B0609020204030204" pitchFamily="49" charset="0"/>
                          <a:ea typeface="華康中特圓體" panose="020F0809000000000000" pitchFamily="49" charset="-120"/>
                          <a:cs typeface="Times New Roman"/>
                          <a:sym typeface="Times New Roman"/>
                        </a:rPr>
                        <a:t>6</a:t>
                      </a:r>
                      <a:r>
                        <a:rPr lang="zh-TW" sz="2000" b="0" i="0" u="none" strike="noStrike" cap="none" dirty="0" smtClean="0">
                          <a:solidFill>
                            <a:srgbClr val="000000"/>
                          </a:solidFill>
                          <a:latin typeface="Consolas" panose="020B0609020204030204" pitchFamily="49" charset="0"/>
                          <a:ea typeface="華康中特圓體" panose="020F0809000000000000" pitchFamily="49" charset="-120"/>
                          <a:cs typeface="Times New Roman"/>
                          <a:sym typeface="Times New Roman"/>
                        </a:rPr>
                        <a:t>月</a:t>
                      </a:r>
                      <a:r>
                        <a:rPr lang="zh-TW" sz="2000" dirty="0" smtClean="0">
                          <a:latin typeface="Consolas" panose="020B0609020204030204" pitchFamily="49" charset="0"/>
                          <a:ea typeface="華康中特圓體" panose="020F0809000000000000" pitchFamily="49" charset="-120"/>
                          <a:cs typeface="Times New Roman"/>
                          <a:sym typeface="Times New Roman"/>
                        </a:rPr>
                        <a:t>17</a:t>
                      </a:r>
                      <a:r>
                        <a:rPr lang="zh-TW" sz="2000" b="0" i="0" u="none" strike="noStrike" cap="none" dirty="0" smtClean="0">
                          <a:solidFill>
                            <a:srgbClr val="000000"/>
                          </a:solidFill>
                          <a:latin typeface="Consolas" panose="020B0609020204030204" pitchFamily="49" charset="0"/>
                          <a:ea typeface="華康中特圓體" panose="020F0809000000000000" pitchFamily="49" charset="-120"/>
                          <a:cs typeface="Times New Roman"/>
                          <a:sym typeface="Times New Roman"/>
                        </a:rPr>
                        <a:t>日</a:t>
                      </a:r>
                      <a:r>
                        <a:rPr lang="en-US" altLang="zh-TW" sz="2000" b="0" i="0" u="none" strike="noStrike" cap="none" dirty="0" smtClean="0">
                          <a:solidFill>
                            <a:srgbClr val="000000"/>
                          </a:solidFill>
                          <a:latin typeface="Consolas" panose="020B0609020204030204" pitchFamily="49" charset="0"/>
                          <a:ea typeface="華康中特圓體" panose="020F0809000000000000" pitchFamily="49" charset="-120"/>
                          <a:cs typeface="Times New Roman"/>
                          <a:sym typeface="Times New Roman"/>
                        </a:rPr>
                        <a:t>(</a:t>
                      </a:r>
                      <a:r>
                        <a:rPr lang="zh-TW" sz="2000" dirty="0" smtClean="0">
                          <a:latin typeface="Consolas" panose="020B0609020204030204" pitchFamily="49" charset="0"/>
                          <a:ea typeface="華康中特圓體" panose="020F0809000000000000" pitchFamily="49" charset="-120"/>
                          <a:cs typeface="Times New Roman"/>
                          <a:sym typeface="Times New Roman"/>
                        </a:rPr>
                        <a:t>五</a:t>
                      </a:r>
                      <a:r>
                        <a:rPr lang="en-US" altLang="zh-TW" sz="2000" b="0" i="0" u="none" strike="noStrike" cap="none" dirty="0" smtClean="0">
                          <a:solidFill>
                            <a:srgbClr val="000000"/>
                          </a:solidFill>
                          <a:latin typeface="Consolas" panose="020B0609020204030204" pitchFamily="49" charset="0"/>
                          <a:ea typeface="華康中特圓體" panose="020F0809000000000000" pitchFamily="49" charset="-120"/>
                          <a:cs typeface="Times New Roman"/>
                          <a:sym typeface="Times New Roman"/>
                        </a:rPr>
                        <a:t>)</a:t>
                      </a:r>
                      <a:endParaRPr dirty="0">
                        <a:latin typeface="Consolas" panose="020B0609020204030204" pitchFamily="49" charset="0"/>
                        <a:ea typeface="華康中特圓體" panose="020F0809000000000000" pitchFamily="49" charset="-120"/>
                      </a:endParaRPr>
                    </a:p>
                  </a:txBody>
                  <a:tcPr marL="68575" marR="68575"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1F0FF"/>
                    </a:solidFill>
                  </a:tcPr>
                </a:tc>
                <a:tc>
                  <a:txBody>
                    <a:bodyPr/>
                    <a:lstStyle/>
                    <a:p>
                      <a:pPr marL="0" marR="0" lvl="0" indent="0" algn="l" rtl="0">
                        <a:lnSpc>
                          <a:spcPct val="100000"/>
                        </a:lnSpc>
                        <a:spcBef>
                          <a:spcPts val="0"/>
                        </a:spcBef>
                        <a:spcAft>
                          <a:spcPts val="0"/>
                        </a:spcAft>
                        <a:buClr>
                          <a:srgbClr val="000000"/>
                        </a:buClr>
                        <a:buSzPts val="2000"/>
                        <a:buFont typeface="Times New Roman"/>
                        <a:buNone/>
                      </a:pPr>
                      <a:r>
                        <a:rPr lang="zh-TW" sz="2000" dirty="0">
                          <a:latin typeface="Consolas" panose="020B0609020204030204" pitchFamily="49" charset="0"/>
                          <a:ea typeface="華康中特圓體" panose="020F0809000000000000" pitchFamily="49" charset="-120"/>
                          <a:cs typeface="Times New Roman"/>
                          <a:sym typeface="Times New Roman"/>
                        </a:rPr>
                        <a:t>08</a:t>
                      </a:r>
                      <a:r>
                        <a:rPr lang="zh-TW" sz="2000" b="0" i="0" u="none" strike="noStrike" cap="none" dirty="0">
                          <a:solidFill>
                            <a:srgbClr val="000000"/>
                          </a:solidFill>
                          <a:latin typeface="Consolas" panose="020B0609020204030204" pitchFamily="49" charset="0"/>
                          <a:ea typeface="華康中特圓體" panose="020F0809000000000000" pitchFamily="49" charset="-120"/>
                          <a:cs typeface="Times New Roman"/>
                          <a:sym typeface="Times New Roman"/>
                        </a:rPr>
                        <a:t>：00〜</a:t>
                      </a:r>
                      <a:r>
                        <a:rPr lang="zh-TW" sz="2000" dirty="0">
                          <a:latin typeface="Consolas" panose="020B0609020204030204" pitchFamily="49" charset="0"/>
                          <a:ea typeface="華康中特圓體" panose="020F0809000000000000" pitchFamily="49" charset="-120"/>
                          <a:cs typeface="Times New Roman"/>
                          <a:sym typeface="Times New Roman"/>
                        </a:rPr>
                        <a:t>12</a:t>
                      </a:r>
                      <a:r>
                        <a:rPr lang="zh-TW" sz="2000" b="0" i="0" u="none" strike="noStrike" cap="none" dirty="0">
                          <a:solidFill>
                            <a:srgbClr val="000000"/>
                          </a:solidFill>
                          <a:latin typeface="Consolas" panose="020B0609020204030204" pitchFamily="49" charset="0"/>
                          <a:ea typeface="華康中特圓體" panose="020F0809000000000000" pitchFamily="49" charset="-120"/>
                          <a:cs typeface="Times New Roman"/>
                          <a:sym typeface="Times New Roman"/>
                        </a:rPr>
                        <a:t>：00</a:t>
                      </a:r>
                      <a:endParaRPr sz="2000" b="0" i="0" u="none" strike="noStrike" cap="none" dirty="0">
                        <a:solidFill>
                          <a:schemeClr val="dk1"/>
                        </a:solidFill>
                        <a:latin typeface="Consolas" panose="020B0609020204030204" pitchFamily="49" charset="0"/>
                        <a:ea typeface="華康中特圓體" panose="020F0809000000000000" pitchFamily="49" charset="-120"/>
                        <a:cs typeface="Times New Roman"/>
                        <a:sym typeface="Times New Roman"/>
                      </a:endParaRPr>
                    </a:p>
                  </a:txBody>
                  <a:tcPr marL="68575" marR="68575" marT="0" marB="0" anchor="ctr">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1F0FF"/>
                    </a:solidFill>
                  </a:tcPr>
                </a:tc>
                <a:extLst>
                  <a:ext uri="{0D108BD9-81ED-4DB2-BD59-A6C34878D82A}">
                    <a16:rowId xmlns:a16="http://schemas.microsoft.com/office/drawing/2014/main" val="10002"/>
                  </a:ext>
                </a:extLst>
              </a:tr>
              <a:tr h="431690">
                <a:tc>
                  <a:txBody>
                    <a:bodyPr/>
                    <a:lstStyle/>
                    <a:p>
                      <a:pPr marL="0" marR="0" lvl="0" indent="0" algn="l" rtl="0">
                        <a:lnSpc>
                          <a:spcPct val="100000"/>
                        </a:lnSpc>
                        <a:spcBef>
                          <a:spcPts val="0"/>
                        </a:spcBef>
                        <a:spcAft>
                          <a:spcPts val="0"/>
                        </a:spcAft>
                        <a:buClr>
                          <a:srgbClr val="000000"/>
                        </a:buClr>
                        <a:buSzPts val="2000"/>
                        <a:buFont typeface="Times New Roman"/>
                        <a:buNone/>
                      </a:pPr>
                      <a:r>
                        <a:rPr lang="zh-TW" sz="2000" b="0" i="0" u="none" strike="noStrike" cap="none" dirty="0">
                          <a:solidFill>
                            <a:srgbClr val="000000"/>
                          </a:solidFill>
                          <a:latin typeface="Consolas" panose="020B0609020204030204" pitchFamily="49" charset="0"/>
                          <a:ea typeface="華康中特圓體" panose="020F0809000000000000" pitchFamily="49" charset="-120"/>
                          <a:cs typeface="Times New Roman"/>
                          <a:sym typeface="Times New Roman"/>
                        </a:rPr>
                        <a:t>第4梯次：</a:t>
                      </a:r>
                      <a:endParaRPr sz="2000" b="0" i="0" u="none" strike="noStrike" cap="none" dirty="0">
                        <a:solidFill>
                          <a:schemeClr val="dk1"/>
                        </a:solidFill>
                        <a:latin typeface="Consolas" panose="020B0609020204030204" pitchFamily="49" charset="0"/>
                        <a:ea typeface="華康中特圓體" panose="020F0809000000000000" pitchFamily="49" charset="-120"/>
                        <a:cs typeface="Times New Roman"/>
                        <a:sym typeface="Times New Roman"/>
                      </a:endParaRPr>
                    </a:p>
                  </a:txBody>
                  <a:tcPr marL="68575" marR="68575" marT="0" marB="0" anchor="ctr">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bg1"/>
                    </a:solidFill>
                  </a:tcPr>
                </a:tc>
                <a:tc>
                  <a:txBody>
                    <a:bodyPr/>
                    <a:lstStyle/>
                    <a:p>
                      <a:pPr marL="0" marR="0" lvl="0" indent="0" algn="l" rtl="0">
                        <a:lnSpc>
                          <a:spcPct val="100000"/>
                        </a:lnSpc>
                        <a:spcBef>
                          <a:spcPts val="0"/>
                        </a:spcBef>
                        <a:spcAft>
                          <a:spcPts val="0"/>
                        </a:spcAft>
                        <a:buClr>
                          <a:srgbClr val="000000"/>
                        </a:buClr>
                        <a:buSzPts val="2000"/>
                        <a:buFont typeface="Times New Roman"/>
                        <a:buNone/>
                      </a:pPr>
                      <a:r>
                        <a:rPr lang="zh-TW" sz="2000" dirty="0" smtClean="0">
                          <a:solidFill>
                            <a:schemeClr val="dk1"/>
                          </a:solidFill>
                          <a:latin typeface="Consolas" panose="020B0609020204030204" pitchFamily="49" charset="0"/>
                          <a:ea typeface="華康中特圓體" panose="020F0809000000000000" pitchFamily="49" charset="-120"/>
                          <a:cs typeface="Times New Roman"/>
                          <a:sym typeface="Times New Roman"/>
                        </a:rPr>
                        <a:t>111</a:t>
                      </a:r>
                      <a:r>
                        <a:rPr lang="zh-TW" sz="2000" b="0" i="0" u="none" strike="noStrike" cap="none" dirty="0" smtClean="0">
                          <a:solidFill>
                            <a:srgbClr val="000000"/>
                          </a:solidFill>
                          <a:latin typeface="Consolas" panose="020B0609020204030204" pitchFamily="49" charset="0"/>
                          <a:ea typeface="華康中特圓體" panose="020F0809000000000000" pitchFamily="49" charset="-120"/>
                          <a:cs typeface="Times New Roman"/>
                          <a:sym typeface="Times New Roman"/>
                        </a:rPr>
                        <a:t>年</a:t>
                      </a:r>
                      <a:r>
                        <a:rPr lang="zh-TW" sz="2000" dirty="0" smtClean="0">
                          <a:latin typeface="Consolas" panose="020B0609020204030204" pitchFamily="49" charset="0"/>
                          <a:ea typeface="華康中特圓體" panose="020F0809000000000000" pitchFamily="49" charset="-120"/>
                          <a:cs typeface="Times New Roman"/>
                          <a:sym typeface="Times New Roman"/>
                        </a:rPr>
                        <a:t>6</a:t>
                      </a:r>
                      <a:r>
                        <a:rPr lang="zh-TW" sz="2000" b="0" i="0" u="none" strike="noStrike" cap="none" dirty="0" smtClean="0">
                          <a:solidFill>
                            <a:srgbClr val="000000"/>
                          </a:solidFill>
                          <a:latin typeface="Consolas" panose="020B0609020204030204" pitchFamily="49" charset="0"/>
                          <a:ea typeface="華康中特圓體" panose="020F0809000000000000" pitchFamily="49" charset="-120"/>
                          <a:cs typeface="Times New Roman"/>
                          <a:sym typeface="Times New Roman"/>
                        </a:rPr>
                        <a:t>月</a:t>
                      </a:r>
                      <a:r>
                        <a:rPr lang="zh-TW" sz="2000" dirty="0" smtClean="0">
                          <a:latin typeface="Consolas" panose="020B0609020204030204" pitchFamily="49" charset="0"/>
                          <a:ea typeface="華康中特圓體" panose="020F0809000000000000" pitchFamily="49" charset="-120"/>
                          <a:cs typeface="Times New Roman"/>
                          <a:sym typeface="Times New Roman"/>
                        </a:rPr>
                        <a:t>17</a:t>
                      </a:r>
                      <a:r>
                        <a:rPr lang="zh-TW" sz="2000" b="0" i="0" u="none" strike="noStrike" cap="none" dirty="0" smtClean="0">
                          <a:solidFill>
                            <a:srgbClr val="000000"/>
                          </a:solidFill>
                          <a:latin typeface="Consolas" panose="020B0609020204030204" pitchFamily="49" charset="0"/>
                          <a:ea typeface="華康中特圓體" panose="020F0809000000000000" pitchFamily="49" charset="-120"/>
                          <a:cs typeface="Times New Roman"/>
                          <a:sym typeface="Times New Roman"/>
                        </a:rPr>
                        <a:t>日</a:t>
                      </a:r>
                      <a:r>
                        <a:rPr lang="en-US" altLang="zh-TW" sz="2000" b="0" i="0" u="none" strike="noStrike" cap="none" dirty="0" smtClean="0">
                          <a:solidFill>
                            <a:srgbClr val="000000"/>
                          </a:solidFill>
                          <a:latin typeface="Consolas" panose="020B0609020204030204" pitchFamily="49" charset="0"/>
                          <a:ea typeface="華康中特圓體" panose="020F0809000000000000" pitchFamily="49" charset="-120"/>
                          <a:cs typeface="Times New Roman"/>
                          <a:sym typeface="Times New Roman"/>
                        </a:rPr>
                        <a:t>(</a:t>
                      </a:r>
                      <a:r>
                        <a:rPr lang="zh-TW" sz="2000" dirty="0" smtClean="0">
                          <a:latin typeface="Consolas" panose="020B0609020204030204" pitchFamily="49" charset="0"/>
                          <a:ea typeface="華康中特圓體" panose="020F0809000000000000" pitchFamily="49" charset="-120"/>
                          <a:cs typeface="Times New Roman"/>
                          <a:sym typeface="Times New Roman"/>
                        </a:rPr>
                        <a:t>五</a:t>
                      </a:r>
                      <a:r>
                        <a:rPr lang="en-US" altLang="zh-TW" sz="2000" b="0" i="0" u="none" strike="noStrike" cap="none" dirty="0" smtClean="0">
                          <a:solidFill>
                            <a:srgbClr val="000000"/>
                          </a:solidFill>
                          <a:latin typeface="Consolas" panose="020B0609020204030204" pitchFamily="49" charset="0"/>
                          <a:ea typeface="華康中特圓體" panose="020F0809000000000000" pitchFamily="49" charset="-120"/>
                          <a:cs typeface="Times New Roman"/>
                          <a:sym typeface="Times New Roman"/>
                        </a:rPr>
                        <a:t>)</a:t>
                      </a:r>
                      <a:endParaRPr dirty="0">
                        <a:latin typeface="Consolas" panose="020B0609020204030204" pitchFamily="49" charset="0"/>
                        <a:ea typeface="華康中特圓體" panose="020F0809000000000000" pitchFamily="49" charset="-120"/>
                      </a:endParaRPr>
                    </a:p>
                  </a:txBody>
                  <a:tcPr marL="68575" marR="68575"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bg1"/>
                    </a:solidFill>
                  </a:tcPr>
                </a:tc>
                <a:tc>
                  <a:txBody>
                    <a:bodyPr/>
                    <a:lstStyle/>
                    <a:p>
                      <a:pPr marL="0" marR="0" lvl="0" indent="0" algn="l" rtl="0">
                        <a:lnSpc>
                          <a:spcPct val="100000"/>
                        </a:lnSpc>
                        <a:spcBef>
                          <a:spcPts val="0"/>
                        </a:spcBef>
                        <a:spcAft>
                          <a:spcPts val="0"/>
                        </a:spcAft>
                        <a:buClr>
                          <a:srgbClr val="000000"/>
                        </a:buClr>
                        <a:buSzPts val="2000"/>
                        <a:buFont typeface="Times New Roman"/>
                        <a:buNone/>
                      </a:pPr>
                      <a:r>
                        <a:rPr lang="zh-TW" sz="2000" dirty="0">
                          <a:latin typeface="Consolas" panose="020B0609020204030204" pitchFamily="49" charset="0"/>
                          <a:ea typeface="華康中特圓體" panose="020F0809000000000000" pitchFamily="49" charset="-120"/>
                          <a:cs typeface="Times New Roman"/>
                          <a:sym typeface="Times New Roman"/>
                        </a:rPr>
                        <a:t>13</a:t>
                      </a:r>
                      <a:r>
                        <a:rPr lang="zh-TW" sz="2000" b="0" i="0" u="none" strike="noStrike" cap="none" dirty="0">
                          <a:solidFill>
                            <a:srgbClr val="000000"/>
                          </a:solidFill>
                          <a:latin typeface="Consolas" panose="020B0609020204030204" pitchFamily="49" charset="0"/>
                          <a:ea typeface="華康中特圓體" panose="020F0809000000000000" pitchFamily="49" charset="-120"/>
                          <a:cs typeface="Times New Roman"/>
                          <a:sym typeface="Times New Roman"/>
                        </a:rPr>
                        <a:t>：00〜1</a:t>
                      </a:r>
                      <a:r>
                        <a:rPr lang="zh-TW" sz="2000" dirty="0">
                          <a:latin typeface="Consolas" panose="020B0609020204030204" pitchFamily="49" charset="0"/>
                          <a:ea typeface="華康中特圓體" panose="020F0809000000000000" pitchFamily="49" charset="-120"/>
                          <a:cs typeface="Times New Roman"/>
                          <a:sym typeface="Times New Roman"/>
                        </a:rPr>
                        <a:t>7</a:t>
                      </a:r>
                      <a:r>
                        <a:rPr lang="zh-TW" sz="2000" b="0" i="0" u="none" strike="noStrike" cap="none" dirty="0">
                          <a:solidFill>
                            <a:srgbClr val="000000"/>
                          </a:solidFill>
                          <a:latin typeface="Consolas" panose="020B0609020204030204" pitchFamily="49" charset="0"/>
                          <a:ea typeface="華康中特圓體" panose="020F0809000000000000" pitchFamily="49" charset="-120"/>
                          <a:cs typeface="Times New Roman"/>
                          <a:sym typeface="Times New Roman"/>
                        </a:rPr>
                        <a:t>：00</a:t>
                      </a:r>
                      <a:endParaRPr sz="2000" b="0" i="0" u="none" strike="noStrike" cap="none" dirty="0">
                        <a:solidFill>
                          <a:schemeClr val="dk1"/>
                        </a:solidFill>
                        <a:latin typeface="Consolas" panose="020B0609020204030204" pitchFamily="49" charset="0"/>
                        <a:ea typeface="華康中特圓體" panose="020F0809000000000000" pitchFamily="49" charset="-120"/>
                        <a:cs typeface="Times New Roman"/>
                        <a:sym typeface="Times New Roman"/>
                      </a:endParaRPr>
                    </a:p>
                  </a:txBody>
                  <a:tcPr marL="68575" marR="68575" marT="0" marB="0" anchor="ctr">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bg1"/>
                    </a:solidFill>
                  </a:tcPr>
                </a:tc>
                <a:extLst>
                  <a:ext uri="{0D108BD9-81ED-4DB2-BD59-A6C34878D82A}">
                    <a16:rowId xmlns:a16="http://schemas.microsoft.com/office/drawing/2014/main" val="10003"/>
                  </a:ext>
                </a:extLst>
              </a:tr>
              <a:tr h="431690">
                <a:tc>
                  <a:txBody>
                    <a:bodyPr/>
                    <a:lstStyle/>
                    <a:p>
                      <a:pPr marL="0" marR="0" lvl="0" indent="0" algn="l" rtl="0">
                        <a:lnSpc>
                          <a:spcPct val="100000"/>
                        </a:lnSpc>
                        <a:spcBef>
                          <a:spcPts val="0"/>
                        </a:spcBef>
                        <a:spcAft>
                          <a:spcPts val="0"/>
                        </a:spcAft>
                        <a:buClr>
                          <a:srgbClr val="000000"/>
                        </a:buClr>
                        <a:buSzPts val="2000"/>
                        <a:buFont typeface="Times New Roman"/>
                        <a:buNone/>
                      </a:pPr>
                      <a:r>
                        <a:rPr lang="zh-TW" sz="2000" b="0" i="0" u="none" strike="noStrike" cap="none">
                          <a:solidFill>
                            <a:srgbClr val="000000"/>
                          </a:solidFill>
                          <a:latin typeface="Consolas" panose="020B0609020204030204" pitchFamily="49" charset="0"/>
                          <a:ea typeface="華康中特圓體" panose="020F0809000000000000" pitchFamily="49" charset="-120"/>
                          <a:cs typeface="Times New Roman"/>
                          <a:sym typeface="Times New Roman"/>
                        </a:rPr>
                        <a:t>第5梯次：</a:t>
                      </a:r>
                      <a:endParaRPr sz="2000" b="0" i="0" u="none" strike="noStrike" cap="none">
                        <a:solidFill>
                          <a:schemeClr val="dk1"/>
                        </a:solidFill>
                        <a:latin typeface="Consolas" panose="020B0609020204030204" pitchFamily="49" charset="0"/>
                        <a:ea typeface="華康中特圓體" panose="020F0809000000000000" pitchFamily="49" charset="-120"/>
                        <a:cs typeface="Times New Roman"/>
                        <a:sym typeface="Times New Roman"/>
                      </a:endParaRPr>
                    </a:p>
                  </a:txBody>
                  <a:tcPr marL="68575" marR="68575" marT="0" marB="0" anchor="ctr">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1F0FF"/>
                    </a:solidFill>
                  </a:tcPr>
                </a:tc>
                <a:tc>
                  <a:txBody>
                    <a:bodyPr/>
                    <a:lstStyle/>
                    <a:p>
                      <a:pPr marL="0" marR="0" lvl="0" indent="0" algn="l" rtl="0">
                        <a:lnSpc>
                          <a:spcPct val="100000"/>
                        </a:lnSpc>
                        <a:spcBef>
                          <a:spcPts val="0"/>
                        </a:spcBef>
                        <a:spcAft>
                          <a:spcPts val="0"/>
                        </a:spcAft>
                        <a:buClr>
                          <a:srgbClr val="000000"/>
                        </a:buClr>
                        <a:buSzPts val="2000"/>
                        <a:buFont typeface="Times New Roman"/>
                        <a:buNone/>
                      </a:pPr>
                      <a:r>
                        <a:rPr lang="zh-TW" sz="2000" dirty="0" smtClean="0">
                          <a:solidFill>
                            <a:schemeClr val="dk1"/>
                          </a:solidFill>
                          <a:latin typeface="Consolas" panose="020B0609020204030204" pitchFamily="49" charset="0"/>
                          <a:ea typeface="華康中特圓體" panose="020F0809000000000000" pitchFamily="49" charset="-120"/>
                          <a:cs typeface="Times New Roman"/>
                          <a:sym typeface="Times New Roman"/>
                        </a:rPr>
                        <a:t>111</a:t>
                      </a:r>
                      <a:r>
                        <a:rPr lang="zh-TW" sz="2000" b="0" i="0" u="none" strike="noStrike" cap="none" dirty="0" smtClean="0">
                          <a:solidFill>
                            <a:srgbClr val="000000"/>
                          </a:solidFill>
                          <a:latin typeface="Consolas" panose="020B0609020204030204" pitchFamily="49" charset="0"/>
                          <a:ea typeface="華康中特圓體" panose="020F0809000000000000" pitchFamily="49" charset="-120"/>
                          <a:cs typeface="Times New Roman"/>
                          <a:sym typeface="Times New Roman"/>
                        </a:rPr>
                        <a:t>年</a:t>
                      </a:r>
                      <a:r>
                        <a:rPr lang="zh-TW" sz="2000" dirty="0" smtClean="0">
                          <a:latin typeface="Consolas" panose="020B0609020204030204" pitchFamily="49" charset="0"/>
                          <a:ea typeface="華康中特圓體" panose="020F0809000000000000" pitchFamily="49" charset="-120"/>
                          <a:cs typeface="Times New Roman"/>
                          <a:sym typeface="Times New Roman"/>
                        </a:rPr>
                        <a:t>6</a:t>
                      </a:r>
                      <a:r>
                        <a:rPr lang="zh-TW" sz="2000" b="0" i="0" u="none" strike="noStrike" cap="none" dirty="0" smtClean="0">
                          <a:solidFill>
                            <a:srgbClr val="000000"/>
                          </a:solidFill>
                          <a:latin typeface="Consolas" panose="020B0609020204030204" pitchFamily="49" charset="0"/>
                          <a:ea typeface="華康中特圓體" panose="020F0809000000000000" pitchFamily="49" charset="-120"/>
                          <a:cs typeface="Times New Roman"/>
                          <a:sym typeface="Times New Roman"/>
                        </a:rPr>
                        <a:t>月</a:t>
                      </a:r>
                      <a:r>
                        <a:rPr lang="zh-TW" sz="2000" dirty="0" smtClean="0">
                          <a:latin typeface="Consolas" panose="020B0609020204030204" pitchFamily="49" charset="0"/>
                          <a:ea typeface="華康中特圓體" panose="020F0809000000000000" pitchFamily="49" charset="-120"/>
                          <a:cs typeface="Times New Roman"/>
                          <a:sym typeface="Times New Roman"/>
                        </a:rPr>
                        <a:t>17</a:t>
                      </a:r>
                      <a:r>
                        <a:rPr lang="zh-TW" sz="2000" b="0" i="0" u="none" strike="noStrike" cap="none" dirty="0" smtClean="0">
                          <a:solidFill>
                            <a:srgbClr val="000000"/>
                          </a:solidFill>
                          <a:latin typeface="Consolas" panose="020B0609020204030204" pitchFamily="49" charset="0"/>
                          <a:ea typeface="華康中特圓體" panose="020F0809000000000000" pitchFamily="49" charset="-120"/>
                          <a:cs typeface="Times New Roman"/>
                          <a:sym typeface="Times New Roman"/>
                        </a:rPr>
                        <a:t>日</a:t>
                      </a:r>
                      <a:r>
                        <a:rPr lang="en-US" altLang="zh-TW" sz="2000" b="0" i="0" u="none" strike="noStrike" cap="none" dirty="0" smtClean="0">
                          <a:solidFill>
                            <a:srgbClr val="000000"/>
                          </a:solidFill>
                          <a:latin typeface="Consolas" panose="020B0609020204030204" pitchFamily="49" charset="0"/>
                          <a:ea typeface="華康中特圓體" panose="020F0809000000000000" pitchFamily="49" charset="-120"/>
                          <a:cs typeface="Times New Roman"/>
                          <a:sym typeface="Times New Roman"/>
                        </a:rPr>
                        <a:t>(</a:t>
                      </a:r>
                      <a:r>
                        <a:rPr lang="zh-TW" sz="2000" dirty="0" smtClean="0">
                          <a:latin typeface="Consolas" panose="020B0609020204030204" pitchFamily="49" charset="0"/>
                          <a:ea typeface="華康中特圓體" panose="020F0809000000000000" pitchFamily="49" charset="-120"/>
                          <a:cs typeface="Times New Roman"/>
                          <a:sym typeface="Times New Roman"/>
                        </a:rPr>
                        <a:t>五</a:t>
                      </a:r>
                      <a:r>
                        <a:rPr lang="en-US" altLang="zh-TW" sz="2000" b="0" i="0" u="none" strike="noStrike" cap="none" dirty="0" smtClean="0">
                          <a:solidFill>
                            <a:srgbClr val="000000"/>
                          </a:solidFill>
                          <a:latin typeface="Consolas" panose="020B0609020204030204" pitchFamily="49" charset="0"/>
                          <a:ea typeface="華康中特圓體" panose="020F0809000000000000" pitchFamily="49" charset="-120"/>
                          <a:cs typeface="Times New Roman"/>
                          <a:sym typeface="Times New Roman"/>
                        </a:rPr>
                        <a:t>)</a:t>
                      </a:r>
                      <a:endParaRPr dirty="0">
                        <a:latin typeface="Consolas" panose="020B0609020204030204" pitchFamily="49" charset="0"/>
                        <a:ea typeface="華康中特圓體" panose="020F0809000000000000" pitchFamily="49" charset="-120"/>
                      </a:endParaRPr>
                    </a:p>
                  </a:txBody>
                  <a:tcPr marL="68575" marR="68575"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1F0FF"/>
                    </a:solidFill>
                  </a:tcPr>
                </a:tc>
                <a:tc>
                  <a:txBody>
                    <a:bodyPr/>
                    <a:lstStyle/>
                    <a:p>
                      <a:pPr marL="0" marR="0" lvl="0" indent="0" algn="l" rtl="0">
                        <a:lnSpc>
                          <a:spcPct val="100000"/>
                        </a:lnSpc>
                        <a:spcBef>
                          <a:spcPts val="0"/>
                        </a:spcBef>
                        <a:spcAft>
                          <a:spcPts val="0"/>
                        </a:spcAft>
                        <a:buClr>
                          <a:srgbClr val="000000"/>
                        </a:buClr>
                        <a:buSzPts val="2000"/>
                        <a:buFont typeface="Times New Roman"/>
                        <a:buNone/>
                      </a:pPr>
                      <a:r>
                        <a:rPr lang="zh-TW" sz="2000" dirty="0">
                          <a:latin typeface="Consolas" panose="020B0609020204030204" pitchFamily="49" charset="0"/>
                          <a:ea typeface="華康中特圓體" panose="020F0809000000000000" pitchFamily="49" charset="-120"/>
                          <a:cs typeface="Times New Roman"/>
                          <a:sym typeface="Times New Roman"/>
                        </a:rPr>
                        <a:t>18</a:t>
                      </a:r>
                      <a:r>
                        <a:rPr lang="zh-TW" sz="2000" b="0" i="0" u="none" strike="noStrike" cap="none" dirty="0">
                          <a:solidFill>
                            <a:srgbClr val="000000"/>
                          </a:solidFill>
                          <a:latin typeface="Consolas" panose="020B0609020204030204" pitchFamily="49" charset="0"/>
                          <a:ea typeface="華康中特圓體" panose="020F0809000000000000" pitchFamily="49" charset="-120"/>
                          <a:cs typeface="Times New Roman"/>
                          <a:sym typeface="Times New Roman"/>
                        </a:rPr>
                        <a:t>：00〜</a:t>
                      </a:r>
                      <a:r>
                        <a:rPr lang="zh-TW" sz="2000" b="1" dirty="0">
                          <a:latin typeface="Consolas" panose="020B0609020204030204" pitchFamily="49" charset="0"/>
                          <a:ea typeface="華康中特圓體" panose="020F0809000000000000" pitchFamily="49" charset="-120"/>
                          <a:cs typeface="Times New Roman"/>
                          <a:sym typeface="Times New Roman"/>
                        </a:rPr>
                        <a:t>21</a:t>
                      </a:r>
                      <a:r>
                        <a:rPr lang="zh-TW" sz="2000" b="1" i="0" u="none" strike="noStrike" cap="none" dirty="0">
                          <a:solidFill>
                            <a:srgbClr val="000000"/>
                          </a:solidFill>
                          <a:latin typeface="Consolas" panose="020B0609020204030204" pitchFamily="49" charset="0"/>
                          <a:ea typeface="華康中特圓體" panose="020F0809000000000000" pitchFamily="49" charset="-120"/>
                          <a:cs typeface="Times New Roman"/>
                          <a:sym typeface="Times New Roman"/>
                        </a:rPr>
                        <a:t>：00</a:t>
                      </a:r>
                      <a:endParaRPr sz="2000" b="1" i="0" u="none" strike="noStrike" cap="none" dirty="0">
                        <a:solidFill>
                          <a:schemeClr val="dk1"/>
                        </a:solidFill>
                        <a:latin typeface="Consolas" panose="020B0609020204030204" pitchFamily="49" charset="0"/>
                        <a:ea typeface="華康中特圓體" panose="020F0809000000000000" pitchFamily="49" charset="-120"/>
                        <a:cs typeface="Times New Roman"/>
                        <a:sym typeface="Times New Roman"/>
                      </a:endParaRPr>
                    </a:p>
                  </a:txBody>
                  <a:tcPr marL="68575" marR="68575" marT="0" marB="0" anchor="ctr">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1F0FF"/>
                    </a:solidFill>
                  </a:tcPr>
                </a:tc>
                <a:extLst>
                  <a:ext uri="{0D108BD9-81ED-4DB2-BD59-A6C34878D82A}">
                    <a16:rowId xmlns:a16="http://schemas.microsoft.com/office/drawing/2014/main" val="10004"/>
                  </a:ext>
                </a:extLst>
              </a:tr>
              <a:tr h="431690">
                <a:tc>
                  <a:txBody>
                    <a:bodyPr/>
                    <a:lstStyle/>
                    <a:p>
                      <a:pPr marL="0" marR="0" lvl="0" indent="0" algn="l" rtl="0">
                        <a:lnSpc>
                          <a:spcPct val="100000"/>
                        </a:lnSpc>
                        <a:spcBef>
                          <a:spcPts val="0"/>
                        </a:spcBef>
                        <a:spcAft>
                          <a:spcPts val="0"/>
                        </a:spcAft>
                        <a:buClr>
                          <a:srgbClr val="000000"/>
                        </a:buClr>
                        <a:buSzPts val="2000"/>
                        <a:buFont typeface="Times New Roman"/>
                        <a:buNone/>
                      </a:pPr>
                      <a:r>
                        <a:rPr lang="zh-TW" sz="2000" b="0" i="0" u="none" strike="noStrike" cap="none" dirty="0">
                          <a:solidFill>
                            <a:srgbClr val="000000"/>
                          </a:solidFill>
                          <a:latin typeface="Consolas" panose="020B0609020204030204" pitchFamily="49" charset="0"/>
                          <a:ea typeface="華康中特圓體" panose="020F0809000000000000" pitchFamily="49" charset="-120"/>
                          <a:cs typeface="Times New Roman"/>
                          <a:sym typeface="Times New Roman"/>
                        </a:rPr>
                        <a:t>第6梯次：</a:t>
                      </a:r>
                      <a:endParaRPr sz="2000" b="0" i="0" u="none" strike="noStrike" cap="none" dirty="0">
                        <a:solidFill>
                          <a:schemeClr val="dk1"/>
                        </a:solidFill>
                        <a:latin typeface="Consolas" panose="020B0609020204030204" pitchFamily="49" charset="0"/>
                        <a:ea typeface="華康中特圓體" panose="020F0809000000000000" pitchFamily="49" charset="-120"/>
                        <a:cs typeface="Times New Roman"/>
                        <a:sym typeface="Times New Roman"/>
                      </a:endParaRPr>
                    </a:p>
                  </a:txBody>
                  <a:tcPr marL="68575" marR="68575" marT="0" marB="0" anchor="ctr">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bg1"/>
                    </a:solidFill>
                  </a:tcPr>
                </a:tc>
                <a:tc>
                  <a:txBody>
                    <a:bodyPr/>
                    <a:lstStyle/>
                    <a:p>
                      <a:pPr marL="0" marR="0" lvl="0" indent="0" algn="l" rtl="0">
                        <a:lnSpc>
                          <a:spcPct val="100000"/>
                        </a:lnSpc>
                        <a:spcBef>
                          <a:spcPts val="0"/>
                        </a:spcBef>
                        <a:spcAft>
                          <a:spcPts val="0"/>
                        </a:spcAft>
                        <a:buClr>
                          <a:srgbClr val="000000"/>
                        </a:buClr>
                        <a:buSzPts val="2000"/>
                        <a:buFont typeface="Times New Roman"/>
                        <a:buNone/>
                      </a:pPr>
                      <a:r>
                        <a:rPr lang="zh-TW" sz="2000" dirty="0" smtClean="0">
                          <a:solidFill>
                            <a:schemeClr val="dk1"/>
                          </a:solidFill>
                          <a:latin typeface="Consolas" panose="020B0609020204030204" pitchFamily="49" charset="0"/>
                          <a:ea typeface="華康中特圓體" panose="020F0809000000000000" pitchFamily="49" charset="-120"/>
                          <a:cs typeface="Times New Roman"/>
                          <a:sym typeface="Times New Roman"/>
                        </a:rPr>
                        <a:t>111</a:t>
                      </a:r>
                      <a:r>
                        <a:rPr lang="zh-TW" sz="2000" b="0" i="0" u="none" strike="noStrike" cap="none" dirty="0" smtClean="0">
                          <a:solidFill>
                            <a:srgbClr val="000000"/>
                          </a:solidFill>
                          <a:latin typeface="Consolas" panose="020B0609020204030204" pitchFamily="49" charset="0"/>
                          <a:ea typeface="華康中特圓體" panose="020F0809000000000000" pitchFamily="49" charset="-120"/>
                          <a:cs typeface="Times New Roman"/>
                          <a:sym typeface="Times New Roman"/>
                        </a:rPr>
                        <a:t>年</a:t>
                      </a:r>
                      <a:r>
                        <a:rPr lang="zh-TW" sz="2000" dirty="0" smtClean="0">
                          <a:latin typeface="Consolas" panose="020B0609020204030204" pitchFamily="49" charset="0"/>
                          <a:ea typeface="華康中特圓體" panose="020F0809000000000000" pitchFamily="49" charset="-120"/>
                          <a:cs typeface="Times New Roman"/>
                          <a:sym typeface="Times New Roman"/>
                        </a:rPr>
                        <a:t>6</a:t>
                      </a:r>
                      <a:r>
                        <a:rPr lang="zh-TW" sz="2000" b="0" i="0" u="none" strike="noStrike" cap="none" dirty="0" smtClean="0">
                          <a:solidFill>
                            <a:srgbClr val="000000"/>
                          </a:solidFill>
                          <a:latin typeface="Consolas" panose="020B0609020204030204" pitchFamily="49" charset="0"/>
                          <a:ea typeface="華康中特圓體" panose="020F0809000000000000" pitchFamily="49" charset="-120"/>
                          <a:cs typeface="Times New Roman"/>
                          <a:sym typeface="Times New Roman"/>
                        </a:rPr>
                        <a:t>月</a:t>
                      </a:r>
                      <a:r>
                        <a:rPr lang="zh-TW" sz="2000" dirty="0" smtClean="0">
                          <a:latin typeface="Consolas" panose="020B0609020204030204" pitchFamily="49" charset="0"/>
                          <a:ea typeface="華康中特圓體" panose="020F0809000000000000" pitchFamily="49" charset="-120"/>
                          <a:cs typeface="Times New Roman"/>
                          <a:sym typeface="Times New Roman"/>
                        </a:rPr>
                        <a:t>18</a:t>
                      </a:r>
                      <a:r>
                        <a:rPr lang="zh-TW" sz="2000" b="0" i="0" u="none" strike="noStrike" cap="none" dirty="0" smtClean="0">
                          <a:solidFill>
                            <a:srgbClr val="000000"/>
                          </a:solidFill>
                          <a:latin typeface="Consolas" panose="020B0609020204030204" pitchFamily="49" charset="0"/>
                          <a:ea typeface="華康中特圓體" panose="020F0809000000000000" pitchFamily="49" charset="-120"/>
                          <a:cs typeface="Times New Roman"/>
                          <a:sym typeface="Times New Roman"/>
                        </a:rPr>
                        <a:t>日</a:t>
                      </a:r>
                      <a:r>
                        <a:rPr lang="en-US" altLang="zh-TW" sz="2000" b="0" i="0" u="none" strike="noStrike" cap="none" dirty="0" smtClean="0">
                          <a:solidFill>
                            <a:srgbClr val="000000"/>
                          </a:solidFill>
                          <a:latin typeface="Consolas" panose="020B0609020204030204" pitchFamily="49" charset="0"/>
                          <a:ea typeface="華康中特圓體" panose="020F0809000000000000" pitchFamily="49" charset="-120"/>
                          <a:cs typeface="Times New Roman"/>
                          <a:sym typeface="Times New Roman"/>
                        </a:rPr>
                        <a:t>(</a:t>
                      </a:r>
                      <a:r>
                        <a:rPr lang="zh-TW" sz="2000" dirty="0" smtClean="0">
                          <a:latin typeface="Consolas" panose="020B0609020204030204" pitchFamily="49" charset="0"/>
                          <a:ea typeface="華康中特圓體" panose="020F0809000000000000" pitchFamily="49" charset="-120"/>
                          <a:cs typeface="Times New Roman"/>
                          <a:sym typeface="Times New Roman"/>
                        </a:rPr>
                        <a:t>六</a:t>
                      </a:r>
                      <a:r>
                        <a:rPr lang="en-US" altLang="zh-TW" sz="2000" b="0" i="0" u="none" strike="noStrike" cap="none" dirty="0" smtClean="0">
                          <a:solidFill>
                            <a:srgbClr val="000000"/>
                          </a:solidFill>
                          <a:latin typeface="Consolas" panose="020B0609020204030204" pitchFamily="49" charset="0"/>
                          <a:ea typeface="華康中特圓體" panose="020F0809000000000000" pitchFamily="49" charset="-120"/>
                          <a:cs typeface="Times New Roman"/>
                          <a:sym typeface="Times New Roman"/>
                        </a:rPr>
                        <a:t>)</a:t>
                      </a:r>
                      <a:endParaRPr dirty="0">
                        <a:latin typeface="Consolas" panose="020B0609020204030204" pitchFamily="49" charset="0"/>
                        <a:ea typeface="華康中特圓體" panose="020F0809000000000000" pitchFamily="49" charset="-120"/>
                      </a:endParaRPr>
                    </a:p>
                  </a:txBody>
                  <a:tcPr marL="68575" marR="68575"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bg1"/>
                    </a:solidFill>
                  </a:tcPr>
                </a:tc>
                <a:tc>
                  <a:txBody>
                    <a:bodyPr/>
                    <a:lstStyle/>
                    <a:p>
                      <a:pPr marL="0" marR="0" lvl="0" indent="0" algn="l" rtl="0">
                        <a:lnSpc>
                          <a:spcPct val="100000"/>
                        </a:lnSpc>
                        <a:spcBef>
                          <a:spcPts val="0"/>
                        </a:spcBef>
                        <a:spcAft>
                          <a:spcPts val="0"/>
                        </a:spcAft>
                        <a:buClr>
                          <a:srgbClr val="000000"/>
                        </a:buClr>
                        <a:buSzPts val="2000"/>
                        <a:buFont typeface="Times New Roman"/>
                        <a:buNone/>
                      </a:pPr>
                      <a:r>
                        <a:rPr lang="zh-TW" sz="2000" dirty="0">
                          <a:latin typeface="Consolas" panose="020B0609020204030204" pitchFamily="49" charset="0"/>
                          <a:ea typeface="華康中特圓體" panose="020F0809000000000000" pitchFamily="49" charset="-120"/>
                          <a:cs typeface="Times New Roman"/>
                          <a:sym typeface="Times New Roman"/>
                        </a:rPr>
                        <a:t>08</a:t>
                      </a:r>
                      <a:r>
                        <a:rPr lang="zh-TW" sz="2000" b="0" i="0" u="none" strike="noStrike" cap="none" dirty="0">
                          <a:solidFill>
                            <a:srgbClr val="000000"/>
                          </a:solidFill>
                          <a:latin typeface="Consolas" panose="020B0609020204030204" pitchFamily="49" charset="0"/>
                          <a:ea typeface="華康中特圓體" panose="020F0809000000000000" pitchFamily="49" charset="-120"/>
                          <a:cs typeface="Times New Roman"/>
                          <a:sym typeface="Times New Roman"/>
                        </a:rPr>
                        <a:t>：00〜12：00</a:t>
                      </a:r>
                      <a:endParaRPr sz="2000" b="0" i="0" u="none" strike="noStrike" cap="none" dirty="0">
                        <a:solidFill>
                          <a:schemeClr val="dk1"/>
                        </a:solidFill>
                        <a:latin typeface="Consolas" panose="020B0609020204030204" pitchFamily="49" charset="0"/>
                        <a:ea typeface="華康中特圓體" panose="020F0809000000000000" pitchFamily="49" charset="-120"/>
                        <a:cs typeface="Times New Roman"/>
                        <a:sym typeface="Times New Roman"/>
                      </a:endParaRPr>
                    </a:p>
                  </a:txBody>
                  <a:tcPr marL="68575" marR="68575" marT="0" marB="0" anchor="ctr">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bg1"/>
                    </a:solidFill>
                  </a:tcPr>
                </a:tc>
                <a:extLst>
                  <a:ext uri="{0D108BD9-81ED-4DB2-BD59-A6C34878D82A}">
                    <a16:rowId xmlns:a16="http://schemas.microsoft.com/office/drawing/2014/main" val="10005"/>
                  </a:ext>
                </a:extLst>
              </a:tr>
              <a:tr h="431690">
                <a:tc>
                  <a:txBody>
                    <a:bodyPr/>
                    <a:lstStyle/>
                    <a:p>
                      <a:pPr marL="0" marR="0" lvl="0" indent="0" algn="l" rtl="0">
                        <a:lnSpc>
                          <a:spcPct val="100000"/>
                        </a:lnSpc>
                        <a:spcBef>
                          <a:spcPts val="0"/>
                        </a:spcBef>
                        <a:spcAft>
                          <a:spcPts val="0"/>
                        </a:spcAft>
                        <a:buClr>
                          <a:srgbClr val="000000"/>
                        </a:buClr>
                        <a:buSzPts val="2000"/>
                        <a:buFont typeface="Times New Roman"/>
                        <a:buNone/>
                      </a:pPr>
                      <a:r>
                        <a:rPr lang="zh-TW" sz="2000" b="0" i="0" u="none" strike="noStrike" cap="none">
                          <a:solidFill>
                            <a:srgbClr val="000000"/>
                          </a:solidFill>
                          <a:latin typeface="Consolas" panose="020B0609020204030204" pitchFamily="49" charset="0"/>
                          <a:ea typeface="華康中特圓體" panose="020F0809000000000000" pitchFamily="49" charset="-120"/>
                          <a:cs typeface="Times New Roman"/>
                          <a:sym typeface="Times New Roman"/>
                        </a:rPr>
                        <a:t>第7梯次：</a:t>
                      </a:r>
                      <a:endParaRPr sz="2000" b="0" i="0" u="none" strike="noStrike" cap="none">
                        <a:solidFill>
                          <a:schemeClr val="dk1"/>
                        </a:solidFill>
                        <a:latin typeface="Consolas" panose="020B0609020204030204" pitchFamily="49" charset="0"/>
                        <a:ea typeface="華康中特圓體" panose="020F0809000000000000" pitchFamily="49" charset="-120"/>
                        <a:cs typeface="Times New Roman"/>
                        <a:sym typeface="Times New Roman"/>
                      </a:endParaRPr>
                    </a:p>
                  </a:txBody>
                  <a:tcPr marL="68575" marR="68575" marT="0" marB="0" anchor="ctr">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1F0FF"/>
                    </a:solidFill>
                  </a:tcPr>
                </a:tc>
                <a:tc>
                  <a:txBody>
                    <a:bodyPr/>
                    <a:lstStyle/>
                    <a:p>
                      <a:pPr marL="0" marR="0" lvl="0" indent="0" algn="l" rtl="0">
                        <a:lnSpc>
                          <a:spcPct val="100000"/>
                        </a:lnSpc>
                        <a:spcBef>
                          <a:spcPts val="0"/>
                        </a:spcBef>
                        <a:spcAft>
                          <a:spcPts val="0"/>
                        </a:spcAft>
                        <a:buClr>
                          <a:srgbClr val="000000"/>
                        </a:buClr>
                        <a:buSzPts val="2000"/>
                        <a:buFont typeface="Times New Roman"/>
                        <a:buNone/>
                      </a:pPr>
                      <a:r>
                        <a:rPr lang="zh-TW" sz="2000" dirty="0" smtClean="0">
                          <a:solidFill>
                            <a:schemeClr val="dk1"/>
                          </a:solidFill>
                          <a:latin typeface="Consolas" panose="020B0609020204030204" pitchFamily="49" charset="0"/>
                          <a:ea typeface="華康中特圓體" panose="020F0809000000000000" pitchFamily="49" charset="-120"/>
                          <a:cs typeface="Times New Roman"/>
                          <a:sym typeface="Times New Roman"/>
                        </a:rPr>
                        <a:t>111</a:t>
                      </a:r>
                      <a:r>
                        <a:rPr lang="zh-TW" sz="2000" b="0" i="0" u="none" strike="noStrike" cap="none" dirty="0" smtClean="0">
                          <a:solidFill>
                            <a:srgbClr val="000000"/>
                          </a:solidFill>
                          <a:latin typeface="Consolas" panose="020B0609020204030204" pitchFamily="49" charset="0"/>
                          <a:ea typeface="華康中特圓體" panose="020F0809000000000000" pitchFamily="49" charset="-120"/>
                          <a:cs typeface="Times New Roman"/>
                          <a:sym typeface="Times New Roman"/>
                        </a:rPr>
                        <a:t>年</a:t>
                      </a:r>
                      <a:r>
                        <a:rPr lang="zh-TW" sz="2000" dirty="0" smtClean="0">
                          <a:latin typeface="Consolas" panose="020B0609020204030204" pitchFamily="49" charset="0"/>
                          <a:ea typeface="華康中特圓體" panose="020F0809000000000000" pitchFamily="49" charset="-120"/>
                          <a:cs typeface="Times New Roman"/>
                          <a:sym typeface="Times New Roman"/>
                        </a:rPr>
                        <a:t>6</a:t>
                      </a:r>
                      <a:r>
                        <a:rPr lang="zh-TW" sz="2000" b="0" i="0" u="none" strike="noStrike" cap="none" dirty="0" smtClean="0">
                          <a:solidFill>
                            <a:srgbClr val="000000"/>
                          </a:solidFill>
                          <a:latin typeface="Consolas" panose="020B0609020204030204" pitchFamily="49" charset="0"/>
                          <a:ea typeface="華康中特圓體" panose="020F0809000000000000" pitchFamily="49" charset="-120"/>
                          <a:cs typeface="Times New Roman"/>
                          <a:sym typeface="Times New Roman"/>
                        </a:rPr>
                        <a:t>月</a:t>
                      </a:r>
                      <a:r>
                        <a:rPr lang="zh-TW" sz="2000" dirty="0" smtClean="0">
                          <a:latin typeface="Consolas" panose="020B0609020204030204" pitchFamily="49" charset="0"/>
                          <a:ea typeface="華康中特圓體" panose="020F0809000000000000" pitchFamily="49" charset="-120"/>
                          <a:cs typeface="Times New Roman"/>
                          <a:sym typeface="Times New Roman"/>
                        </a:rPr>
                        <a:t>18</a:t>
                      </a:r>
                      <a:r>
                        <a:rPr lang="zh-TW" sz="2000" b="0" i="0" u="none" strike="noStrike" cap="none" dirty="0" smtClean="0">
                          <a:solidFill>
                            <a:srgbClr val="000000"/>
                          </a:solidFill>
                          <a:latin typeface="Consolas" panose="020B0609020204030204" pitchFamily="49" charset="0"/>
                          <a:ea typeface="華康中特圓體" panose="020F0809000000000000" pitchFamily="49" charset="-120"/>
                          <a:cs typeface="Times New Roman"/>
                          <a:sym typeface="Times New Roman"/>
                        </a:rPr>
                        <a:t>日</a:t>
                      </a:r>
                      <a:r>
                        <a:rPr lang="en-US" altLang="zh-TW" sz="2000" b="0" i="0" u="none" strike="noStrike" cap="none" dirty="0" smtClean="0">
                          <a:solidFill>
                            <a:srgbClr val="000000"/>
                          </a:solidFill>
                          <a:latin typeface="Consolas" panose="020B0609020204030204" pitchFamily="49" charset="0"/>
                          <a:ea typeface="華康中特圓體" panose="020F0809000000000000" pitchFamily="49" charset="-120"/>
                          <a:cs typeface="Times New Roman"/>
                          <a:sym typeface="Times New Roman"/>
                        </a:rPr>
                        <a:t>(</a:t>
                      </a:r>
                      <a:r>
                        <a:rPr lang="zh-TW" sz="2000" dirty="0" smtClean="0">
                          <a:latin typeface="Consolas" panose="020B0609020204030204" pitchFamily="49" charset="0"/>
                          <a:ea typeface="華康中特圓體" panose="020F0809000000000000" pitchFamily="49" charset="-120"/>
                          <a:cs typeface="Times New Roman"/>
                          <a:sym typeface="Times New Roman"/>
                        </a:rPr>
                        <a:t>六</a:t>
                      </a:r>
                      <a:r>
                        <a:rPr lang="en-US" altLang="zh-TW" sz="2000" b="0" i="0" u="none" strike="noStrike" cap="none" dirty="0" smtClean="0">
                          <a:solidFill>
                            <a:srgbClr val="000000"/>
                          </a:solidFill>
                          <a:latin typeface="Consolas" panose="020B0609020204030204" pitchFamily="49" charset="0"/>
                          <a:ea typeface="華康中特圓體" panose="020F0809000000000000" pitchFamily="49" charset="-120"/>
                          <a:cs typeface="Times New Roman"/>
                          <a:sym typeface="Times New Roman"/>
                        </a:rPr>
                        <a:t>)</a:t>
                      </a:r>
                      <a:endParaRPr dirty="0">
                        <a:latin typeface="Consolas" panose="020B0609020204030204" pitchFamily="49" charset="0"/>
                        <a:ea typeface="華康中特圓體" panose="020F0809000000000000" pitchFamily="49" charset="-120"/>
                      </a:endParaRPr>
                    </a:p>
                  </a:txBody>
                  <a:tcPr marL="68575" marR="68575"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1F0FF"/>
                    </a:solidFill>
                  </a:tcPr>
                </a:tc>
                <a:tc>
                  <a:txBody>
                    <a:bodyPr/>
                    <a:lstStyle/>
                    <a:p>
                      <a:pPr marL="0" marR="0" lvl="0" indent="0" algn="l" rtl="0">
                        <a:lnSpc>
                          <a:spcPct val="100000"/>
                        </a:lnSpc>
                        <a:spcBef>
                          <a:spcPts val="0"/>
                        </a:spcBef>
                        <a:spcAft>
                          <a:spcPts val="0"/>
                        </a:spcAft>
                        <a:buClr>
                          <a:srgbClr val="000000"/>
                        </a:buClr>
                        <a:buSzPts val="2000"/>
                        <a:buFont typeface="Times New Roman"/>
                        <a:buNone/>
                      </a:pPr>
                      <a:r>
                        <a:rPr lang="zh-TW" sz="2000" b="0" i="0" u="none" strike="noStrike" cap="none" dirty="0">
                          <a:solidFill>
                            <a:srgbClr val="000000"/>
                          </a:solidFill>
                          <a:latin typeface="Consolas" panose="020B0609020204030204" pitchFamily="49" charset="0"/>
                          <a:ea typeface="華康中特圓體" panose="020F0809000000000000" pitchFamily="49" charset="-120"/>
                          <a:cs typeface="Times New Roman"/>
                          <a:sym typeface="Times New Roman"/>
                        </a:rPr>
                        <a:t>13：00〜17：00</a:t>
                      </a:r>
                      <a:endParaRPr sz="2000" b="0" i="0" u="none" strike="noStrike" cap="none" dirty="0">
                        <a:solidFill>
                          <a:schemeClr val="dk1"/>
                        </a:solidFill>
                        <a:latin typeface="Consolas" panose="020B0609020204030204" pitchFamily="49" charset="0"/>
                        <a:ea typeface="華康中特圓體" panose="020F0809000000000000" pitchFamily="49" charset="-120"/>
                        <a:cs typeface="Times New Roman"/>
                        <a:sym typeface="Times New Roman"/>
                      </a:endParaRPr>
                    </a:p>
                  </a:txBody>
                  <a:tcPr marL="68575" marR="68575" marT="0" marB="0" anchor="ctr">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1F0FF"/>
                    </a:solid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191389315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fld id="{A6174ADA-354D-4803-A14C-B38EECA4D689}" type="slidenum">
              <a:rPr lang="zh-TW" altLang="en-US" smtClean="0"/>
              <a:t>35</a:t>
            </a:fld>
            <a:endParaRPr lang="zh-TW" altLang="en-US"/>
          </a:p>
        </p:txBody>
      </p:sp>
      <p:sp>
        <p:nvSpPr>
          <p:cNvPr id="3" name="矩形 2"/>
          <p:cNvSpPr/>
          <p:nvPr/>
        </p:nvSpPr>
        <p:spPr>
          <a:xfrm>
            <a:off x="0" y="0"/>
            <a:ext cx="12192000" cy="520700"/>
          </a:xfrm>
          <a:prstGeom prst="rect">
            <a:avLst/>
          </a:prstGeom>
          <a:solidFill>
            <a:srgbClr val="DFD7E9"/>
          </a:solidFill>
          <a:ln>
            <a:solidFill>
              <a:srgbClr val="DFD7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sz="2800" dirty="0">
                <a:solidFill>
                  <a:schemeClr val="tx1"/>
                </a:solidFill>
                <a:latin typeface="華康中特圓體" panose="020F0809000000000000" pitchFamily="49" charset="-120"/>
                <a:ea typeface="華康中特圓體" panose="020F0809000000000000" pitchFamily="49" charset="-120"/>
                <a:sym typeface="Wingdings" panose="05000000000000000000" pitchFamily="2" charset="2"/>
              </a:rPr>
              <a:t>八、錄取報到</a:t>
            </a:r>
            <a:r>
              <a:rPr lang="zh-TW" altLang="en-US" sz="2800" dirty="0" smtClean="0">
                <a:solidFill>
                  <a:schemeClr val="tx1"/>
                </a:solidFill>
                <a:latin typeface="華康中特圓體" panose="020F0809000000000000" pitchFamily="49" charset="-120"/>
                <a:ea typeface="華康中特圓體" panose="020F0809000000000000" pitchFamily="49" charset="-120"/>
                <a:sym typeface="Wingdings" panose="05000000000000000000" pitchFamily="2" charset="2"/>
              </a:rPr>
              <a:t>注意事項</a:t>
            </a:r>
            <a:endParaRPr lang="zh-TW" altLang="en-US" sz="2800" dirty="0">
              <a:solidFill>
                <a:srgbClr val="00A249"/>
              </a:solidFill>
              <a:latin typeface="華康中特圓體" panose="020F0809000000000000" pitchFamily="49" charset="-120"/>
              <a:ea typeface="華康中特圓體" panose="020F0809000000000000" pitchFamily="49" charset="-120"/>
            </a:endParaRPr>
          </a:p>
        </p:txBody>
      </p:sp>
      <p:sp>
        <p:nvSpPr>
          <p:cNvPr id="5" name="Google Shape;419;p45"/>
          <p:cNvSpPr txBox="1">
            <a:spLocks/>
          </p:cNvSpPr>
          <p:nvPr/>
        </p:nvSpPr>
        <p:spPr>
          <a:xfrm>
            <a:off x="5421692" y="869196"/>
            <a:ext cx="6048774" cy="5669716"/>
          </a:xfrm>
          <a:prstGeom prst="rect">
            <a:avLst/>
          </a:prstGeom>
          <a:noFill/>
          <a:ln>
            <a:noFill/>
          </a:ln>
        </p:spPr>
        <p:txBody>
          <a:bodyPr spcFirstLastPara="1" wrap="square" lIns="91425" tIns="45700" rIns="91425" bIns="4570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82700" indent="-457200" algn="just">
              <a:lnSpc>
                <a:spcPct val="100000"/>
              </a:lnSpc>
              <a:spcBef>
                <a:spcPts val="600"/>
              </a:spcBef>
              <a:spcAft>
                <a:spcPts val="600"/>
              </a:spcAft>
              <a:buClr>
                <a:schemeClr val="dk1"/>
              </a:buClr>
              <a:buSzPts val="1800"/>
              <a:buFont typeface="+mj-lt"/>
              <a:buAutoNum type="arabicPeriod"/>
            </a:pPr>
            <a:r>
              <a:rPr lang="zh-TW" altLang="en-US" sz="1800" dirty="0">
                <a:latin typeface="華康中特圓體" panose="020F0809000000000000" pitchFamily="49" charset="-120"/>
                <a:ea typeface="華康中特圓體" panose="020F0809000000000000" pitchFamily="49" charset="-120"/>
                <a:sym typeface="Times New Roman"/>
              </a:rPr>
              <a:t>獲大學個人申請入學招生分發錄取之申請</a:t>
            </a:r>
            <a:r>
              <a:rPr lang="zh-TW" altLang="en-US" sz="1800" dirty="0" smtClean="0">
                <a:latin typeface="華康中特圓體" panose="020F0809000000000000" pitchFamily="49" charset="-120"/>
                <a:ea typeface="華康中特圓體" panose="020F0809000000000000" pitchFamily="49" charset="-120"/>
                <a:sym typeface="Times New Roman"/>
              </a:rPr>
              <a:t>生，欲</a:t>
            </a:r>
            <a:r>
              <a:rPr lang="zh-TW" altLang="en-US" sz="1800" dirty="0">
                <a:latin typeface="華康中特圓體" panose="020F0809000000000000" pitchFamily="49" charset="-120"/>
                <a:ea typeface="華康中特圓體" panose="020F0809000000000000" pitchFamily="49" charset="-120"/>
                <a:sym typeface="Times New Roman"/>
              </a:rPr>
              <a:t>辦理科技校院四技申請入學招生錄取報到者，</a:t>
            </a:r>
            <a:br>
              <a:rPr lang="zh-TW" altLang="en-US" sz="1800" dirty="0">
                <a:latin typeface="華康中特圓體" panose="020F0809000000000000" pitchFamily="49" charset="-120"/>
                <a:ea typeface="華康中特圓體" panose="020F0809000000000000" pitchFamily="49" charset="-120"/>
                <a:sym typeface="Times New Roman"/>
              </a:rPr>
            </a:br>
            <a:r>
              <a:rPr lang="zh-TW" altLang="en-US" sz="1800" dirty="0">
                <a:latin typeface="華康中特圓體" panose="020F0809000000000000" pitchFamily="49" charset="-120"/>
                <a:ea typeface="華康中特圓體" panose="020F0809000000000000" pitchFamily="49" charset="-120"/>
                <a:sym typeface="Times New Roman"/>
              </a:rPr>
              <a:t>須於</a:t>
            </a:r>
            <a:r>
              <a:rPr lang="en-US" altLang="zh-TW" sz="2000" dirty="0" smtClean="0">
                <a:solidFill>
                  <a:srgbClr val="FF0000"/>
                </a:solidFill>
                <a:latin typeface="華康中特圓體" panose="020F0809000000000000" pitchFamily="49" charset="-120"/>
                <a:ea typeface="華康中特圓體" panose="020F0809000000000000" pitchFamily="49" charset="-120"/>
                <a:sym typeface="Times New Roman"/>
              </a:rPr>
              <a:t>111.6.18(</a:t>
            </a:r>
            <a:r>
              <a:rPr lang="zh-TW" altLang="en-US" sz="2000" dirty="0" smtClean="0">
                <a:solidFill>
                  <a:srgbClr val="FF0000"/>
                </a:solidFill>
                <a:latin typeface="華康中特圓體" panose="020F0809000000000000" pitchFamily="49" charset="-120"/>
                <a:ea typeface="華康中特圓體" panose="020F0809000000000000" pitchFamily="49" charset="-120"/>
                <a:sym typeface="Times New Roman"/>
              </a:rPr>
              <a:t>六</a:t>
            </a:r>
            <a:r>
              <a:rPr lang="en-US" altLang="zh-TW" sz="2000" dirty="0" smtClean="0">
                <a:solidFill>
                  <a:srgbClr val="FF0000"/>
                </a:solidFill>
                <a:latin typeface="華康中特圓體" panose="020F0809000000000000" pitchFamily="49" charset="-120"/>
                <a:ea typeface="華康中特圓體" panose="020F0809000000000000" pitchFamily="49" charset="-120"/>
                <a:sym typeface="Times New Roman"/>
              </a:rPr>
              <a:t>)</a:t>
            </a:r>
            <a:r>
              <a:rPr lang="zh-TW" altLang="en-US" sz="1800" dirty="0" smtClean="0">
                <a:latin typeface="華康中特圓體" panose="020F0809000000000000" pitchFamily="49" charset="-120"/>
                <a:ea typeface="華康中特圓體" panose="020F0809000000000000" pitchFamily="49" charset="-120"/>
                <a:sym typeface="Times New Roman"/>
              </a:rPr>
              <a:t>前</a:t>
            </a:r>
            <a:r>
              <a:rPr lang="zh-TW" altLang="en-US" sz="1800" dirty="0">
                <a:latin typeface="華康中特圓體" panose="020F0809000000000000" pitchFamily="49" charset="-120"/>
                <a:ea typeface="華康中特圓體" panose="020F0809000000000000" pitchFamily="49" charset="-120"/>
                <a:sym typeface="Times New Roman"/>
              </a:rPr>
              <a:t>依</a:t>
            </a:r>
            <a:r>
              <a:rPr lang="en-US" altLang="zh-TW" sz="2000" dirty="0">
                <a:solidFill>
                  <a:srgbClr val="0033CC"/>
                </a:solidFill>
                <a:latin typeface="華康中特圓體" panose="020F0809000000000000" pitchFamily="49" charset="-120"/>
                <a:ea typeface="華康中特圓體" panose="020F0809000000000000" pitchFamily="49" charset="-120"/>
                <a:sym typeface="Times New Roman"/>
              </a:rPr>
              <a:t>111</a:t>
            </a:r>
            <a:r>
              <a:rPr lang="zh-TW" altLang="en-US" sz="2000" dirty="0">
                <a:solidFill>
                  <a:srgbClr val="0033CC"/>
                </a:solidFill>
                <a:latin typeface="華康中特圓體" panose="020F0809000000000000" pitchFamily="49" charset="-120"/>
                <a:ea typeface="華康中特圓體" panose="020F0809000000000000" pitchFamily="49" charset="-120"/>
                <a:sym typeface="Times New Roman"/>
              </a:rPr>
              <a:t>學年度大學個人申請入學招生簡章</a:t>
            </a:r>
            <a:r>
              <a:rPr lang="zh-TW" altLang="en-US" sz="1800" dirty="0">
                <a:latin typeface="華康中特圓體" panose="020F0809000000000000" pitchFamily="49" charset="-120"/>
                <a:ea typeface="華康中特圓體" panose="020F0809000000000000" pitchFamily="49" charset="-120"/>
                <a:sym typeface="Times New Roman"/>
              </a:rPr>
              <a:t>放棄入學資格之處理規定，</a:t>
            </a:r>
            <a:br>
              <a:rPr lang="zh-TW" altLang="en-US" sz="1800" dirty="0">
                <a:latin typeface="華康中特圓體" panose="020F0809000000000000" pitchFamily="49" charset="-120"/>
                <a:ea typeface="華康中特圓體" panose="020F0809000000000000" pitchFamily="49" charset="-120"/>
                <a:sym typeface="Times New Roman"/>
              </a:rPr>
            </a:br>
            <a:r>
              <a:rPr lang="zh-TW" altLang="en-US" sz="1800" dirty="0">
                <a:latin typeface="華康中特圓體" panose="020F0809000000000000" pitchFamily="49" charset="-120"/>
                <a:ea typeface="華康中特圓體" panose="020F0809000000000000" pitchFamily="49" charset="-120"/>
                <a:sym typeface="Times New Roman"/>
              </a:rPr>
              <a:t>向分發錄取之大學聲明放棄「大學個人申請入學招生」之入學資格，並依錄取之科技校院規定報到時間及方式辦理本招生之報到</a:t>
            </a:r>
            <a:r>
              <a:rPr lang="zh-TW" altLang="en-US" sz="1800" dirty="0" smtClean="0">
                <a:latin typeface="華康中特圓體" panose="020F0809000000000000" pitchFamily="49" charset="-120"/>
                <a:ea typeface="華康中特圓體" panose="020F0809000000000000" pitchFamily="49" charset="-120"/>
                <a:sym typeface="Times New Roman"/>
              </a:rPr>
              <a:t>。</a:t>
            </a:r>
            <a:endParaRPr lang="en-US" altLang="zh-TW" sz="1800" dirty="0" smtClean="0">
              <a:latin typeface="華康中特圓體" panose="020F0809000000000000" pitchFamily="49" charset="-120"/>
              <a:ea typeface="華康中特圓體" panose="020F0809000000000000" pitchFamily="49" charset="-120"/>
              <a:sym typeface="Times New Roman"/>
            </a:endParaRPr>
          </a:p>
          <a:p>
            <a:pPr marL="482700" indent="-457200" algn="just">
              <a:lnSpc>
                <a:spcPct val="100000"/>
              </a:lnSpc>
              <a:spcBef>
                <a:spcPts val="600"/>
              </a:spcBef>
              <a:spcAft>
                <a:spcPts val="600"/>
              </a:spcAft>
              <a:buClr>
                <a:schemeClr val="dk1"/>
              </a:buClr>
              <a:buSzPts val="1800"/>
              <a:buFont typeface="+mj-lt"/>
              <a:buAutoNum type="arabicPeriod"/>
            </a:pPr>
            <a:r>
              <a:rPr lang="zh-TW" altLang="en-US" sz="1800" dirty="0" smtClean="0">
                <a:latin typeface="華康中特圓體" panose="020F0809000000000000" pitchFamily="49" charset="-120"/>
                <a:ea typeface="華康中特圓體" panose="020F0809000000000000" pitchFamily="49" charset="-120"/>
                <a:sym typeface="Times New Roman"/>
              </a:rPr>
              <a:t>如經所報到之科技校院發現違反此規定者，即由報到之科技校院取消申請生於本招生該校系</a:t>
            </a:r>
            <a:r>
              <a:rPr lang="en-US" altLang="zh-TW" sz="1800" dirty="0" smtClean="0">
                <a:latin typeface="華康中特圓體" panose="020F0809000000000000" pitchFamily="49" charset="-120"/>
                <a:ea typeface="華康中特圓體" panose="020F0809000000000000" pitchFamily="49" charset="-120"/>
                <a:sym typeface="Times New Roman"/>
              </a:rPr>
              <a:t>(</a:t>
            </a:r>
            <a:r>
              <a:rPr lang="zh-TW" altLang="en-US" sz="1800" dirty="0" smtClean="0">
                <a:latin typeface="華康中特圓體" panose="020F0809000000000000" pitchFamily="49" charset="-120"/>
                <a:ea typeface="華康中特圓體" panose="020F0809000000000000" pitchFamily="49" charset="-120"/>
                <a:sym typeface="Times New Roman"/>
              </a:rPr>
              <a:t>組</a:t>
            </a:r>
            <a:r>
              <a:rPr lang="en-US" altLang="zh-TW" sz="1800" dirty="0" smtClean="0">
                <a:latin typeface="華康中特圓體" panose="020F0809000000000000" pitchFamily="49" charset="-120"/>
                <a:ea typeface="華康中特圓體" panose="020F0809000000000000" pitchFamily="49" charset="-120"/>
                <a:sym typeface="Times New Roman"/>
              </a:rPr>
              <a:t>)</a:t>
            </a:r>
            <a:r>
              <a:rPr lang="zh-TW" altLang="en-US" sz="1800" dirty="0" smtClean="0">
                <a:latin typeface="華康中特圓體" panose="020F0809000000000000" pitchFamily="49" charset="-120"/>
                <a:ea typeface="華康中特圓體" panose="020F0809000000000000" pitchFamily="49" charset="-120"/>
                <a:sym typeface="Times New Roman"/>
              </a:rPr>
              <a:t>、學程之錄取資格，申請生不得異議。</a:t>
            </a:r>
            <a:endParaRPr lang="en-US" altLang="zh-TW" sz="1800" dirty="0" smtClean="0">
              <a:latin typeface="華康中特圓體" panose="020F0809000000000000" pitchFamily="49" charset="-120"/>
              <a:ea typeface="華康中特圓體" panose="020F0809000000000000" pitchFamily="49" charset="-120"/>
              <a:sym typeface="Times New Roman"/>
            </a:endParaRPr>
          </a:p>
          <a:p>
            <a:pPr marL="482700" indent="-457200" algn="just">
              <a:lnSpc>
                <a:spcPct val="100000"/>
              </a:lnSpc>
              <a:spcBef>
                <a:spcPts val="600"/>
              </a:spcBef>
              <a:spcAft>
                <a:spcPts val="600"/>
              </a:spcAft>
              <a:buClr>
                <a:schemeClr val="dk1"/>
              </a:buClr>
              <a:buSzPts val="1800"/>
              <a:buFont typeface="+mj-lt"/>
              <a:buAutoNum type="arabicPeriod"/>
            </a:pPr>
            <a:r>
              <a:rPr lang="zh-TW" altLang="en-US" sz="1800" dirty="0" smtClean="0">
                <a:latin typeface="華康中特圓體" panose="020F0809000000000000" pitchFamily="49" charset="-120"/>
                <a:ea typeface="華康中特圓體" panose="020F0809000000000000" pitchFamily="49" charset="-120"/>
                <a:sym typeface="Times New Roman"/>
              </a:rPr>
              <a:t>第二</a:t>
            </a:r>
            <a:r>
              <a:rPr lang="zh-TW" altLang="en-US" sz="1800" dirty="0">
                <a:latin typeface="華康中特圓體" panose="020F0809000000000000" pitchFamily="49" charset="-120"/>
                <a:ea typeface="華康中特圓體" panose="020F0809000000000000" pitchFamily="49" charset="-120"/>
                <a:sym typeface="Times New Roman"/>
              </a:rPr>
              <a:t>階段報到截止後，即結束本招生錄取報到作業，各校</a:t>
            </a:r>
            <a:r>
              <a:rPr lang="zh-TW" altLang="en-US" sz="1800" dirty="0" smtClean="0">
                <a:latin typeface="華康中特圓體" panose="020F0809000000000000" pitchFamily="49" charset="-120"/>
                <a:ea typeface="華康中特圓體" panose="020F0809000000000000" pitchFamily="49" charset="-120"/>
                <a:sym typeface="Times New Roman"/>
              </a:rPr>
              <a:t>系</a:t>
            </a:r>
            <a:r>
              <a:rPr lang="en-US" altLang="zh-TW" sz="1800" dirty="0" smtClean="0">
                <a:latin typeface="華康中特圓體" panose="020F0809000000000000" pitchFamily="49" charset="-120"/>
                <a:ea typeface="華康中特圓體" panose="020F0809000000000000" pitchFamily="49" charset="-120"/>
                <a:sym typeface="Times New Roman"/>
              </a:rPr>
              <a:t>(</a:t>
            </a:r>
            <a:r>
              <a:rPr lang="zh-TW" altLang="en-US" sz="1800" dirty="0" smtClean="0">
                <a:latin typeface="華康中特圓體" panose="020F0809000000000000" pitchFamily="49" charset="-120"/>
                <a:ea typeface="華康中特圓體" panose="020F0809000000000000" pitchFamily="49" charset="-120"/>
                <a:sym typeface="Times New Roman"/>
              </a:rPr>
              <a:t>組</a:t>
            </a:r>
            <a:r>
              <a:rPr lang="en-US" altLang="zh-TW" sz="1800" dirty="0" smtClean="0">
                <a:latin typeface="華康中特圓體" panose="020F0809000000000000" pitchFamily="49" charset="-120"/>
                <a:ea typeface="華康中特圓體" panose="020F0809000000000000" pitchFamily="49" charset="-120"/>
                <a:sym typeface="Times New Roman"/>
              </a:rPr>
              <a:t>)</a:t>
            </a:r>
            <a:r>
              <a:rPr lang="zh-TW" altLang="en-US" sz="1800" dirty="0" smtClean="0">
                <a:latin typeface="華康中特圓體" panose="020F0809000000000000" pitchFamily="49" charset="-120"/>
                <a:ea typeface="華康中特圓體" panose="020F0809000000000000" pitchFamily="49" charset="-120"/>
                <a:sym typeface="Times New Roman"/>
              </a:rPr>
              <a:t>、</a:t>
            </a:r>
            <a:r>
              <a:rPr lang="zh-TW" altLang="en-US" sz="1800" dirty="0">
                <a:latin typeface="華康中特圓體" panose="020F0809000000000000" pitchFamily="49" charset="-120"/>
                <a:ea typeface="華康中特圓體" panose="020F0809000000000000" pitchFamily="49" charset="-120"/>
                <a:sym typeface="Times New Roman"/>
              </a:rPr>
              <a:t>學程不再辦理錄取報到或已報到後聲明放棄錄取資格作業</a:t>
            </a:r>
            <a:r>
              <a:rPr lang="zh-TW" altLang="en-US" sz="1800" dirty="0" smtClean="0">
                <a:latin typeface="華康中特圓體" panose="020F0809000000000000" pitchFamily="49" charset="-120"/>
                <a:ea typeface="華康中特圓體" panose="020F0809000000000000" pitchFamily="49" charset="-120"/>
                <a:sym typeface="Times New Roman"/>
              </a:rPr>
              <a:t>；</a:t>
            </a:r>
            <a:endParaRPr lang="en-US" altLang="zh-TW" sz="1800" dirty="0" smtClean="0">
              <a:latin typeface="華康中特圓體" panose="020F0809000000000000" pitchFamily="49" charset="-120"/>
              <a:ea typeface="華康中特圓體" panose="020F0809000000000000" pitchFamily="49" charset="-120"/>
              <a:sym typeface="Times New Roman"/>
            </a:endParaRPr>
          </a:p>
          <a:p>
            <a:pPr marL="25500" indent="0" algn="just">
              <a:lnSpc>
                <a:spcPct val="100000"/>
              </a:lnSpc>
              <a:spcBef>
                <a:spcPts val="0"/>
              </a:spcBef>
              <a:buClr>
                <a:schemeClr val="dk1"/>
              </a:buClr>
              <a:buSzPts val="1800"/>
              <a:buNone/>
            </a:pPr>
            <a:r>
              <a:rPr lang="zh-TW" altLang="en-US" sz="1800" dirty="0">
                <a:latin typeface="華康中特圓體" panose="020F0809000000000000" pitchFamily="49" charset="-120"/>
                <a:ea typeface="華康中特圓體" panose="020F0809000000000000" pitchFamily="49" charset="-120"/>
                <a:sym typeface="Times New Roman"/>
              </a:rPr>
              <a:t> </a:t>
            </a:r>
            <a:r>
              <a:rPr lang="zh-TW" altLang="en-US" sz="1800" dirty="0" smtClean="0">
                <a:latin typeface="華康中特圓體" panose="020F0809000000000000" pitchFamily="49" charset="-120"/>
                <a:ea typeface="華康中特圓體" panose="020F0809000000000000" pitchFamily="49" charset="-120"/>
                <a:sym typeface="Times New Roman"/>
              </a:rPr>
              <a:t>   </a:t>
            </a:r>
            <a:r>
              <a:rPr lang="zh-TW" altLang="en-US" sz="1800" dirty="0" smtClean="0">
                <a:solidFill>
                  <a:srgbClr val="0033CC"/>
                </a:solidFill>
                <a:latin typeface="華康中特圓體" panose="020F0809000000000000" pitchFamily="49" charset="-120"/>
                <a:ea typeface="華康中特圓體" panose="020F0809000000000000" pitchFamily="49" charset="-120"/>
                <a:sym typeface="Times New Roman"/>
              </a:rPr>
              <a:t>已</a:t>
            </a:r>
            <a:r>
              <a:rPr lang="zh-TW" altLang="en-US" sz="1800" dirty="0">
                <a:solidFill>
                  <a:srgbClr val="0033CC"/>
                </a:solidFill>
                <a:latin typeface="華康中特圓體" panose="020F0809000000000000" pitchFamily="49" charset="-120"/>
                <a:ea typeface="華康中特圓體" panose="020F0809000000000000" pitchFamily="49" charset="-120"/>
                <a:sym typeface="Times New Roman"/>
              </a:rPr>
              <a:t>完成報到之錄取生，一律不得再參加</a:t>
            </a:r>
            <a:r>
              <a:rPr lang="en-US" altLang="zh-TW" sz="1800" dirty="0">
                <a:solidFill>
                  <a:srgbClr val="0033CC"/>
                </a:solidFill>
                <a:latin typeface="華康中特圓體" panose="020F0809000000000000" pitchFamily="49" charset="-120"/>
                <a:ea typeface="華康中特圓體" panose="020F0809000000000000" pitchFamily="49" charset="-120"/>
                <a:sym typeface="Times New Roman"/>
              </a:rPr>
              <a:t>111</a:t>
            </a:r>
            <a:r>
              <a:rPr lang="zh-TW" altLang="en-US" sz="1800" dirty="0" smtClean="0">
                <a:solidFill>
                  <a:srgbClr val="0033CC"/>
                </a:solidFill>
                <a:latin typeface="華康中特圓體" panose="020F0809000000000000" pitchFamily="49" charset="-120"/>
                <a:ea typeface="華康中特圓體" panose="020F0809000000000000" pitchFamily="49" charset="-120"/>
                <a:sym typeface="Times New Roman"/>
              </a:rPr>
              <a:t>學年度</a:t>
            </a:r>
            <a:r>
              <a:rPr lang="zh-TW" altLang="en-US" sz="1800" dirty="0">
                <a:solidFill>
                  <a:srgbClr val="0033CC"/>
                </a:solidFill>
                <a:latin typeface="華康中特圓體" panose="020F0809000000000000" pitchFamily="49" charset="-120"/>
                <a:ea typeface="華康中特圓體" panose="020F0809000000000000" pitchFamily="49" charset="-120"/>
                <a:sym typeface="Times New Roman"/>
              </a:rPr>
              <a:t>之</a:t>
            </a:r>
            <a:r>
              <a:rPr lang="zh-TW" altLang="en-US" sz="1800" dirty="0" smtClean="0">
                <a:solidFill>
                  <a:srgbClr val="0033CC"/>
                </a:solidFill>
                <a:latin typeface="華康中特圓體" panose="020F0809000000000000" pitchFamily="49" charset="-120"/>
                <a:ea typeface="華康中特圓體" panose="020F0809000000000000" pitchFamily="49" charset="-120"/>
                <a:sym typeface="Times New Roman"/>
              </a:rPr>
              <a:t>大</a:t>
            </a:r>
            <a:endParaRPr lang="en-US" altLang="zh-TW" sz="1800" dirty="0" smtClean="0">
              <a:solidFill>
                <a:srgbClr val="0033CC"/>
              </a:solidFill>
              <a:latin typeface="華康中特圓體" panose="020F0809000000000000" pitchFamily="49" charset="-120"/>
              <a:ea typeface="華康中特圓體" panose="020F0809000000000000" pitchFamily="49" charset="-120"/>
              <a:sym typeface="Times New Roman"/>
            </a:endParaRPr>
          </a:p>
          <a:p>
            <a:pPr marL="25500" indent="0" algn="just">
              <a:lnSpc>
                <a:spcPct val="100000"/>
              </a:lnSpc>
              <a:spcBef>
                <a:spcPts val="0"/>
              </a:spcBef>
              <a:buClr>
                <a:schemeClr val="dk1"/>
              </a:buClr>
              <a:buSzPts val="1800"/>
              <a:buNone/>
            </a:pPr>
            <a:r>
              <a:rPr lang="zh-TW" altLang="en-US" sz="1800" dirty="0">
                <a:solidFill>
                  <a:srgbClr val="0033CC"/>
                </a:solidFill>
                <a:latin typeface="華康中特圓體" panose="020F0809000000000000" pitchFamily="49" charset="-120"/>
                <a:ea typeface="華康中特圓體" panose="020F0809000000000000" pitchFamily="49" charset="-120"/>
                <a:sym typeface="Times New Roman"/>
              </a:rPr>
              <a:t> </a:t>
            </a:r>
            <a:r>
              <a:rPr lang="zh-TW" altLang="en-US" sz="1800" dirty="0" smtClean="0">
                <a:solidFill>
                  <a:srgbClr val="0033CC"/>
                </a:solidFill>
                <a:latin typeface="華康中特圓體" panose="020F0809000000000000" pitchFamily="49" charset="-120"/>
                <a:ea typeface="華康中特圓體" panose="020F0809000000000000" pitchFamily="49" charset="-120"/>
                <a:sym typeface="Times New Roman"/>
              </a:rPr>
              <a:t>   學</a:t>
            </a:r>
            <a:r>
              <a:rPr lang="zh-TW" altLang="en-US" sz="1800" dirty="0">
                <a:solidFill>
                  <a:srgbClr val="0033CC"/>
                </a:solidFill>
                <a:latin typeface="華康中特圓體" panose="020F0809000000000000" pitchFamily="49" charset="-120"/>
                <a:ea typeface="華康中特圓體" panose="020F0809000000000000" pitchFamily="49" charset="-120"/>
                <a:sym typeface="Times New Roman"/>
              </a:rPr>
              <a:t>考試入學分發招生及四技二專聯合</a:t>
            </a:r>
            <a:r>
              <a:rPr lang="zh-TW" altLang="en-US" sz="1800" dirty="0" smtClean="0">
                <a:solidFill>
                  <a:srgbClr val="0033CC"/>
                </a:solidFill>
                <a:latin typeface="華康中特圓體" panose="020F0809000000000000" pitchFamily="49" charset="-120"/>
                <a:ea typeface="華康中特圓體" panose="020F0809000000000000" pitchFamily="49" charset="-120"/>
                <a:sym typeface="Times New Roman"/>
              </a:rPr>
              <a:t>登記分發</a:t>
            </a:r>
            <a:r>
              <a:rPr lang="zh-TW" altLang="en-US" sz="1800" dirty="0">
                <a:solidFill>
                  <a:srgbClr val="0033CC"/>
                </a:solidFill>
                <a:latin typeface="華康中特圓體" panose="020F0809000000000000" pitchFamily="49" charset="-120"/>
                <a:ea typeface="華康中特圓體" panose="020F0809000000000000" pitchFamily="49" charset="-120"/>
                <a:sym typeface="Times New Roman"/>
              </a:rPr>
              <a:t>招生</a:t>
            </a:r>
            <a:r>
              <a:rPr lang="zh-TW" altLang="en-US" sz="1800" dirty="0" smtClean="0">
                <a:solidFill>
                  <a:srgbClr val="0033CC"/>
                </a:solidFill>
                <a:latin typeface="華康中特圓體" panose="020F0809000000000000" pitchFamily="49" charset="-120"/>
                <a:ea typeface="華康中特圓體" panose="020F0809000000000000" pitchFamily="49" charset="-120"/>
                <a:sym typeface="Times New Roman"/>
              </a:rPr>
              <a:t>委</a:t>
            </a:r>
            <a:endParaRPr lang="en-US" altLang="zh-TW" sz="1800" dirty="0" smtClean="0">
              <a:solidFill>
                <a:srgbClr val="0033CC"/>
              </a:solidFill>
              <a:latin typeface="華康中特圓體" panose="020F0809000000000000" pitchFamily="49" charset="-120"/>
              <a:ea typeface="華康中特圓體" panose="020F0809000000000000" pitchFamily="49" charset="-120"/>
              <a:sym typeface="Times New Roman"/>
            </a:endParaRPr>
          </a:p>
          <a:p>
            <a:pPr marL="25500" indent="0" algn="just">
              <a:lnSpc>
                <a:spcPct val="100000"/>
              </a:lnSpc>
              <a:spcBef>
                <a:spcPts val="0"/>
              </a:spcBef>
              <a:buClr>
                <a:schemeClr val="dk1"/>
              </a:buClr>
              <a:buSzPts val="1800"/>
              <a:buNone/>
            </a:pPr>
            <a:r>
              <a:rPr lang="zh-TW" altLang="en-US" sz="1800" dirty="0">
                <a:solidFill>
                  <a:srgbClr val="0033CC"/>
                </a:solidFill>
                <a:latin typeface="華康中特圓體" panose="020F0809000000000000" pitchFamily="49" charset="-120"/>
                <a:ea typeface="華康中特圓體" panose="020F0809000000000000" pitchFamily="49" charset="-120"/>
                <a:sym typeface="Times New Roman"/>
              </a:rPr>
              <a:t> </a:t>
            </a:r>
            <a:r>
              <a:rPr lang="zh-TW" altLang="en-US" sz="1800" dirty="0" smtClean="0">
                <a:solidFill>
                  <a:srgbClr val="0033CC"/>
                </a:solidFill>
                <a:latin typeface="華康中特圓體" panose="020F0809000000000000" pitchFamily="49" charset="-120"/>
                <a:ea typeface="華康中特圓體" panose="020F0809000000000000" pitchFamily="49" charset="-120"/>
                <a:sym typeface="Times New Roman"/>
              </a:rPr>
              <a:t>   員</a:t>
            </a:r>
            <a:r>
              <a:rPr lang="zh-TW" altLang="en-US" sz="1800" dirty="0">
                <a:solidFill>
                  <a:srgbClr val="0033CC"/>
                </a:solidFill>
                <a:latin typeface="華康中特圓體" panose="020F0809000000000000" pitchFamily="49" charset="-120"/>
                <a:ea typeface="華康中特圓體" panose="020F0809000000000000" pitchFamily="49" charset="-120"/>
                <a:sym typeface="Times New Roman"/>
              </a:rPr>
              <a:t>會之招生。</a:t>
            </a:r>
          </a:p>
          <a:p>
            <a:pPr marL="198000" indent="-198000" algn="just">
              <a:spcAft>
                <a:spcPts val="1600"/>
              </a:spcAft>
              <a:buClr>
                <a:schemeClr val="dk1"/>
              </a:buClr>
              <a:buSzPts val="1600"/>
              <a:buFont typeface="Arial" panose="020B0604020202020204" pitchFamily="34" charset="0"/>
              <a:buNone/>
            </a:pPr>
            <a:endParaRPr lang="zh-TW" altLang="en-US" sz="2000" dirty="0">
              <a:latin typeface="華康中特圓體" panose="020F0809000000000000" pitchFamily="49" charset="-120"/>
              <a:ea typeface="華康中特圓體" panose="020F0809000000000000" pitchFamily="49" charset="-120"/>
              <a:cs typeface="Times New Roman"/>
              <a:sym typeface="Times New Roman"/>
            </a:endParaRPr>
          </a:p>
        </p:txBody>
      </p:sp>
      <p:grpSp>
        <p:nvGrpSpPr>
          <p:cNvPr id="6" name="群組 5"/>
          <p:cNvGrpSpPr/>
          <p:nvPr/>
        </p:nvGrpSpPr>
        <p:grpSpPr>
          <a:xfrm>
            <a:off x="894680" y="1402373"/>
            <a:ext cx="4176464" cy="3857448"/>
            <a:chOff x="6304880" y="1763390"/>
            <a:chExt cx="4176464" cy="3857448"/>
          </a:xfrm>
        </p:grpSpPr>
        <p:sp>
          <p:nvSpPr>
            <p:cNvPr id="7" name="橢圓 6"/>
            <p:cNvSpPr/>
            <p:nvPr/>
          </p:nvSpPr>
          <p:spPr>
            <a:xfrm>
              <a:off x="6304880" y="1763390"/>
              <a:ext cx="4176464" cy="3857448"/>
            </a:xfrm>
            <a:prstGeom prst="ellipse">
              <a:avLst/>
            </a:prstGeom>
            <a:solidFill>
              <a:schemeClr val="accent1">
                <a:lumMod val="20000"/>
                <a:lumOff val="80000"/>
              </a:schemeClr>
            </a:solidFill>
            <a:ln>
              <a:solidFill>
                <a:schemeClr val="accent1">
                  <a:lumMod val="75000"/>
                </a:schemeClr>
              </a:solidFill>
            </a:ln>
            <a:effectLst>
              <a:outerShdw blurRad="50800" dist="38100" dir="5400000" algn="t"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rtlCol="0" anchor="ctr"/>
            <a:lstStyle/>
            <a:p>
              <a:pPr algn="ctr"/>
              <a:endParaRPr lang="zh-TW" altLang="en-US"/>
            </a:p>
          </p:txBody>
        </p:sp>
        <p:sp>
          <p:nvSpPr>
            <p:cNvPr id="8" name="橢圓 7"/>
            <p:cNvSpPr/>
            <p:nvPr/>
          </p:nvSpPr>
          <p:spPr>
            <a:xfrm>
              <a:off x="7849234" y="2694115"/>
              <a:ext cx="2544556" cy="2297658"/>
            </a:xfrm>
            <a:prstGeom prst="ellipse">
              <a:avLst/>
            </a:prstGeom>
            <a:solidFill>
              <a:srgbClr val="83C937"/>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橢圓 8"/>
            <p:cNvSpPr/>
            <p:nvPr/>
          </p:nvSpPr>
          <p:spPr>
            <a:xfrm>
              <a:off x="6472676" y="2552932"/>
              <a:ext cx="1409237" cy="1371819"/>
            </a:xfrm>
            <a:prstGeom prst="ellipse">
              <a:avLst/>
            </a:prstGeom>
            <a:solidFill>
              <a:srgbClr val="008AF2"/>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橢圓 9"/>
            <p:cNvSpPr/>
            <p:nvPr/>
          </p:nvSpPr>
          <p:spPr>
            <a:xfrm>
              <a:off x="6873265" y="4002716"/>
              <a:ext cx="1061436" cy="1063309"/>
            </a:xfrm>
            <a:prstGeom prst="ellipse">
              <a:avLst/>
            </a:prstGeom>
            <a:solidFill>
              <a:srgbClr val="F4740A"/>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矩形 10"/>
            <p:cNvSpPr/>
            <p:nvPr/>
          </p:nvSpPr>
          <p:spPr>
            <a:xfrm>
              <a:off x="6816080" y="4303924"/>
              <a:ext cx="1184940" cy="507831"/>
            </a:xfrm>
            <a:prstGeom prst="rect">
              <a:avLst/>
            </a:prstGeom>
          </p:spPr>
          <p:txBody>
            <a:bodyPr wrap="none">
              <a:spAutoFit/>
            </a:bodyPr>
            <a:lstStyle/>
            <a:p>
              <a:pPr algn="ctr"/>
              <a:r>
                <a:rPr lang="zh-TW" altLang="en-US" sz="1300" b="1" dirty="0">
                  <a:solidFill>
                    <a:schemeClr val="bg1"/>
                  </a:solidFill>
                  <a:latin typeface="Book Antiqua" panose="02040602050305030304" pitchFamily="18" charset="0"/>
                  <a:ea typeface="華康儷楷書" panose="03000509000000000000" pitchFamily="65" charset="-120"/>
                  <a:cs typeface="Times New Roman" panose="02020603050405020304" pitchFamily="18" charset="0"/>
                </a:rPr>
                <a:t>四技申請入學</a:t>
              </a:r>
              <a:r>
                <a:rPr lang="en-US" altLang="zh-TW" sz="1400" b="1" dirty="0">
                  <a:solidFill>
                    <a:schemeClr val="bg1"/>
                  </a:solidFill>
                  <a:latin typeface="Book Antiqua" panose="02040602050305030304" pitchFamily="18" charset="0"/>
                  <a:ea typeface="華康儷楷書" panose="03000509000000000000" pitchFamily="65" charset="-120"/>
                  <a:cs typeface="Times New Roman" panose="02020603050405020304" pitchFamily="18" charset="0"/>
                </a:rPr>
                <a:t/>
              </a:r>
              <a:br>
                <a:rPr lang="en-US" altLang="zh-TW" sz="1400" b="1" dirty="0">
                  <a:solidFill>
                    <a:schemeClr val="bg1"/>
                  </a:solidFill>
                  <a:latin typeface="Book Antiqua" panose="02040602050305030304" pitchFamily="18" charset="0"/>
                  <a:ea typeface="華康儷楷書" panose="03000509000000000000" pitchFamily="65" charset="-120"/>
                  <a:cs typeface="Times New Roman" panose="02020603050405020304" pitchFamily="18" charset="0"/>
                </a:rPr>
              </a:br>
              <a:r>
                <a:rPr lang="zh-TW" altLang="en-US" sz="1400" b="1" dirty="0">
                  <a:solidFill>
                    <a:schemeClr val="bg1"/>
                  </a:solidFill>
                  <a:latin typeface="Book Antiqua" panose="02040602050305030304" pitchFamily="18" charset="0"/>
                  <a:ea typeface="華康儷楷書" panose="03000509000000000000" pitchFamily="65" charset="-120"/>
                  <a:cs typeface="Times New Roman" panose="02020603050405020304" pitchFamily="18" charset="0"/>
                </a:rPr>
                <a:t>名額 </a:t>
              </a:r>
              <a:r>
                <a:rPr lang="en-US" altLang="zh-TW" sz="1400" b="1" u="sng" dirty="0" smtClean="0">
                  <a:solidFill>
                    <a:schemeClr val="bg1"/>
                  </a:solidFill>
                  <a:latin typeface="Book Antiqua" panose="02040602050305030304" pitchFamily="18" charset="0"/>
                  <a:ea typeface="華康儷楷書" panose="03000509000000000000" pitchFamily="65" charset="-120"/>
                  <a:cs typeface="Times New Roman" panose="02020603050405020304" pitchFamily="18" charset="0"/>
                </a:rPr>
                <a:t>8,037</a:t>
              </a:r>
              <a:endParaRPr lang="zh-TW" altLang="en-US" sz="1400" b="1" u="sng" dirty="0">
                <a:solidFill>
                  <a:schemeClr val="bg1"/>
                </a:solidFill>
                <a:latin typeface="Book Antiqua" panose="02040602050305030304" pitchFamily="18" charset="0"/>
                <a:ea typeface="華康儷楷書" panose="03000509000000000000" pitchFamily="65" charset="-120"/>
                <a:cs typeface="Times New Roman" panose="02020603050405020304" pitchFamily="18" charset="0"/>
              </a:endParaRPr>
            </a:p>
          </p:txBody>
        </p:sp>
        <p:sp>
          <p:nvSpPr>
            <p:cNvPr id="12" name="矩形 11"/>
            <p:cNvSpPr/>
            <p:nvPr/>
          </p:nvSpPr>
          <p:spPr>
            <a:xfrm>
              <a:off x="6507879" y="2895716"/>
              <a:ext cx="1338828" cy="553998"/>
            </a:xfrm>
            <a:prstGeom prst="rect">
              <a:avLst/>
            </a:prstGeom>
          </p:spPr>
          <p:txBody>
            <a:bodyPr wrap="none">
              <a:spAutoFit/>
            </a:bodyPr>
            <a:lstStyle/>
            <a:p>
              <a:pPr algn="ctr"/>
              <a:r>
                <a:rPr lang="zh-TW" altLang="en-US" sz="1500" b="1" dirty="0">
                  <a:solidFill>
                    <a:schemeClr val="bg1"/>
                  </a:solidFill>
                  <a:latin typeface="Book Antiqua" panose="02040602050305030304" pitchFamily="18" charset="0"/>
                  <a:ea typeface="華康儷楷書" panose="03000509000000000000" pitchFamily="65" charset="-120"/>
                  <a:cs typeface="Times New Roman" panose="02020603050405020304" pitchFamily="18" charset="0"/>
                </a:rPr>
                <a:t>大學繁星推薦</a:t>
              </a:r>
              <a:r>
                <a:rPr lang="en-US" altLang="zh-TW" sz="1500" b="1" dirty="0">
                  <a:solidFill>
                    <a:schemeClr val="bg1"/>
                  </a:solidFill>
                  <a:latin typeface="Book Antiqua" panose="02040602050305030304" pitchFamily="18" charset="0"/>
                  <a:ea typeface="華康儷楷書" panose="03000509000000000000" pitchFamily="65" charset="-120"/>
                  <a:cs typeface="Times New Roman" panose="02020603050405020304" pitchFamily="18" charset="0"/>
                </a:rPr>
                <a:t/>
              </a:r>
              <a:br>
                <a:rPr lang="en-US" altLang="zh-TW" sz="1500" b="1" dirty="0">
                  <a:solidFill>
                    <a:schemeClr val="bg1"/>
                  </a:solidFill>
                  <a:latin typeface="Book Antiqua" panose="02040602050305030304" pitchFamily="18" charset="0"/>
                  <a:ea typeface="華康儷楷書" panose="03000509000000000000" pitchFamily="65" charset="-120"/>
                  <a:cs typeface="Times New Roman" panose="02020603050405020304" pitchFamily="18" charset="0"/>
                </a:rPr>
              </a:br>
              <a:r>
                <a:rPr lang="zh-TW" altLang="en-US" sz="1500" b="1" dirty="0">
                  <a:solidFill>
                    <a:schemeClr val="bg1"/>
                  </a:solidFill>
                  <a:latin typeface="Book Antiqua" panose="02040602050305030304" pitchFamily="18" charset="0"/>
                  <a:ea typeface="華康儷楷書" panose="03000509000000000000" pitchFamily="65" charset="-120"/>
                  <a:cs typeface="Times New Roman" panose="02020603050405020304" pitchFamily="18" charset="0"/>
                </a:rPr>
                <a:t>名額 </a:t>
              </a:r>
              <a:r>
                <a:rPr lang="en-US" altLang="zh-TW" sz="1500" b="1" u="sng" dirty="0" smtClean="0">
                  <a:solidFill>
                    <a:schemeClr val="bg1"/>
                  </a:solidFill>
                  <a:latin typeface="Book Antiqua" panose="02040602050305030304" pitchFamily="18" charset="0"/>
                  <a:ea typeface="華康儷楷書" panose="03000509000000000000" pitchFamily="65" charset="-120"/>
                  <a:cs typeface="Times New Roman" panose="02020603050405020304" pitchFamily="18" charset="0"/>
                </a:rPr>
                <a:t>16,178</a:t>
              </a:r>
              <a:endParaRPr lang="zh-TW" altLang="en-US" sz="1500" b="1" u="sng" dirty="0">
                <a:solidFill>
                  <a:schemeClr val="bg1"/>
                </a:solidFill>
                <a:latin typeface="Book Antiqua" panose="02040602050305030304" pitchFamily="18" charset="0"/>
                <a:ea typeface="華康儷楷書" panose="03000509000000000000" pitchFamily="65" charset="-120"/>
                <a:cs typeface="Times New Roman" panose="02020603050405020304" pitchFamily="18" charset="0"/>
              </a:endParaRPr>
            </a:p>
          </p:txBody>
        </p:sp>
        <p:sp>
          <p:nvSpPr>
            <p:cNvPr id="13" name="矩形 12"/>
            <p:cNvSpPr/>
            <p:nvPr/>
          </p:nvSpPr>
          <p:spPr>
            <a:xfrm>
              <a:off x="8130273" y="3346998"/>
              <a:ext cx="2031325" cy="830997"/>
            </a:xfrm>
            <a:prstGeom prst="rect">
              <a:avLst/>
            </a:prstGeom>
          </p:spPr>
          <p:txBody>
            <a:bodyPr wrap="none">
              <a:spAutoFit/>
            </a:bodyPr>
            <a:lstStyle/>
            <a:p>
              <a:pPr algn="ctr"/>
              <a:r>
                <a:rPr lang="zh-TW" altLang="en-US" sz="2400" b="1" dirty="0">
                  <a:solidFill>
                    <a:schemeClr val="bg1"/>
                  </a:solidFill>
                  <a:latin typeface="Book Antiqua" panose="02040602050305030304" pitchFamily="18" charset="0"/>
                  <a:ea typeface="華康儷楷書" panose="03000509000000000000" pitchFamily="65" charset="-120"/>
                  <a:cs typeface="Times New Roman" panose="02020603050405020304" pitchFamily="18" charset="0"/>
                </a:rPr>
                <a:t>大學個人申請</a:t>
              </a:r>
              <a:r>
                <a:rPr lang="en-US" altLang="zh-TW" sz="2400" b="1" dirty="0">
                  <a:solidFill>
                    <a:schemeClr val="bg1"/>
                  </a:solidFill>
                  <a:latin typeface="Book Antiqua" panose="02040602050305030304" pitchFamily="18" charset="0"/>
                  <a:ea typeface="華康儷楷書" panose="03000509000000000000" pitchFamily="65" charset="-120"/>
                  <a:cs typeface="Times New Roman" panose="02020603050405020304" pitchFamily="18" charset="0"/>
                </a:rPr>
                <a:t/>
              </a:r>
              <a:br>
                <a:rPr lang="en-US" altLang="zh-TW" sz="2400" b="1" dirty="0">
                  <a:solidFill>
                    <a:schemeClr val="bg1"/>
                  </a:solidFill>
                  <a:latin typeface="Book Antiqua" panose="02040602050305030304" pitchFamily="18" charset="0"/>
                  <a:ea typeface="華康儷楷書" panose="03000509000000000000" pitchFamily="65" charset="-120"/>
                  <a:cs typeface="Times New Roman" panose="02020603050405020304" pitchFamily="18" charset="0"/>
                </a:rPr>
              </a:br>
              <a:r>
                <a:rPr lang="zh-TW" altLang="en-US" sz="2400" b="1" dirty="0">
                  <a:solidFill>
                    <a:schemeClr val="bg1"/>
                  </a:solidFill>
                  <a:latin typeface="Book Antiqua" panose="02040602050305030304" pitchFamily="18" charset="0"/>
                  <a:ea typeface="華康儷楷書" panose="03000509000000000000" pitchFamily="65" charset="-120"/>
                  <a:cs typeface="Times New Roman" panose="02020603050405020304" pitchFamily="18" charset="0"/>
                </a:rPr>
                <a:t>名額 </a:t>
              </a:r>
              <a:r>
                <a:rPr lang="en-US" altLang="zh-TW" sz="2400" b="1" u="sng" dirty="0" smtClean="0">
                  <a:solidFill>
                    <a:schemeClr val="bg1"/>
                  </a:solidFill>
                  <a:latin typeface="Book Antiqua" panose="02040602050305030304" pitchFamily="18" charset="0"/>
                  <a:ea typeface="華康儷楷書" panose="03000509000000000000" pitchFamily="65" charset="-120"/>
                  <a:cs typeface="Times New Roman" panose="02020603050405020304" pitchFamily="18" charset="0"/>
                </a:rPr>
                <a:t>55,810</a:t>
              </a:r>
              <a:endParaRPr lang="zh-TW" altLang="en-US" sz="2400" b="1" u="sng" dirty="0">
                <a:solidFill>
                  <a:schemeClr val="bg1"/>
                </a:solidFill>
                <a:latin typeface="Book Antiqua" panose="02040602050305030304" pitchFamily="18" charset="0"/>
                <a:ea typeface="華康儷楷書" panose="03000509000000000000" pitchFamily="65" charset="-120"/>
                <a:cs typeface="Times New Roman" panose="02020603050405020304" pitchFamily="18" charset="0"/>
              </a:endParaRPr>
            </a:p>
          </p:txBody>
        </p:sp>
        <p:sp>
          <p:nvSpPr>
            <p:cNvPr id="14" name="矩形 13"/>
            <p:cNvSpPr/>
            <p:nvPr/>
          </p:nvSpPr>
          <p:spPr>
            <a:xfrm>
              <a:off x="7787818" y="1767081"/>
              <a:ext cx="1210588" cy="707886"/>
            </a:xfrm>
            <a:prstGeom prst="rect">
              <a:avLst/>
            </a:prstGeom>
            <a:noFill/>
          </p:spPr>
          <p:txBody>
            <a:bodyPr wrap="none">
              <a:spAutoFit/>
            </a:bodyPr>
            <a:lstStyle/>
            <a:p>
              <a:pPr algn="ctr"/>
              <a:r>
                <a:rPr lang="en-US" altLang="zh-TW" sz="2000" b="1" dirty="0" smtClean="0">
                  <a:latin typeface="Book Antiqua" panose="02040602050305030304" pitchFamily="18" charset="0"/>
                  <a:ea typeface="華康儷楷書" panose="03000509000000000000" pitchFamily="65" charset="-120"/>
                  <a:cs typeface="Times New Roman" panose="02020603050405020304" pitchFamily="18" charset="0"/>
                </a:rPr>
                <a:t/>
              </a:r>
              <a:br>
                <a:rPr lang="en-US" altLang="zh-TW" sz="2000" b="1" dirty="0" smtClean="0">
                  <a:latin typeface="Book Antiqua" panose="02040602050305030304" pitchFamily="18" charset="0"/>
                  <a:ea typeface="華康儷楷書" panose="03000509000000000000" pitchFamily="65" charset="-120"/>
                  <a:cs typeface="Times New Roman" panose="02020603050405020304" pitchFamily="18" charset="0"/>
                </a:rPr>
              </a:br>
              <a:r>
                <a:rPr lang="zh-TW" altLang="en-US" sz="2000" b="1" dirty="0" smtClean="0">
                  <a:latin typeface="Book Antiqua" panose="02040602050305030304" pitchFamily="18" charset="0"/>
                  <a:ea typeface="華康儷楷書" panose="03000509000000000000" pitchFamily="65" charset="-120"/>
                  <a:cs typeface="Times New Roman" panose="02020603050405020304" pitchFamily="18" charset="0"/>
                </a:rPr>
                <a:t>學測報考</a:t>
              </a:r>
              <a:endParaRPr lang="zh-TW" altLang="en-US" sz="2400" b="1" dirty="0">
                <a:solidFill>
                  <a:srgbClr val="FF0000"/>
                </a:solidFill>
                <a:latin typeface="Book Antiqua" panose="02040602050305030304" pitchFamily="18" charset="0"/>
                <a:ea typeface="華康儷楷書" panose="03000509000000000000" pitchFamily="65" charset="-120"/>
                <a:cs typeface="Times New Roman" panose="02020603050405020304" pitchFamily="18" charset="0"/>
              </a:endParaRPr>
            </a:p>
          </p:txBody>
        </p:sp>
        <p:sp>
          <p:nvSpPr>
            <p:cNvPr id="15" name="文字方塊 14"/>
            <p:cNvSpPr txBox="1"/>
            <p:nvPr/>
          </p:nvSpPr>
          <p:spPr>
            <a:xfrm>
              <a:off x="8811686" y="4355677"/>
              <a:ext cx="740698" cy="338554"/>
            </a:xfrm>
            <a:prstGeom prst="rect">
              <a:avLst/>
            </a:prstGeom>
            <a:noFill/>
          </p:spPr>
          <p:txBody>
            <a:bodyPr wrap="square" rtlCol="0">
              <a:spAutoFit/>
            </a:bodyPr>
            <a:lstStyle/>
            <a:p>
              <a:pPr algn="r"/>
              <a:r>
                <a:rPr lang="en-US" altLang="zh-TW" sz="1600" b="1" u="sng" dirty="0" smtClean="0">
                  <a:latin typeface="Book Antiqua" panose="02040602050305030304" pitchFamily="18" charset="0"/>
                  <a:ea typeface="標楷體" pitchFamily="65" charset="-120"/>
                  <a:cs typeface="Times New Roman" pitchFamily="18" charset="0"/>
                </a:rPr>
                <a:t>70%</a:t>
              </a:r>
              <a:endParaRPr lang="en-US" altLang="zh-TW" sz="1600" b="1" u="sng" dirty="0">
                <a:latin typeface="Book Antiqua" panose="02040602050305030304" pitchFamily="18" charset="0"/>
                <a:ea typeface="標楷體" pitchFamily="65" charset="-120"/>
                <a:cs typeface="Times New Roman" pitchFamily="18" charset="0"/>
              </a:endParaRPr>
            </a:p>
          </p:txBody>
        </p:sp>
        <p:sp>
          <p:nvSpPr>
            <p:cNvPr id="16" name="文字方塊 15"/>
            <p:cNvSpPr txBox="1"/>
            <p:nvPr/>
          </p:nvSpPr>
          <p:spPr>
            <a:xfrm>
              <a:off x="6999475" y="4730471"/>
              <a:ext cx="775944" cy="338554"/>
            </a:xfrm>
            <a:prstGeom prst="rect">
              <a:avLst/>
            </a:prstGeom>
            <a:noFill/>
          </p:spPr>
          <p:txBody>
            <a:bodyPr wrap="square" rtlCol="0">
              <a:spAutoFit/>
            </a:bodyPr>
            <a:lstStyle/>
            <a:p>
              <a:pPr algn="r"/>
              <a:r>
                <a:rPr lang="en-US" altLang="zh-TW" sz="1600" b="1" u="sng" dirty="0" smtClean="0">
                  <a:latin typeface="Book Antiqua" panose="02040602050305030304" pitchFamily="18" charset="0"/>
                  <a:ea typeface="標楷體" pitchFamily="65" charset="-120"/>
                  <a:cs typeface="Times New Roman" pitchFamily="18" charset="0"/>
                </a:rPr>
                <a:t>10%</a:t>
              </a:r>
              <a:endParaRPr lang="en-US" altLang="zh-TW" sz="1600" b="1" u="sng" dirty="0">
                <a:latin typeface="Book Antiqua" panose="02040602050305030304" pitchFamily="18" charset="0"/>
                <a:ea typeface="標楷體" pitchFamily="65" charset="-120"/>
                <a:cs typeface="Times New Roman" pitchFamily="18" charset="0"/>
              </a:endParaRPr>
            </a:p>
          </p:txBody>
        </p:sp>
        <p:sp>
          <p:nvSpPr>
            <p:cNvPr id="17" name="文字方塊 16"/>
            <p:cNvSpPr txBox="1"/>
            <p:nvPr/>
          </p:nvSpPr>
          <p:spPr>
            <a:xfrm>
              <a:off x="6823224" y="3461585"/>
              <a:ext cx="741926" cy="338554"/>
            </a:xfrm>
            <a:prstGeom prst="rect">
              <a:avLst/>
            </a:prstGeom>
            <a:noFill/>
          </p:spPr>
          <p:txBody>
            <a:bodyPr wrap="square" rtlCol="0">
              <a:spAutoFit/>
            </a:bodyPr>
            <a:lstStyle/>
            <a:p>
              <a:pPr algn="r"/>
              <a:r>
                <a:rPr lang="en-US" altLang="zh-TW" sz="1600" b="1" u="sng" dirty="0" smtClean="0">
                  <a:latin typeface="Book Antiqua" panose="02040602050305030304" pitchFamily="18" charset="0"/>
                  <a:ea typeface="標楷體" pitchFamily="65" charset="-120"/>
                  <a:cs typeface="Times New Roman" pitchFamily="18" charset="0"/>
                </a:rPr>
                <a:t>20%</a:t>
              </a:r>
              <a:endParaRPr lang="en-US" altLang="zh-TW" sz="1600" b="1" u="sng" dirty="0">
                <a:latin typeface="Book Antiqua" panose="02040602050305030304" pitchFamily="18" charset="0"/>
                <a:ea typeface="標楷體" pitchFamily="65" charset="-120"/>
                <a:cs typeface="Times New Roman" pitchFamily="18" charset="0"/>
              </a:endParaRPr>
            </a:p>
          </p:txBody>
        </p:sp>
      </p:grpSp>
    </p:spTree>
    <p:extLst>
      <p:ext uri="{BB962C8B-B14F-4D97-AF65-F5344CB8AC3E}">
        <p14:creationId xmlns:p14="http://schemas.microsoft.com/office/powerpoint/2010/main" val="118971704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fld id="{A6174ADA-354D-4803-A14C-B38EECA4D689}" type="slidenum">
              <a:rPr lang="zh-TW" altLang="en-US" smtClean="0"/>
              <a:t>36</a:t>
            </a:fld>
            <a:endParaRPr lang="zh-TW" altLang="en-US"/>
          </a:p>
        </p:txBody>
      </p:sp>
      <p:sp>
        <p:nvSpPr>
          <p:cNvPr id="3" name="矩形 2"/>
          <p:cNvSpPr/>
          <p:nvPr/>
        </p:nvSpPr>
        <p:spPr>
          <a:xfrm>
            <a:off x="0" y="0"/>
            <a:ext cx="12192000" cy="520700"/>
          </a:xfrm>
          <a:prstGeom prst="rect">
            <a:avLst/>
          </a:prstGeom>
          <a:solidFill>
            <a:srgbClr val="DFD7E9"/>
          </a:solidFill>
          <a:ln>
            <a:solidFill>
              <a:srgbClr val="DFD7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sz="2800" dirty="0">
                <a:solidFill>
                  <a:schemeClr val="tx1"/>
                </a:solidFill>
                <a:latin typeface="華康中特圓體" panose="020F0809000000000000" pitchFamily="49" charset="-120"/>
                <a:ea typeface="華康中特圓體" panose="020F0809000000000000" pitchFamily="49" charset="-120"/>
                <a:sym typeface="Wingdings" panose="05000000000000000000" pitchFamily="2" charset="2"/>
              </a:rPr>
              <a:t>九</a:t>
            </a:r>
            <a:r>
              <a:rPr lang="zh-TW" altLang="en-US" sz="2800" dirty="0" smtClean="0">
                <a:solidFill>
                  <a:schemeClr val="tx1"/>
                </a:solidFill>
                <a:latin typeface="華康中特圓體" panose="020F0809000000000000" pitchFamily="49" charset="-120"/>
                <a:ea typeface="華康中特圓體" panose="020F0809000000000000" pitchFamily="49" charset="-120"/>
                <a:sym typeface="Wingdings" panose="05000000000000000000" pitchFamily="2" charset="2"/>
              </a:rPr>
              <a:t>、</a:t>
            </a:r>
            <a:r>
              <a:rPr lang="zh-TW" altLang="en-US" sz="2800" dirty="0">
                <a:solidFill>
                  <a:schemeClr val="tx1"/>
                </a:solidFill>
                <a:latin typeface="華康中特圓體" panose="020F0809000000000000" pitchFamily="49" charset="-120"/>
                <a:ea typeface="華康中特圓體" panose="020F0809000000000000" pitchFamily="49" charset="-120"/>
                <a:sym typeface="Wingdings" panose="05000000000000000000" pitchFamily="2" charset="2"/>
              </a:rPr>
              <a:t>註冊入學注意事項</a:t>
            </a:r>
            <a:endParaRPr lang="zh-TW" altLang="en-US" sz="2800" dirty="0">
              <a:solidFill>
                <a:srgbClr val="00A249"/>
              </a:solidFill>
              <a:latin typeface="華康中特圓體" panose="020F0809000000000000" pitchFamily="49" charset="-120"/>
              <a:ea typeface="華康中特圓體" panose="020F0809000000000000" pitchFamily="49" charset="-120"/>
            </a:endParaRPr>
          </a:p>
        </p:txBody>
      </p:sp>
      <p:sp>
        <p:nvSpPr>
          <p:cNvPr id="4" name="內容版面配置區 2"/>
          <p:cNvSpPr txBox="1">
            <a:spLocks/>
          </p:cNvSpPr>
          <p:nvPr/>
        </p:nvSpPr>
        <p:spPr>
          <a:xfrm>
            <a:off x="930275" y="1057275"/>
            <a:ext cx="9521825" cy="213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gn="just">
              <a:lnSpc>
                <a:spcPct val="100000"/>
              </a:lnSpc>
              <a:spcBef>
                <a:spcPts val="600"/>
              </a:spcBef>
              <a:spcAft>
                <a:spcPts val="600"/>
              </a:spcAft>
              <a:buFont typeface="+mj-lt"/>
              <a:buAutoNum type="arabicPeriod"/>
            </a:pPr>
            <a:r>
              <a:rPr lang="zh-TW" altLang="zh-TW" dirty="0" smtClean="0">
                <a:latin typeface="華康中特圓體" panose="020F0809000000000000" pitchFamily="49" charset="-120"/>
                <a:ea typeface="華康中特圓體" panose="020F0809000000000000" pitchFamily="49" charset="-120"/>
                <a:cs typeface="Times New Roman" panose="02020603050405020304" pitchFamily="18" charset="0"/>
              </a:rPr>
              <a:t>已完成報到之錄取生，應持符合入學資格之學歷</a:t>
            </a:r>
            <a:r>
              <a:rPr lang="en-US" altLang="zh-TW" dirty="0" smtClean="0">
                <a:latin typeface="華康中特圓體" panose="020F0809000000000000" pitchFamily="49" charset="-120"/>
                <a:ea typeface="華康中特圓體" panose="020F0809000000000000" pitchFamily="49" charset="-120"/>
                <a:cs typeface="Times New Roman" panose="02020603050405020304" pitchFamily="18" charset="0"/>
              </a:rPr>
              <a:t>(</a:t>
            </a:r>
            <a:r>
              <a:rPr lang="zh-TW" altLang="zh-TW" dirty="0" smtClean="0">
                <a:latin typeface="華康中特圓體" panose="020F0809000000000000" pitchFamily="49" charset="-120"/>
                <a:ea typeface="華康中特圓體" panose="020F0809000000000000" pitchFamily="49" charset="-120"/>
                <a:cs typeface="Times New Roman" panose="02020603050405020304" pitchFamily="18" charset="0"/>
              </a:rPr>
              <a:t>力</a:t>
            </a:r>
            <a:r>
              <a:rPr lang="en-US" altLang="zh-TW" dirty="0" smtClean="0">
                <a:latin typeface="華康中特圓體" panose="020F0809000000000000" pitchFamily="49" charset="-120"/>
                <a:ea typeface="華康中特圓體" panose="020F0809000000000000" pitchFamily="49" charset="-120"/>
                <a:cs typeface="Times New Roman" panose="02020603050405020304" pitchFamily="18" charset="0"/>
              </a:rPr>
              <a:t>)</a:t>
            </a:r>
            <a:r>
              <a:rPr lang="zh-TW" altLang="zh-TW" dirty="0" smtClean="0">
                <a:latin typeface="華康中特圓體" panose="020F0809000000000000" pitchFamily="49" charset="-120"/>
                <a:ea typeface="華康中特圓體" panose="020F0809000000000000" pitchFamily="49" charset="-120"/>
                <a:cs typeface="Times New Roman" panose="02020603050405020304" pitchFamily="18" charset="0"/>
              </a:rPr>
              <a:t>證</a:t>
            </a:r>
            <a:r>
              <a:rPr lang="zh-TW" altLang="en-US" dirty="0" smtClean="0">
                <a:latin typeface="華康中特圓體" panose="020F0809000000000000" pitchFamily="49" charset="-120"/>
                <a:ea typeface="華康中特圓體" panose="020F0809000000000000" pitchFamily="49" charset="-120"/>
                <a:cs typeface="Times New Roman" panose="02020603050405020304" pitchFamily="18" charset="0"/>
              </a:rPr>
              <a:t>件</a:t>
            </a:r>
            <a:r>
              <a:rPr lang="zh-TW" altLang="zh-TW" dirty="0" smtClean="0">
                <a:latin typeface="華康中特圓體" panose="020F0809000000000000" pitchFamily="49" charset="-120"/>
                <a:ea typeface="華康中特圓體" panose="020F0809000000000000" pitchFamily="49" charset="-120"/>
                <a:cs typeface="Times New Roman" panose="02020603050405020304" pitchFamily="18" charset="0"/>
              </a:rPr>
              <a:t>正本，依各校規定之時間及方式辦理註冊手續。</a:t>
            </a:r>
            <a:endParaRPr lang="en-US" altLang="zh-TW" dirty="0" smtClean="0">
              <a:latin typeface="華康中特圓體" panose="020F0809000000000000" pitchFamily="49" charset="-120"/>
              <a:ea typeface="華康中特圓體" panose="020F0809000000000000" pitchFamily="49" charset="-120"/>
              <a:cs typeface="Times New Roman" panose="02020603050405020304" pitchFamily="18" charset="0"/>
            </a:endParaRPr>
          </a:p>
          <a:p>
            <a:pPr marL="457200" indent="-457200" algn="just">
              <a:lnSpc>
                <a:spcPct val="100000"/>
              </a:lnSpc>
              <a:spcBef>
                <a:spcPts val="600"/>
              </a:spcBef>
              <a:spcAft>
                <a:spcPts val="600"/>
              </a:spcAft>
              <a:buFont typeface="+mj-lt"/>
              <a:buAutoNum type="arabicPeriod"/>
            </a:pPr>
            <a:r>
              <a:rPr lang="zh-TW" altLang="zh-TW" dirty="0" smtClean="0">
                <a:latin typeface="華康中特圓體" panose="020F0809000000000000" pitchFamily="49" charset="-120"/>
                <a:ea typeface="華康中特圓體" panose="020F0809000000000000" pitchFamily="49" charset="-120"/>
                <a:cs typeface="Times New Roman" panose="02020603050405020304" pitchFamily="18" charset="0"/>
              </a:rPr>
              <a:t>註冊時未能提出相關學歷</a:t>
            </a:r>
            <a:r>
              <a:rPr lang="en-US" altLang="zh-TW" dirty="0" smtClean="0">
                <a:latin typeface="華康中特圓體" panose="020F0809000000000000" pitchFamily="49" charset="-120"/>
                <a:ea typeface="華康中特圓體" panose="020F0809000000000000" pitchFamily="49" charset="-120"/>
                <a:cs typeface="Times New Roman" panose="02020603050405020304" pitchFamily="18" charset="0"/>
              </a:rPr>
              <a:t>(</a:t>
            </a:r>
            <a:r>
              <a:rPr lang="zh-TW" altLang="zh-TW" dirty="0" smtClean="0">
                <a:latin typeface="華康中特圓體" panose="020F0809000000000000" pitchFamily="49" charset="-120"/>
                <a:ea typeface="華康中特圓體" panose="020F0809000000000000" pitchFamily="49" charset="-120"/>
                <a:cs typeface="Times New Roman" panose="02020603050405020304" pitchFamily="18" charset="0"/>
              </a:rPr>
              <a:t>力</a:t>
            </a:r>
            <a:r>
              <a:rPr lang="en-US" altLang="zh-TW" dirty="0" smtClean="0">
                <a:latin typeface="華康中特圓體" panose="020F0809000000000000" pitchFamily="49" charset="-120"/>
                <a:ea typeface="華康中特圓體" panose="020F0809000000000000" pitchFamily="49" charset="-120"/>
                <a:cs typeface="Times New Roman" panose="02020603050405020304" pitchFamily="18" charset="0"/>
              </a:rPr>
              <a:t>)</a:t>
            </a:r>
            <a:r>
              <a:rPr lang="zh-TW" altLang="zh-TW" dirty="0" smtClean="0">
                <a:latin typeface="華康中特圓體" panose="020F0809000000000000" pitchFamily="49" charset="-120"/>
                <a:ea typeface="華康中特圓體" panose="020F0809000000000000" pitchFamily="49" charset="-120"/>
                <a:cs typeface="Times New Roman" panose="02020603050405020304" pitchFamily="18" charset="0"/>
              </a:rPr>
              <a:t>證明</a:t>
            </a:r>
            <a:r>
              <a:rPr lang="zh-TW" altLang="en-US" dirty="0" smtClean="0">
                <a:latin typeface="華康中特圓體" panose="020F0809000000000000" pitchFamily="49" charset="-120"/>
                <a:ea typeface="華康中特圓體" panose="020F0809000000000000" pitchFamily="49" charset="-120"/>
                <a:cs typeface="Times New Roman" panose="02020603050405020304" pitchFamily="18" charset="0"/>
              </a:rPr>
              <a:t>或報考資格不符規定</a:t>
            </a:r>
            <a:r>
              <a:rPr lang="zh-TW" altLang="zh-TW" dirty="0" smtClean="0">
                <a:latin typeface="華康中特圓體" panose="020F0809000000000000" pitchFamily="49" charset="-120"/>
                <a:ea typeface="華康中特圓體" panose="020F0809000000000000" pitchFamily="49" charset="-120"/>
                <a:cs typeface="Times New Roman" panose="02020603050405020304" pitchFamily="18" charset="0"/>
              </a:rPr>
              <a:t>者，取消其錄取及入學資格。 </a:t>
            </a:r>
            <a:endParaRPr lang="en-US" altLang="zh-TW" dirty="0">
              <a:latin typeface="華康中特圓體" panose="020F0809000000000000" pitchFamily="49" charset="-120"/>
              <a:ea typeface="華康中特圓體" panose="020F0809000000000000" pitchFamily="49" charset="-120"/>
              <a:cs typeface="Times New Roman" panose="02020603050405020304" pitchFamily="18" charset="0"/>
            </a:endParaRPr>
          </a:p>
        </p:txBody>
      </p:sp>
    </p:spTree>
    <p:extLst>
      <p:ext uri="{BB962C8B-B14F-4D97-AF65-F5344CB8AC3E}">
        <p14:creationId xmlns:p14="http://schemas.microsoft.com/office/powerpoint/2010/main" val="55920165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fld id="{A6174ADA-354D-4803-A14C-B38EECA4D689}" type="slidenum">
              <a:rPr lang="zh-TW" altLang="en-US" smtClean="0"/>
              <a:t>37</a:t>
            </a:fld>
            <a:endParaRPr lang="zh-TW" altLang="en-US"/>
          </a:p>
        </p:txBody>
      </p:sp>
      <p:sp>
        <p:nvSpPr>
          <p:cNvPr id="3" name="矩形 2"/>
          <p:cNvSpPr/>
          <p:nvPr/>
        </p:nvSpPr>
        <p:spPr>
          <a:xfrm>
            <a:off x="0" y="0"/>
            <a:ext cx="12192000" cy="520700"/>
          </a:xfrm>
          <a:prstGeom prst="rect">
            <a:avLst/>
          </a:prstGeom>
          <a:solidFill>
            <a:srgbClr val="DFD7E9"/>
          </a:solidFill>
          <a:ln>
            <a:solidFill>
              <a:srgbClr val="DFD7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sz="2800" dirty="0">
                <a:solidFill>
                  <a:schemeClr val="tx1"/>
                </a:solidFill>
                <a:latin typeface="華康中特圓體" panose="020F0809000000000000" pitchFamily="49" charset="-120"/>
                <a:ea typeface="華康中特圓體" panose="020F0809000000000000" pitchFamily="49" charset="-120"/>
                <a:sym typeface="Wingdings" panose="05000000000000000000" pitchFamily="2" charset="2"/>
              </a:rPr>
              <a:t>十、申訴處理</a:t>
            </a:r>
            <a:endParaRPr lang="zh-TW" altLang="en-US" sz="2800" dirty="0">
              <a:solidFill>
                <a:srgbClr val="00A249"/>
              </a:solidFill>
              <a:latin typeface="華康中特圓體" panose="020F0809000000000000" pitchFamily="49" charset="-120"/>
              <a:ea typeface="華康中特圓體" panose="020F0809000000000000" pitchFamily="49" charset="-120"/>
            </a:endParaRPr>
          </a:p>
        </p:txBody>
      </p:sp>
      <p:sp>
        <p:nvSpPr>
          <p:cNvPr id="4" name="Freeform 8"/>
          <p:cNvSpPr>
            <a:spLocks/>
          </p:cNvSpPr>
          <p:nvPr/>
        </p:nvSpPr>
        <p:spPr bwMode="gray">
          <a:xfrm rot="4512211">
            <a:off x="3556000" y="4043363"/>
            <a:ext cx="974725" cy="1244600"/>
          </a:xfrm>
          <a:custGeom>
            <a:avLst/>
            <a:gdLst>
              <a:gd name="T0" fmla="*/ 2147483647 w 580"/>
              <a:gd name="T1" fmla="*/ 0 h 798"/>
              <a:gd name="T2" fmla="*/ 2147483647 w 580"/>
              <a:gd name="T3" fmla="*/ 2147483647 h 798"/>
              <a:gd name="T4" fmla="*/ 2147483647 w 580"/>
              <a:gd name="T5" fmla="*/ 2147483647 h 798"/>
              <a:gd name="T6" fmla="*/ 2147483647 w 580"/>
              <a:gd name="T7" fmla="*/ 2147483647 h 798"/>
              <a:gd name="T8" fmla="*/ 2147483647 w 580"/>
              <a:gd name="T9" fmla="*/ 2147483647 h 798"/>
              <a:gd name="T10" fmla="*/ 2147483647 w 580"/>
              <a:gd name="T11" fmla="*/ 2147483647 h 798"/>
              <a:gd name="T12" fmla="*/ 2147483647 w 580"/>
              <a:gd name="T13" fmla="*/ 2147483647 h 798"/>
              <a:gd name="T14" fmla="*/ 2147483647 w 580"/>
              <a:gd name="T15" fmla="*/ 2147483647 h 798"/>
              <a:gd name="T16" fmla="*/ 2147483647 w 580"/>
              <a:gd name="T17" fmla="*/ 2147483647 h 798"/>
              <a:gd name="T18" fmla="*/ 2147483647 w 580"/>
              <a:gd name="T19" fmla="*/ 2147483647 h 798"/>
              <a:gd name="T20" fmla="*/ 2147483647 w 580"/>
              <a:gd name="T21" fmla="*/ 2147483647 h 798"/>
              <a:gd name="T22" fmla="*/ 2147483647 w 580"/>
              <a:gd name="T23" fmla="*/ 2147483647 h 798"/>
              <a:gd name="T24" fmla="*/ 0 w 580"/>
              <a:gd name="T25" fmla="*/ 2147483647 h 798"/>
              <a:gd name="T26" fmla="*/ 2147483647 w 580"/>
              <a:gd name="T27" fmla="*/ 2147483647 h 798"/>
              <a:gd name="T28" fmla="*/ 2147483647 w 580"/>
              <a:gd name="T29" fmla="*/ 2147483647 h 798"/>
              <a:gd name="T30" fmla="*/ 2147483647 w 580"/>
              <a:gd name="T31" fmla="*/ 2147483647 h 798"/>
              <a:gd name="T32" fmla="*/ 2147483647 w 580"/>
              <a:gd name="T33" fmla="*/ 2147483647 h 798"/>
              <a:gd name="T34" fmla="*/ 2147483647 w 580"/>
              <a:gd name="T35" fmla="*/ 2147483647 h 798"/>
              <a:gd name="T36" fmla="*/ 2147483647 w 580"/>
              <a:gd name="T37" fmla="*/ 2147483647 h 798"/>
              <a:gd name="T38" fmla="*/ 2147483647 w 580"/>
              <a:gd name="T39" fmla="*/ 2147483647 h 798"/>
              <a:gd name="T40" fmla="*/ 2147483647 w 580"/>
              <a:gd name="T41" fmla="*/ 2147483647 h 798"/>
              <a:gd name="T42" fmla="*/ 2147483647 w 580"/>
              <a:gd name="T43" fmla="*/ 2147483647 h 798"/>
              <a:gd name="T44" fmla="*/ 2147483647 w 580"/>
              <a:gd name="T45" fmla="*/ 2147483647 h 798"/>
              <a:gd name="T46" fmla="*/ 2147483647 w 580"/>
              <a:gd name="T47" fmla="*/ 2147483647 h 798"/>
              <a:gd name="T48" fmla="*/ 2147483647 w 580"/>
              <a:gd name="T49" fmla="*/ 2147483647 h 798"/>
              <a:gd name="T50" fmla="*/ 2147483647 w 580"/>
              <a:gd name="T51" fmla="*/ 2147483647 h 798"/>
              <a:gd name="T52" fmla="*/ 2147483647 w 580"/>
              <a:gd name="T53" fmla="*/ 0 h 798"/>
              <a:gd name="T54" fmla="*/ 2147483647 w 580"/>
              <a:gd name="T55" fmla="*/ 0 h 798"/>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580"/>
              <a:gd name="T85" fmla="*/ 0 h 798"/>
              <a:gd name="T86" fmla="*/ 580 w 580"/>
              <a:gd name="T87" fmla="*/ 798 h 798"/>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solidFill>
            <a:srgbClr val="ADE9E2"/>
          </a:solidFill>
          <a:ln w="0">
            <a:solidFill>
              <a:srgbClr val="E1F0FF"/>
            </a:solidFill>
            <a:round/>
            <a:headEnd/>
            <a:tailEnd/>
          </a:ln>
          <a:effectLst>
            <a:innerShdw blurRad="63500" dist="50800" dir="16200000">
              <a:prstClr val="black">
                <a:alpha val="50000"/>
              </a:prstClr>
            </a:innerShdw>
          </a:effectLst>
        </p:spPr>
        <p:txBody>
          <a:bodyPr/>
          <a:lstStyle/>
          <a:p>
            <a:pPr eaLnBrk="1" hangingPunct="1">
              <a:defRPr/>
            </a:pPr>
            <a:endParaRPr lang="zh-TW" altLang="en-US"/>
          </a:p>
        </p:txBody>
      </p:sp>
      <p:sp>
        <p:nvSpPr>
          <p:cNvPr id="5" name="Freeform 10"/>
          <p:cNvSpPr>
            <a:spLocks/>
          </p:cNvSpPr>
          <p:nvPr/>
        </p:nvSpPr>
        <p:spPr bwMode="gray">
          <a:xfrm rot="16700859" flipH="1">
            <a:off x="6814344" y="4004469"/>
            <a:ext cx="890588" cy="1219200"/>
          </a:xfrm>
          <a:custGeom>
            <a:avLst/>
            <a:gdLst>
              <a:gd name="T0" fmla="*/ 2147483647 w 580"/>
              <a:gd name="T1" fmla="*/ 0 h 798"/>
              <a:gd name="T2" fmla="*/ 2147483647 w 580"/>
              <a:gd name="T3" fmla="*/ 2147483647 h 798"/>
              <a:gd name="T4" fmla="*/ 2147483647 w 580"/>
              <a:gd name="T5" fmla="*/ 2147483647 h 798"/>
              <a:gd name="T6" fmla="*/ 2147483647 w 580"/>
              <a:gd name="T7" fmla="*/ 2147483647 h 798"/>
              <a:gd name="T8" fmla="*/ 2147483647 w 580"/>
              <a:gd name="T9" fmla="*/ 2147483647 h 798"/>
              <a:gd name="T10" fmla="*/ 2147483647 w 580"/>
              <a:gd name="T11" fmla="*/ 2147483647 h 798"/>
              <a:gd name="T12" fmla="*/ 2147483647 w 580"/>
              <a:gd name="T13" fmla="*/ 2147483647 h 798"/>
              <a:gd name="T14" fmla="*/ 2147483647 w 580"/>
              <a:gd name="T15" fmla="*/ 2147483647 h 798"/>
              <a:gd name="T16" fmla="*/ 2147483647 w 580"/>
              <a:gd name="T17" fmla="*/ 2147483647 h 798"/>
              <a:gd name="T18" fmla="*/ 2147483647 w 580"/>
              <a:gd name="T19" fmla="*/ 2147483647 h 798"/>
              <a:gd name="T20" fmla="*/ 2147483647 w 580"/>
              <a:gd name="T21" fmla="*/ 2147483647 h 798"/>
              <a:gd name="T22" fmla="*/ 2147483647 w 580"/>
              <a:gd name="T23" fmla="*/ 2147483647 h 798"/>
              <a:gd name="T24" fmla="*/ 0 w 580"/>
              <a:gd name="T25" fmla="*/ 2147483647 h 798"/>
              <a:gd name="T26" fmla="*/ 2147483647 w 580"/>
              <a:gd name="T27" fmla="*/ 2147483647 h 798"/>
              <a:gd name="T28" fmla="*/ 2147483647 w 580"/>
              <a:gd name="T29" fmla="*/ 2147483647 h 798"/>
              <a:gd name="T30" fmla="*/ 2147483647 w 580"/>
              <a:gd name="T31" fmla="*/ 2147483647 h 798"/>
              <a:gd name="T32" fmla="*/ 2147483647 w 580"/>
              <a:gd name="T33" fmla="*/ 2147483647 h 798"/>
              <a:gd name="T34" fmla="*/ 2147483647 w 580"/>
              <a:gd name="T35" fmla="*/ 2147483647 h 798"/>
              <a:gd name="T36" fmla="*/ 2147483647 w 580"/>
              <a:gd name="T37" fmla="*/ 2147483647 h 798"/>
              <a:gd name="T38" fmla="*/ 2147483647 w 580"/>
              <a:gd name="T39" fmla="*/ 2147483647 h 798"/>
              <a:gd name="T40" fmla="*/ 2147483647 w 580"/>
              <a:gd name="T41" fmla="*/ 2147483647 h 798"/>
              <a:gd name="T42" fmla="*/ 2147483647 w 580"/>
              <a:gd name="T43" fmla="*/ 2147483647 h 798"/>
              <a:gd name="T44" fmla="*/ 2147483647 w 580"/>
              <a:gd name="T45" fmla="*/ 2147483647 h 798"/>
              <a:gd name="T46" fmla="*/ 2147483647 w 580"/>
              <a:gd name="T47" fmla="*/ 2147483647 h 798"/>
              <a:gd name="T48" fmla="*/ 2147483647 w 580"/>
              <a:gd name="T49" fmla="*/ 2147483647 h 798"/>
              <a:gd name="T50" fmla="*/ 2147483647 w 580"/>
              <a:gd name="T51" fmla="*/ 2147483647 h 798"/>
              <a:gd name="T52" fmla="*/ 2147483647 w 580"/>
              <a:gd name="T53" fmla="*/ 0 h 798"/>
              <a:gd name="T54" fmla="*/ 2147483647 w 580"/>
              <a:gd name="T55" fmla="*/ 0 h 798"/>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580"/>
              <a:gd name="T85" fmla="*/ 0 h 798"/>
              <a:gd name="T86" fmla="*/ 580 w 580"/>
              <a:gd name="T87" fmla="*/ 798 h 798"/>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solidFill>
            <a:schemeClr val="accent4"/>
          </a:solidFill>
          <a:ln w="0">
            <a:noFill/>
            <a:round/>
            <a:headEnd/>
            <a:tailEnd/>
          </a:ln>
          <a:effectLst>
            <a:innerShdw blurRad="63500" dist="50800" dir="16200000">
              <a:prstClr val="black">
                <a:alpha val="50000"/>
              </a:prstClr>
            </a:innerShdw>
          </a:effectLst>
        </p:spPr>
        <p:txBody>
          <a:bodyPr/>
          <a:lstStyle/>
          <a:p>
            <a:pPr eaLnBrk="1" hangingPunct="1">
              <a:defRPr/>
            </a:pPr>
            <a:endParaRPr lang="zh-TW" altLang="en-US"/>
          </a:p>
        </p:txBody>
      </p:sp>
      <p:sp>
        <p:nvSpPr>
          <p:cNvPr id="6" name="AutoShape 5"/>
          <p:cNvSpPr>
            <a:spLocks noChangeArrowheads="1"/>
          </p:cNvSpPr>
          <p:nvPr/>
        </p:nvSpPr>
        <p:spPr bwMode="grayWhite">
          <a:xfrm>
            <a:off x="1217613" y="673100"/>
            <a:ext cx="3384550" cy="3382963"/>
          </a:xfrm>
          <a:prstGeom prst="roundRect">
            <a:avLst>
              <a:gd name="adj" fmla="val 16667"/>
            </a:avLst>
          </a:prstGeom>
          <a:solidFill>
            <a:srgbClr val="E1F0FF"/>
          </a:solidFill>
          <a:ln>
            <a:noFill/>
          </a:ln>
          <a:effectLst>
            <a:outerShdw dist="53882" dir="2700000" algn="ctr" rotWithShape="0">
              <a:schemeClr val="bg2"/>
            </a:outerShdw>
          </a:effectLst>
        </p:spPr>
        <p:txBody>
          <a:bodyPr wrap="none" anchor="ct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algn="ctr">
              <a:spcBef>
                <a:spcPct val="0"/>
              </a:spcBef>
              <a:buFontTx/>
              <a:buNone/>
            </a:pPr>
            <a:r>
              <a:rPr kumimoji="0" lang="zh-TW" altLang="en-US" sz="24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第一階段</a:t>
            </a:r>
            <a:r>
              <a:rPr kumimoji="0" lang="zh-TW" altLang="en-US" sz="2400" b="1" dirty="0">
                <a:latin typeface="微軟正黑體" panose="020B0604030504040204" pitchFamily="34" charset="-120"/>
                <a:ea typeface="微軟正黑體" panose="020B0604030504040204" pitchFamily="34" charset="-120"/>
                <a:cs typeface="Times New Roman" panose="02020603050405020304" pitchFamily="18" charset="0"/>
              </a:rPr>
              <a:t>篩選</a:t>
            </a:r>
            <a:endParaRPr kumimoji="0" lang="en-US" altLang="zh-TW" sz="2400" b="1" dirty="0">
              <a:latin typeface="微軟正黑體" panose="020B0604030504040204" pitchFamily="34" charset="-120"/>
              <a:ea typeface="微軟正黑體" panose="020B0604030504040204" pitchFamily="34" charset="-120"/>
              <a:cs typeface="Times New Roman" panose="02020603050405020304" pitchFamily="18" charset="0"/>
            </a:endParaRPr>
          </a:p>
          <a:p>
            <a:pPr algn="ctr">
              <a:spcBef>
                <a:spcPct val="0"/>
              </a:spcBef>
              <a:buFontTx/>
              <a:buNone/>
            </a:pPr>
            <a:r>
              <a:rPr kumimoji="0" lang="zh-TW" altLang="en-US" sz="2200" dirty="0">
                <a:latin typeface="微軟正黑體" panose="020B0604030504040204" pitchFamily="34" charset="-120"/>
                <a:ea typeface="微軟正黑體" panose="020B0604030504040204" pitchFamily="34" charset="-120"/>
                <a:cs typeface="Times New Roman" panose="02020603050405020304" pitchFamily="18" charset="0"/>
              </a:rPr>
              <a:t>過程或結果有疑義者，</a:t>
            </a:r>
            <a:endParaRPr kumimoji="0" lang="en-US" altLang="zh-TW" sz="2200" dirty="0">
              <a:latin typeface="微軟正黑體" panose="020B0604030504040204" pitchFamily="34" charset="-120"/>
              <a:ea typeface="微軟正黑體" panose="020B0604030504040204" pitchFamily="34" charset="-120"/>
              <a:cs typeface="Times New Roman" panose="02020603050405020304" pitchFamily="18" charset="0"/>
            </a:endParaRPr>
          </a:p>
          <a:p>
            <a:pPr algn="ctr">
              <a:spcBef>
                <a:spcPct val="0"/>
              </a:spcBef>
              <a:buFontTx/>
              <a:buNone/>
            </a:pPr>
            <a:r>
              <a:rPr kumimoji="0" lang="zh-TW" altLang="en-US" sz="2200" dirty="0">
                <a:latin typeface="微軟正黑體" panose="020B0604030504040204" pitchFamily="34" charset="-120"/>
                <a:ea typeface="微軟正黑體" panose="020B0604030504040204" pitchFamily="34" charset="-120"/>
                <a:cs typeface="Times New Roman" panose="02020603050405020304" pitchFamily="18" charset="0"/>
              </a:rPr>
              <a:t>得備妥相關資料於</a:t>
            </a:r>
            <a:endParaRPr kumimoji="0" lang="en-US" altLang="zh-TW" sz="2200" dirty="0">
              <a:latin typeface="微軟正黑體" panose="020B0604030504040204" pitchFamily="34" charset="-120"/>
              <a:ea typeface="微軟正黑體" panose="020B0604030504040204" pitchFamily="34" charset="-120"/>
              <a:cs typeface="Times New Roman" panose="02020603050405020304" pitchFamily="18" charset="0"/>
            </a:endParaRPr>
          </a:p>
          <a:p>
            <a:pPr algn="ctr">
              <a:spcBef>
                <a:spcPct val="0"/>
              </a:spcBef>
              <a:buFontTx/>
              <a:buNone/>
            </a:pPr>
            <a:r>
              <a:rPr kumimoji="0" lang="en-US" altLang="zh-TW" sz="2200" b="1" dirty="0" smtClean="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111.4.1(</a:t>
            </a:r>
            <a:r>
              <a:rPr kumimoji="0" lang="zh-TW" altLang="en-US" sz="2200" b="1" dirty="0" smtClean="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五</a:t>
            </a:r>
            <a:r>
              <a:rPr kumimoji="0" lang="en-US" altLang="zh-TW" sz="2200" b="1" dirty="0" smtClean="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a:t>
            </a:r>
            <a:r>
              <a:rPr kumimoji="0" lang="zh-TW" altLang="en-US" sz="2200" b="1" dirty="0" smtClean="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前</a:t>
            </a:r>
            <a:endParaRPr kumimoji="0" lang="en-US" altLang="zh-TW" sz="2200" b="1" dirty="0" smtClean="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endParaRPr>
          </a:p>
          <a:p>
            <a:pPr algn="ctr">
              <a:spcBef>
                <a:spcPct val="0"/>
              </a:spcBef>
              <a:buFontTx/>
              <a:buNone/>
            </a:pPr>
            <a:r>
              <a:rPr kumimoji="0" lang="zh-TW" altLang="en-US" sz="2200" dirty="0" smtClean="0">
                <a:latin typeface="微軟正黑體" panose="020B0604030504040204" pitchFamily="34" charset="-120"/>
                <a:ea typeface="微軟正黑體" panose="020B0604030504040204" pitchFamily="34" charset="-120"/>
                <a:cs typeface="Times New Roman" panose="02020603050405020304" pitchFamily="18" charset="0"/>
              </a:rPr>
              <a:t>以</a:t>
            </a:r>
            <a:r>
              <a:rPr kumimoji="0" lang="zh-TW" altLang="en-US" sz="2200" dirty="0">
                <a:latin typeface="微軟正黑體" panose="020B0604030504040204" pitchFamily="34" charset="-120"/>
                <a:ea typeface="微軟正黑體" panose="020B0604030504040204" pitchFamily="34" charset="-120"/>
                <a:cs typeface="Times New Roman" panose="02020603050405020304" pitchFamily="18" charset="0"/>
              </a:rPr>
              <a:t>限時掛號</a:t>
            </a:r>
            <a:endParaRPr kumimoji="0" lang="en-US" altLang="zh-TW" sz="2200" dirty="0">
              <a:latin typeface="微軟正黑體" panose="020B0604030504040204" pitchFamily="34" charset="-120"/>
              <a:ea typeface="微軟正黑體" panose="020B0604030504040204" pitchFamily="34" charset="-120"/>
              <a:cs typeface="Times New Roman" panose="02020603050405020304" pitchFamily="18" charset="0"/>
            </a:endParaRPr>
          </a:p>
          <a:p>
            <a:pPr algn="ctr">
              <a:spcBef>
                <a:spcPct val="0"/>
              </a:spcBef>
              <a:buFontTx/>
              <a:buNone/>
            </a:pPr>
            <a:r>
              <a:rPr kumimoji="0" lang="zh-TW" altLang="en-US" sz="2200" dirty="0">
                <a:latin typeface="微軟正黑體" panose="020B0604030504040204" pitchFamily="34" charset="-120"/>
                <a:ea typeface="微軟正黑體" panose="020B0604030504040204" pitchFamily="34" charset="-120"/>
                <a:cs typeface="Times New Roman" panose="02020603050405020304" pitchFamily="18" charset="0"/>
              </a:rPr>
              <a:t>向本委員會提出申訴</a:t>
            </a:r>
          </a:p>
        </p:txBody>
      </p:sp>
      <p:sp>
        <p:nvSpPr>
          <p:cNvPr id="7" name="AutoShape 4"/>
          <p:cNvSpPr>
            <a:spLocks noChangeArrowheads="1"/>
          </p:cNvSpPr>
          <p:nvPr/>
        </p:nvSpPr>
        <p:spPr bwMode="grayWhite">
          <a:xfrm>
            <a:off x="5786438" y="673100"/>
            <a:ext cx="3840162" cy="3384550"/>
          </a:xfrm>
          <a:prstGeom prst="roundRect">
            <a:avLst>
              <a:gd name="adj" fmla="val 16667"/>
            </a:avLst>
          </a:prstGeom>
          <a:solidFill>
            <a:srgbClr val="FFDC6D"/>
          </a:solidFill>
          <a:ln>
            <a:noFill/>
          </a:ln>
          <a:effectLst>
            <a:outerShdw dist="53882" dir="2700000" algn="ctr" rotWithShape="0">
              <a:schemeClr val="bg2"/>
            </a:outerShdw>
          </a:effectLst>
        </p:spPr>
        <p:txBody>
          <a:bodyPr wrap="none" anchor="ct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algn="ctr">
              <a:spcBef>
                <a:spcPct val="0"/>
              </a:spcBef>
              <a:buFontTx/>
              <a:buNone/>
            </a:pPr>
            <a:r>
              <a:rPr kumimoji="0" lang="zh-TW" altLang="en-US" sz="2400" b="1" dirty="0">
                <a:solidFill>
                  <a:srgbClr val="00B050"/>
                </a:solidFill>
                <a:latin typeface="微軟正黑體" panose="020B0604030504040204" pitchFamily="34" charset="-120"/>
                <a:ea typeface="微軟正黑體" panose="020B0604030504040204" pitchFamily="34" charset="-120"/>
              </a:rPr>
              <a:t>第二階段</a:t>
            </a:r>
            <a:r>
              <a:rPr kumimoji="0" lang="zh-TW" altLang="en-US" sz="2400" b="1" dirty="0">
                <a:latin typeface="微軟正黑體" panose="020B0604030504040204" pitchFamily="34" charset="-120"/>
                <a:ea typeface="微軟正黑體" panose="020B0604030504040204" pitchFamily="34" charset="-120"/>
              </a:rPr>
              <a:t>複試</a:t>
            </a:r>
            <a:endParaRPr kumimoji="0" lang="en-US" altLang="zh-TW" sz="2400" b="1" dirty="0">
              <a:latin typeface="微軟正黑體" panose="020B0604030504040204" pitchFamily="34" charset="-120"/>
              <a:ea typeface="微軟正黑體" panose="020B0604030504040204" pitchFamily="34" charset="-120"/>
            </a:endParaRPr>
          </a:p>
          <a:p>
            <a:pPr algn="ctr">
              <a:spcBef>
                <a:spcPct val="0"/>
              </a:spcBef>
              <a:buFontTx/>
              <a:buNone/>
            </a:pPr>
            <a:r>
              <a:rPr kumimoji="0" lang="zh-TW" altLang="en-US" sz="2200" dirty="0">
                <a:latin typeface="微軟正黑體" panose="020B0604030504040204" pitchFamily="34" charset="-120"/>
                <a:ea typeface="微軟正黑體" panose="020B0604030504040204" pitchFamily="34" charset="-120"/>
              </a:rPr>
              <a:t>過程或結果有疑義者，</a:t>
            </a:r>
            <a:endParaRPr kumimoji="0" lang="en-US" altLang="zh-TW" sz="2200" dirty="0">
              <a:latin typeface="微軟正黑體" panose="020B0604030504040204" pitchFamily="34" charset="-120"/>
              <a:ea typeface="微軟正黑體" panose="020B0604030504040204" pitchFamily="34" charset="-120"/>
            </a:endParaRPr>
          </a:p>
          <a:p>
            <a:pPr algn="ctr">
              <a:spcBef>
                <a:spcPct val="0"/>
              </a:spcBef>
              <a:buFontTx/>
              <a:buNone/>
            </a:pPr>
            <a:r>
              <a:rPr kumimoji="0" lang="zh-TW" altLang="en-US" sz="2200" dirty="0">
                <a:latin typeface="微軟正黑體" panose="020B0604030504040204" pitchFamily="34" charset="-120"/>
                <a:ea typeface="微軟正黑體" panose="020B0604030504040204" pitchFamily="34" charset="-120"/>
              </a:rPr>
              <a:t>應</a:t>
            </a:r>
            <a:r>
              <a:rPr kumimoji="0" lang="zh-TW" altLang="en-US" sz="2200" dirty="0" smtClean="0">
                <a:latin typeface="微軟正黑體" panose="020B0604030504040204" pitchFamily="34" charset="-120"/>
                <a:ea typeface="微軟正黑體" panose="020B0604030504040204" pitchFamily="34" charset="-120"/>
              </a:rPr>
              <a:t>於於</a:t>
            </a:r>
            <a:r>
              <a:rPr kumimoji="0" lang="en-US" altLang="zh-TW" sz="2200" b="1" dirty="0" smtClean="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111.6.21(</a:t>
            </a:r>
            <a:r>
              <a:rPr kumimoji="0" lang="zh-TW" altLang="en-US" sz="2200" b="1" dirty="0" smtClean="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二</a:t>
            </a:r>
            <a:r>
              <a:rPr kumimoji="0" lang="en-US" altLang="zh-TW" sz="2200" b="1" dirty="0" smtClean="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a:t>
            </a:r>
            <a:r>
              <a:rPr kumimoji="0" lang="zh-TW" altLang="en-US" sz="2200" dirty="0" smtClean="0">
                <a:latin typeface="微軟正黑體" panose="020B0604030504040204" pitchFamily="34" charset="-120"/>
                <a:ea typeface="微軟正黑體" panose="020B0604030504040204" pitchFamily="34" charset="-120"/>
              </a:rPr>
              <a:t>前，</a:t>
            </a:r>
            <a:endParaRPr kumimoji="0" lang="en-US" altLang="zh-TW" sz="2200" dirty="0">
              <a:latin typeface="微軟正黑體" panose="020B0604030504040204" pitchFamily="34" charset="-120"/>
              <a:ea typeface="微軟正黑體" panose="020B0604030504040204" pitchFamily="34" charset="-120"/>
            </a:endParaRPr>
          </a:p>
          <a:p>
            <a:pPr algn="ctr">
              <a:spcBef>
                <a:spcPct val="0"/>
              </a:spcBef>
              <a:buFontTx/>
              <a:buNone/>
            </a:pPr>
            <a:r>
              <a:rPr kumimoji="0" lang="zh-TW" altLang="en-US" sz="2200" dirty="0">
                <a:latin typeface="微軟正黑體" panose="020B0604030504040204" pitchFamily="34" charset="-120"/>
                <a:ea typeface="微軟正黑體" panose="020B0604030504040204" pitchFamily="34" charset="-120"/>
              </a:rPr>
              <a:t>以限時掛號</a:t>
            </a:r>
            <a:endParaRPr kumimoji="0" lang="en-US" altLang="zh-TW" sz="2200" dirty="0">
              <a:latin typeface="微軟正黑體" panose="020B0604030504040204" pitchFamily="34" charset="-120"/>
              <a:ea typeface="微軟正黑體" panose="020B0604030504040204" pitchFamily="34" charset="-120"/>
            </a:endParaRPr>
          </a:p>
          <a:p>
            <a:pPr algn="ctr">
              <a:spcBef>
                <a:spcPct val="0"/>
              </a:spcBef>
              <a:buFontTx/>
              <a:buNone/>
            </a:pPr>
            <a:r>
              <a:rPr kumimoji="0" lang="zh-TW" altLang="en-US" sz="2200" dirty="0">
                <a:latin typeface="微軟正黑體" panose="020B0604030504040204" pitchFamily="34" charset="-120"/>
                <a:ea typeface="微軟正黑體" panose="020B0604030504040204" pitchFamily="34" charset="-120"/>
              </a:rPr>
              <a:t>逕向各該校提出申訴</a:t>
            </a:r>
          </a:p>
        </p:txBody>
      </p:sp>
      <p:pic>
        <p:nvPicPr>
          <p:cNvPr id="8" name="圖片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356100" y="3706813"/>
            <a:ext cx="2649538" cy="2649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2803520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472;p48"/>
          <p:cNvSpPr/>
          <p:nvPr/>
        </p:nvSpPr>
        <p:spPr>
          <a:xfrm>
            <a:off x="2501897" y="1636552"/>
            <a:ext cx="6856413" cy="830997"/>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rgbClr val="7030A0"/>
              </a:buClr>
              <a:buSzPts val="4800"/>
              <a:buFont typeface="DFKai-SB"/>
              <a:buNone/>
            </a:pPr>
            <a:r>
              <a:rPr lang="zh-TW" sz="4800" dirty="0">
                <a:solidFill>
                  <a:srgbClr val="7030A0"/>
                </a:solidFill>
                <a:latin typeface="華康中特圓體" panose="020F0809000000000000" pitchFamily="49" charset="-120"/>
                <a:ea typeface="華康中特圓體" panose="020F0809000000000000" pitchFamily="49" charset="-120"/>
                <a:cs typeface="DFKai-SB"/>
                <a:sym typeface="DFKai-SB"/>
              </a:rPr>
              <a:t>系統操作</a:t>
            </a:r>
            <a:r>
              <a:rPr lang="zh-TW" sz="4800" dirty="0" smtClean="0">
                <a:solidFill>
                  <a:srgbClr val="7030A0"/>
                </a:solidFill>
                <a:latin typeface="華康中特圓體" panose="020F0809000000000000" pitchFamily="49" charset="-120"/>
                <a:ea typeface="華康中特圓體" panose="020F0809000000000000" pitchFamily="49" charset="-120"/>
                <a:cs typeface="DFKai-SB"/>
                <a:sym typeface="DFKai-SB"/>
              </a:rPr>
              <a:t>說明</a:t>
            </a:r>
            <a:r>
              <a:rPr lang="en-US" altLang="zh-TW" sz="4800" dirty="0" smtClean="0">
                <a:solidFill>
                  <a:srgbClr val="7030A0"/>
                </a:solidFill>
                <a:latin typeface="華康中特圓體" panose="020F0809000000000000" pitchFamily="49" charset="-120"/>
                <a:ea typeface="華康中特圓體" panose="020F0809000000000000" pitchFamily="49" charset="-120"/>
                <a:cs typeface="DFKai-SB"/>
                <a:sym typeface="DFKai-SB"/>
              </a:rPr>
              <a:t>(</a:t>
            </a:r>
            <a:r>
              <a:rPr lang="zh-TW" altLang="en-US" sz="4800" dirty="0" smtClean="0">
                <a:solidFill>
                  <a:srgbClr val="7030A0"/>
                </a:solidFill>
                <a:latin typeface="華康中特圓體" panose="020F0809000000000000" pitchFamily="49" charset="-120"/>
                <a:ea typeface="華康中特圓體" panose="020F0809000000000000" pitchFamily="49" charset="-120"/>
                <a:cs typeface="DFKai-SB"/>
                <a:sym typeface="DFKai-SB"/>
              </a:rPr>
              <a:t>一</a:t>
            </a:r>
            <a:r>
              <a:rPr lang="en-US" altLang="zh-TW" sz="4800" dirty="0" smtClean="0">
                <a:solidFill>
                  <a:srgbClr val="7030A0"/>
                </a:solidFill>
                <a:latin typeface="華康中特圓體" panose="020F0809000000000000" pitchFamily="49" charset="-120"/>
                <a:ea typeface="華康中特圓體" panose="020F0809000000000000" pitchFamily="49" charset="-120"/>
                <a:cs typeface="DFKai-SB"/>
                <a:sym typeface="DFKai-SB"/>
              </a:rPr>
              <a:t>)</a:t>
            </a:r>
            <a:endParaRPr sz="4800" dirty="0">
              <a:solidFill>
                <a:srgbClr val="7030A0"/>
              </a:solidFill>
              <a:latin typeface="華康中特圓體" panose="020F0809000000000000" pitchFamily="49" charset="-120"/>
              <a:ea typeface="華康中特圓體" panose="020F0809000000000000" pitchFamily="49" charset="-120"/>
              <a:cs typeface="Arial"/>
              <a:sym typeface="Arial"/>
            </a:endParaRPr>
          </a:p>
        </p:txBody>
      </p:sp>
      <p:sp>
        <p:nvSpPr>
          <p:cNvPr id="3" name="Google Shape;473;p48"/>
          <p:cNvSpPr/>
          <p:nvPr/>
        </p:nvSpPr>
        <p:spPr>
          <a:xfrm>
            <a:off x="3576635" y="3082351"/>
            <a:ext cx="4579938" cy="105828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0000FF"/>
              </a:buClr>
              <a:buSzPts val="4000"/>
              <a:buFont typeface="DFKai-SB"/>
              <a:buNone/>
            </a:pPr>
            <a:r>
              <a:rPr lang="zh-TW" altLang="en-US" sz="5400" dirty="0">
                <a:solidFill>
                  <a:srgbClr val="0033CC"/>
                </a:solidFill>
                <a:effectLst>
                  <a:glow rad="139700">
                    <a:schemeClr val="accent4">
                      <a:satMod val="175000"/>
                      <a:alpha val="40000"/>
                    </a:schemeClr>
                  </a:glow>
                </a:effectLst>
                <a:latin typeface="華康中特圓體" panose="020F0809000000000000" pitchFamily="49" charset="-120"/>
                <a:ea typeface="華康中特圓體" panose="020F0809000000000000" pitchFamily="49" charset="-120"/>
                <a:cs typeface="DFKai-SB"/>
                <a:sym typeface="DFKai-SB"/>
              </a:rPr>
              <a:t>集體</a:t>
            </a:r>
            <a:r>
              <a:rPr lang="zh-TW" sz="5400" dirty="0" smtClean="0">
                <a:solidFill>
                  <a:srgbClr val="0033CC"/>
                </a:solidFill>
                <a:effectLst>
                  <a:glow rad="139700">
                    <a:schemeClr val="accent4">
                      <a:satMod val="175000"/>
                      <a:alpha val="40000"/>
                    </a:schemeClr>
                  </a:glow>
                </a:effectLst>
                <a:latin typeface="華康中特圓體" panose="020F0809000000000000" pitchFamily="49" charset="-120"/>
                <a:ea typeface="華康中特圓體" panose="020F0809000000000000" pitchFamily="49" charset="-120"/>
                <a:cs typeface="DFKai-SB"/>
                <a:sym typeface="DFKai-SB"/>
              </a:rPr>
              <a:t>報名</a:t>
            </a:r>
            <a:r>
              <a:rPr lang="zh-TW" sz="5400" dirty="0">
                <a:solidFill>
                  <a:srgbClr val="0033CC"/>
                </a:solidFill>
                <a:effectLst>
                  <a:glow rad="139700">
                    <a:schemeClr val="accent4">
                      <a:satMod val="175000"/>
                      <a:alpha val="40000"/>
                    </a:schemeClr>
                  </a:glow>
                </a:effectLst>
                <a:latin typeface="華康中特圓體" panose="020F0809000000000000" pitchFamily="49" charset="-120"/>
                <a:ea typeface="華康中特圓體" panose="020F0809000000000000" pitchFamily="49" charset="-120"/>
                <a:cs typeface="DFKai-SB"/>
                <a:sym typeface="DFKai-SB"/>
              </a:rPr>
              <a:t>系統</a:t>
            </a:r>
            <a:endParaRPr sz="5400" dirty="0">
              <a:solidFill>
                <a:srgbClr val="0033CC"/>
              </a:solidFill>
              <a:effectLst>
                <a:glow rad="139700">
                  <a:schemeClr val="accent4">
                    <a:satMod val="175000"/>
                    <a:alpha val="40000"/>
                  </a:schemeClr>
                </a:glow>
              </a:effectLst>
              <a:latin typeface="華康中特圓體" panose="020F0809000000000000" pitchFamily="49" charset="-120"/>
              <a:ea typeface="華康中特圓體" panose="020F0809000000000000" pitchFamily="49" charset="-120"/>
              <a:cs typeface="DFKai-SB"/>
              <a:sym typeface="DFKai-SB"/>
            </a:endParaRPr>
          </a:p>
        </p:txBody>
      </p:sp>
      <p:sp>
        <p:nvSpPr>
          <p:cNvPr id="4" name="矩形 3"/>
          <p:cNvSpPr/>
          <p:nvPr/>
        </p:nvSpPr>
        <p:spPr>
          <a:xfrm>
            <a:off x="0" y="2679700"/>
            <a:ext cx="12192000" cy="63500"/>
          </a:xfrm>
          <a:prstGeom prst="rect">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矩形 13"/>
          <p:cNvSpPr/>
          <p:nvPr/>
        </p:nvSpPr>
        <p:spPr>
          <a:xfrm>
            <a:off x="0" y="-874"/>
            <a:ext cx="12192000" cy="520700"/>
          </a:xfrm>
          <a:prstGeom prst="rect">
            <a:avLst/>
          </a:prstGeom>
          <a:solidFill>
            <a:srgbClr val="DFD7E9"/>
          </a:solidFill>
          <a:ln>
            <a:solidFill>
              <a:srgbClr val="DFD7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TW" dirty="0" smtClean="0">
                <a:solidFill>
                  <a:schemeClr val="tx1"/>
                </a:solidFill>
                <a:latin typeface="華康中特圓體" panose="020F0809000000000000" pitchFamily="49" charset="-120"/>
                <a:ea typeface="華康中特圓體" panose="020F0809000000000000" pitchFamily="49" charset="-120"/>
                <a:sym typeface="Wingdings" panose="05000000000000000000" pitchFamily="2" charset="2"/>
              </a:rPr>
              <a:t>111</a:t>
            </a:r>
            <a:r>
              <a:rPr lang="zh-TW" altLang="en-US" dirty="0" smtClean="0">
                <a:solidFill>
                  <a:schemeClr val="tx1"/>
                </a:solidFill>
                <a:latin typeface="華康中特圓體" panose="020F0809000000000000" pitchFamily="49" charset="-120"/>
                <a:ea typeface="華康中特圓體" panose="020F0809000000000000" pitchFamily="49" charset="-120"/>
                <a:sym typeface="Wingdings" panose="05000000000000000000" pitchFamily="2" charset="2"/>
              </a:rPr>
              <a:t>學年度四技申請入學</a:t>
            </a:r>
            <a:endParaRPr lang="zh-TW" altLang="en-US" dirty="0">
              <a:solidFill>
                <a:schemeClr val="tx1"/>
              </a:solidFill>
              <a:latin typeface="華康中特圓體" panose="020F0809000000000000" pitchFamily="49" charset="-120"/>
              <a:ea typeface="華康中特圓體" panose="020F0809000000000000" pitchFamily="49" charset="-120"/>
            </a:endParaRPr>
          </a:p>
        </p:txBody>
      </p:sp>
      <p:sp>
        <p:nvSpPr>
          <p:cNvPr id="5" name="投影片編號版面配置區 4"/>
          <p:cNvSpPr>
            <a:spLocks noGrp="1"/>
          </p:cNvSpPr>
          <p:nvPr>
            <p:ph type="sldNum" sz="quarter" idx="12"/>
          </p:nvPr>
        </p:nvSpPr>
        <p:spPr/>
        <p:txBody>
          <a:bodyPr/>
          <a:lstStyle/>
          <a:p>
            <a:fld id="{A6174ADA-354D-4803-A14C-B38EECA4D689}" type="slidenum">
              <a:rPr lang="zh-TW" altLang="en-US" smtClean="0"/>
              <a:t>38</a:t>
            </a:fld>
            <a:endParaRPr lang="zh-TW" altLang="en-US"/>
          </a:p>
        </p:txBody>
      </p:sp>
    </p:spTree>
    <p:extLst>
      <p:ext uri="{BB962C8B-B14F-4D97-AF65-F5344CB8AC3E}">
        <p14:creationId xmlns:p14="http://schemas.microsoft.com/office/powerpoint/2010/main" val="263142306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874"/>
            <a:ext cx="12192000" cy="520700"/>
          </a:xfrm>
          <a:prstGeom prst="rect">
            <a:avLst/>
          </a:prstGeom>
          <a:solidFill>
            <a:srgbClr val="DFD7E9"/>
          </a:solidFill>
          <a:ln>
            <a:solidFill>
              <a:srgbClr val="DFD7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sz="2400" dirty="0" smtClean="0">
                <a:solidFill>
                  <a:schemeClr val="tx1"/>
                </a:solidFill>
                <a:latin typeface="華康中特圓體" panose="020F0809000000000000" pitchFamily="49" charset="-120"/>
                <a:ea typeface="華康中特圓體" panose="020F0809000000000000" pitchFamily="49" charset="-120"/>
                <a:sym typeface="Wingdings" panose="05000000000000000000" pitchFamily="2" charset="2"/>
              </a:rPr>
              <a:t>系統架構圖</a:t>
            </a:r>
            <a:endParaRPr lang="zh-TW" altLang="en-US" sz="2400" dirty="0">
              <a:solidFill>
                <a:schemeClr val="tx1"/>
              </a:solidFill>
              <a:latin typeface="華康中特圓體" panose="020F0809000000000000" pitchFamily="49" charset="-120"/>
              <a:ea typeface="華康中特圓體" panose="020F0809000000000000" pitchFamily="49" charset="-120"/>
            </a:endParaRPr>
          </a:p>
        </p:txBody>
      </p:sp>
      <p:pic>
        <p:nvPicPr>
          <p:cNvPr id="3" name="圖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5786" y="609600"/>
            <a:ext cx="11020428" cy="6248400"/>
          </a:xfrm>
          <a:prstGeom prst="rect">
            <a:avLst/>
          </a:prstGeom>
        </p:spPr>
      </p:pic>
      <p:sp>
        <p:nvSpPr>
          <p:cNvPr id="4" name="矩形 3"/>
          <p:cNvSpPr/>
          <p:nvPr/>
        </p:nvSpPr>
        <p:spPr>
          <a:xfrm>
            <a:off x="585786" y="1638300"/>
            <a:ext cx="4837114" cy="5219700"/>
          </a:xfrm>
          <a:prstGeom prst="rect">
            <a:avLst/>
          </a:prstGeom>
          <a:noFill/>
          <a:ln w="76200">
            <a:solidFill>
              <a:srgbClr val="00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 name="矩形 4"/>
          <p:cNvSpPr/>
          <p:nvPr/>
        </p:nvSpPr>
        <p:spPr>
          <a:xfrm>
            <a:off x="585786" y="1650126"/>
            <a:ext cx="4837114" cy="305674"/>
          </a:xfrm>
          <a:prstGeom prst="rect">
            <a:avLst/>
          </a:prstGeom>
          <a:solidFill>
            <a:srgbClr val="0066CC"/>
          </a:solidFill>
          <a:ln>
            <a:solidFill>
              <a:srgbClr val="00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600" dirty="0">
                <a:latin typeface="華康中特圓體" panose="020F0809000000000000" pitchFamily="49" charset="-120"/>
                <a:ea typeface="華康中特圓體" panose="020F0809000000000000" pitchFamily="49" charset="-120"/>
              </a:rPr>
              <a:t>1.1</a:t>
            </a:r>
            <a:r>
              <a:rPr lang="zh-TW" altLang="en-US" sz="1600" dirty="0">
                <a:latin typeface="華康中特圓體" panose="020F0809000000000000" pitchFamily="49" charset="-120"/>
                <a:ea typeface="華康中特圓體" panose="020F0809000000000000" pitchFamily="49" charset="-120"/>
              </a:rPr>
              <a:t>至</a:t>
            </a:r>
            <a:r>
              <a:rPr lang="en-US" altLang="zh-TW" sz="1600" dirty="0">
                <a:latin typeface="華康中特圓體" panose="020F0809000000000000" pitchFamily="49" charset="-120"/>
                <a:ea typeface="華康中特圓體" panose="020F0809000000000000" pitchFamily="49" charset="-120"/>
              </a:rPr>
              <a:t>2.6</a:t>
            </a:r>
            <a:r>
              <a:rPr lang="zh-TW" altLang="en-US" sz="1600" dirty="0">
                <a:latin typeface="華康中特圓體" panose="020F0809000000000000" pitchFamily="49" charset="-120"/>
                <a:ea typeface="華康中特圓體" panose="020F0809000000000000" pitchFamily="49" charset="-120"/>
              </a:rPr>
              <a:t>提早</a:t>
            </a:r>
            <a:r>
              <a:rPr lang="zh-TW" altLang="en-US" sz="1600" dirty="0" smtClean="0">
                <a:latin typeface="華康中特圓體" panose="020F0809000000000000" pitchFamily="49" charset="-120"/>
                <a:ea typeface="華康中特圓體" panose="020F0809000000000000" pitchFamily="49" charset="-120"/>
              </a:rPr>
              <a:t>於</a:t>
            </a:r>
            <a:r>
              <a:rPr lang="en-US" altLang="zh-TW" sz="1600" dirty="0" smtClean="0">
                <a:latin typeface="華康中特圓體" panose="020F0809000000000000" pitchFamily="49" charset="-120"/>
                <a:ea typeface="華康中特圓體" panose="020F0809000000000000" pitchFamily="49" charset="-120"/>
              </a:rPr>
              <a:t>111</a:t>
            </a:r>
            <a:r>
              <a:rPr lang="zh-TW" altLang="en-US" sz="1600" dirty="0" smtClean="0">
                <a:latin typeface="華康中特圓體" panose="020F0809000000000000" pitchFamily="49" charset="-120"/>
                <a:ea typeface="華康中特圓體" panose="020F0809000000000000" pitchFamily="49" charset="-120"/>
              </a:rPr>
              <a:t>年</a:t>
            </a:r>
            <a:r>
              <a:rPr lang="en-US" altLang="zh-TW" sz="1600" dirty="0">
                <a:latin typeface="華康中特圓體" panose="020F0809000000000000" pitchFamily="49" charset="-120"/>
                <a:ea typeface="華康中特圓體" panose="020F0809000000000000" pitchFamily="49" charset="-120"/>
              </a:rPr>
              <a:t>3</a:t>
            </a:r>
            <a:r>
              <a:rPr lang="zh-TW" altLang="en-US" sz="1600" dirty="0" smtClean="0">
                <a:latin typeface="華康中特圓體" panose="020F0809000000000000" pitchFamily="49" charset="-120"/>
                <a:ea typeface="華康中特圓體" panose="020F0809000000000000" pitchFamily="49" charset="-120"/>
              </a:rPr>
              <a:t>月</a:t>
            </a:r>
            <a:r>
              <a:rPr lang="en-US" altLang="zh-TW" sz="1600" dirty="0" smtClean="0">
                <a:latin typeface="華康中特圓體" panose="020F0809000000000000" pitchFamily="49" charset="-120"/>
                <a:ea typeface="華康中特圓體" panose="020F0809000000000000" pitchFamily="49" charset="-120"/>
              </a:rPr>
              <a:t>7</a:t>
            </a:r>
            <a:r>
              <a:rPr lang="zh-TW" altLang="en-US" sz="1600" dirty="0" smtClean="0">
                <a:latin typeface="華康中特圓體" panose="020F0809000000000000" pitchFamily="49" charset="-120"/>
                <a:ea typeface="華康中特圓體" panose="020F0809000000000000" pitchFamily="49" charset="-120"/>
              </a:rPr>
              <a:t>日</a:t>
            </a:r>
            <a:r>
              <a:rPr lang="en-US" altLang="zh-TW" sz="1600" dirty="0" smtClean="0">
                <a:latin typeface="華康中特圓體" panose="020F0809000000000000" pitchFamily="49" charset="-120"/>
                <a:ea typeface="華康中特圓體" panose="020F0809000000000000" pitchFamily="49" charset="-120"/>
              </a:rPr>
              <a:t>(</a:t>
            </a:r>
            <a:r>
              <a:rPr lang="zh-TW" altLang="en-US" sz="1600" dirty="0" smtClean="0">
                <a:latin typeface="華康中特圓體" panose="020F0809000000000000" pitchFamily="49" charset="-120"/>
                <a:ea typeface="華康中特圓體" panose="020F0809000000000000" pitchFamily="49" charset="-120"/>
              </a:rPr>
              <a:t>一</a:t>
            </a:r>
            <a:r>
              <a:rPr lang="en-US" altLang="zh-TW" sz="1600" dirty="0" smtClean="0">
                <a:latin typeface="華康中特圓體" panose="020F0809000000000000" pitchFamily="49" charset="-120"/>
                <a:ea typeface="華康中特圓體" panose="020F0809000000000000" pitchFamily="49" charset="-120"/>
              </a:rPr>
              <a:t>)10:00</a:t>
            </a:r>
            <a:r>
              <a:rPr lang="zh-TW" altLang="en-US" sz="1600" dirty="0">
                <a:latin typeface="華康中特圓體" panose="020F0809000000000000" pitchFamily="49" charset="-120"/>
                <a:ea typeface="華康中特圓體" panose="020F0809000000000000" pitchFamily="49" charset="-120"/>
              </a:rPr>
              <a:t>起開放</a:t>
            </a:r>
          </a:p>
        </p:txBody>
      </p:sp>
      <p:sp>
        <p:nvSpPr>
          <p:cNvPr id="7" name="矩形 6"/>
          <p:cNvSpPr/>
          <p:nvPr/>
        </p:nvSpPr>
        <p:spPr>
          <a:xfrm>
            <a:off x="5527900" y="6489700"/>
            <a:ext cx="6078314" cy="368300"/>
          </a:xfrm>
          <a:prstGeom prst="rect">
            <a:avLst/>
          </a:prstGeom>
          <a:solidFill>
            <a:srgbClr val="ED7D31"/>
          </a:solidFill>
          <a:ln>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600" dirty="0">
                <a:solidFill>
                  <a:schemeClr val="bg1"/>
                </a:solidFill>
                <a:latin typeface="華康中特圓體" panose="020F0809000000000000" pitchFamily="49" charset="-120"/>
                <a:ea typeface="華康中特圓體" panose="020F0809000000000000" pitchFamily="49" charset="-120"/>
                <a:cs typeface="Times New Roman" panose="02020603050405020304" pitchFamily="18" charset="0"/>
              </a:rPr>
              <a:t>2.7</a:t>
            </a:r>
            <a:r>
              <a:rPr lang="zh-TW" altLang="en-US" sz="1600" dirty="0">
                <a:solidFill>
                  <a:schemeClr val="bg1"/>
                </a:solidFill>
                <a:latin typeface="華康中特圓體" panose="020F0809000000000000" pitchFamily="49" charset="-120"/>
                <a:ea typeface="華康中特圓體" panose="020F0809000000000000" pitchFamily="49" charset="-120"/>
                <a:cs typeface="Times New Roman" panose="02020603050405020304" pitchFamily="18" charset="0"/>
              </a:rPr>
              <a:t>之後功能依簡章規定</a:t>
            </a:r>
            <a:r>
              <a:rPr lang="zh-TW" altLang="en-US" sz="1600" dirty="0" smtClean="0">
                <a:solidFill>
                  <a:schemeClr val="bg1"/>
                </a:solidFill>
                <a:latin typeface="華康中特圓體" panose="020F0809000000000000" pitchFamily="49" charset="-120"/>
                <a:ea typeface="華康中特圓體" panose="020F0809000000000000" pitchFamily="49" charset="-120"/>
                <a:cs typeface="Times New Roman" panose="02020603050405020304" pitchFamily="18" charset="0"/>
              </a:rPr>
              <a:t>於</a:t>
            </a:r>
            <a:r>
              <a:rPr lang="en-US" altLang="zh-TW" sz="1600" dirty="0" smtClean="0">
                <a:solidFill>
                  <a:schemeClr val="bg1"/>
                </a:solidFill>
                <a:latin typeface="華康中特圓體" panose="020F0809000000000000" pitchFamily="49" charset="-120"/>
                <a:ea typeface="華康中特圓體" panose="020F0809000000000000" pitchFamily="49" charset="-120"/>
                <a:cs typeface="Times New Roman" panose="02020603050405020304" pitchFamily="18" charset="0"/>
              </a:rPr>
              <a:t>111</a:t>
            </a:r>
            <a:r>
              <a:rPr lang="zh-TW" altLang="en-US" sz="1600" dirty="0" smtClean="0">
                <a:solidFill>
                  <a:schemeClr val="bg1"/>
                </a:solidFill>
                <a:latin typeface="華康中特圓體" panose="020F0809000000000000" pitchFamily="49" charset="-120"/>
                <a:ea typeface="華康中特圓體" panose="020F0809000000000000" pitchFamily="49" charset="-120"/>
                <a:cs typeface="Times New Roman" panose="02020603050405020304" pitchFamily="18" charset="0"/>
              </a:rPr>
              <a:t>年</a:t>
            </a:r>
            <a:r>
              <a:rPr lang="en-US" altLang="zh-TW" sz="1600" dirty="0">
                <a:solidFill>
                  <a:schemeClr val="bg1"/>
                </a:solidFill>
                <a:latin typeface="華康中特圓體" panose="020F0809000000000000" pitchFamily="49" charset="-120"/>
                <a:ea typeface="華康中特圓體" panose="020F0809000000000000" pitchFamily="49" charset="-120"/>
                <a:cs typeface="Times New Roman" panose="02020603050405020304" pitchFamily="18" charset="0"/>
              </a:rPr>
              <a:t>3</a:t>
            </a:r>
            <a:r>
              <a:rPr lang="zh-TW" altLang="en-US" sz="1600" dirty="0">
                <a:solidFill>
                  <a:schemeClr val="bg1"/>
                </a:solidFill>
                <a:latin typeface="華康中特圓體" panose="020F0809000000000000" pitchFamily="49" charset="-120"/>
                <a:ea typeface="華康中特圓體" panose="020F0809000000000000" pitchFamily="49" charset="-120"/>
                <a:cs typeface="Times New Roman" panose="02020603050405020304" pitchFamily="18" charset="0"/>
              </a:rPr>
              <a:t>月</a:t>
            </a:r>
            <a:r>
              <a:rPr lang="en-US" altLang="zh-TW" sz="1600" dirty="0" smtClean="0">
                <a:solidFill>
                  <a:schemeClr val="bg1"/>
                </a:solidFill>
                <a:latin typeface="華康中特圓體" panose="020F0809000000000000" pitchFamily="49" charset="-120"/>
                <a:ea typeface="華康中特圓體" panose="020F0809000000000000" pitchFamily="49" charset="-120"/>
                <a:cs typeface="Times New Roman" panose="02020603050405020304" pitchFamily="18" charset="0"/>
              </a:rPr>
              <a:t>21</a:t>
            </a:r>
            <a:r>
              <a:rPr lang="zh-TW" altLang="en-US" sz="1600" dirty="0" smtClean="0">
                <a:solidFill>
                  <a:schemeClr val="bg1"/>
                </a:solidFill>
                <a:latin typeface="華康中特圓體" panose="020F0809000000000000" pitchFamily="49" charset="-120"/>
                <a:ea typeface="華康中特圓體" panose="020F0809000000000000" pitchFamily="49" charset="-120"/>
                <a:cs typeface="Times New Roman" panose="02020603050405020304" pitchFamily="18" charset="0"/>
              </a:rPr>
              <a:t>日</a:t>
            </a:r>
            <a:r>
              <a:rPr lang="en-US" altLang="zh-TW" sz="1600" dirty="0" smtClean="0">
                <a:solidFill>
                  <a:schemeClr val="bg1"/>
                </a:solidFill>
                <a:latin typeface="華康中特圓體" panose="020F0809000000000000" pitchFamily="49" charset="-120"/>
                <a:ea typeface="華康中特圓體" panose="020F0809000000000000" pitchFamily="49" charset="-120"/>
                <a:cs typeface="Times New Roman" panose="02020603050405020304" pitchFamily="18" charset="0"/>
              </a:rPr>
              <a:t>(</a:t>
            </a:r>
            <a:r>
              <a:rPr lang="zh-TW" altLang="en-US" sz="1600" dirty="0" smtClean="0">
                <a:solidFill>
                  <a:schemeClr val="bg1"/>
                </a:solidFill>
                <a:latin typeface="華康中特圓體" panose="020F0809000000000000" pitchFamily="49" charset="-120"/>
                <a:ea typeface="華康中特圓體" panose="020F0809000000000000" pitchFamily="49" charset="-120"/>
                <a:cs typeface="Times New Roman" panose="02020603050405020304" pitchFamily="18" charset="0"/>
              </a:rPr>
              <a:t>一</a:t>
            </a:r>
            <a:r>
              <a:rPr lang="en-US" altLang="zh-TW" sz="1600" dirty="0" smtClean="0">
                <a:solidFill>
                  <a:schemeClr val="bg1"/>
                </a:solidFill>
                <a:latin typeface="華康中特圓體" panose="020F0809000000000000" pitchFamily="49" charset="-120"/>
                <a:ea typeface="華康中特圓體" panose="020F0809000000000000" pitchFamily="49" charset="-120"/>
                <a:cs typeface="Times New Roman" panose="02020603050405020304" pitchFamily="18" charset="0"/>
              </a:rPr>
              <a:t>)10:00</a:t>
            </a:r>
            <a:r>
              <a:rPr lang="zh-TW" altLang="en-US" sz="1600" dirty="0">
                <a:solidFill>
                  <a:schemeClr val="bg1"/>
                </a:solidFill>
                <a:latin typeface="華康中特圓體" panose="020F0809000000000000" pitchFamily="49" charset="-120"/>
                <a:ea typeface="華康中特圓體" panose="020F0809000000000000" pitchFamily="49" charset="-120"/>
                <a:cs typeface="Times New Roman" panose="02020603050405020304" pitchFamily="18" charset="0"/>
              </a:rPr>
              <a:t>起</a:t>
            </a:r>
            <a:r>
              <a:rPr lang="zh-TW" altLang="en-US" sz="1600" dirty="0" smtClean="0">
                <a:solidFill>
                  <a:schemeClr val="bg1"/>
                </a:solidFill>
                <a:latin typeface="華康中特圓體" panose="020F0809000000000000" pitchFamily="49" charset="-120"/>
                <a:ea typeface="華康中特圓體" panose="020F0809000000000000" pitchFamily="49" charset="-120"/>
                <a:cs typeface="Times New Roman" panose="02020603050405020304" pitchFamily="18" charset="0"/>
              </a:rPr>
              <a:t>開放</a:t>
            </a:r>
            <a:endParaRPr lang="en-US" altLang="zh-TW" sz="1600" dirty="0">
              <a:solidFill>
                <a:schemeClr val="bg1"/>
              </a:solidFill>
              <a:latin typeface="華康中特圓體" panose="020F0809000000000000" pitchFamily="49" charset="-120"/>
              <a:ea typeface="華康中特圓體" panose="020F0809000000000000" pitchFamily="49" charset="-120"/>
              <a:cs typeface="Times New Roman" panose="02020603050405020304" pitchFamily="18" charset="0"/>
            </a:endParaRPr>
          </a:p>
        </p:txBody>
      </p:sp>
      <p:sp>
        <p:nvSpPr>
          <p:cNvPr id="6" name="投影片編號版面配置區 5"/>
          <p:cNvSpPr>
            <a:spLocks noGrp="1"/>
          </p:cNvSpPr>
          <p:nvPr>
            <p:ph type="sldNum" sz="quarter" idx="12"/>
          </p:nvPr>
        </p:nvSpPr>
        <p:spPr/>
        <p:txBody>
          <a:bodyPr/>
          <a:lstStyle/>
          <a:p>
            <a:fld id="{A6174ADA-354D-4803-A14C-B38EECA4D689}" type="slidenum">
              <a:rPr lang="zh-TW" altLang="en-US" smtClean="0"/>
              <a:t>39</a:t>
            </a:fld>
            <a:endParaRPr lang="zh-TW" altLang="en-US"/>
          </a:p>
        </p:txBody>
      </p:sp>
    </p:spTree>
    <p:extLst>
      <p:ext uri="{BB962C8B-B14F-4D97-AF65-F5344CB8AC3E}">
        <p14:creationId xmlns:p14="http://schemas.microsoft.com/office/powerpoint/2010/main" val="278030533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874"/>
            <a:ext cx="12192000" cy="520700"/>
          </a:xfrm>
          <a:prstGeom prst="rect">
            <a:avLst/>
          </a:prstGeom>
          <a:solidFill>
            <a:srgbClr val="DFD7E9"/>
          </a:solidFill>
          <a:ln>
            <a:solidFill>
              <a:srgbClr val="DFD7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sz="2800" dirty="0" smtClean="0">
                <a:solidFill>
                  <a:schemeClr val="tx1"/>
                </a:solidFill>
                <a:latin typeface="華康中特圓體" panose="020F0809000000000000" pitchFamily="49" charset="-120"/>
                <a:ea typeface="華康中特圓體" panose="020F0809000000000000" pitchFamily="49" charset="-120"/>
                <a:sym typeface="Wingdings" panose="05000000000000000000" pitchFamily="2" charset="2"/>
              </a:rPr>
              <a:t>二、</a:t>
            </a:r>
            <a:r>
              <a:rPr lang="en-US" altLang="zh-TW" sz="2800" dirty="0" smtClean="0">
                <a:solidFill>
                  <a:schemeClr val="tx1"/>
                </a:solidFill>
                <a:latin typeface="華康中特圓體" panose="020F0809000000000000" pitchFamily="49" charset="-120"/>
                <a:ea typeface="華康中特圓體" panose="020F0809000000000000" pitchFamily="49" charset="-120"/>
                <a:sym typeface="Wingdings" panose="05000000000000000000" pitchFamily="2" charset="2"/>
              </a:rPr>
              <a:t>111</a:t>
            </a:r>
            <a:r>
              <a:rPr lang="zh-TW" altLang="en-US" sz="2800" dirty="0">
                <a:solidFill>
                  <a:schemeClr val="tx1"/>
                </a:solidFill>
                <a:latin typeface="華康中特圓體" panose="020F0809000000000000" pitchFamily="49" charset="-120"/>
                <a:ea typeface="華康中特圓體" panose="020F0809000000000000" pitchFamily="49" charset="-120"/>
                <a:sym typeface="Wingdings" panose="05000000000000000000" pitchFamily="2" charset="2"/>
              </a:rPr>
              <a:t>學年</a:t>
            </a:r>
            <a:r>
              <a:rPr lang="zh-TW" altLang="en-US" sz="2800" dirty="0" smtClean="0">
                <a:solidFill>
                  <a:schemeClr val="tx1"/>
                </a:solidFill>
                <a:latin typeface="華康中特圓體" panose="020F0809000000000000" pitchFamily="49" charset="-120"/>
                <a:ea typeface="華康中特圓體" panose="020F0809000000000000" pitchFamily="49" charset="-120"/>
                <a:sym typeface="Wingdings" panose="05000000000000000000" pitchFamily="2" charset="2"/>
              </a:rPr>
              <a:t>度重要變革事項</a:t>
            </a:r>
            <a:r>
              <a:rPr lang="en-US" altLang="zh-TW" sz="2800" dirty="0" smtClean="0">
                <a:solidFill>
                  <a:schemeClr val="tx1"/>
                </a:solidFill>
                <a:latin typeface="華康中特圓體" panose="020F0809000000000000" pitchFamily="49" charset="-120"/>
                <a:ea typeface="華康中特圓體" panose="020F0809000000000000" pitchFamily="49" charset="-120"/>
                <a:sym typeface="Wingdings" panose="05000000000000000000" pitchFamily="2" charset="2"/>
              </a:rPr>
              <a:t>(1/7)</a:t>
            </a:r>
            <a:endParaRPr lang="zh-TW" altLang="en-US" sz="2800" dirty="0">
              <a:solidFill>
                <a:schemeClr val="tx1"/>
              </a:solidFill>
              <a:latin typeface="華康中特圓體" panose="020F0809000000000000" pitchFamily="49" charset="-120"/>
              <a:ea typeface="華康中特圓體" panose="020F0809000000000000" pitchFamily="49" charset="-120"/>
            </a:endParaRPr>
          </a:p>
        </p:txBody>
      </p:sp>
      <p:sp>
        <p:nvSpPr>
          <p:cNvPr id="4" name="文字方塊 3"/>
          <p:cNvSpPr txBox="1"/>
          <p:nvPr/>
        </p:nvSpPr>
        <p:spPr>
          <a:xfrm>
            <a:off x="1203778" y="711016"/>
            <a:ext cx="10569576" cy="3054682"/>
          </a:xfrm>
          <a:prstGeom prst="rect">
            <a:avLst/>
          </a:prstGeom>
          <a:solidFill>
            <a:srgbClr val="E1F0FF"/>
          </a:solidFill>
          <a:ln>
            <a:solidFill>
              <a:srgbClr val="E1F0FF"/>
            </a:solidFill>
          </a:ln>
        </p:spPr>
        <p:txBody>
          <a:bodyPr wrap="square" rtlCol="0">
            <a:spAutoFit/>
          </a:bodyPr>
          <a:lstStyle/>
          <a:p>
            <a:pPr>
              <a:spcAft>
                <a:spcPts val="300"/>
              </a:spcAft>
            </a:pPr>
            <a:r>
              <a:rPr lang="en-US" altLang="zh-TW" sz="2000" b="1" dirty="0" smtClean="0">
                <a:latin typeface="微軟正黑體" panose="020B0604030504040204" pitchFamily="34" charset="-120"/>
                <a:ea typeface="微軟正黑體" panose="020B0604030504040204" pitchFamily="34" charset="-120"/>
              </a:rPr>
              <a:t>111</a:t>
            </a:r>
            <a:r>
              <a:rPr lang="zh-TW" altLang="en-US" sz="2000" b="1" dirty="0">
                <a:latin typeface="微軟正黑體" panose="020B0604030504040204" pitchFamily="34" charset="-120"/>
                <a:ea typeface="微軟正黑體" panose="020B0604030504040204" pitchFamily="34" charset="-120"/>
              </a:rPr>
              <a:t>學年度起，</a:t>
            </a:r>
            <a:r>
              <a:rPr lang="zh-TW" altLang="en-US" sz="2000" b="1" dirty="0">
                <a:solidFill>
                  <a:srgbClr val="FF0000"/>
                </a:solidFill>
                <a:latin typeface="微軟正黑體" panose="020B0604030504040204" pitchFamily="34" charset="-120"/>
                <a:ea typeface="微軟正黑體" panose="020B0604030504040204" pitchFamily="34" charset="-120"/>
              </a:rPr>
              <a:t>本招生參採</a:t>
            </a:r>
            <a:r>
              <a:rPr lang="zh-TW" altLang="en-US" sz="2000" b="1" dirty="0">
                <a:latin typeface="微軟正黑體" panose="020B0604030504040204" pitchFamily="34" charset="-120"/>
                <a:ea typeface="微軟正黑體" panose="020B0604030504040204" pitchFamily="34" charset="-120"/>
              </a:rPr>
              <a:t>申請生就讀高級中等學校教育階段之</a:t>
            </a:r>
            <a:r>
              <a:rPr lang="zh-TW" altLang="en-US" sz="2000" b="1" dirty="0">
                <a:solidFill>
                  <a:srgbClr val="FF0000"/>
                </a:solidFill>
                <a:latin typeface="微軟正黑體" panose="020B0604030504040204" pitchFamily="34" charset="-120"/>
                <a:ea typeface="微軟正黑體" panose="020B0604030504040204" pitchFamily="34" charset="-120"/>
              </a:rPr>
              <a:t>學習歷程資料</a:t>
            </a:r>
            <a:r>
              <a:rPr lang="zh-TW" altLang="en-US" sz="2000" b="1" dirty="0" smtClean="0">
                <a:latin typeface="微軟正黑體" panose="020B0604030504040204" pitchFamily="34" charset="-120"/>
                <a:ea typeface="微軟正黑體" panose="020B0604030504040204" pitchFamily="34" charset="-120"/>
              </a:rPr>
              <a:t>，</a:t>
            </a:r>
            <a:endParaRPr lang="en-US" altLang="zh-TW" sz="2000" b="1" dirty="0">
              <a:latin typeface="微軟正黑體" panose="020B0604030504040204" pitchFamily="34" charset="-120"/>
              <a:ea typeface="微軟正黑體" panose="020B0604030504040204" pitchFamily="34" charset="-120"/>
            </a:endParaRPr>
          </a:p>
          <a:p>
            <a:pPr>
              <a:spcAft>
                <a:spcPts val="300"/>
              </a:spcAft>
            </a:pPr>
            <a:r>
              <a:rPr lang="zh-TW" altLang="en-US" sz="2000" b="1" dirty="0" smtClean="0">
                <a:solidFill>
                  <a:srgbClr val="FF0000"/>
                </a:solidFill>
                <a:latin typeface="微軟正黑體" panose="020B0604030504040204" pitchFamily="34" charset="-120"/>
                <a:ea typeface="微軟正黑體" panose="020B0604030504040204" pitchFamily="34" charset="-120"/>
              </a:rPr>
              <a:t>作為</a:t>
            </a:r>
            <a:r>
              <a:rPr lang="zh-TW" altLang="en-US" sz="2000" b="1" dirty="0">
                <a:solidFill>
                  <a:srgbClr val="FF0000"/>
                </a:solidFill>
                <a:latin typeface="微軟正黑體" panose="020B0604030504040204" pitchFamily="34" charset="-120"/>
                <a:ea typeface="微軟正黑體" panose="020B0604030504040204" pitchFamily="34" charset="-120"/>
              </a:rPr>
              <a:t>第二階段複試之備審資料</a:t>
            </a:r>
            <a:r>
              <a:rPr lang="zh-TW" altLang="en-US" sz="2000" b="1" dirty="0" smtClean="0">
                <a:solidFill>
                  <a:srgbClr val="FF0000"/>
                </a:solidFill>
                <a:latin typeface="微軟正黑體" panose="020B0604030504040204" pitchFamily="34" charset="-120"/>
                <a:ea typeface="微軟正黑體" panose="020B0604030504040204" pitchFamily="34" charset="-120"/>
              </a:rPr>
              <a:t>審查</a:t>
            </a:r>
            <a:r>
              <a:rPr lang="en-US" altLang="zh-TW" sz="2000" b="1" dirty="0" smtClean="0">
                <a:latin typeface="微軟正黑體" panose="020B0604030504040204" pitchFamily="34" charset="-120"/>
                <a:ea typeface="微軟正黑體" panose="020B0604030504040204" pitchFamily="34" charset="-120"/>
              </a:rPr>
              <a:t>(</a:t>
            </a:r>
            <a:r>
              <a:rPr lang="zh-TW" altLang="en-US" sz="2000" b="1" dirty="0" smtClean="0">
                <a:latin typeface="微軟正黑體" panose="020B0604030504040204" pitchFamily="34" charset="-120"/>
                <a:ea typeface="微軟正黑體" panose="020B0604030504040204" pitchFamily="34" charset="-120"/>
              </a:rPr>
              <a:t>以下</a:t>
            </a:r>
            <a:r>
              <a:rPr lang="zh-TW" altLang="en-US" sz="2000" b="1" dirty="0">
                <a:latin typeface="微軟正黑體" panose="020B0604030504040204" pitchFamily="34" charset="-120"/>
                <a:ea typeface="微軟正黑體" panose="020B0604030504040204" pitchFamily="34" charset="-120"/>
              </a:rPr>
              <a:t>稱</a:t>
            </a:r>
            <a:r>
              <a:rPr lang="zh-TW" altLang="en-US" sz="2000" b="1" dirty="0">
                <a:solidFill>
                  <a:srgbClr val="0070C0"/>
                </a:solidFill>
                <a:latin typeface="微軟正黑體" panose="020B0604030504040204" pitchFamily="34" charset="-120"/>
                <a:ea typeface="微軟正黑體" panose="020B0604030504040204" pitchFamily="34" charset="-120"/>
              </a:rPr>
              <a:t>學習歷程備審資</a:t>
            </a:r>
            <a:r>
              <a:rPr lang="zh-TW" altLang="en-US" sz="2000" b="1" dirty="0" smtClean="0">
                <a:solidFill>
                  <a:srgbClr val="0070C0"/>
                </a:solidFill>
                <a:latin typeface="微軟正黑體" panose="020B0604030504040204" pitchFamily="34" charset="-120"/>
                <a:ea typeface="微軟正黑體" panose="020B0604030504040204" pitchFamily="34" charset="-120"/>
              </a:rPr>
              <a:t>料</a:t>
            </a:r>
            <a:r>
              <a:rPr lang="en-US" altLang="zh-TW" sz="2000" b="1" dirty="0" smtClean="0">
                <a:latin typeface="微軟正黑體" panose="020B0604030504040204" pitchFamily="34" charset="-120"/>
                <a:ea typeface="微軟正黑體" panose="020B0604030504040204" pitchFamily="34" charset="-120"/>
              </a:rPr>
              <a:t>)</a:t>
            </a:r>
            <a:r>
              <a:rPr lang="zh-TW" altLang="en-US" sz="2000" b="1" dirty="0" smtClean="0">
                <a:latin typeface="微軟正黑體" panose="020B0604030504040204" pitchFamily="34" charset="-120"/>
                <a:ea typeface="微軟正黑體" panose="020B0604030504040204" pitchFamily="34" charset="-120"/>
              </a:rPr>
              <a:t>。</a:t>
            </a:r>
            <a:endParaRPr lang="en-US" altLang="zh-TW" sz="2000" b="1" dirty="0">
              <a:latin typeface="微軟正黑體" panose="020B0604030504040204" pitchFamily="34" charset="-120"/>
              <a:ea typeface="微軟正黑體" panose="020B0604030504040204" pitchFamily="34" charset="-120"/>
            </a:endParaRPr>
          </a:p>
          <a:p>
            <a:pPr>
              <a:spcBef>
                <a:spcPts val="1200"/>
              </a:spcBef>
              <a:spcAft>
                <a:spcPts val="300"/>
              </a:spcAft>
            </a:pPr>
            <a:r>
              <a:rPr lang="zh-TW" altLang="en-US" sz="2000" b="1" dirty="0" smtClean="0">
                <a:latin typeface="微軟正黑體" panose="020B0604030504040204" pitchFamily="34" charset="-120"/>
                <a:ea typeface="微軟正黑體" panose="020B0604030504040204" pitchFamily="34" charset="-120"/>
              </a:rPr>
              <a:t>學習</a:t>
            </a:r>
            <a:r>
              <a:rPr lang="zh-TW" altLang="en-US" sz="2000" b="1" dirty="0">
                <a:latin typeface="微軟正黑體" panose="020B0604030504040204" pitchFamily="34" charset="-120"/>
                <a:ea typeface="微軟正黑體" panose="020B0604030504040204" pitchFamily="34" charset="-120"/>
              </a:rPr>
              <a:t>歷程備審資料包含「</a:t>
            </a:r>
            <a:r>
              <a:rPr lang="zh-TW" altLang="en-US" sz="2000" b="1" dirty="0">
                <a:solidFill>
                  <a:srgbClr val="0066CC"/>
                </a:solidFill>
                <a:latin typeface="微軟正黑體" panose="020B0604030504040204" pitchFamily="34" charset="-120"/>
                <a:ea typeface="微軟正黑體" panose="020B0604030504040204" pitchFamily="34" charset="-120"/>
              </a:rPr>
              <a:t>修課紀錄</a:t>
            </a:r>
            <a:r>
              <a:rPr lang="zh-TW" altLang="en-US" sz="2000" b="1" dirty="0">
                <a:latin typeface="微軟正黑體" panose="020B0604030504040204" pitchFamily="34" charset="-120"/>
                <a:ea typeface="微軟正黑體" panose="020B0604030504040204" pitchFamily="34" charset="-120"/>
              </a:rPr>
              <a:t>」、「</a:t>
            </a:r>
            <a:r>
              <a:rPr lang="zh-TW" altLang="en-US" sz="2000" b="1" dirty="0">
                <a:solidFill>
                  <a:srgbClr val="0066CC"/>
                </a:solidFill>
                <a:latin typeface="微軟正黑體" panose="020B0604030504040204" pitchFamily="34" charset="-120"/>
                <a:ea typeface="微軟正黑體" panose="020B0604030504040204" pitchFamily="34" charset="-120"/>
              </a:rPr>
              <a:t>課程學習成果</a:t>
            </a:r>
            <a:r>
              <a:rPr lang="zh-TW" altLang="en-US" sz="2000" b="1" dirty="0">
                <a:latin typeface="微軟正黑體" panose="020B0604030504040204" pitchFamily="34" charset="-120"/>
                <a:ea typeface="微軟正黑體" panose="020B0604030504040204" pitchFamily="34" charset="-120"/>
              </a:rPr>
              <a:t>」、「</a:t>
            </a:r>
            <a:r>
              <a:rPr lang="zh-TW" altLang="en-US" sz="2000" b="1" dirty="0">
                <a:solidFill>
                  <a:srgbClr val="0066CC"/>
                </a:solidFill>
                <a:latin typeface="微軟正黑體" panose="020B0604030504040204" pitchFamily="34" charset="-120"/>
                <a:ea typeface="微軟正黑體" panose="020B0604030504040204" pitchFamily="34" charset="-120"/>
              </a:rPr>
              <a:t>多元表現</a:t>
            </a:r>
            <a:r>
              <a:rPr lang="zh-TW" altLang="en-US" sz="2000" b="1" dirty="0">
                <a:latin typeface="微軟正黑體" panose="020B0604030504040204" pitchFamily="34" charset="-120"/>
                <a:ea typeface="微軟正黑體" panose="020B0604030504040204" pitchFamily="34" charset="-120"/>
              </a:rPr>
              <a:t>」及「</a:t>
            </a:r>
            <a:r>
              <a:rPr lang="zh-TW" altLang="en-US" sz="2000" b="1" dirty="0">
                <a:solidFill>
                  <a:srgbClr val="0066CC"/>
                </a:solidFill>
                <a:latin typeface="微軟正黑體" panose="020B0604030504040204" pitchFamily="34" charset="-120"/>
                <a:ea typeface="微軟正黑體" panose="020B0604030504040204" pitchFamily="34" charset="-120"/>
              </a:rPr>
              <a:t>自行撰寫及上傳資料</a:t>
            </a:r>
            <a:r>
              <a:rPr lang="zh-TW" altLang="en-US" sz="2000" b="1" dirty="0">
                <a:latin typeface="微軟正黑體" panose="020B0604030504040204" pitchFamily="34" charset="-120"/>
                <a:ea typeface="微軟正黑體" panose="020B0604030504040204" pitchFamily="34" charset="-120"/>
              </a:rPr>
              <a:t>」，於第二階段報名時以網路上</a:t>
            </a:r>
            <a:r>
              <a:rPr lang="zh-TW" altLang="en-US" sz="2000" b="1" dirty="0" smtClean="0">
                <a:latin typeface="微軟正黑體" panose="020B0604030504040204" pitchFamily="34" charset="-120"/>
                <a:ea typeface="微軟正黑體" panose="020B0604030504040204" pitchFamily="34" charset="-120"/>
              </a:rPr>
              <a:t>傳</a:t>
            </a:r>
            <a:r>
              <a:rPr lang="en-US" altLang="zh-TW" sz="2000" b="1" dirty="0" smtClean="0">
                <a:latin typeface="微軟正黑體" panose="020B0604030504040204" pitchFamily="34" charset="-120"/>
                <a:ea typeface="微軟正黑體" panose="020B0604030504040204" pitchFamily="34" charset="-120"/>
              </a:rPr>
              <a:t>(</a:t>
            </a:r>
            <a:r>
              <a:rPr lang="zh-TW" altLang="en-US" sz="2000" b="1" dirty="0" smtClean="0">
                <a:latin typeface="微軟正黑體" panose="020B0604030504040204" pitchFamily="34" charset="-120"/>
                <a:ea typeface="微軟正黑體" panose="020B0604030504040204" pitchFamily="34" charset="-120"/>
              </a:rPr>
              <a:t>或</a:t>
            </a:r>
            <a:r>
              <a:rPr lang="zh-TW" altLang="en-US" sz="2000" b="1" dirty="0">
                <a:latin typeface="微軟正黑體" panose="020B0604030504040204" pitchFamily="34" charset="-120"/>
                <a:ea typeface="微軟正黑體" panose="020B0604030504040204" pitchFamily="34" charset="-120"/>
              </a:rPr>
              <a:t>勾</a:t>
            </a:r>
            <a:r>
              <a:rPr lang="zh-TW" altLang="en-US" sz="2000" b="1" dirty="0" smtClean="0">
                <a:latin typeface="微軟正黑體" panose="020B0604030504040204" pitchFamily="34" charset="-120"/>
                <a:ea typeface="微軟正黑體" panose="020B0604030504040204" pitchFamily="34" charset="-120"/>
              </a:rPr>
              <a:t>選</a:t>
            </a:r>
            <a:r>
              <a:rPr lang="en-US" altLang="zh-TW" sz="2000" b="1" dirty="0" smtClean="0">
                <a:latin typeface="微軟正黑體" panose="020B0604030504040204" pitchFamily="34" charset="-120"/>
                <a:ea typeface="微軟正黑體" panose="020B0604030504040204" pitchFamily="34" charset="-120"/>
              </a:rPr>
              <a:t>)</a:t>
            </a:r>
            <a:r>
              <a:rPr lang="zh-TW" altLang="en-US" sz="2000" b="1" dirty="0" smtClean="0">
                <a:latin typeface="微軟正黑體" panose="020B0604030504040204" pitchFamily="34" charset="-120"/>
                <a:ea typeface="微軟正黑體" panose="020B0604030504040204" pitchFamily="34" charset="-120"/>
              </a:rPr>
              <a:t>學習</a:t>
            </a:r>
            <a:r>
              <a:rPr lang="zh-TW" altLang="en-US" sz="2000" b="1" dirty="0">
                <a:latin typeface="微軟正黑體" panose="020B0604030504040204" pitchFamily="34" charset="-120"/>
                <a:ea typeface="微軟正黑體" panose="020B0604030504040204" pitchFamily="34" charset="-120"/>
              </a:rPr>
              <a:t>歷程備審資料</a:t>
            </a:r>
            <a:r>
              <a:rPr lang="zh-TW" altLang="en-US" sz="2000" b="1" dirty="0" smtClean="0">
                <a:latin typeface="微軟正黑體" panose="020B0604030504040204" pitchFamily="34" charset="-120"/>
                <a:ea typeface="微軟正黑體" panose="020B0604030504040204" pitchFamily="34" charset="-120"/>
              </a:rPr>
              <a:t>，至</a:t>
            </a:r>
            <a:r>
              <a:rPr lang="zh-TW" altLang="en-US" sz="2000" b="1" dirty="0">
                <a:latin typeface="微軟正黑體" panose="020B0604030504040204" pitchFamily="34" charset="-120"/>
                <a:ea typeface="微軟正黑體" panose="020B0604030504040204" pitchFamily="34" charset="-120"/>
              </a:rPr>
              <a:t>所報名之校</a:t>
            </a:r>
            <a:r>
              <a:rPr lang="zh-TW" altLang="en-US" sz="2000" b="1" dirty="0" smtClean="0">
                <a:latin typeface="微軟正黑體" panose="020B0604030504040204" pitchFamily="34" charset="-120"/>
                <a:ea typeface="微軟正黑體" panose="020B0604030504040204" pitchFamily="34" charset="-120"/>
              </a:rPr>
              <a:t>系</a:t>
            </a:r>
            <a:r>
              <a:rPr lang="en-US" altLang="zh-TW" sz="2000" b="1" dirty="0" smtClean="0">
                <a:latin typeface="微軟正黑體" panose="020B0604030504040204" pitchFamily="34" charset="-120"/>
                <a:ea typeface="微軟正黑體" panose="020B0604030504040204" pitchFamily="34" charset="-120"/>
              </a:rPr>
              <a:t>(</a:t>
            </a:r>
            <a:r>
              <a:rPr lang="zh-TW" altLang="en-US" sz="2000" b="1" dirty="0" smtClean="0">
                <a:latin typeface="微軟正黑體" panose="020B0604030504040204" pitchFamily="34" charset="-120"/>
                <a:ea typeface="微軟正黑體" panose="020B0604030504040204" pitchFamily="34" charset="-120"/>
              </a:rPr>
              <a:t>組</a:t>
            </a:r>
            <a:r>
              <a:rPr lang="en-US" altLang="zh-TW" sz="2000" b="1" dirty="0" smtClean="0">
                <a:latin typeface="微軟正黑體" panose="020B0604030504040204" pitchFamily="34" charset="-120"/>
                <a:ea typeface="微軟正黑體" panose="020B0604030504040204" pitchFamily="34" charset="-120"/>
              </a:rPr>
              <a:t>)</a:t>
            </a:r>
            <a:r>
              <a:rPr lang="zh-TW" altLang="en-US" sz="2000" b="1" dirty="0" smtClean="0">
                <a:latin typeface="微軟正黑體" panose="020B0604030504040204" pitchFamily="34" charset="-120"/>
                <a:ea typeface="微軟正黑體" panose="020B0604030504040204" pitchFamily="34" charset="-120"/>
              </a:rPr>
              <a:t>、</a:t>
            </a:r>
            <a:r>
              <a:rPr lang="zh-TW" altLang="en-US" sz="2000" b="1" dirty="0">
                <a:latin typeface="微軟正黑體" panose="020B0604030504040204" pitchFamily="34" charset="-120"/>
                <a:ea typeface="微軟正黑體" panose="020B0604030504040204" pitchFamily="34" charset="-120"/>
              </a:rPr>
              <a:t>學程審查</a:t>
            </a:r>
            <a:r>
              <a:rPr lang="zh-TW" altLang="en-US" sz="2000" b="1" dirty="0" smtClean="0">
                <a:latin typeface="微軟正黑體" panose="020B0604030504040204" pitchFamily="34" charset="-120"/>
                <a:ea typeface="微軟正黑體" panose="020B0604030504040204" pitchFamily="34" charset="-120"/>
              </a:rPr>
              <a:t>；</a:t>
            </a:r>
            <a:endParaRPr lang="en-US" altLang="zh-TW" sz="2000" b="1" dirty="0">
              <a:latin typeface="微軟正黑體" panose="020B0604030504040204" pitchFamily="34" charset="-120"/>
              <a:ea typeface="微軟正黑體" panose="020B0604030504040204" pitchFamily="34" charset="-120"/>
            </a:endParaRPr>
          </a:p>
          <a:p>
            <a:pPr>
              <a:spcBef>
                <a:spcPts val="1200"/>
              </a:spcBef>
            </a:pPr>
            <a:r>
              <a:rPr lang="zh-TW" altLang="en-US" sz="2000" b="1" dirty="0" smtClean="0">
                <a:latin typeface="微軟正黑體" panose="020B0604030504040204" pitchFamily="34" charset="-120"/>
                <a:ea typeface="微軟正黑體" panose="020B0604030504040204" pitchFamily="34" charset="-120"/>
              </a:rPr>
              <a:t>其中</a:t>
            </a:r>
            <a:r>
              <a:rPr lang="zh-TW" altLang="en-US" sz="2000" b="1" dirty="0">
                <a:latin typeface="微軟正黑體" panose="020B0604030504040204" pitchFamily="34" charset="-120"/>
                <a:ea typeface="微軟正黑體" panose="020B0604030504040204" pitchFamily="34" charset="-120"/>
              </a:rPr>
              <a:t>「課程學習成果」及「多元表現」，可經由</a:t>
            </a:r>
            <a:r>
              <a:rPr lang="zh-TW" altLang="en-US" sz="2000" b="1" u="sng"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申請生同意及勾選後</a:t>
            </a:r>
            <a:r>
              <a:rPr lang="zh-TW" altLang="en-US" sz="2000" b="1" dirty="0" smtClean="0">
                <a:latin typeface="微軟正黑體" panose="020B0604030504040204" pitchFamily="34" charset="-120"/>
                <a:ea typeface="微軟正黑體" panose="020B0604030504040204" pitchFamily="34" charset="-120"/>
              </a:rPr>
              <a:t>，</a:t>
            </a:r>
            <a:endParaRPr lang="en-US" altLang="zh-TW" sz="2000" b="1" dirty="0">
              <a:latin typeface="微軟正黑體" panose="020B0604030504040204" pitchFamily="34" charset="-120"/>
              <a:ea typeface="微軟正黑體" panose="020B0604030504040204" pitchFamily="34" charset="-120"/>
            </a:endParaRPr>
          </a:p>
          <a:p>
            <a:pPr>
              <a:spcBef>
                <a:spcPts val="300"/>
              </a:spcBef>
            </a:pPr>
            <a:r>
              <a:rPr lang="zh-TW" altLang="en-US" sz="2000" b="1" dirty="0" smtClean="0">
                <a:latin typeface="微軟正黑體" panose="020B0604030504040204" pitchFamily="34" charset="-120"/>
                <a:ea typeface="微軟正黑體" panose="020B0604030504040204" pitchFamily="34" charset="-120"/>
              </a:rPr>
              <a:t>由</a:t>
            </a:r>
            <a:r>
              <a:rPr lang="zh-TW" altLang="en-US" sz="2000" b="1" dirty="0">
                <a:latin typeface="微軟正黑體" panose="020B0604030504040204" pitchFamily="34" charset="-120"/>
                <a:ea typeface="微軟正黑體" panose="020B0604030504040204" pitchFamily="34" charset="-120"/>
              </a:rPr>
              <a:t>「學習歷程中央資料庫」釋出申請生之中央資料庫學習歷程</a:t>
            </a:r>
            <a:r>
              <a:rPr lang="zh-TW" altLang="en-US" sz="2000" b="1" dirty="0" smtClean="0">
                <a:latin typeface="微軟正黑體" panose="020B0604030504040204" pitchFamily="34" charset="-120"/>
                <a:ea typeface="微軟正黑體" panose="020B0604030504040204" pitchFamily="34" charset="-120"/>
              </a:rPr>
              <a:t>檔案</a:t>
            </a:r>
            <a:r>
              <a:rPr lang="en-US" altLang="zh-TW" sz="2000" b="1" dirty="0" smtClean="0">
                <a:latin typeface="微軟正黑體" panose="020B0604030504040204" pitchFamily="34" charset="-120"/>
                <a:ea typeface="微軟正黑體" panose="020B0604030504040204" pitchFamily="34" charset="-120"/>
              </a:rPr>
              <a:t>(</a:t>
            </a:r>
            <a:r>
              <a:rPr lang="zh-TW" altLang="en-US" sz="2000" b="1" dirty="0" smtClean="0">
                <a:solidFill>
                  <a:srgbClr val="FF0000"/>
                </a:solidFill>
                <a:latin typeface="微軟正黑體" panose="020B0604030504040204" pitchFamily="34" charset="-120"/>
                <a:ea typeface="微軟正黑體" panose="020B0604030504040204" pitchFamily="34" charset="-120"/>
              </a:rPr>
              <a:t>以下簡稱</a:t>
            </a:r>
            <a:r>
              <a:rPr lang="en-US" altLang="zh-TW" sz="2000" b="1" dirty="0" smtClean="0">
                <a:solidFill>
                  <a:srgbClr val="FF0000"/>
                </a:solidFill>
                <a:latin typeface="微軟正黑體" panose="020B0604030504040204" pitchFamily="34" charset="-120"/>
                <a:ea typeface="微軟正黑體" panose="020B0604030504040204" pitchFamily="34" charset="-120"/>
              </a:rPr>
              <a:t>EP</a:t>
            </a:r>
            <a:r>
              <a:rPr lang="en-US" altLang="zh-TW" sz="2000" b="1" dirty="0" smtClean="0">
                <a:latin typeface="微軟正黑體" panose="020B0604030504040204" pitchFamily="34" charset="-120"/>
                <a:ea typeface="微軟正黑體" panose="020B0604030504040204" pitchFamily="34" charset="-120"/>
              </a:rPr>
              <a:t>)</a:t>
            </a:r>
            <a:r>
              <a:rPr lang="zh-TW" altLang="en-US" sz="2000" b="1" dirty="0" smtClean="0">
                <a:latin typeface="微軟正黑體" panose="020B0604030504040204" pitchFamily="34" charset="-120"/>
                <a:ea typeface="微軟正黑體" panose="020B0604030504040204" pitchFamily="34" charset="-120"/>
              </a:rPr>
              <a:t>至</a:t>
            </a:r>
            <a:r>
              <a:rPr lang="zh-TW" altLang="en-US" sz="2000" b="1" dirty="0">
                <a:latin typeface="微軟正黑體" panose="020B0604030504040204" pitchFamily="34" charset="-120"/>
                <a:ea typeface="微軟正黑體" panose="020B0604030504040204" pitchFamily="34" charset="-120"/>
              </a:rPr>
              <a:t>本委員會</a:t>
            </a:r>
            <a:r>
              <a:rPr lang="zh-TW" altLang="en-US" sz="2000" b="1" dirty="0" smtClean="0">
                <a:latin typeface="微軟正黑體" panose="020B0604030504040204" pitchFamily="34" charset="-120"/>
                <a:ea typeface="微軟正黑體" panose="020B0604030504040204" pitchFamily="34" charset="-120"/>
              </a:rPr>
              <a:t>，</a:t>
            </a:r>
            <a:endParaRPr lang="en-US" altLang="zh-TW" sz="2000" b="1" dirty="0">
              <a:latin typeface="微軟正黑體" panose="020B0604030504040204" pitchFamily="34" charset="-120"/>
              <a:ea typeface="微軟正黑體" panose="020B0604030504040204" pitchFamily="34" charset="-120"/>
            </a:endParaRPr>
          </a:p>
          <a:p>
            <a:pPr>
              <a:spcBef>
                <a:spcPts val="300"/>
              </a:spcBef>
            </a:pPr>
            <a:r>
              <a:rPr lang="zh-TW" altLang="en-US" sz="2000" b="1" dirty="0" smtClean="0">
                <a:latin typeface="微軟正黑體" panose="020B0604030504040204" pitchFamily="34" charset="-120"/>
                <a:ea typeface="微軟正黑體" panose="020B0604030504040204" pitchFamily="34" charset="-120"/>
              </a:rPr>
              <a:t>提供</a:t>
            </a:r>
            <a:r>
              <a:rPr lang="zh-TW" altLang="en-US" sz="2000" b="1" dirty="0">
                <a:latin typeface="微軟正黑體" panose="020B0604030504040204" pitchFamily="34" charset="-120"/>
                <a:ea typeface="微軟正黑體" panose="020B0604030504040204" pitchFamily="34" charset="-120"/>
              </a:rPr>
              <a:t>至申請之校</a:t>
            </a:r>
            <a:r>
              <a:rPr lang="zh-TW" altLang="en-US" sz="2000" b="1" dirty="0" smtClean="0">
                <a:latin typeface="微軟正黑體" panose="020B0604030504040204" pitchFamily="34" charset="-120"/>
                <a:ea typeface="微軟正黑體" panose="020B0604030504040204" pitchFamily="34" charset="-120"/>
              </a:rPr>
              <a:t>系</a:t>
            </a:r>
            <a:r>
              <a:rPr lang="en-US" altLang="zh-TW" sz="2000" b="1" dirty="0" smtClean="0">
                <a:latin typeface="微軟正黑體" panose="020B0604030504040204" pitchFamily="34" charset="-120"/>
                <a:ea typeface="微軟正黑體" panose="020B0604030504040204" pitchFamily="34" charset="-120"/>
              </a:rPr>
              <a:t>(</a:t>
            </a:r>
            <a:r>
              <a:rPr lang="zh-TW" altLang="en-US" sz="2000" b="1" dirty="0" smtClean="0">
                <a:latin typeface="微軟正黑體" panose="020B0604030504040204" pitchFamily="34" charset="-120"/>
                <a:ea typeface="微軟正黑體" panose="020B0604030504040204" pitchFamily="34" charset="-120"/>
              </a:rPr>
              <a:t>組</a:t>
            </a:r>
            <a:r>
              <a:rPr lang="en-US" altLang="zh-TW" sz="2000" b="1" dirty="0" smtClean="0">
                <a:latin typeface="微軟正黑體" panose="020B0604030504040204" pitchFamily="34" charset="-120"/>
                <a:ea typeface="微軟正黑體" panose="020B0604030504040204" pitchFamily="34" charset="-120"/>
              </a:rPr>
              <a:t>)</a:t>
            </a:r>
            <a:r>
              <a:rPr lang="zh-TW" altLang="en-US" sz="2000" b="1" dirty="0" smtClean="0">
                <a:latin typeface="微軟正黑體" panose="020B0604030504040204" pitchFamily="34" charset="-120"/>
                <a:ea typeface="微軟正黑體" panose="020B0604030504040204" pitchFamily="34" charset="-120"/>
              </a:rPr>
              <a:t>、</a:t>
            </a:r>
            <a:r>
              <a:rPr lang="zh-TW" altLang="en-US" sz="2000" b="1" dirty="0">
                <a:latin typeface="微軟正黑體" panose="020B0604030504040204" pitchFamily="34" charset="-120"/>
                <a:ea typeface="微軟正黑體" panose="020B0604030504040204" pitchFamily="34" charset="-120"/>
              </a:rPr>
              <a:t>學程審查</a:t>
            </a:r>
            <a:r>
              <a:rPr lang="zh-TW" altLang="en-US" sz="2000" b="1" dirty="0" smtClean="0">
                <a:latin typeface="微軟正黑體" panose="020B0604030504040204" pitchFamily="34" charset="-120"/>
                <a:ea typeface="微軟正黑體" panose="020B0604030504040204" pitchFamily="34" charset="-120"/>
              </a:rPr>
              <a:t>。</a:t>
            </a:r>
            <a:endParaRPr lang="en-US" altLang="zh-TW" sz="2000" b="1" dirty="0" smtClean="0">
              <a:latin typeface="微軟正黑體" panose="020B0604030504040204" pitchFamily="34" charset="-120"/>
              <a:ea typeface="微軟正黑體" panose="020B0604030504040204" pitchFamily="34" charset="-120"/>
            </a:endParaRPr>
          </a:p>
        </p:txBody>
      </p:sp>
      <p:sp>
        <p:nvSpPr>
          <p:cNvPr id="12" name="十二角星形 11"/>
          <p:cNvSpPr/>
          <p:nvPr/>
        </p:nvSpPr>
        <p:spPr>
          <a:xfrm>
            <a:off x="252185" y="711016"/>
            <a:ext cx="951593" cy="936160"/>
          </a:xfrm>
          <a:prstGeom prst="star12">
            <a:avLst/>
          </a:prstGeom>
          <a:solidFill>
            <a:srgbClr val="ED7D31"/>
          </a:solidFill>
          <a:ln>
            <a:solidFill>
              <a:srgbClr val="ED7D3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3200" b="1" dirty="0" smtClean="0">
                <a:latin typeface="華康中特圓體" panose="020F0809000000000000" pitchFamily="49" charset="-120"/>
                <a:ea typeface="華康中特圓體" panose="020F0809000000000000" pitchFamily="49" charset="-120"/>
              </a:rPr>
              <a:t>1</a:t>
            </a:r>
            <a:endParaRPr lang="zh-TW" altLang="en-US" sz="3200" b="1" dirty="0">
              <a:latin typeface="華康中特圓體" panose="020F0809000000000000" pitchFamily="49" charset="-120"/>
              <a:ea typeface="華康中特圓體" panose="020F0809000000000000" pitchFamily="49" charset="-120"/>
            </a:endParaRPr>
          </a:p>
        </p:txBody>
      </p:sp>
      <p:sp>
        <p:nvSpPr>
          <p:cNvPr id="13" name="投影片編號版面配置區 12"/>
          <p:cNvSpPr>
            <a:spLocks noGrp="1"/>
          </p:cNvSpPr>
          <p:nvPr>
            <p:ph type="sldNum" sz="quarter" idx="12"/>
          </p:nvPr>
        </p:nvSpPr>
        <p:spPr/>
        <p:txBody>
          <a:bodyPr/>
          <a:lstStyle/>
          <a:p>
            <a:fld id="{A6174ADA-354D-4803-A14C-B38EECA4D689}" type="slidenum">
              <a:rPr lang="zh-TW" altLang="en-US" smtClean="0"/>
              <a:t>4</a:t>
            </a:fld>
            <a:endParaRPr lang="zh-TW" altLang="en-US"/>
          </a:p>
        </p:txBody>
      </p:sp>
      <p:sp>
        <p:nvSpPr>
          <p:cNvPr id="14" name="矩形 13"/>
          <p:cNvSpPr/>
          <p:nvPr/>
        </p:nvSpPr>
        <p:spPr>
          <a:xfrm>
            <a:off x="1102178" y="3956888"/>
            <a:ext cx="10569576" cy="2477601"/>
          </a:xfrm>
          <a:prstGeom prst="rect">
            <a:avLst/>
          </a:prstGeom>
          <a:solidFill>
            <a:srgbClr val="E1F0FF"/>
          </a:solidFill>
          <a:ln>
            <a:solidFill>
              <a:srgbClr val="E1F0FF"/>
            </a:solidFill>
          </a:ln>
        </p:spPr>
        <p:txBody>
          <a:bodyPr wrap="square">
            <a:spAutoFit/>
          </a:bodyPr>
          <a:lstStyle/>
          <a:p>
            <a:pPr>
              <a:spcBef>
                <a:spcPts val="300"/>
              </a:spcBef>
              <a:spcAft>
                <a:spcPts val="300"/>
              </a:spcAft>
            </a:pPr>
            <a:r>
              <a:rPr lang="zh-TW" altLang="en-US" sz="2000" b="1" dirty="0">
                <a:solidFill>
                  <a:srgbClr val="FF0000"/>
                </a:solidFill>
                <a:latin typeface="微軟正黑體" panose="020B0604030504040204" pitchFamily="34" charset="-120"/>
                <a:ea typeface="微軟正黑體" panose="020B0604030504040204" pitchFamily="34" charset="-120"/>
              </a:rPr>
              <a:t>具有中央資料庫學習歷程檔案</a:t>
            </a:r>
            <a:r>
              <a:rPr lang="zh-TW" altLang="en-US" sz="2000" b="1" dirty="0">
                <a:latin typeface="微軟正黑體" panose="020B0604030504040204" pitchFamily="34" charset="-120"/>
                <a:ea typeface="微軟正黑體" panose="020B0604030504040204" pitchFamily="34" charset="-120"/>
              </a:rPr>
              <a:t>之申請生</a:t>
            </a:r>
            <a:r>
              <a:rPr lang="zh-TW" altLang="en-US" sz="2000" b="1" dirty="0" smtClean="0">
                <a:latin typeface="微軟正黑體" panose="020B0604030504040204" pitchFamily="34" charset="-120"/>
                <a:ea typeface="微軟正黑體" panose="020B0604030504040204" pitchFamily="34" charset="-120"/>
              </a:rPr>
              <a:t>，</a:t>
            </a:r>
            <a:endParaRPr lang="en-US" altLang="zh-TW" sz="2000" b="1" dirty="0" smtClean="0">
              <a:latin typeface="微軟正黑體" panose="020B0604030504040204" pitchFamily="34" charset="-120"/>
              <a:ea typeface="微軟正黑體" panose="020B0604030504040204" pitchFamily="34" charset="-120"/>
            </a:endParaRPr>
          </a:p>
          <a:p>
            <a:pPr>
              <a:spcBef>
                <a:spcPts val="300"/>
              </a:spcBef>
              <a:spcAft>
                <a:spcPts val="300"/>
              </a:spcAft>
            </a:pPr>
            <a:r>
              <a:rPr lang="zh-TW" altLang="en-US" sz="2000" b="1" dirty="0" smtClean="0">
                <a:latin typeface="微軟正黑體" panose="020B0604030504040204" pitchFamily="34" charset="-120"/>
                <a:ea typeface="微軟正黑體" panose="020B0604030504040204" pitchFamily="34" charset="-120"/>
              </a:rPr>
              <a:t>須</a:t>
            </a:r>
            <a:r>
              <a:rPr lang="zh-TW" altLang="en-US" sz="2000" b="1" dirty="0">
                <a:latin typeface="微軟正黑體" panose="020B0604030504040204" pitchFamily="34" charset="-120"/>
                <a:ea typeface="微軟正黑體" panose="020B0604030504040204" pitchFamily="34" charset="-120"/>
              </a:rPr>
              <a:t>於「</a:t>
            </a:r>
            <a:r>
              <a:rPr lang="zh-TW" altLang="en-US" sz="2000" b="1" dirty="0">
                <a:solidFill>
                  <a:srgbClr val="FF0000"/>
                </a:solidFill>
                <a:latin typeface="微軟正黑體" panose="020B0604030504040204" pitchFamily="34" charset="-120"/>
                <a:ea typeface="微軟正黑體" panose="020B0604030504040204" pitchFamily="34" charset="-120"/>
              </a:rPr>
              <a:t>第一階段報名</a:t>
            </a:r>
            <a:r>
              <a:rPr lang="zh-TW" altLang="en-US" sz="2000" b="1" dirty="0">
                <a:latin typeface="微軟正黑體" panose="020B0604030504040204" pitchFamily="34" charset="-120"/>
                <a:ea typeface="微軟正黑體" panose="020B0604030504040204" pitchFamily="34" charset="-120"/>
              </a:rPr>
              <a:t>」時，</a:t>
            </a:r>
            <a:r>
              <a:rPr lang="zh-TW" altLang="en-US" sz="2000" b="1" dirty="0">
                <a:solidFill>
                  <a:srgbClr val="FF0000"/>
                </a:solidFill>
                <a:latin typeface="微軟正黑體" panose="020B0604030504040204" pitchFamily="34" charset="-120"/>
                <a:ea typeface="微軟正黑體" panose="020B0604030504040204" pitchFamily="34" charset="-120"/>
              </a:rPr>
              <a:t>登錄同意釋出</a:t>
            </a:r>
            <a:r>
              <a:rPr lang="zh-TW" altLang="en-US" sz="2000" b="1" dirty="0">
                <a:latin typeface="微軟正黑體" panose="020B0604030504040204" pitchFamily="34" charset="-120"/>
                <a:ea typeface="微軟正黑體" panose="020B0604030504040204" pitchFamily="34" charset="-120"/>
              </a:rPr>
              <a:t>中央資料庫學習歷程檔案至本委員會</a:t>
            </a:r>
            <a:r>
              <a:rPr lang="zh-TW" altLang="en-US" sz="2000" b="1" dirty="0" smtClean="0">
                <a:latin typeface="微軟正黑體" panose="020B0604030504040204" pitchFamily="34" charset="-120"/>
                <a:ea typeface="微軟正黑體" panose="020B0604030504040204" pitchFamily="34" charset="-120"/>
              </a:rPr>
              <a:t>，</a:t>
            </a:r>
            <a:endParaRPr lang="en-US" altLang="zh-TW" sz="2000" b="1" dirty="0" smtClean="0">
              <a:latin typeface="微軟正黑體" panose="020B0604030504040204" pitchFamily="34" charset="-120"/>
              <a:ea typeface="微軟正黑體" panose="020B0604030504040204" pitchFamily="34" charset="-120"/>
            </a:endParaRPr>
          </a:p>
          <a:p>
            <a:pPr>
              <a:spcBef>
                <a:spcPts val="300"/>
              </a:spcBef>
              <a:spcAft>
                <a:spcPts val="300"/>
              </a:spcAft>
            </a:pPr>
            <a:r>
              <a:rPr lang="zh-TW" altLang="en-US" sz="2000" b="1" dirty="0" smtClean="0">
                <a:latin typeface="微軟正黑體" panose="020B0604030504040204" pitchFamily="34" charset="-120"/>
                <a:ea typeface="微軟正黑體" panose="020B0604030504040204" pitchFamily="34" charset="-120"/>
              </a:rPr>
              <a:t>始</a:t>
            </a:r>
            <a:r>
              <a:rPr lang="zh-TW" altLang="en-US" sz="2000" b="1" dirty="0">
                <a:latin typeface="微軟正黑體" panose="020B0604030504040204" pitchFamily="34" charset="-120"/>
                <a:ea typeface="微軟正黑體" panose="020B0604030504040204" pitchFamily="34" charset="-120"/>
              </a:rPr>
              <a:t>能於本招生「校</a:t>
            </a:r>
            <a:r>
              <a:rPr lang="zh-TW" altLang="en-US" sz="2000" b="1" dirty="0" smtClean="0">
                <a:latin typeface="微軟正黑體" panose="020B0604030504040204" pitchFamily="34" charset="-120"/>
                <a:ea typeface="微軟正黑體" panose="020B0604030504040204" pitchFamily="34" charset="-120"/>
              </a:rPr>
              <a:t>系</a:t>
            </a:r>
            <a:r>
              <a:rPr lang="en-US" altLang="zh-TW" sz="2000" b="1" dirty="0" smtClean="0">
                <a:latin typeface="微軟正黑體" panose="020B0604030504040204" pitchFamily="34" charset="-120"/>
                <a:ea typeface="微軟正黑體" panose="020B0604030504040204" pitchFamily="34" charset="-120"/>
              </a:rPr>
              <a:t>(</a:t>
            </a:r>
            <a:r>
              <a:rPr lang="zh-TW" altLang="en-US" sz="2000" b="1" dirty="0" smtClean="0">
                <a:latin typeface="微軟正黑體" panose="020B0604030504040204" pitchFamily="34" charset="-120"/>
                <a:ea typeface="微軟正黑體" panose="020B0604030504040204" pitchFamily="34" charset="-120"/>
              </a:rPr>
              <a:t>組</a:t>
            </a:r>
            <a:r>
              <a:rPr lang="en-US" altLang="zh-TW" sz="2000" b="1" dirty="0" smtClean="0">
                <a:latin typeface="微軟正黑體" panose="020B0604030504040204" pitchFamily="34" charset="-120"/>
                <a:ea typeface="微軟正黑體" panose="020B0604030504040204" pitchFamily="34" charset="-120"/>
              </a:rPr>
              <a:t>)</a:t>
            </a:r>
            <a:r>
              <a:rPr lang="zh-TW" altLang="en-US" sz="2000" b="1" dirty="0" smtClean="0">
                <a:latin typeface="微軟正黑體" panose="020B0604030504040204" pitchFamily="34" charset="-120"/>
                <a:ea typeface="微軟正黑體" panose="020B0604030504040204" pitchFamily="34" charset="-120"/>
              </a:rPr>
              <a:t>學</a:t>
            </a:r>
            <a:r>
              <a:rPr lang="zh-TW" altLang="en-US" sz="2000" b="1" dirty="0">
                <a:latin typeface="微軟正黑體" panose="020B0604030504040204" pitchFamily="34" charset="-120"/>
                <a:ea typeface="微軟正黑體" panose="020B0604030504040204" pitchFamily="34" charset="-120"/>
              </a:rPr>
              <a:t>程上傳檔案勾選清單</a:t>
            </a:r>
            <a:r>
              <a:rPr lang="zh-TW" altLang="en-US" sz="2000" b="1" dirty="0">
                <a:solidFill>
                  <a:srgbClr val="00A249"/>
                </a:solidFill>
                <a:latin typeface="微軟正黑體" panose="020B0604030504040204" pitchFamily="34" charset="-120"/>
                <a:ea typeface="微軟正黑體" panose="020B0604030504040204" pitchFamily="34" charset="-120"/>
              </a:rPr>
              <a:t>預擬練習版</a:t>
            </a:r>
            <a:r>
              <a:rPr lang="zh-TW" altLang="en-US" sz="2000" b="1" dirty="0">
                <a:latin typeface="微軟正黑體" panose="020B0604030504040204" pitchFamily="34" charset="-120"/>
                <a:ea typeface="微軟正黑體" panose="020B0604030504040204" pitchFamily="34" charset="-120"/>
              </a:rPr>
              <a:t>」及「第二階段報名含</a:t>
            </a:r>
            <a:r>
              <a:rPr lang="zh-TW" altLang="en-US" sz="2000" b="1" dirty="0">
                <a:solidFill>
                  <a:srgbClr val="00A249"/>
                </a:solidFill>
                <a:latin typeface="微軟正黑體" panose="020B0604030504040204" pitchFamily="34" charset="-120"/>
                <a:ea typeface="微軟正黑體" panose="020B0604030504040204" pitchFamily="34" charset="-120"/>
              </a:rPr>
              <a:t>網路上</a:t>
            </a:r>
            <a:r>
              <a:rPr lang="zh-TW" altLang="en-US" sz="2000" b="1" dirty="0" smtClean="0">
                <a:solidFill>
                  <a:srgbClr val="00A249"/>
                </a:solidFill>
                <a:latin typeface="微軟正黑體" panose="020B0604030504040204" pitchFamily="34" charset="-120"/>
                <a:ea typeface="微軟正黑體" panose="020B0604030504040204" pitchFamily="34" charset="-120"/>
              </a:rPr>
              <a:t>傳</a:t>
            </a:r>
            <a:r>
              <a:rPr lang="en-US" altLang="zh-TW" sz="2000" b="1" dirty="0" smtClean="0">
                <a:solidFill>
                  <a:srgbClr val="00A249"/>
                </a:solidFill>
                <a:latin typeface="微軟正黑體" panose="020B0604030504040204" pitchFamily="34" charset="-120"/>
                <a:ea typeface="微軟正黑體" panose="020B0604030504040204" pitchFamily="34" charset="-120"/>
              </a:rPr>
              <a:t>(</a:t>
            </a:r>
            <a:r>
              <a:rPr lang="zh-TW" altLang="en-US" sz="2000" b="1" dirty="0" smtClean="0">
                <a:solidFill>
                  <a:srgbClr val="00A249"/>
                </a:solidFill>
                <a:latin typeface="微軟正黑體" panose="020B0604030504040204" pitchFamily="34" charset="-120"/>
                <a:ea typeface="微軟正黑體" panose="020B0604030504040204" pitchFamily="34" charset="-120"/>
              </a:rPr>
              <a:t>或</a:t>
            </a:r>
            <a:r>
              <a:rPr lang="zh-TW" altLang="en-US" sz="2000" b="1" dirty="0">
                <a:solidFill>
                  <a:srgbClr val="00A249"/>
                </a:solidFill>
                <a:latin typeface="微軟正黑體" panose="020B0604030504040204" pitchFamily="34" charset="-120"/>
                <a:ea typeface="微軟正黑體" panose="020B0604030504040204" pitchFamily="34" charset="-120"/>
              </a:rPr>
              <a:t>勾</a:t>
            </a:r>
            <a:r>
              <a:rPr lang="zh-TW" altLang="en-US" sz="2000" b="1" dirty="0" smtClean="0">
                <a:solidFill>
                  <a:srgbClr val="00A249"/>
                </a:solidFill>
                <a:latin typeface="微軟正黑體" panose="020B0604030504040204" pitchFamily="34" charset="-120"/>
                <a:ea typeface="微軟正黑體" panose="020B0604030504040204" pitchFamily="34" charset="-120"/>
              </a:rPr>
              <a:t>選</a:t>
            </a:r>
            <a:r>
              <a:rPr lang="en-US" altLang="zh-TW" sz="2000" b="1" dirty="0" smtClean="0">
                <a:solidFill>
                  <a:srgbClr val="00A249"/>
                </a:solidFill>
                <a:latin typeface="微軟正黑體" panose="020B0604030504040204" pitchFamily="34" charset="-120"/>
                <a:ea typeface="微軟正黑體" panose="020B0604030504040204" pitchFamily="34" charset="-120"/>
              </a:rPr>
              <a:t>)</a:t>
            </a:r>
            <a:r>
              <a:rPr lang="zh-TW" altLang="en-US" sz="2000" b="1" dirty="0" smtClean="0">
                <a:solidFill>
                  <a:srgbClr val="00A249"/>
                </a:solidFill>
                <a:latin typeface="微軟正黑體" panose="020B0604030504040204" pitchFamily="34" charset="-120"/>
                <a:ea typeface="微軟正黑體" panose="020B0604030504040204" pitchFamily="34" charset="-120"/>
              </a:rPr>
              <a:t>學習</a:t>
            </a:r>
            <a:r>
              <a:rPr lang="zh-TW" altLang="en-US" sz="2000" b="1" dirty="0">
                <a:solidFill>
                  <a:srgbClr val="00A249"/>
                </a:solidFill>
                <a:latin typeface="微軟正黑體" panose="020B0604030504040204" pitchFamily="34" charset="-120"/>
                <a:ea typeface="微軟正黑體" panose="020B0604030504040204" pitchFamily="34" charset="-120"/>
              </a:rPr>
              <a:t>歷程備審資料</a:t>
            </a:r>
            <a:r>
              <a:rPr lang="zh-TW" altLang="en-US" sz="2000" b="1" dirty="0">
                <a:latin typeface="微軟正黑體" panose="020B0604030504040204" pitchFamily="34" charset="-120"/>
                <a:ea typeface="微軟正黑體" panose="020B0604030504040204" pitchFamily="34" charset="-120"/>
              </a:rPr>
              <a:t>」時，檢視預擬或選擇勾選清單方式上傳中央資料庫學習歷程檔案資料</a:t>
            </a:r>
            <a:r>
              <a:rPr lang="zh-TW" altLang="en-US" sz="2000" b="1" dirty="0" smtClean="0">
                <a:latin typeface="微軟正黑體" panose="020B0604030504040204" pitchFamily="34" charset="-120"/>
                <a:ea typeface="微軟正黑體" panose="020B0604030504040204" pitchFamily="34" charset="-120"/>
              </a:rPr>
              <a:t>；</a:t>
            </a:r>
            <a:endParaRPr lang="en-US" altLang="zh-TW" sz="2000" b="1" dirty="0" smtClean="0">
              <a:latin typeface="微軟正黑體" panose="020B0604030504040204" pitchFamily="34" charset="-120"/>
              <a:ea typeface="微軟正黑體" panose="020B0604030504040204" pitchFamily="34" charset="-120"/>
            </a:endParaRPr>
          </a:p>
          <a:p>
            <a:pPr>
              <a:spcBef>
                <a:spcPts val="300"/>
              </a:spcBef>
              <a:spcAft>
                <a:spcPts val="300"/>
              </a:spcAft>
            </a:pPr>
            <a:r>
              <a:rPr lang="zh-TW" altLang="en-US" sz="2000" b="1" dirty="0" smtClean="0">
                <a:solidFill>
                  <a:srgbClr val="FF0000"/>
                </a:solidFill>
                <a:latin typeface="微軟正黑體" panose="020B0604030504040204" pitchFamily="34" charset="-120"/>
                <a:ea typeface="微軟正黑體" panose="020B0604030504040204" pitchFamily="34" charset="-120"/>
              </a:rPr>
              <a:t>逾期</a:t>
            </a:r>
            <a:r>
              <a:rPr lang="zh-TW" altLang="en-US" sz="2000" b="1" dirty="0">
                <a:solidFill>
                  <a:srgbClr val="FF0000"/>
                </a:solidFill>
                <a:latin typeface="微軟正黑體" panose="020B0604030504040204" pitchFamily="34" charset="-120"/>
                <a:ea typeface="微軟正黑體" panose="020B0604030504040204" pitchFamily="34" charset="-120"/>
              </a:rPr>
              <a:t>或未勾選同意者</a:t>
            </a:r>
            <a:r>
              <a:rPr lang="zh-TW" altLang="en-US" sz="2000" b="1" dirty="0">
                <a:latin typeface="微軟正黑體" panose="020B0604030504040204" pitchFamily="34" charset="-120"/>
                <a:ea typeface="微軟正黑體" panose="020B0604030504040204" pitchFamily="34" charset="-120"/>
              </a:rPr>
              <a:t>，</a:t>
            </a:r>
            <a:r>
              <a:rPr lang="zh-TW" altLang="en-US" sz="2000" b="1" dirty="0">
                <a:solidFill>
                  <a:srgbClr val="FF0000"/>
                </a:solidFill>
                <a:latin typeface="微軟正黑體" panose="020B0604030504040204" pitchFamily="34" charset="-120"/>
                <a:ea typeface="微軟正黑體" panose="020B0604030504040204" pitchFamily="34" charset="-120"/>
              </a:rPr>
              <a:t>即不具有前揭各項使用權益</a:t>
            </a:r>
            <a:r>
              <a:rPr lang="zh-TW" altLang="en-US" sz="2000" b="1" dirty="0">
                <a:latin typeface="微軟正黑體" panose="020B0604030504040204" pitchFamily="34" charset="-120"/>
                <a:ea typeface="微軟正黑體" panose="020B0604030504040204" pitchFamily="34" charset="-120"/>
              </a:rPr>
              <a:t>，其後亦不得再要求使用中央資料庫學習歷程檔案</a:t>
            </a:r>
            <a:endParaRPr lang="en-US" altLang="zh-TW" sz="2000" b="1" dirty="0">
              <a:latin typeface="微軟正黑體" panose="020B0604030504040204" pitchFamily="34" charset="-120"/>
              <a:ea typeface="微軟正黑體" panose="020B0604030504040204" pitchFamily="34" charset="-120"/>
            </a:endParaRPr>
          </a:p>
        </p:txBody>
      </p:sp>
      <p:sp>
        <p:nvSpPr>
          <p:cNvPr id="15" name="十二角星形 14"/>
          <p:cNvSpPr/>
          <p:nvPr/>
        </p:nvSpPr>
        <p:spPr>
          <a:xfrm>
            <a:off x="252185" y="3811435"/>
            <a:ext cx="951593" cy="936160"/>
          </a:xfrm>
          <a:prstGeom prst="star12">
            <a:avLst/>
          </a:prstGeom>
          <a:solidFill>
            <a:srgbClr val="ED7D31"/>
          </a:solidFill>
          <a:ln>
            <a:solidFill>
              <a:srgbClr val="ED7D3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3200" b="1" dirty="0" smtClean="0">
                <a:latin typeface="華康中特圓體" panose="020F0809000000000000" pitchFamily="49" charset="-120"/>
                <a:ea typeface="華康中特圓體" panose="020F0809000000000000" pitchFamily="49" charset="-120"/>
              </a:rPr>
              <a:t>2</a:t>
            </a:r>
            <a:endParaRPr lang="zh-TW" altLang="en-US" sz="3200" b="1" dirty="0">
              <a:latin typeface="華康中特圓體" panose="020F0809000000000000" pitchFamily="49" charset="-120"/>
              <a:ea typeface="華康中特圓體" panose="020F0809000000000000" pitchFamily="49" charset="-120"/>
            </a:endParaRPr>
          </a:p>
        </p:txBody>
      </p:sp>
    </p:spTree>
    <p:extLst>
      <p:ext uri="{BB962C8B-B14F-4D97-AF65-F5344CB8AC3E}">
        <p14:creationId xmlns:p14="http://schemas.microsoft.com/office/powerpoint/2010/main" val="188903774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a:stretch>
            <a:fillRect/>
          </a:stretch>
        </p:blipFill>
        <p:spPr>
          <a:xfrm>
            <a:off x="384336" y="1208351"/>
            <a:ext cx="11423327" cy="2995349"/>
          </a:xfrm>
          <a:prstGeom prst="rect">
            <a:avLst/>
          </a:prstGeom>
        </p:spPr>
      </p:pic>
      <p:sp>
        <p:nvSpPr>
          <p:cNvPr id="3" name="矩形 2"/>
          <p:cNvSpPr/>
          <p:nvPr/>
        </p:nvSpPr>
        <p:spPr>
          <a:xfrm>
            <a:off x="0" y="-874"/>
            <a:ext cx="12192000" cy="520700"/>
          </a:xfrm>
          <a:prstGeom prst="rect">
            <a:avLst/>
          </a:prstGeom>
          <a:solidFill>
            <a:srgbClr val="DFD7E9"/>
          </a:solidFill>
          <a:ln>
            <a:solidFill>
              <a:srgbClr val="DFD7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TW" sz="2400" dirty="0" smtClean="0">
                <a:solidFill>
                  <a:schemeClr val="tx1"/>
                </a:solidFill>
                <a:latin typeface="華康中特圓體" panose="020F0809000000000000" pitchFamily="49" charset="-120"/>
                <a:ea typeface="華康中特圓體" panose="020F0809000000000000" pitchFamily="49" charset="-120"/>
                <a:sym typeface="Wingdings" panose="05000000000000000000" pitchFamily="2" charset="2"/>
              </a:rPr>
              <a:t>1.1</a:t>
            </a:r>
            <a:r>
              <a:rPr lang="zh-TW" altLang="en-US" sz="2400" dirty="0">
                <a:solidFill>
                  <a:schemeClr val="tx1"/>
                </a:solidFill>
                <a:latin typeface="華康中特圓體" panose="020F0809000000000000" pitchFamily="49" charset="-120"/>
                <a:ea typeface="華康中特圓體" panose="020F0809000000000000" pitchFamily="49" charset="-120"/>
                <a:sym typeface="Wingdings" panose="05000000000000000000" pitchFamily="2" charset="2"/>
              </a:rPr>
              <a:t>確定學校及承辦人</a:t>
            </a:r>
            <a:r>
              <a:rPr lang="zh-TW" altLang="en-US" sz="2400" dirty="0" smtClean="0">
                <a:solidFill>
                  <a:schemeClr val="tx1"/>
                </a:solidFill>
                <a:latin typeface="華康中特圓體" panose="020F0809000000000000" pitchFamily="49" charset="-120"/>
                <a:ea typeface="華康中特圓體" panose="020F0809000000000000" pitchFamily="49" charset="-120"/>
                <a:sym typeface="Wingdings" panose="05000000000000000000" pitchFamily="2" charset="2"/>
              </a:rPr>
              <a:t>資料</a:t>
            </a:r>
            <a:endParaRPr lang="zh-TW" altLang="en-US" sz="2400" dirty="0">
              <a:solidFill>
                <a:schemeClr val="tx1"/>
              </a:solidFill>
              <a:latin typeface="華康中特圓體" panose="020F0809000000000000" pitchFamily="49" charset="-120"/>
              <a:ea typeface="華康中特圓體" panose="020F0809000000000000" pitchFamily="49" charset="-120"/>
              <a:sym typeface="Wingdings" panose="05000000000000000000" pitchFamily="2" charset="2"/>
            </a:endParaRPr>
          </a:p>
        </p:txBody>
      </p:sp>
      <p:sp>
        <p:nvSpPr>
          <p:cNvPr id="6" name="矩形 5"/>
          <p:cNvSpPr/>
          <p:nvPr/>
        </p:nvSpPr>
        <p:spPr>
          <a:xfrm>
            <a:off x="1621518" y="1375293"/>
            <a:ext cx="2664732" cy="377375"/>
          </a:xfrm>
          <a:prstGeom prst="rect">
            <a:avLst/>
          </a:prstGeom>
          <a:solidFill>
            <a:srgbClr val="DADD00"/>
          </a:solidFill>
          <a:ln>
            <a:solidFill>
              <a:srgbClr val="DADD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600" dirty="0" smtClean="0">
                <a:solidFill>
                  <a:schemeClr val="tx1"/>
                </a:solidFill>
                <a:latin typeface="華康中特圓體" panose="020F0809000000000000" pitchFamily="49" charset="-120"/>
                <a:ea typeface="華康中特圓體" panose="020F0809000000000000" pitchFamily="49" charset="-120"/>
              </a:rPr>
              <a:t>請選擇貴校之大考中心代碼</a:t>
            </a:r>
            <a:endParaRPr lang="zh-TW" altLang="en-US" sz="1600" dirty="0">
              <a:solidFill>
                <a:schemeClr val="tx1"/>
              </a:solidFill>
              <a:latin typeface="華康中特圓體" panose="020F0809000000000000" pitchFamily="49" charset="-120"/>
              <a:ea typeface="華康中特圓體" panose="020F0809000000000000" pitchFamily="49" charset="-120"/>
            </a:endParaRPr>
          </a:p>
        </p:txBody>
      </p:sp>
      <p:sp>
        <p:nvSpPr>
          <p:cNvPr id="7" name="流程圖: 接點 6"/>
          <p:cNvSpPr/>
          <p:nvPr/>
        </p:nvSpPr>
        <p:spPr>
          <a:xfrm>
            <a:off x="1171575" y="1336905"/>
            <a:ext cx="449943" cy="449943"/>
          </a:xfrm>
          <a:prstGeom prst="flowChartConnector">
            <a:avLst/>
          </a:prstGeom>
          <a:solidFill>
            <a:srgbClr val="DADD00"/>
          </a:solidFill>
          <a:ln>
            <a:solidFill>
              <a:srgbClr val="DADD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b="1" dirty="0" smtClean="0">
                <a:solidFill>
                  <a:schemeClr val="tx1"/>
                </a:solidFill>
              </a:rPr>
              <a:t>1</a:t>
            </a:r>
            <a:endParaRPr lang="zh-TW" altLang="en-US" sz="2000" b="1" dirty="0">
              <a:solidFill>
                <a:schemeClr val="tx1"/>
              </a:solidFill>
            </a:endParaRPr>
          </a:p>
        </p:txBody>
      </p:sp>
      <p:cxnSp>
        <p:nvCxnSpPr>
          <p:cNvPr id="10" name="直線接點 9"/>
          <p:cNvCxnSpPr/>
          <p:nvPr/>
        </p:nvCxnSpPr>
        <p:spPr>
          <a:xfrm>
            <a:off x="1476375" y="2143125"/>
            <a:ext cx="4095750" cy="95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矩形 11"/>
          <p:cNvSpPr/>
          <p:nvPr/>
        </p:nvSpPr>
        <p:spPr>
          <a:xfrm>
            <a:off x="6926942" y="3508893"/>
            <a:ext cx="4388757" cy="377375"/>
          </a:xfrm>
          <a:prstGeom prst="rect">
            <a:avLst/>
          </a:prstGeom>
          <a:solidFill>
            <a:srgbClr val="DADD00"/>
          </a:solidFill>
          <a:ln>
            <a:solidFill>
              <a:srgbClr val="DADD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600" dirty="0" smtClean="0">
                <a:solidFill>
                  <a:schemeClr val="tx1"/>
                </a:solidFill>
                <a:latin typeface="華康中特圓體" panose="020F0809000000000000" pitchFamily="49" charset="-120"/>
                <a:ea typeface="華康中特圓體" panose="020F0809000000000000" pitchFamily="49" charset="-120"/>
              </a:rPr>
              <a:t>請確認承辦人資料是否無誤後，請按儲存鍵</a:t>
            </a:r>
            <a:endParaRPr lang="en-US" altLang="zh-TW" sz="1600" dirty="0">
              <a:solidFill>
                <a:schemeClr val="tx1"/>
              </a:solidFill>
              <a:latin typeface="華康中特圓體" panose="020F0809000000000000" pitchFamily="49" charset="-120"/>
              <a:ea typeface="華康中特圓體" panose="020F0809000000000000" pitchFamily="49" charset="-120"/>
            </a:endParaRPr>
          </a:p>
        </p:txBody>
      </p:sp>
      <p:sp>
        <p:nvSpPr>
          <p:cNvPr id="13" name="流程圖: 接點 12"/>
          <p:cNvSpPr/>
          <p:nvPr/>
        </p:nvSpPr>
        <p:spPr>
          <a:xfrm>
            <a:off x="6477000" y="3470505"/>
            <a:ext cx="449943" cy="449943"/>
          </a:xfrm>
          <a:prstGeom prst="flowChartConnector">
            <a:avLst/>
          </a:prstGeom>
          <a:solidFill>
            <a:srgbClr val="DADD00"/>
          </a:solidFill>
          <a:ln>
            <a:solidFill>
              <a:srgbClr val="DADD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b="1" dirty="0" smtClean="0">
                <a:solidFill>
                  <a:schemeClr val="tx1"/>
                </a:solidFill>
              </a:rPr>
              <a:t>2</a:t>
            </a:r>
            <a:endParaRPr lang="zh-TW" altLang="en-US" sz="2000" b="1" dirty="0">
              <a:solidFill>
                <a:schemeClr val="tx1"/>
              </a:solidFill>
            </a:endParaRPr>
          </a:p>
        </p:txBody>
      </p:sp>
      <p:sp>
        <p:nvSpPr>
          <p:cNvPr id="14" name="矩形 13"/>
          <p:cNvSpPr/>
          <p:nvPr/>
        </p:nvSpPr>
        <p:spPr>
          <a:xfrm>
            <a:off x="1103984" y="4147588"/>
            <a:ext cx="9373516" cy="369332"/>
          </a:xfrm>
          <a:prstGeom prst="rect">
            <a:avLst/>
          </a:prstGeom>
        </p:spPr>
        <p:txBody>
          <a:bodyPr wrap="square">
            <a:spAutoFit/>
          </a:bodyPr>
          <a:lstStyle/>
          <a:p>
            <a:pPr algn="ctr"/>
            <a:r>
              <a:rPr lang="en-US" altLang="zh-TW" dirty="0" smtClean="0">
                <a:latin typeface="華康中特圓體" panose="020F0809000000000000" pitchFamily="49" charset="-120"/>
                <a:ea typeface="華康中特圓體" panose="020F0809000000000000" pitchFamily="49" charset="-120"/>
              </a:rPr>
              <a:t>※</a:t>
            </a:r>
            <a:r>
              <a:rPr lang="zh-TW" altLang="en-US" dirty="0" smtClean="0">
                <a:latin typeface="華康中特圓體" panose="020F0809000000000000" pitchFamily="49" charset="-120"/>
                <a:ea typeface="華康中特圓體" panose="020F0809000000000000" pitchFamily="49" charset="-120"/>
              </a:rPr>
              <a:t>如</a:t>
            </a:r>
            <a:r>
              <a:rPr lang="zh-TW" altLang="en-US" dirty="0">
                <a:latin typeface="華康中特圓體" panose="020F0809000000000000" pitchFamily="49" charset="-120"/>
                <a:ea typeface="華康中特圓體" panose="020F0809000000000000" pitchFamily="49" charset="-120"/>
              </a:rPr>
              <a:t>需</a:t>
            </a:r>
            <a:r>
              <a:rPr lang="zh-TW" altLang="en-US" dirty="0" smtClean="0">
                <a:latin typeface="華康中特圓體" panose="020F0809000000000000" pitchFamily="49" charset="-120"/>
                <a:ea typeface="華康中特圓體" panose="020F0809000000000000" pitchFamily="49" charset="-120"/>
              </a:rPr>
              <a:t>更改承辦人資料，</a:t>
            </a:r>
            <a:r>
              <a:rPr lang="zh-TW" altLang="en-US" dirty="0">
                <a:latin typeface="華康中特圓體" panose="020F0809000000000000" pitchFamily="49" charset="-120"/>
                <a:ea typeface="華康中特圓體" panose="020F0809000000000000" pitchFamily="49" charset="-120"/>
              </a:rPr>
              <a:t>請至「報名試務</a:t>
            </a:r>
            <a:r>
              <a:rPr lang="zh-TW" altLang="en-US" dirty="0" smtClean="0">
                <a:latin typeface="華康中特圓體" panose="020F0809000000000000" pitchFamily="49" charset="-120"/>
                <a:ea typeface="華康中特圓體" panose="020F0809000000000000" pitchFamily="49" charset="-120"/>
              </a:rPr>
              <a:t>單位基本資料維護系統」登入修改。</a:t>
            </a:r>
            <a:endParaRPr lang="en-US" altLang="zh-TW" dirty="0" smtClean="0">
              <a:latin typeface="華康中特圓體" panose="020F0809000000000000" pitchFamily="49" charset="-120"/>
              <a:ea typeface="華康中特圓體" panose="020F0809000000000000" pitchFamily="49" charset="-120"/>
            </a:endParaRPr>
          </a:p>
        </p:txBody>
      </p:sp>
      <p:sp>
        <p:nvSpPr>
          <p:cNvPr id="4" name="投影片編號版面配置區 3"/>
          <p:cNvSpPr>
            <a:spLocks noGrp="1"/>
          </p:cNvSpPr>
          <p:nvPr>
            <p:ph type="sldNum" sz="quarter" idx="12"/>
          </p:nvPr>
        </p:nvSpPr>
        <p:spPr/>
        <p:txBody>
          <a:bodyPr/>
          <a:lstStyle/>
          <a:p>
            <a:fld id="{A6174ADA-354D-4803-A14C-B38EECA4D689}" type="slidenum">
              <a:rPr lang="zh-TW" altLang="en-US" smtClean="0"/>
              <a:t>40</a:t>
            </a:fld>
            <a:endParaRPr lang="zh-TW" altLang="en-US"/>
          </a:p>
        </p:txBody>
      </p:sp>
    </p:spTree>
    <p:extLst>
      <p:ext uri="{BB962C8B-B14F-4D97-AF65-F5344CB8AC3E}">
        <p14:creationId xmlns:p14="http://schemas.microsoft.com/office/powerpoint/2010/main" val="409762204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874"/>
            <a:ext cx="12192000" cy="520700"/>
          </a:xfrm>
          <a:prstGeom prst="rect">
            <a:avLst/>
          </a:prstGeom>
          <a:solidFill>
            <a:srgbClr val="DFD7E9"/>
          </a:solidFill>
          <a:ln>
            <a:solidFill>
              <a:srgbClr val="DFD7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TW" sz="2400" dirty="0" smtClean="0">
                <a:solidFill>
                  <a:schemeClr val="tx1"/>
                </a:solidFill>
                <a:latin typeface="華康中特圓體" panose="020F0809000000000000" pitchFamily="49" charset="-120"/>
                <a:ea typeface="華康中特圓體" panose="020F0809000000000000" pitchFamily="49" charset="-120"/>
                <a:sym typeface="Wingdings" panose="05000000000000000000" pitchFamily="2" charset="2"/>
              </a:rPr>
              <a:t>2.1</a:t>
            </a:r>
            <a:r>
              <a:rPr lang="zh-TW" altLang="en-US" sz="2400" dirty="0" smtClean="0">
                <a:solidFill>
                  <a:schemeClr val="tx1"/>
                </a:solidFill>
                <a:latin typeface="華康中特圓體" panose="020F0809000000000000" pitchFamily="49" charset="-120"/>
                <a:ea typeface="華康中特圓體" panose="020F0809000000000000" pitchFamily="49" charset="-120"/>
                <a:sym typeface="Wingdings" panose="05000000000000000000" pitchFamily="2" charset="2"/>
              </a:rPr>
              <a:t>「</a:t>
            </a:r>
            <a:r>
              <a:rPr lang="zh-TW" altLang="en-US" sz="2400" u="sng" dirty="0" smtClean="0">
                <a:solidFill>
                  <a:schemeClr val="tx1"/>
                </a:solidFill>
                <a:effectLst>
                  <a:outerShdw blurRad="38100" dist="38100" dir="2700000" algn="tl">
                    <a:srgbClr val="000000">
                      <a:alpha val="43137"/>
                    </a:srgbClr>
                  </a:outerShdw>
                </a:effectLst>
                <a:latin typeface="華康中特圓體" panose="020F0809000000000000" pitchFamily="49" charset="-120"/>
                <a:ea typeface="華康中特圓體" panose="020F0809000000000000" pitchFamily="49" charset="-120"/>
                <a:sym typeface="Wingdings" panose="05000000000000000000" pitchFamily="2" charset="2"/>
              </a:rPr>
              <a:t>匯入</a:t>
            </a:r>
            <a:r>
              <a:rPr lang="zh-TW" altLang="en-US" sz="2400" dirty="0">
                <a:solidFill>
                  <a:schemeClr val="tx1"/>
                </a:solidFill>
                <a:latin typeface="華康中特圓體" panose="020F0809000000000000" pitchFamily="49" charset="-120"/>
                <a:ea typeface="華康中特圓體" panose="020F0809000000000000" pitchFamily="49" charset="-120"/>
                <a:sym typeface="Wingdings" panose="05000000000000000000" pitchFamily="2" charset="2"/>
              </a:rPr>
              <a:t>」</a:t>
            </a:r>
            <a:r>
              <a:rPr lang="zh-TW" altLang="en-US" sz="2400" dirty="0" smtClean="0">
                <a:solidFill>
                  <a:schemeClr val="tx1"/>
                </a:solidFill>
                <a:latin typeface="華康中特圓體" panose="020F0809000000000000" pitchFamily="49" charset="-120"/>
                <a:ea typeface="華康中特圓體" panose="020F0809000000000000" pitchFamily="49" charset="-120"/>
                <a:sym typeface="Wingdings" panose="05000000000000000000" pitchFamily="2" charset="2"/>
              </a:rPr>
              <a:t>及</a:t>
            </a:r>
            <a:r>
              <a:rPr lang="zh-TW" altLang="en-US" sz="2400" dirty="0">
                <a:solidFill>
                  <a:schemeClr val="tx1"/>
                </a:solidFill>
                <a:latin typeface="華康中特圓體" panose="020F0809000000000000" pitchFamily="49" charset="-120"/>
                <a:ea typeface="華康中特圓體" panose="020F0809000000000000" pitchFamily="49" charset="-120"/>
                <a:sym typeface="Wingdings" panose="05000000000000000000" pitchFamily="2" charset="2"/>
              </a:rPr>
              <a:t>「</a:t>
            </a:r>
            <a:r>
              <a:rPr lang="zh-TW" altLang="en-US" sz="2400" u="sng" dirty="0" smtClean="0">
                <a:solidFill>
                  <a:schemeClr val="tx1"/>
                </a:solidFill>
                <a:effectLst>
                  <a:outerShdw blurRad="38100" dist="38100" dir="2700000" algn="tl">
                    <a:srgbClr val="000000">
                      <a:alpha val="43137"/>
                    </a:srgbClr>
                  </a:outerShdw>
                </a:effectLst>
                <a:latin typeface="華康中特圓體" panose="020F0809000000000000" pitchFamily="49" charset="-120"/>
                <a:ea typeface="華康中特圓體" panose="020F0809000000000000" pitchFamily="49" charset="-120"/>
                <a:sym typeface="Wingdings" panose="05000000000000000000" pitchFamily="2" charset="2"/>
              </a:rPr>
              <a:t>轉入</a:t>
            </a:r>
            <a:r>
              <a:rPr lang="zh-TW" altLang="en-US" sz="2400" dirty="0">
                <a:solidFill>
                  <a:schemeClr val="tx1"/>
                </a:solidFill>
                <a:latin typeface="華康中特圓體" panose="020F0809000000000000" pitchFamily="49" charset="-120"/>
                <a:ea typeface="華康中特圓體" panose="020F0809000000000000" pitchFamily="49" charset="-120"/>
                <a:sym typeface="Wingdings" panose="05000000000000000000" pitchFamily="2" charset="2"/>
              </a:rPr>
              <a:t>」</a:t>
            </a:r>
            <a:r>
              <a:rPr lang="zh-TW" altLang="en-US" sz="2400" dirty="0" smtClean="0">
                <a:solidFill>
                  <a:schemeClr val="tx1"/>
                </a:solidFill>
                <a:latin typeface="華康中特圓體" panose="020F0809000000000000" pitchFamily="49" charset="-120"/>
                <a:ea typeface="華康中特圓體" panose="020F0809000000000000" pitchFamily="49" charset="-120"/>
                <a:sym typeface="Wingdings" panose="05000000000000000000" pitchFamily="2" charset="2"/>
              </a:rPr>
              <a:t>考生</a:t>
            </a:r>
            <a:r>
              <a:rPr lang="zh-TW" altLang="en-US" sz="2400" dirty="0">
                <a:solidFill>
                  <a:schemeClr val="tx1"/>
                </a:solidFill>
                <a:latin typeface="華康中特圓體" panose="020F0809000000000000" pitchFamily="49" charset="-120"/>
                <a:ea typeface="華康中特圓體" panose="020F0809000000000000" pitchFamily="49" charset="-120"/>
                <a:sym typeface="Wingdings" panose="05000000000000000000" pitchFamily="2" charset="2"/>
              </a:rPr>
              <a:t>學測資料</a:t>
            </a:r>
            <a:endParaRPr lang="en-US" altLang="zh-TW" sz="2400" dirty="0" smtClean="0">
              <a:solidFill>
                <a:schemeClr val="tx1"/>
              </a:solidFill>
              <a:latin typeface="華康中特圓體" panose="020F0809000000000000" pitchFamily="49" charset="-120"/>
              <a:ea typeface="華康中特圓體" panose="020F0809000000000000" pitchFamily="49" charset="-120"/>
              <a:sym typeface="Wingdings" panose="05000000000000000000" pitchFamily="2" charset="2"/>
            </a:endParaRPr>
          </a:p>
        </p:txBody>
      </p:sp>
      <p:pic>
        <p:nvPicPr>
          <p:cNvPr id="3" name="Google Shape;492;p51"/>
          <p:cNvPicPr preferRelativeResize="0"/>
          <p:nvPr/>
        </p:nvPicPr>
        <p:blipFill rotWithShape="1">
          <a:blip r:embed="rId2">
            <a:alphaModFix/>
          </a:blip>
          <a:srcRect b="47633"/>
          <a:stretch/>
        </p:blipFill>
        <p:spPr>
          <a:xfrm>
            <a:off x="477738" y="667594"/>
            <a:ext cx="11235291" cy="4151149"/>
          </a:xfrm>
          <a:prstGeom prst="rect">
            <a:avLst/>
          </a:prstGeom>
          <a:noFill/>
          <a:ln>
            <a:noFill/>
          </a:ln>
        </p:spPr>
      </p:pic>
      <p:sp>
        <p:nvSpPr>
          <p:cNvPr id="4" name="矩形 3"/>
          <p:cNvSpPr/>
          <p:nvPr/>
        </p:nvSpPr>
        <p:spPr>
          <a:xfrm>
            <a:off x="609600" y="1625600"/>
            <a:ext cx="2061029" cy="3193143"/>
          </a:xfrm>
          <a:prstGeom prst="rect">
            <a:avLst/>
          </a:prstGeom>
          <a:noFill/>
          <a:ln w="76200">
            <a:solidFill>
              <a:srgbClr val="00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 name="矩形 4"/>
          <p:cNvSpPr/>
          <p:nvPr/>
        </p:nvSpPr>
        <p:spPr>
          <a:xfrm>
            <a:off x="2802491" y="1599197"/>
            <a:ext cx="8792609" cy="3193143"/>
          </a:xfrm>
          <a:prstGeom prst="rect">
            <a:avLst/>
          </a:prstGeom>
          <a:noFill/>
          <a:ln w="76200">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矩形 8"/>
          <p:cNvSpPr/>
          <p:nvPr/>
        </p:nvSpPr>
        <p:spPr>
          <a:xfrm>
            <a:off x="803942" y="1200833"/>
            <a:ext cx="1958875" cy="377375"/>
          </a:xfrm>
          <a:prstGeom prst="rect">
            <a:avLst/>
          </a:prstGeom>
          <a:solidFill>
            <a:srgbClr val="DADD00"/>
          </a:solidFill>
          <a:ln>
            <a:solidFill>
              <a:srgbClr val="DADD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600" dirty="0" smtClean="0">
                <a:solidFill>
                  <a:schemeClr val="tx1"/>
                </a:solidFill>
                <a:latin typeface="華康中特圓體" panose="020F0809000000000000" pitchFamily="49" charset="-120"/>
                <a:ea typeface="華康中特圓體" panose="020F0809000000000000" pitchFamily="49" charset="-120"/>
              </a:rPr>
              <a:t>匯入考生資料</a:t>
            </a:r>
            <a:endParaRPr lang="zh-TW" altLang="en-US" sz="1600" dirty="0">
              <a:solidFill>
                <a:schemeClr val="tx1"/>
              </a:solidFill>
              <a:latin typeface="華康中特圓體" panose="020F0809000000000000" pitchFamily="49" charset="-120"/>
              <a:ea typeface="華康中特圓體" panose="020F0809000000000000" pitchFamily="49" charset="-120"/>
            </a:endParaRPr>
          </a:p>
        </p:txBody>
      </p:sp>
      <p:sp>
        <p:nvSpPr>
          <p:cNvPr id="10" name="流程圖: 接點 9"/>
          <p:cNvSpPr/>
          <p:nvPr/>
        </p:nvSpPr>
        <p:spPr>
          <a:xfrm>
            <a:off x="513040" y="1149254"/>
            <a:ext cx="449943" cy="449943"/>
          </a:xfrm>
          <a:prstGeom prst="flowChartConnector">
            <a:avLst/>
          </a:prstGeom>
          <a:solidFill>
            <a:srgbClr val="DADD00"/>
          </a:solidFill>
          <a:ln>
            <a:solidFill>
              <a:srgbClr val="DADD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b="1" dirty="0" smtClean="0">
                <a:solidFill>
                  <a:schemeClr val="tx1"/>
                </a:solidFill>
              </a:rPr>
              <a:t>1</a:t>
            </a:r>
            <a:endParaRPr lang="zh-TW" altLang="en-US" sz="2000" b="1" dirty="0">
              <a:solidFill>
                <a:schemeClr val="tx1"/>
              </a:solidFill>
            </a:endParaRPr>
          </a:p>
        </p:txBody>
      </p:sp>
      <p:sp>
        <p:nvSpPr>
          <p:cNvPr id="11" name="矩形 10"/>
          <p:cNvSpPr/>
          <p:nvPr/>
        </p:nvSpPr>
        <p:spPr>
          <a:xfrm>
            <a:off x="5922042" y="3385233"/>
            <a:ext cx="1958875" cy="377375"/>
          </a:xfrm>
          <a:prstGeom prst="rect">
            <a:avLst/>
          </a:prstGeom>
          <a:solidFill>
            <a:srgbClr val="DADD00"/>
          </a:solidFill>
          <a:ln>
            <a:solidFill>
              <a:srgbClr val="DADD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600" dirty="0" smtClean="0">
                <a:solidFill>
                  <a:schemeClr val="tx1"/>
                </a:solidFill>
                <a:latin typeface="華康中特圓體" panose="020F0809000000000000" pitchFamily="49" charset="-120"/>
                <a:ea typeface="華康中特圓體" panose="020F0809000000000000" pitchFamily="49" charset="-120"/>
              </a:rPr>
              <a:t>轉</a:t>
            </a:r>
            <a:r>
              <a:rPr lang="zh-TW" altLang="en-US" sz="1600" dirty="0">
                <a:solidFill>
                  <a:schemeClr val="tx1"/>
                </a:solidFill>
                <a:latin typeface="華康中特圓體" panose="020F0809000000000000" pitchFamily="49" charset="-120"/>
                <a:ea typeface="華康中特圓體" panose="020F0809000000000000" pitchFamily="49" charset="-120"/>
              </a:rPr>
              <a:t>入</a:t>
            </a:r>
            <a:r>
              <a:rPr lang="zh-TW" altLang="en-US" sz="1600" dirty="0" smtClean="0">
                <a:solidFill>
                  <a:schemeClr val="tx1"/>
                </a:solidFill>
                <a:latin typeface="華康中特圓體" panose="020F0809000000000000" pitchFamily="49" charset="-120"/>
                <a:ea typeface="華康中特圓體" panose="020F0809000000000000" pitchFamily="49" charset="-120"/>
              </a:rPr>
              <a:t>考生資料</a:t>
            </a:r>
            <a:endParaRPr lang="zh-TW" altLang="en-US" sz="1600" dirty="0">
              <a:solidFill>
                <a:schemeClr val="tx1"/>
              </a:solidFill>
              <a:latin typeface="華康中特圓體" panose="020F0809000000000000" pitchFamily="49" charset="-120"/>
              <a:ea typeface="華康中特圓體" panose="020F0809000000000000" pitchFamily="49" charset="-120"/>
            </a:endParaRPr>
          </a:p>
        </p:txBody>
      </p:sp>
      <p:sp>
        <p:nvSpPr>
          <p:cNvPr id="12" name="流程圖: 接點 11"/>
          <p:cNvSpPr/>
          <p:nvPr/>
        </p:nvSpPr>
        <p:spPr>
          <a:xfrm>
            <a:off x="5645440" y="3348948"/>
            <a:ext cx="449943" cy="449943"/>
          </a:xfrm>
          <a:prstGeom prst="flowChartConnector">
            <a:avLst/>
          </a:prstGeom>
          <a:solidFill>
            <a:srgbClr val="DADD00"/>
          </a:solidFill>
          <a:ln>
            <a:solidFill>
              <a:srgbClr val="DADD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b="1" dirty="0" smtClean="0">
                <a:solidFill>
                  <a:schemeClr val="tx1"/>
                </a:solidFill>
              </a:rPr>
              <a:t>2</a:t>
            </a:r>
            <a:endParaRPr lang="zh-TW" altLang="en-US" sz="2000" b="1" dirty="0">
              <a:solidFill>
                <a:schemeClr val="tx1"/>
              </a:solidFill>
            </a:endParaRPr>
          </a:p>
        </p:txBody>
      </p:sp>
      <p:sp>
        <p:nvSpPr>
          <p:cNvPr id="13" name="文字方塊 12"/>
          <p:cNvSpPr txBox="1"/>
          <p:nvPr/>
        </p:nvSpPr>
        <p:spPr>
          <a:xfrm>
            <a:off x="1333500" y="5089009"/>
            <a:ext cx="10379529" cy="400110"/>
          </a:xfrm>
          <a:prstGeom prst="rect">
            <a:avLst/>
          </a:prstGeom>
          <a:noFill/>
        </p:spPr>
        <p:txBody>
          <a:bodyPr wrap="square" rtlCol="0">
            <a:spAutoFit/>
          </a:bodyPr>
          <a:lstStyle/>
          <a:p>
            <a:r>
              <a:rPr lang="zh-TW" altLang="en-US" sz="2000" dirty="0" smtClean="0">
                <a:latin typeface="華康中特圓體" panose="020F0809000000000000" pitchFamily="49" charset="-120"/>
                <a:ea typeface="華康中特圓體" panose="020F0809000000000000" pitchFamily="49" charset="-120"/>
              </a:rPr>
              <a:t>★請先完成左欄「</a:t>
            </a:r>
            <a:r>
              <a:rPr lang="en-US" altLang="zh-TW" sz="2000" dirty="0" smtClean="0">
                <a:latin typeface="華康中特圓體" panose="020F0809000000000000" pitchFamily="49" charset="-120"/>
                <a:ea typeface="華康中特圓體" panose="020F0809000000000000" pitchFamily="49" charset="-120"/>
              </a:rPr>
              <a:t>step1</a:t>
            </a:r>
            <a:r>
              <a:rPr lang="zh-TW" altLang="en-US" sz="2000" dirty="0" smtClean="0">
                <a:latin typeface="華康中特圓體" panose="020F0809000000000000" pitchFamily="49" charset="-120"/>
                <a:ea typeface="華康中特圓體" panose="020F0809000000000000" pitchFamily="49" charset="-120"/>
              </a:rPr>
              <a:t>匯入考生資料」後，再進行右欄「</a:t>
            </a:r>
            <a:r>
              <a:rPr lang="en-US" altLang="zh-TW" sz="2000" dirty="0" smtClean="0">
                <a:latin typeface="華康中特圓體" panose="020F0809000000000000" pitchFamily="49" charset="-120"/>
                <a:ea typeface="華康中特圓體" panose="020F0809000000000000" pitchFamily="49" charset="-120"/>
              </a:rPr>
              <a:t>step2</a:t>
            </a:r>
            <a:r>
              <a:rPr lang="zh-TW" altLang="en-US" sz="2000" dirty="0" smtClean="0">
                <a:latin typeface="華康中特圓體" panose="020F0809000000000000" pitchFamily="49" charset="-120"/>
                <a:ea typeface="華康中特圓體" panose="020F0809000000000000" pitchFamily="49" charset="-120"/>
              </a:rPr>
              <a:t>轉入考生資料」</a:t>
            </a:r>
            <a:endParaRPr lang="zh-TW" altLang="en-US" sz="2000" dirty="0">
              <a:latin typeface="華康中特圓體" panose="020F0809000000000000" pitchFamily="49" charset="-120"/>
              <a:ea typeface="華康中特圓體" panose="020F0809000000000000" pitchFamily="49" charset="-120"/>
            </a:endParaRPr>
          </a:p>
        </p:txBody>
      </p:sp>
      <p:sp>
        <p:nvSpPr>
          <p:cNvPr id="6" name="投影片編號版面配置區 5"/>
          <p:cNvSpPr>
            <a:spLocks noGrp="1"/>
          </p:cNvSpPr>
          <p:nvPr>
            <p:ph type="sldNum" sz="quarter" idx="12"/>
          </p:nvPr>
        </p:nvSpPr>
        <p:spPr/>
        <p:txBody>
          <a:bodyPr/>
          <a:lstStyle/>
          <a:p>
            <a:fld id="{A6174ADA-354D-4803-A14C-B38EECA4D689}" type="slidenum">
              <a:rPr lang="zh-TW" altLang="en-US" smtClean="0"/>
              <a:t>41</a:t>
            </a:fld>
            <a:endParaRPr lang="zh-TW" altLang="en-US"/>
          </a:p>
        </p:txBody>
      </p:sp>
    </p:spTree>
    <p:extLst>
      <p:ext uri="{BB962C8B-B14F-4D97-AF65-F5344CB8AC3E}">
        <p14:creationId xmlns:p14="http://schemas.microsoft.com/office/powerpoint/2010/main" val="112430093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874"/>
            <a:ext cx="12192000" cy="520700"/>
          </a:xfrm>
          <a:prstGeom prst="rect">
            <a:avLst/>
          </a:prstGeom>
          <a:solidFill>
            <a:srgbClr val="DFD7E9"/>
          </a:solidFill>
          <a:ln>
            <a:solidFill>
              <a:srgbClr val="DFD7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TW" sz="2400" dirty="0" smtClean="0">
                <a:solidFill>
                  <a:schemeClr val="tx1"/>
                </a:solidFill>
                <a:latin typeface="華康中特圓體" panose="020F0809000000000000" pitchFamily="49" charset="-120"/>
                <a:ea typeface="華康中特圓體" panose="020F0809000000000000" pitchFamily="49" charset="-120"/>
                <a:sym typeface="Wingdings" panose="05000000000000000000" pitchFamily="2" charset="2"/>
              </a:rPr>
              <a:t>2.1</a:t>
            </a:r>
            <a:r>
              <a:rPr lang="zh-TW" altLang="en-US" sz="2400" dirty="0" smtClean="0">
                <a:solidFill>
                  <a:schemeClr val="tx1"/>
                </a:solidFill>
                <a:latin typeface="華康中特圓體" panose="020F0809000000000000" pitchFamily="49" charset="-120"/>
                <a:ea typeface="華康中特圓體" panose="020F0809000000000000" pitchFamily="49" charset="-120"/>
                <a:sym typeface="Wingdings" panose="05000000000000000000" pitchFamily="2" charset="2"/>
              </a:rPr>
              <a:t>「</a:t>
            </a:r>
            <a:r>
              <a:rPr lang="zh-TW" altLang="en-US" sz="2400" u="sng" dirty="0" smtClean="0">
                <a:solidFill>
                  <a:schemeClr val="tx1"/>
                </a:solidFill>
                <a:effectLst>
                  <a:outerShdw blurRad="38100" dist="38100" dir="2700000" algn="tl">
                    <a:srgbClr val="000000">
                      <a:alpha val="43137"/>
                    </a:srgbClr>
                  </a:outerShdw>
                </a:effectLst>
                <a:latin typeface="華康中特圓體" panose="020F0809000000000000" pitchFamily="49" charset="-120"/>
                <a:ea typeface="華康中特圓體" panose="020F0809000000000000" pitchFamily="49" charset="-120"/>
                <a:sym typeface="Wingdings" panose="05000000000000000000" pitchFamily="2" charset="2"/>
              </a:rPr>
              <a:t>匯入</a:t>
            </a:r>
            <a:r>
              <a:rPr lang="zh-TW" altLang="en-US" sz="2400" dirty="0">
                <a:solidFill>
                  <a:schemeClr val="tx1"/>
                </a:solidFill>
                <a:latin typeface="華康中特圓體" panose="020F0809000000000000" pitchFamily="49" charset="-120"/>
                <a:ea typeface="華康中特圓體" panose="020F0809000000000000" pitchFamily="49" charset="-120"/>
                <a:sym typeface="Wingdings" panose="05000000000000000000" pitchFamily="2" charset="2"/>
              </a:rPr>
              <a:t>」</a:t>
            </a:r>
            <a:r>
              <a:rPr lang="zh-TW" altLang="en-US" sz="2400" dirty="0" smtClean="0">
                <a:solidFill>
                  <a:schemeClr val="tx1"/>
                </a:solidFill>
                <a:latin typeface="華康中特圓體" panose="020F0809000000000000" pitchFamily="49" charset="-120"/>
                <a:ea typeface="華康中特圓體" panose="020F0809000000000000" pitchFamily="49" charset="-120"/>
                <a:sym typeface="Wingdings" panose="05000000000000000000" pitchFamily="2" charset="2"/>
              </a:rPr>
              <a:t>及</a:t>
            </a:r>
            <a:r>
              <a:rPr lang="zh-TW" altLang="en-US" sz="2400" dirty="0">
                <a:solidFill>
                  <a:schemeClr val="tx1"/>
                </a:solidFill>
                <a:latin typeface="華康中特圓體" panose="020F0809000000000000" pitchFamily="49" charset="-120"/>
                <a:ea typeface="華康中特圓體" panose="020F0809000000000000" pitchFamily="49" charset="-120"/>
                <a:sym typeface="Wingdings" panose="05000000000000000000" pitchFamily="2" charset="2"/>
              </a:rPr>
              <a:t>「</a:t>
            </a:r>
            <a:r>
              <a:rPr lang="zh-TW" altLang="en-US" sz="2400" u="sng" dirty="0" smtClean="0">
                <a:solidFill>
                  <a:schemeClr val="tx1"/>
                </a:solidFill>
                <a:effectLst>
                  <a:outerShdw blurRad="38100" dist="38100" dir="2700000" algn="tl">
                    <a:srgbClr val="000000">
                      <a:alpha val="43137"/>
                    </a:srgbClr>
                  </a:outerShdw>
                </a:effectLst>
                <a:latin typeface="華康中特圓體" panose="020F0809000000000000" pitchFamily="49" charset="-120"/>
                <a:ea typeface="華康中特圓體" panose="020F0809000000000000" pitchFamily="49" charset="-120"/>
                <a:sym typeface="Wingdings" panose="05000000000000000000" pitchFamily="2" charset="2"/>
              </a:rPr>
              <a:t>轉入</a:t>
            </a:r>
            <a:r>
              <a:rPr lang="zh-TW" altLang="en-US" sz="2400" dirty="0">
                <a:solidFill>
                  <a:schemeClr val="tx1"/>
                </a:solidFill>
                <a:latin typeface="華康中特圓體" panose="020F0809000000000000" pitchFamily="49" charset="-120"/>
                <a:ea typeface="華康中特圓體" panose="020F0809000000000000" pitchFamily="49" charset="-120"/>
                <a:sym typeface="Wingdings" panose="05000000000000000000" pitchFamily="2" charset="2"/>
              </a:rPr>
              <a:t>」</a:t>
            </a:r>
            <a:r>
              <a:rPr lang="zh-TW" altLang="en-US" sz="2400" dirty="0" smtClean="0">
                <a:solidFill>
                  <a:schemeClr val="tx1"/>
                </a:solidFill>
                <a:latin typeface="華康中特圓體" panose="020F0809000000000000" pitchFamily="49" charset="-120"/>
                <a:ea typeface="華康中特圓體" panose="020F0809000000000000" pitchFamily="49" charset="-120"/>
                <a:sym typeface="Wingdings" panose="05000000000000000000" pitchFamily="2" charset="2"/>
              </a:rPr>
              <a:t>考生</a:t>
            </a:r>
            <a:r>
              <a:rPr lang="zh-TW" altLang="en-US" sz="2400" dirty="0">
                <a:solidFill>
                  <a:schemeClr val="tx1"/>
                </a:solidFill>
                <a:latin typeface="華康中特圓體" panose="020F0809000000000000" pitchFamily="49" charset="-120"/>
                <a:ea typeface="華康中特圓體" panose="020F0809000000000000" pitchFamily="49" charset="-120"/>
                <a:sym typeface="Wingdings" panose="05000000000000000000" pitchFamily="2" charset="2"/>
              </a:rPr>
              <a:t>學測</a:t>
            </a:r>
            <a:r>
              <a:rPr lang="zh-TW" altLang="en-US" sz="2400" dirty="0" smtClean="0">
                <a:solidFill>
                  <a:schemeClr val="tx1"/>
                </a:solidFill>
                <a:latin typeface="華康中特圓體" panose="020F0809000000000000" pitchFamily="49" charset="-120"/>
                <a:ea typeface="華康中特圓體" panose="020F0809000000000000" pitchFamily="49" charset="-120"/>
                <a:sym typeface="Wingdings" panose="05000000000000000000" pitchFamily="2" charset="2"/>
              </a:rPr>
              <a:t>資料：</a:t>
            </a:r>
            <a:r>
              <a:rPr lang="en-US" altLang="zh-TW" sz="2400" dirty="0" smtClean="0">
                <a:solidFill>
                  <a:schemeClr val="tx1"/>
                </a:solidFill>
                <a:latin typeface="華康中特圓體" panose="020F0809000000000000" pitchFamily="49" charset="-120"/>
                <a:ea typeface="華康中特圓體" panose="020F0809000000000000" pitchFamily="49" charset="-120"/>
                <a:sym typeface="Wingdings" panose="05000000000000000000" pitchFamily="2" charset="2"/>
              </a:rPr>
              <a:t>step1.</a:t>
            </a:r>
            <a:r>
              <a:rPr lang="zh-TW" altLang="en-US" sz="2400" dirty="0" smtClean="0">
                <a:solidFill>
                  <a:schemeClr val="tx1"/>
                </a:solidFill>
                <a:latin typeface="華康中特圓體" panose="020F0809000000000000" pitchFamily="49" charset="-120"/>
                <a:ea typeface="華康中特圓體" panose="020F0809000000000000" pitchFamily="49" charset="-120"/>
                <a:sym typeface="Wingdings" panose="05000000000000000000" pitchFamily="2" charset="2"/>
              </a:rPr>
              <a:t>匯入考生資料</a:t>
            </a:r>
            <a:endParaRPr lang="en-US" altLang="zh-TW" sz="2400" dirty="0" smtClean="0">
              <a:solidFill>
                <a:schemeClr val="tx1"/>
              </a:solidFill>
              <a:latin typeface="華康中特圓體" panose="020F0809000000000000" pitchFamily="49" charset="-120"/>
              <a:ea typeface="華康中特圓體" panose="020F0809000000000000" pitchFamily="49" charset="-120"/>
              <a:sym typeface="Wingdings" panose="05000000000000000000" pitchFamily="2" charset="2"/>
            </a:endParaRPr>
          </a:p>
        </p:txBody>
      </p:sp>
      <p:pic>
        <p:nvPicPr>
          <p:cNvPr id="3" name="Google Shape;492;p51"/>
          <p:cNvPicPr preferRelativeResize="0"/>
          <p:nvPr/>
        </p:nvPicPr>
        <p:blipFill rotWithShape="1">
          <a:blip r:embed="rId2">
            <a:alphaModFix/>
          </a:blip>
          <a:srcRect b="47633"/>
          <a:stretch/>
        </p:blipFill>
        <p:spPr>
          <a:xfrm>
            <a:off x="477738" y="667594"/>
            <a:ext cx="11235291" cy="4151149"/>
          </a:xfrm>
          <a:prstGeom prst="rect">
            <a:avLst/>
          </a:prstGeom>
          <a:noFill/>
          <a:ln>
            <a:noFill/>
          </a:ln>
        </p:spPr>
      </p:pic>
      <p:sp>
        <p:nvSpPr>
          <p:cNvPr id="4" name="矩形 3"/>
          <p:cNvSpPr/>
          <p:nvPr/>
        </p:nvSpPr>
        <p:spPr>
          <a:xfrm>
            <a:off x="609073" y="1638188"/>
            <a:ext cx="2061029" cy="2049385"/>
          </a:xfrm>
          <a:prstGeom prst="rect">
            <a:avLst/>
          </a:prstGeom>
          <a:noFill/>
          <a:ln w="76200">
            <a:solidFill>
              <a:srgbClr val="00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矩形 6"/>
          <p:cNvSpPr/>
          <p:nvPr/>
        </p:nvSpPr>
        <p:spPr>
          <a:xfrm>
            <a:off x="2713591" y="1145667"/>
            <a:ext cx="9042400" cy="377826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21" name="群組 20"/>
          <p:cNvGrpSpPr/>
          <p:nvPr/>
        </p:nvGrpSpPr>
        <p:grpSpPr>
          <a:xfrm>
            <a:off x="4208847" y="1046103"/>
            <a:ext cx="6371191" cy="3093191"/>
            <a:chOff x="2938562" y="1188245"/>
            <a:chExt cx="7137399" cy="3638532"/>
          </a:xfrm>
        </p:grpSpPr>
        <p:pic>
          <p:nvPicPr>
            <p:cNvPr id="9" name="Google Shape;505;p52"/>
            <p:cNvPicPr preferRelativeResize="0"/>
            <p:nvPr/>
          </p:nvPicPr>
          <p:blipFill rotWithShape="1">
            <a:blip r:embed="rId3"/>
            <a:srcRect l="16429" t="14879"/>
            <a:stretch/>
          </p:blipFill>
          <p:spPr>
            <a:xfrm>
              <a:off x="2938562" y="1188245"/>
              <a:ext cx="7137399" cy="3638532"/>
            </a:xfrm>
            <a:prstGeom prst="rect">
              <a:avLst/>
            </a:prstGeom>
            <a:ln>
              <a:solidFill>
                <a:schemeClr val="tx2"/>
              </a:solidFill>
            </a:ln>
          </p:spPr>
        </p:pic>
        <p:pic>
          <p:nvPicPr>
            <p:cNvPr id="13" name="圖片 12"/>
            <p:cNvPicPr>
              <a:picLocks noChangeAspect="1"/>
            </p:cNvPicPr>
            <p:nvPr/>
          </p:nvPicPr>
          <p:blipFill>
            <a:blip r:embed="rId4"/>
            <a:stretch>
              <a:fillRect/>
            </a:stretch>
          </p:blipFill>
          <p:spPr>
            <a:xfrm>
              <a:off x="3281280" y="2233597"/>
              <a:ext cx="1719345" cy="300054"/>
            </a:xfrm>
            <a:prstGeom prst="rect">
              <a:avLst/>
            </a:prstGeom>
            <a:ln>
              <a:solidFill>
                <a:schemeClr val="tx2"/>
              </a:solidFill>
            </a:ln>
          </p:spPr>
        </p:pic>
        <p:sp>
          <p:nvSpPr>
            <p:cNvPr id="15" name="矩形 14"/>
            <p:cNvSpPr/>
            <p:nvPr/>
          </p:nvSpPr>
          <p:spPr>
            <a:xfrm>
              <a:off x="3281280" y="2233597"/>
              <a:ext cx="1719345" cy="30005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18" name="直線接點 17"/>
            <p:cNvCxnSpPr/>
            <p:nvPr/>
          </p:nvCxnSpPr>
          <p:spPr>
            <a:xfrm>
              <a:off x="5743575" y="2505076"/>
              <a:ext cx="195262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1" name="矩形 10"/>
          <p:cNvSpPr/>
          <p:nvPr/>
        </p:nvSpPr>
        <p:spPr>
          <a:xfrm>
            <a:off x="4208847" y="2876664"/>
            <a:ext cx="7208453" cy="1261884"/>
          </a:xfrm>
          <a:prstGeom prst="rect">
            <a:avLst/>
          </a:prstGeom>
          <a:solidFill>
            <a:srgbClr val="E1F0FF"/>
          </a:solidFill>
          <a:effectLst>
            <a:outerShdw blurRad="50800" dist="38100" dir="2700000" algn="tl" rotWithShape="0">
              <a:prstClr val="black">
                <a:alpha val="40000"/>
              </a:prstClr>
            </a:outerShdw>
          </a:effectLst>
        </p:spPr>
        <p:txBody>
          <a:bodyPr wrap="square">
            <a:spAutoFit/>
          </a:bodyPr>
          <a:lstStyle/>
          <a:p>
            <a:pPr algn="ctr"/>
            <a:r>
              <a:rPr lang="zh-TW" altLang="en-US" dirty="0" smtClean="0">
                <a:latin typeface="華康中特圓體" panose="020F0809000000000000" pitchFamily="49" charset="-120"/>
                <a:ea typeface="華康中特圓體" panose="020F0809000000000000" pitchFamily="49" charset="-120"/>
              </a:rPr>
              <a:t>★★匯入時請注意</a:t>
            </a:r>
            <a:r>
              <a:rPr lang="zh-TW" altLang="en-US" dirty="0">
                <a:latin typeface="華康中特圓體" panose="020F0809000000000000" pitchFamily="49" charset="-120"/>
                <a:ea typeface="華康中特圓體" panose="020F0809000000000000" pitchFamily="49" charset="-120"/>
              </a:rPr>
              <a:t>★★</a:t>
            </a:r>
            <a:endParaRPr lang="en-US" altLang="zh-TW" dirty="0" smtClean="0">
              <a:latin typeface="華康中特圓體" panose="020F0809000000000000" pitchFamily="49" charset="-120"/>
              <a:ea typeface="華康中特圓體" panose="020F0809000000000000" pitchFamily="49" charset="-120"/>
            </a:endParaRPr>
          </a:p>
          <a:p>
            <a:r>
              <a:rPr lang="en-US" altLang="zh-TW" dirty="0" smtClean="0">
                <a:latin typeface="華康中特圓體" panose="020F0809000000000000" pitchFamily="49" charset="-120"/>
                <a:ea typeface="華康中特圓體" panose="020F0809000000000000" pitchFamily="49" charset="-120"/>
              </a:rPr>
              <a:t>1</a:t>
            </a:r>
            <a:r>
              <a:rPr lang="en-US" altLang="zh-TW" dirty="0">
                <a:latin typeface="華康中特圓體" panose="020F0809000000000000" pitchFamily="49" charset="-120"/>
                <a:ea typeface="華康中特圓體" panose="020F0809000000000000" pitchFamily="49" charset="-120"/>
              </a:rPr>
              <a:t>.</a:t>
            </a:r>
            <a:r>
              <a:rPr lang="zh-TW" altLang="en-US" dirty="0">
                <a:latin typeface="華康中特圓體" panose="020F0809000000000000" pitchFamily="49" charset="-120"/>
                <a:ea typeface="華康中特圓體" panose="020F0809000000000000" pitchFamily="49" charset="-120"/>
              </a:rPr>
              <a:t>請使用大考中心所提供之</a:t>
            </a:r>
            <a:r>
              <a:rPr lang="zh-TW" altLang="en-US" sz="2000" u="sng" dirty="0">
                <a:effectLst>
                  <a:glow rad="101600">
                    <a:schemeClr val="accent4">
                      <a:satMod val="175000"/>
                      <a:alpha val="40000"/>
                    </a:schemeClr>
                  </a:glow>
                </a:effectLst>
                <a:latin typeface="華康中特圓體" panose="020F0809000000000000" pitchFamily="49" charset="-120"/>
                <a:ea typeface="華康中特圓體" panose="020F0809000000000000" pitchFamily="49" charset="-120"/>
              </a:rPr>
              <a:t>基本資料檔案</a:t>
            </a:r>
            <a:r>
              <a:rPr lang="zh-TW" altLang="en-US" dirty="0" smtClean="0">
                <a:latin typeface="華康中特圓體" panose="020F0809000000000000" pitchFamily="49" charset="-120"/>
                <a:ea typeface="華康中特圓體" panose="020F0809000000000000" pitchFamily="49" charset="-120"/>
              </a:rPr>
              <a:t>匯入</a:t>
            </a:r>
            <a:r>
              <a:rPr lang="en-US" altLang="zh-TW" sz="1600" dirty="0" smtClean="0">
                <a:latin typeface="華康中特圓體" panose="020F0809000000000000" pitchFamily="49" charset="-120"/>
                <a:ea typeface="華康中特圓體" panose="020F0809000000000000" pitchFamily="49" charset="-120"/>
              </a:rPr>
              <a:t>(</a:t>
            </a:r>
            <a:r>
              <a:rPr lang="zh-TW" altLang="en-US" sz="1600" dirty="0" smtClean="0">
                <a:latin typeface="華康中特圓體" panose="020F0809000000000000" pitchFamily="49" charset="-120"/>
                <a:ea typeface="華康中特圓體" panose="020F0809000000000000" pitchFamily="49" charset="-120"/>
              </a:rPr>
              <a:t>檔名</a:t>
            </a:r>
            <a:r>
              <a:rPr lang="en-US" altLang="zh-TW" sz="1600" dirty="0" smtClean="0">
                <a:latin typeface="華康中特圓體" panose="020F0809000000000000" pitchFamily="49" charset="-120"/>
                <a:ea typeface="華康中特圓體" panose="020F0809000000000000" pitchFamily="49" charset="-120"/>
              </a:rPr>
              <a:t>ex</a:t>
            </a:r>
            <a:r>
              <a:rPr lang="zh-TW" altLang="en-US" sz="1600" dirty="0" smtClean="0">
                <a:latin typeface="華康中特圓體" panose="020F0809000000000000" pitchFamily="49" charset="-120"/>
                <a:ea typeface="華康中特圓體" panose="020F0809000000000000" pitchFamily="49" charset="-120"/>
              </a:rPr>
              <a:t>：</a:t>
            </a:r>
            <a:r>
              <a:rPr lang="en-US" altLang="zh-TW" sz="1600" dirty="0" smtClean="0">
                <a:latin typeface="華康中特圓體" panose="020F0809000000000000" pitchFamily="49" charset="-120"/>
                <a:ea typeface="華康中特圓體" panose="020F0809000000000000" pitchFamily="49" charset="-120"/>
              </a:rPr>
              <a:t>BAS999.xls)</a:t>
            </a:r>
            <a:endParaRPr lang="en-US" altLang="zh-TW" sz="1600" dirty="0">
              <a:latin typeface="華康中特圓體" panose="020F0809000000000000" pitchFamily="49" charset="-120"/>
              <a:ea typeface="華康中特圓體" panose="020F0809000000000000" pitchFamily="49" charset="-120"/>
            </a:endParaRPr>
          </a:p>
          <a:p>
            <a:r>
              <a:rPr lang="en-US" altLang="zh-TW" dirty="0">
                <a:latin typeface="華康中特圓體" panose="020F0809000000000000" pitchFamily="49" charset="-120"/>
                <a:ea typeface="華康中特圓體" panose="020F0809000000000000" pitchFamily="49" charset="-120"/>
              </a:rPr>
              <a:t>2.</a:t>
            </a:r>
            <a:r>
              <a:rPr lang="zh-TW" altLang="en-US" dirty="0">
                <a:latin typeface="華康中特圓體" panose="020F0809000000000000" pitchFamily="49" charset="-120"/>
                <a:ea typeface="華康中特圓體" panose="020F0809000000000000" pitchFamily="49" charset="-120"/>
              </a:rPr>
              <a:t>檔案格式須為</a:t>
            </a:r>
            <a:r>
              <a:rPr lang="en-US" altLang="zh-TW" sz="2000" u="sng" dirty="0" smtClean="0">
                <a:effectLst>
                  <a:glow rad="101600">
                    <a:schemeClr val="accent4">
                      <a:satMod val="175000"/>
                      <a:alpha val="40000"/>
                    </a:schemeClr>
                  </a:glow>
                </a:effectLst>
                <a:latin typeface="華康中特圓體" panose="020F0809000000000000" pitchFamily="49" charset="-120"/>
                <a:ea typeface="華康中特圓體" panose="020F0809000000000000" pitchFamily="49" charset="-120"/>
              </a:rPr>
              <a:t>Excel97-2003</a:t>
            </a:r>
            <a:r>
              <a:rPr lang="en-US" altLang="zh-TW" dirty="0" smtClean="0">
                <a:latin typeface="華康中特圓體" panose="020F0809000000000000" pitchFamily="49" charset="-120"/>
                <a:ea typeface="華康中特圓體" panose="020F0809000000000000" pitchFamily="49" charset="-120"/>
              </a:rPr>
              <a:t>(.</a:t>
            </a:r>
            <a:r>
              <a:rPr lang="en-US" altLang="zh-TW" dirty="0" err="1" smtClean="0">
                <a:latin typeface="華康中特圓體" panose="020F0809000000000000" pitchFamily="49" charset="-120"/>
                <a:ea typeface="華康中特圓體" panose="020F0809000000000000" pitchFamily="49" charset="-120"/>
              </a:rPr>
              <a:t>xls</a:t>
            </a:r>
            <a:r>
              <a:rPr lang="en-US" altLang="zh-TW" dirty="0" smtClean="0">
                <a:latin typeface="華康中特圓體" panose="020F0809000000000000" pitchFamily="49" charset="-120"/>
                <a:ea typeface="華康中特圓體" panose="020F0809000000000000" pitchFamily="49" charset="-120"/>
              </a:rPr>
              <a:t>)</a:t>
            </a:r>
            <a:endParaRPr lang="en-US" altLang="zh-TW" dirty="0">
              <a:latin typeface="華康中特圓體" panose="020F0809000000000000" pitchFamily="49" charset="-120"/>
              <a:ea typeface="華康中特圓體" panose="020F0809000000000000" pitchFamily="49" charset="-120"/>
            </a:endParaRPr>
          </a:p>
          <a:p>
            <a:r>
              <a:rPr lang="zh-TW" altLang="en-US" dirty="0" smtClean="0">
                <a:latin typeface="華康中特圓體" panose="020F0809000000000000" pitchFamily="49" charset="-120"/>
                <a:ea typeface="華康中特圓體" panose="020F0809000000000000" pitchFamily="49" charset="-120"/>
              </a:rPr>
              <a:t>  </a:t>
            </a:r>
            <a:r>
              <a:rPr lang="zh-TW" altLang="en-US" sz="1600" dirty="0" smtClean="0">
                <a:latin typeface="華康中特圓體" panose="020F0809000000000000" pitchFamily="49" charset="-120"/>
                <a:ea typeface="華康中特圓體" panose="020F0809000000000000" pitchFamily="49" charset="-120"/>
              </a:rPr>
              <a:t>如檔案為其他版本，請自行另存新檔，存檔類型選擇</a:t>
            </a:r>
            <a:r>
              <a:rPr lang="en-US" altLang="zh-TW" sz="1600" dirty="0" smtClean="0">
                <a:latin typeface="華康中特圓體" panose="020F0809000000000000" pitchFamily="49" charset="-120"/>
                <a:ea typeface="華康中特圓體" panose="020F0809000000000000" pitchFamily="49" charset="-120"/>
              </a:rPr>
              <a:t>Excel97-2003</a:t>
            </a:r>
          </a:p>
        </p:txBody>
      </p:sp>
      <p:grpSp>
        <p:nvGrpSpPr>
          <p:cNvPr id="29" name="群組 28"/>
          <p:cNvGrpSpPr/>
          <p:nvPr/>
        </p:nvGrpSpPr>
        <p:grpSpPr>
          <a:xfrm>
            <a:off x="4971163" y="4720237"/>
            <a:ext cx="4874625" cy="1934137"/>
            <a:chOff x="1608215" y="4477515"/>
            <a:chExt cx="4874625" cy="1934137"/>
          </a:xfrm>
        </p:grpSpPr>
        <p:pic>
          <p:nvPicPr>
            <p:cNvPr id="23" name="Google Shape;520;p53"/>
            <p:cNvPicPr preferRelativeResize="0"/>
            <p:nvPr/>
          </p:nvPicPr>
          <p:blipFill rotWithShape="1">
            <a:blip r:embed="rId5"/>
            <a:srcRect r="2856" b="39229"/>
            <a:stretch/>
          </p:blipFill>
          <p:spPr>
            <a:xfrm>
              <a:off x="1608215" y="4477515"/>
              <a:ext cx="4874625" cy="1934137"/>
            </a:xfrm>
            <a:prstGeom prst="rect">
              <a:avLst/>
            </a:prstGeom>
          </p:spPr>
        </p:pic>
        <p:sp>
          <p:nvSpPr>
            <p:cNvPr id="24" name="矩形 23"/>
            <p:cNvSpPr/>
            <p:nvPr/>
          </p:nvSpPr>
          <p:spPr>
            <a:xfrm>
              <a:off x="2250310" y="4987882"/>
              <a:ext cx="556953" cy="9144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5" name="矩形 24"/>
            <p:cNvSpPr/>
            <p:nvPr/>
          </p:nvSpPr>
          <p:spPr>
            <a:xfrm>
              <a:off x="2241998" y="5178794"/>
              <a:ext cx="556953" cy="9144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28" name="矩形 27"/>
          <p:cNvSpPr/>
          <p:nvPr/>
        </p:nvSpPr>
        <p:spPr>
          <a:xfrm>
            <a:off x="2599444" y="6483756"/>
            <a:ext cx="141317" cy="1846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 name="矩形 4"/>
          <p:cNvSpPr/>
          <p:nvPr/>
        </p:nvSpPr>
        <p:spPr>
          <a:xfrm>
            <a:off x="477738" y="1188245"/>
            <a:ext cx="2235853" cy="377375"/>
          </a:xfrm>
          <a:prstGeom prst="rect">
            <a:avLst/>
          </a:prstGeom>
          <a:solidFill>
            <a:srgbClr val="DADD00"/>
          </a:solidFill>
          <a:ln>
            <a:solidFill>
              <a:srgbClr val="DADD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600" dirty="0" smtClean="0">
                <a:solidFill>
                  <a:schemeClr val="tx1"/>
                </a:solidFill>
                <a:latin typeface="華康中特圓體" panose="020F0809000000000000" pitchFamily="49" charset="-120"/>
                <a:ea typeface="華康中特圓體" panose="020F0809000000000000" pitchFamily="49" charset="-120"/>
              </a:rPr>
              <a:t>匯入考生資料</a:t>
            </a:r>
            <a:endParaRPr lang="zh-TW" altLang="en-US" sz="1600" dirty="0">
              <a:solidFill>
                <a:schemeClr val="tx1"/>
              </a:solidFill>
              <a:latin typeface="華康中特圓體" panose="020F0809000000000000" pitchFamily="49" charset="-120"/>
              <a:ea typeface="華康中特圓體" panose="020F0809000000000000" pitchFamily="49" charset="-120"/>
            </a:endParaRPr>
          </a:p>
        </p:txBody>
      </p:sp>
      <p:sp>
        <p:nvSpPr>
          <p:cNvPr id="6" name="流程圖: 接點 5"/>
          <p:cNvSpPr/>
          <p:nvPr/>
        </p:nvSpPr>
        <p:spPr>
          <a:xfrm>
            <a:off x="252766" y="1145667"/>
            <a:ext cx="449943" cy="449943"/>
          </a:xfrm>
          <a:prstGeom prst="flowChartConnector">
            <a:avLst/>
          </a:prstGeom>
          <a:solidFill>
            <a:srgbClr val="DADD00"/>
          </a:solidFill>
          <a:ln>
            <a:solidFill>
              <a:srgbClr val="DADD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b="1" dirty="0" smtClean="0">
                <a:solidFill>
                  <a:schemeClr val="tx1"/>
                </a:solidFill>
              </a:rPr>
              <a:t>1</a:t>
            </a:r>
            <a:endParaRPr lang="zh-TW" altLang="en-US" sz="2000" b="1" dirty="0">
              <a:solidFill>
                <a:schemeClr val="tx1"/>
              </a:solidFill>
            </a:endParaRPr>
          </a:p>
        </p:txBody>
      </p:sp>
      <p:sp>
        <p:nvSpPr>
          <p:cNvPr id="38" name="文字方塊 37"/>
          <p:cNvSpPr txBox="1"/>
          <p:nvPr/>
        </p:nvSpPr>
        <p:spPr>
          <a:xfrm>
            <a:off x="4904584" y="4350905"/>
            <a:ext cx="4941204" cy="369332"/>
          </a:xfrm>
          <a:prstGeom prst="rect">
            <a:avLst/>
          </a:prstGeom>
          <a:noFill/>
        </p:spPr>
        <p:txBody>
          <a:bodyPr wrap="square" rtlCol="0">
            <a:spAutoFit/>
          </a:bodyPr>
          <a:lstStyle/>
          <a:p>
            <a:pPr marL="285750" indent="-285750">
              <a:buFont typeface="Wingdings" panose="05000000000000000000" pitchFamily="2" charset="2"/>
              <a:buChar char="Ø"/>
            </a:pPr>
            <a:r>
              <a:rPr lang="zh-TW" altLang="en-US" dirty="0" smtClean="0">
                <a:latin typeface="華康中特圓體" panose="020F0809000000000000" pitchFamily="49" charset="-120"/>
                <a:ea typeface="華康中特圓體" panose="020F0809000000000000" pitchFamily="49" charset="-120"/>
              </a:rPr>
              <a:t>匯入錯誤，請重新檢視、匯入</a:t>
            </a:r>
            <a:endParaRPr lang="zh-TW" altLang="en-US" dirty="0">
              <a:latin typeface="華康中特圓體" panose="020F0809000000000000" pitchFamily="49" charset="-120"/>
              <a:ea typeface="華康中特圓體" panose="020F0809000000000000" pitchFamily="49" charset="-120"/>
            </a:endParaRPr>
          </a:p>
        </p:txBody>
      </p:sp>
      <p:pic>
        <p:nvPicPr>
          <p:cNvPr id="40" name="Google Shape;519;p53"/>
          <p:cNvPicPr preferRelativeResize="0"/>
          <p:nvPr/>
        </p:nvPicPr>
        <p:blipFill rotWithShape="1">
          <a:blip r:embed="rId6">
            <a:alphaModFix/>
          </a:blip>
          <a:srcRect l="1721" t="39442" r="79680" b="22778"/>
          <a:stretch/>
        </p:blipFill>
        <p:spPr>
          <a:xfrm>
            <a:off x="702709" y="3833489"/>
            <a:ext cx="2032601" cy="2120900"/>
          </a:xfrm>
          <a:prstGeom prst="rect">
            <a:avLst/>
          </a:prstGeom>
          <a:noFill/>
          <a:ln>
            <a:noFill/>
          </a:ln>
        </p:spPr>
      </p:pic>
      <p:cxnSp>
        <p:nvCxnSpPr>
          <p:cNvPr id="44" name="直線單箭頭接點 43"/>
          <p:cNvCxnSpPr/>
          <p:nvPr/>
        </p:nvCxnSpPr>
        <p:spPr>
          <a:xfrm flipV="1">
            <a:off x="1981200" y="2362200"/>
            <a:ext cx="2227647" cy="902782"/>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6" name="文字方塊 45"/>
          <p:cNvSpPr txBox="1"/>
          <p:nvPr/>
        </p:nvSpPr>
        <p:spPr>
          <a:xfrm>
            <a:off x="2574777" y="4526393"/>
            <a:ext cx="1939997" cy="646331"/>
          </a:xfrm>
          <a:prstGeom prst="rect">
            <a:avLst/>
          </a:prstGeom>
          <a:noFill/>
        </p:spPr>
        <p:txBody>
          <a:bodyPr wrap="square" rtlCol="0">
            <a:spAutoFit/>
          </a:bodyPr>
          <a:lstStyle/>
          <a:p>
            <a:r>
              <a:rPr lang="zh-TW" altLang="en-US" dirty="0" smtClean="0">
                <a:solidFill>
                  <a:srgbClr val="0066CC"/>
                </a:solidFill>
                <a:latin typeface="華康中特圓體" panose="020F0809000000000000" pitchFamily="49" charset="-120"/>
                <a:ea typeface="華康中特圓體" panose="020F0809000000000000" pitchFamily="49" charset="-120"/>
              </a:rPr>
              <a:t>←匯入後，</a:t>
            </a:r>
            <a:endParaRPr lang="en-US" altLang="zh-TW" dirty="0" smtClean="0">
              <a:solidFill>
                <a:srgbClr val="0066CC"/>
              </a:solidFill>
              <a:latin typeface="華康中特圓體" panose="020F0809000000000000" pitchFamily="49" charset="-120"/>
              <a:ea typeface="華康中特圓體" panose="020F0809000000000000" pitchFamily="49" charset="-120"/>
            </a:endParaRPr>
          </a:p>
          <a:p>
            <a:r>
              <a:rPr lang="zh-TW" altLang="en-US" dirty="0" smtClean="0">
                <a:solidFill>
                  <a:srgbClr val="0066CC"/>
                </a:solidFill>
                <a:latin typeface="華康中特圓體" panose="020F0809000000000000" pitchFamily="49" charset="-120"/>
                <a:ea typeface="華康中特圓體" panose="020F0809000000000000" pitchFamily="49" charset="-120"/>
              </a:rPr>
              <a:t>將顯示匯入結果</a:t>
            </a:r>
            <a:endParaRPr lang="zh-TW" altLang="en-US" dirty="0">
              <a:solidFill>
                <a:srgbClr val="0066CC"/>
              </a:solidFill>
              <a:latin typeface="華康中特圓體" panose="020F0809000000000000" pitchFamily="49" charset="-120"/>
              <a:ea typeface="華康中特圓體" panose="020F0809000000000000" pitchFamily="49" charset="-120"/>
            </a:endParaRPr>
          </a:p>
        </p:txBody>
      </p:sp>
      <p:sp>
        <p:nvSpPr>
          <p:cNvPr id="8" name="投影片編號版面配置區 7"/>
          <p:cNvSpPr>
            <a:spLocks noGrp="1"/>
          </p:cNvSpPr>
          <p:nvPr>
            <p:ph type="sldNum" sz="quarter" idx="12"/>
          </p:nvPr>
        </p:nvSpPr>
        <p:spPr/>
        <p:txBody>
          <a:bodyPr/>
          <a:lstStyle/>
          <a:p>
            <a:fld id="{A6174ADA-354D-4803-A14C-B38EECA4D689}" type="slidenum">
              <a:rPr lang="zh-TW" altLang="en-US" smtClean="0"/>
              <a:t>42</a:t>
            </a:fld>
            <a:endParaRPr lang="zh-TW" altLang="en-US"/>
          </a:p>
        </p:txBody>
      </p:sp>
    </p:spTree>
    <p:extLst>
      <p:ext uri="{BB962C8B-B14F-4D97-AF65-F5344CB8AC3E}">
        <p14:creationId xmlns:p14="http://schemas.microsoft.com/office/powerpoint/2010/main" val="143535520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0" y="-874"/>
            <a:ext cx="12192000" cy="520700"/>
          </a:xfrm>
          <a:prstGeom prst="rect">
            <a:avLst/>
          </a:prstGeom>
          <a:solidFill>
            <a:srgbClr val="DFD7E9"/>
          </a:solidFill>
          <a:ln>
            <a:solidFill>
              <a:srgbClr val="DFD7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TW" sz="2400" dirty="0" smtClean="0">
                <a:solidFill>
                  <a:schemeClr val="tx1"/>
                </a:solidFill>
                <a:latin typeface="華康中特圓體" panose="020F0809000000000000" pitchFamily="49" charset="-120"/>
                <a:ea typeface="華康中特圓體" panose="020F0809000000000000" pitchFamily="49" charset="-120"/>
                <a:sym typeface="Wingdings" panose="05000000000000000000" pitchFamily="2" charset="2"/>
              </a:rPr>
              <a:t>2.1</a:t>
            </a:r>
            <a:r>
              <a:rPr lang="zh-TW" altLang="en-US" sz="2400" dirty="0" smtClean="0">
                <a:solidFill>
                  <a:schemeClr val="tx1"/>
                </a:solidFill>
                <a:latin typeface="華康中特圓體" panose="020F0809000000000000" pitchFamily="49" charset="-120"/>
                <a:ea typeface="華康中特圓體" panose="020F0809000000000000" pitchFamily="49" charset="-120"/>
                <a:sym typeface="Wingdings" panose="05000000000000000000" pitchFamily="2" charset="2"/>
              </a:rPr>
              <a:t>「</a:t>
            </a:r>
            <a:r>
              <a:rPr lang="zh-TW" altLang="en-US" sz="2400" u="sng" dirty="0" smtClean="0">
                <a:solidFill>
                  <a:schemeClr val="tx1"/>
                </a:solidFill>
                <a:effectLst>
                  <a:outerShdw blurRad="38100" dist="38100" dir="2700000" algn="tl">
                    <a:srgbClr val="000000">
                      <a:alpha val="43137"/>
                    </a:srgbClr>
                  </a:outerShdw>
                </a:effectLst>
                <a:latin typeface="華康中特圓體" panose="020F0809000000000000" pitchFamily="49" charset="-120"/>
                <a:ea typeface="華康中特圓體" panose="020F0809000000000000" pitchFamily="49" charset="-120"/>
                <a:sym typeface="Wingdings" panose="05000000000000000000" pitchFamily="2" charset="2"/>
              </a:rPr>
              <a:t>匯入</a:t>
            </a:r>
            <a:r>
              <a:rPr lang="zh-TW" altLang="en-US" sz="2400" dirty="0">
                <a:solidFill>
                  <a:schemeClr val="tx1"/>
                </a:solidFill>
                <a:latin typeface="華康中特圓體" panose="020F0809000000000000" pitchFamily="49" charset="-120"/>
                <a:ea typeface="華康中特圓體" panose="020F0809000000000000" pitchFamily="49" charset="-120"/>
                <a:sym typeface="Wingdings" panose="05000000000000000000" pitchFamily="2" charset="2"/>
              </a:rPr>
              <a:t>」</a:t>
            </a:r>
            <a:r>
              <a:rPr lang="zh-TW" altLang="en-US" sz="2400" dirty="0" smtClean="0">
                <a:solidFill>
                  <a:schemeClr val="tx1"/>
                </a:solidFill>
                <a:latin typeface="華康中特圓體" panose="020F0809000000000000" pitchFamily="49" charset="-120"/>
                <a:ea typeface="華康中特圓體" panose="020F0809000000000000" pitchFamily="49" charset="-120"/>
                <a:sym typeface="Wingdings" panose="05000000000000000000" pitchFamily="2" charset="2"/>
              </a:rPr>
              <a:t>及</a:t>
            </a:r>
            <a:r>
              <a:rPr lang="zh-TW" altLang="en-US" sz="2400" dirty="0">
                <a:solidFill>
                  <a:schemeClr val="tx1"/>
                </a:solidFill>
                <a:latin typeface="華康中特圓體" panose="020F0809000000000000" pitchFamily="49" charset="-120"/>
                <a:ea typeface="華康中特圓體" panose="020F0809000000000000" pitchFamily="49" charset="-120"/>
                <a:sym typeface="Wingdings" panose="05000000000000000000" pitchFamily="2" charset="2"/>
              </a:rPr>
              <a:t>「</a:t>
            </a:r>
            <a:r>
              <a:rPr lang="zh-TW" altLang="en-US" sz="2400" u="sng" dirty="0" smtClean="0">
                <a:solidFill>
                  <a:schemeClr val="tx1"/>
                </a:solidFill>
                <a:effectLst>
                  <a:outerShdw blurRad="38100" dist="38100" dir="2700000" algn="tl">
                    <a:srgbClr val="000000">
                      <a:alpha val="43137"/>
                    </a:srgbClr>
                  </a:outerShdw>
                </a:effectLst>
                <a:latin typeface="華康中特圓體" panose="020F0809000000000000" pitchFamily="49" charset="-120"/>
                <a:ea typeface="華康中特圓體" panose="020F0809000000000000" pitchFamily="49" charset="-120"/>
                <a:sym typeface="Wingdings" panose="05000000000000000000" pitchFamily="2" charset="2"/>
              </a:rPr>
              <a:t>轉入</a:t>
            </a:r>
            <a:r>
              <a:rPr lang="zh-TW" altLang="en-US" sz="2400" dirty="0">
                <a:solidFill>
                  <a:schemeClr val="tx1"/>
                </a:solidFill>
                <a:latin typeface="華康中特圓體" panose="020F0809000000000000" pitchFamily="49" charset="-120"/>
                <a:ea typeface="華康中特圓體" panose="020F0809000000000000" pitchFamily="49" charset="-120"/>
                <a:sym typeface="Wingdings" panose="05000000000000000000" pitchFamily="2" charset="2"/>
              </a:rPr>
              <a:t>」</a:t>
            </a:r>
            <a:r>
              <a:rPr lang="zh-TW" altLang="en-US" sz="2400" dirty="0" smtClean="0">
                <a:solidFill>
                  <a:schemeClr val="tx1"/>
                </a:solidFill>
                <a:latin typeface="華康中特圓體" panose="020F0809000000000000" pitchFamily="49" charset="-120"/>
                <a:ea typeface="華康中特圓體" panose="020F0809000000000000" pitchFamily="49" charset="-120"/>
                <a:sym typeface="Wingdings" panose="05000000000000000000" pitchFamily="2" charset="2"/>
              </a:rPr>
              <a:t>考生</a:t>
            </a:r>
            <a:r>
              <a:rPr lang="zh-TW" altLang="en-US" sz="2400" dirty="0">
                <a:solidFill>
                  <a:schemeClr val="tx1"/>
                </a:solidFill>
                <a:latin typeface="華康中特圓體" panose="020F0809000000000000" pitchFamily="49" charset="-120"/>
                <a:ea typeface="華康中特圓體" panose="020F0809000000000000" pitchFamily="49" charset="-120"/>
                <a:sym typeface="Wingdings" panose="05000000000000000000" pitchFamily="2" charset="2"/>
              </a:rPr>
              <a:t>學測</a:t>
            </a:r>
            <a:r>
              <a:rPr lang="zh-TW" altLang="en-US" sz="2400" dirty="0" smtClean="0">
                <a:solidFill>
                  <a:schemeClr val="tx1"/>
                </a:solidFill>
                <a:latin typeface="華康中特圓體" panose="020F0809000000000000" pitchFamily="49" charset="-120"/>
                <a:ea typeface="華康中特圓體" panose="020F0809000000000000" pitchFamily="49" charset="-120"/>
                <a:sym typeface="Wingdings" panose="05000000000000000000" pitchFamily="2" charset="2"/>
              </a:rPr>
              <a:t>資料：</a:t>
            </a:r>
            <a:r>
              <a:rPr lang="en-US" altLang="zh-TW" sz="2400" dirty="0" smtClean="0">
                <a:solidFill>
                  <a:schemeClr val="tx1"/>
                </a:solidFill>
                <a:latin typeface="華康中特圓體" panose="020F0809000000000000" pitchFamily="49" charset="-120"/>
                <a:ea typeface="華康中特圓體" panose="020F0809000000000000" pitchFamily="49" charset="-120"/>
                <a:sym typeface="Wingdings" panose="05000000000000000000" pitchFamily="2" charset="2"/>
              </a:rPr>
              <a:t>step2.</a:t>
            </a:r>
            <a:r>
              <a:rPr lang="zh-TW" altLang="en-US" sz="2400" dirty="0" smtClean="0">
                <a:solidFill>
                  <a:schemeClr val="tx1"/>
                </a:solidFill>
                <a:latin typeface="華康中特圓體" panose="020F0809000000000000" pitchFamily="49" charset="-120"/>
                <a:ea typeface="華康中特圓體" panose="020F0809000000000000" pitchFamily="49" charset="-120"/>
                <a:sym typeface="Wingdings" panose="05000000000000000000" pitchFamily="2" charset="2"/>
              </a:rPr>
              <a:t>轉入考生資料</a:t>
            </a:r>
            <a:endParaRPr lang="en-US" altLang="zh-TW" sz="2400" dirty="0" smtClean="0">
              <a:solidFill>
                <a:schemeClr val="tx1"/>
              </a:solidFill>
              <a:latin typeface="華康中特圓體" panose="020F0809000000000000" pitchFamily="49" charset="-120"/>
              <a:ea typeface="華康中特圓體" panose="020F0809000000000000" pitchFamily="49" charset="-120"/>
              <a:sym typeface="Wingdings" panose="05000000000000000000" pitchFamily="2" charset="2"/>
            </a:endParaRPr>
          </a:p>
        </p:txBody>
      </p:sp>
      <p:sp>
        <p:nvSpPr>
          <p:cNvPr id="35" name="文字方塊 34"/>
          <p:cNvSpPr txBox="1"/>
          <p:nvPr/>
        </p:nvSpPr>
        <p:spPr>
          <a:xfrm>
            <a:off x="33780" y="649186"/>
            <a:ext cx="10379529" cy="400110"/>
          </a:xfrm>
          <a:prstGeom prst="rect">
            <a:avLst/>
          </a:prstGeom>
          <a:noFill/>
        </p:spPr>
        <p:txBody>
          <a:bodyPr wrap="square" rtlCol="0">
            <a:spAutoFit/>
          </a:bodyPr>
          <a:lstStyle/>
          <a:p>
            <a:pPr marL="342900" indent="-342900">
              <a:buFont typeface="Wingdings" panose="05000000000000000000" pitchFamily="2" charset="2"/>
              <a:buChar char="Ø"/>
            </a:pPr>
            <a:r>
              <a:rPr lang="zh-TW" altLang="en-US" sz="2000" dirty="0" smtClean="0">
                <a:latin typeface="華康中特圓體" panose="020F0809000000000000" pitchFamily="49" charset="-120"/>
                <a:ea typeface="華康中特圓體" panose="020F0809000000000000" pitchFamily="49" charset="-120"/>
              </a:rPr>
              <a:t>匯入考生資料後，請將欲報名本招生之考生資料「轉入」</a:t>
            </a:r>
            <a:endParaRPr lang="zh-TW" altLang="en-US" sz="2000" dirty="0">
              <a:latin typeface="華康中特圓體" panose="020F0809000000000000" pitchFamily="49" charset="-120"/>
              <a:ea typeface="華康中特圓體" panose="020F0809000000000000" pitchFamily="49" charset="-120"/>
            </a:endParaRPr>
          </a:p>
        </p:txBody>
      </p:sp>
      <p:grpSp>
        <p:nvGrpSpPr>
          <p:cNvPr id="36" name="群組 35"/>
          <p:cNvGrpSpPr/>
          <p:nvPr/>
        </p:nvGrpSpPr>
        <p:grpSpPr>
          <a:xfrm>
            <a:off x="3396124" y="1049296"/>
            <a:ext cx="8380425" cy="5762306"/>
            <a:chOff x="2859315" y="274898"/>
            <a:chExt cx="8708572" cy="6169445"/>
          </a:xfrm>
        </p:grpSpPr>
        <p:pic>
          <p:nvPicPr>
            <p:cNvPr id="37" name="Google Shape;531;p54"/>
            <p:cNvPicPr preferRelativeResize="0"/>
            <p:nvPr/>
          </p:nvPicPr>
          <p:blipFill rotWithShape="1">
            <a:blip r:embed="rId2">
              <a:alphaModFix/>
            </a:blip>
            <a:srcRect l="19806" r="1443" b="3408"/>
            <a:stretch/>
          </p:blipFill>
          <p:spPr>
            <a:xfrm>
              <a:off x="2859315" y="274898"/>
              <a:ext cx="8708572" cy="6169445"/>
            </a:xfrm>
            <a:prstGeom prst="rect">
              <a:avLst/>
            </a:prstGeom>
            <a:noFill/>
            <a:ln>
              <a:noFill/>
            </a:ln>
          </p:spPr>
        </p:pic>
        <p:sp>
          <p:nvSpPr>
            <p:cNvPr id="38" name="矩形 37"/>
            <p:cNvSpPr/>
            <p:nvPr/>
          </p:nvSpPr>
          <p:spPr>
            <a:xfrm>
              <a:off x="4339771" y="3512457"/>
              <a:ext cx="319315" cy="2409372"/>
            </a:xfrm>
            <a:prstGeom prst="rect">
              <a:avLst/>
            </a:prstGeom>
            <a:solidFill>
              <a:schemeClr val="bg2">
                <a:lumMod val="90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9" name="矩形 38"/>
            <p:cNvSpPr/>
            <p:nvPr/>
          </p:nvSpPr>
          <p:spPr>
            <a:xfrm>
              <a:off x="5551714" y="3512457"/>
              <a:ext cx="166916" cy="2409372"/>
            </a:xfrm>
            <a:prstGeom prst="rect">
              <a:avLst/>
            </a:prstGeom>
            <a:solidFill>
              <a:schemeClr val="bg2">
                <a:lumMod val="90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40" name="流程圖: 結束點 39"/>
          <p:cNvSpPr/>
          <p:nvPr/>
        </p:nvSpPr>
        <p:spPr>
          <a:xfrm>
            <a:off x="33780" y="1120817"/>
            <a:ext cx="3251200" cy="373919"/>
          </a:xfrm>
          <a:prstGeom prst="flowChartTerminator">
            <a:avLst/>
          </a:prstGeom>
          <a:solidFill>
            <a:srgbClr val="0066CC"/>
          </a:solidFill>
          <a:ln>
            <a:solidFill>
              <a:srgbClr val="00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smtClean="0">
                <a:latin typeface="華康中特圓體" panose="020F0809000000000000" pitchFamily="49" charset="-120"/>
                <a:ea typeface="華康中特圓體" panose="020F0809000000000000" pitchFamily="49" charset="-120"/>
              </a:rPr>
              <a:t>方法</a:t>
            </a:r>
            <a:r>
              <a:rPr lang="en-US" altLang="zh-TW" dirty="0" smtClean="0">
                <a:latin typeface="華康中特圓體" panose="020F0809000000000000" pitchFamily="49" charset="-120"/>
                <a:ea typeface="華康中特圓體" panose="020F0809000000000000" pitchFamily="49" charset="-120"/>
              </a:rPr>
              <a:t>1</a:t>
            </a:r>
            <a:r>
              <a:rPr lang="zh-TW" altLang="en-US" dirty="0" smtClean="0">
                <a:latin typeface="華康中特圓體" panose="020F0809000000000000" pitchFamily="49" charset="-120"/>
                <a:ea typeface="華康中特圓體" panose="020F0809000000000000" pitchFamily="49" charset="-120"/>
              </a:rPr>
              <a:t>：一次勾選全部轉入</a:t>
            </a:r>
            <a:endParaRPr lang="zh-TW" altLang="en-US" dirty="0">
              <a:latin typeface="華康中特圓體" panose="020F0809000000000000" pitchFamily="49" charset="-120"/>
              <a:ea typeface="華康中特圓體" panose="020F0809000000000000" pitchFamily="49" charset="-120"/>
            </a:endParaRPr>
          </a:p>
        </p:txBody>
      </p:sp>
      <p:sp>
        <p:nvSpPr>
          <p:cNvPr id="41" name="矩形 40"/>
          <p:cNvSpPr/>
          <p:nvPr/>
        </p:nvSpPr>
        <p:spPr>
          <a:xfrm>
            <a:off x="3516087" y="3656498"/>
            <a:ext cx="1066800" cy="3683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5" name="矩形 44"/>
          <p:cNvSpPr/>
          <p:nvPr/>
        </p:nvSpPr>
        <p:spPr>
          <a:xfrm>
            <a:off x="8005765" y="3041041"/>
            <a:ext cx="698501" cy="26993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4" name="流程圖: 接點 43"/>
          <p:cNvSpPr/>
          <p:nvPr/>
        </p:nvSpPr>
        <p:spPr>
          <a:xfrm>
            <a:off x="8130043" y="2591098"/>
            <a:ext cx="449943" cy="449943"/>
          </a:xfrm>
          <a:prstGeom prst="flowChartConnector">
            <a:avLst/>
          </a:prstGeom>
          <a:solidFill>
            <a:srgbClr val="FF0000"/>
          </a:solid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b="1" dirty="0">
                <a:solidFill>
                  <a:schemeClr val="bg1"/>
                </a:solidFill>
              </a:rPr>
              <a:t>2</a:t>
            </a:r>
            <a:endParaRPr lang="zh-TW" altLang="en-US" sz="2000" b="1" dirty="0">
              <a:solidFill>
                <a:schemeClr val="bg1"/>
              </a:solidFill>
            </a:endParaRPr>
          </a:p>
        </p:txBody>
      </p:sp>
      <p:sp>
        <p:nvSpPr>
          <p:cNvPr id="46" name="矩形 45"/>
          <p:cNvSpPr/>
          <p:nvPr/>
        </p:nvSpPr>
        <p:spPr>
          <a:xfrm>
            <a:off x="4557487" y="3338690"/>
            <a:ext cx="1743757" cy="29240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7" name="流程圖: 接點 46"/>
          <p:cNvSpPr/>
          <p:nvPr/>
        </p:nvSpPr>
        <p:spPr>
          <a:xfrm>
            <a:off x="6250444" y="3249002"/>
            <a:ext cx="449943" cy="449943"/>
          </a:xfrm>
          <a:prstGeom prst="flowChartConnector">
            <a:avLst/>
          </a:prstGeom>
          <a:solidFill>
            <a:srgbClr val="FF0000"/>
          </a:solid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b="1" dirty="0">
                <a:solidFill>
                  <a:schemeClr val="bg1"/>
                </a:solidFill>
              </a:rPr>
              <a:t>3</a:t>
            </a:r>
            <a:endParaRPr lang="zh-TW" altLang="en-US" sz="2000" b="1" dirty="0">
              <a:solidFill>
                <a:schemeClr val="bg1"/>
              </a:solidFill>
            </a:endParaRPr>
          </a:p>
        </p:txBody>
      </p:sp>
      <p:pic>
        <p:nvPicPr>
          <p:cNvPr id="48" name="Google Shape;539;p54"/>
          <p:cNvPicPr preferRelativeResize="0"/>
          <p:nvPr/>
        </p:nvPicPr>
        <p:blipFill rotWithShape="1">
          <a:blip r:embed="rId3">
            <a:alphaModFix/>
          </a:blip>
          <a:srcRect l="7561" t="22876" r="28841" b="43475"/>
          <a:stretch/>
        </p:blipFill>
        <p:spPr>
          <a:xfrm>
            <a:off x="7572466" y="4073199"/>
            <a:ext cx="4105775" cy="1301825"/>
          </a:xfrm>
          <a:prstGeom prst="rect">
            <a:avLst/>
          </a:prstGeom>
          <a:ln w="57150">
            <a:solidFill>
              <a:srgbClr val="FF0000"/>
            </a:solidFill>
          </a:ln>
          <a:effectLst>
            <a:outerShdw blurRad="292100" dist="139700" dir="2700000" algn="tl" rotWithShape="0">
              <a:srgbClr val="333333">
                <a:alpha val="65000"/>
              </a:srgbClr>
            </a:outerShdw>
          </a:effectLst>
        </p:spPr>
      </p:pic>
      <p:sp>
        <p:nvSpPr>
          <p:cNvPr id="49" name="Google Shape;541;p54"/>
          <p:cNvSpPr/>
          <p:nvPr/>
        </p:nvSpPr>
        <p:spPr>
          <a:xfrm>
            <a:off x="7233371" y="3790599"/>
            <a:ext cx="521270" cy="456587"/>
          </a:xfrm>
          <a:prstGeom prst="ellipse">
            <a:avLst/>
          </a:prstGeom>
          <a:solidFill>
            <a:srgbClr val="FF0000"/>
          </a:solid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sz="2000" b="1" dirty="0">
                <a:solidFill>
                  <a:schemeClr val="bg1"/>
                </a:solidFill>
              </a:rPr>
              <a:t>4</a:t>
            </a:r>
            <a:endParaRPr sz="2000" b="1" dirty="0">
              <a:solidFill>
                <a:schemeClr val="bg1"/>
              </a:solidFill>
            </a:endParaRPr>
          </a:p>
        </p:txBody>
      </p:sp>
      <p:sp>
        <p:nvSpPr>
          <p:cNvPr id="50" name="矩形 49"/>
          <p:cNvSpPr/>
          <p:nvPr/>
        </p:nvSpPr>
        <p:spPr>
          <a:xfrm>
            <a:off x="159809" y="1547768"/>
            <a:ext cx="3050053" cy="3096803"/>
          </a:xfrm>
          <a:prstGeom prst="rect">
            <a:avLst/>
          </a:prstGeom>
          <a:solidFill>
            <a:srgbClr val="E1F0FF"/>
          </a:solidFill>
          <a:ln>
            <a:solidFill>
              <a:srgbClr val="E1F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smtClean="0">
                <a:solidFill>
                  <a:schemeClr val="tx1"/>
                </a:solidFill>
                <a:latin typeface="華康中特圓體" panose="020F0809000000000000" pitchFamily="49" charset="-120"/>
                <a:ea typeface="華康中特圓體" panose="020F0809000000000000" pitchFamily="49" charset="-120"/>
              </a:rPr>
              <a:t>1.</a:t>
            </a:r>
            <a:r>
              <a:rPr lang="zh-TW" altLang="en-US" dirty="0" smtClean="0">
                <a:solidFill>
                  <a:schemeClr val="tx1"/>
                </a:solidFill>
                <a:latin typeface="華康中特圓體" panose="020F0809000000000000" pitchFamily="49" charset="-120"/>
                <a:ea typeface="華康中特圓體" panose="020F0809000000000000" pitchFamily="49" charset="-120"/>
              </a:rPr>
              <a:t>先勾選「</a:t>
            </a:r>
            <a:r>
              <a:rPr lang="zh-TW" altLang="en-US" dirty="0" smtClean="0">
                <a:solidFill>
                  <a:srgbClr val="FF0000"/>
                </a:solidFill>
                <a:latin typeface="華康中特圓體" panose="020F0809000000000000" pitchFamily="49" charset="-120"/>
                <a:ea typeface="華康中特圓體" panose="020F0809000000000000" pitchFamily="49" charset="-120"/>
              </a:rPr>
              <a:t>轉入申請</a:t>
            </a:r>
            <a:r>
              <a:rPr lang="zh-TW" altLang="en-US" dirty="0" smtClean="0">
                <a:solidFill>
                  <a:schemeClr val="tx1"/>
                </a:solidFill>
                <a:latin typeface="華康中特圓體" panose="020F0809000000000000" pitchFamily="49" charset="-120"/>
                <a:ea typeface="華康中特圓體" panose="020F0809000000000000" pitchFamily="49" charset="-120"/>
              </a:rPr>
              <a:t>」</a:t>
            </a:r>
            <a:endParaRPr lang="en-US" altLang="zh-TW" dirty="0" smtClean="0">
              <a:solidFill>
                <a:schemeClr val="tx1"/>
              </a:solidFill>
              <a:latin typeface="華康中特圓體" panose="020F0809000000000000" pitchFamily="49" charset="-120"/>
              <a:ea typeface="華康中特圓體" panose="020F0809000000000000" pitchFamily="49" charset="-120"/>
            </a:endParaRPr>
          </a:p>
          <a:p>
            <a:pPr algn="ctr"/>
            <a:r>
              <a:rPr lang="zh-TW" altLang="en-US" dirty="0" smtClean="0">
                <a:solidFill>
                  <a:schemeClr val="tx1"/>
                </a:solidFill>
                <a:latin typeface="華康中特圓體" panose="020F0809000000000000" pitchFamily="49" charset="-120"/>
                <a:ea typeface="華康中特圓體" panose="020F0809000000000000" pitchFamily="49" charset="-120"/>
              </a:rPr>
              <a:t>此頁面之</a:t>
            </a:r>
            <a:r>
              <a:rPr lang="en-US" altLang="zh-TW" dirty="0" smtClean="0">
                <a:solidFill>
                  <a:schemeClr val="tx1"/>
                </a:solidFill>
                <a:latin typeface="華康中特圓體" panose="020F0809000000000000" pitchFamily="49" charset="-120"/>
                <a:ea typeface="華康中特圓體" panose="020F0809000000000000" pitchFamily="49" charset="-120"/>
              </a:rPr>
              <a:t>10</a:t>
            </a:r>
            <a:r>
              <a:rPr lang="zh-TW" altLang="en-US" dirty="0" smtClean="0">
                <a:solidFill>
                  <a:schemeClr val="tx1"/>
                </a:solidFill>
                <a:latin typeface="華康中特圓體" panose="020F0809000000000000" pitchFamily="49" charset="-120"/>
                <a:ea typeface="華康中特圓體" panose="020F0809000000000000" pitchFamily="49" charset="-120"/>
              </a:rPr>
              <a:t>筆資料</a:t>
            </a:r>
            <a:endParaRPr lang="en-US" altLang="zh-TW" dirty="0" smtClean="0">
              <a:solidFill>
                <a:schemeClr val="tx1"/>
              </a:solidFill>
              <a:latin typeface="華康中特圓體" panose="020F0809000000000000" pitchFamily="49" charset="-120"/>
              <a:ea typeface="華康中特圓體" panose="020F0809000000000000" pitchFamily="49" charset="-120"/>
            </a:endParaRPr>
          </a:p>
          <a:p>
            <a:pPr algn="ctr"/>
            <a:r>
              <a:rPr lang="zh-TW" altLang="en-US" dirty="0">
                <a:solidFill>
                  <a:schemeClr val="tx1"/>
                </a:solidFill>
                <a:latin typeface="華康中特圓體" panose="020F0809000000000000" pitchFamily="49" charset="-120"/>
                <a:ea typeface="華康中特圓體" panose="020F0809000000000000" pitchFamily="49" charset="-120"/>
              </a:rPr>
              <a:t>↓</a:t>
            </a:r>
            <a:endParaRPr lang="en-US" altLang="zh-TW" dirty="0" smtClean="0">
              <a:solidFill>
                <a:schemeClr val="tx1"/>
              </a:solidFill>
              <a:latin typeface="華康中特圓體" panose="020F0809000000000000" pitchFamily="49" charset="-120"/>
              <a:ea typeface="華康中特圓體" panose="020F0809000000000000" pitchFamily="49" charset="-120"/>
            </a:endParaRPr>
          </a:p>
          <a:p>
            <a:pPr algn="ctr"/>
            <a:r>
              <a:rPr lang="en-US" altLang="zh-TW" dirty="0" smtClean="0">
                <a:solidFill>
                  <a:schemeClr val="tx1"/>
                </a:solidFill>
                <a:latin typeface="華康中特圓體" panose="020F0809000000000000" pitchFamily="49" charset="-120"/>
                <a:ea typeface="華康中特圓體" panose="020F0809000000000000" pitchFamily="49" charset="-120"/>
              </a:rPr>
              <a:t>2.</a:t>
            </a:r>
            <a:r>
              <a:rPr lang="zh-TW" altLang="en-US" dirty="0" smtClean="0">
                <a:solidFill>
                  <a:schemeClr val="tx1"/>
                </a:solidFill>
                <a:latin typeface="華康中特圓體" panose="020F0809000000000000" pitchFamily="49" charset="-120"/>
                <a:ea typeface="華康中特圓體" panose="020F0809000000000000" pitchFamily="49" charset="-120"/>
              </a:rPr>
              <a:t>點選頁面中央的</a:t>
            </a:r>
            <a:endParaRPr lang="en-US" altLang="zh-TW" dirty="0" smtClean="0">
              <a:solidFill>
                <a:schemeClr val="tx1"/>
              </a:solidFill>
              <a:latin typeface="華康中特圓體" panose="020F0809000000000000" pitchFamily="49" charset="-120"/>
              <a:ea typeface="華康中特圓體" panose="020F0809000000000000" pitchFamily="49" charset="-120"/>
            </a:endParaRPr>
          </a:p>
          <a:p>
            <a:pPr algn="ctr"/>
            <a:r>
              <a:rPr lang="zh-TW" altLang="en-US" dirty="0" smtClean="0">
                <a:solidFill>
                  <a:schemeClr val="tx1"/>
                </a:solidFill>
                <a:latin typeface="華康中特圓體" panose="020F0809000000000000" pitchFamily="49" charset="-120"/>
                <a:ea typeface="華康中特圓體" panose="020F0809000000000000" pitchFamily="49" charset="-120"/>
              </a:rPr>
              <a:t>「</a:t>
            </a:r>
            <a:r>
              <a:rPr lang="zh-TW" altLang="en-US" dirty="0" smtClean="0">
                <a:solidFill>
                  <a:srgbClr val="FF0000"/>
                </a:solidFill>
                <a:latin typeface="華康中特圓體" panose="020F0809000000000000" pitchFamily="49" charset="-120"/>
                <a:ea typeface="華康中特圓體" panose="020F0809000000000000" pitchFamily="49" charset="-120"/>
              </a:rPr>
              <a:t>選取所有</a:t>
            </a:r>
            <a:r>
              <a:rPr lang="zh-TW" altLang="en-US" dirty="0" smtClean="0">
                <a:solidFill>
                  <a:schemeClr val="tx1"/>
                </a:solidFill>
                <a:latin typeface="華康中特圓體" panose="020F0809000000000000" pitchFamily="49" charset="-120"/>
                <a:ea typeface="華康中特圓體" panose="020F0809000000000000" pitchFamily="49" charset="-120"/>
              </a:rPr>
              <a:t>」</a:t>
            </a:r>
            <a:endParaRPr lang="en-US" altLang="zh-TW" dirty="0" smtClean="0">
              <a:solidFill>
                <a:schemeClr val="tx1"/>
              </a:solidFill>
              <a:latin typeface="華康中特圓體" panose="020F0809000000000000" pitchFamily="49" charset="-120"/>
              <a:ea typeface="華康中特圓體" panose="020F0809000000000000" pitchFamily="49" charset="-120"/>
            </a:endParaRPr>
          </a:p>
          <a:p>
            <a:pPr algn="ctr"/>
            <a:r>
              <a:rPr lang="zh-TW" altLang="en-US" dirty="0">
                <a:solidFill>
                  <a:schemeClr val="tx1"/>
                </a:solidFill>
                <a:latin typeface="華康中特圓體" panose="020F0809000000000000" pitchFamily="49" charset="-120"/>
                <a:ea typeface="華康中特圓體" panose="020F0809000000000000" pitchFamily="49" charset="-120"/>
              </a:rPr>
              <a:t>↓</a:t>
            </a:r>
            <a:endParaRPr lang="en-US" altLang="zh-TW" dirty="0">
              <a:solidFill>
                <a:schemeClr val="tx1"/>
              </a:solidFill>
              <a:latin typeface="華康中特圓體" panose="020F0809000000000000" pitchFamily="49" charset="-120"/>
              <a:ea typeface="華康中特圓體" panose="020F0809000000000000" pitchFamily="49" charset="-120"/>
            </a:endParaRPr>
          </a:p>
          <a:p>
            <a:pPr algn="ctr"/>
            <a:r>
              <a:rPr lang="en-US" altLang="zh-TW" dirty="0" smtClean="0">
                <a:solidFill>
                  <a:schemeClr val="tx1"/>
                </a:solidFill>
                <a:latin typeface="華康中特圓體" panose="020F0809000000000000" pitchFamily="49" charset="-120"/>
                <a:ea typeface="華康中特圓體" panose="020F0809000000000000" pitchFamily="49" charset="-120"/>
              </a:rPr>
              <a:t>3.</a:t>
            </a:r>
            <a:r>
              <a:rPr lang="zh-TW" altLang="en-US" dirty="0" smtClean="0">
                <a:solidFill>
                  <a:schemeClr val="tx1"/>
                </a:solidFill>
                <a:latin typeface="華康中特圓體" panose="020F0809000000000000" pitchFamily="49" charset="-120"/>
                <a:ea typeface="華康中特圓體" panose="020F0809000000000000" pitchFamily="49" charset="-120"/>
              </a:rPr>
              <a:t>點選「</a:t>
            </a:r>
            <a:r>
              <a:rPr lang="zh-TW" altLang="en-US" dirty="0" smtClean="0">
                <a:solidFill>
                  <a:srgbClr val="FF0000"/>
                </a:solidFill>
                <a:latin typeface="華康中特圓體" panose="020F0809000000000000" pitchFamily="49" charset="-120"/>
                <a:ea typeface="華康中特圓體" panose="020F0809000000000000" pitchFamily="49" charset="-120"/>
              </a:rPr>
              <a:t>將選取之考生轉入申請生</a:t>
            </a:r>
            <a:r>
              <a:rPr lang="zh-TW" altLang="en-US" dirty="0" smtClean="0">
                <a:solidFill>
                  <a:schemeClr val="tx1"/>
                </a:solidFill>
                <a:latin typeface="華康中特圓體" panose="020F0809000000000000" pitchFamily="49" charset="-120"/>
                <a:ea typeface="華康中特圓體" panose="020F0809000000000000" pitchFamily="49" charset="-120"/>
              </a:rPr>
              <a:t>」</a:t>
            </a:r>
            <a:endParaRPr lang="en-US" altLang="zh-TW" dirty="0" smtClean="0">
              <a:solidFill>
                <a:schemeClr val="tx1"/>
              </a:solidFill>
              <a:latin typeface="華康中特圓體" panose="020F0809000000000000" pitchFamily="49" charset="-120"/>
              <a:ea typeface="華康中特圓體" panose="020F0809000000000000" pitchFamily="49" charset="-120"/>
            </a:endParaRPr>
          </a:p>
          <a:p>
            <a:pPr algn="ctr"/>
            <a:r>
              <a:rPr lang="zh-TW" altLang="en-US" dirty="0">
                <a:solidFill>
                  <a:schemeClr val="tx1"/>
                </a:solidFill>
                <a:latin typeface="華康中特圓體" panose="020F0809000000000000" pitchFamily="49" charset="-120"/>
                <a:ea typeface="華康中特圓體" panose="020F0809000000000000" pitchFamily="49" charset="-120"/>
              </a:rPr>
              <a:t>↓</a:t>
            </a:r>
            <a:endParaRPr lang="en-US" altLang="zh-TW" dirty="0">
              <a:solidFill>
                <a:schemeClr val="tx1"/>
              </a:solidFill>
              <a:latin typeface="華康中特圓體" panose="020F0809000000000000" pitchFamily="49" charset="-120"/>
              <a:ea typeface="華康中特圓體" panose="020F0809000000000000" pitchFamily="49" charset="-120"/>
            </a:endParaRPr>
          </a:p>
          <a:p>
            <a:pPr algn="ctr"/>
            <a:r>
              <a:rPr lang="en-US" altLang="zh-TW" dirty="0" smtClean="0">
                <a:solidFill>
                  <a:schemeClr val="tx1"/>
                </a:solidFill>
                <a:latin typeface="華康中特圓體" panose="020F0809000000000000" pitchFamily="49" charset="-120"/>
                <a:ea typeface="華康中特圓體" panose="020F0809000000000000" pitchFamily="49" charset="-120"/>
              </a:rPr>
              <a:t>4.</a:t>
            </a:r>
            <a:r>
              <a:rPr lang="zh-TW" altLang="en-US" dirty="0" smtClean="0">
                <a:solidFill>
                  <a:schemeClr val="tx1"/>
                </a:solidFill>
                <a:latin typeface="華康中特圓體" panose="020F0809000000000000" pitchFamily="49" charset="-120"/>
                <a:ea typeface="華康中特圓體" panose="020F0809000000000000" pitchFamily="49" charset="-120"/>
              </a:rPr>
              <a:t>出現轉入成功訊息</a:t>
            </a:r>
            <a:endParaRPr lang="zh-TW" altLang="en-US" dirty="0">
              <a:solidFill>
                <a:schemeClr val="tx1"/>
              </a:solidFill>
              <a:latin typeface="華康中特圓體" panose="020F0809000000000000" pitchFamily="49" charset="-120"/>
              <a:ea typeface="華康中特圓體" panose="020F0809000000000000" pitchFamily="49" charset="-120"/>
            </a:endParaRPr>
          </a:p>
        </p:txBody>
      </p:sp>
      <p:sp>
        <p:nvSpPr>
          <p:cNvPr id="43" name="流程圖: 接點 42"/>
          <p:cNvSpPr/>
          <p:nvPr/>
        </p:nvSpPr>
        <p:spPr>
          <a:xfrm>
            <a:off x="3421084" y="3930449"/>
            <a:ext cx="449943" cy="449943"/>
          </a:xfrm>
          <a:prstGeom prst="flowChartConnector">
            <a:avLst/>
          </a:prstGeom>
          <a:solidFill>
            <a:srgbClr val="FF0000"/>
          </a:solid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b="1" dirty="0" smtClean="0">
                <a:solidFill>
                  <a:schemeClr val="bg1"/>
                </a:solidFill>
              </a:rPr>
              <a:t>1</a:t>
            </a:r>
            <a:endParaRPr lang="zh-TW" altLang="en-US" sz="2000" b="1" dirty="0">
              <a:solidFill>
                <a:schemeClr val="bg1"/>
              </a:solidFill>
            </a:endParaRPr>
          </a:p>
        </p:txBody>
      </p:sp>
      <p:sp>
        <p:nvSpPr>
          <p:cNvPr id="2" name="投影片編號版面配置區 1"/>
          <p:cNvSpPr>
            <a:spLocks noGrp="1"/>
          </p:cNvSpPr>
          <p:nvPr>
            <p:ph type="sldNum" sz="quarter" idx="12"/>
          </p:nvPr>
        </p:nvSpPr>
        <p:spPr/>
        <p:txBody>
          <a:bodyPr/>
          <a:lstStyle/>
          <a:p>
            <a:fld id="{A6174ADA-354D-4803-A14C-B38EECA4D689}" type="slidenum">
              <a:rPr lang="zh-TW" altLang="en-US" smtClean="0"/>
              <a:t>43</a:t>
            </a:fld>
            <a:endParaRPr lang="zh-TW" altLang="en-US"/>
          </a:p>
        </p:txBody>
      </p:sp>
    </p:spTree>
    <p:extLst>
      <p:ext uri="{BB962C8B-B14F-4D97-AF65-F5344CB8AC3E}">
        <p14:creationId xmlns:p14="http://schemas.microsoft.com/office/powerpoint/2010/main" val="7319009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0" y="-874"/>
            <a:ext cx="12192000" cy="520700"/>
          </a:xfrm>
          <a:prstGeom prst="rect">
            <a:avLst/>
          </a:prstGeom>
          <a:solidFill>
            <a:srgbClr val="DFD7E9"/>
          </a:solidFill>
          <a:ln>
            <a:solidFill>
              <a:srgbClr val="DFD7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TW" sz="2400" dirty="0" smtClean="0">
                <a:solidFill>
                  <a:schemeClr val="tx1"/>
                </a:solidFill>
                <a:latin typeface="華康中特圓體" panose="020F0809000000000000" pitchFamily="49" charset="-120"/>
                <a:ea typeface="華康中特圓體" panose="020F0809000000000000" pitchFamily="49" charset="-120"/>
                <a:sym typeface="Wingdings" panose="05000000000000000000" pitchFamily="2" charset="2"/>
              </a:rPr>
              <a:t>2.1</a:t>
            </a:r>
            <a:r>
              <a:rPr lang="zh-TW" altLang="en-US" sz="2400" dirty="0" smtClean="0">
                <a:solidFill>
                  <a:schemeClr val="tx1"/>
                </a:solidFill>
                <a:latin typeface="華康中特圓體" panose="020F0809000000000000" pitchFamily="49" charset="-120"/>
                <a:ea typeface="華康中特圓體" panose="020F0809000000000000" pitchFamily="49" charset="-120"/>
                <a:sym typeface="Wingdings" panose="05000000000000000000" pitchFamily="2" charset="2"/>
              </a:rPr>
              <a:t>「</a:t>
            </a:r>
            <a:r>
              <a:rPr lang="zh-TW" altLang="en-US" sz="2400" u="sng" dirty="0" smtClean="0">
                <a:solidFill>
                  <a:schemeClr val="tx1"/>
                </a:solidFill>
                <a:effectLst>
                  <a:outerShdw blurRad="38100" dist="38100" dir="2700000" algn="tl">
                    <a:srgbClr val="000000">
                      <a:alpha val="43137"/>
                    </a:srgbClr>
                  </a:outerShdw>
                </a:effectLst>
                <a:latin typeface="華康中特圓體" panose="020F0809000000000000" pitchFamily="49" charset="-120"/>
                <a:ea typeface="華康中特圓體" panose="020F0809000000000000" pitchFamily="49" charset="-120"/>
                <a:sym typeface="Wingdings" panose="05000000000000000000" pitchFamily="2" charset="2"/>
              </a:rPr>
              <a:t>匯入</a:t>
            </a:r>
            <a:r>
              <a:rPr lang="zh-TW" altLang="en-US" sz="2400" dirty="0">
                <a:solidFill>
                  <a:schemeClr val="tx1"/>
                </a:solidFill>
                <a:latin typeface="華康中特圓體" panose="020F0809000000000000" pitchFamily="49" charset="-120"/>
                <a:ea typeface="華康中特圓體" panose="020F0809000000000000" pitchFamily="49" charset="-120"/>
                <a:sym typeface="Wingdings" panose="05000000000000000000" pitchFamily="2" charset="2"/>
              </a:rPr>
              <a:t>」</a:t>
            </a:r>
            <a:r>
              <a:rPr lang="zh-TW" altLang="en-US" sz="2400" dirty="0" smtClean="0">
                <a:solidFill>
                  <a:schemeClr val="tx1"/>
                </a:solidFill>
                <a:latin typeface="華康中特圓體" panose="020F0809000000000000" pitchFamily="49" charset="-120"/>
                <a:ea typeface="華康中特圓體" panose="020F0809000000000000" pitchFamily="49" charset="-120"/>
                <a:sym typeface="Wingdings" panose="05000000000000000000" pitchFamily="2" charset="2"/>
              </a:rPr>
              <a:t>及</a:t>
            </a:r>
            <a:r>
              <a:rPr lang="zh-TW" altLang="en-US" sz="2400" dirty="0">
                <a:solidFill>
                  <a:schemeClr val="tx1"/>
                </a:solidFill>
                <a:latin typeface="華康中特圓體" panose="020F0809000000000000" pitchFamily="49" charset="-120"/>
                <a:ea typeface="華康中特圓體" panose="020F0809000000000000" pitchFamily="49" charset="-120"/>
                <a:sym typeface="Wingdings" panose="05000000000000000000" pitchFamily="2" charset="2"/>
              </a:rPr>
              <a:t>「</a:t>
            </a:r>
            <a:r>
              <a:rPr lang="zh-TW" altLang="en-US" sz="2400" u="sng" dirty="0" smtClean="0">
                <a:solidFill>
                  <a:schemeClr val="tx1"/>
                </a:solidFill>
                <a:effectLst>
                  <a:outerShdw blurRad="38100" dist="38100" dir="2700000" algn="tl">
                    <a:srgbClr val="000000">
                      <a:alpha val="43137"/>
                    </a:srgbClr>
                  </a:outerShdw>
                </a:effectLst>
                <a:latin typeface="華康中特圓體" panose="020F0809000000000000" pitchFamily="49" charset="-120"/>
                <a:ea typeface="華康中特圓體" panose="020F0809000000000000" pitchFamily="49" charset="-120"/>
                <a:sym typeface="Wingdings" panose="05000000000000000000" pitchFamily="2" charset="2"/>
              </a:rPr>
              <a:t>轉入</a:t>
            </a:r>
            <a:r>
              <a:rPr lang="zh-TW" altLang="en-US" sz="2400" dirty="0">
                <a:solidFill>
                  <a:schemeClr val="tx1"/>
                </a:solidFill>
                <a:latin typeface="華康中特圓體" panose="020F0809000000000000" pitchFamily="49" charset="-120"/>
                <a:ea typeface="華康中特圓體" panose="020F0809000000000000" pitchFamily="49" charset="-120"/>
                <a:sym typeface="Wingdings" panose="05000000000000000000" pitchFamily="2" charset="2"/>
              </a:rPr>
              <a:t>」</a:t>
            </a:r>
            <a:r>
              <a:rPr lang="zh-TW" altLang="en-US" sz="2400" dirty="0" smtClean="0">
                <a:solidFill>
                  <a:schemeClr val="tx1"/>
                </a:solidFill>
                <a:latin typeface="華康中特圓體" panose="020F0809000000000000" pitchFamily="49" charset="-120"/>
                <a:ea typeface="華康中特圓體" panose="020F0809000000000000" pitchFamily="49" charset="-120"/>
                <a:sym typeface="Wingdings" panose="05000000000000000000" pitchFamily="2" charset="2"/>
              </a:rPr>
              <a:t>考生</a:t>
            </a:r>
            <a:r>
              <a:rPr lang="zh-TW" altLang="en-US" sz="2400" dirty="0">
                <a:solidFill>
                  <a:schemeClr val="tx1"/>
                </a:solidFill>
                <a:latin typeface="華康中特圓體" panose="020F0809000000000000" pitchFamily="49" charset="-120"/>
                <a:ea typeface="華康中特圓體" panose="020F0809000000000000" pitchFamily="49" charset="-120"/>
                <a:sym typeface="Wingdings" panose="05000000000000000000" pitchFamily="2" charset="2"/>
              </a:rPr>
              <a:t>學測</a:t>
            </a:r>
            <a:r>
              <a:rPr lang="zh-TW" altLang="en-US" sz="2400" dirty="0" smtClean="0">
                <a:solidFill>
                  <a:schemeClr val="tx1"/>
                </a:solidFill>
                <a:latin typeface="華康中特圓體" panose="020F0809000000000000" pitchFamily="49" charset="-120"/>
                <a:ea typeface="華康中特圓體" panose="020F0809000000000000" pitchFamily="49" charset="-120"/>
                <a:sym typeface="Wingdings" panose="05000000000000000000" pitchFamily="2" charset="2"/>
              </a:rPr>
              <a:t>資料：</a:t>
            </a:r>
            <a:r>
              <a:rPr lang="en-US" altLang="zh-TW" sz="2400" dirty="0" smtClean="0">
                <a:solidFill>
                  <a:schemeClr val="tx1"/>
                </a:solidFill>
                <a:latin typeface="華康中特圓體" panose="020F0809000000000000" pitchFamily="49" charset="-120"/>
                <a:ea typeface="華康中特圓體" panose="020F0809000000000000" pitchFamily="49" charset="-120"/>
                <a:sym typeface="Wingdings" panose="05000000000000000000" pitchFamily="2" charset="2"/>
              </a:rPr>
              <a:t>step2.</a:t>
            </a:r>
            <a:r>
              <a:rPr lang="zh-TW" altLang="en-US" sz="2400" dirty="0" smtClean="0">
                <a:solidFill>
                  <a:schemeClr val="tx1"/>
                </a:solidFill>
                <a:latin typeface="華康中特圓體" panose="020F0809000000000000" pitchFamily="49" charset="-120"/>
                <a:ea typeface="華康中特圓體" panose="020F0809000000000000" pitchFamily="49" charset="-120"/>
                <a:sym typeface="Wingdings" panose="05000000000000000000" pitchFamily="2" charset="2"/>
              </a:rPr>
              <a:t>轉入考生資料</a:t>
            </a:r>
            <a:endParaRPr lang="en-US" altLang="zh-TW" sz="2400" dirty="0" smtClean="0">
              <a:solidFill>
                <a:schemeClr val="tx1"/>
              </a:solidFill>
              <a:latin typeface="華康中特圓體" panose="020F0809000000000000" pitchFamily="49" charset="-120"/>
              <a:ea typeface="華康中特圓體" panose="020F0809000000000000" pitchFamily="49" charset="-120"/>
              <a:sym typeface="Wingdings" panose="05000000000000000000" pitchFamily="2" charset="2"/>
            </a:endParaRPr>
          </a:p>
        </p:txBody>
      </p:sp>
      <p:sp>
        <p:nvSpPr>
          <p:cNvPr id="35" name="文字方塊 34"/>
          <p:cNvSpPr txBox="1"/>
          <p:nvPr/>
        </p:nvSpPr>
        <p:spPr>
          <a:xfrm>
            <a:off x="33780" y="649186"/>
            <a:ext cx="10379529" cy="400110"/>
          </a:xfrm>
          <a:prstGeom prst="rect">
            <a:avLst/>
          </a:prstGeom>
          <a:noFill/>
        </p:spPr>
        <p:txBody>
          <a:bodyPr wrap="square" rtlCol="0">
            <a:spAutoFit/>
          </a:bodyPr>
          <a:lstStyle/>
          <a:p>
            <a:pPr marL="342900" indent="-342900">
              <a:buFont typeface="Wingdings" panose="05000000000000000000" pitchFamily="2" charset="2"/>
              <a:buChar char="Ø"/>
            </a:pPr>
            <a:r>
              <a:rPr lang="zh-TW" altLang="en-US" sz="2000" dirty="0" smtClean="0">
                <a:latin typeface="華康中特圓體" panose="020F0809000000000000" pitchFamily="49" charset="-120"/>
                <a:ea typeface="華康中特圓體" panose="020F0809000000000000" pitchFamily="49" charset="-120"/>
              </a:rPr>
              <a:t>匯入考生資料後，請將欲報名本招生之考生資料「轉入」</a:t>
            </a:r>
            <a:endParaRPr lang="zh-TW" altLang="en-US" sz="2000" dirty="0">
              <a:latin typeface="華康中特圓體" panose="020F0809000000000000" pitchFamily="49" charset="-120"/>
              <a:ea typeface="華康中特圓體" panose="020F0809000000000000" pitchFamily="49" charset="-120"/>
            </a:endParaRPr>
          </a:p>
        </p:txBody>
      </p:sp>
      <p:sp>
        <p:nvSpPr>
          <p:cNvPr id="40" name="流程圖: 結束點 39"/>
          <p:cNvSpPr/>
          <p:nvPr/>
        </p:nvSpPr>
        <p:spPr>
          <a:xfrm>
            <a:off x="48294" y="1120600"/>
            <a:ext cx="2743200" cy="373919"/>
          </a:xfrm>
          <a:prstGeom prst="flowChartTerminator">
            <a:avLst/>
          </a:prstGeom>
          <a:solidFill>
            <a:srgbClr val="0066CC"/>
          </a:solidFill>
          <a:ln>
            <a:solidFill>
              <a:srgbClr val="00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smtClean="0">
                <a:latin typeface="華康中特圓體" panose="020F0809000000000000" pitchFamily="49" charset="-120"/>
                <a:ea typeface="華康中特圓體" panose="020F0809000000000000" pitchFamily="49" charset="-120"/>
              </a:rPr>
              <a:t>方法</a:t>
            </a:r>
            <a:r>
              <a:rPr lang="en-US" altLang="zh-TW" dirty="0">
                <a:latin typeface="華康中特圓體" panose="020F0809000000000000" pitchFamily="49" charset="-120"/>
                <a:ea typeface="華康中特圓體" panose="020F0809000000000000" pitchFamily="49" charset="-120"/>
              </a:rPr>
              <a:t>2</a:t>
            </a:r>
            <a:r>
              <a:rPr lang="zh-TW" altLang="en-US" dirty="0" smtClean="0">
                <a:latin typeface="華康中特圓體" panose="020F0809000000000000" pitchFamily="49" charset="-120"/>
                <a:ea typeface="華康中特圓體" panose="020F0809000000000000" pitchFamily="49" charset="-120"/>
              </a:rPr>
              <a:t>：單筆勾選轉入</a:t>
            </a:r>
            <a:endParaRPr lang="zh-TW" altLang="en-US" dirty="0">
              <a:latin typeface="華康中特圓體" panose="020F0809000000000000" pitchFamily="49" charset="-120"/>
              <a:ea typeface="華康中特圓體" panose="020F0809000000000000" pitchFamily="49" charset="-120"/>
            </a:endParaRPr>
          </a:p>
        </p:txBody>
      </p:sp>
      <p:sp>
        <p:nvSpPr>
          <p:cNvPr id="9" name="矩形 8"/>
          <p:cNvSpPr/>
          <p:nvPr/>
        </p:nvSpPr>
        <p:spPr>
          <a:xfrm>
            <a:off x="48295" y="1565824"/>
            <a:ext cx="2743200" cy="2149834"/>
          </a:xfrm>
          <a:prstGeom prst="rect">
            <a:avLst/>
          </a:prstGeom>
          <a:solidFill>
            <a:srgbClr val="E1F0FF"/>
          </a:solidFill>
          <a:ln>
            <a:solidFill>
              <a:srgbClr val="E1F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smtClean="0">
                <a:solidFill>
                  <a:schemeClr val="tx1"/>
                </a:solidFill>
                <a:latin typeface="華康中特圓體" panose="020F0809000000000000" pitchFamily="49" charset="-120"/>
                <a:ea typeface="華康中特圓體" panose="020F0809000000000000" pitchFamily="49" charset="-120"/>
              </a:rPr>
              <a:t>1.</a:t>
            </a:r>
            <a:r>
              <a:rPr lang="zh-TW" altLang="en-US" dirty="0" smtClean="0">
                <a:solidFill>
                  <a:schemeClr val="tx1"/>
                </a:solidFill>
                <a:latin typeface="華康中特圓體" panose="020F0809000000000000" pitchFamily="49" charset="-120"/>
                <a:ea typeface="華康中特圓體" panose="020F0809000000000000" pitchFamily="49" charset="-120"/>
              </a:rPr>
              <a:t>先勾選欲轉入之申請生↓</a:t>
            </a:r>
            <a:endParaRPr lang="en-US" altLang="zh-TW" dirty="0" smtClean="0">
              <a:solidFill>
                <a:schemeClr val="tx1"/>
              </a:solidFill>
              <a:latin typeface="華康中特圓體" panose="020F0809000000000000" pitchFamily="49" charset="-120"/>
              <a:ea typeface="華康中特圓體" panose="020F0809000000000000" pitchFamily="49" charset="-120"/>
            </a:endParaRPr>
          </a:p>
          <a:p>
            <a:pPr algn="ctr"/>
            <a:r>
              <a:rPr lang="en-US" altLang="zh-TW" dirty="0">
                <a:solidFill>
                  <a:schemeClr val="tx1"/>
                </a:solidFill>
                <a:latin typeface="華康中特圓體" panose="020F0809000000000000" pitchFamily="49" charset="-120"/>
                <a:ea typeface="華康中特圓體" panose="020F0809000000000000" pitchFamily="49" charset="-120"/>
              </a:rPr>
              <a:t>2</a:t>
            </a:r>
            <a:r>
              <a:rPr lang="en-US" altLang="zh-TW" dirty="0" smtClean="0">
                <a:solidFill>
                  <a:schemeClr val="tx1"/>
                </a:solidFill>
                <a:latin typeface="華康中特圓體" panose="020F0809000000000000" pitchFamily="49" charset="-120"/>
                <a:ea typeface="華康中特圓體" panose="020F0809000000000000" pitchFamily="49" charset="-120"/>
              </a:rPr>
              <a:t>.</a:t>
            </a:r>
            <a:r>
              <a:rPr lang="zh-TW" altLang="en-US" dirty="0" smtClean="0">
                <a:solidFill>
                  <a:schemeClr val="tx1"/>
                </a:solidFill>
                <a:latin typeface="華康中特圓體" panose="020F0809000000000000" pitchFamily="49" charset="-120"/>
                <a:ea typeface="華康中特圓體" panose="020F0809000000000000" pitchFamily="49" charset="-120"/>
              </a:rPr>
              <a:t>點選「</a:t>
            </a:r>
            <a:r>
              <a:rPr lang="zh-TW" altLang="en-US" dirty="0" smtClean="0">
                <a:solidFill>
                  <a:srgbClr val="FF0000"/>
                </a:solidFill>
                <a:latin typeface="華康中特圓體" panose="020F0809000000000000" pitchFamily="49" charset="-120"/>
                <a:ea typeface="華康中特圓體" panose="020F0809000000000000" pitchFamily="49" charset="-120"/>
              </a:rPr>
              <a:t>將選取之考生轉入申請生</a:t>
            </a:r>
            <a:r>
              <a:rPr lang="zh-TW" altLang="en-US" dirty="0" smtClean="0">
                <a:solidFill>
                  <a:schemeClr val="tx1"/>
                </a:solidFill>
                <a:latin typeface="華康中特圓體" panose="020F0809000000000000" pitchFamily="49" charset="-120"/>
                <a:ea typeface="華康中特圓體" panose="020F0809000000000000" pitchFamily="49" charset="-120"/>
              </a:rPr>
              <a:t>」</a:t>
            </a:r>
            <a:endParaRPr lang="en-US" altLang="zh-TW" dirty="0" smtClean="0">
              <a:solidFill>
                <a:schemeClr val="tx1"/>
              </a:solidFill>
              <a:latin typeface="華康中特圓體" panose="020F0809000000000000" pitchFamily="49" charset="-120"/>
              <a:ea typeface="華康中特圓體" panose="020F0809000000000000" pitchFamily="49" charset="-120"/>
            </a:endParaRPr>
          </a:p>
          <a:p>
            <a:pPr algn="ctr"/>
            <a:r>
              <a:rPr lang="zh-TW" altLang="en-US" dirty="0">
                <a:solidFill>
                  <a:schemeClr val="tx1"/>
                </a:solidFill>
                <a:latin typeface="華康中特圓體" panose="020F0809000000000000" pitchFamily="49" charset="-120"/>
                <a:ea typeface="華康中特圓體" panose="020F0809000000000000" pitchFamily="49" charset="-120"/>
              </a:rPr>
              <a:t>↓</a:t>
            </a:r>
            <a:endParaRPr lang="en-US" altLang="zh-TW" dirty="0">
              <a:solidFill>
                <a:schemeClr val="tx1"/>
              </a:solidFill>
              <a:latin typeface="華康中特圓體" panose="020F0809000000000000" pitchFamily="49" charset="-120"/>
              <a:ea typeface="華康中特圓體" panose="020F0809000000000000" pitchFamily="49" charset="-120"/>
            </a:endParaRPr>
          </a:p>
          <a:p>
            <a:pPr algn="ctr"/>
            <a:r>
              <a:rPr lang="en-US" altLang="zh-TW" dirty="0">
                <a:solidFill>
                  <a:schemeClr val="tx1"/>
                </a:solidFill>
                <a:latin typeface="華康中特圓體" panose="020F0809000000000000" pitchFamily="49" charset="-120"/>
                <a:ea typeface="華康中特圓體" panose="020F0809000000000000" pitchFamily="49" charset="-120"/>
              </a:rPr>
              <a:t>3</a:t>
            </a:r>
            <a:r>
              <a:rPr lang="en-US" altLang="zh-TW" dirty="0" smtClean="0">
                <a:solidFill>
                  <a:schemeClr val="tx1"/>
                </a:solidFill>
                <a:latin typeface="華康中特圓體" panose="020F0809000000000000" pitchFamily="49" charset="-120"/>
                <a:ea typeface="華康中特圓體" panose="020F0809000000000000" pitchFamily="49" charset="-120"/>
              </a:rPr>
              <a:t>.</a:t>
            </a:r>
            <a:r>
              <a:rPr lang="zh-TW" altLang="en-US" dirty="0" smtClean="0">
                <a:solidFill>
                  <a:schemeClr val="tx1"/>
                </a:solidFill>
                <a:latin typeface="華康中特圓體" panose="020F0809000000000000" pitchFamily="49" charset="-120"/>
                <a:ea typeface="華康中特圓體" panose="020F0809000000000000" pitchFamily="49" charset="-120"/>
              </a:rPr>
              <a:t>出現轉入成功訊息</a:t>
            </a:r>
            <a:endParaRPr lang="zh-TW" altLang="en-US" dirty="0">
              <a:solidFill>
                <a:schemeClr val="tx1"/>
              </a:solidFill>
              <a:latin typeface="華康中特圓體" panose="020F0809000000000000" pitchFamily="49" charset="-120"/>
              <a:ea typeface="華康中特圓體" panose="020F0809000000000000" pitchFamily="49" charset="-120"/>
            </a:endParaRPr>
          </a:p>
        </p:txBody>
      </p:sp>
      <p:grpSp>
        <p:nvGrpSpPr>
          <p:cNvPr id="11" name="群組 10"/>
          <p:cNvGrpSpPr/>
          <p:nvPr/>
        </p:nvGrpSpPr>
        <p:grpSpPr>
          <a:xfrm>
            <a:off x="3048001" y="1120600"/>
            <a:ext cx="8200572" cy="5765160"/>
            <a:chOff x="1262742" y="-1"/>
            <a:chExt cx="9797143" cy="6768049"/>
          </a:xfrm>
        </p:grpSpPr>
        <p:pic>
          <p:nvPicPr>
            <p:cNvPr id="12" name="圖片 11"/>
            <p:cNvPicPr>
              <a:picLocks noChangeAspect="1"/>
            </p:cNvPicPr>
            <p:nvPr/>
          </p:nvPicPr>
          <p:blipFill rotWithShape="1">
            <a:blip r:embed="rId2">
              <a:extLst>
                <a:ext uri="{28A0092B-C50C-407E-A947-70E740481C1C}">
                  <a14:useLocalDpi xmlns:a14="http://schemas.microsoft.com/office/drawing/2010/main" val="0"/>
                </a:ext>
              </a:extLst>
            </a:blip>
            <a:srcRect l="19994" r="1629" b="3479"/>
            <a:stretch/>
          </p:blipFill>
          <p:spPr>
            <a:xfrm>
              <a:off x="1262742" y="-1"/>
              <a:ext cx="9797143" cy="6768049"/>
            </a:xfrm>
            <a:prstGeom prst="rect">
              <a:avLst/>
            </a:prstGeom>
          </p:spPr>
        </p:pic>
        <p:sp>
          <p:nvSpPr>
            <p:cNvPr id="13" name="矩形 12"/>
            <p:cNvSpPr/>
            <p:nvPr/>
          </p:nvSpPr>
          <p:spPr>
            <a:xfrm>
              <a:off x="2859314" y="3340481"/>
              <a:ext cx="406400" cy="2772228"/>
            </a:xfrm>
            <a:prstGeom prst="rect">
              <a:avLst/>
            </a:prstGeom>
            <a:solidFill>
              <a:schemeClr val="bg2">
                <a:lumMod val="90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矩形 13"/>
            <p:cNvSpPr/>
            <p:nvPr/>
          </p:nvSpPr>
          <p:spPr>
            <a:xfrm>
              <a:off x="4303485" y="3340481"/>
              <a:ext cx="137886" cy="2772228"/>
            </a:xfrm>
            <a:prstGeom prst="rect">
              <a:avLst/>
            </a:prstGeom>
            <a:solidFill>
              <a:schemeClr val="bg2">
                <a:lumMod val="90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15" name="矩形 14"/>
          <p:cNvSpPr/>
          <p:nvPr/>
        </p:nvSpPr>
        <p:spPr>
          <a:xfrm>
            <a:off x="3189338" y="4165600"/>
            <a:ext cx="7870548" cy="52251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 name="流程圖: 接點 15"/>
          <p:cNvSpPr/>
          <p:nvPr/>
        </p:nvSpPr>
        <p:spPr>
          <a:xfrm>
            <a:off x="2775679" y="4165600"/>
            <a:ext cx="449943" cy="449943"/>
          </a:xfrm>
          <a:prstGeom prst="flowChartConnector">
            <a:avLst/>
          </a:prstGeom>
          <a:solidFill>
            <a:srgbClr val="FF0000"/>
          </a:solid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b="1" dirty="0" smtClean="0">
                <a:solidFill>
                  <a:schemeClr val="bg1"/>
                </a:solidFill>
              </a:rPr>
              <a:t>1</a:t>
            </a:r>
            <a:endParaRPr lang="zh-TW" altLang="en-US" sz="2000" b="1" dirty="0">
              <a:solidFill>
                <a:schemeClr val="bg1"/>
              </a:solidFill>
            </a:endParaRPr>
          </a:p>
        </p:txBody>
      </p:sp>
      <p:sp>
        <p:nvSpPr>
          <p:cNvPr id="17" name="矩形 16"/>
          <p:cNvSpPr/>
          <p:nvPr/>
        </p:nvSpPr>
        <p:spPr>
          <a:xfrm>
            <a:off x="4132656" y="3201321"/>
            <a:ext cx="1644031" cy="334477"/>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8" name="流程圖: 接點 17"/>
          <p:cNvSpPr/>
          <p:nvPr/>
        </p:nvSpPr>
        <p:spPr>
          <a:xfrm>
            <a:off x="5725189" y="3114883"/>
            <a:ext cx="449943" cy="449943"/>
          </a:xfrm>
          <a:prstGeom prst="flowChartConnector">
            <a:avLst/>
          </a:prstGeom>
          <a:solidFill>
            <a:srgbClr val="FF0000"/>
          </a:solid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b="1" dirty="0">
                <a:solidFill>
                  <a:schemeClr val="bg1"/>
                </a:solidFill>
              </a:rPr>
              <a:t>2</a:t>
            </a:r>
            <a:endParaRPr lang="zh-TW" altLang="en-US" sz="2000" b="1" dirty="0">
              <a:solidFill>
                <a:schemeClr val="bg1"/>
              </a:solidFill>
            </a:endParaRPr>
          </a:p>
        </p:txBody>
      </p:sp>
      <p:pic>
        <p:nvPicPr>
          <p:cNvPr id="19" name="圖片 18"/>
          <p:cNvPicPr>
            <a:picLocks noChangeAspect="1"/>
          </p:cNvPicPr>
          <p:nvPr/>
        </p:nvPicPr>
        <p:blipFill rotWithShape="1">
          <a:blip r:embed="rId3">
            <a:extLst>
              <a:ext uri="{28A0092B-C50C-407E-A947-70E740481C1C}">
                <a14:useLocalDpi xmlns:a14="http://schemas.microsoft.com/office/drawing/2010/main" val="0"/>
              </a:ext>
            </a:extLst>
          </a:blip>
          <a:srcRect l="30729" t="40866" r="19271" b="31360"/>
          <a:stretch/>
        </p:blipFill>
        <p:spPr>
          <a:xfrm>
            <a:off x="4554477" y="5018399"/>
            <a:ext cx="4572001" cy="1419225"/>
          </a:xfrm>
          <a:prstGeom prst="rect">
            <a:avLst/>
          </a:prstGeom>
          <a:ln w="76200">
            <a:solidFill>
              <a:srgbClr val="FF0000"/>
            </a:solidFill>
          </a:ln>
          <a:effectLst>
            <a:outerShdw blurRad="292100" dist="139700" dir="2700000" algn="tl" rotWithShape="0">
              <a:srgbClr val="333333">
                <a:alpha val="65000"/>
              </a:srgbClr>
            </a:outerShdw>
          </a:effectLst>
        </p:spPr>
      </p:pic>
      <p:sp>
        <p:nvSpPr>
          <p:cNvPr id="20" name="流程圖: 接點 19"/>
          <p:cNvSpPr/>
          <p:nvPr/>
        </p:nvSpPr>
        <p:spPr>
          <a:xfrm>
            <a:off x="4274620" y="4832907"/>
            <a:ext cx="449943" cy="449943"/>
          </a:xfrm>
          <a:prstGeom prst="flowChartConnector">
            <a:avLst/>
          </a:prstGeom>
          <a:solidFill>
            <a:srgbClr val="FF0000"/>
          </a:solid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b="1" dirty="0">
                <a:solidFill>
                  <a:schemeClr val="bg1"/>
                </a:solidFill>
              </a:rPr>
              <a:t>3</a:t>
            </a:r>
            <a:endParaRPr lang="zh-TW" altLang="en-US" sz="2000" b="1" dirty="0">
              <a:solidFill>
                <a:schemeClr val="bg1"/>
              </a:solidFill>
            </a:endParaRPr>
          </a:p>
        </p:txBody>
      </p:sp>
      <p:sp>
        <p:nvSpPr>
          <p:cNvPr id="2" name="投影片編號版面配置區 1"/>
          <p:cNvSpPr>
            <a:spLocks noGrp="1"/>
          </p:cNvSpPr>
          <p:nvPr>
            <p:ph type="sldNum" sz="quarter" idx="12"/>
          </p:nvPr>
        </p:nvSpPr>
        <p:spPr/>
        <p:txBody>
          <a:bodyPr/>
          <a:lstStyle/>
          <a:p>
            <a:fld id="{A6174ADA-354D-4803-A14C-B38EECA4D689}" type="slidenum">
              <a:rPr lang="zh-TW" altLang="en-US" smtClean="0"/>
              <a:t>44</a:t>
            </a:fld>
            <a:endParaRPr lang="zh-TW" altLang="en-US"/>
          </a:p>
        </p:txBody>
      </p:sp>
    </p:spTree>
    <p:extLst>
      <p:ext uri="{BB962C8B-B14F-4D97-AF65-F5344CB8AC3E}">
        <p14:creationId xmlns:p14="http://schemas.microsoft.com/office/powerpoint/2010/main" val="156077980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874"/>
            <a:ext cx="12192000" cy="520700"/>
          </a:xfrm>
          <a:prstGeom prst="rect">
            <a:avLst/>
          </a:prstGeom>
          <a:solidFill>
            <a:srgbClr val="DFD7E9"/>
          </a:solidFill>
          <a:ln>
            <a:solidFill>
              <a:srgbClr val="DFD7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TW" sz="2400" dirty="0" smtClean="0">
                <a:solidFill>
                  <a:schemeClr val="tx1"/>
                </a:solidFill>
                <a:latin typeface="華康中特圓體" panose="020F0809000000000000" pitchFamily="49" charset="-120"/>
                <a:ea typeface="華康中特圓體" panose="020F0809000000000000" pitchFamily="49" charset="-120"/>
                <a:sym typeface="Wingdings" panose="05000000000000000000" pitchFamily="2" charset="2"/>
              </a:rPr>
              <a:t>2.2</a:t>
            </a:r>
            <a:r>
              <a:rPr lang="zh-TW" altLang="en-US" sz="2400" dirty="0" smtClean="0">
                <a:solidFill>
                  <a:schemeClr val="tx1"/>
                </a:solidFill>
                <a:latin typeface="華康中特圓體" panose="020F0809000000000000" pitchFamily="49" charset="-120"/>
                <a:ea typeface="華康中特圓體" panose="020F0809000000000000" pitchFamily="49" charset="-120"/>
                <a:sym typeface="Wingdings" panose="05000000000000000000" pitchFamily="2" charset="2"/>
              </a:rPr>
              <a:t>列印「申請校系</a:t>
            </a:r>
            <a:r>
              <a:rPr lang="en-US" altLang="zh-TW" sz="2400" dirty="0" smtClean="0">
                <a:solidFill>
                  <a:schemeClr val="tx1"/>
                </a:solidFill>
                <a:latin typeface="華康中特圓體" panose="020F0809000000000000" pitchFamily="49" charset="-120"/>
                <a:ea typeface="華康中特圓體" panose="020F0809000000000000" pitchFamily="49" charset="-120"/>
                <a:sym typeface="Wingdings" panose="05000000000000000000" pitchFamily="2" charset="2"/>
              </a:rPr>
              <a:t>(</a:t>
            </a:r>
            <a:r>
              <a:rPr lang="zh-TW" altLang="en-US" sz="2400" dirty="0" smtClean="0">
                <a:solidFill>
                  <a:schemeClr val="tx1"/>
                </a:solidFill>
                <a:latin typeface="華康中特圓體" panose="020F0809000000000000" pitchFamily="49" charset="-120"/>
                <a:ea typeface="華康中特圓體" panose="020F0809000000000000" pitchFamily="49" charset="-120"/>
                <a:sym typeface="Wingdings" panose="05000000000000000000" pitchFamily="2" charset="2"/>
              </a:rPr>
              <a:t>組</a:t>
            </a:r>
            <a:r>
              <a:rPr lang="en-US" altLang="zh-TW" sz="2400" dirty="0" smtClean="0">
                <a:solidFill>
                  <a:schemeClr val="tx1"/>
                </a:solidFill>
                <a:latin typeface="華康中特圓體" panose="020F0809000000000000" pitchFamily="49" charset="-120"/>
                <a:ea typeface="華康中特圓體" panose="020F0809000000000000" pitchFamily="49" charset="-120"/>
                <a:sym typeface="Wingdings" panose="05000000000000000000" pitchFamily="2" charset="2"/>
              </a:rPr>
              <a:t>)</a:t>
            </a:r>
            <a:r>
              <a:rPr lang="zh-TW" altLang="en-US" sz="2400" dirty="0" smtClean="0">
                <a:solidFill>
                  <a:schemeClr val="tx1"/>
                </a:solidFill>
                <a:latin typeface="華康中特圓體" panose="020F0809000000000000" pitchFamily="49" charset="-120"/>
                <a:ea typeface="華康中特圓體" panose="020F0809000000000000" pitchFamily="49" charset="-120"/>
                <a:sym typeface="Wingdings" panose="05000000000000000000" pitchFamily="2" charset="2"/>
              </a:rPr>
              <a:t>、學程資料調查表」</a:t>
            </a:r>
            <a:endParaRPr lang="en-US" altLang="zh-TW" sz="2400" dirty="0" smtClean="0">
              <a:solidFill>
                <a:schemeClr val="tx1"/>
              </a:solidFill>
              <a:latin typeface="華康中特圓體" panose="020F0809000000000000" pitchFamily="49" charset="-120"/>
              <a:ea typeface="華康中特圓體" panose="020F0809000000000000" pitchFamily="49" charset="-120"/>
              <a:sym typeface="Wingdings" panose="05000000000000000000" pitchFamily="2" charset="2"/>
            </a:endParaRPr>
          </a:p>
        </p:txBody>
      </p:sp>
      <p:pic>
        <p:nvPicPr>
          <p:cNvPr id="3" name="Google Shape;549;p55"/>
          <p:cNvPicPr preferRelativeResize="0"/>
          <p:nvPr/>
        </p:nvPicPr>
        <p:blipFill rotWithShape="1">
          <a:blip r:embed="rId2">
            <a:alphaModFix/>
          </a:blip>
          <a:srcRect l="24085" t="1622" r="23371" b="53080"/>
          <a:stretch/>
        </p:blipFill>
        <p:spPr>
          <a:xfrm>
            <a:off x="552449" y="565098"/>
            <a:ext cx="5086351" cy="1756620"/>
          </a:xfrm>
          <a:prstGeom prst="rect">
            <a:avLst/>
          </a:prstGeom>
          <a:noFill/>
          <a:ln>
            <a:noFill/>
          </a:ln>
        </p:spPr>
      </p:pic>
      <p:pic>
        <p:nvPicPr>
          <p:cNvPr id="5" name="圖片 4"/>
          <p:cNvPicPr>
            <a:picLocks noChangeAspect="1"/>
          </p:cNvPicPr>
          <p:nvPr/>
        </p:nvPicPr>
        <p:blipFill rotWithShape="1">
          <a:blip r:embed="rId3" cstate="print">
            <a:extLst>
              <a:ext uri="{28A0092B-C50C-407E-A947-70E740481C1C}">
                <a14:useLocalDpi xmlns:a14="http://schemas.microsoft.com/office/drawing/2010/main" val="0"/>
              </a:ext>
            </a:extLst>
          </a:blip>
          <a:srcRect l="5107" t="4861" r="4807" b="9091"/>
          <a:stretch/>
        </p:blipFill>
        <p:spPr>
          <a:xfrm>
            <a:off x="6545373" y="662730"/>
            <a:ext cx="4722395" cy="6083946"/>
          </a:xfrm>
          <a:prstGeom prst="rect">
            <a:avLst/>
          </a:prstGeom>
          <a:ln>
            <a:solidFill>
              <a:schemeClr val="tx2"/>
            </a:solidFill>
          </a:ln>
        </p:spPr>
      </p:pic>
      <p:pic>
        <p:nvPicPr>
          <p:cNvPr id="6" name="圖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735541" y="1244908"/>
            <a:ext cx="603062" cy="605954"/>
          </a:xfrm>
          <a:prstGeom prst="rect">
            <a:avLst/>
          </a:prstGeom>
        </p:spPr>
      </p:pic>
      <p:sp>
        <p:nvSpPr>
          <p:cNvPr id="7" name="文字方塊 6"/>
          <p:cNvSpPr txBox="1"/>
          <p:nvPr/>
        </p:nvSpPr>
        <p:spPr>
          <a:xfrm>
            <a:off x="288125" y="3607284"/>
            <a:ext cx="5614998" cy="861774"/>
          </a:xfrm>
          <a:prstGeom prst="rect">
            <a:avLst/>
          </a:prstGeom>
          <a:solidFill>
            <a:srgbClr val="E1F0FF"/>
          </a:solidFill>
        </p:spPr>
        <p:txBody>
          <a:bodyPr wrap="square" rtlCol="0">
            <a:spAutoFit/>
          </a:bodyPr>
          <a:lstStyle/>
          <a:p>
            <a:pPr marL="342900" indent="-342900">
              <a:buFont typeface="Wingdings" panose="05000000000000000000" pitchFamily="2" charset="2"/>
              <a:buChar char="Ø"/>
            </a:pPr>
            <a:r>
              <a:rPr lang="en-US" altLang="zh-TW" sz="1600" dirty="0" smtClean="0">
                <a:latin typeface="華康中特圓體" panose="020F0809000000000000" pitchFamily="49" charset="-120"/>
                <a:ea typeface="華康中特圓體" panose="020F0809000000000000" pitchFamily="49" charset="-120"/>
              </a:rPr>
              <a:t>111</a:t>
            </a:r>
            <a:r>
              <a:rPr lang="zh-TW" altLang="en-US" sz="1600" dirty="0" smtClean="0">
                <a:latin typeface="華康中特圓體" panose="020F0809000000000000" pitchFamily="49" charset="-120"/>
                <a:ea typeface="華康中特圓體" panose="020F0809000000000000" pitchFamily="49" charset="-120"/>
              </a:rPr>
              <a:t>學年度參採學習歷程，申請生須於</a:t>
            </a:r>
            <a:r>
              <a:rPr lang="zh-TW" altLang="en-US" u="sng" dirty="0" smtClean="0">
                <a:solidFill>
                  <a:srgbClr val="FF0000"/>
                </a:solidFill>
                <a:latin typeface="華康中特圓體" panose="020F0809000000000000" pitchFamily="49" charset="-120"/>
                <a:ea typeface="華康中特圓體" panose="020F0809000000000000" pitchFamily="49" charset="-120"/>
              </a:rPr>
              <a:t>第一階段報名時</a:t>
            </a:r>
            <a:r>
              <a:rPr lang="zh-TW" altLang="en-US" sz="1600" dirty="0" smtClean="0">
                <a:latin typeface="華康中特圓體" panose="020F0809000000000000" pitchFamily="49" charset="-120"/>
                <a:ea typeface="華康中特圓體" panose="020F0809000000000000" pitchFamily="49" charset="-120"/>
              </a:rPr>
              <a:t>，登錄是否同意本委員會取得其中央資料庫學習歷程檔案作為第二階段複試學習歷程備審資料審查</a:t>
            </a:r>
            <a:endParaRPr lang="zh-TW" altLang="en-US" sz="1600" dirty="0">
              <a:latin typeface="華康中特圓體" panose="020F0809000000000000" pitchFamily="49" charset="-120"/>
              <a:ea typeface="華康中特圓體" panose="020F0809000000000000" pitchFamily="49" charset="-120"/>
            </a:endParaRPr>
          </a:p>
        </p:txBody>
      </p:sp>
      <p:sp>
        <p:nvSpPr>
          <p:cNvPr id="8" name="矩形 7"/>
          <p:cNvSpPr/>
          <p:nvPr/>
        </p:nvSpPr>
        <p:spPr>
          <a:xfrm>
            <a:off x="305470" y="2334029"/>
            <a:ext cx="5614998" cy="447680"/>
          </a:xfrm>
          <a:prstGeom prst="rect">
            <a:avLst/>
          </a:prstGeom>
          <a:solidFill>
            <a:srgbClr val="E1F0FF"/>
          </a:solidFill>
          <a:ln>
            <a:solidFill>
              <a:srgbClr val="E1F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Wingdings" panose="05000000000000000000" pitchFamily="2" charset="2"/>
              <a:buChar char="Ø"/>
            </a:pPr>
            <a:r>
              <a:rPr lang="zh-TW" altLang="en-US" sz="1600" dirty="0">
                <a:solidFill>
                  <a:schemeClr val="tx1"/>
                </a:solidFill>
                <a:latin typeface="華康中特圓體" panose="020F0809000000000000" pitchFamily="49" charset="-120"/>
                <a:ea typeface="華康中特圓體" panose="020F0809000000000000" pitchFamily="49" charset="-120"/>
              </a:rPr>
              <a:t>完成</a:t>
            </a:r>
            <a:r>
              <a:rPr lang="en-US" altLang="zh-TW" sz="1600" dirty="0">
                <a:solidFill>
                  <a:schemeClr val="tx1"/>
                </a:solidFill>
                <a:latin typeface="華康中特圓體" panose="020F0809000000000000" pitchFamily="49" charset="-120"/>
                <a:ea typeface="華康中特圓體" panose="020F0809000000000000" pitchFamily="49" charset="-120"/>
              </a:rPr>
              <a:t>2.1</a:t>
            </a:r>
            <a:r>
              <a:rPr lang="zh-TW" altLang="en-US" sz="1600" dirty="0" smtClean="0">
                <a:solidFill>
                  <a:schemeClr val="tx1"/>
                </a:solidFill>
                <a:latin typeface="華康中特圓體" panose="020F0809000000000000" pitchFamily="49" charset="-120"/>
                <a:ea typeface="華康中特圓體" panose="020F0809000000000000" pitchFamily="49" charset="-120"/>
              </a:rPr>
              <a:t>轉入申請生資料</a:t>
            </a:r>
            <a:r>
              <a:rPr lang="zh-TW" altLang="en-US" sz="1600" dirty="0">
                <a:solidFill>
                  <a:schemeClr val="tx1"/>
                </a:solidFill>
                <a:latin typeface="華康中特圓體" panose="020F0809000000000000" pitchFamily="49" charset="-120"/>
                <a:ea typeface="華康中特圓體" panose="020F0809000000000000" pitchFamily="49" charset="-120"/>
              </a:rPr>
              <a:t>後，請選擇「</a:t>
            </a:r>
            <a:r>
              <a:rPr lang="zh-TW" altLang="en-US" sz="1600" dirty="0" smtClean="0">
                <a:solidFill>
                  <a:srgbClr val="FF0000"/>
                </a:solidFill>
                <a:latin typeface="華康中特圓體" panose="020F0809000000000000" pitchFamily="49" charset="-120"/>
                <a:ea typeface="華康中特圓體" panose="020F0809000000000000" pitchFamily="49" charset="-120"/>
              </a:rPr>
              <a:t>列印</a:t>
            </a:r>
            <a:r>
              <a:rPr lang="en-US" altLang="zh-TW" sz="1600" dirty="0" smtClean="0">
                <a:solidFill>
                  <a:srgbClr val="FF0000"/>
                </a:solidFill>
                <a:latin typeface="華康中特圓體" panose="020F0809000000000000" pitchFamily="49" charset="-120"/>
                <a:ea typeface="華康中特圓體" panose="020F0809000000000000" pitchFamily="49" charset="-120"/>
              </a:rPr>
              <a:t>(PDF)</a:t>
            </a:r>
            <a:r>
              <a:rPr lang="zh-TW" altLang="en-US" sz="1600" dirty="0" smtClean="0">
                <a:solidFill>
                  <a:schemeClr val="tx1"/>
                </a:solidFill>
                <a:latin typeface="華康中特圓體" panose="020F0809000000000000" pitchFamily="49" charset="-120"/>
                <a:ea typeface="華康中特圓體" panose="020F0809000000000000" pitchFamily="49" charset="-120"/>
              </a:rPr>
              <a:t>」</a:t>
            </a:r>
            <a:endParaRPr lang="en-US" altLang="zh-TW" sz="1600" dirty="0">
              <a:solidFill>
                <a:schemeClr val="tx1"/>
              </a:solidFill>
              <a:latin typeface="華康中特圓體" panose="020F0809000000000000" pitchFamily="49" charset="-120"/>
              <a:ea typeface="華康中特圓體" panose="020F0809000000000000" pitchFamily="49" charset="-120"/>
            </a:endParaRPr>
          </a:p>
        </p:txBody>
      </p:sp>
      <p:sp>
        <p:nvSpPr>
          <p:cNvPr id="9" name="矩形 8"/>
          <p:cNvSpPr/>
          <p:nvPr/>
        </p:nvSpPr>
        <p:spPr>
          <a:xfrm>
            <a:off x="288125" y="2886720"/>
            <a:ext cx="5614998" cy="615553"/>
          </a:xfrm>
          <a:prstGeom prst="rect">
            <a:avLst/>
          </a:prstGeom>
          <a:solidFill>
            <a:srgbClr val="E1F0FF"/>
          </a:solidFill>
          <a:ln>
            <a:solidFill>
              <a:srgbClr val="E1F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Wingdings" panose="05000000000000000000" pitchFamily="2" charset="2"/>
              <a:buChar char="Ø"/>
            </a:pPr>
            <a:r>
              <a:rPr lang="zh-TW" altLang="en-US" sz="1600" dirty="0">
                <a:solidFill>
                  <a:schemeClr val="tx1"/>
                </a:solidFill>
                <a:latin typeface="華康中特圓體" panose="020F0809000000000000" pitchFamily="49" charset="-120"/>
                <a:ea typeface="華康中特圓體" panose="020F0809000000000000" pitchFamily="49" charset="-120"/>
              </a:rPr>
              <a:t>調查表的「一、基本資料」會由系統帶入</a:t>
            </a:r>
            <a:r>
              <a:rPr lang="en-US" altLang="zh-TW" sz="1600" dirty="0">
                <a:solidFill>
                  <a:srgbClr val="0066CC"/>
                </a:solidFill>
                <a:latin typeface="華康中特圓體" panose="020F0809000000000000" pitchFamily="49" charset="-120"/>
                <a:ea typeface="華康中特圓體" panose="020F0809000000000000" pitchFamily="49" charset="-120"/>
              </a:rPr>
              <a:t>2.1</a:t>
            </a:r>
            <a:r>
              <a:rPr lang="zh-TW" altLang="en-US" sz="1600" dirty="0">
                <a:solidFill>
                  <a:srgbClr val="0066CC"/>
                </a:solidFill>
                <a:latin typeface="華康中特圓體" panose="020F0809000000000000" pitchFamily="49" charset="-120"/>
                <a:ea typeface="華康中特圓體" panose="020F0809000000000000" pitchFamily="49" charset="-120"/>
              </a:rPr>
              <a:t>已轉入</a:t>
            </a:r>
            <a:r>
              <a:rPr lang="zh-TW" altLang="en-US" sz="1600" dirty="0" smtClean="0">
                <a:solidFill>
                  <a:schemeClr val="tx1"/>
                </a:solidFill>
                <a:latin typeface="華康中特圓體" panose="020F0809000000000000" pitchFamily="49" charset="-120"/>
                <a:ea typeface="華康中特圓體" panose="020F0809000000000000" pitchFamily="49" charset="-120"/>
              </a:rPr>
              <a:t>之申請生資料</a:t>
            </a:r>
            <a:endParaRPr lang="zh-TW" altLang="en-US" sz="1600" dirty="0">
              <a:solidFill>
                <a:schemeClr val="tx1"/>
              </a:solidFill>
              <a:latin typeface="華康中特圓體" panose="020F0809000000000000" pitchFamily="49" charset="-120"/>
              <a:ea typeface="華康中特圓體" panose="020F0809000000000000" pitchFamily="49" charset="-120"/>
            </a:endParaRPr>
          </a:p>
        </p:txBody>
      </p:sp>
      <p:sp>
        <p:nvSpPr>
          <p:cNvPr id="10" name="矩形 9"/>
          <p:cNvSpPr/>
          <p:nvPr/>
        </p:nvSpPr>
        <p:spPr>
          <a:xfrm>
            <a:off x="6657975" y="2419350"/>
            <a:ext cx="4533900" cy="65722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16" name="直線單箭頭接點 15"/>
          <p:cNvCxnSpPr/>
          <p:nvPr/>
        </p:nvCxnSpPr>
        <p:spPr>
          <a:xfrm flipV="1">
            <a:off x="5903123" y="2886721"/>
            <a:ext cx="754852" cy="84345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 name="投影片編號版面配置區 3"/>
          <p:cNvSpPr>
            <a:spLocks noGrp="1"/>
          </p:cNvSpPr>
          <p:nvPr>
            <p:ph type="sldNum" sz="quarter" idx="12"/>
          </p:nvPr>
        </p:nvSpPr>
        <p:spPr/>
        <p:txBody>
          <a:bodyPr/>
          <a:lstStyle/>
          <a:p>
            <a:fld id="{A6174ADA-354D-4803-A14C-B38EECA4D689}" type="slidenum">
              <a:rPr lang="zh-TW" altLang="en-US" smtClean="0"/>
              <a:t>45</a:t>
            </a:fld>
            <a:endParaRPr lang="zh-TW" altLang="en-US"/>
          </a:p>
        </p:txBody>
      </p:sp>
    </p:spTree>
    <p:extLst>
      <p:ext uri="{BB962C8B-B14F-4D97-AF65-F5344CB8AC3E}">
        <p14:creationId xmlns:p14="http://schemas.microsoft.com/office/powerpoint/2010/main" val="197751730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p:cNvPicPr>
            <a:picLocks noChangeAspect="1"/>
          </p:cNvPicPr>
          <p:nvPr/>
        </p:nvPicPr>
        <p:blipFill rotWithShape="1">
          <a:blip r:embed="rId2"/>
          <a:srcRect l="853" t="4711" r="75897" b="38146"/>
          <a:stretch/>
        </p:blipFill>
        <p:spPr>
          <a:xfrm>
            <a:off x="3007456" y="954333"/>
            <a:ext cx="1725959" cy="3433652"/>
          </a:xfrm>
          <a:prstGeom prst="rect">
            <a:avLst/>
          </a:prstGeom>
        </p:spPr>
      </p:pic>
      <p:pic>
        <p:nvPicPr>
          <p:cNvPr id="9" name="圖片 8"/>
          <p:cNvPicPr>
            <a:picLocks noChangeAspect="1"/>
          </p:cNvPicPr>
          <p:nvPr/>
        </p:nvPicPr>
        <p:blipFill rotWithShape="1">
          <a:blip r:embed="rId2"/>
          <a:srcRect b="96049"/>
          <a:stretch/>
        </p:blipFill>
        <p:spPr>
          <a:xfrm>
            <a:off x="2959323" y="610991"/>
            <a:ext cx="7743251" cy="247650"/>
          </a:xfrm>
          <a:prstGeom prst="rect">
            <a:avLst/>
          </a:prstGeom>
        </p:spPr>
      </p:pic>
      <p:grpSp>
        <p:nvGrpSpPr>
          <p:cNvPr id="11" name="群組 10"/>
          <p:cNvGrpSpPr/>
          <p:nvPr/>
        </p:nvGrpSpPr>
        <p:grpSpPr>
          <a:xfrm>
            <a:off x="4970112" y="954333"/>
            <a:ext cx="5677444" cy="3489320"/>
            <a:chOff x="4810125" y="879481"/>
            <a:chExt cx="5753372" cy="3489320"/>
          </a:xfrm>
        </p:grpSpPr>
        <p:pic>
          <p:nvPicPr>
            <p:cNvPr id="12" name="圖片 11"/>
            <p:cNvPicPr>
              <a:picLocks noChangeAspect="1"/>
            </p:cNvPicPr>
            <p:nvPr/>
          </p:nvPicPr>
          <p:blipFill rotWithShape="1">
            <a:blip r:embed="rId3">
              <a:extLst>
                <a:ext uri="{28A0092B-C50C-407E-A947-70E740481C1C}">
                  <a14:useLocalDpi xmlns:a14="http://schemas.microsoft.com/office/drawing/2010/main" val="0"/>
                </a:ext>
              </a:extLst>
            </a:blip>
            <a:srcRect l="26276" t="28390" r="8485" b="21768"/>
            <a:stretch/>
          </p:blipFill>
          <p:spPr>
            <a:xfrm>
              <a:off x="4810125" y="879481"/>
              <a:ext cx="5753372" cy="3489320"/>
            </a:xfrm>
            <a:prstGeom prst="rect">
              <a:avLst/>
            </a:prstGeom>
            <a:solidFill>
              <a:srgbClr val="0066CC"/>
            </a:solidFill>
            <a:ln w="38100">
              <a:solidFill>
                <a:srgbClr val="0066CC"/>
              </a:solidFill>
            </a:ln>
          </p:spPr>
        </p:pic>
        <p:sp>
          <p:nvSpPr>
            <p:cNvPr id="13" name="矩形 12"/>
            <p:cNvSpPr/>
            <p:nvPr/>
          </p:nvSpPr>
          <p:spPr>
            <a:xfrm>
              <a:off x="4810125" y="3087488"/>
              <a:ext cx="5741398" cy="320940"/>
            </a:xfrm>
            <a:prstGeom prst="rect">
              <a:avLst/>
            </a:prstGeom>
            <a:solidFill>
              <a:srgbClr val="0066CC"/>
            </a:solidFill>
            <a:ln>
              <a:solidFill>
                <a:srgbClr val="00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smtClean="0">
                  <a:latin typeface="華康中特圓體" panose="020F0809000000000000" pitchFamily="49" charset="-120"/>
                  <a:ea typeface="華康中特圓體" panose="020F0809000000000000" pitchFamily="49" charset="-120"/>
                </a:rPr>
                <a:t>申請生資料編輯區</a:t>
              </a:r>
              <a:endParaRPr lang="zh-TW" altLang="en-US" dirty="0">
                <a:latin typeface="華康中特圓體" panose="020F0809000000000000" pitchFamily="49" charset="-120"/>
                <a:ea typeface="華康中特圓體" panose="020F0809000000000000" pitchFamily="49" charset="-120"/>
              </a:endParaRPr>
            </a:p>
          </p:txBody>
        </p:sp>
      </p:grpSp>
      <p:grpSp>
        <p:nvGrpSpPr>
          <p:cNvPr id="19" name="群組 18"/>
          <p:cNvGrpSpPr/>
          <p:nvPr/>
        </p:nvGrpSpPr>
        <p:grpSpPr>
          <a:xfrm>
            <a:off x="3114674" y="4639251"/>
            <a:ext cx="7521065" cy="2104071"/>
            <a:chOff x="1952625" y="4286250"/>
            <a:chExt cx="7543800" cy="2295526"/>
          </a:xfrm>
        </p:grpSpPr>
        <p:pic>
          <p:nvPicPr>
            <p:cNvPr id="3" name="圖片 2"/>
            <p:cNvPicPr>
              <a:picLocks noChangeAspect="1"/>
            </p:cNvPicPr>
            <p:nvPr/>
          </p:nvPicPr>
          <p:blipFill rotWithShape="1">
            <a:blip r:embed="rId2"/>
            <a:srcRect l="1100" t="62158" r="1476" b="1215"/>
            <a:stretch/>
          </p:blipFill>
          <p:spPr>
            <a:xfrm>
              <a:off x="1952625" y="4286250"/>
              <a:ext cx="7543800" cy="2295526"/>
            </a:xfrm>
            <a:prstGeom prst="rect">
              <a:avLst/>
            </a:prstGeom>
            <a:solidFill>
              <a:srgbClr val="00B050"/>
            </a:solidFill>
            <a:ln w="38100">
              <a:solidFill>
                <a:schemeClr val="accent6">
                  <a:lumMod val="75000"/>
                </a:schemeClr>
              </a:solidFill>
            </a:ln>
          </p:spPr>
        </p:pic>
        <p:sp>
          <p:nvSpPr>
            <p:cNvPr id="14" name="矩形 13"/>
            <p:cNvSpPr/>
            <p:nvPr/>
          </p:nvSpPr>
          <p:spPr>
            <a:xfrm>
              <a:off x="1952625" y="5314950"/>
              <a:ext cx="7543800" cy="320940"/>
            </a:xfrm>
            <a:prstGeom prst="rect">
              <a:avLst/>
            </a:prstGeom>
            <a:solidFill>
              <a:schemeClr val="accent6">
                <a:lumMod val="75000"/>
              </a:schemeClr>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smtClean="0">
                  <a:latin typeface="華康中特圓體" panose="020F0809000000000000" pitchFamily="49" charset="-120"/>
                  <a:ea typeface="華康中特圓體" panose="020F0809000000000000" pitchFamily="49" charset="-120"/>
                </a:rPr>
                <a:t>申請生查詢、搜尋區</a:t>
              </a:r>
              <a:endParaRPr lang="zh-TW" altLang="en-US" dirty="0">
                <a:latin typeface="華康中特圓體" panose="020F0809000000000000" pitchFamily="49" charset="-120"/>
                <a:ea typeface="華康中特圓體" panose="020F0809000000000000" pitchFamily="49" charset="-120"/>
              </a:endParaRPr>
            </a:p>
          </p:txBody>
        </p:sp>
      </p:grpSp>
      <p:sp>
        <p:nvSpPr>
          <p:cNvPr id="15" name="五邊形 14"/>
          <p:cNvSpPr/>
          <p:nvPr/>
        </p:nvSpPr>
        <p:spPr>
          <a:xfrm rot="5400000">
            <a:off x="546125" y="475642"/>
            <a:ext cx="893300" cy="1841500"/>
          </a:xfrm>
          <a:prstGeom prst="homePlate">
            <a:avLst>
              <a:gd name="adj" fmla="val 40298"/>
            </a:avLst>
          </a:prstGeom>
          <a:solidFill>
            <a:srgbClr val="DADD00"/>
          </a:solidFill>
          <a:ln>
            <a:solidFill>
              <a:srgbClr val="DADD00"/>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zh-TW" altLang="en-US" dirty="0" smtClean="0">
                <a:solidFill>
                  <a:schemeClr val="tx1"/>
                </a:solidFill>
                <a:latin typeface="華康中特圓體" panose="020F0809000000000000" pitchFamily="49" charset="-120"/>
                <a:ea typeface="華康中特圓體" panose="020F0809000000000000" pitchFamily="49" charset="-120"/>
              </a:rPr>
              <a:t>步驟</a:t>
            </a:r>
            <a:r>
              <a:rPr lang="en-US" altLang="zh-TW" dirty="0" smtClean="0">
                <a:solidFill>
                  <a:schemeClr val="tx1"/>
                </a:solidFill>
                <a:latin typeface="華康中特圓體" panose="020F0809000000000000" pitchFamily="49" charset="-120"/>
                <a:ea typeface="華康中特圓體" panose="020F0809000000000000" pitchFamily="49" charset="-120"/>
              </a:rPr>
              <a:t>1.</a:t>
            </a:r>
          </a:p>
          <a:p>
            <a:pPr algn="ctr"/>
            <a:r>
              <a:rPr lang="zh-TW" altLang="en-US" dirty="0" smtClean="0">
                <a:solidFill>
                  <a:schemeClr val="tx1"/>
                </a:solidFill>
                <a:latin typeface="華康中特圓體" panose="020F0809000000000000" pitchFamily="49" charset="-120"/>
                <a:ea typeface="華康中特圓體" panose="020F0809000000000000" pitchFamily="49" charset="-120"/>
              </a:rPr>
              <a:t>申請資料匯出</a:t>
            </a:r>
            <a:endParaRPr lang="en-US" altLang="zh-TW" dirty="0" smtClean="0">
              <a:solidFill>
                <a:schemeClr val="tx1"/>
              </a:solidFill>
              <a:latin typeface="華康中特圓體" panose="020F0809000000000000" pitchFamily="49" charset="-120"/>
              <a:ea typeface="華康中特圓體" panose="020F0809000000000000" pitchFamily="49" charset="-120"/>
            </a:endParaRPr>
          </a:p>
        </p:txBody>
      </p:sp>
      <p:sp>
        <p:nvSpPr>
          <p:cNvPr id="16" name="五邊形 15"/>
          <p:cNvSpPr/>
          <p:nvPr/>
        </p:nvSpPr>
        <p:spPr>
          <a:xfrm rot="5400000">
            <a:off x="527022" y="1436594"/>
            <a:ext cx="931504" cy="1841500"/>
          </a:xfrm>
          <a:prstGeom prst="homePlate">
            <a:avLst>
              <a:gd name="adj" fmla="val 38832"/>
            </a:avLst>
          </a:prstGeom>
          <a:solidFill>
            <a:srgbClr val="DADD00"/>
          </a:solidFill>
          <a:ln>
            <a:solidFill>
              <a:srgbClr val="DADD00"/>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zh-TW" altLang="en-US" dirty="0" smtClean="0">
                <a:solidFill>
                  <a:schemeClr val="tx1"/>
                </a:solidFill>
                <a:latin typeface="華康中特圓體" panose="020F0809000000000000" pitchFamily="49" charset="-120"/>
                <a:ea typeface="華康中特圓體" panose="020F0809000000000000" pitchFamily="49" charset="-120"/>
              </a:rPr>
              <a:t>步驟</a:t>
            </a:r>
            <a:r>
              <a:rPr lang="en-US" altLang="zh-TW" dirty="0">
                <a:solidFill>
                  <a:schemeClr val="tx1"/>
                </a:solidFill>
                <a:latin typeface="華康中特圓體" panose="020F0809000000000000" pitchFamily="49" charset="-120"/>
                <a:ea typeface="華康中特圓體" panose="020F0809000000000000" pitchFamily="49" charset="-120"/>
              </a:rPr>
              <a:t>2</a:t>
            </a:r>
            <a:r>
              <a:rPr lang="en-US" altLang="zh-TW" dirty="0" smtClean="0">
                <a:solidFill>
                  <a:schemeClr val="tx1"/>
                </a:solidFill>
                <a:latin typeface="華康中特圓體" panose="020F0809000000000000" pitchFamily="49" charset="-120"/>
                <a:ea typeface="華康中特圓體" panose="020F0809000000000000" pitchFamily="49" charset="-120"/>
              </a:rPr>
              <a:t>.</a:t>
            </a:r>
          </a:p>
          <a:p>
            <a:pPr algn="ctr"/>
            <a:r>
              <a:rPr lang="zh-TW" altLang="en-US" dirty="0" smtClean="0">
                <a:solidFill>
                  <a:schemeClr val="tx1"/>
                </a:solidFill>
                <a:latin typeface="華康中特圓體" panose="020F0809000000000000" pitchFamily="49" charset="-120"/>
                <a:ea typeface="華康中特圓體" panose="020F0809000000000000" pitchFamily="49" charset="-120"/>
              </a:rPr>
              <a:t>申請資料匯入</a:t>
            </a:r>
            <a:endParaRPr lang="en-US" altLang="zh-TW" dirty="0" smtClean="0">
              <a:solidFill>
                <a:schemeClr val="tx1"/>
              </a:solidFill>
              <a:latin typeface="華康中特圓體" panose="020F0809000000000000" pitchFamily="49" charset="-120"/>
              <a:ea typeface="華康中特圓體" panose="020F0809000000000000" pitchFamily="49" charset="-120"/>
            </a:endParaRPr>
          </a:p>
        </p:txBody>
      </p:sp>
      <p:sp>
        <p:nvSpPr>
          <p:cNvPr id="17" name="五邊形 16"/>
          <p:cNvSpPr/>
          <p:nvPr/>
        </p:nvSpPr>
        <p:spPr>
          <a:xfrm rot="5400000">
            <a:off x="402177" y="2541495"/>
            <a:ext cx="1181195" cy="1841500"/>
          </a:xfrm>
          <a:prstGeom prst="homePlate">
            <a:avLst>
              <a:gd name="adj" fmla="val 40861"/>
            </a:avLst>
          </a:prstGeom>
          <a:solidFill>
            <a:srgbClr val="DADD00"/>
          </a:solidFill>
          <a:ln>
            <a:solidFill>
              <a:srgbClr val="DADD00"/>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zh-TW" altLang="en-US" dirty="0">
                <a:solidFill>
                  <a:schemeClr val="tx1"/>
                </a:solidFill>
                <a:latin typeface="華康中特圓體" panose="020F0809000000000000" pitchFamily="49" charset="-120"/>
                <a:ea typeface="華康中特圓體" panose="020F0809000000000000" pitchFamily="49" charset="-120"/>
              </a:rPr>
              <a:t>步驟</a:t>
            </a:r>
            <a:r>
              <a:rPr lang="en-US" altLang="zh-TW" dirty="0">
                <a:solidFill>
                  <a:schemeClr val="tx1"/>
                </a:solidFill>
                <a:latin typeface="華康中特圓體" panose="020F0809000000000000" pitchFamily="49" charset="-120"/>
                <a:ea typeface="華康中特圓體" panose="020F0809000000000000" pitchFamily="49" charset="-120"/>
              </a:rPr>
              <a:t>3</a:t>
            </a:r>
            <a:r>
              <a:rPr lang="en-US" altLang="zh-TW" dirty="0" smtClean="0">
                <a:solidFill>
                  <a:schemeClr val="tx1"/>
                </a:solidFill>
                <a:latin typeface="華康中特圓體" panose="020F0809000000000000" pitchFamily="49" charset="-120"/>
                <a:ea typeface="華康中特圓體" panose="020F0809000000000000" pitchFamily="49" charset="-120"/>
              </a:rPr>
              <a:t>.</a:t>
            </a:r>
          </a:p>
          <a:p>
            <a:pPr algn="ctr"/>
            <a:r>
              <a:rPr lang="zh-TW" altLang="en-US" dirty="0" smtClean="0">
                <a:solidFill>
                  <a:schemeClr val="tx1"/>
                </a:solidFill>
                <a:latin typeface="華康中特圓體" panose="020F0809000000000000" pitchFamily="49" charset="-120"/>
                <a:ea typeface="華康中特圓體" panose="020F0809000000000000" pitchFamily="49" charset="-120"/>
              </a:rPr>
              <a:t>編修</a:t>
            </a:r>
            <a:r>
              <a:rPr lang="zh-TW" altLang="en-US" dirty="0">
                <a:solidFill>
                  <a:schemeClr val="tx1"/>
                </a:solidFill>
                <a:latin typeface="華康中特圓體" panose="020F0809000000000000" pitchFamily="49" charset="-120"/>
                <a:ea typeface="華康中特圓體" panose="020F0809000000000000" pitchFamily="49" charset="-120"/>
              </a:rPr>
              <a:t>申請生資料</a:t>
            </a:r>
            <a:endParaRPr lang="zh-TW" altLang="en-US" sz="1200" dirty="0">
              <a:solidFill>
                <a:schemeClr val="tx1"/>
              </a:solidFill>
              <a:latin typeface="微軟正黑體" panose="020B0604030504040204" pitchFamily="34" charset="-120"/>
              <a:ea typeface="微軟正黑體" panose="020B0604030504040204" pitchFamily="34" charset="-120"/>
            </a:endParaRPr>
          </a:p>
        </p:txBody>
      </p:sp>
      <p:sp>
        <p:nvSpPr>
          <p:cNvPr id="18" name="矩形 17"/>
          <p:cNvSpPr/>
          <p:nvPr/>
        </p:nvSpPr>
        <p:spPr>
          <a:xfrm>
            <a:off x="0" y="-13092"/>
            <a:ext cx="12192000" cy="520700"/>
          </a:xfrm>
          <a:prstGeom prst="rect">
            <a:avLst/>
          </a:prstGeom>
          <a:solidFill>
            <a:srgbClr val="DFD7E9"/>
          </a:solidFill>
          <a:ln>
            <a:solidFill>
              <a:srgbClr val="DFD7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TW" sz="2400" dirty="0">
                <a:solidFill>
                  <a:schemeClr val="tx1"/>
                </a:solidFill>
                <a:latin typeface="華康中特圓體" panose="020F0809000000000000" pitchFamily="49" charset="-120"/>
                <a:ea typeface="華康中特圓體" panose="020F0809000000000000" pitchFamily="49" charset="-120"/>
                <a:sym typeface="Wingdings" panose="05000000000000000000" pitchFamily="2" charset="2"/>
              </a:rPr>
              <a:t>2.3 </a:t>
            </a:r>
            <a:r>
              <a:rPr lang="zh-TW" altLang="en-US" sz="2400" dirty="0">
                <a:solidFill>
                  <a:schemeClr val="tx1"/>
                </a:solidFill>
                <a:latin typeface="華康中特圓體" panose="020F0809000000000000" pitchFamily="49" charset="-120"/>
                <a:ea typeface="華康中特圓體" panose="020F0809000000000000" pitchFamily="49" charset="-120"/>
                <a:sym typeface="Wingdings" panose="05000000000000000000" pitchFamily="2" charset="2"/>
              </a:rPr>
              <a:t>依據回收之「申請校系組學程資料調查表」編修申請生</a:t>
            </a:r>
            <a:r>
              <a:rPr lang="zh-TW" altLang="en-US" sz="2400" dirty="0" smtClean="0">
                <a:solidFill>
                  <a:schemeClr val="tx1"/>
                </a:solidFill>
                <a:latin typeface="華康中特圓體" panose="020F0809000000000000" pitchFamily="49" charset="-120"/>
                <a:ea typeface="華康中特圓體" panose="020F0809000000000000" pitchFamily="49" charset="-120"/>
                <a:sym typeface="Wingdings" panose="05000000000000000000" pitchFamily="2" charset="2"/>
              </a:rPr>
              <a:t>資料</a:t>
            </a:r>
            <a:r>
              <a:rPr lang="en-US" altLang="zh-TW" sz="2400" dirty="0" smtClean="0">
                <a:solidFill>
                  <a:schemeClr val="tx1"/>
                </a:solidFill>
                <a:latin typeface="華康中特圓體" panose="020F0809000000000000" pitchFamily="49" charset="-120"/>
                <a:ea typeface="華康中特圓體" panose="020F0809000000000000" pitchFamily="49" charset="-120"/>
                <a:sym typeface="Wingdings" panose="05000000000000000000" pitchFamily="2" charset="2"/>
              </a:rPr>
              <a:t>(1/4)</a:t>
            </a:r>
            <a:endParaRPr lang="en-US" altLang="zh-TW" sz="2400" dirty="0">
              <a:solidFill>
                <a:schemeClr val="tx1"/>
              </a:solidFill>
              <a:latin typeface="華康中特圓體" panose="020F0809000000000000" pitchFamily="49" charset="-120"/>
              <a:ea typeface="華康中特圓體" panose="020F0809000000000000" pitchFamily="49" charset="-120"/>
              <a:sym typeface="Wingdings" panose="05000000000000000000" pitchFamily="2" charset="2"/>
            </a:endParaRPr>
          </a:p>
        </p:txBody>
      </p:sp>
      <p:sp>
        <p:nvSpPr>
          <p:cNvPr id="20" name="五邊形 19"/>
          <p:cNvSpPr/>
          <p:nvPr/>
        </p:nvSpPr>
        <p:spPr>
          <a:xfrm>
            <a:off x="2664047" y="2698993"/>
            <a:ext cx="476250" cy="390525"/>
          </a:xfrm>
          <a:prstGeom prst="homePlate">
            <a:avLst>
              <a:gd name="adj" fmla="val 74390"/>
            </a:avLst>
          </a:prstGeom>
          <a:solidFill>
            <a:srgbClr val="DADD00"/>
          </a:solidFill>
          <a:ln>
            <a:solidFill>
              <a:srgbClr val="DADD00"/>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en-US" altLang="zh-TW" dirty="0">
                <a:solidFill>
                  <a:schemeClr val="tx1"/>
                </a:solidFill>
                <a:latin typeface="華康中特圓體" panose="020F0809000000000000" pitchFamily="49" charset="-120"/>
                <a:ea typeface="華康中特圓體" panose="020F0809000000000000" pitchFamily="49" charset="-120"/>
              </a:rPr>
              <a:t>1</a:t>
            </a:r>
            <a:endParaRPr lang="zh-TW" altLang="en-US" dirty="0">
              <a:solidFill>
                <a:schemeClr val="tx1"/>
              </a:solidFill>
              <a:latin typeface="華康中特圓體" panose="020F0809000000000000" pitchFamily="49" charset="-120"/>
              <a:ea typeface="華康中特圓體" panose="020F0809000000000000" pitchFamily="49" charset="-120"/>
            </a:endParaRPr>
          </a:p>
        </p:txBody>
      </p:sp>
      <p:sp>
        <p:nvSpPr>
          <p:cNvPr id="21" name="五邊形 20"/>
          <p:cNvSpPr/>
          <p:nvPr/>
        </p:nvSpPr>
        <p:spPr>
          <a:xfrm>
            <a:off x="2661095" y="3296509"/>
            <a:ext cx="476250" cy="390525"/>
          </a:xfrm>
          <a:prstGeom prst="homePlate">
            <a:avLst>
              <a:gd name="adj" fmla="val 71951"/>
            </a:avLst>
          </a:prstGeom>
          <a:solidFill>
            <a:srgbClr val="DADD00"/>
          </a:solidFill>
          <a:ln>
            <a:solidFill>
              <a:srgbClr val="DADD00"/>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en-US" altLang="zh-TW" dirty="0" smtClean="0">
                <a:solidFill>
                  <a:schemeClr val="tx1"/>
                </a:solidFill>
                <a:latin typeface="華康中特圓體" panose="020F0809000000000000" pitchFamily="49" charset="-120"/>
                <a:ea typeface="華康中特圓體" panose="020F0809000000000000" pitchFamily="49" charset="-120"/>
              </a:rPr>
              <a:t>2</a:t>
            </a:r>
            <a:endParaRPr lang="zh-TW" altLang="en-US" dirty="0">
              <a:solidFill>
                <a:schemeClr val="tx1"/>
              </a:solidFill>
              <a:latin typeface="華康中特圓體" panose="020F0809000000000000" pitchFamily="49" charset="-120"/>
              <a:ea typeface="華康中特圓體" panose="020F0809000000000000" pitchFamily="49" charset="-120"/>
            </a:endParaRPr>
          </a:p>
        </p:txBody>
      </p:sp>
      <p:sp>
        <p:nvSpPr>
          <p:cNvPr id="22" name="五邊形 21"/>
          <p:cNvSpPr/>
          <p:nvPr/>
        </p:nvSpPr>
        <p:spPr>
          <a:xfrm>
            <a:off x="6400801" y="3109427"/>
            <a:ext cx="430148" cy="390525"/>
          </a:xfrm>
          <a:prstGeom prst="homePlate">
            <a:avLst>
              <a:gd name="adj" fmla="val 53311"/>
            </a:avLst>
          </a:prstGeom>
          <a:solidFill>
            <a:srgbClr val="DADD00"/>
          </a:solidFill>
          <a:ln>
            <a:solidFill>
              <a:srgbClr val="DADD00"/>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en-US" altLang="zh-TW" dirty="0" smtClean="0">
                <a:solidFill>
                  <a:schemeClr val="tx1"/>
                </a:solidFill>
                <a:latin typeface="華康中特圓體" panose="020F0809000000000000" pitchFamily="49" charset="-120"/>
                <a:ea typeface="華康中特圓體" panose="020F0809000000000000" pitchFamily="49" charset="-120"/>
              </a:rPr>
              <a:t>3</a:t>
            </a:r>
            <a:endParaRPr lang="zh-TW" altLang="en-US" dirty="0">
              <a:solidFill>
                <a:schemeClr val="tx1"/>
              </a:solidFill>
              <a:latin typeface="華康中特圓體" panose="020F0809000000000000" pitchFamily="49" charset="-120"/>
              <a:ea typeface="華康中特圓體" panose="020F0809000000000000" pitchFamily="49" charset="-120"/>
            </a:endParaRPr>
          </a:p>
        </p:txBody>
      </p:sp>
      <p:sp>
        <p:nvSpPr>
          <p:cNvPr id="23" name="五邊形 22"/>
          <p:cNvSpPr/>
          <p:nvPr/>
        </p:nvSpPr>
        <p:spPr>
          <a:xfrm>
            <a:off x="5384801" y="5496023"/>
            <a:ext cx="430148" cy="390525"/>
          </a:xfrm>
          <a:prstGeom prst="homePlate">
            <a:avLst>
              <a:gd name="adj" fmla="val 53311"/>
            </a:avLst>
          </a:prstGeom>
          <a:solidFill>
            <a:srgbClr val="DADD00"/>
          </a:solidFill>
          <a:ln>
            <a:solidFill>
              <a:srgbClr val="DADD00"/>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en-US" altLang="zh-TW" dirty="0" smtClean="0">
                <a:solidFill>
                  <a:schemeClr val="tx1"/>
                </a:solidFill>
                <a:latin typeface="華康中特圓體" panose="020F0809000000000000" pitchFamily="49" charset="-120"/>
                <a:ea typeface="華康中特圓體" panose="020F0809000000000000" pitchFamily="49" charset="-120"/>
              </a:rPr>
              <a:t>3</a:t>
            </a:r>
            <a:endParaRPr lang="zh-TW" altLang="en-US" dirty="0">
              <a:solidFill>
                <a:schemeClr val="tx1"/>
              </a:solidFill>
              <a:latin typeface="華康中特圓體" panose="020F0809000000000000" pitchFamily="49" charset="-120"/>
              <a:ea typeface="華康中特圓體" panose="020F0809000000000000" pitchFamily="49" charset="-120"/>
            </a:endParaRPr>
          </a:p>
        </p:txBody>
      </p:sp>
      <p:sp>
        <p:nvSpPr>
          <p:cNvPr id="2" name="等腰三角形 1"/>
          <p:cNvSpPr/>
          <p:nvPr/>
        </p:nvSpPr>
        <p:spPr>
          <a:xfrm>
            <a:off x="2899220" y="949741"/>
            <a:ext cx="238125" cy="282159"/>
          </a:xfrm>
          <a:prstGeom prst="triangle">
            <a:avLst/>
          </a:prstGeom>
          <a:solidFill>
            <a:srgbClr val="ED7D31"/>
          </a:solidFill>
          <a:ln>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5" name="等腰三角形 24"/>
          <p:cNvSpPr/>
          <p:nvPr/>
        </p:nvSpPr>
        <p:spPr>
          <a:xfrm>
            <a:off x="2840260" y="3860880"/>
            <a:ext cx="238125" cy="282159"/>
          </a:xfrm>
          <a:prstGeom prst="triangle">
            <a:avLst/>
          </a:prstGeom>
          <a:solidFill>
            <a:srgbClr val="ED7D31"/>
          </a:solidFill>
          <a:ln>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投影片編號版面配置區 3"/>
          <p:cNvSpPr>
            <a:spLocks noGrp="1"/>
          </p:cNvSpPr>
          <p:nvPr>
            <p:ph type="sldNum" sz="quarter" idx="12"/>
          </p:nvPr>
        </p:nvSpPr>
        <p:spPr/>
        <p:txBody>
          <a:bodyPr/>
          <a:lstStyle/>
          <a:p>
            <a:fld id="{A6174ADA-354D-4803-A14C-B38EECA4D689}" type="slidenum">
              <a:rPr lang="zh-TW" altLang="en-US" smtClean="0"/>
              <a:t>46</a:t>
            </a:fld>
            <a:endParaRPr lang="zh-TW" altLang="en-US"/>
          </a:p>
        </p:txBody>
      </p:sp>
    </p:spTree>
    <p:extLst>
      <p:ext uri="{BB962C8B-B14F-4D97-AF65-F5344CB8AC3E}">
        <p14:creationId xmlns:p14="http://schemas.microsoft.com/office/powerpoint/2010/main" val="187534773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874"/>
            <a:ext cx="12192000" cy="520700"/>
          </a:xfrm>
          <a:prstGeom prst="rect">
            <a:avLst/>
          </a:prstGeom>
          <a:solidFill>
            <a:srgbClr val="DFD7E9"/>
          </a:solidFill>
          <a:ln>
            <a:solidFill>
              <a:srgbClr val="DFD7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TW" sz="2400" dirty="0">
                <a:solidFill>
                  <a:schemeClr val="tx1"/>
                </a:solidFill>
                <a:latin typeface="華康中特圓體" panose="020F0809000000000000" pitchFamily="49" charset="-120"/>
                <a:ea typeface="華康中特圓體" panose="020F0809000000000000" pitchFamily="49" charset="-120"/>
                <a:sym typeface="Wingdings" panose="05000000000000000000" pitchFamily="2" charset="2"/>
              </a:rPr>
              <a:t>2.3 </a:t>
            </a:r>
            <a:r>
              <a:rPr lang="zh-TW" altLang="en-US" sz="2400" dirty="0">
                <a:solidFill>
                  <a:schemeClr val="tx1"/>
                </a:solidFill>
                <a:latin typeface="華康中特圓體" panose="020F0809000000000000" pitchFamily="49" charset="-120"/>
                <a:ea typeface="華康中特圓體" panose="020F0809000000000000" pitchFamily="49" charset="-120"/>
                <a:sym typeface="Wingdings" panose="05000000000000000000" pitchFamily="2" charset="2"/>
              </a:rPr>
              <a:t>依據回收之「申請校系組學程資料調查表」編修申請生</a:t>
            </a:r>
            <a:r>
              <a:rPr lang="zh-TW" altLang="en-US" sz="2400" dirty="0" smtClean="0">
                <a:solidFill>
                  <a:schemeClr val="tx1"/>
                </a:solidFill>
                <a:latin typeface="華康中特圓體" panose="020F0809000000000000" pitchFamily="49" charset="-120"/>
                <a:ea typeface="華康中特圓體" panose="020F0809000000000000" pitchFamily="49" charset="-120"/>
                <a:sym typeface="Wingdings" panose="05000000000000000000" pitchFamily="2" charset="2"/>
              </a:rPr>
              <a:t>資料</a:t>
            </a:r>
            <a:r>
              <a:rPr lang="en-US" altLang="zh-TW" sz="2400" dirty="0" smtClean="0">
                <a:solidFill>
                  <a:schemeClr val="tx1"/>
                </a:solidFill>
                <a:latin typeface="華康中特圓體" panose="020F0809000000000000" pitchFamily="49" charset="-120"/>
                <a:ea typeface="華康中特圓體" panose="020F0809000000000000" pitchFamily="49" charset="-120"/>
                <a:sym typeface="Wingdings" panose="05000000000000000000" pitchFamily="2" charset="2"/>
              </a:rPr>
              <a:t>(2/4)</a:t>
            </a:r>
            <a:endParaRPr lang="en-US" altLang="zh-TW" sz="2400" dirty="0">
              <a:solidFill>
                <a:schemeClr val="tx1"/>
              </a:solidFill>
              <a:latin typeface="華康中特圓體" panose="020F0809000000000000" pitchFamily="49" charset="-120"/>
              <a:ea typeface="華康中特圓體" panose="020F0809000000000000" pitchFamily="49" charset="-120"/>
              <a:sym typeface="Wingdings" panose="05000000000000000000" pitchFamily="2" charset="2"/>
            </a:endParaRPr>
          </a:p>
        </p:txBody>
      </p:sp>
      <p:sp>
        <p:nvSpPr>
          <p:cNvPr id="7" name="五邊形 6"/>
          <p:cNvSpPr/>
          <p:nvPr/>
        </p:nvSpPr>
        <p:spPr>
          <a:xfrm rot="5400000">
            <a:off x="4654653" y="1007667"/>
            <a:ext cx="1319460" cy="1162048"/>
          </a:xfrm>
          <a:prstGeom prst="homePlate">
            <a:avLst>
              <a:gd name="adj" fmla="val 40298"/>
            </a:avLst>
          </a:prstGeom>
          <a:solidFill>
            <a:srgbClr val="DADD00"/>
          </a:solidFill>
          <a:ln>
            <a:solidFill>
              <a:srgbClr val="DADD00"/>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zh-TW" altLang="en-US" dirty="0" smtClean="0">
                <a:solidFill>
                  <a:schemeClr val="tx1"/>
                </a:solidFill>
                <a:latin typeface="華康中特圓體" panose="020F0809000000000000" pitchFamily="49" charset="-120"/>
                <a:ea typeface="華康中特圓體" panose="020F0809000000000000" pitchFamily="49" charset="-120"/>
              </a:rPr>
              <a:t>步驟</a:t>
            </a:r>
            <a:r>
              <a:rPr lang="en-US" altLang="zh-TW" dirty="0" smtClean="0">
                <a:solidFill>
                  <a:schemeClr val="tx1"/>
                </a:solidFill>
                <a:latin typeface="華康中特圓體" panose="020F0809000000000000" pitchFamily="49" charset="-120"/>
                <a:ea typeface="華康中特圓體" panose="020F0809000000000000" pitchFamily="49" charset="-120"/>
              </a:rPr>
              <a:t>1.</a:t>
            </a:r>
          </a:p>
          <a:p>
            <a:pPr algn="ctr"/>
            <a:r>
              <a:rPr lang="zh-TW" altLang="en-US" dirty="0" smtClean="0">
                <a:solidFill>
                  <a:schemeClr val="tx1"/>
                </a:solidFill>
                <a:latin typeface="華康中特圓體" panose="020F0809000000000000" pitchFamily="49" charset="-120"/>
                <a:ea typeface="華康中特圓體" panose="020F0809000000000000" pitchFamily="49" charset="-120"/>
              </a:rPr>
              <a:t>申請資料匯出</a:t>
            </a:r>
            <a:endParaRPr lang="en-US" altLang="zh-TW" dirty="0" smtClean="0">
              <a:solidFill>
                <a:schemeClr val="tx1"/>
              </a:solidFill>
              <a:latin typeface="華康中特圓體" panose="020F0809000000000000" pitchFamily="49" charset="-120"/>
              <a:ea typeface="華康中特圓體" panose="020F0809000000000000" pitchFamily="49" charset="-120"/>
            </a:endParaRPr>
          </a:p>
        </p:txBody>
      </p:sp>
      <p:pic>
        <p:nvPicPr>
          <p:cNvPr id="8" name="Google Shape;578;p57"/>
          <p:cNvPicPr preferRelativeResize="0"/>
          <p:nvPr/>
        </p:nvPicPr>
        <p:blipFill rotWithShape="1">
          <a:blip r:embed="rId2">
            <a:alphaModFix/>
          </a:blip>
          <a:srcRect l="1335" t="35058" r="76058" b="55644"/>
          <a:stretch/>
        </p:blipFill>
        <p:spPr>
          <a:xfrm>
            <a:off x="433218" y="961733"/>
            <a:ext cx="2903537" cy="911046"/>
          </a:xfrm>
          <a:prstGeom prst="rect">
            <a:avLst/>
          </a:prstGeom>
          <a:noFill/>
          <a:ln>
            <a:noFill/>
          </a:ln>
        </p:spPr>
      </p:pic>
      <p:sp>
        <p:nvSpPr>
          <p:cNvPr id="10" name="五邊形 9"/>
          <p:cNvSpPr/>
          <p:nvPr/>
        </p:nvSpPr>
        <p:spPr>
          <a:xfrm rot="5400000">
            <a:off x="4649344" y="2699265"/>
            <a:ext cx="1322888" cy="1154860"/>
          </a:xfrm>
          <a:prstGeom prst="homePlate">
            <a:avLst>
              <a:gd name="adj" fmla="val 38832"/>
            </a:avLst>
          </a:prstGeom>
          <a:solidFill>
            <a:srgbClr val="DADD00"/>
          </a:solidFill>
          <a:ln>
            <a:solidFill>
              <a:srgbClr val="DADD00"/>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zh-TW" altLang="en-US" dirty="0" smtClean="0">
                <a:solidFill>
                  <a:schemeClr val="tx1"/>
                </a:solidFill>
                <a:latin typeface="華康中特圓體" panose="020F0809000000000000" pitchFamily="49" charset="-120"/>
                <a:ea typeface="華康中特圓體" panose="020F0809000000000000" pitchFamily="49" charset="-120"/>
              </a:rPr>
              <a:t>步驟</a:t>
            </a:r>
            <a:r>
              <a:rPr lang="en-US" altLang="zh-TW" dirty="0">
                <a:solidFill>
                  <a:schemeClr val="tx1"/>
                </a:solidFill>
                <a:latin typeface="華康中特圓體" panose="020F0809000000000000" pitchFamily="49" charset="-120"/>
                <a:ea typeface="華康中特圓體" panose="020F0809000000000000" pitchFamily="49" charset="-120"/>
              </a:rPr>
              <a:t>2</a:t>
            </a:r>
            <a:r>
              <a:rPr lang="en-US" altLang="zh-TW" dirty="0" smtClean="0">
                <a:solidFill>
                  <a:schemeClr val="tx1"/>
                </a:solidFill>
                <a:latin typeface="華康中特圓體" panose="020F0809000000000000" pitchFamily="49" charset="-120"/>
                <a:ea typeface="華康中特圓體" panose="020F0809000000000000" pitchFamily="49" charset="-120"/>
              </a:rPr>
              <a:t>.</a:t>
            </a:r>
          </a:p>
          <a:p>
            <a:pPr algn="ctr"/>
            <a:r>
              <a:rPr lang="zh-TW" altLang="en-US" dirty="0" smtClean="0">
                <a:solidFill>
                  <a:schemeClr val="tx1"/>
                </a:solidFill>
                <a:latin typeface="華康中特圓體" panose="020F0809000000000000" pitchFamily="49" charset="-120"/>
                <a:ea typeface="華康中特圓體" panose="020F0809000000000000" pitchFamily="49" charset="-120"/>
              </a:rPr>
              <a:t>申請資料匯入</a:t>
            </a:r>
            <a:endParaRPr lang="en-US" altLang="zh-TW" dirty="0" smtClean="0">
              <a:solidFill>
                <a:schemeClr val="tx1"/>
              </a:solidFill>
              <a:latin typeface="華康中特圓體" panose="020F0809000000000000" pitchFamily="49" charset="-120"/>
              <a:ea typeface="華康中特圓體" panose="020F0809000000000000" pitchFamily="49" charset="-120"/>
            </a:endParaRPr>
          </a:p>
        </p:txBody>
      </p:sp>
      <p:sp>
        <p:nvSpPr>
          <p:cNvPr id="11" name="矩形 10"/>
          <p:cNvSpPr/>
          <p:nvPr/>
        </p:nvSpPr>
        <p:spPr>
          <a:xfrm>
            <a:off x="5967416" y="921311"/>
            <a:ext cx="5994401" cy="1327110"/>
          </a:xfrm>
          <a:prstGeom prst="rect">
            <a:avLst/>
          </a:prstGeom>
          <a:solidFill>
            <a:srgbClr val="E1F0FF"/>
          </a:solidFill>
          <a:ln>
            <a:solidFill>
              <a:srgbClr val="E1F0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600" dirty="0" smtClean="0">
                <a:solidFill>
                  <a:schemeClr val="tx1"/>
                </a:solidFill>
                <a:latin typeface="華康中特圓體" panose="020F0809000000000000" pitchFamily="49" charset="-120"/>
                <a:ea typeface="華康中特圓體" panose="020F0809000000000000" pitchFamily="49" charset="-120"/>
              </a:rPr>
              <a:t>1.</a:t>
            </a:r>
            <a:r>
              <a:rPr lang="zh-TW" altLang="en-US" sz="1600" dirty="0" smtClean="0">
                <a:solidFill>
                  <a:schemeClr val="tx1"/>
                </a:solidFill>
                <a:latin typeface="華康中特圓體" panose="020F0809000000000000" pitchFamily="49" charset="-120"/>
                <a:ea typeface="華康中特圓體" panose="020F0809000000000000" pitchFamily="49" charset="-120"/>
              </a:rPr>
              <a:t>請先從系統匯出「申請資料</a:t>
            </a:r>
            <a:r>
              <a:rPr lang="en-US" altLang="zh-TW" sz="1600" dirty="0" smtClean="0">
                <a:solidFill>
                  <a:schemeClr val="tx1"/>
                </a:solidFill>
                <a:latin typeface="華康中特圓體" panose="020F0809000000000000" pitchFamily="49" charset="-120"/>
                <a:ea typeface="華康中特圓體" panose="020F0809000000000000" pitchFamily="49" charset="-120"/>
              </a:rPr>
              <a:t>(excel)</a:t>
            </a:r>
            <a:r>
              <a:rPr lang="zh-TW" altLang="en-US" sz="1600" dirty="0" smtClean="0">
                <a:solidFill>
                  <a:schemeClr val="tx1"/>
                </a:solidFill>
                <a:latin typeface="華康中特圓體" panose="020F0809000000000000" pitchFamily="49" charset="-120"/>
                <a:ea typeface="華康中特圓體" panose="020F0809000000000000" pitchFamily="49" charset="-120"/>
              </a:rPr>
              <a:t>」</a:t>
            </a:r>
            <a:endParaRPr lang="en-US" altLang="zh-TW" sz="1600" dirty="0" smtClean="0">
              <a:solidFill>
                <a:schemeClr val="tx1"/>
              </a:solidFill>
              <a:latin typeface="華康中特圓體" panose="020F0809000000000000" pitchFamily="49" charset="-120"/>
              <a:ea typeface="華康中特圓體" panose="020F0809000000000000" pitchFamily="49" charset="-120"/>
            </a:endParaRPr>
          </a:p>
          <a:p>
            <a:pPr algn="ctr"/>
            <a:r>
              <a:rPr lang="zh-TW" altLang="en-US" sz="1600" dirty="0" smtClean="0">
                <a:solidFill>
                  <a:schemeClr val="tx1"/>
                </a:solidFill>
                <a:latin typeface="華康中特圓體" panose="020F0809000000000000" pitchFamily="49" charset="-120"/>
                <a:ea typeface="華康中特圓體" panose="020F0809000000000000" pitchFamily="49" charset="-120"/>
              </a:rPr>
              <a:t>↓</a:t>
            </a:r>
            <a:endParaRPr lang="en-US" altLang="zh-TW" sz="1600" dirty="0" smtClean="0">
              <a:solidFill>
                <a:schemeClr val="tx1"/>
              </a:solidFill>
              <a:latin typeface="華康中特圓體" panose="020F0809000000000000" pitchFamily="49" charset="-120"/>
              <a:ea typeface="華康中特圓體" panose="020F0809000000000000" pitchFamily="49" charset="-120"/>
            </a:endParaRPr>
          </a:p>
          <a:p>
            <a:pPr algn="ctr"/>
            <a:r>
              <a:rPr lang="en-US" altLang="zh-TW" sz="1600" dirty="0" smtClean="0">
                <a:solidFill>
                  <a:schemeClr val="tx1"/>
                </a:solidFill>
                <a:latin typeface="華康中特圓體" panose="020F0809000000000000" pitchFamily="49" charset="-120"/>
                <a:ea typeface="華康中特圓體" panose="020F0809000000000000" pitchFamily="49" charset="-120"/>
              </a:rPr>
              <a:t>2.</a:t>
            </a:r>
            <a:r>
              <a:rPr lang="zh-TW" altLang="en-US" sz="1600" dirty="0" smtClean="0">
                <a:solidFill>
                  <a:schemeClr val="tx1"/>
                </a:solidFill>
                <a:latin typeface="華康中特圓體" panose="020F0809000000000000" pitchFamily="49" charset="-120"/>
                <a:ea typeface="華康中特圓體" panose="020F0809000000000000" pitchFamily="49" charset="-120"/>
              </a:rPr>
              <a:t>依照申請生填完之調查表，進行「申請資料</a:t>
            </a:r>
            <a:r>
              <a:rPr lang="en-US" altLang="zh-TW" sz="1600" dirty="0" smtClean="0">
                <a:solidFill>
                  <a:schemeClr val="tx1"/>
                </a:solidFill>
                <a:latin typeface="華康中特圓體" panose="020F0809000000000000" pitchFamily="49" charset="-120"/>
                <a:ea typeface="華康中特圓體" panose="020F0809000000000000" pitchFamily="49" charset="-120"/>
              </a:rPr>
              <a:t>(excel)</a:t>
            </a:r>
            <a:r>
              <a:rPr lang="zh-TW" altLang="en-US" sz="1600" dirty="0" smtClean="0">
                <a:solidFill>
                  <a:schemeClr val="tx1"/>
                </a:solidFill>
                <a:latin typeface="華康中特圓體" panose="020F0809000000000000" pitchFamily="49" charset="-120"/>
                <a:ea typeface="華康中特圓體" panose="020F0809000000000000" pitchFamily="49" charset="-120"/>
              </a:rPr>
              <a:t>」檔案編輯</a:t>
            </a:r>
            <a:endParaRPr lang="en-US" altLang="zh-TW" sz="1600" dirty="0" smtClean="0">
              <a:solidFill>
                <a:schemeClr val="tx1"/>
              </a:solidFill>
              <a:latin typeface="華康中特圓體" panose="020F0809000000000000" pitchFamily="49" charset="-120"/>
              <a:ea typeface="華康中特圓體" panose="020F0809000000000000" pitchFamily="49" charset="-120"/>
            </a:endParaRPr>
          </a:p>
          <a:p>
            <a:pPr algn="ctr"/>
            <a:r>
              <a:rPr lang="zh-TW" altLang="en-US" sz="1600" dirty="0" smtClean="0">
                <a:solidFill>
                  <a:schemeClr val="tx1"/>
                </a:solidFill>
                <a:latin typeface="華康中特圓體" panose="020F0809000000000000" pitchFamily="49" charset="-120"/>
                <a:ea typeface="華康中特圓體" panose="020F0809000000000000" pitchFamily="49" charset="-120"/>
              </a:rPr>
              <a:t>↓</a:t>
            </a:r>
            <a:endParaRPr lang="en-US" altLang="zh-TW" sz="1600" dirty="0" smtClean="0">
              <a:solidFill>
                <a:schemeClr val="tx1"/>
              </a:solidFill>
              <a:latin typeface="華康中特圓體" panose="020F0809000000000000" pitchFamily="49" charset="-120"/>
              <a:ea typeface="華康中特圓體" panose="020F0809000000000000" pitchFamily="49" charset="-120"/>
            </a:endParaRPr>
          </a:p>
          <a:p>
            <a:pPr algn="ctr"/>
            <a:r>
              <a:rPr lang="en-US" altLang="zh-TW" sz="1600" dirty="0" smtClean="0">
                <a:solidFill>
                  <a:schemeClr val="tx1"/>
                </a:solidFill>
                <a:latin typeface="華康中特圓體" panose="020F0809000000000000" pitchFamily="49" charset="-120"/>
                <a:ea typeface="華康中特圓體" panose="020F0809000000000000" pitchFamily="49" charset="-120"/>
              </a:rPr>
              <a:t>3.</a:t>
            </a:r>
            <a:r>
              <a:rPr lang="zh-TW" altLang="en-US" sz="1600" dirty="0" smtClean="0">
                <a:solidFill>
                  <a:schemeClr val="tx1"/>
                </a:solidFill>
                <a:latin typeface="華康中特圓體" panose="020F0809000000000000" pitchFamily="49" charset="-120"/>
                <a:ea typeface="華康中特圓體" panose="020F0809000000000000" pitchFamily="49" charset="-120"/>
              </a:rPr>
              <a:t>另存新檔，存檔類型選擇「</a:t>
            </a:r>
            <a:r>
              <a:rPr lang="en-US" altLang="zh-TW" sz="1600" dirty="0" smtClean="0">
                <a:solidFill>
                  <a:srgbClr val="FF0000"/>
                </a:solidFill>
                <a:latin typeface="華康中特圓體" panose="020F0809000000000000" pitchFamily="49" charset="-120"/>
                <a:ea typeface="華康中特圓體" panose="020F0809000000000000" pitchFamily="49" charset="-120"/>
              </a:rPr>
              <a:t>CSV(</a:t>
            </a:r>
            <a:r>
              <a:rPr lang="zh-TW" altLang="en-US" sz="1600" dirty="0" smtClean="0">
                <a:solidFill>
                  <a:srgbClr val="FF0000"/>
                </a:solidFill>
                <a:latin typeface="華康中特圓體" panose="020F0809000000000000" pitchFamily="49" charset="-120"/>
                <a:ea typeface="華康中特圓體" panose="020F0809000000000000" pitchFamily="49" charset="-120"/>
              </a:rPr>
              <a:t>逗號分隔</a:t>
            </a:r>
            <a:r>
              <a:rPr lang="en-US" altLang="zh-TW" sz="1600" dirty="0" smtClean="0">
                <a:solidFill>
                  <a:srgbClr val="FF0000"/>
                </a:solidFill>
                <a:latin typeface="華康中特圓體" panose="020F0809000000000000" pitchFamily="49" charset="-120"/>
                <a:ea typeface="華康中特圓體" panose="020F0809000000000000" pitchFamily="49" charset="-120"/>
              </a:rPr>
              <a:t>)</a:t>
            </a:r>
            <a:r>
              <a:rPr lang="zh-TW" altLang="en-US" sz="1600" dirty="0" smtClean="0">
                <a:solidFill>
                  <a:schemeClr val="tx1"/>
                </a:solidFill>
                <a:latin typeface="華康中特圓體" panose="020F0809000000000000" pitchFamily="49" charset="-120"/>
                <a:ea typeface="華康中特圓體" panose="020F0809000000000000" pitchFamily="49" charset="-120"/>
              </a:rPr>
              <a:t>」</a:t>
            </a:r>
            <a:endParaRPr lang="zh-TW" altLang="en-US" sz="1600" dirty="0">
              <a:solidFill>
                <a:schemeClr val="tx1"/>
              </a:solidFill>
              <a:latin typeface="華康中特圓體" panose="020F0809000000000000" pitchFamily="49" charset="-120"/>
              <a:ea typeface="華康中特圓體" panose="020F0809000000000000" pitchFamily="49" charset="-120"/>
            </a:endParaRPr>
          </a:p>
        </p:txBody>
      </p:sp>
      <p:sp>
        <p:nvSpPr>
          <p:cNvPr id="12" name="矩形 11"/>
          <p:cNvSpPr/>
          <p:nvPr/>
        </p:nvSpPr>
        <p:spPr>
          <a:xfrm>
            <a:off x="5992421" y="2618520"/>
            <a:ext cx="5994401" cy="893937"/>
          </a:xfrm>
          <a:prstGeom prst="rect">
            <a:avLst/>
          </a:prstGeom>
          <a:solidFill>
            <a:srgbClr val="E1F0FF"/>
          </a:solidFill>
          <a:ln>
            <a:solidFill>
              <a:srgbClr val="E1F0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600" dirty="0" smtClean="0">
                <a:solidFill>
                  <a:schemeClr val="tx1"/>
                </a:solidFill>
                <a:latin typeface="華康中特圓體" panose="020F0809000000000000" pitchFamily="49" charset="-120"/>
                <a:ea typeface="華康中特圓體" panose="020F0809000000000000" pitchFamily="49" charset="-120"/>
              </a:rPr>
              <a:t>1.</a:t>
            </a:r>
            <a:r>
              <a:rPr lang="zh-TW" altLang="en-US" sz="1600" dirty="0" smtClean="0">
                <a:solidFill>
                  <a:schemeClr val="tx1"/>
                </a:solidFill>
                <a:latin typeface="華康中特圓體" panose="020F0809000000000000" pitchFamily="49" charset="-120"/>
                <a:ea typeface="華康中特圓體" panose="020F0809000000000000" pitchFamily="49" charset="-120"/>
              </a:rPr>
              <a:t>匯入前，請再次檢視</a:t>
            </a:r>
            <a:r>
              <a:rPr lang="zh-TW" altLang="en-US" sz="1600" dirty="0">
                <a:solidFill>
                  <a:schemeClr val="tx1"/>
                </a:solidFill>
                <a:latin typeface="華康中特圓體" panose="020F0809000000000000" pitchFamily="49" charset="-120"/>
                <a:ea typeface="華康中特圓體" panose="020F0809000000000000" pitchFamily="49" charset="-120"/>
              </a:rPr>
              <a:t>「</a:t>
            </a:r>
            <a:r>
              <a:rPr lang="zh-TW" altLang="en-US" sz="1600" dirty="0" smtClean="0">
                <a:solidFill>
                  <a:schemeClr val="tx1"/>
                </a:solidFill>
                <a:latin typeface="華康中特圓體" panose="020F0809000000000000" pitchFamily="49" charset="-120"/>
                <a:ea typeface="華康中特圓體" panose="020F0809000000000000" pitchFamily="49" charset="-120"/>
              </a:rPr>
              <a:t>欄位型態」和資料是否正確</a:t>
            </a:r>
            <a:endParaRPr lang="en-US" altLang="zh-TW" sz="1600" dirty="0" smtClean="0">
              <a:solidFill>
                <a:schemeClr val="tx1"/>
              </a:solidFill>
              <a:latin typeface="華康中特圓體" panose="020F0809000000000000" pitchFamily="49" charset="-120"/>
              <a:ea typeface="華康中特圓體" panose="020F0809000000000000" pitchFamily="49" charset="-120"/>
            </a:endParaRPr>
          </a:p>
          <a:p>
            <a:pPr algn="ctr"/>
            <a:r>
              <a:rPr lang="en-US" altLang="zh-TW" sz="1600" dirty="0" smtClean="0">
                <a:solidFill>
                  <a:schemeClr val="tx1"/>
                </a:solidFill>
                <a:latin typeface="華康中特圓體" panose="020F0809000000000000" pitchFamily="49" charset="-120"/>
                <a:ea typeface="華康中特圓體" panose="020F0809000000000000" pitchFamily="49" charset="-120"/>
              </a:rPr>
              <a:t>2.</a:t>
            </a:r>
            <a:r>
              <a:rPr lang="zh-TW" altLang="en-US" sz="1600" dirty="0" smtClean="0">
                <a:solidFill>
                  <a:schemeClr val="tx1"/>
                </a:solidFill>
                <a:latin typeface="華康中特圓體" panose="020F0809000000000000" pitchFamily="49" charset="-120"/>
                <a:ea typeface="華康中特圓體" panose="020F0809000000000000" pitchFamily="49" charset="-120"/>
              </a:rPr>
              <a:t>請以「</a:t>
            </a:r>
            <a:r>
              <a:rPr lang="en-US" altLang="zh-TW" sz="1600" dirty="0" smtClean="0">
                <a:solidFill>
                  <a:srgbClr val="FF0000"/>
                </a:solidFill>
                <a:latin typeface="華康中特圓體" panose="020F0809000000000000" pitchFamily="49" charset="-120"/>
                <a:ea typeface="華康中特圓體" panose="020F0809000000000000" pitchFamily="49" charset="-120"/>
              </a:rPr>
              <a:t>CSV(</a:t>
            </a:r>
            <a:r>
              <a:rPr lang="zh-TW" altLang="en-US" sz="1600" dirty="0" smtClean="0">
                <a:solidFill>
                  <a:srgbClr val="FF0000"/>
                </a:solidFill>
                <a:latin typeface="華康中特圓體" panose="020F0809000000000000" pitchFamily="49" charset="-120"/>
                <a:ea typeface="華康中特圓體" panose="020F0809000000000000" pitchFamily="49" charset="-120"/>
              </a:rPr>
              <a:t>逗號分隔</a:t>
            </a:r>
            <a:r>
              <a:rPr lang="en-US" altLang="zh-TW" sz="1600" dirty="0" smtClean="0">
                <a:solidFill>
                  <a:srgbClr val="FF0000"/>
                </a:solidFill>
                <a:latin typeface="華康中特圓體" panose="020F0809000000000000" pitchFamily="49" charset="-120"/>
                <a:ea typeface="華康中特圓體" panose="020F0809000000000000" pitchFamily="49" charset="-120"/>
              </a:rPr>
              <a:t>)</a:t>
            </a:r>
            <a:r>
              <a:rPr lang="zh-TW" altLang="en-US" sz="1600" dirty="0" smtClean="0">
                <a:solidFill>
                  <a:schemeClr val="tx1"/>
                </a:solidFill>
                <a:latin typeface="華康中特圓體" panose="020F0809000000000000" pitchFamily="49" charset="-120"/>
                <a:ea typeface="華康中特圓體" panose="020F0809000000000000" pitchFamily="49" charset="-120"/>
              </a:rPr>
              <a:t>」檔案格式匯入</a:t>
            </a:r>
            <a:endParaRPr lang="en-US" altLang="zh-TW" sz="1600" dirty="0" smtClean="0">
              <a:solidFill>
                <a:schemeClr val="tx1"/>
              </a:solidFill>
              <a:latin typeface="華康中特圓體" panose="020F0809000000000000" pitchFamily="49" charset="-120"/>
              <a:ea typeface="華康中特圓體" panose="020F0809000000000000" pitchFamily="49" charset="-120"/>
            </a:endParaRPr>
          </a:p>
          <a:p>
            <a:pPr algn="ctr"/>
            <a:r>
              <a:rPr lang="en-US" altLang="zh-TW" sz="1600" dirty="0" smtClean="0">
                <a:solidFill>
                  <a:schemeClr val="tx1"/>
                </a:solidFill>
                <a:latin typeface="華康中特圓體" panose="020F0809000000000000" pitchFamily="49" charset="-120"/>
                <a:ea typeface="華康中特圓體" panose="020F0809000000000000" pitchFamily="49" charset="-120"/>
              </a:rPr>
              <a:t>3.</a:t>
            </a:r>
            <a:r>
              <a:rPr lang="zh-TW" altLang="en-US" sz="1600" dirty="0" smtClean="0">
                <a:solidFill>
                  <a:schemeClr val="tx1"/>
                </a:solidFill>
                <a:latin typeface="華康中特圓體" panose="020F0809000000000000" pitchFamily="49" charset="-120"/>
                <a:ea typeface="華康中特圓體" panose="020F0809000000000000" pitchFamily="49" charset="-120"/>
              </a:rPr>
              <a:t>匯入完成後，可於「申請資料統計」檢視人數、學程數、金額</a:t>
            </a:r>
            <a:endParaRPr lang="zh-TW" altLang="en-US" sz="1600" dirty="0">
              <a:solidFill>
                <a:schemeClr val="tx1"/>
              </a:solidFill>
              <a:latin typeface="華康中特圓體" panose="020F0809000000000000" pitchFamily="49" charset="-120"/>
              <a:ea typeface="華康中特圓體" panose="020F0809000000000000" pitchFamily="49" charset="-120"/>
            </a:endParaRPr>
          </a:p>
        </p:txBody>
      </p:sp>
      <p:sp>
        <p:nvSpPr>
          <p:cNvPr id="13" name="五邊形 12"/>
          <p:cNvSpPr/>
          <p:nvPr/>
        </p:nvSpPr>
        <p:spPr>
          <a:xfrm>
            <a:off x="195093" y="880915"/>
            <a:ext cx="476250" cy="390525"/>
          </a:xfrm>
          <a:prstGeom prst="homePlate">
            <a:avLst>
              <a:gd name="adj" fmla="val 74390"/>
            </a:avLst>
          </a:prstGeom>
          <a:solidFill>
            <a:srgbClr val="DADD00"/>
          </a:solidFill>
          <a:ln>
            <a:solidFill>
              <a:srgbClr val="DADD00"/>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en-US" altLang="zh-TW" dirty="0">
                <a:solidFill>
                  <a:schemeClr val="tx1"/>
                </a:solidFill>
                <a:latin typeface="華康中特圓體" panose="020F0809000000000000" pitchFamily="49" charset="-120"/>
                <a:ea typeface="華康中特圓體" panose="020F0809000000000000" pitchFamily="49" charset="-120"/>
              </a:rPr>
              <a:t>1</a:t>
            </a:r>
            <a:endParaRPr lang="zh-TW" altLang="en-US" dirty="0">
              <a:solidFill>
                <a:schemeClr val="tx1"/>
              </a:solidFill>
              <a:latin typeface="華康中特圓體" panose="020F0809000000000000" pitchFamily="49" charset="-120"/>
              <a:ea typeface="華康中特圓體" panose="020F0809000000000000" pitchFamily="49" charset="-120"/>
            </a:endParaRPr>
          </a:p>
        </p:txBody>
      </p:sp>
      <p:pic>
        <p:nvPicPr>
          <p:cNvPr id="17" name="Google Shape;578;p57"/>
          <p:cNvPicPr preferRelativeResize="0"/>
          <p:nvPr/>
        </p:nvPicPr>
        <p:blipFill rotWithShape="1">
          <a:blip r:embed="rId2">
            <a:alphaModFix/>
          </a:blip>
          <a:srcRect l="1335" t="44970" r="76058" b="47660"/>
          <a:stretch/>
        </p:blipFill>
        <p:spPr>
          <a:xfrm>
            <a:off x="433218" y="1849678"/>
            <a:ext cx="2903537" cy="880668"/>
          </a:xfrm>
          <a:prstGeom prst="rect">
            <a:avLst/>
          </a:prstGeom>
          <a:noFill/>
          <a:ln>
            <a:noFill/>
          </a:ln>
        </p:spPr>
      </p:pic>
      <p:sp>
        <p:nvSpPr>
          <p:cNvPr id="14" name="五邊形 13"/>
          <p:cNvSpPr/>
          <p:nvPr/>
        </p:nvSpPr>
        <p:spPr>
          <a:xfrm>
            <a:off x="183187" y="1758811"/>
            <a:ext cx="476250" cy="390525"/>
          </a:xfrm>
          <a:prstGeom prst="homePlate">
            <a:avLst>
              <a:gd name="adj" fmla="val 71951"/>
            </a:avLst>
          </a:prstGeom>
          <a:solidFill>
            <a:srgbClr val="DADD00"/>
          </a:solidFill>
          <a:ln>
            <a:solidFill>
              <a:srgbClr val="DADD00"/>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en-US" altLang="zh-TW" dirty="0" smtClean="0">
                <a:solidFill>
                  <a:schemeClr val="tx1"/>
                </a:solidFill>
                <a:latin typeface="華康中特圓體" panose="020F0809000000000000" pitchFamily="49" charset="-120"/>
                <a:ea typeface="華康中特圓體" panose="020F0809000000000000" pitchFamily="49" charset="-120"/>
              </a:rPr>
              <a:t>2</a:t>
            </a:r>
            <a:endParaRPr lang="zh-TW" altLang="en-US" dirty="0">
              <a:solidFill>
                <a:schemeClr val="tx1"/>
              </a:solidFill>
              <a:latin typeface="華康中特圓體" panose="020F0809000000000000" pitchFamily="49" charset="-120"/>
              <a:ea typeface="華康中特圓體" panose="020F0809000000000000" pitchFamily="49" charset="-120"/>
            </a:endParaRPr>
          </a:p>
        </p:txBody>
      </p:sp>
      <p:pic>
        <p:nvPicPr>
          <p:cNvPr id="18" name="圖片 17"/>
          <p:cNvPicPr>
            <a:picLocks noChangeAspect="1"/>
          </p:cNvPicPr>
          <p:nvPr/>
        </p:nvPicPr>
        <p:blipFill>
          <a:blip r:embed="rId3"/>
          <a:stretch>
            <a:fillRect/>
          </a:stretch>
        </p:blipFill>
        <p:spPr>
          <a:xfrm>
            <a:off x="159771" y="2903319"/>
            <a:ext cx="4323556" cy="3124248"/>
          </a:xfrm>
          <a:prstGeom prst="rect">
            <a:avLst/>
          </a:prstGeom>
          <a:solidFill>
            <a:schemeClr val="bg1"/>
          </a:solidFill>
          <a:ln>
            <a:solidFill>
              <a:schemeClr val="accent3"/>
            </a:solidFill>
          </a:ln>
          <a:effectLst>
            <a:outerShdw blurRad="50800" dist="38100" dir="2700000" algn="tl" rotWithShape="0">
              <a:prstClr val="black">
                <a:alpha val="40000"/>
              </a:prstClr>
            </a:outerShdw>
          </a:effectLst>
        </p:spPr>
      </p:pic>
      <p:sp>
        <p:nvSpPr>
          <p:cNvPr id="19" name="橢圓 18"/>
          <p:cNvSpPr/>
          <p:nvPr/>
        </p:nvSpPr>
        <p:spPr>
          <a:xfrm>
            <a:off x="1534943" y="880915"/>
            <a:ext cx="628650" cy="48961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21" name="直線單箭頭接點 20"/>
          <p:cNvCxnSpPr/>
          <p:nvPr/>
        </p:nvCxnSpPr>
        <p:spPr>
          <a:xfrm flipH="1">
            <a:off x="1884986" y="2260389"/>
            <a:ext cx="11907" cy="63096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 name="橢圓 21"/>
          <p:cNvSpPr/>
          <p:nvPr/>
        </p:nvSpPr>
        <p:spPr>
          <a:xfrm>
            <a:off x="1534943" y="1758811"/>
            <a:ext cx="628650" cy="48961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24" name="圖片 23"/>
          <p:cNvPicPr>
            <a:picLocks noChangeAspect="1"/>
          </p:cNvPicPr>
          <p:nvPr/>
        </p:nvPicPr>
        <p:blipFill rotWithShape="1">
          <a:blip r:embed="rId4"/>
          <a:srcRect l="1023" t="4704" r="75921" b="64032"/>
          <a:stretch/>
        </p:blipFill>
        <p:spPr>
          <a:xfrm>
            <a:off x="7420693" y="3643086"/>
            <a:ext cx="2607979" cy="2862416"/>
          </a:xfrm>
          <a:prstGeom prst="rect">
            <a:avLst/>
          </a:prstGeom>
          <a:effectLst>
            <a:outerShdw blurRad="50800" dist="38100" dir="2700000" algn="tl" rotWithShape="0">
              <a:prstClr val="black">
                <a:alpha val="40000"/>
              </a:prstClr>
            </a:outerShdw>
          </a:effectLst>
        </p:spPr>
      </p:pic>
      <p:sp>
        <p:nvSpPr>
          <p:cNvPr id="3" name="投影片編號版面配置區 2"/>
          <p:cNvSpPr>
            <a:spLocks noGrp="1"/>
          </p:cNvSpPr>
          <p:nvPr>
            <p:ph type="sldNum" sz="quarter" idx="12"/>
          </p:nvPr>
        </p:nvSpPr>
        <p:spPr/>
        <p:txBody>
          <a:bodyPr/>
          <a:lstStyle/>
          <a:p>
            <a:fld id="{A6174ADA-354D-4803-A14C-B38EECA4D689}" type="slidenum">
              <a:rPr lang="zh-TW" altLang="en-US" smtClean="0"/>
              <a:t>47</a:t>
            </a:fld>
            <a:endParaRPr lang="zh-TW" altLang="en-US"/>
          </a:p>
        </p:txBody>
      </p:sp>
    </p:spTree>
    <p:extLst>
      <p:ext uri="{BB962C8B-B14F-4D97-AF65-F5344CB8AC3E}">
        <p14:creationId xmlns:p14="http://schemas.microsoft.com/office/powerpoint/2010/main" val="17207482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874"/>
            <a:ext cx="12192000" cy="520700"/>
          </a:xfrm>
          <a:prstGeom prst="rect">
            <a:avLst/>
          </a:prstGeom>
          <a:solidFill>
            <a:srgbClr val="DFD7E9"/>
          </a:solidFill>
          <a:ln>
            <a:solidFill>
              <a:srgbClr val="DFD7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TW" sz="2400" dirty="0">
                <a:solidFill>
                  <a:schemeClr val="tx1"/>
                </a:solidFill>
                <a:latin typeface="華康中特圓體" panose="020F0809000000000000" pitchFamily="49" charset="-120"/>
                <a:ea typeface="華康中特圓體" panose="020F0809000000000000" pitchFamily="49" charset="-120"/>
                <a:sym typeface="Wingdings" panose="05000000000000000000" pitchFamily="2" charset="2"/>
              </a:rPr>
              <a:t>2.3 </a:t>
            </a:r>
            <a:r>
              <a:rPr lang="zh-TW" altLang="en-US" sz="2400" dirty="0">
                <a:solidFill>
                  <a:schemeClr val="tx1"/>
                </a:solidFill>
                <a:latin typeface="華康中特圓體" panose="020F0809000000000000" pitchFamily="49" charset="-120"/>
                <a:ea typeface="華康中特圓體" panose="020F0809000000000000" pitchFamily="49" charset="-120"/>
                <a:sym typeface="Wingdings" panose="05000000000000000000" pitchFamily="2" charset="2"/>
              </a:rPr>
              <a:t>依據回收之「申請校系組學程資料調查表」編修申請生</a:t>
            </a:r>
            <a:r>
              <a:rPr lang="zh-TW" altLang="en-US" sz="2400" dirty="0" smtClean="0">
                <a:solidFill>
                  <a:schemeClr val="tx1"/>
                </a:solidFill>
                <a:latin typeface="華康中特圓體" panose="020F0809000000000000" pitchFamily="49" charset="-120"/>
                <a:ea typeface="華康中特圓體" panose="020F0809000000000000" pitchFamily="49" charset="-120"/>
                <a:sym typeface="Wingdings" panose="05000000000000000000" pitchFamily="2" charset="2"/>
              </a:rPr>
              <a:t>資料</a:t>
            </a:r>
            <a:r>
              <a:rPr lang="en-US" altLang="zh-TW" sz="2400" dirty="0" smtClean="0">
                <a:solidFill>
                  <a:schemeClr val="tx1"/>
                </a:solidFill>
                <a:latin typeface="華康中特圓體" panose="020F0809000000000000" pitchFamily="49" charset="-120"/>
                <a:ea typeface="華康中特圓體" panose="020F0809000000000000" pitchFamily="49" charset="-120"/>
                <a:sym typeface="Wingdings" panose="05000000000000000000" pitchFamily="2" charset="2"/>
              </a:rPr>
              <a:t>(3/4)</a:t>
            </a:r>
            <a:endParaRPr lang="en-US" altLang="zh-TW" sz="2400" dirty="0">
              <a:solidFill>
                <a:schemeClr val="tx1"/>
              </a:solidFill>
              <a:latin typeface="華康中特圓體" panose="020F0809000000000000" pitchFamily="49" charset="-120"/>
              <a:ea typeface="華康中特圓體" panose="020F0809000000000000" pitchFamily="49" charset="-120"/>
              <a:sym typeface="Wingdings" panose="05000000000000000000" pitchFamily="2" charset="2"/>
            </a:endParaRPr>
          </a:p>
        </p:txBody>
      </p:sp>
      <p:sp>
        <p:nvSpPr>
          <p:cNvPr id="4" name="五邊形 3"/>
          <p:cNvSpPr/>
          <p:nvPr/>
        </p:nvSpPr>
        <p:spPr>
          <a:xfrm rot="5400000">
            <a:off x="-42661" y="755627"/>
            <a:ext cx="1522236" cy="1436915"/>
          </a:xfrm>
          <a:prstGeom prst="homePlate">
            <a:avLst>
              <a:gd name="adj" fmla="val 40861"/>
            </a:avLst>
          </a:prstGeom>
          <a:solidFill>
            <a:srgbClr val="DADD00"/>
          </a:solidFill>
          <a:ln>
            <a:solidFill>
              <a:srgbClr val="DADD00"/>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zh-TW" altLang="en-US" dirty="0">
                <a:solidFill>
                  <a:schemeClr val="tx1"/>
                </a:solidFill>
                <a:latin typeface="華康中特圓體" panose="020F0809000000000000" pitchFamily="49" charset="-120"/>
                <a:ea typeface="華康中特圓體" panose="020F0809000000000000" pitchFamily="49" charset="-120"/>
              </a:rPr>
              <a:t>步驟</a:t>
            </a:r>
            <a:r>
              <a:rPr lang="en-US" altLang="zh-TW" dirty="0">
                <a:solidFill>
                  <a:schemeClr val="tx1"/>
                </a:solidFill>
                <a:latin typeface="華康中特圓體" panose="020F0809000000000000" pitchFamily="49" charset="-120"/>
                <a:ea typeface="華康中特圓體" panose="020F0809000000000000" pitchFamily="49" charset="-120"/>
              </a:rPr>
              <a:t>3</a:t>
            </a:r>
            <a:r>
              <a:rPr lang="en-US" altLang="zh-TW" dirty="0" smtClean="0">
                <a:solidFill>
                  <a:schemeClr val="tx1"/>
                </a:solidFill>
                <a:latin typeface="華康中特圓體" panose="020F0809000000000000" pitchFamily="49" charset="-120"/>
                <a:ea typeface="華康中特圓體" panose="020F0809000000000000" pitchFamily="49" charset="-120"/>
              </a:rPr>
              <a:t>.</a:t>
            </a:r>
          </a:p>
          <a:p>
            <a:pPr algn="ctr"/>
            <a:r>
              <a:rPr lang="zh-TW" altLang="en-US" dirty="0" smtClean="0">
                <a:solidFill>
                  <a:schemeClr val="tx1"/>
                </a:solidFill>
                <a:latin typeface="華康中特圓體" panose="020F0809000000000000" pitchFamily="49" charset="-120"/>
                <a:ea typeface="華康中特圓體" panose="020F0809000000000000" pitchFamily="49" charset="-120"/>
              </a:rPr>
              <a:t>編修</a:t>
            </a:r>
            <a:r>
              <a:rPr lang="zh-TW" altLang="en-US" dirty="0">
                <a:solidFill>
                  <a:schemeClr val="tx1"/>
                </a:solidFill>
                <a:latin typeface="華康中特圓體" panose="020F0809000000000000" pitchFamily="49" charset="-120"/>
                <a:ea typeface="華康中特圓體" panose="020F0809000000000000" pitchFamily="49" charset="-120"/>
              </a:rPr>
              <a:t>申請生資料</a:t>
            </a:r>
            <a:endParaRPr lang="zh-TW" altLang="en-US" sz="1200" dirty="0">
              <a:solidFill>
                <a:schemeClr val="tx1"/>
              </a:solidFill>
              <a:latin typeface="微軟正黑體" panose="020B0604030504040204" pitchFamily="34" charset="-120"/>
              <a:ea typeface="微軟正黑體" panose="020B0604030504040204" pitchFamily="34" charset="-120"/>
            </a:endParaRPr>
          </a:p>
        </p:txBody>
      </p:sp>
      <p:grpSp>
        <p:nvGrpSpPr>
          <p:cNvPr id="7" name="群組 6"/>
          <p:cNvGrpSpPr/>
          <p:nvPr/>
        </p:nvGrpSpPr>
        <p:grpSpPr>
          <a:xfrm>
            <a:off x="1994083" y="712966"/>
            <a:ext cx="5677444" cy="3287887"/>
            <a:chOff x="4810125" y="879481"/>
            <a:chExt cx="5753372" cy="3489320"/>
          </a:xfrm>
        </p:grpSpPr>
        <p:pic>
          <p:nvPicPr>
            <p:cNvPr id="8" name="圖片 7"/>
            <p:cNvPicPr>
              <a:picLocks noChangeAspect="1"/>
            </p:cNvPicPr>
            <p:nvPr/>
          </p:nvPicPr>
          <p:blipFill rotWithShape="1">
            <a:blip r:embed="rId2">
              <a:extLst>
                <a:ext uri="{28A0092B-C50C-407E-A947-70E740481C1C}">
                  <a14:useLocalDpi xmlns:a14="http://schemas.microsoft.com/office/drawing/2010/main" val="0"/>
                </a:ext>
              </a:extLst>
            </a:blip>
            <a:srcRect l="26276" t="28390" r="8485" b="21768"/>
            <a:stretch/>
          </p:blipFill>
          <p:spPr>
            <a:xfrm>
              <a:off x="4810125" y="879481"/>
              <a:ext cx="5753372" cy="3489320"/>
            </a:xfrm>
            <a:prstGeom prst="rect">
              <a:avLst/>
            </a:prstGeom>
            <a:ln w="38100">
              <a:solidFill>
                <a:srgbClr val="0066CC"/>
              </a:solidFill>
            </a:ln>
          </p:spPr>
        </p:pic>
        <p:sp>
          <p:nvSpPr>
            <p:cNvPr id="9" name="矩形 8"/>
            <p:cNvSpPr/>
            <p:nvPr/>
          </p:nvSpPr>
          <p:spPr>
            <a:xfrm>
              <a:off x="4810125" y="3087488"/>
              <a:ext cx="5741398" cy="320940"/>
            </a:xfrm>
            <a:prstGeom prst="rect">
              <a:avLst/>
            </a:prstGeom>
            <a:solidFill>
              <a:srgbClr val="0066CC"/>
            </a:solidFill>
            <a:ln>
              <a:solidFill>
                <a:srgbClr val="00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smtClean="0">
                  <a:latin typeface="華康中特圓體" panose="020F0809000000000000" pitchFamily="49" charset="-120"/>
                  <a:ea typeface="華康中特圓體" panose="020F0809000000000000" pitchFamily="49" charset="-120"/>
                </a:rPr>
                <a:t>申請生資料編輯區</a:t>
              </a:r>
              <a:endParaRPr lang="zh-TW" altLang="en-US" dirty="0">
                <a:latin typeface="華康中特圓體" panose="020F0809000000000000" pitchFamily="49" charset="-120"/>
                <a:ea typeface="華康中特圓體" panose="020F0809000000000000" pitchFamily="49" charset="-120"/>
              </a:endParaRPr>
            </a:p>
          </p:txBody>
        </p:sp>
      </p:grpSp>
      <p:grpSp>
        <p:nvGrpSpPr>
          <p:cNvPr id="10" name="群組 9"/>
          <p:cNvGrpSpPr/>
          <p:nvPr/>
        </p:nvGrpSpPr>
        <p:grpSpPr>
          <a:xfrm>
            <a:off x="1994083" y="4286250"/>
            <a:ext cx="7521065" cy="2104071"/>
            <a:chOff x="1952625" y="4286250"/>
            <a:chExt cx="7543800" cy="2295526"/>
          </a:xfrm>
        </p:grpSpPr>
        <p:pic>
          <p:nvPicPr>
            <p:cNvPr id="11" name="圖片 10"/>
            <p:cNvPicPr>
              <a:picLocks noChangeAspect="1"/>
            </p:cNvPicPr>
            <p:nvPr/>
          </p:nvPicPr>
          <p:blipFill rotWithShape="1">
            <a:blip r:embed="rId3"/>
            <a:srcRect l="1100" t="62158" r="1476" b="1215"/>
            <a:stretch/>
          </p:blipFill>
          <p:spPr>
            <a:xfrm>
              <a:off x="1952625" y="4286250"/>
              <a:ext cx="7543800" cy="2295526"/>
            </a:xfrm>
            <a:prstGeom prst="rect">
              <a:avLst/>
            </a:prstGeom>
            <a:noFill/>
            <a:ln w="38100">
              <a:solidFill>
                <a:schemeClr val="accent6">
                  <a:lumMod val="75000"/>
                </a:schemeClr>
              </a:solidFill>
            </a:ln>
          </p:spPr>
        </p:pic>
        <p:sp>
          <p:nvSpPr>
            <p:cNvPr id="12" name="矩形 11"/>
            <p:cNvSpPr/>
            <p:nvPr/>
          </p:nvSpPr>
          <p:spPr>
            <a:xfrm>
              <a:off x="1952625" y="5314950"/>
              <a:ext cx="7543800" cy="320940"/>
            </a:xfrm>
            <a:prstGeom prst="rect">
              <a:avLst/>
            </a:prstGeom>
            <a:solidFill>
              <a:schemeClr val="accent6">
                <a:lumMod val="75000"/>
              </a:schemeClr>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smtClean="0">
                  <a:latin typeface="華康中特圓體" panose="020F0809000000000000" pitchFamily="49" charset="-120"/>
                  <a:ea typeface="華康中特圓體" panose="020F0809000000000000" pitchFamily="49" charset="-120"/>
                </a:rPr>
                <a:t>申請生查詢、搜尋區</a:t>
              </a:r>
              <a:endParaRPr lang="zh-TW" altLang="en-US" dirty="0">
                <a:latin typeface="華康中特圓體" panose="020F0809000000000000" pitchFamily="49" charset="-120"/>
                <a:ea typeface="華康中特圓體" panose="020F0809000000000000" pitchFamily="49" charset="-120"/>
              </a:endParaRPr>
            </a:p>
          </p:txBody>
        </p:sp>
      </p:grpSp>
      <p:sp>
        <p:nvSpPr>
          <p:cNvPr id="14" name="矩形圖說文字 13"/>
          <p:cNvSpPr/>
          <p:nvPr/>
        </p:nvSpPr>
        <p:spPr>
          <a:xfrm>
            <a:off x="133350" y="4363024"/>
            <a:ext cx="1543050" cy="428051"/>
          </a:xfrm>
          <a:prstGeom prst="wedgeRectCallout">
            <a:avLst>
              <a:gd name="adj1" fmla="val 79932"/>
              <a:gd name="adj2" fmla="val -22211"/>
            </a:avLst>
          </a:prstGeom>
          <a:solidFill>
            <a:srgbClr val="ED7D31"/>
          </a:solidFill>
          <a:ln>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200" dirty="0" smtClean="0">
                <a:latin typeface="華康中特圓體" panose="020F0809000000000000" pitchFamily="49" charset="-120"/>
                <a:ea typeface="華康中特圓體" panose="020F0809000000000000" pitchFamily="49" charset="-120"/>
              </a:rPr>
              <a:t>1.</a:t>
            </a:r>
            <a:r>
              <a:rPr lang="zh-TW" altLang="en-US" sz="1200" dirty="0" smtClean="0">
                <a:latin typeface="華康中特圓體" panose="020F0809000000000000" pitchFamily="49" charset="-120"/>
                <a:ea typeface="華康中特圓體" panose="020F0809000000000000" pitchFamily="49" charset="-120"/>
              </a:rPr>
              <a:t>輸入報名序號或身分證號</a:t>
            </a:r>
            <a:endParaRPr lang="en-US" altLang="zh-TW" sz="1200" dirty="0" smtClean="0">
              <a:latin typeface="華康中特圓體" panose="020F0809000000000000" pitchFamily="49" charset="-120"/>
              <a:ea typeface="華康中特圓體" panose="020F0809000000000000" pitchFamily="49" charset="-120"/>
            </a:endParaRPr>
          </a:p>
        </p:txBody>
      </p:sp>
      <p:sp>
        <p:nvSpPr>
          <p:cNvPr id="15" name="矩形圖說文字 14"/>
          <p:cNvSpPr/>
          <p:nvPr/>
        </p:nvSpPr>
        <p:spPr>
          <a:xfrm>
            <a:off x="8424181" y="4454392"/>
            <a:ext cx="1543050" cy="247650"/>
          </a:xfrm>
          <a:prstGeom prst="wedgeRectCallout">
            <a:avLst>
              <a:gd name="adj1" fmla="val -75624"/>
              <a:gd name="adj2" fmla="val -35724"/>
            </a:avLst>
          </a:prstGeom>
          <a:solidFill>
            <a:srgbClr val="ED7D31"/>
          </a:solidFill>
          <a:ln>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200" dirty="0" smtClean="0">
                <a:latin typeface="華康中特圓體" panose="020F0809000000000000" pitchFamily="49" charset="-120"/>
                <a:ea typeface="華康中特圓體" panose="020F0809000000000000" pitchFamily="49" charset="-120"/>
              </a:rPr>
              <a:t>2.</a:t>
            </a:r>
            <a:r>
              <a:rPr lang="zh-TW" altLang="en-US" sz="1200" dirty="0" smtClean="0">
                <a:latin typeface="華康中特圓體" panose="020F0809000000000000" pitchFamily="49" charset="-120"/>
                <a:ea typeface="華康中特圓體" panose="020F0809000000000000" pitchFamily="49" charset="-120"/>
              </a:rPr>
              <a:t>點選「篩選」</a:t>
            </a:r>
            <a:endParaRPr lang="en-US" altLang="zh-TW" sz="1200" dirty="0" smtClean="0">
              <a:latin typeface="華康中特圓體" panose="020F0809000000000000" pitchFamily="49" charset="-120"/>
              <a:ea typeface="華康中特圓體" panose="020F0809000000000000" pitchFamily="49" charset="-120"/>
            </a:endParaRPr>
          </a:p>
        </p:txBody>
      </p:sp>
      <p:sp>
        <p:nvSpPr>
          <p:cNvPr id="16" name="矩形圖說文字 15"/>
          <p:cNvSpPr/>
          <p:nvPr/>
        </p:nvSpPr>
        <p:spPr>
          <a:xfrm>
            <a:off x="7351939" y="4867849"/>
            <a:ext cx="3687535" cy="277340"/>
          </a:xfrm>
          <a:prstGeom prst="wedgeRectCallout">
            <a:avLst>
              <a:gd name="adj1" fmla="val -111270"/>
              <a:gd name="adj2" fmla="val -46027"/>
            </a:avLst>
          </a:prstGeom>
          <a:solidFill>
            <a:srgbClr val="ED7D31"/>
          </a:solidFill>
          <a:ln>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200" dirty="0">
                <a:latin typeface="華康中特圓體" panose="020F0809000000000000" pitchFamily="49" charset="-120"/>
                <a:ea typeface="華康中特圓體" panose="020F0809000000000000" pitchFamily="49" charset="-120"/>
              </a:rPr>
              <a:t>3</a:t>
            </a:r>
            <a:r>
              <a:rPr lang="en-US" altLang="zh-TW" sz="1200" dirty="0" smtClean="0">
                <a:latin typeface="華康中特圓體" panose="020F0809000000000000" pitchFamily="49" charset="-120"/>
                <a:ea typeface="華康中特圓體" panose="020F0809000000000000" pitchFamily="49" charset="-120"/>
              </a:rPr>
              <a:t>.</a:t>
            </a:r>
            <a:r>
              <a:rPr lang="zh-TW" altLang="en-US" sz="1200" dirty="0" smtClean="0">
                <a:latin typeface="華康中特圓體" panose="020F0809000000000000" pitchFamily="49" charset="-120"/>
                <a:ea typeface="華康中特圓體" panose="020F0809000000000000" pitchFamily="49" charset="-120"/>
              </a:rPr>
              <a:t>點選「該名申請生」，上方會出現申請生資料</a:t>
            </a:r>
            <a:endParaRPr lang="en-US" altLang="zh-TW" sz="1200" dirty="0" smtClean="0">
              <a:latin typeface="華康中特圓體" panose="020F0809000000000000" pitchFamily="49" charset="-120"/>
              <a:ea typeface="華康中特圓體" panose="020F0809000000000000" pitchFamily="49" charset="-120"/>
            </a:endParaRPr>
          </a:p>
        </p:txBody>
      </p:sp>
      <p:sp>
        <p:nvSpPr>
          <p:cNvPr id="2" name="矩形 1"/>
          <p:cNvSpPr/>
          <p:nvPr/>
        </p:nvSpPr>
        <p:spPr>
          <a:xfrm>
            <a:off x="5799817" y="3651574"/>
            <a:ext cx="1140823" cy="28867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6" name="直線單箭頭接點 5"/>
          <p:cNvCxnSpPr/>
          <p:nvPr/>
        </p:nvCxnSpPr>
        <p:spPr>
          <a:xfrm flipV="1">
            <a:off x="6940640" y="2356909"/>
            <a:ext cx="992869" cy="129204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文字方塊 12"/>
          <p:cNvSpPr txBox="1"/>
          <p:nvPr/>
        </p:nvSpPr>
        <p:spPr>
          <a:xfrm>
            <a:off x="8062144" y="1616856"/>
            <a:ext cx="4051387" cy="1723549"/>
          </a:xfrm>
          <a:prstGeom prst="rect">
            <a:avLst/>
          </a:prstGeom>
          <a:noFill/>
        </p:spPr>
        <p:txBody>
          <a:bodyPr wrap="square" rtlCol="0">
            <a:spAutoFit/>
          </a:bodyPr>
          <a:lstStyle/>
          <a:p>
            <a:pPr marL="285750" indent="-285750">
              <a:spcAft>
                <a:spcPts val="600"/>
              </a:spcAft>
              <a:buFont typeface="Wingdings" panose="05000000000000000000" pitchFamily="2" charset="2"/>
              <a:buChar char="Ø"/>
            </a:pPr>
            <a:r>
              <a:rPr lang="zh-TW" altLang="en-US" sz="1600" dirty="0" smtClean="0">
                <a:latin typeface="華康中特圓體" panose="020F0809000000000000" pitchFamily="49" charset="-120"/>
                <a:ea typeface="華康中特圓體" panose="020F0809000000000000" pitchFamily="49" charset="-120"/>
              </a:rPr>
              <a:t>如欲加入新的申請生，請按「新增」後，輸入申請生資料</a:t>
            </a:r>
            <a:endParaRPr lang="en-US" altLang="zh-TW" sz="1600" dirty="0" smtClean="0">
              <a:latin typeface="華康中特圓體" panose="020F0809000000000000" pitchFamily="49" charset="-120"/>
              <a:ea typeface="華康中特圓體" panose="020F0809000000000000" pitchFamily="49" charset="-120"/>
            </a:endParaRPr>
          </a:p>
          <a:p>
            <a:pPr marL="285750" indent="-285750">
              <a:spcAft>
                <a:spcPts val="600"/>
              </a:spcAft>
              <a:buFont typeface="Wingdings" panose="05000000000000000000" pitchFamily="2" charset="2"/>
              <a:buChar char="Ø"/>
            </a:pPr>
            <a:r>
              <a:rPr lang="zh-TW" altLang="en-US" sz="1600" dirty="0" smtClean="0">
                <a:latin typeface="華康中特圓體" panose="020F0809000000000000" pitchFamily="49" charset="-120"/>
                <a:ea typeface="華康中特圓體" panose="020F0809000000000000" pitchFamily="49" charset="-120"/>
              </a:rPr>
              <a:t>如欲刪除舊有的申請生，請於該名申請生之資料編輯區，點選「刪除」</a:t>
            </a:r>
            <a:endParaRPr lang="en-US" altLang="zh-TW" sz="1600" dirty="0">
              <a:latin typeface="華康中特圓體" panose="020F0809000000000000" pitchFamily="49" charset="-120"/>
              <a:ea typeface="華康中特圓體" panose="020F0809000000000000" pitchFamily="49" charset="-120"/>
            </a:endParaRPr>
          </a:p>
          <a:p>
            <a:pPr marL="285750" indent="-285750">
              <a:buFont typeface="Wingdings" panose="05000000000000000000" pitchFamily="2" charset="2"/>
              <a:buChar char="Ø"/>
            </a:pPr>
            <a:r>
              <a:rPr lang="zh-TW" altLang="en-US" sz="1600" dirty="0" smtClean="0">
                <a:latin typeface="華康中特圓體" panose="020F0809000000000000" pitchFamily="49" charset="-120"/>
                <a:ea typeface="華康中特圓體" panose="020F0809000000000000" pitchFamily="49" charset="-120"/>
              </a:rPr>
              <a:t>如欲修改申請生資料，請於申請生資料編輯區，點選「修改」，即可編修資料</a:t>
            </a:r>
            <a:endParaRPr lang="en-US" altLang="zh-TW" sz="1600" dirty="0" smtClean="0">
              <a:latin typeface="華康中特圓體" panose="020F0809000000000000" pitchFamily="49" charset="-120"/>
              <a:ea typeface="華康中特圓體" panose="020F0809000000000000" pitchFamily="49" charset="-120"/>
            </a:endParaRPr>
          </a:p>
        </p:txBody>
      </p:sp>
      <p:sp>
        <p:nvSpPr>
          <p:cNvPr id="5" name="投影片編號版面配置區 4"/>
          <p:cNvSpPr>
            <a:spLocks noGrp="1"/>
          </p:cNvSpPr>
          <p:nvPr>
            <p:ph type="sldNum" sz="quarter" idx="12"/>
          </p:nvPr>
        </p:nvSpPr>
        <p:spPr/>
        <p:txBody>
          <a:bodyPr/>
          <a:lstStyle/>
          <a:p>
            <a:fld id="{A6174ADA-354D-4803-A14C-B38EECA4D689}" type="slidenum">
              <a:rPr lang="zh-TW" altLang="en-US" smtClean="0"/>
              <a:t>48</a:t>
            </a:fld>
            <a:endParaRPr lang="zh-TW" altLang="en-US"/>
          </a:p>
        </p:txBody>
      </p:sp>
    </p:spTree>
    <p:extLst>
      <p:ext uri="{BB962C8B-B14F-4D97-AF65-F5344CB8AC3E}">
        <p14:creationId xmlns:p14="http://schemas.microsoft.com/office/powerpoint/2010/main" val="369507233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874"/>
            <a:ext cx="12192000" cy="520700"/>
          </a:xfrm>
          <a:prstGeom prst="rect">
            <a:avLst/>
          </a:prstGeom>
          <a:solidFill>
            <a:srgbClr val="DFD7E9"/>
          </a:solidFill>
          <a:ln>
            <a:solidFill>
              <a:srgbClr val="DFD7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TW" sz="2400" dirty="0">
                <a:solidFill>
                  <a:schemeClr val="tx1"/>
                </a:solidFill>
                <a:latin typeface="華康中特圓體" panose="020F0809000000000000" pitchFamily="49" charset="-120"/>
                <a:ea typeface="華康中特圓體" panose="020F0809000000000000" pitchFamily="49" charset="-120"/>
                <a:sym typeface="Wingdings" panose="05000000000000000000" pitchFamily="2" charset="2"/>
              </a:rPr>
              <a:t>2.3 </a:t>
            </a:r>
            <a:r>
              <a:rPr lang="zh-TW" altLang="en-US" sz="2400" dirty="0">
                <a:solidFill>
                  <a:schemeClr val="tx1"/>
                </a:solidFill>
                <a:latin typeface="華康中特圓體" panose="020F0809000000000000" pitchFamily="49" charset="-120"/>
                <a:ea typeface="華康中特圓體" panose="020F0809000000000000" pitchFamily="49" charset="-120"/>
                <a:sym typeface="Wingdings" panose="05000000000000000000" pitchFamily="2" charset="2"/>
              </a:rPr>
              <a:t>依據回收之「申請校系組學程資料調查表」編修申請生</a:t>
            </a:r>
            <a:r>
              <a:rPr lang="zh-TW" altLang="en-US" sz="2400" dirty="0" smtClean="0">
                <a:solidFill>
                  <a:schemeClr val="tx1"/>
                </a:solidFill>
                <a:latin typeface="華康中特圓體" panose="020F0809000000000000" pitchFamily="49" charset="-120"/>
                <a:ea typeface="華康中特圓體" panose="020F0809000000000000" pitchFamily="49" charset="-120"/>
                <a:sym typeface="Wingdings" panose="05000000000000000000" pitchFamily="2" charset="2"/>
              </a:rPr>
              <a:t>資料</a:t>
            </a:r>
            <a:r>
              <a:rPr lang="en-US" altLang="zh-TW" sz="2400" dirty="0" smtClean="0">
                <a:solidFill>
                  <a:schemeClr val="tx1"/>
                </a:solidFill>
                <a:latin typeface="華康中特圓體" panose="020F0809000000000000" pitchFamily="49" charset="-120"/>
                <a:ea typeface="華康中特圓體" panose="020F0809000000000000" pitchFamily="49" charset="-120"/>
                <a:sym typeface="Wingdings" panose="05000000000000000000" pitchFamily="2" charset="2"/>
              </a:rPr>
              <a:t>(4/4)</a:t>
            </a:r>
            <a:endParaRPr lang="en-US" altLang="zh-TW" sz="2400" dirty="0">
              <a:solidFill>
                <a:schemeClr val="tx1"/>
              </a:solidFill>
              <a:latin typeface="華康中特圓體" panose="020F0809000000000000" pitchFamily="49" charset="-120"/>
              <a:ea typeface="華康中特圓體" panose="020F0809000000000000" pitchFamily="49" charset="-120"/>
              <a:sym typeface="Wingdings" panose="05000000000000000000" pitchFamily="2" charset="2"/>
            </a:endParaRPr>
          </a:p>
        </p:txBody>
      </p:sp>
      <p:sp>
        <p:nvSpPr>
          <p:cNvPr id="3" name="五邊形 2"/>
          <p:cNvSpPr/>
          <p:nvPr/>
        </p:nvSpPr>
        <p:spPr>
          <a:xfrm rot="5400000">
            <a:off x="-42661" y="755627"/>
            <a:ext cx="1522236" cy="1436915"/>
          </a:xfrm>
          <a:prstGeom prst="homePlate">
            <a:avLst>
              <a:gd name="adj" fmla="val 40861"/>
            </a:avLst>
          </a:prstGeom>
          <a:solidFill>
            <a:srgbClr val="DADD00"/>
          </a:solidFill>
          <a:ln>
            <a:solidFill>
              <a:srgbClr val="DADD00"/>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zh-TW" altLang="en-US" dirty="0">
                <a:solidFill>
                  <a:schemeClr val="tx1"/>
                </a:solidFill>
                <a:latin typeface="華康中特圓體" panose="020F0809000000000000" pitchFamily="49" charset="-120"/>
                <a:ea typeface="華康中特圓體" panose="020F0809000000000000" pitchFamily="49" charset="-120"/>
              </a:rPr>
              <a:t>步驟</a:t>
            </a:r>
            <a:r>
              <a:rPr lang="en-US" altLang="zh-TW" dirty="0">
                <a:solidFill>
                  <a:schemeClr val="tx1"/>
                </a:solidFill>
                <a:latin typeface="華康中特圓體" panose="020F0809000000000000" pitchFamily="49" charset="-120"/>
                <a:ea typeface="華康中特圓體" panose="020F0809000000000000" pitchFamily="49" charset="-120"/>
              </a:rPr>
              <a:t>3</a:t>
            </a:r>
            <a:r>
              <a:rPr lang="en-US" altLang="zh-TW" dirty="0" smtClean="0">
                <a:solidFill>
                  <a:schemeClr val="tx1"/>
                </a:solidFill>
                <a:latin typeface="華康中特圓體" panose="020F0809000000000000" pitchFamily="49" charset="-120"/>
                <a:ea typeface="華康中特圓體" panose="020F0809000000000000" pitchFamily="49" charset="-120"/>
              </a:rPr>
              <a:t>.</a:t>
            </a:r>
          </a:p>
          <a:p>
            <a:pPr algn="ctr"/>
            <a:r>
              <a:rPr lang="zh-TW" altLang="en-US" dirty="0" smtClean="0">
                <a:solidFill>
                  <a:schemeClr val="tx1"/>
                </a:solidFill>
                <a:latin typeface="華康中特圓體" panose="020F0809000000000000" pitchFamily="49" charset="-120"/>
                <a:ea typeface="華康中特圓體" panose="020F0809000000000000" pitchFamily="49" charset="-120"/>
              </a:rPr>
              <a:t>編修</a:t>
            </a:r>
            <a:r>
              <a:rPr lang="zh-TW" altLang="en-US" dirty="0">
                <a:solidFill>
                  <a:schemeClr val="tx1"/>
                </a:solidFill>
                <a:latin typeface="華康中特圓體" panose="020F0809000000000000" pitchFamily="49" charset="-120"/>
                <a:ea typeface="華康中特圓體" panose="020F0809000000000000" pitchFamily="49" charset="-120"/>
              </a:rPr>
              <a:t>申請生資料</a:t>
            </a:r>
            <a:endParaRPr lang="zh-TW" altLang="en-US" sz="1200" dirty="0">
              <a:solidFill>
                <a:schemeClr val="tx1"/>
              </a:solidFill>
              <a:latin typeface="微軟正黑體" panose="020B0604030504040204" pitchFamily="34" charset="-120"/>
              <a:ea typeface="微軟正黑體" panose="020B0604030504040204" pitchFamily="34" charset="-120"/>
            </a:endParaRPr>
          </a:p>
        </p:txBody>
      </p:sp>
      <p:pic>
        <p:nvPicPr>
          <p:cNvPr id="4" name="圖片 3"/>
          <p:cNvPicPr>
            <a:picLocks noChangeAspect="1"/>
          </p:cNvPicPr>
          <p:nvPr/>
        </p:nvPicPr>
        <p:blipFill rotWithShape="1">
          <a:blip r:embed="rId2"/>
          <a:srcRect l="853" t="4711" r="75897" b="38146"/>
          <a:stretch/>
        </p:blipFill>
        <p:spPr>
          <a:xfrm>
            <a:off x="3007456" y="954332"/>
            <a:ext cx="2656744" cy="5285371"/>
          </a:xfrm>
          <a:prstGeom prst="rect">
            <a:avLst/>
          </a:prstGeom>
        </p:spPr>
      </p:pic>
      <p:pic>
        <p:nvPicPr>
          <p:cNvPr id="5" name="圖片 4"/>
          <p:cNvPicPr>
            <a:picLocks noChangeAspect="1"/>
          </p:cNvPicPr>
          <p:nvPr/>
        </p:nvPicPr>
        <p:blipFill rotWithShape="1">
          <a:blip r:embed="rId2"/>
          <a:srcRect b="96049"/>
          <a:stretch/>
        </p:blipFill>
        <p:spPr>
          <a:xfrm>
            <a:off x="2959323" y="610991"/>
            <a:ext cx="6743477" cy="252609"/>
          </a:xfrm>
          <a:prstGeom prst="rect">
            <a:avLst/>
          </a:prstGeom>
        </p:spPr>
      </p:pic>
      <p:sp>
        <p:nvSpPr>
          <p:cNvPr id="6" name="文字方塊 5"/>
          <p:cNvSpPr txBox="1"/>
          <p:nvPr/>
        </p:nvSpPr>
        <p:spPr>
          <a:xfrm>
            <a:off x="5788844" y="1073974"/>
            <a:ext cx="6022156" cy="400110"/>
          </a:xfrm>
          <a:prstGeom prst="rect">
            <a:avLst/>
          </a:prstGeom>
          <a:solidFill>
            <a:srgbClr val="E1F0FF"/>
          </a:solidFill>
          <a:ln>
            <a:solidFill>
              <a:srgbClr val="E1F0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342900" indent="-342900">
              <a:buFont typeface="Wingdings" panose="05000000000000000000" pitchFamily="2" charset="2"/>
              <a:buChar char="Ø"/>
              <a:defRPr sz="2000">
                <a:latin typeface="華康中特圓體" panose="020F0809000000000000" pitchFamily="49" charset="-120"/>
                <a:ea typeface="華康中特圓體" panose="020F0809000000000000" pitchFamily="49" charset="-12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zh-TW" altLang="en-US" dirty="0">
                <a:solidFill>
                  <a:schemeClr val="tx1"/>
                </a:solidFill>
              </a:rPr>
              <a:t>編修完後，請確認</a:t>
            </a:r>
            <a:r>
              <a:rPr lang="zh-TW" altLang="en-US" u="sng" dirty="0">
                <a:solidFill>
                  <a:schemeClr val="tx1"/>
                </a:solidFill>
              </a:rPr>
              <a:t>申請資料統計</a:t>
            </a:r>
            <a:r>
              <a:rPr lang="zh-TW" altLang="en-US" dirty="0">
                <a:solidFill>
                  <a:schemeClr val="tx1"/>
                </a:solidFill>
              </a:rPr>
              <a:t>是否正確。</a:t>
            </a:r>
            <a:endParaRPr lang="en-US" altLang="zh-TW" dirty="0">
              <a:solidFill>
                <a:schemeClr val="tx1"/>
              </a:solidFill>
            </a:endParaRPr>
          </a:p>
        </p:txBody>
      </p:sp>
      <p:sp>
        <p:nvSpPr>
          <p:cNvPr id="7" name="文字方塊 6"/>
          <p:cNvSpPr txBox="1"/>
          <p:nvPr/>
        </p:nvSpPr>
        <p:spPr>
          <a:xfrm>
            <a:off x="5788844" y="4993077"/>
            <a:ext cx="6022156" cy="910443"/>
          </a:xfrm>
          <a:prstGeom prst="rect">
            <a:avLst/>
          </a:prstGeom>
          <a:solidFill>
            <a:srgbClr val="E1F0FF"/>
          </a:solidFill>
          <a:ln>
            <a:solidFill>
              <a:srgbClr val="E1F0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342900" indent="-342900">
              <a:buFont typeface="Wingdings" panose="05000000000000000000" pitchFamily="2" charset="2"/>
              <a:buChar char="Ø"/>
              <a:defRPr sz="2000">
                <a:latin typeface="華康中特圓體" panose="020F0809000000000000" pitchFamily="49" charset="-120"/>
                <a:ea typeface="華康中特圓體" panose="020F0809000000000000" pitchFamily="49" charset="-12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zh-TW" altLang="en-US" dirty="0" smtClean="0">
                <a:solidFill>
                  <a:schemeClr val="tx1"/>
                </a:solidFill>
              </a:rPr>
              <a:t>前往</a:t>
            </a:r>
            <a:r>
              <a:rPr lang="en-US" altLang="zh-TW" dirty="0" smtClean="0">
                <a:solidFill>
                  <a:schemeClr val="tx1"/>
                </a:solidFill>
              </a:rPr>
              <a:t>2.4</a:t>
            </a:r>
            <a:r>
              <a:rPr lang="zh-TW" altLang="en-US" dirty="0" smtClean="0">
                <a:solidFill>
                  <a:schemeClr val="tx1"/>
                </a:solidFill>
              </a:rPr>
              <a:t>列印核對表前，請先批次刪除「未申請校系組學程之申請生」</a:t>
            </a:r>
            <a:endParaRPr lang="en-US" altLang="zh-TW" dirty="0">
              <a:solidFill>
                <a:schemeClr val="tx1"/>
              </a:solidFill>
            </a:endParaRPr>
          </a:p>
        </p:txBody>
      </p:sp>
      <p:sp>
        <p:nvSpPr>
          <p:cNvPr id="8" name="矩形 7"/>
          <p:cNvSpPr/>
          <p:nvPr/>
        </p:nvSpPr>
        <p:spPr>
          <a:xfrm>
            <a:off x="2959323" y="954332"/>
            <a:ext cx="2704878" cy="2830268"/>
          </a:xfrm>
          <a:prstGeom prst="rect">
            <a:avLst/>
          </a:prstGeom>
          <a:noFill/>
          <a:ln w="57150">
            <a:solidFill>
              <a:srgbClr val="00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矩形 8"/>
          <p:cNvSpPr/>
          <p:nvPr/>
        </p:nvSpPr>
        <p:spPr>
          <a:xfrm>
            <a:off x="2959322" y="5448299"/>
            <a:ext cx="2704878" cy="806345"/>
          </a:xfrm>
          <a:prstGeom prst="rect">
            <a:avLst/>
          </a:prstGeom>
          <a:noFill/>
          <a:ln w="57150">
            <a:solidFill>
              <a:srgbClr val="00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投影片編號版面配置區 9"/>
          <p:cNvSpPr>
            <a:spLocks noGrp="1"/>
          </p:cNvSpPr>
          <p:nvPr>
            <p:ph type="sldNum" sz="quarter" idx="12"/>
          </p:nvPr>
        </p:nvSpPr>
        <p:spPr/>
        <p:txBody>
          <a:bodyPr/>
          <a:lstStyle/>
          <a:p>
            <a:fld id="{A6174ADA-354D-4803-A14C-B38EECA4D689}" type="slidenum">
              <a:rPr lang="zh-TW" altLang="en-US" smtClean="0"/>
              <a:t>49</a:t>
            </a:fld>
            <a:endParaRPr lang="zh-TW" altLang="en-US"/>
          </a:p>
        </p:txBody>
      </p:sp>
    </p:spTree>
    <p:extLst>
      <p:ext uri="{BB962C8B-B14F-4D97-AF65-F5344CB8AC3E}">
        <p14:creationId xmlns:p14="http://schemas.microsoft.com/office/powerpoint/2010/main" val="540505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p:cNvSpPr>
            <a:spLocks noGrp="1"/>
          </p:cNvSpPr>
          <p:nvPr>
            <p:ph type="sldNum" sz="quarter" idx="12"/>
          </p:nvPr>
        </p:nvSpPr>
        <p:spPr/>
        <p:txBody>
          <a:bodyPr/>
          <a:lstStyle/>
          <a:p>
            <a:fld id="{BFD9D296-0923-4B30-8558-81C121D8C7E7}" type="slidenum">
              <a:rPr lang="zh-TW" altLang="en-US" smtClean="0"/>
              <a:t>5</a:t>
            </a:fld>
            <a:endParaRPr lang="zh-TW" altLang="en-US"/>
          </a:p>
        </p:txBody>
      </p:sp>
      <p:pic>
        <p:nvPicPr>
          <p:cNvPr id="4" name="圖片 3"/>
          <p:cNvPicPr>
            <a:picLocks noChangeAspect="1"/>
          </p:cNvPicPr>
          <p:nvPr/>
        </p:nvPicPr>
        <p:blipFill>
          <a:blip r:embed="rId2"/>
          <a:stretch>
            <a:fillRect/>
          </a:stretch>
        </p:blipFill>
        <p:spPr>
          <a:xfrm>
            <a:off x="1153182" y="495300"/>
            <a:ext cx="9704596" cy="6157454"/>
          </a:xfrm>
          <a:prstGeom prst="rect">
            <a:avLst/>
          </a:prstGeom>
        </p:spPr>
      </p:pic>
      <p:sp>
        <p:nvSpPr>
          <p:cNvPr id="5" name="矩形 4"/>
          <p:cNvSpPr/>
          <p:nvPr/>
        </p:nvSpPr>
        <p:spPr>
          <a:xfrm>
            <a:off x="4278086" y="2245179"/>
            <a:ext cx="6506935" cy="172266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矩形 6"/>
          <p:cNvSpPr/>
          <p:nvPr/>
        </p:nvSpPr>
        <p:spPr>
          <a:xfrm>
            <a:off x="0" y="-874"/>
            <a:ext cx="12192000" cy="520700"/>
          </a:xfrm>
          <a:prstGeom prst="rect">
            <a:avLst/>
          </a:prstGeom>
          <a:solidFill>
            <a:srgbClr val="DFD7E9"/>
          </a:solidFill>
          <a:ln>
            <a:solidFill>
              <a:srgbClr val="DFD7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sz="2800" dirty="0" smtClean="0">
                <a:solidFill>
                  <a:schemeClr val="tx1"/>
                </a:solidFill>
                <a:latin typeface="華康中特圓體" panose="020F0809000000000000" pitchFamily="49" charset="-120"/>
                <a:ea typeface="華康中特圓體" panose="020F0809000000000000" pitchFamily="49" charset="-120"/>
                <a:sym typeface="Wingdings" panose="05000000000000000000" pitchFamily="2" charset="2"/>
              </a:rPr>
              <a:t>二、</a:t>
            </a:r>
            <a:r>
              <a:rPr lang="en-US" altLang="zh-TW" sz="2800" dirty="0" smtClean="0">
                <a:solidFill>
                  <a:schemeClr val="tx1"/>
                </a:solidFill>
                <a:latin typeface="華康中特圓體" panose="020F0809000000000000" pitchFamily="49" charset="-120"/>
                <a:ea typeface="華康中特圓體" panose="020F0809000000000000" pitchFamily="49" charset="-120"/>
                <a:sym typeface="Wingdings" panose="05000000000000000000" pitchFamily="2" charset="2"/>
              </a:rPr>
              <a:t>111</a:t>
            </a:r>
            <a:r>
              <a:rPr lang="zh-TW" altLang="en-US" sz="2800" dirty="0">
                <a:solidFill>
                  <a:schemeClr val="tx1"/>
                </a:solidFill>
                <a:latin typeface="華康中特圓體" panose="020F0809000000000000" pitchFamily="49" charset="-120"/>
                <a:ea typeface="華康中特圓體" panose="020F0809000000000000" pitchFamily="49" charset="-120"/>
                <a:sym typeface="Wingdings" panose="05000000000000000000" pitchFamily="2" charset="2"/>
              </a:rPr>
              <a:t>學年</a:t>
            </a:r>
            <a:r>
              <a:rPr lang="zh-TW" altLang="en-US" sz="2800" dirty="0" smtClean="0">
                <a:solidFill>
                  <a:schemeClr val="tx1"/>
                </a:solidFill>
                <a:latin typeface="華康中特圓體" panose="020F0809000000000000" pitchFamily="49" charset="-120"/>
                <a:ea typeface="華康中特圓體" panose="020F0809000000000000" pitchFamily="49" charset="-120"/>
                <a:sym typeface="Wingdings" panose="05000000000000000000" pitchFamily="2" charset="2"/>
              </a:rPr>
              <a:t>度重要變革事項</a:t>
            </a:r>
            <a:r>
              <a:rPr lang="en-US" altLang="zh-TW" sz="2800" dirty="0" smtClean="0">
                <a:solidFill>
                  <a:schemeClr val="tx1"/>
                </a:solidFill>
                <a:latin typeface="華康中特圓體" panose="020F0809000000000000" pitchFamily="49" charset="-120"/>
                <a:ea typeface="華康中特圓體" panose="020F0809000000000000" pitchFamily="49" charset="-120"/>
                <a:sym typeface="Wingdings" panose="05000000000000000000" pitchFamily="2" charset="2"/>
              </a:rPr>
              <a:t>(2/7)</a:t>
            </a:r>
            <a:endParaRPr lang="zh-TW" altLang="en-US" sz="2800" dirty="0">
              <a:solidFill>
                <a:schemeClr val="tx1"/>
              </a:solidFill>
              <a:latin typeface="華康中特圓體" panose="020F0809000000000000" pitchFamily="49" charset="-120"/>
              <a:ea typeface="華康中特圓體" panose="020F0809000000000000" pitchFamily="49" charset="-120"/>
            </a:endParaRPr>
          </a:p>
        </p:txBody>
      </p:sp>
    </p:spTree>
    <p:extLst>
      <p:ext uri="{BB962C8B-B14F-4D97-AF65-F5344CB8AC3E}">
        <p14:creationId xmlns:p14="http://schemas.microsoft.com/office/powerpoint/2010/main" val="359911908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874"/>
            <a:ext cx="12192000" cy="520700"/>
          </a:xfrm>
          <a:prstGeom prst="rect">
            <a:avLst/>
          </a:prstGeom>
          <a:solidFill>
            <a:srgbClr val="DFD7E9"/>
          </a:solidFill>
          <a:ln>
            <a:solidFill>
              <a:srgbClr val="DFD7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TW" sz="2400" dirty="0" smtClean="0">
                <a:solidFill>
                  <a:schemeClr val="tx1"/>
                </a:solidFill>
                <a:latin typeface="華康中特圓體" panose="020F0809000000000000" pitchFamily="49" charset="-120"/>
                <a:ea typeface="華康中特圓體" panose="020F0809000000000000" pitchFamily="49" charset="-120"/>
                <a:sym typeface="Wingdings" panose="05000000000000000000" pitchFamily="2" charset="2"/>
              </a:rPr>
              <a:t>2.4</a:t>
            </a:r>
            <a:r>
              <a:rPr lang="zh-TW" altLang="en-US" sz="2400" dirty="0" smtClean="0">
                <a:solidFill>
                  <a:schemeClr val="tx1"/>
                </a:solidFill>
                <a:latin typeface="華康中特圓體" panose="020F0809000000000000" pitchFamily="49" charset="-120"/>
                <a:ea typeface="華康中特圓體" panose="020F0809000000000000" pitchFamily="49" charset="-120"/>
                <a:sym typeface="Wingdings" panose="05000000000000000000" pitchFamily="2" charset="2"/>
              </a:rPr>
              <a:t> 列印</a:t>
            </a:r>
            <a:r>
              <a:rPr lang="zh-TW" altLang="en-US" sz="2400" dirty="0">
                <a:solidFill>
                  <a:schemeClr val="tx1"/>
                </a:solidFill>
                <a:latin typeface="華康中特圓體" panose="020F0809000000000000" pitchFamily="49" charset="-120"/>
                <a:ea typeface="華康中特圓體" panose="020F0809000000000000" pitchFamily="49" charset="-120"/>
                <a:sym typeface="Wingdings" panose="05000000000000000000" pitchFamily="2" charset="2"/>
              </a:rPr>
              <a:t>「申請校</a:t>
            </a:r>
            <a:r>
              <a:rPr lang="zh-TW" altLang="en-US" sz="2400" dirty="0" smtClean="0">
                <a:solidFill>
                  <a:schemeClr val="tx1"/>
                </a:solidFill>
                <a:latin typeface="華康中特圓體" panose="020F0809000000000000" pitchFamily="49" charset="-120"/>
                <a:ea typeface="華康中特圓體" panose="020F0809000000000000" pitchFamily="49" charset="-120"/>
                <a:sym typeface="Wingdings" panose="05000000000000000000" pitchFamily="2" charset="2"/>
              </a:rPr>
              <a:t>系</a:t>
            </a:r>
            <a:r>
              <a:rPr lang="en-US" altLang="zh-TW" sz="2400" dirty="0" smtClean="0">
                <a:solidFill>
                  <a:schemeClr val="tx1"/>
                </a:solidFill>
                <a:latin typeface="華康中特圓體" panose="020F0809000000000000" pitchFamily="49" charset="-120"/>
                <a:ea typeface="華康中特圓體" panose="020F0809000000000000" pitchFamily="49" charset="-120"/>
                <a:sym typeface="Wingdings" panose="05000000000000000000" pitchFamily="2" charset="2"/>
              </a:rPr>
              <a:t>(</a:t>
            </a:r>
            <a:r>
              <a:rPr lang="zh-TW" altLang="en-US" sz="2400" dirty="0" smtClean="0">
                <a:solidFill>
                  <a:schemeClr val="tx1"/>
                </a:solidFill>
                <a:latin typeface="華康中特圓體" panose="020F0809000000000000" pitchFamily="49" charset="-120"/>
                <a:ea typeface="華康中特圓體" panose="020F0809000000000000" pitchFamily="49" charset="-120"/>
                <a:sym typeface="Wingdings" panose="05000000000000000000" pitchFamily="2" charset="2"/>
              </a:rPr>
              <a:t>組</a:t>
            </a:r>
            <a:r>
              <a:rPr lang="en-US" altLang="zh-TW" sz="2400" dirty="0" smtClean="0">
                <a:solidFill>
                  <a:schemeClr val="tx1"/>
                </a:solidFill>
                <a:latin typeface="華康中特圓體" panose="020F0809000000000000" pitchFamily="49" charset="-120"/>
                <a:ea typeface="華康中特圓體" panose="020F0809000000000000" pitchFamily="49" charset="-120"/>
                <a:sym typeface="Wingdings" panose="05000000000000000000" pitchFamily="2" charset="2"/>
              </a:rPr>
              <a:t>)</a:t>
            </a:r>
            <a:r>
              <a:rPr lang="zh-TW" altLang="en-US" sz="2400" dirty="0" smtClean="0">
                <a:solidFill>
                  <a:schemeClr val="tx1"/>
                </a:solidFill>
                <a:latin typeface="華康中特圓體" panose="020F0809000000000000" pitchFamily="49" charset="-120"/>
                <a:ea typeface="華康中特圓體" panose="020F0809000000000000" pitchFamily="49" charset="-120"/>
                <a:sym typeface="Wingdings" panose="05000000000000000000" pitchFamily="2" charset="2"/>
              </a:rPr>
              <a:t>、</a:t>
            </a:r>
            <a:r>
              <a:rPr lang="zh-TW" altLang="en-US" sz="2400" dirty="0">
                <a:solidFill>
                  <a:schemeClr val="tx1"/>
                </a:solidFill>
                <a:latin typeface="華康中特圓體" panose="020F0809000000000000" pitchFamily="49" charset="-120"/>
                <a:ea typeface="華康中特圓體" panose="020F0809000000000000" pitchFamily="49" charset="-120"/>
                <a:sym typeface="Wingdings" panose="05000000000000000000" pitchFamily="2" charset="2"/>
              </a:rPr>
              <a:t>學程資料核對表」</a:t>
            </a:r>
            <a:r>
              <a:rPr lang="en-US" altLang="zh-TW" sz="2400" dirty="0">
                <a:solidFill>
                  <a:schemeClr val="tx1"/>
                </a:solidFill>
                <a:latin typeface="華康中特圓體" panose="020F0809000000000000" pitchFamily="49" charset="-120"/>
                <a:ea typeface="華康中特圓體" panose="020F0809000000000000" pitchFamily="49" charset="-120"/>
                <a:sym typeface="Wingdings" panose="05000000000000000000" pitchFamily="2" charset="2"/>
              </a:rPr>
              <a:t>[</a:t>
            </a:r>
            <a:r>
              <a:rPr lang="zh-TW" altLang="en-US" sz="2400" dirty="0">
                <a:solidFill>
                  <a:schemeClr val="tx1"/>
                </a:solidFill>
                <a:latin typeface="華康中特圓體" panose="020F0809000000000000" pitchFamily="49" charset="-120"/>
                <a:ea typeface="華康中特圓體" panose="020F0809000000000000" pitchFamily="49" charset="-120"/>
                <a:sym typeface="Wingdings" panose="05000000000000000000" pitchFamily="2" charset="2"/>
              </a:rPr>
              <a:t>校內使用</a:t>
            </a:r>
            <a:r>
              <a:rPr lang="en-US" altLang="zh-TW" sz="2400" dirty="0">
                <a:solidFill>
                  <a:schemeClr val="tx1"/>
                </a:solidFill>
                <a:latin typeface="華康中特圓體" panose="020F0809000000000000" pitchFamily="49" charset="-120"/>
                <a:ea typeface="華康中特圓體" panose="020F0809000000000000" pitchFamily="49" charset="-120"/>
                <a:sym typeface="Wingdings" panose="05000000000000000000" pitchFamily="2" charset="2"/>
              </a:rPr>
              <a:t>]</a:t>
            </a:r>
          </a:p>
        </p:txBody>
      </p:sp>
      <p:pic>
        <p:nvPicPr>
          <p:cNvPr id="3" name="Google Shape;624;p60"/>
          <p:cNvPicPr preferRelativeResize="0"/>
          <p:nvPr/>
        </p:nvPicPr>
        <p:blipFill rotWithShape="1">
          <a:blip r:embed="rId2"/>
          <a:srcRect l="24075" r="23647" b="23035"/>
          <a:stretch/>
        </p:blipFill>
        <p:spPr>
          <a:xfrm>
            <a:off x="76199" y="1453277"/>
            <a:ext cx="4429125" cy="2575798"/>
          </a:xfrm>
          <a:prstGeom prst="rect">
            <a:avLst/>
          </a:prstGeom>
        </p:spPr>
      </p:pic>
      <p:pic>
        <p:nvPicPr>
          <p:cNvPr id="4" name="圖片 3"/>
          <p:cNvPicPr>
            <a:picLocks noChangeAspect="1"/>
          </p:cNvPicPr>
          <p:nvPr/>
        </p:nvPicPr>
        <p:blipFill rotWithShape="1">
          <a:blip r:embed="rId3">
            <a:extLst>
              <a:ext uri="{28A0092B-C50C-407E-A947-70E740481C1C}">
                <a14:useLocalDpi xmlns:a14="http://schemas.microsoft.com/office/drawing/2010/main" val="0"/>
              </a:ext>
            </a:extLst>
          </a:blip>
          <a:srcRect b="13550"/>
          <a:stretch/>
        </p:blipFill>
        <p:spPr>
          <a:xfrm>
            <a:off x="4664696" y="727770"/>
            <a:ext cx="6603377" cy="2765227"/>
          </a:xfrm>
          <a:prstGeom prst="rect">
            <a:avLst/>
          </a:prstGeom>
          <a:ln>
            <a:solidFill>
              <a:schemeClr val="tx2"/>
            </a:solidFill>
          </a:ln>
        </p:spPr>
      </p:pic>
      <p:pic>
        <p:nvPicPr>
          <p:cNvPr id="5" name="圖片 4"/>
          <p:cNvPicPr>
            <a:picLocks noChangeAspect="1"/>
          </p:cNvPicPr>
          <p:nvPr/>
        </p:nvPicPr>
        <p:blipFill rotWithShape="1">
          <a:blip r:embed="rId4">
            <a:extLst>
              <a:ext uri="{28A0092B-C50C-407E-A947-70E740481C1C}">
                <a14:useLocalDpi xmlns:a14="http://schemas.microsoft.com/office/drawing/2010/main" val="0"/>
              </a:ext>
            </a:extLst>
          </a:blip>
          <a:srcRect b="9021"/>
          <a:stretch/>
        </p:blipFill>
        <p:spPr>
          <a:xfrm>
            <a:off x="4664696" y="3615216"/>
            <a:ext cx="6603377" cy="2871309"/>
          </a:xfrm>
          <a:prstGeom prst="rect">
            <a:avLst/>
          </a:prstGeom>
          <a:ln>
            <a:solidFill>
              <a:schemeClr val="tx2"/>
            </a:solidFill>
          </a:ln>
        </p:spPr>
      </p:pic>
      <p:pic>
        <p:nvPicPr>
          <p:cNvPr id="9" name="圖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50706" y="3036387"/>
            <a:ext cx="395481" cy="395481"/>
          </a:xfrm>
          <a:prstGeom prst="rect">
            <a:avLst/>
          </a:prstGeom>
        </p:spPr>
      </p:pic>
      <p:pic>
        <p:nvPicPr>
          <p:cNvPr id="10" name="圖片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50706" y="5910775"/>
            <a:ext cx="395481" cy="395481"/>
          </a:xfrm>
          <a:prstGeom prst="rect">
            <a:avLst/>
          </a:prstGeom>
        </p:spPr>
      </p:pic>
      <p:pic>
        <p:nvPicPr>
          <p:cNvPr id="11" name="圖片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67021" y="6052182"/>
            <a:ext cx="376999" cy="376999"/>
          </a:xfrm>
          <a:prstGeom prst="rect">
            <a:avLst/>
          </a:prstGeom>
        </p:spPr>
      </p:pic>
      <p:sp>
        <p:nvSpPr>
          <p:cNvPr id="6" name="投影片編號版面配置區 5"/>
          <p:cNvSpPr>
            <a:spLocks noGrp="1"/>
          </p:cNvSpPr>
          <p:nvPr>
            <p:ph type="sldNum" sz="quarter" idx="12"/>
          </p:nvPr>
        </p:nvSpPr>
        <p:spPr/>
        <p:txBody>
          <a:bodyPr/>
          <a:lstStyle/>
          <a:p>
            <a:fld id="{A6174ADA-354D-4803-A14C-B38EECA4D689}" type="slidenum">
              <a:rPr lang="zh-TW" altLang="en-US" smtClean="0"/>
              <a:t>50</a:t>
            </a:fld>
            <a:endParaRPr lang="zh-TW" altLang="en-US"/>
          </a:p>
        </p:txBody>
      </p:sp>
    </p:spTree>
    <p:extLst>
      <p:ext uri="{BB962C8B-B14F-4D97-AF65-F5344CB8AC3E}">
        <p14:creationId xmlns:p14="http://schemas.microsoft.com/office/powerpoint/2010/main" val="371852482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874"/>
            <a:ext cx="12192000" cy="520700"/>
          </a:xfrm>
          <a:prstGeom prst="rect">
            <a:avLst/>
          </a:prstGeom>
          <a:solidFill>
            <a:srgbClr val="DFD7E9"/>
          </a:solidFill>
          <a:ln>
            <a:solidFill>
              <a:srgbClr val="DFD7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TW" sz="2400" dirty="0" smtClean="0">
                <a:solidFill>
                  <a:schemeClr val="tx1"/>
                </a:solidFill>
                <a:latin typeface="華康中特圓體" panose="020F0809000000000000" pitchFamily="49" charset="-120"/>
                <a:ea typeface="華康中特圓體" panose="020F0809000000000000" pitchFamily="49" charset="-120"/>
                <a:sym typeface="Wingdings" panose="05000000000000000000" pitchFamily="2" charset="2"/>
              </a:rPr>
              <a:t>2.5 </a:t>
            </a:r>
            <a:r>
              <a:rPr lang="zh-TW" altLang="en-US" sz="2400" dirty="0" smtClean="0">
                <a:solidFill>
                  <a:schemeClr val="tx1"/>
                </a:solidFill>
                <a:latin typeface="華康中特圓體" panose="020F0809000000000000" pitchFamily="49" charset="-120"/>
                <a:ea typeface="華康中特圓體" panose="020F0809000000000000" pitchFamily="49" charset="-120"/>
                <a:sym typeface="Wingdings" panose="05000000000000000000" pitchFamily="2" charset="2"/>
              </a:rPr>
              <a:t>依據</a:t>
            </a:r>
            <a:r>
              <a:rPr lang="zh-TW" altLang="en-US" sz="2400" dirty="0">
                <a:solidFill>
                  <a:schemeClr val="tx1"/>
                </a:solidFill>
                <a:latin typeface="華康中特圓體" panose="020F0809000000000000" pitchFamily="49" charset="-120"/>
                <a:ea typeface="華康中特圓體" panose="020F0809000000000000" pitchFamily="49" charset="-120"/>
                <a:sym typeface="Wingdings" panose="05000000000000000000" pitchFamily="2" charset="2"/>
              </a:rPr>
              <a:t>回收之「申請校</a:t>
            </a:r>
            <a:r>
              <a:rPr lang="zh-TW" altLang="en-US" sz="2400" dirty="0" smtClean="0">
                <a:solidFill>
                  <a:schemeClr val="tx1"/>
                </a:solidFill>
                <a:latin typeface="華康中特圓體" panose="020F0809000000000000" pitchFamily="49" charset="-120"/>
                <a:ea typeface="華康中特圓體" panose="020F0809000000000000" pitchFamily="49" charset="-120"/>
                <a:sym typeface="Wingdings" panose="05000000000000000000" pitchFamily="2" charset="2"/>
              </a:rPr>
              <a:t>系</a:t>
            </a:r>
            <a:r>
              <a:rPr lang="en-US" altLang="zh-TW" sz="2400" dirty="0" smtClean="0">
                <a:solidFill>
                  <a:schemeClr val="tx1"/>
                </a:solidFill>
                <a:latin typeface="華康中特圓體" panose="020F0809000000000000" pitchFamily="49" charset="-120"/>
                <a:ea typeface="華康中特圓體" panose="020F0809000000000000" pitchFamily="49" charset="-120"/>
                <a:sym typeface="Wingdings" panose="05000000000000000000" pitchFamily="2" charset="2"/>
              </a:rPr>
              <a:t>(</a:t>
            </a:r>
            <a:r>
              <a:rPr lang="zh-TW" altLang="en-US" sz="2400" dirty="0" smtClean="0">
                <a:solidFill>
                  <a:schemeClr val="tx1"/>
                </a:solidFill>
                <a:latin typeface="華康中特圓體" panose="020F0809000000000000" pitchFamily="49" charset="-120"/>
                <a:ea typeface="華康中特圓體" panose="020F0809000000000000" pitchFamily="49" charset="-120"/>
                <a:sym typeface="Wingdings" panose="05000000000000000000" pitchFamily="2" charset="2"/>
              </a:rPr>
              <a:t>組</a:t>
            </a:r>
            <a:r>
              <a:rPr lang="en-US" altLang="zh-TW" sz="2400" dirty="0" smtClean="0">
                <a:solidFill>
                  <a:schemeClr val="tx1"/>
                </a:solidFill>
                <a:latin typeface="華康中特圓體" panose="020F0809000000000000" pitchFamily="49" charset="-120"/>
                <a:ea typeface="華康中特圓體" panose="020F0809000000000000" pitchFamily="49" charset="-120"/>
                <a:sym typeface="Wingdings" panose="05000000000000000000" pitchFamily="2" charset="2"/>
              </a:rPr>
              <a:t>)</a:t>
            </a:r>
            <a:r>
              <a:rPr lang="zh-TW" altLang="en-US" sz="2400" dirty="0" smtClean="0">
                <a:solidFill>
                  <a:schemeClr val="tx1"/>
                </a:solidFill>
                <a:latin typeface="華康中特圓體" panose="020F0809000000000000" pitchFamily="49" charset="-120"/>
                <a:ea typeface="華康中特圓體" panose="020F0809000000000000" pitchFamily="49" charset="-120"/>
                <a:sym typeface="Wingdings" panose="05000000000000000000" pitchFamily="2" charset="2"/>
              </a:rPr>
              <a:t>、</a:t>
            </a:r>
            <a:r>
              <a:rPr lang="zh-TW" altLang="en-US" sz="2400" dirty="0">
                <a:solidFill>
                  <a:schemeClr val="tx1"/>
                </a:solidFill>
                <a:latin typeface="華康中特圓體" panose="020F0809000000000000" pitchFamily="49" charset="-120"/>
                <a:ea typeface="華康中特圓體" panose="020F0809000000000000" pitchFamily="49" charset="-120"/>
                <a:sym typeface="Wingdings" panose="05000000000000000000" pitchFamily="2" charset="2"/>
              </a:rPr>
              <a:t>學程資料核對表」進行錯誤修正</a:t>
            </a:r>
            <a:endParaRPr lang="en-US" altLang="zh-TW" sz="2400" dirty="0">
              <a:solidFill>
                <a:schemeClr val="tx1"/>
              </a:solidFill>
              <a:latin typeface="華康中特圓體" panose="020F0809000000000000" pitchFamily="49" charset="-120"/>
              <a:ea typeface="華康中特圓體" panose="020F0809000000000000" pitchFamily="49" charset="-120"/>
              <a:sym typeface="Wingdings" panose="05000000000000000000" pitchFamily="2" charset="2"/>
            </a:endParaRPr>
          </a:p>
        </p:txBody>
      </p:sp>
      <p:sp>
        <p:nvSpPr>
          <p:cNvPr id="5" name="文字方塊 4"/>
          <p:cNvSpPr txBox="1"/>
          <p:nvPr/>
        </p:nvSpPr>
        <p:spPr>
          <a:xfrm>
            <a:off x="643380" y="636486"/>
            <a:ext cx="10379529" cy="830997"/>
          </a:xfrm>
          <a:prstGeom prst="rect">
            <a:avLst/>
          </a:prstGeom>
          <a:noFill/>
        </p:spPr>
        <p:txBody>
          <a:bodyPr wrap="square" rtlCol="0">
            <a:spAutoFit/>
          </a:bodyPr>
          <a:lstStyle/>
          <a:p>
            <a:pPr marL="342900" indent="-342900">
              <a:buFont typeface="Wingdings" panose="05000000000000000000" pitchFamily="2" charset="2"/>
              <a:buChar char="Ø"/>
            </a:pPr>
            <a:r>
              <a:rPr lang="zh-TW" altLang="en-US" sz="2400" dirty="0" smtClean="0">
                <a:latin typeface="華康中特圓體" panose="020F0809000000000000" pitchFamily="49" charset="-120"/>
                <a:ea typeface="華康中特圓體" panose="020F0809000000000000" pitchFamily="49" charset="-120"/>
              </a:rPr>
              <a:t>回收申請生簽章後之核對表，請確認是否與系統內申請資料一致</a:t>
            </a:r>
            <a:endParaRPr lang="en-US" altLang="zh-TW" sz="2400" dirty="0" smtClean="0">
              <a:latin typeface="華康中特圓體" panose="020F0809000000000000" pitchFamily="49" charset="-120"/>
              <a:ea typeface="華康中特圓體" panose="020F0809000000000000" pitchFamily="49" charset="-120"/>
            </a:endParaRPr>
          </a:p>
          <a:p>
            <a:pPr marL="342900" indent="-342900">
              <a:buFont typeface="Wingdings" panose="05000000000000000000" pitchFamily="2" charset="2"/>
              <a:buChar char="Ø"/>
            </a:pPr>
            <a:r>
              <a:rPr lang="zh-TW" altLang="en-US" sz="2400" dirty="0" smtClean="0">
                <a:latin typeface="華康中特圓體" panose="020F0809000000000000" pitchFamily="49" charset="-120"/>
                <a:ea typeface="華康中特圓體" panose="020F0809000000000000" pitchFamily="49" charset="-120"/>
              </a:rPr>
              <a:t>如需修改，請至</a:t>
            </a:r>
            <a:r>
              <a:rPr lang="en-US" altLang="zh-TW" sz="2400" dirty="0" smtClean="0">
                <a:latin typeface="華康中特圓體" panose="020F0809000000000000" pitchFamily="49" charset="-120"/>
                <a:ea typeface="華康中特圓體" panose="020F0809000000000000" pitchFamily="49" charset="-120"/>
              </a:rPr>
              <a:t>2.5</a:t>
            </a:r>
            <a:r>
              <a:rPr lang="zh-TW" altLang="en-US" sz="2400" dirty="0" smtClean="0">
                <a:latin typeface="華康中特圓體" panose="020F0809000000000000" pitchFamily="49" charset="-120"/>
                <a:ea typeface="華康中特圓體" panose="020F0809000000000000" pitchFamily="49" charset="-120"/>
              </a:rPr>
              <a:t>進行編修，操作頁面和方式同</a:t>
            </a:r>
            <a:r>
              <a:rPr lang="en-US" altLang="zh-TW" sz="2400" dirty="0" smtClean="0">
                <a:latin typeface="華康中特圓體" panose="020F0809000000000000" pitchFamily="49" charset="-120"/>
                <a:ea typeface="華康中特圓體" panose="020F0809000000000000" pitchFamily="49" charset="-120"/>
              </a:rPr>
              <a:t>2.3</a:t>
            </a:r>
          </a:p>
        </p:txBody>
      </p:sp>
      <p:pic>
        <p:nvPicPr>
          <p:cNvPr id="7" name="Google Shape;636;p61"/>
          <p:cNvPicPr preferRelativeResize="0"/>
          <p:nvPr/>
        </p:nvPicPr>
        <p:blipFill rotWithShape="1">
          <a:blip r:embed="rId2">
            <a:alphaModFix/>
          </a:blip>
          <a:srcRect b="95443"/>
          <a:stretch/>
        </p:blipFill>
        <p:spPr>
          <a:xfrm>
            <a:off x="1288648" y="1584143"/>
            <a:ext cx="8820551" cy="452538"/>
          </a:xfrm>
          <a:prstGeom prst="rect">
            <a:avLst/>
          </a:prstGeom>
          <a:noFill/>
          <a:ln>
            <a:noFill/>
          </a:ln>
        </p:spPr>
      </p:pic>
      <p:pic>
        <p:nvPicPr>
          <p:cNvPr id="17" name="圖片 16"/>
          <p:cNvPicPr>
            <a:picLocks noChangeAspect="1"/>
          </p:cNvPicPr>
          <p:nvPr/>
        </p:nvPicPr>
        <p:blipFill rotWithShape="1">
          <a:blip r:embed="rId3">
            <a:extLst>
              <a:ext uri="{28A0092B-C50C-407E-A947-70E740481C1C}">
                <a14:useLocalDpi xmlns:a14="http://schemas.microsoft.com/office/drawing/2010/main" val="0"/>
              </a:ext>
            </a:extLst>
          </a:blip>
          <a:srcRect l="26276" t="28390" r="8485" b="21768"/>
          <a:stretch/>
        </p:blipFill>
        <p:spPr>
          <a:xfrm>
            <a:off x="2946583" y="2153341"/>
            <a:ext cx="6514916" cy="3993459"/>
          </a:xfrm>
          <a:prstGeom prst="rect">
            <a:avLst/>
          </a:prstGeom>
          <a:ln w="38100">
            <a:noFill/>
          </a:ln>
        </p:spPr>
      </p:pic>
      <p:sp>
        <p:nvSpPr>
          <p:cNvPr id="19" name="橢圓 18"/>
          <p:cNvSpPr/>
          <p:nvPr/>
        </p:nvSpPr>
        <p:spPr>
          <a:xfrm>
            <a:off x="7607300" y="2057324"/>
            <a:ext cx="1854199" cy="69616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0" name="文字方塊 19"/>
          <p:cNvSpPr txBox="1"/>
          <p:nvPr/>
        </p:nvSpPr>
        <p:spPr>
          <a:xfrm>
            <a:off x="9639299" y="2153319"/>
            <a:ext cx="2336801" cy="923330"/>
          </a:xfrm>
          <a:prstGeom prst="rect">
            <a:avLst/>
          </a:prstGeom>
          <a:solidFill>
            <a:srgbClr val="E1F0FF"/>
          </a:solidFill>
          <a:ln>
            <a:solidFill>
              <a:srgbClr val="E1F0FF"/>
            </a:solidFill>
          </a:ln>
        </p:spPr>
        <p:txBody>
          <a:bodyPr wrap="square" rtlCol="0">
            <a:spAutoFit/>
          </a:bodyPr>
          <a:lstStyle/>
          <a:p>
            <a:r>
              <a:rPr lang="zh-TW" altLang="en-US" dirty="0" smtClean="0">
                <a:latin typeface="華康中特圓體" panose="020F0809000000000000" pitchFamily="49" charset="-120"/>
                <a:ea typeface="華康中特圓體" panose="020F0809000000000000" pitchFamily="49" charset="-120"/>
              </a:rPr>
              <a:t>編修完畢後，</a:t>
            </a:r>
            <a:endParaRPr lang="en-US" altLang="zh-TW" dirty="0" smtClean="0">
              <a:latin typeface="華康中特圓體" panose="020F0809000000000000" pitchFamily="49" charset="-120"/>
              <a:ea typeface="華康中特圓體" panose="020F0809000000000000" pitchFamily="49" charset="-120"/>
            </a:endParaRPr>
          </a:p>
          <a:p>
            <a:r>
              <a:rPr lang="zh-TW" altLang="en-US" dirty="0" smtClean="0">
                <a:latin typeface="華康中特圓體" panose="020F0809000000000000" pitchFamily="49" charset="-120"/>
                <a:ea typeface="華康中特圓體" panose="020F0809000000000000" pitchFamily="49" charset="-120"/>
              </a:rPr>
              <a:t>請再次列印核對表，交由申請生簽名確認</a:t>
            </a:r>
            <a:endParaRPr lang="zh-TW" altLang="en-US" dirty="0">
              <a:latin typeface="華康中特圓體" panose="020F0809000000000000" pitchFamily="49" charset="-120"/>
              <a:ea typeface="華康中特圓體" panose="020F0809000000000000" pitchFamily="49" charset="-120"/>
            </a:endParaRPr>
          </a:p>
        </p:txBody>
      </p:sp>
      <p:sp>
        <p:nvSpPr>
          <p:cNvPr id="3" name="投影片編號版面配置區 2"/>
          <p:cNvSpPr>
            <a:spLocks noGrp="1"/>
          </p:cNvSpPr>
          <p:nvPr>
            <p:ph type="sldNum" sz="quarter" idx="12"/>
          </p:nvPr>
        </p:nvSpPr>
        <p:spPr/>
        <p:txBody>
          <a:bodyPr/>
          <a:lstStyle/>
          <a:p>
            <a:fld id="{A6174ADA-354D-4803-A14C-B38EECA4D689}" type="slidenum">
              <a:rPr lang="zh-TW" altLang="en-US" smtClean="0"/>
              <a:t>51</a:t>
            </a:fld>
            <a:endParaRPr lang="zh-TW" altLang="en-US"/>
          </a:p>
        </p:txBody>
      </p:sp>
    </p:spTree>
    <p:extLst>
      <p:ext uri="{BB962C8B-B14F-4D97-AF65-F5344CB8AC3E}">
        <p14:creationId xmlns:p14="http://schemas.microsoft.com/office/powerpoint/2010/main" val="108167741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874"/>
            <a:ext cx="12192000" cy="520700"/>
          </a:xfrm>
          <a:prstGeom prst="rect">
            <a:avLst/>
          </a:prstGeom>
          <a:solidFill>
            <a:srgbClr val="DFD7E9"/>
          </a:solidFill>
          <a:ln>
            <a:solidFill>
              <a:srgbClr val="DFD7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TW" sz="2400" dirty="0" smtClean="0">
                <a:solidFill>
                  <a:schemeClr val="tx1"/>
                </a:solidFill>
                <a:latin typeface="華康中特圓體" panose="020F0809000000000000" pitchFamily="49" charset="-120"/>
                <a:ea typeface="華康中特圓體" panose="020F0809000000000000" pitchFamily="49" charset="-120"/>
                <a:sym typeface="Wingdings" panose="05000000000000000000" pitchFamily="2" charset="2"/>
              </a:rPr>
              <a:t>2.6</a:t>
            </a:r>
            <a:r>
              <a:rPr lang="zh-TW" altLang="en-US" sz="2400" dirty="0" smtClean="0">
                <a:solidFill>
                  <a:schemeClr val="tx1"/>
                </a:solidFill>
                <a:latin typeface="華康中特圓體" panose="020F0809000000000000" pitchFamily="49" charset="-120"/>
                <a:ea typeface="華康中特圓體" panose="020F0809000000000000" pitchFamily="49" charset="-120"/>
                <a:sym typeface="Wingdings" panose="05000000000000000000" pitchFamily="2" charset="2"/>
              </a:rPr>
              <a:t> 列印</a:t>
            </a:r>
            <a:r>
              <a:rPr lang="zh-TW" altLang="en-US" sz="2400" dirty="0">
                <a:solidFill>
                  <a:schemeClr val="tx1"/>
                </a:solidFill>
                <a:latin typeface="華康中特圓體" panose="020F0809000000000000" pitchFamily="49" charset="-120"/>
                <a:ea typeface="華康中特圓體" panose="020F0809000000000000" pitchFamily="49" charset="-120"/>
                <a:sym typeface="Wingdings" panose="05000000000000000000" pitchFamily="2" charset="2"/>
              </a:rPr>
              <a:t>報表交由各班收取報名費用</a:t>
            </a:r>
            <a:r>
              <a:rPr lang="en-US" altLang="zh-TW" sz="2400" dirty="0">
                <a:solidFill>
                  <a:schemeClr val="tx1"/>
                </a:solidFill>
                <a:latin typeface="華康中特圓體" panose="020F0809000000000000" pitchFamily="49" charset="-120"/>
                <a:ea typeface="華康中特圓體" panose="020F0809000000000000" pitchFamily="49" charset="-120"/>
                <a:sym typeface="Wingdings" panose="05000000000000000000" pitchFamily="2" charset="2"/>
              </a:rPr>
              <a:t>[</a:t>
            </a:r>
            <a:r>
              <a:rPr lang="zh-TW" altLang="en-US" sz="2400" dirty="0">
                <a:solidFill>
                  <a:schemeClr val="tx1"/>
                </a:solidFill>
                <a:latin typeface="華康中特圓體" panose="020F0809000000000000" pitchFamily="49" charset="-120"/>
                <a:ea typeface="華康中特圓體" panose="020F0809000000000000" pitchFamily="49" charset="-120"/>
                <a:sym typeface="Wingdings" panose="05000000000000000000" pitchFamily="2" charset="2"/>
              </a:rPr>
              <a:t>校內使用</a:t>
            </a:r>
            <a:r>
              <a:rPr lang="en-US" altLang="zh-TW" sz="2400" dirty="0" smtClean="0">
                <a:solidFill>
                  <a:schemeClr val="tx1"/>
                </a:solidFill>
                <a:latin typeface="華康中特圓體" panose="020F0809000000000000" pitchFamily="49" charset="-120"/>
                <a:ea typeface="華康中特圓體" panose="020F0809000000000000" pitchFamily="49" charset="-120"/>
                <a:sym typeface="Wingdings" panose="05000000000000000000" pitchFamily="2" charset="2"/>
              </a:rPr>
              <a:t>](1/2)</a:t>
            </a:r>
            <a:endParaRPr lang="en-US" altLang="zh-TW" sz="2400" dirty="0">
              <a:solidFill>
                <a:schemeClr val="tx1"/>
              </a:solidFill>
              <a:latin typeface="華康中特圓體" panose="020F0809000000000000" pitchFamily="49" charset="-120"/>
              <a:ea typeface="華康中特圓體" panose="020F0809000000000000" pitchFamily="49" charset="-120"/>
              <a:sym typeface="Wingdings" panose="05000000000000000000" pitchFamily="2" charset="2"/>
            </a:endParaRPr>
          </a:p>
        </p:txBody>
      </p:sp>
      <p:pic>
        <p:nvPicPr>
          <p:cNvPr id="3" name="Google Shape;645;p62"/>
          <p:cNvPicPr preferRelativeResize="0"/>
          <p:nvPr/>
        </p:nvPicPr>
        <p:blipFill rotWithShape="1">
          <a:blip r:embed="rId2">
            <a:alphaModFix/>
          </a:blip>
          <a:srcRect l="22168" r="24298"/>
          <a:stretch/>
        </p:blipFill>
        <p:spPr>
          <a:xfrm>
            <a:off x="2221926" y="673300"/>
            <a:ext cx="6718874" cy="4843580"/>
          </a:xfrm>
          <a:prstGeom prst="rect">
            <a:avLst/>
          </a:prstGeom>
          <a:ln>
            <a:noFill/>
          </a:ln>
          <a:effectLst>
            <a:outerShdw blurRad="292100" dist="139700" dir="2700000" algn="tl" rotWithShape="0">
              <a:srgbClr val="333333">
                <a:alpha val="65000"/>
              </a:srgbClr>
            </a:outerShdw>
          </a:effectLst>
        </p:spPr>
      </p:pic>
      <p:sp>
        <p:nvSpPr>
          <p:cNvPr id="4" name="五邊形 3"/>
          <p:cNvSpPr/>
          <p:nvPr/>
        </p:nvSpPr>
        <p:spPr>
          <a:xfrm>
            <a:off x="2326640" y="2387600"/>
            <a:ext cx="371536" cy="254000"/>
          </a:xfrm>
          <a:prstGeom prst="homePlate">
            <a:avLst>
              <a:gd name="adj" fmla="val 74390"/>
            </a:avLst>
          </a:prstGeom>
          <a:solidFill>
            <a:srgbClr val="ED7D31"/>
          </a:solidFill>
          <a:ln>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en-US" altLang="zh-TW" sz="1400" dirty="0">
                <a:solidFill>
                  <a:schemeClr val="bg1"/>
                </a:solidFill>
                <a:latin typeface="華康中特圓體" panose="020F0809000000000000" pitchFamily="49" charset="-120"/>
                <a:ea typeface="華康中特圓體" panose="020F0809000000000000" pitchFamily="49" charset="-120"/>
              </a:rPr>
              <a:t>1</a:t>
            </a:r>
            <a:endParaRPr lang="zh-TW" altLang="en-US" sz="1400" dirty="0">
              <a:solidFill>
                <a:schemeClr val="bg1"/>
              </a:solidFill>
              <a:latin typeface="華康中特圓體" panose="020F0809000000000000" pitchFamily="49" charset="-120"/>
              <a:ea typeface="華康中特圓體" panose="020F0809000000000000" pitchFamily="49" charset="-120"/>
            </a:endParaRPr>
          </a:p>
        </p:txBody>
      </p:sp>
      <p:sp>
        <p:nvSpPr>
          <p:cNvPr id="10" name="五邊形 9"/>
          <p:cNvSpPr/>
          <p:nvPr/>
        </p:nvSpPr>
        <p:spPr>
          <a:xfrm>
            <a:off x="2326640" y="2690540"/>
            <a:ext cx="371536" cy="254000"/>
          </a:xfrm>
          <a:prstGeom prst="homePlate">
            <a:avLst>
              <a:gd name="adj" fmla="val 74390"/>
            </a:avLst>
          </a:prstGeom>
          <a:solidFill>
            <a:srgbClr val="ED7D31"/>
          </a:solidFill>
          <a:ln>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en-US" altLang="zh-TW" sz="1400" dirty="0" smtClean="0">
                <a:solidFill>
                  <a:schemeClr val="bg1"/>
                </a:solidFill>
                <a:latin typeface="華康中特圓體" panose="020F0809000000000000" pitchFamily="49" charset="-120"/>
                <a:ea typeface="華康中特圓體" panose="020F0809000000000000" pitchFamily="49" charset="-120"/>
              </a:rPr>
              <a:t>2</a:t>
            </a:r>
            <a:endParaRPr lang="zh-TW" altLang="en-US" sz="1400" dirty="0">
              <a:solidFill>
                <a:schemeClr val="bg1"/>
              </a:solidFill>
              <a:latin typeface="華康中特圓體" panose="020F0809000000000000" pitchFamily="49" charset="-120"/>
              <a:ea typeface="華康中特圓體" panose="020F0809000000000000" pitchFamily="49" charset="-120"/>
            </a:endParaRPr>
          </a:p>
        </p:txBody>
      </p:sp>
      <p:sp>
        <p:nvSpPr>
          <p:cNvPr id="11" name="五邊形 10"/>
          <p:cNvSpPr/>
          <p:nvPr/>
        </p:nvSpPr>
        <p:spPr>
          <a:xfrm>
            <a:off x="2326640" y="3009910"/>
            <a:ext cx="371536" cy="254000"/>
          </a:xfrm>
          <a:prstGeom prst="homePlate">
            <a:avLst>
              <a:gd name="adj" fmla="val 74390"/>
            </a:avLst>
          </a:prstGeom>
          <a:solidFill>
            <a:srgbClr val="ED7D31"/>
          </a:solidFill>
          <a:ln>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en-US" altLang="zh-TW" sz="1400" dirty="0" smtClean="0">
                <a:solidFill>
                  <a:schemeClr val="bg1"/>
                </a:solidFill>
                <a:latin typeface="華康中特圓體" panose="020F0809000000000000" pitchFamily="49" charset="-120"/>
                <a:ea typeface="華康中特圓體" panose="020F0809000000000000" pitchFamily="49" charset="-120"/>
              </a:rPr>
              <a:t>3</a:t>
            </a:r>
            <a:endParaRPr lang="zh-TW" altLang="en-US" sz="1400" dirty="0">
              <a:solidFill>
                <a:schemeClr val="bg1"/>
              </a:solidFill>
              <a:latin typeface="華康中特圓體" panose="020F0809000000000000" pitchFamily="49" charset="-120"/>
              <a:ea typeface="華康中特圓體" panose="020F0809000000000000" pitchFamily="49" charset="-120"/>
            </a:endParaRPr>
          </a:p>
        </p:txBody>
      </p:sp>
      <p:sp>
        <p:nvSpPr>
          <p:cNvPr id="12" name="五邊形 11"/>
          <p:cNvSpPr/>
          <p:nvPr/>
        </p:nvSpPr>
        <p:spPr>
          <a:xfrm>
            <a:off x="2326640" y="3312850"/>
            <a:ext cx="371536" cy="254000"/>
          </a:xfrm>
          <a:prstGeom prst="homePlate">
            <a:avLst>
              <a:gd name="adj" fmla="val 74390"/>
            </a:avLst>
          </a:prstGeom>
          <a:solidFill>
            <a:srgbClr val="ED7D31"/>
          </a:solidFill>
          <a:ln>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en-US" altLang="zh-TW" sz="1400" dirty="0" smtClean="0">
                <a:solidFill>
                  <a:schemeClr val="bg1"/>
                </a:solidFill>
                <a:latin typeface="華康中特圓體" panose="020F0809000000000000" pitchFamily="49" charset="-120"/>
                <a:ea typeface="華康中特圓體" panose="020F0809000000000000" pitchFamily="49" charset="-120"/>
              </a:rPr>
              <a:t>4</a:t>
            </a:r>
            <a:endParaRPr lang="zh-TW" altLang="en-US" sz="1400" dirty="0">
              <a:solidFill>
                <a:schemeClr val="bg1"/>
              </a:solidFill>
              <a:latin typeface="華康中特圓體" panose="020F0809000000000000" pitchFamily="49" charset="-120"/>
              <a:ea typeface="華康中特圓體" panose="020F0809000000000000" pitchFamily="49" charset="-120"/>
            </a:endParaRPr>
          </a:p>
        </p:txBody>
      </p:sp>
      <p:sp>
        <p:nvSpPr>
          <p:cNvPr id="5" name="投影片編號版面配置區 4"/>
          <p:cNvSpPr>
            <a:spLocks noGrp="1"/>
          </p:cNvSpPr>
          <p:nvPr>
            <p:ph type="sldNum" sz="quarter" idx="12"/>
          </p:nvPr>
        </p:nvSpPr>
        <p:spPr/>
        <p:txBody>
          <a:bodyPr/>
          <a:lstStyle/>
          <a:p>
            <a:fld id="{A6174ADA-354D-4803-A14C-B38EECA4D689}" type="slidenum">
              <a:rPr lang="zh-TW" altLang="en-US" smtClean="0"/>
              <a:t>52</a:t>
            </a:fld>
            <a:endParaRPr lang="zh-TW" altLang="en-US"/>
          </a:p>
        </p:txBody>
      </p:sp>
    </p:spTree>
    <p:extLst>
      <p:ext uri="{BB962C8B-B14F-4D97-AF65-F5344CB8AC3E}">
        <p14:creationId xmlns:p14="http://schemas.microsoft.com/office/powerpoint/2010/main" val="103210338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圖片 24"/>
          <p:cNvPicPr>
            <a:picLocks noChangeAspect="1"/>
          </p:cNvPicPr>
          <p:nvPr/>
        </p:nvPicPr>
        <p:blipFill rotWithShape="1">
          <a:blip r:embed="rId2">
            <a:extLst>
              <a:ext uri="{28A0092B-C50C-407E-A947-70E740481C1C}">
                <a14:useLocalDpi xmlns:a14="http://schemas.microsoft.com/office/drawing/2010/main" val="0"/>
              </a:ext>
            </a:extLst>
          </a:blip>
          <a:srcRect l="4000" t="14667" r="5834" b="36593"/>
          <a:stretch/>
        </p:blipFill>
        <p:spPr>
          <a:xfrm>
            <a:off x="6093152" y="3604806"/>
            <a:ext cx="5554035" cy="1678394"/>
          </a:xfrm>
          <a:prstGeom prst="rect">
            <a:avLst/>
          </a:prstGeom>
          <a:ln>
            <a:solidFill>
              <a:schemeClr val="tx2"/>
            </a:solidFill>
          </a:ln>
        </p:spPr>
      </p:pic>
      <p:sp>
        <p:nvSpPr>
          <p:cNvPr id="2" name="矩形 1"/>
          <p:cNvSpPr/>
          <p:nvPr/>
        </p:nvSpPr>
        <p:spPr>
          <a:xfrm>
            <a:off x="0" y="-874"/>
            <a:ext cx="12192000" cy="520700"/>
          </a:xfrm>
          <a:prstGeom prst="rect">
            <a:avLst/>
          </a:prstGeom>
          <a:solidFill>
            <a:srgbClr val="DFD7E9"/>
          </a:solidFill>
          <a:ln>
            <a:solidFill>
              <a:srgbClr val="DFD7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TW" sz="2400" dirty="0" smtClean="0">
                <a:solidFill>
                  <a:schemeClr val="tx1"/>
                </a:solidFill>
                <a:latin typeface="華康中特圓體" panose="020F0809000000000000" pitchFamily="49" charset="-120"/>
                <a:ea typeface="華康中特圓體" panose="020F0809000000000000" pitchFamily="49" charset="-120"/>
                <a:sym typeface="Wingdings" panose="05000000000000000000" pitchFamily="2" charset="2"/>
              </a:rPr>
              <a:t>2.6</a:t>
            </a:r>
            <a:r>
              <a:rPr lang="zh-TW" altLang="en-US" sz="2400" dirty="0" smtClean="0">
                <a:solidFill>
                  <a:schemeClr val="tx1"/>
                </a:solidFill>
                <a:latin typeface="華康中特圓體" panose="020F0809000000000000" pitchFamily="49" charset="-120"/>
                <a:ea typeface="華康中特圓體" panose="020F0809000000000000" pitchFamily="49" charset="-120"/>
                <a:sym typeface="Wingdings" panose="05000000000000000000" pitchFamily="2" charset="2"/>
              </a:rPr>
              <a:t> 列印</a:t>
            </a:r>
            <a:r>
              <a:rPr lang="zh-TW" altLang="en-US" sz="2400" dirty="0">
                <a:solidFill>
                  <a:schemeClr val="tx1"/>
                </a:solidFill>
                <a:latin typeface="華康中特圓體" panose="020F0809000000000000" pitchFamily="49" charset="-120"/>
                <a:ea typeface="華康中特圓體" panose="020F0809000000000000" pitchFamily="49" charset="-120"/>
                <a:sym typeface="Wingdings" panose="05000000000000000000" pitchFamily="2" charset="2"/>
              </a:rPr>
              <a:t>報表交由各班收取報名費用</a:t>
            </a:r>
            <a:r>
              <a:rPr lang="en-US" altLang="zh-TW" sz="2400" dirty="0">
                <a:solidFill>
                  <a:schemeClr val="tx1"/>
                </a:solidFill>
                <a:latin typeface="華康中特圓體" panose="020F0809000000000000" pitchFamily="49" charset="-120"/>
                <a:ea typeface="華康中特圓體" panose="020F0809000000000000" pitchFamily="49" charset="-120"/>
                <a:sym typeface="Wingdings" panose="05000000000000000000" pitchFamily="2" charset="2"/>
              </a:rPr>
              <a:t>[</a:t>
            </a:r>
            <a:r>
              <a:rPr lang="zh-TW" altLang="en-US" sz="2400" dirty="0">
                <a:solidFill>
                  <a:schemeClr val="tx1"/>
                </a:solidFill>
                <a:latin typeface="華康中特圓體" panose="020F0809000000000000" pitchFamily="49" charset="-120"/>
                <a:ea typeface="華康中特圓體" panose="020F0809000000000000" pitchFamily="49" charset="-120"/>
                <a:sym typeface="Wingdings" panose="05000000000000000000" pitchFamily="2" charset="2"/>
              </a:rPr>
              <a:t>校內使用</a:t>
            </a:r>
            <a:r>
              <a:rPr lang="en-US" altLang="zh-TW" sz="2400" dirty="0" smtClean="0">
                <a:solidFill>
                  <a:schemeClr val="tx1"/>
                </a:solidFill>
                <a:latin typeface="華康中特圓體" panose="020F0809000000000000" pitchFamily="49" charset="-120"/>
                <a:ea typeface="華康中特圓體" panose="020F0809000000000000" pitchFamily="49" charset="-120"/>
                <a:sym typeface="Wingdings" panose="05000000000000000000" pitchFamily="2" charset="2"/>
              </a:rPr>
              <a:t>](1/2)</a:t>
            </a:r>
            <a:endParaRPr lang="en-US" altLang="zh-TW" sz="2400" dirty="0">
              <a:solidFill>
                <a:schemeClr val="tx1"/>
              </a:solidFill>
              <a:latin typeface="華康中特圓體" panose="020F0809000000000000" pitchFamily="49" charset="-120"/>
              <a:ea typeface="華康中特圓體" panose="020F0809000000000000" pitchFamily="49" charset="-120"/>
              <a:sym typeface="Wingdings" panose="05000000000000000000" pitchFamily="2" charset="2"/>
            </a:endParaRPr>
          </a:p>
        </p:txBody>
      </p:sp>
      <p:pic>
        <p:nvPicPr>
          <p:cNvPr id="16" name="圖片 15"/>
          <p:cNvPicPr>
            <a:picLocks noChangeAspect="1"/>
          </p:cNvPicPr>
          <p:nvPr/>
        </p:nvPicPr>
        <p:blipFill rotWithShape="1">
          <a:blip r:embed="rId3">
            <a:extLst>
              <a:ext uri="{28A0092B-C50C-407E-A947-70E740481C1C}">
                <a14:useLocalDpi xmlns:a14="http://schemas.microsoft.com/office/drawing/2010/main" val="0"/>
              </a:ext>
            </a:extLst>
          </a:blip>
          <a:srcRect b="26650"/>
          <a:stretch/>
        </p:blipFill>
        <p:spPr>
          <a:xfrm>
            <a:off x="266665" y="1156146"/>
            <a:ext cx="5595655" cy="2370832"/>
          </a:xfrm>
          <a:prstGeom prst="rect">
            <a:avLst/>
          </a:prstGeom>
          <a:ln>
            <a:solidFill>
              <a:schemeClr val="tx2"/>
            </a:solidFill>
          </a:ln>
        </p:spPr>
      </p:pic>
      <p:pic>
        <p:nvPicPr>
          <p:cNvPr id="17" name="圖片 16"/>
          <p:cNvPicPr>
            <a:picLocks noChangeAspect="1"/>
          </p:cNvPicPr>
          <p:nvPr/>
        </p:nvPicPr>
        <p:blipFill rotWithShape="1">
          <a:blip r:embed="rId4">
            <a:extLst>
              <a:ext uri="{28A0092B-C50C-407E-A947-70E740481C1C}">
                <a14:useLocalDpi xmlns:a14="http://schemas.microsoft.com/office/drawing/2010/main" val="0"/>
              </a:ext>
            </a:extLst>
          </a:blip>
          <a:srcRect l="4667" t="3408" r="3417" b="15111"/>
          <a:stretch/>
        </p:blipFill>
        <p:spPr>
          <a:xfrm>
            <a:off x="6120744" y="1137083"/>
            <a:ext cx="5526443" cy="2389895"/>
          </a:xfrm>
          <a:prstGeom prst="rect">
            <a:avLst/>
          </a:prstGeom>
          <a:ln>
            <a:solidFill>
              <a:schemeClr val="tx2"/>
            </a:solidFill>
          </a:ln>
        </p:spPr>
      </p:pic>
      <p:pic>
        <p:nvPicPr>
          <p:cNvPr id="19" name="圖片 18"/>
          <p:cNvPicPr>
            <a:picLocks noChangeAspect="1"/>
          </p:cNvPicPr>
          <p:nvPr/>
        </p:nvPicPr>
        <p:blipFill rotWithShape="1">
          <a:blip r:embed="rId5">
            <a:extLst>
              <a:ext uri="{28A0092B-C50C-407E-A947-70E740481C1C}">
                <a14:useLocalDpi xmlns:a14="http://schemas.microsoft.com/office/drawing/2010/main" val="0"/>
              </a:ext>
            </a:extLst>
          </a:blip>
          <a:srcRect l="6833" t="2815" r="8333" b="3703"/>
          <a:stretch/>
        </p:blipFill>
        <p:spPr>
          <a:xfrm>
            <a:off x="266665" y="3604806"/>
            <a:ext cx="5595655" cy="3060154"/>
          </a:xfrm>
          <a:prstGeom prst="rect">
            <a:avLst/>
          </a:prstGeom>
          <a:ln>
            <a:solidFill>
              <a:schemeClr val="tx2"/>
            </a:solidFill>
          </a:ln>
        </p:spPr>
      </p:pic>
      <p:sp>
        <p:nvSpPr>
          <p:cNvPr id="20" name="文字方塊 19"/>
          <p:cNvSpPr txBox="1"/>
          <p:nvPr/>
        </p:nvSpPr>
        <p:spPr>
          <a:xfrm>
            <a:off x="165448" y="620852"/>
            <a:ext cx="2346960" cy="369332"/>
          </a:xfrm>
          <a:prstGeom prst="rect">
            <a:avLst/>
          </a:prstGeom>
          <a:noFill/>
        </p:spPr>
        <p:txBody>
          <a:bodyPr wrap="square" rtlCol="0">
            <a:spAutoFit/>
          </a:bodyPr>
          <a:lstStyle/>
          <a:p>
            <a:pPr marL="285750" indent="-285750">
              <a:buFont typeface="Wingdings" panose="05000000000000000000" pitchFamily="2" charset="2"/>
              <a:buChar char="Ø"/>
            </a:pPr>
            <a:r>
              <a:rPr lang="zh-TW" altLang="en-US" dirty="0" smtClean="0">
                <a:latin typeface="華康中特圓體" panose="020F0809000000000000" pitchFamily="49" charset="-120"/>
                <a:ea typeface="華康中特圓體" panose="020F0809000000000000" pitchFamily="49" charset="-120"/>
              </a:rPr>
              <a:t>列印表單樣張</a:t>
            </a:r>
            <a:endParaRPr lang="zh-TW" altLang="en-US" dirty="0">
              <a:latin typeface="華康中特圓體" panose="020F0809000000000000" pitchFamily="49" charset="-120"/>
              <a:ea typeface="華康中特圓體" panose="020F0809000000000000" pitchFamily="49" charset="-120"/>
            </a:endParaRPr>
          </a:p>
        </p:txBody>
      </p:sp>
      <p:sp>
        <p:nvSpPr>
          <p:cNvPr id="21" name="五邊形 20"/>
          <p:cNvSpPr/>
          <p:nvPr/>
        </p:nvSpPr>
        <p:spPr>
          <a:xfrm>
            <a:off x="248224" y="1156146"/>
            <a:ext cx="371536" cy="254000"/>
          </a:xfrm>
          <a:prstGeom prst="homePlate">
            <a:avLst>
              <a:gd name="adj" fmla="val 74390"/>
            </a:avLst>
          </a:prstGeom>
          <a:solidFill>
            <a:srgbClr val="ED7D31"/>
          </a:solidFill>
          <a:ln>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en-US" altLang="zh-TW" sz="1400" dirty="0">
                <a:solidFill>
                  <a:schemeClr val="bg1"/>
                </a:solidFill>
                <a:latin typeface="華康中特圓體" panose="020F0809000000000000" pitchFamily="49" charset="-120"/>
                <a:ea typeface="華康中特圓體" panose="020F0809000000000000" pitchFamily="49" charset="-120"/>
              </a:rPr>
              <a:t>1</a:t>
            </a:r>
            <a:endParaRPr lang="zh-TW" altLang="en-US" sz="1400" dirty="0">
              <a:solidFill>
                <a:schemeClr val="bg1"/>
              </a:solidFill>
              <a:latin typeface="華康中特圓體" panose="020F0809000000000000" pitchFamily="49" charset="-120"/>
              <a:ea typeface="華康中特圓體" panose="020F0809000000000000" pitchFamily="49" charset="-120"/>
            </a:endParaRPr>
          </a:p>
        </p:txBody>
      </p:sp>
      <p:sp>
        <p:nvSpPr>
          <p:cNvPr id="22" name="五邊形 21"/>
          <p:cNvSpPr/>
          <p:nvPr/>
        </p:nvSpPr>
        <p:spPr>
          <a:xfrm>
            <a:off x="248224" y="3604806"/>
            <a:ext cx="371536" cy="254000"/>
          </a:xfrm>
          <a:prstGeom prst="homePlate">
            <a:avLst>
              <a:gd name="adj" fmla="val 74390"/>
            </a:avLst>
          </a:prstGeom>
          <a:solidFill>
            <a:srgbClr val="ED7D31"/>
          </a:solidFill>
          <a:ln>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en-US" altLang="zh-TW" sz="1400" dirty="0" smtClean="0">
                <a:solidFill>
                  <a:schemeClr val="bg1"/>
                </a:solidFill>
                <a:latin typeface="華康中特圓體" panose="020F0809000000000000" pitchFamily="49" charset="-120"/>
                <a:ea typeface="華康中特圓體" panose="020F0809000000000000" pitchFamily="49" charset="-120"/>
              </a:rPr>
              <a:t>2</a:t>
            </a:r>
            <a:endParaRPr lang="zh-TW" altLang="en-US" sz="1400" dirty="0">
              <a:solidFill>
                <a:schemeClr val="bg1"/>
              </a:solidFill>
              <a:latin typeface="華康中特圓體" panose="020F0809000000000000" pitchFamily="49" charset="-120"/>
              <a:ea typeface="華康中特圓體" panose="020F0809000000000000" pitchFamily="49" charset="-120"/>
            </a:endParaRPr>
          </a:p>
        </p:txBody>
      </p:sp>
      <p:sp>
        <p:nvSpPr>
          <p:cNvPr id="23" name="五邊形 22"/>
          <p:cNvSpPr/>
          <p:nvPr/>
        </p:nvSpPr>
        <p:spPr>
          <a:xfrm>
            <a:off x="6120744" y="1137083"/>
            <a:ext cx="371536" cy="254000"/>
          </a:xfrm>
          <a:prstGeom prst="homePlate">
            <a:avLst>
              <a:gd name="adj" fmla="val 74390"/>
            </a:avLst>
          </a:prstGeom>
          <a:solidFill>
            <a:srgbClr val="ED7D31"/>
          </a:solidFill>
          <a:ln>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en-US" altLang="zh-TW" sz="1400" dirty="0" smtClean="0">
                <a:solidFill>
                  <a:schemeClr val="bg1"/>
                </a:solidFill>
                <a:latin typeface="華康中特圓體" panose="020F0809000000000000" pitchFamily="49" charset="-120"/>
                <a:ea typeface="華康中特圓體" panose="020F0809000000000000" pitchFamily="49" charset="-120"/>
              </a:rPr>
              <a:t>3</a:t>
            </a:r>
            <a:endParaRPr lang="zh-TW" altLang="en-US" sz="1400" dirty="0">
              <a:solidFill>
                <a:schemeClr val="bg1"/>
              </a:solidFill>
              <a:latin typeface="華康中特圓體" panose="020F0809000000000000" pitchFamily="49" charset="-120"/>
              <a:ea typeface="華康中特圓體" panose="020F0809000000000000" pitchFamily="49" charset="-120"/>
            </a:endParaRPr>
          </a:p>
        </p:txBody>
      </p:sp>
      <p:sp>
        <p:nvSpPr>
          <p:cNvPr id="24" name="五邊形 23"/>
          <p:cNvSpPr/>
          <p:nvPr/>
        </p:nvSpPr>
        <p:spPr>
          <a:xfrm>
            <a:off x="6093152" y="3604806"/>
            <a:ext cx="371536" cy="254000"/>
          </a:xfrm>
          <a:prstGeom prst="homePlate">
            <a:avLst>
              <a:gd name="adj" fmla="val 74390"/>
            </a:avLst>
          </a:prstGeom>
          <a:solidFill>
            <a:srgbClr val="ED7D31"/>
          </a:solidFill>
          <a:ln>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en-US" altLang="zh-TW" sz="1400" dirty="0" smtClean="0">
                <a:solidFill>
                  <a:schemeClr val="bg1"/>
                </a:solidFill>
                <a:latin typeface="華康中特圓體" panose="020F0809000000000000" pitchFamily="49" charset="-120"/>
                <a:ea typeface="華康中特圓體" panose="020F0809000000000000" pitchFamily="49" charset="-120"/>
              </a:rPr>
              <a:t>4</a:t>
            </a:r>
            <a:endParaRPr lang="zh-TW" altLang="en-US" sz="1400" dirty="0">
              <a:solidFill>
                <a:schemeClr val="bg1"/>
              </a:solidFill>
              <a:latin typeface="華康中特圓體" panose="020F0809000000000000" pitchFamily="49" charset="-120"/>
              <a:ea typeface="華康中特圓體" panose="020F0809000000000000" pitchFamily="49" charset="-120"/>
            </a:endParaRPr>
          </a:p>
        </p:txBody>
      </p:sp>
      <p:sp>
        <p:nvSpPr>
          <p:cNvPr id="3" name="投影片編號版面配置區 2"/>
          <p:cNvSpPr>
            <a:spLocks noGrp="1"/>
          </p:cNvSpPr>
          <p:nvPr>
            <p:ph type="sldNum" sz="quarter" idx="12"/>
          </p:nvPr>
        </p:nvSpPr>
        <p:spPr/>
        <p:txBody>
          <a:bodyPr/>
          <a:lstStyle/>
          <a:p>
            <a:fld id="{A6174ADA-354D-4803-A14C-B38EECA4D689}" type="slidenum">
              <a:rPr lang="zh-TW" altLang="en-US" smtClean="0"/>
              <a:t>53</a:t>
            </a:fld>
            <a:endParaRPr lang="zh-TW" altLang="en-US"/>
          </a:p>
        </p:txBody>
      </p:sp>
    </p:spTree>
    <p:extLst>
      <p:ext uri="{BB962C8B-B14F-4D97-AF65-F5344CB8AC3E}">
        <p14:creationId xmlns:p14="http://schemas.microsoft.com/office/powerpoint/2010/main" val="356667164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874"/>
            <a:ext cx="12192000" cy="520700"/>
          </a:xfrm>
          <a:prstGeom prst="rect">
            <a:avLst/>
          </a:prstGeom>
          <a:solidFill>
            <a:srgbClr val="DFD7E9"/>
          </a:solidFill>
          <a:ln>
            <a:solidFill>
              <a:srgbClr val="DFD7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TW" sz="2400" dirty="0" smtClean="0">
                <a:solidFill>
                  <a:schemeClr val="tx1"/>
                </a:solidFill>
                <a:latin typeface="華康中特圓體" panose="020F0809000000000000" pitchFamily="49" charset="-120"/>
                <a:ea typeface="華康中特圓體" panose="020F0809000000000000" pitchFamily="49" charset="-120"/>
                <a:sym typeface="Wingdings" panose="05000000000000000000" pitchFamily="2" charset="2"/>
              </a:rPr>
              <a:t>2.7</a:t>
            </a:r>
            <a:r>
              <a:rPr lang="zh-TW" altLang="en-US" sz="2400" dirty="0" smtClean="0">
                <a:solidFill>
                  <a:schemeClr val="tx1"/>
                </a:solidFill>
                <a:latin typeface="華康中特圓體" panose="020F0809000000000000" pitchFamily="49" charset="-120"/>
                <a:ea typeface="華康中特圓體" panose="020F0809000000000000" pitchFamily="49" charset="-120"/>
                <a:sym typeface="Wingdings" panose="05000000000000000000" pitchFamily="2" charset="2"/>
              </a:rPr>
              <a:t> 確定</a:t>
            </a:r>
            <a:r>
              <a:rPr lang="zh-TW" altLang="en-US" sz="2400" dirty="0">
                <a:solidFill>
                  <a:schemeClr val="tx1"/>
                </a:solidFill>
                <a:latin typeface="華康中特圓體" panose="020F0809000000000000" pitchFamily="49" charset="-120"/>
                <a:ea typeface="華康中特圓體" panose="020F0809000000000000" pitchFamily="49" charset="-120"/>
                <a:sym typeface="Wingdings" panose="05000000000000000000" pitchFamily="2" charset="2"/>
              </a:rPr>
              <a:t>集體報名資料</a:t>
            </a:r>
            <a:endParaRPr lang="en-US" altLang="zh-TW" sz="2400" dirty="0">
              <a:solidFill>
                <a:schemeClr val="tx1"/>
              </a:solidFill>
              <a:latin typeface="華康中特圓體" panose="020F0809000000000000" pitchFamily="49" charset="-120"/>
              <a:ea typeface="華康中特圓體" panose="020F0809000000000000" pitchFamily="49" charset="-120"/>
              <a:sym typeface="Wingdings" panose="05000000000000000000" pitchFamily="2" charset="2"/>
            </a:endParaRPr>
          </a:p>
        </p:txBody>
      </p:sp>
      <p:pic>
        <p:nvPicPr>
          <p:cNvPr id="4" name="Google Shape;666;p64"/>
          <p:cNvPicPr preferRelativeResize="0"/>
          <p:nvPr/>
        </p:nvPicPr>
        <p:blipFill rotWithShape="1">
          <a:blip r:embed="rId2">
            <a:alphaModFix/>
          </a:blip>
          <a:srcRect/>
          <a:stretch/>
        </p:blipFill>
        <p:spPr>
          <a:xfrm>
            <a:off x="1833275" y="5093150"/>
            <a:ext cx="4829175" cy="1504950"/>
          </a:xfrm>
          <a:prstGeom prst="rect">
            <a:avLst/>
          </a:prstGeom>
          <a:noFill/>
          <a:ln>
            <a:noFill/>
          </a:ln>
        </p:spPr>
      </p:pic>
      <p:grpSp>
        <p:nvGrpSpPr>
          <p:cNvPr id="7" name="群組 6"/>
          <p:cNvGrpSpPr/>
          <p:nvPr/>
        </p:nvGrpSpPr>
        <p:grpSpPr>
          <a:xfrm>
            <a:off x="1281450" y="748338"/>
            <a:ext cx="5929650" cy="4116300"/>
            <a:chOff x="2129810" y="737113"/>
            <a:chExt cx="5929650" cy="4116300"/>
          </a:xfrm>
        </p:grpSpPr>
        <p:pic>
          <p:nvPicPr>
            <p:cNvPr id="3" name="Google Shape;665;p64"/>
            <p:cNvPicPr preferRelativeResize="0"/>
            <p:nvPr/>
          </p:nvPicPr>
          <p:blipFill rotWithShape="1">
            <a:blip r:embed="rId3">
              <a:alphaModFix/>
            </a:blip>
            <a:srcRect l="17839" t="2059" r="17872" b="9919"/>
            <a:stretch/>
          </p:blipFill>
          <p:spPr>
            <a:xfrm>
              <a:off x="2129810" y="737113"/>
              <a:ext cx="5929650" cy="4116300"/>
            </a:xfrm>
            <a:prstGeom prst="rect">
              <a:avLst/>
            </a:prstGeom>
            <a:noFill/>
            <a:ln>
              <a:noFill/>
            </a:ln>
          </p:spPr>
        </p:pic>
        <p:sp>
          <p:nvSpPr>
            <p:cNvPr id="6" name="矩形 5"/>
            <p:cNvSpPr/>
            <p:nvPr/>
          </p:nvSpPr>
          <p:spPr>
            <a:xfrm>
              <a:off x="2678460" y="3459480"/>
              <a:ext cx="4832350" cy="6172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300"/>
                </a:spcAft>
              </a:pPr>
              <a:r>
                <a:rPr lang="en-US" altLang="zh-TW" sz="900" dirty="0" smtClean="0">
                  <a:solidFill>
                    <a:srgbClr val="FF0000"/>
                  </a:solidFill>
                  <a:latin typeface="微軟正黑體" panose="020B0604030504040204" pitchFamily="34" charset="-120"/>
                  <a:ea typeface="微軟正黑體" panose="020B0604030504040204" pitchFamily="34" charset="-120"/>
                </a:rPr>
                <a:t>1.【</a:t>
              </a:r>
              <a:r>
                <a:rPr lang="zh-TW" altLang="en-US" sz="900" dirty="0" smtClean="0">
                  <a:solidFill>
                    <a:srgbClr val="FF0000"/>
                  </a:solidFill>
                  <a:latin typeface="微軟正黑體" panose="020B0604030504040204" pitchFamily="34" charset="-120"/>
                  <a:ea typeface="微軟正黑體" panose="020B0604030504040204" pitchFamily="34" charset="-120"/>
                </a:rPr>
                <a:t>確定集體報名資料</a:t>
              </a:r>
              <a:r>
                <a:rPr lang="en-US" altLang="zh-TW" sz="900" dirty="0" smtClean="0">
                  <a:solidFill>
                    <a:srgbClr val="FF0000"/>
                  </a:solidFill>
                  <a:latin typeface="微軟正黑體" panose="020B0604030504040204" pitchFamily="34" charset="-120"/>
                  <a:ea typeface="微軟正黑體" panose="020B0604030504040204" pitchFamily="34" charset="-120"/>
                </a:rPr>
                <a:t>】</a:t>
              </a:r>
              <a:r>
                <a:rPr lang="zh-TW" altLang="en-US" sz="900" dirty="0" smtClean="0">
                  <a:solidFill>
                    <a:srgbClr val="FF0000"/>
                  </a:solidFill>
                  <a:latin typeface="微軟正黑體" panose="020B0604030504040204" pitchFamily="34" charset="-120"/>
                  <a:ea typeface="微軟正黑體" panose="020B0604030504040204" pitchFamily="34" charset="-120"/>
                </a:rPr>
                <a:t>後即不得再修改，請務必確定資料無誤後，再進行確定送出。</a:t>
              </a:r>
              <a:endParaRPr lang="en-US" altLang="zh-TW" sz="900" dirty="0" smtClean="0">
                <a:solidFill>
                  <a:srgbClr val="FF0000"/>
                </a:solidFill>
                <a:latin typeface="微軟正黑體" panose="020B0604030504040204" pitchFamily="34" charset="-120"/>
                <a:ea typeface="微軟正黑體" panose="020B0604030504040204" pitchFamily="34" charset="-120"/>
              </a:endParaRPr>
            </a:p>
            <a:p>
              <a:pPr>
                <a:spcAft>
                  <a:spcPts val="300"/>
                </a:spcAft>
              </a:pPr>
              <a:r>
                <a:rPr lang="en-US" altLang="zh-TW" sz="900" dirty="0" smtClean="0">
                  <a:solidFill>
                    <a:srgbClr val="FF0000"/>
                  </a:solidFill>
                  <a:latin typeface="微軟正黑體" panose="020B0604030504040204" pitchFamily="34" charset="-120"/>
                  <a:ea typeface="微軟正黑體" panose="020B0604030504040204" pitchFamily="34" charset="-120"/>
                </a:rPr>
                <a:t>2.</a:t>
              </a:r>
              <a:r>
                <a:rPr lang="zh-TW" altLang="en-US" sz="900" dirty="0" smtClean="0">
                  <a:solidFill>
                    <a:srgbClr val="FF0000"/>
                  </a:solidFill>
                  <a:latin typeface="微軟正黑體" panose="020B0604030504040204" pitchFamily="34" charset="-120"/>
                  <a:ea typeface="微軟正黑體" panose="020B0604030504040204" pitchFamily="34" charset="-120"/>
                </a:rPr>
                <a:t>集體報名資料確定送出後，始可列印繳費單。</a:t>
              </a:r>
              <a:endParaRPr lang="en-US" altLang="zh-TW" sz="900" dirty="0" smtClean="0">
                <a:solidFill>
                  <a:srgbClr val="FF0000"/>
                </a:solidFill>
                <a:latin typeface="微軟正黑體" panose="020B0604030504040204" pitchFamily="34" charset="-120"/>
                <a:ea typeface="微軟正黑體" panose="020B0604030504040204" pitchFamily="34" charset="-120"/>
              </a:endParaRPr>
            </a:p>
            <a:p>
              <a:pPr>
                <a:spcAft>
                  <a:spcPts val="300"/>
                </a:spcAft>
              </a:pPr>
              <a:r>
                <a:rPr lang="en-US" altLang="zh-TW" sz="900" dirty="0" smtClean="0">
                  <a:solidFill>
                    <a:srgbClr val="FF0000"/>
                  </a:solidFill>
                  <a:latin typeface="微軟正黑體" panose="020B0604030504040204" pitchFamily="34" charset="-120"/>
                  <a:ea typeface="微軟正黑體" panose="020B0604030504040204" pitchFamily="34" charset="-120"/>
                </a:rPr>
                <a:t>3.</a:t>
              </a:r>
              <a:r>
                <a:rPr lang="zh-TW" altLang="en-US" sz="900" dirty="0" smtClean="0">
                  <a:solidFill>
                    <a:srgbClr val="FF0000"/>
                  </a:solidFill>
                  <a:latin typeface="微軟正黑體" panose="020B0604030504040204" pitchFamily="34" charset="-120"/>
                  <a:ea typeface="微軟正黑體" panose="020B0604030504040204" pitchFamily="34" charset="-120"/>
                </a:rPr>
                <a:t>請於</a:t>
              </a:r>
              <a:r>
                <a:rPr lang="en-US" altLang="zh-TW" sz="900" dirty="0" smtClean="0">
                  <a:solidFill>
                    <a:srgbClr val="FF0000"/>
                  </a:solidFill>
                  <a:latin typeface="微軟正黑體" panose="020B0604030504040204" pitchFamily="34" charset="-120"/>
                  <a:ea typeface="微軟正黑體" panose="020B0604030504040204" pitchFamily="34" charset="-120"/>
                </a:rPr>
                <a:t>111</a:t>
              </a:r>
              <a:r>
                <a:rPr lang="zh-TW" altLang="en-US" sz="900" dirty="0" smtClean="0">
                  <a:solidFill>
                    <a:srgbClr val="FF0000"/>
                  </a:solidFill>
                  <a:latin typeface="微軟正黑體" panose="020B0604030504040204" pitchFamily="34" charset="-120"/>
                  <a:ea typeface="微軟正黑體" panose="020B0604030504040204" pitchFamily="34" charset="-120"/>
                </a:rPr>
                <a:t>年</a:t>
              </a:r>
              <a:r>
                <a:rPr lang="en-US" altLang="zh-TW" sz="900" dirty="0" smtClean="0">
                  <a:solidFill>
                    <a:srgbClr val="FF0000"/>
                  </a:solidFill>
                  <a:latin typeface="微軟正黑體" panose="020B0604030504040204" pitchFamily="34" charset="-120"/>
                  <a:ea typeface="微軟正黑體" panose="020B0604030504040204" pitchFamily="34" charset="-120"/>
                </a:rPr>
                <a:t>3</a:t>
              </a:r>
              <a:r>
                <a:rPr lang="zh-TW" altLang="en-US" sz="900" dirty="0" smtClean="0">
                  <a:solidFill>
                    <a:srgbClr val="FF0000"/>
                  </a:solidFill>
                  <a:latin typeface="微軟正黑體" panose="020B0604030504040204" pitchFamily="34" charset="-120"/>
                  <a:ea typeface="微軟正黑體" panose="020B0604030504040204" pitchFamily="34" charset="-120"/>
                </a:rPr>
                <a:t>月</a:t>
              </a:r>
              <a:r>
                <a:rPr lang="en-US" altLang="zh-TW" sz="900" dirty="0" smtClean="0">
                  <a:solidFill>
                    <a:srgbClr val="FF0000"/>
                  </a:solidFill>
                  <a:latin typeface="微軟正黑體" panose="020B0604030504040204" pitchFamily="34" charset="-120"/>
                  <a:ea typeface="微軟正黑體" panose="020B0604030504040204" pitchFamily="34" charset="-120"/>
                </a:rPr>
                <a:t>21</a:t>
              </a:r>
              <a:r>
                <a:rPr lang="zh-TW" altLang="en-US" sz="900" dirty="0" smtClean="0">
                  <a:solidFill>
                    <a:srgbClr val="FF0000"/>
                  </a:solidFill>
                  <a:latin typeface="微軟正黑體" panose="020B0604030504040204" pitchFamily="34" charset="-120"/>
                  <a:ea typeface="微軟正黑體" panose="020B0604030504040204" pitchFamily="34" charset="-120"/>
                </a:rPr>
                <a:t>日</a:t>
              </a:r>
              <a:r>
                <a:rPr lang="en-US" altLang="zh-TW" sz="900" dirty="0" smtClean="0">
                  <a:solidFill>
                    <a:srgbClr val="FF0000"/>
                  </a:solidFill>
                  <a:latin typeface="微軟正黑體" panose="020B0604030504040204" pitchFamily="34" charset="-120"/>
                  <a:ea typeface="微軟正黑體" panose="020B0604030504040204" pitchFamily="34" charset="-120"/>
                </a:rPr>
                <a:t>(</a:t>
              </a:r>
              <a:r>
                <a:rPr lang="zh-TW" altLang="en-US" sz="900" dirty="0" smtClean="0">
                  <a:solidFill>
                    <a:srgbClr val="FF0000"/>
                  </a:solidFill>
                  <a:latin typeface="微軟正黑體" panose="020B0604030504040204" pitchFamily="34" charset="-120"/>
                  <a:ea typeface="微軟正黑體" panose="020B0604030504040204" pitchFamily="34" charset="-120"/>
                </a:rPr>
                <a:t>星期一</a:t>
              </a:r>
              <a:r>
                <a:rPr lang="en-US" altLang="zh-TW" sz="900" dirty="0" smtClean="0">
                  <a:solidFill>
                    <a:srgbClr val="FF0000"/>
                  </a:solidFill>
                  <a:latin typeface="微軟正黑體" panose="020B0604030504040204" pitchFamily="34" charset="-120"/>
                  <a:ea typeface="微軟正黑體" panose="020B0604030504040204" pitchFamily="34" charset="-120"/>
                </a:rPr>
                <a:t>)10:00</a:t>
              </a:r>
              <a:r>
                <a:rPr lang="zh-TW" altLang="en-US" sz="900" dirty="0" smtClean="0">
                  <a:solidFill>
                    <a:srgbClr val="FF0000"/>
                  </a:solidFill>
                  <a:latin typeface="微軟正黑體" panose="020B0604030504040204" pitchFamily="34" charset="-120"/>
                  <a:ea typeface="微軟正黑體" panose="020B0604030504040204" pitchFamily="34" charset="-120"/>
                </a:rPr>
                <a:t>至</a:t>
              </a:r>
              <a:r>
                <a:rPr lang="en-US" altLang="zh-TW" sz="900" dirty="0" smtClean="0">
                  <a:solidFill>
                    <a:srgbClr val="FF0000"/>
                  </a:solidFill>
                  <a:latin typeface="微軟正黑體" panose="020B0604030504040204" pitchFamily="34" charset="-120"/>
                  <a:ea typeface="微軟正黑體" panose="020B0604030504040204" pitchFamily="34" charset="-120"/>
                </a:rPr>
                <a:t>111</a:t>
              </a:r>
              <a:r>
                <a:rPr lang="zh-TW" altLang="en-US" sz="900" dirty="0" smtClean="0">
                  <a:solidFill>
                    <a:srgbClr val="FF0000"/>
                  </a:solidFill>
                  <a:latin typeface="微軟正黑體" panose="020B0604030504040204" pitchFamily="34" charset="-120"/>
                  <a:ea typeface="微軟正黑體" panose="020B0604030504040204" pitchFamily="34" charset="-120"/>
                </a:rPr>
                <a:t>年</a:t>
              </a:r>
              <a:r>
                <a:rPr lang="en-US" altLang="zh-TW" sz="900" dirty="0" smtClean="0">
                  <a:solidFill>
                    <a:srgbClr val="FF0000"/>
                  </a:solidFill>
                  <a:latin typeface="微軟正黑體" panose="020B0604030504040204" pitchFamily="34" charset="-120"/>
                  <a:ea typeface="微軟正黑體" panose="020B0604030504040204" pitchFamily="34" charset="-120"/>
                </a:rPr>
                <a:t>3</a:t>
              </a:r>
              <a:r>
                <a:rPr lang="zh-TW" altLang="en-US" sz="900" dirty="0" smtClean="0">
                  <a:solidFill>
                    <a:srgbClr val="FF0000"/>
                  </a:solidFill>
                  <a:latin typeface="微軟正黑體" panose="020B0604030504040204" pitchFamily="34" charset="-120"/>
                  <a:ea typeface="微軟正黑體" panose="020B0604030504040204" pitchFamily="34" charset="-120"/>
                </a:rPr>
                <a:t>月</a:t>
              </a:r>
              <a:r>
                <a:rPr lang="en-US" altLang="zh-TW" sz="900" dirty="0" smtClean="0">
                  <a:solidFill>
                    <a:srgbClr val="FF0000"/>
                  </a:solidFill>
                  <a:latin typeface="微軟正黑體" panose="020B0604030504040204" pitchFamily="34" charset="-120"/>
                  <a:ea typeface="微軟正黑體" panose="020B0604030504040204" pitchFamily="34" charset="-120"/>
                </a:rPr>
                <a:t>24</a:t>
              </a:r>
              <a:r>
                <a:rPr lang="zh-TW" altLang="en-US" sz="900" dirty="0" smtClean="0">
                  <a:solidFill>
                    <a:srgbClr val="FF0000"/>
                  </a:solidFill>
                  <a:latin typeface="微軟正黑體" panose="020B0604030504040204" pitchFamily="34" charset="-120"/>
                  <a:ea typeface="微軟正黑體" panose="020B0604030504040204" pitchFamily="34" charset="-120"/>
                </a:rPr>
                <a:t>日</a:t>
              </a:r>
              <a:r>
                <a:rPr lang="en-US" altLang="zh-TW" sz="900" dirty="0" smtClean="0">
                  <a:solidFill>
                    <a:srgbClr val="FF0000"/>
                  </a:solidFill>
                  <a:latin typeface="微軟正黑體" panose="020B0604030504040204" pitchFamily="34" charset="-120"/>
                  <a:ea typeface="微軟正黑體" panose="020B0604030504040204" pitchFamily="34" charset="-120"/>
                </a:rPr>
                <a:t>(</a:t>
              </a:r>
              <a:r>
                <a:rPr lang="zh-TW" altLang="en-US" sz="900" dirty="0" smtClean="0">
                  <a:solidFill>
                    <a:srgbClr val="FF0000"/>
                  </a:solidFill>
                  <a:latin typeface="微軟正黑體" panose="020B0604030504040204" pitchFamily="34" charset="-120"/>
                  <a:ea typeface="微軟正黑體" panose="020B0604030504040204" pitchFamily="34" charset="-120"/>
                </a:rPr>
                <a:t>星期四</a:t>
              </a:r>
              <a:r>
                <a:rPr lang="en-US" altLang="zh-TW" sz="900" dirty="0" smtClean="0">
                  <a:solidFill>
                    <a:srgbClr val="FF0000"/>
                  </a:solidFill>
                  <a:latin typeface="微軟正黑體" panose="020B0604030504040204" pitchFamily="34" charset="-120"/>
                  <a:ea typeface="微軟正黑體" panose="020B0604030504040204" pitchFamily="34" charset="-120"/>
                </a:rPr>
                <a:t>)24:00</a:t>
              </a:r>
              <a:r>
                <a:rPr lang="zh-TW" altLang="en-US" sz="900" dirty="0" smtClean="0">
                  <a:solidFill>
                    <a:srgbClr val="FF0000"/>
                  </a:solidFill>
                  <a:latin typeface="微軟正黑體" panose="020B0604030504040204" pitchFamily="34" charset="-120"/>
                  <a:ea typeface="微軟正黑體" panose="020B0604030504040204" pitchFamily="34" charset="-120"/>
                </a:rPr>
                <a:t>止完成繳費。</a:t>
              </a:r>
              <a:endParaRPr lang="en-US" altLang="zh-TW" sz="900" dirty="0" smtClean="0">
                <a:solidFill>
                  <a:srgbClr val="FF0000"/>
                </a:solidFill>
                <a:latin typeface="微軟正黑體" panose="020B0604030504040204" pitchFamily="34" charset="-120"/>
                <a:ea typeface="微軟正黑體" panose="020B0604030504040204" pitchFamily="34" charset="-120"/>
              </a:endParaRPr>
            </a:p>
          </p:txBody>
        </p:sp>
      </p:grpSp>
      <p:sp>
        <p:nvSpPr>
          <p:cNvPr id="8" name="矩形 7"/>
          <p:cNvSpPr/>
          <p:nvPr/>
        </p:nvSpPr>
        <p:spPr>
          <a:xfrm>
            <a:off x="6549224" y="3318356"/>
            <a:ext cx="5642776" cy="504824"/>
          </a:xfrm>
          <a:prstGeom prst="rect">
            <a:avLst/>
          </a:prstGeom>
          <a:solidFill>
            <a:srgbClr val="E1F0FF"/>
          </a:solidFill>
          <a:ln>
            <a:solidFill>
              <a:srgbClr val="E1F0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Wingdings" panose="05000000000000000000" pitchFamily="2" charset="2"/>
              <a:buChar char="Ø"/>
            </a:pPr>
            <a:r>
              <a:rPr lang="zh-TW" altLang="en-US" sz="2000" dirty="0">
                <a:solidFill>
                  <a:schemeClr val="tx1"/>
                </a:solidFill>
                <a:latin typeface="華康中特圓體" panose="020F0809000000000000" pitchFamily="49" charset="-120"/>
                <a:ea typeface="華康中特圓體" panose="020F0809000000000000" pitchFamily="49" charset="-120"/>
              </a:rPr>
              <a:t>列印繳費單前，須先進行報名資料確定送出。</a:t>
            </a:r>
          </a:p>
        </p:txBody>
      </p:sp>
      <p:sp>
        <p:nvSpPr>
          <p:cNvPr id="9" name="矩形 8"/>
          <p:cNvSpPr/>
          <p:nvPr/>
        </p:nvSpPr>
        <p:spPr>
          <a:xfrm>
            <a:off x="6549224" y="3910008"/>
            <a:ext cx="5642776" cy="954630"/>
          </a:xfrm>
          <a:prstGeom prst="rect">
            <a:avLst/>
          </a:prstGeom>
          <a:solidFill>
            <a:srgbClr val="E1F0FF"/>
          </a:solidFill>
          <a:ln>
            <a:solidFill>
              <a:srgbClr val="E1F0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Wingdings" panose="05000000000000000000" pitchFamily="2" charset="2"/>
              <a:buChar char="Ø"/>
            </a:pPr>
            <a:r>
              <a:rPr lang="zh-TW" altLang="en-US" sz="2000" b="1" dirty="0">
                <a:solidFill>
                  <a:srgbClr val="FF0000"/>
                </a:solidFill>
                <a:latin typeface="華康中特圓體" panose="020F0809000000000000" pitchFamily="49" charset="-120"/>
                <a:ea typeface="華康中特圓體" panose="020F0809000000000000" pitchFamily="49" charset="-120"/>
              </a:rPr>
              <a:t>確認送出後，即不得再進行任何修改</a:t>
            </a:r>
            <a:r>
              <a:rPr lang="zh-TW" altLang="en-US" sz="2000" b="1" dirty="0" smtClean="0">
                <a:solidFill>
                  <a:srgbClr val="FF0000"/>
                </a:solidFill>
                <a:latin typeface="華康中特圓體" panose="020F0809000000000000" pitchFamily="49" charset="-120"/>
                <a:ea typeface="華康中特圓體" panose="020F0809000000000000" pitchFamily="49" charset="-120"/>
              </a:rPr>
              <a:t>。</a:t>
            </a:r>
            <a:r>
              <a:rPr lang="zh-TW" altLang="en-US" sz="2000" dirty="0" smtClean="0">
                <a:solidFill>
                  <a:schemeClr val="tx1"/>
                </a:solidFill>
                <a:latin typeface="華康中特圓體" panose="020F0809000000000000" pitchFamily="49" charset="-120"/>
                <a:ea typeface="華康中特圓體" panose="020F0809000000000000" pitchFamily="49" charset="-120"/>
              </a:rPr>
              <a:t>請務必確認報名資料無誤後，再進行確認</a:t>
            </a:r>
            <a:r>
              <a:rPr lang="en-US" altLang="zh-TW" sz="2000" dirty="0" smtClean="0">
                <a:solidFill>
                  <a:schemeClr val="tx1"/>
                </a:solidFill>
                <a:latin typeface="華康中特圓體" panose="020F0809000000000000" pitchFamily="49" charset="-120"/>
                <a:ea typeface="華康中特圓體" panose="020F0809000000000000" pitchFamily="49" charset="-120"/>
              </a:rPr>
              <a:t>!</a:t>
            </a:r>
            <a:endParaRPr lang="zh-TW" altLang="en-US" sz="2000" dirty="0">
              <a:solidFill>
                <a:schemeClr val="tx1"/>
              </a:solidFill>
              <a:latin typeface="華康中特圓體" panose="020F0809000000000000" pitchFamily="49" charset="-120"/>
              <a:ea typeface="華康中特圓體" panose="020F0809000000000000" pitchFamily="49" charset="-120"/>
            </a:endParaRPr>
          </a:p>
        </p:txBody>
      </p:sp>
      <p:pic>
        <p:nvPicPr>
          <p:cNvPr id="10" name="圖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2750850" y="4157016"/>
            <a:ext cx="859971" cy="859971"/>
          </a:xfrm>
          <a:prstGeom prst="rect">
            <a:avLst/>
          </a:prstGeom>
        </p:spPr>
      </p:pic>
      <p:sp>
        <p:nvSpPr>
          <p:cNvPr id="5" name="投影片編號版面配置區 4"/>
          <p:cNvSpPr>
            <a:spLocks noGrp="1"/>
          </p:cNvSpPr>
          <p:nvPr>
            <p:ph type="sldNum" sz="quarter" idx="12"/>
          </p:nvPr>
        </p:nvSpPr>
        <p:spPr/>
        <p:txBody>
          <a:bodyPr/>
          <a:lstStyle/>
          <a:p>
            <a:fld id="{A6174ADA-354D-4803-A14C-B38EECA4D689}" type="slidenum">
              <a:rPr lang="zh-TW" altLang="en-US" smtClean="0"/>
              <a:t>54</a:t>
            </a:fld>
            <a:endParaRPr lang="zh-TW" altLang="en-US"/>
          </a:p>
        </p:txBody>
      </p:sp>
    </p:spTree>
    <p:extLst>
      <p:ext uri="{BB962C8B-B14F-4D97-AF65-F5344CB8AC3E}">
        <p14:creationId xmlns:p14="http://schemas.microsoft.com/office/powerpoint/2010/main" val="339212899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圖片 9"/>
          <p:cNvPicPr>
            <a:picLocks noChangeAspect="1"/>
          </p:cNvPicPr>
          <p:nvPr/>
        </p:nvPicPr>
        <p:blipFill rotWithShape="1">
          <a:blip r:embed="rId2" cstate="print">
            <a:extLst>
              <a:ext uri="{28A0092B-C50C-407E-A947-70E740481C1C}">
                <a14:useLocalDpi xmlns:a14="http://schemas.microsoft.com/office/drawing/2010/main" val="0"/>
              </a:ext>
            </a:extLst>
          </a:blip>
          <a:srcRect l="4240" t="2667" r="4123" b="4507"/>
          <a:stretch/>
        </p:blipFill>
        <p:spPr>
          <a:xfrm>
            <a:off x="6138972" y="804151"/>
            <a:ext cx="4441371" cy="5640192"/>
          </a:xfrm>
          <a:prstGeom prst="rect">
            <a:avLst/>
          </a:prstGeom>
          <a:ln>
            <a:solidFill>
              <a:schemeClr val="tx2"/>
            </a:solidFill>
          </a:ln>
        </p:spPr>
      </p:pic>
      <p:sp>
        <p:nvSpPr>
          <p:cNvPr id="2" name="矩形 1"/>
          <p:cNvSpPr/>
          <p:nvPr/>
        </p:nvSpPr>
        <p:spPr>
          <a:xfrm>
            <a:off x="0" y="-874"/>
            <a:ext cx="12192000" cy="520700"/>
          </a:xfrm>
          <a:prstGeom prst="rect">
            <a:avLst/>
          </a:prstGeom>
          <a:solidFill>
            <a:srgbClr val="DFD7E9"/>
          </a:solidFill>
          <a:ln>
            <a:solidFill>
              <a:srgbClr val="DFD7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TW" sz="2400" dirty="0" smtClean="0">
                <a:solidFill>
                  <a:schemeClr val="tx1"/>
                </a:solidFill>
                <a:latin typeface="華康中特圓體" panose="020F0809000000000000" pitchFamily="49" charset="-120"/>
                <a:ea typeface="華康中特圓體" panose="020F0809000000000000" pitchFamily="49" charset="-120"/>
                <a:sym typeface="Wingdings" panose="05000000000000000000" pitchFamily="2" charset="2"/>
              </a:rPr>
              <a:t>3.1</a:t>
            </a:r>
            <a:r>
              <a:rPr lang="zh-TW" altLang="en-US" sz="2400" dirty="0" smtClean="0">
                <a:solidFill>
                  <a:schemeClr val="tx1"/>
                </a:solidFill>
                <a:latin typeface="華康中特圓體" panose="020F0809000000000000" pitchFamily="49" charset="-120"/>
                <a:ea typeface="華康中特圓體" panose="020F0809000000000000" pitchFamily="49" charset="-120"/>
                <a:sym typeface="Wingdings" panose="05000000000000000000" pitchFamily="2" charset="2"/>
              </a:rPr>
              <a:t> 產生</a:t>
            </a:r>
            <a:r>
              <a:rPr lang="zh-TW" altLang="en-US" sz="2400" dirty="0">
                <a:solidFill>
                  <a:schemeClr val="tx1"/>
                </a:solidFill>
                <a:latin typeface="華康中特圓體" panose="020F0809000000000000" pitchFamily="49" charset="-120"/>
                <a:ea typeface="華康中特圓體" panose="020F0809000000000000" pitchFamily="49" charset="-120"/>
                <a:sym typeface="Wingdings" panose="05000000000000000000" pitchFamily="2" charset="2"/>
              </a:rPr>
              <a:t>繳款單</a:t>
            </a:r>
            <a:endParaRPr lang="en-US" altLang="zh-TW" sz="2400" dirty="0">
              <a:solidFill>
                <a:schemeClr val="tx1"/>
              </a:solidFill>
              <a:latin typeface="華康中特圓體" panose="020F0809000000000000" pitchFamily="49" charset="-120"/>
              <a:ea typeface="華康中特圓體" panose="020F0809000000000000" pitchFamily="49" charset="-120"/>
              <a:sym typeface="Wingdings" panose="05000000000000000000" pitchFamily="2" charset="2"/>
            </a:endParaRPr>
          </a:p>
        </p:txBody>
      </p:sp>
      <p:pic>
        <p:nvPicPr>
          <p:cNvPr id="7" name="圖片 6"/>
          <p:cNvPicPr>
            <a:picLocks noChangeAspect="1"/>
          </p:cNvPicPr>
          <p:nvPr/>
        </p:nvPicPr>
        <p:blipFill>
          <a:blip r:embed="rId3"/>
          <a:stretch>
            <a:fillRect/>
          </a:stretch>
        </p:blipFill>
        <p:spPr>
          <a:xfrm>
            <a:off x="1313388" y="804151"/>
            <a:ext cx="4695076" cy="4313949"/>
          </a:xfrm>
          <a:prstGeom prst="rect">
            <a:avLst/>
          </a:prstGeom>
        </p:spPr>
      </p:pic>
      <p:sp>
        <p:nvSpPr>
          <p:cNvPr id="8" name="Google Shape;676;p65"/>
          <p:cNvSpPr/>
          <p:nvPr/>
        </p:nvSpPr>
        <p:spPr>
          <a:xfrm>
            <a:off x="1313387" y="5402424"/>
            <a:ext cx="9266955" cy="1041919"/>
          </a:xfrm>
          <a:prstGeom prst="rect">
            <a:avLst/>
          </a:prstGeom>
          <a:solidFill>
            <a:srgbClr val="FDFF9B"/>
          </a:solidFill>
          <a:ln w="9525" cap="flat" cmpd="sng">
            <a:solidFill>
              <a:srgbClr val="FDFF9B"/>
            </a:solidFill>
            <a:prstDash val="solid"/>
            <a:round/>
            <a:headEnd type="none" w="sm" len="sm"/>
            <a:tailEnd type="none" w="sm" len="sm"/>
          </a:ln>
          <a:effectLst>
            <a:outerShdw blurRad="50800" dist="38100" dir="2700000" algn="tl" rotWithShape="0">
              <a:prstClr val="black">
                <a:alpha val="40000"/>
              </a:prstClr>
            </a:outerShdw>
          </a:effectLst>
        </p:spPr>
        <p:txBody>
          <a:bodyPr spcFirstLastPara="1" wrap="square" lIns="91425" tIns="91425" rIns="91425" bIns="91425" anchor="ctr" anchorCtr="0">
            <a:noAutofit/>
          </a:bodyPr>
          <a:lstStyle/>
          <a:p>
            <a:pPr algn="ctr"/>
            <a:r>
              <a:rPr lang="zh-TW" sz="1800" dirty="0" smtClean="0">
                <a:solidFill>
                  <a:schemeClr val="dk1"/>
                </a:solidFill>
                <a:latin typeface="華康中特圓體" panose="020F0809000000000000" pitchFamily="49" charset="-120"/>
                <a:ea typeface="華康中特圓體" panose="020F0809000000000000" pitchFamily="49" charset="-120"/>
                <a:cs typeface="Times New Roman" panose="02020603050405020304" pitchFamily="18" charset="0"/>
              </a:rPr>
              <a:t>請</a:t>
            </a:r>
            <a:r>
              <a:rPr lang="zh-TW" sz="1800" dirty="0">
                <a:solidFill>
                  <a:schemeClr val="dk1"/>
                </a:solidFill>
                <a:latin typeface="華康中特圓體" panose="020F0809000000000000" pitchFamily="49" charset="-120"/>
                <a:ea typeface="華康中特圓體" panose="020F0809000000000000" pitchFamily="49" charset="-120"/>
                <a:cs typeface="Times New Roman" panose="02020603050405020304" pitchFamily="18" charset="0"/>
              </a:rPr>
              <a:t>於</a:t>
            </a:r>
            <a:r>
              <a:rPr lang="zh-TW" sz="2300" b="1" dirty="0" smtClean="0">
                <a:solidFill>
                  <a:srgbClr val="FF0000"/>
                </a:solidFill>
                <a:effectLst>
                  <a:outerShdw blurRad="38100" dist="38100" dir="2700000" algn="tl">
                    <a:srgbClr val="000000">
                      <a:alpha val="43137"/>
                    </a:srgbClr>
                  </a:outerShdw>
                </a:effectLst>
                <a:latin typeface="華康中特圓體" panose="020F0809000000000000" pitchFamily="49" charset="-120"/>
                <a:ea typeface="華康中特圓體" panose="020F0809000000000000" pitchFamily="49" charset="-120"/>
                <a:cs typeface="Times New Roman" panose="02020603050405020304" pitchFamily="18" charset="0"/>
              </a:rPr>
              <a:t>11</a:t>
            </a:r>
            <a:r>
              <a:rPr lang="en-US" altLang="zh-TW" sz="2300" b="1" dirty="0" smtClean="0">
                <a:solidFill>
                  <a:srgbClr val="FF0000"/>
                </a:solidFill>
                <a:effectLst>
                  <a:outerShdw blurRad="38100" dist="38100" dir="2700000" algn="tl">
                    <a:srgbClr val="000000">
                      <a:alpha val="43137"/>
                    </a:srgbClr>
                  </a:outerShdw>
                </a:effectLst>
                <a:latin typeface="華康中特圓體" panose="020F0809000000000000" pitchFamily="49" charset="-120"/>
                <a:ea typeface="華康中特圓體" panose="020F0809000000000000" pitchFamily="49" charset="-120"/>
                <a:cs typeface="Times New Roman" panose="02020603050405020304" pitchFamily="18" charset="0"/>
              </a:rPr>
              <a:t>1</a:t>
            </a:r>
            <a:r>
              <a:rPr lang="zh-TW" sz="2300" b="1" dirty="0" smtClean="0">
                <a:solidFill>
                  <a:srgbClr val="FF0000"/>
                </a:solidFill>
                <a:effectLst>
                  <a:outerShdw blurRad="38100" dist="38100" dir="2700000" algn="tl">
                    <a:srgbClr val="000000">
                      <a:alpha val="43137"/>
                    </a:srgbClr>
                  </a:outerShdw>
                </a:effectLst>
                <a:latin typeface="華康中特圓體" panose="020F0809000000000000" pitchFamily="49" charset="-120"/>
                <a:ea typeface="華康中特圓體" panose="020F0809000000000000" pitchFamily="49" charset="-120"/>
                <a:cs typeface="Times New Roman" panose="02020603050405020304" pitchFamily="18" charset="0"/>
              </a:rPr>
              <a:t>年3月2</a:t>
            </a:r>
            <a:r>
              <a:rPr lang="en-US" altLang="zh-TW" sz="2300" b="1" dirty="0" smtClean="0">
                <a:solidFill>
                  <a:srgbClr val="FF0000"/>
                </a:solidFill>
                <a:effectLst>
                  <a:outerShdw blurRad="38100" dist="38100" dir="2700000" algn="tl">
                    <a:srgbClr val="000000">
                      <a:alpha val="43137"/>
                    </a:srgbClr>
                  </a:outerShdw>
                </a:effectLst>
                <a:latin typeface="華康中特圓體" panose="020F0809000000000000" pitchFamily="49" charset="-120"/>
                <a:ea typeface="華康中特圓體" panose="020F0809000000000000" pitchFamily="49" charset="-120"/>
                <a:cs typeface="Times New Roman" panose="02020603050405020304" pitchFamily="18" charset="0"/>
              </a:rPr>
              <a:t>1</a:t>
            </a:r>
            <a:r>
              <a:rPr lang="zh-TW" sz="2300" b="1" dirty="0" smtClean="0">
                <a:solidFill>
                  <a:srgbClr val="FF0000"/>
                </a:solidFill>
                <a:effectLst>
                  <a:outerShdw blurRad="38100" dist="38100" dir="2700000" algn="tl">
                    <a:srgbClr val="000000">
                      <a:alpha val="43137"/>
                    </a:srgbClr>
                  </a:outerShdw>
                </a:effectLst>
                <a:latin typeface="華康中特圓體" panose="020F0809000000000000" pitchFamily="49" charset="-120"/>
                <a:ea typeface="華康中特圓體" panose="020F0809000000000000" pitchFamily="49" charset="-120"/>
                <a:cs typeface="Times New Roman" panose="02020603050405020304" pitchFamily="18" charset="0"/>
              </a:rPr>
              <a:t>日</a:t>
            </a:r>
            <a:r>
              <a:rPr lang="en-US" altLang="zh-TW" sz="2300" b="1" dirty="0" smtClean="0">
                <a:solidFill>
                  <a:srgbClr val="FF0000"/>
                </a:solidFill>
                <a:effectLst>
                  <a:outerShdw blurRad="38100" dist="38100" dir="2700000" algn="tl">
                    <a:srgbClr val="000000">
                      <a:alpha val="43137"/>
                    </a:srgbClr>
                  </a:outerShdw>
                </a:effectLst>
                <a:latin typeface="華康中特圓體" panose="020F0809000000000000" pitchFamily="49" charset="-120"/>
                <a:ea typeface="華康中特圓體" panose="020F0809000000000000" pitchFamily="49" charset="-120"/>
                <a:cs typeface="Times New Roman" panose="02020603050405020304" pitchFamily="18" charset="0"/>
              </a:rPr>
              <a:t>(</a:t>
            </a:r>
            <a:r>
              <a:rPr lang="zh-TW" sz="2300" b="1" dirty="0" smtClean="0">
                <a:solidFill>
                  <a:srgbClr val="FF0000"/>
                </a:solidFill>
                <a:effectLst>
                  <a:outerShdw blurRad="38100" dist="38100" dir="2700000" algn="tl">
                    <a:srgbClr val="000000">
                      <a:alpha val="43137"/>
                    </a:srgbClr>
                  </a:outerShdw>
                </a:effectLst>
                <a:latin typeface="華康中特圓體" panose="020F0809000000000000" pitchFamily="49" charset="-120"/>
                <a:ea typeface="華康中特圓體" panose="020F0809000000000000" pitchFamily="49" charset="-120"/>
                <a:cs typeface="Times New Roman" panose="02020603050405020304" pitchFamily="18" charset="0"/>
              </a:rPr>
              <a:t>一</a:t>
            </a:r>
            <a:r>
              <a:rPr lang="en-US" altLang="zh-TW" sz="2300" b="1" dirty="0" smtClean="0">
                <a:solidFill>
                  <a:srgbClr val="FF0000"/>
                </a:solidFill>
                <a:effectLst>
                  <a:outerShdw blurRad="38100" dist="38100" dir="2700000" algn="tl">
                    <a:srgbClr val="000000">
                      <a:alpha val="43137"/>
                    </a:srgbClr>
                  </a:outerShdw>
                </a:effectLst>
                <a:latin typeface="華康中特圓體" panose="020F0809000000000000" pitchFamily="49" charset="-120"/>
                <a:ea typeface="華康中特圓體" panose="020F0809000000000000" pitchFamily="49" charset="-120"/>
                <a:cs typeface="Times New Roman" panose="02020603050405020304" pitchFamily="18" charset="0"/>
              </a:rPr>
              <a:t>)1</a:t>
            </a:r>
            <a:r>
              <a:rPr lang="zh-TW" sz="2300" b="1" dirty="0" smtClean="0">
                <a:solidFill>
                  <a:srgbClr val="FF0000"/>
                </a:solidFill>
                <a:effectLst>
                  <a:outerShdw blurRad="38100" dist="38100" dir="2700000" algn="tl">
                    <a:srgbClr val="000000">
                      <a:alpha val="43137"/>
                    </a:srgbClr>
                  </a:outerShdw>
                </a:effectLst>
                <a:latin typeface="華康中特圓體" panose="020F0809000000000000" pitchFamily="49" charset="-120"/>
                <a:ea typeface="華康中特圓體" panose="020F0809000000000000" pitchFamily="49" charset="-120"/>
                <a:cs typeface="Times New Roman" panose="02020603050405020304" pitchFamily="18" charset="0"/>
              </a:rPr>
              <a:t>0</a:t>
            </a:r>
            <a:r>
              <a:rPr lang="zh-TW" sz="2300" b="1" dirty="0">
                <a:solidFill>
                  <a:srgbClr val="FF0000"/>
                </a:solidFill>
                <a:effectLst>
                  <a:outerShdw blurRad="38100" dist="38100" dir="2700000" algn="tl">
                    <a:srgbClr val="000000">
                      <a:alpha val="43137"/>
                    </a:srgbClr>
                  </a:outerShdw>
                </a:effectLst>
                <a:latin typeface="華康中特圓體" panose="020F0809000000000000" pitchFamily="49" charset="-120"/>
                <a:ea typeface="華康中特圓體" panose="020F0809000000000000" pitchFamily="49" charset="-120"/>
                <a:cs typeface="Times New Roman" panose="02020603050405020304" pitchFamily="18" charset="0"/>
              </a:rPr>
              <a:t>:</a:t>
            </a:r>
            <a:r>
              <a:rPr lang="zh-TW" sz="2300" b="1" dirty="0" smtClean="0">
                <a:solidFill>
                  <a:srgbClr val="FF0000"/>
                </a:solidFill>
                <a:effectLst>
                  <a:outerShdw blurRad="38100" dist="38100" dir="2700000" algn="tl">
                    <a:srgbClr val="000000">
                      <a:alpha val="43137"/>
                    </a:srgbClr>
                  </a:outerShdw>
                </a:effectLst>
                <a:latin typeface="華康中特圓體" panose="020F0809000000000000" pitchFamily="49" charset="-120"/>
                <a:ea typeface="華康中特圓體" panose="020F0809000000000000" pitchFamily="49" charset="-120"/>
                <a:cs typeface="Times New Roman" panose="02020603050405020304" pitchFamily="18" charset="0"/>
              </a:rPr>
              <a:t>00</a:t>
            </a:r>
            <a:r>
              <a:rPr lang="zh-TW" altLang="en-US" sz="2300" b="1" dirty="0" smtClean="0">
                <a:solidFill>
                  <a:srgbClr val="FF0000"/>
                </a:solidFill>
                <a:effectLst>
                  <a:outerShdw blurRad="38100" dist="38100" dir="2700000" algn="tl">
                    <a:srgbClr val="000000">
                      <a:alpha val="43137"/>
                    </a:srgbClr>
                  </a:outerShdw>
                </a:effectLst>
                <a:latin typeface="華康中特圓體" panose="020F0809000000000000" pitchFamily="49" charset="-120"/>
                <a:ea typeface="華康中特圓體" panose="020F0809000000000000" pitchFamily="49" charset="-120"/>
                <a:cs typeface="Times New Roman" panose="02020603050405020304" pitchFamily="18" charset="0"/>
              </a:rPr>
              <a:t>起</a:t>
            </a:r>
            <a:r>
              <a:rPr lang="zh-TW" sz="2300" b="1" dirty="0" smtClean="0">
                <a:solidFill>
                  <a:srgbClr val="FF0000"/>
                </a:solidFill>
                <a:effectLst>
                  <a:outerShdw blurRad="38100" dist="38100" dir="2700000" algn="tl">
                    <a:srgbClr val="000000">
                      <a:alpha val="43137"/>
                    </a:srgbClr>
                  </a:outerShdw>
                </a:effectLst>
                <a:latin typeface="華康中特圓體" panose="020F0809000000000000" pitchFamily="49" charset="-120"/>
                <a:ea typeface="華康中特圓體" panose="020F0809000000000000" pitchFamily="49" charset="-120"/>
                <a:cs typeface="Times New Roman" panose="02020603050405020304" pitchFamily="18" charset="0"/>
              </a:rPr>
              <a:t>至11</a:t>
            </a:r>
            <a:r>
              <a:rPr lang="en-US" altLang="zh-TW" sz="2300" b="1" dirty="0" smtClean="0">
                <a:solidFill>
                  <a:srgbClr val="FF0000"/>
                </a:solidFill>
                <a:effectLst>
                  <a:outerShdw blurRad="38100" dist="38100" dir="2700000" algn="tl">
                    <a:srgbClr val="000000">
                      <a:alpha val="43137"/>
                    </a:srgbClr>
                  </a:outerShdw>
                </a:effectLst>
                <a:latin typeface="華康中特圓體" panose="020F0809000000000000" pitchFamily="49" charset="-120"/>
                <a:ea typeface="華康中特圓體" panose="020F0809000000000000" pitchFamily="49" charset="-120"/>
                <a:cs typeface="Times New Roman" panose="02020603050405020304" pitchFamily="18" charset="0"/>
              </a:rPr>
              <a:t>1</a:t>
            </a:r>
            <a:r>
              <a:rPr lang="zh-TW" sz="2300" b="1" dirty="0" smtClean="0">
                <a:solidFill>
                  <a:srgbClr val="FF0000"/>
                </a:solidFill>
                <a:effectLst>
                  <a:outerShdw blurRad="38100" dist="38100" dir="2700000" algn="tl">
                    <a:srgbClr val="000000">
                      <a:alpha val="43137"/>
                    </a:srgbClr>
                  </a:outerShdw>
                </a:effectLst>
                <a:latin typeface="華康中特圓體" panose="020F0809000000000000" pitchFamily="49" charset="-120"/>
                <a:ea typeface="華康中特圓體" panose="020F0809000000000000" pitchFamily="49" charset="-120"/>
                <a:cs typeface="Times New Roman" panose="02020603050405020304" pitchFamily="18" charset="0"/>
              </a:rPr>
              <a:t>年3月2</a:t>
            </a:r>
            <a:r>
              <a:rPr lang="en-US" altLang="zh-TW" sz="2300" b="1" dirty="0" smtClean="0">
                <a:solidFill>
                  <a:srgbClr val="FF0000"/>
                </a:solidFill>
                <a:effectLst>
                  <a:outerShdw blurRad="38100" dist="38100" dir="2700000" algn="tl">
                    <a:srgbClr val="000000">
                      <a:alpha val="43137"/>
                    </a:srgbClr>
                  </a:outerShdw>
                </a:effectLst>
                <a:latin typeface="華康中特圓體" panose="020F0809000000000000" pitchFamily="49" charset="-120"/>
                <a:ea typeface="華康中特圓體" panose="020F0809000000000000" pitchFamily="49" charset="-120"/>
                <a:cs typeface="Times New Roman" panose="02020603050405020304" pitchFamily="18" charset="0"/>
              </a:rPr>
              <a:t>4</a:t>
            </a:r>
            <a:r>
              <a:rPr lang="zh-TW" sz="2300" b="1" dirty="0" smtClean="0">
                <a:solidFill>
                  <a:srgbClr val="FF0000"/>
                </a:solidFill>
                <a:effectLst>
                  <a:outerShdw blurRad="38100" dist="38100" dir="2700000" algn="tl">
                    <a:srgbClr val="000000">
                      <a:alpha val="43137"/>
                    </a:srgbClr>
                  </a:outerShdw>
                </a:effectLst>
                <a:latin typeface="華康中特圓體" panose="020F0809000000000000" pitchFamily="49" charset="-120"/>
                <a:ea typeface="華康中特圓體" panose="020F0809000000000000" pitchFamily="49" charset="-120"/>
                <a:cs typeface="Times New Roman" panose="02020603050405020304" pitchFamily="18" charset="0"/>
              </a:rPr>
              <a:t>日</a:t>
            </a:r>
            <a:r>
              <a:rPr lang="en-US" altLang="zh-TW" sz="2300" b="1" dirty="0" smtClean="0">
                <a:solidFill>
                  <a:srgbClr val="FF0000"/>
                </a:solidFill>
                <a:effectLst>
                  <a:outerShdw blurRad="38100" dist="38100" dir="2700000" algn="tl">
                    <a:srgbClr val="000000">
                      <a:alpha val="43137"/>
                    </a:srgbClr>
                  </a:outerShdw>
                </a:effectLst>
                <a:latin typeface="華康中特圓體" panose="020F0809000000000000" pitchFamily="49" charset="-120"/>
                <a:ea typeface="華康中特圓體" panose="020F0809000000000000" pitchFamily="49" charset="-120"/>
                <a:cs typeface="Times New Roman" panose="02020603050405020304" pitchFamily="18" charset="0"/>
              </a:rPr>
              <a:t>(</a:t>
            </a:r>
            <a:r>
              <a:rPr lang="zh-TW" altLang="en-US" sz="2300" b="1" dirty="0" smtClean="0">
                <a:solidFill>
                  <a:srgbClr val="FF0000"/>
                </a:solidFill>
                <a:effectLst>
                  <a:outerShdw blurRad="38100" dist="38100" dir="2700000" algn="tl">
                    <a:srgbClr val="000000">
                      <a:alpha val="43137"/>
                    </a:srgbClr>
                  </a:outerShdw>
                </a:effectLst>
                <a:latin typeface="華康中特圓體" panose="020F0809000000000000" pitchFamily="49" charset="-120"/>
                <a:ea typeface="華康中特圓體" panose="020F0809000000000000" pitchFamily="49" charset="-120"/>
                <a:cs typeface="Times New Roman" panose="02020603050405020304" pitchFamily="18" charset="0"/>
              </a:rPr>
              <a:t>四</a:t>
            </a:r>
            <a:r>
              <a:rPr lang="en-US" altLang="zh-TW" sz="2300" b="1" dirty="0" smtClean="0">
                <a:solidFill>
                  <a:srgbClr val="FF0000"/>
                </a:solidFill>
                <a:effectLst>
                  <a:outerShdw blurRad="38100" dist="38100" dir="2700000" algn="tl">
                    <a:srgbClr val="000000">
                      <a:alpha val="43137"/>
                    </a:srgbClr>
                  </a:outerShdw>
                </a:effectLst>
                <a:latin typeface="華康中特圓體" panose="020F0809000000000000" pitchFamily="49" charset="-120"/>
                <a:ea typeface="華康中特圓體" panose="020F0809000000000000" pitchFamily="49" charset="-120"/>
                <a:cs typeface="Times New Roman" panose="02020603050405020304" pitchFamily="18" charset="0"/>
              </a:rPr>
              <a:t>)</a:t>
            </a:r>
            <a:r>
              <a:rPr lang="zh-TW" sz="2300" b="1" dirty="0" smtClean="0">
                <a:solidFill>
                  <a:srgbClr val="FF0000"/>
                </a:solidFill>
                <a:effectLst>
                  <a:outerShdw blurRad="38100" dist="38100" dir="2700000" algn="tl">
                    <a:srgbClr val="000000">
                      <a:alpha val="43137"/>
                    </a:srgbClr>
                  </a:outerShdw>
                </a:effectLst>
                <a:latin typeface="華康中特圓體" panose="020F0809000000000000" pitchFamily="49" charset="-120"/>
                <a:ea typeface="華康中特圓體" panose="020F0809000000000000" pitchFamily="49" charset="-120"/>
                <a:cs typeface="Times New Roman" panose="02020603050405020304" pitchFamily="18" charset="0"/>
              </a:rPr>
              <a:t>24</a:t>
            </a:r>
            <a:r>
              <a:rPr lang="zh-TW" sz="2300" b="1" dirty="0">
                <a:solidFill>
                  <a:srgbClr val="FF0000"/>
                </a:solidFill>
                <a:effectLst>
                  <a:outerShdw blurRad="38100" dist="38100" dir="2700000" algn="tl">
                    <a:srgbClr val="000000">
                      <a:alpha val="43137"/>
                    </a:srgbClr>
                  </a:outerShdw>
                </a:effectLst>
                <a:latin typeface="華康中特圓體" panose="020F0809000000000000" pitchFamily="49" charset="-120"/>
                <a:ea typeface="華康中特圓體" panose="020F0809000000000000" pitchFamily="49" charset="-120"/>
                <a:cs typeface="Times New Roman" panose="02020603050405020304" pitchFamily="18" charset="0"/>
              </a:rPr>
              <a:t>:00止</a:t>
            </a:r>
            <a:r>
              <a:rPr lang="zh-TW" sz="1800" dirty="0">
                <a:solidFill>
                  <a:schemeClr val="dk1"/>
                </a:solidFill>
                <a:latin typeface="華康中特圓體" panose="020F0809000000000000" pitchFamily="49" charset="-120"/>
                <a:ea typeface="華康中特圓體" panose="020F0809000000000000" pitchFamily="49" charset="-120"/>
                <a:cs typeface="Times New Roman" panose="02020603050405020304" pitchFamily="18" charset="0"/>
              </a:rPr>
              <a:t>完成繳費。</a:t>
            </a:r>
            <a:endParaRPr sz="1800" dirty="0">
              <a:solidFill>
                <a:schemeClr val="dk1"/>
              </a:solidFill>
              <a:latin typeface="華康中特圓體" panose="020F0809000000000000" pitchFamily="49" charset="-120"/>
              <a:ea typeface="華康中特圓體" panose="020F0809000000000000" pitchFamily="49" charset="-120"/>
              <a:cs typeface="Times New Roman" panose="02020603050405020304" pitchFamily="18" charset="0"/>
            </a:endParaRPr>
          </a:p>
          <a:p>
            <a:pPr algn="ctr"/>
            <a:r>
              <a:rPr lang="zh-TW" sz="1800" u="sng" dirty="0">
                <a:solidFill>
                  <a:srgbClr val="FF0000"/>
                </a:solidFill>
                <a:latin typeface="華康中特圓體" panose="020F0809000000000000" pitchFamily="49" charset="-120"/>
                <a:ea typeface="華康中特圓體" panose="020F0809000000000000" pitchFamily="49" charset="-120"/>
                <a:cs typeface="Times New Roman" panose="02020603050405020304" pitchFamily="18" charset="0"/>
              </a:rPr>
              <a:t>跨行臨櫃</a:t>
            </a:r>
            <a:r>
              <a:rPr lang="zh-TW" sz="1800" dirty="0">
                <a:solidFill>
                  <a:schemeClr val="dk1"/>
                </a:solidFill>
                <a:latin typeface="華康中特圓體" panose="020F0809000000000000" pitchFamily="49" charset="-120"/>
                <a:ea typeface="華康中特圓體" panose="020F0809000000000000" pitchFamily="49" charset="-120"/>
                <a:cs typeface="Times New Roman" panose="02020603050405020304" pitchFamily="18" charset="0"/>
              </a:rPr>
              <a:t>繳款應於</a:t>
            </a:r>
            <a:r>
              <a:rPr lang="zh-TW" sz="1800" dirty="0" smtClean="0">
                <a:solidFill>
                  <a:schemeClr val="dk1"/>
                </a:solidFill>
                <a:latin typeface="華康中特圓體" panose="020F0809000000000000" pitchFamily="49" charset="-120"/>
                <a:ea typeface="華康中特圓體" panose="020F0809000000000000" pitchFamily="49" charset="-120"/>
                <a:cs typeface="Times New Roman" panose="02020603050405020304" pitchFamily="18" charset="0"/>
              </a:rPr>
              <a:t>11</a:t>
            </a:r>
            <a:r>
              <a:rPr lang="en-US" altLang="zh-TW" sz="1800" dirty="0" smtClean="0">
                <a:solidFill>
                  <a:schemeClr val="dk1"/>
                </a:solidFill>
                <a:latin typeface="華康中特圓體" panose="020F0809000000000000" pitchFamily="49" charset="-120"/>
                <a:ea typeface="華康中特圓體" panose="020F0809000000000000" pitchFamily="49" charset="-120"/>
                <a:cs typeface="Times New Roman" panose="02020603050405020304" pitchFamily="18" charset="0"/>
              </a:rPr>
              <a:t>1</a:t>
            </a:r>
            <a:r>
              <a:rPr lang="zh-TW" sz="1800" dirty="0" smtClean="0">
                <a:solidFill>
                  <a:schemeClr val="dk1"/>
                </a:solidFill>
                <a:latin typeface="華康中特圓體" panose="020F0809000000000000" pitchFamily="49" charset="-120"/>
                <a:ea typeface="華康中特圓體" panose="020F0809000000000000" pitchFamily="49" charset="-120"/>
                <a:cs typeface="Times New Roman" panose="02020603050405020304" pitchFamily="18" charset="0"/>
              </a:rPr>
              <a:t>年3月2</a:t>
            </a:r>
            <a:r>
              <a:rPr lang="en-US" altLang="zh-TW" sz="1800" dirty="0" smtClean="0">
                <a:solidFill>
                  <a:schemeClr val="dk1"/>
                </a:solidFill>
                <a:latin typeface="華康中特圓體" panose="020F0809000000000000" pitchFamily="49" charset="-120"/>
                <a:ea typeface="華康中特圓體" panose="020F0809000000000000" pitchFamily="49" charset="-120"/>
                <a:cs typeface="Times New Roman" panose="02020603050405020304" pitchFamily="18" charset="0"/>
              </a:rPr>
              <a:t>4</a:t>
            </a:r>
            <a:r>
              <a:rPr lang="zh-TW" sz="1800" dirty="0" smtClean="0">
                <a:solidFill>
                  <a:schemeClr val="dk1"/>
                </a:solidFill>
                <a:latin typeface="華康中特圓體" panose="020F0809000000000000" pitchFamily="49" charset="-120"/>
                <a:ea typeface="華康中特圓體" panose="020F0809000000000000" pitchFamily="49" charset="-120"/>
                <a:cs typeface="Times New Roman" panose="02020603050405020304" pitchFamily="18" charset="0"/>
              </a:rPr>
              <a:t>日</a:t>
            </a:r>
            <a:r>
              <a:rPr lang="en-US" altLang="zh-TW" sz="1800" dirty="0" smtClean="0">
                <a:solidFill>
                  <a:schemeClr val="dk1"/>
                </a:solidFill>
                <a:latin typeface="華康中特圓體" panose="020F0809000000000000" pitchFamily="49" charset="-120"/>
                <a:ea typeface="華康中特圓體" panose="020F0809000000000000" pitchFamily="49" charset="-120"/>
                <a:cs typeface="Times New Roman" panose="02020603050405020304" pitchFamily="18" charset="0"/>
              </a:rPr>
              <a:t>(</a:t>
            </a:r>
            <a:r>
              <a:rPr lang="zh-TW" altLang="en-US" sz="1800" dirty="0" smtClean="0">
                <a:solidFill>
                  <a:schemeClr val="dk1"/>
                </a:solidFill>
                <a:latin typeface="華康中特圓體" panose="020F0809000000000000" pitchFamily="49" charset="-120"/>
                <a:ea typeface="華康中特圓體" panose="020F0809000000000000" pitchFamily="49" charset="-120"/>
                <a:cs typeface="Times New Roman" panose="02020603050405020304" pitchFamily="18" charset="0"/>
              </a:rPr>
              <a:t>四</a:t>
            </a:r>
            <a:r>
              <a:rPr lang="en-US" altLang="zh-TW" sz="1800" dirty="0" smtClean="0">
                <a:solidFill>
                  <a:schemeClr val="dk1"/>
                </a:solidFill>
                <a:latin typeface="華康中特圓體" panose="020F0809000000000000" pitchFamily="49" charset="-120"/>
                <a:ea typeface="華康中特圓體" panose="020F0809000000000000" pitchFamily="49" charset="-120"/>
                <a:cs typeface="Times New Roman" panose="02020603050405020304" pitchFamily="18" charset="0"/>
              </a:rPr>
              <a:t>)</a:t>
            </a:r>
            <a:r>
              <a:rPr lang="zh-TW" sz="1800" u="sng" dirty="0" smtClean="0">
                <a:solidFill>
                  <a:srgbClr val="FF0000"/>
                </a:solidFill>
                <a:latin typeface="華康中特圓體" panose="020F0809000000000000" pitchFamily="49" charset="-120"/>
                <a:ea typeface="華康中特圓體" panose="020F0809000000000000" pitchFamily="49" charset="-120"/>
                <a:cs typeface="Times New Roman" panose="02020603050405020304" pitchFamily="18" charset="0"/>
              </a:rPr>
              <a:t>15</a:t>
            </a:r>
            <a:r>
              <a:rPr lang="zh-TW" sz="1800" u="sng" dirty="0">
                <a:solidFill>
                  <a:srgbClr val="FF0000"/>
                </a:solidFill>
                <a:latin typeface="華康中特圓體" panose="020F0809000000000000" pitchFamily="49" charset="-120"/>
                <a:ea typeface="華康中特圓體" panose="020F0809000000000000" pitchFamily="49" charset="-120"/>
                <a:cs typeface="Times New Roman" panose="02020603050405020304" pitchFamily="18" charset="0"/>
              </a:rPr>
              <a:t>:30前</a:t>
            </a:r>
            <a:r>
              <a:rPr lang="zh-TW" sz="1800" dirty="0">
                <a:solidFill>
                  <a:schemeClr val="dk1"/>
                </a:solidFill>
                <a:latin typeface="華康中特圓體" panose="020F0809000000000000" pitchFamily="49" charset="-120"/>
                <a:ea typeface="華康中特圓體" panose="020F0809000000000000" pitchFamily="49" charset="-120"/>
                <a:cs typeface="Times New Roman" panose="02020603050405020304" pitchFamily="18" charset="0"/>
              </a:rPr>
              <a:t>完成繳費。</a:t>
            </a:r>
            <a:endParaRPr sz="1800" dirty="0">
              <a:solidFill>
                <a:schemeClr val="dk1"/>
              </a:solidFill>
              <a:latin typeface="華康中特圓體" panose="020F0809000000000000" pitchFamily="49" charset="-120"/>
              <a:ea typeface="華康中特圓體" panose="020F0809000000000000" pitchFamily="49" charset="-120"/>
              <a:cs typeface="Times New Roman" panose="02020603050405020304" pitchFamily="18" charset="0"/>
            </a:endParaRPr>
          </a:p>
        </p:txBody>
      </p:sp>
      <p:sp>
        <p:nvSpPr>
          <p:cNvPr id="9" name="文字方塊 8"/>
          <p:cNvSpPr txBox="1"/>
          <p:nvPr/>
        </p:nvSpPr>
        <p:spPr>
          <a:xfrm>
            <a:off x="1584960" y="2446020"/>
            <a:ext cx="4282440" cy="661720"/>
          </a:xfrm>
          <a:prstGeom prst="rect">
            <a:avLst/>
          </a:prstGeom>
          <a:solidFill>
            <a:schemeClr val="bg1"/>
          </a:solidFill>
          <a:ln>
            <a:solidFill>
              <a:schemeClr val="bg1"/>
            </a:solidFill>
          </a:ln>
        </p:spPr>
        <p:txBody>
          <a:bodyPr wrap="square" rtlCol="0">
            <a:spAutoFit/>
          </a:bodyPr>
          <a:lstStyle/>
          <a:p>
            <a:pPr>
              <a:spcAft>
                <a:spcPts val="600"/>
              </a:spcAft>
            </a:pPr>
            <a:r>
              <a:rPr lang="en-US" altLang="zh-TW" sz="900" dirty="0" smtClean="0">
                <a:solidFill>
                  <a:srgbClr val="FF0000"/>
                </a:solidFill>
                <a:latin typeface="微軟正黑體" panose="020B0604030504040204" pitchFamily="34" charset="-120"/>
                <a:ea typeface="微軟正黑體" panose="020B0604030504040204" pitchFamily="34" charset="-120"/>
              </a:rPr>
              <a:t>4.</a:t>
            </a:r>
            <a:r>
              <a:rPr lang="zh-TW" altLang="en-US" sz="900" dirty="0" smtClean="0">
                <a:solidFill>
                  <a:srgbClr val="FF0000"/>
                </a:solidFill>
                <a:latin typeface="微軟正黑體" panose="020B0604030504040204" pitchFamily="34" charset="-120"/>
                <a:ea typeface="微軟正黑體" panose="020B0604030504040204" pitchFamily="34" charset="-120"/>
              </a:rPr>
              <a:t>請確定集體報名資料後，方可產生正式的繳費單。</a:t>
            </a:r>
            <a:endParaRPr lang="en-US" altLang="zh-TW" sz="900" dirty="0" smtClean="0">
              <a:solidFill>
                <a:srgbClr val="FF0000"/>
              </a:solidFill>
              <a:latin typeface="微軟正黑體" panose="020B0604030504040204" pitchFamily="34" charset="-120"/>
              <a:ea typeface="微軟正黑體" panose="020B0604030504040204" pitchFamily="34" charset="-120"/>
            </a:endParaRPr>
          </a:p>
          <a:p>
            <a:pPr>
              <a:spcAft>
                <a:spcPts val="600"/>
              </a:spcAft>
            </a:pPr>
            <a:r>
              <a:rPr lang="en-US" altLang="zh-TW" sz="900" dirty="0" smtClean="0">
                <a:solidFill>
                  <a:srgbClr val="FF0000"/>
                </a:solidFill>
                <a:latin typeface="微軟正黑體" panose="020B0604030504040204" pitchFamily="34" charset="-120"/>
                <a:ea typeface="微軟正黑體" panose="020B0604030504040204" pitchFamily="34" charset="-120"/>
              </a:rPr>
              <a:t>5.</a:t>
            </a:r>
            <a:r>
              <a:rPr lang="zh-TW" altLang="en-US" sz="900" dirty="0" smtClean="0">
                <a:solidFill>
                  <a:srgbClr val="FF0000"/>
                </a:solidFill>
                <a:latin typeface="微軟正黑體" panose="020B0604030504040204" pitchFamily="34" charset="-120"/>
                <a:ea typeface="微軟正黑體" panose="020B0604030504040204" pitchFamily="34" charset="-120"/>
              </a:rPr>
              <a:t>請於</a:t>
            </a:r>
            <a:r>
              <a:rPr lang="en-US" altLang="zh-TW" sz="900" dirty="0" smtClean="0">
                <a:solidFill>
                  <a:srgbClr val="FF0000"/>
                </a:solidFill>
                <a:latin typeface="微軟正黑體" panose="020B0604030504040204" pitchFamily="34" charset="-120"/>
                <a:ea typeface="微軟正黑體" panose="020B0604030504040204" pitchFamily="34" charset="-120"/>
              </a:rPr>
              <a:t>111</a:t>
            </a:r>
            <a:r>
              <a:rPr lang="zh-TW" altLang="en-US" sz="900" dirty="0" smtClean="0">
                <a:solidFill>
                  <a:srgbClr val="FF0000"/>
                </a:solidFill>
                <a:latin typeface="微軟正黑體" panose="020B0604030504040204" pitchFamily="34" charset="-120"/>
                <a:ea typeface="微軟正黑體" panose="020B0604030504040204" pitchFamily="34" charset="-120"/>
              </a:rPr>
              <a:t>年</a:t>
            </a:r>
            <a:r>
              <a:rPr lang="en-US" altLang="zh-TW" sz="900" dirty="0" smtClean="0">
                <a:solidFill>
                  <a:srgbClr val="FF0000"/>
                </a:solidFill>
                <a:latin typeface="微軟正黑體" panose="020B0604030504040204" pitchFamily="34" charset="-120"/>
                <a:ea typeface="微軟正黑體" panose="020B0604030504040204" pitchFamily="34" charset="-120"/>
              </a:rPr>
              <a:t>3</a:t>
            </a:r>
            <a:r>
              <a:rPr lang="zh-TW" altLang="en-US" sz="900" dirty="0" smtClean="0">
                <a:solidFill>
                  <a:srgbClr val="FF0000"/>
                </a:solidFill>
                <a:latin typeface="微軟正黑體" panose="020B0604030504040204" pitchFamily="34" charset="-120"/>
                <a:ea typeface="微軟正黑體" panose="020B0604030504040204" pitchFamily="34" charset="-120"/>
              </a:rPr>
              <a:t>月</a:t>
            </a:r>
            <a:r>
              <a:rPr lang="en-US" altLang="zh-TW" sz="900" dirty="0" smtClean="0">
                <a:solidFill>
                  <a:srgbClr val="FF0000"/>
                </a:solidFill>
                <a:latin typeface="微軟正黑體" panose="020B0604030504040204" pitchFamily="34" charset="-120"/>
                <a:ea typeface="微軟正黑體" panose="020B0604030504040204" pitchFamily="34" charset="-120"/>
              </a:rPr>
              <a:t>21</a:t>
            </a:r>
            <a:r>
              <a:rPr lang="zh-TW" altLang="en-US" sz="900" dirty="0" smtClean="0">
                <a:solidFill>
                  <a:srgbClr val="FF0000"/>
                </a:solidFill>
                <a:latin typeface="微軟正黑體" panose="020B0604030504040204" pitchFamily="34" charset="-120"/>
                <a:ea typeface="微軟正黑體" panose="020B0604030504040204" pitchFamily="34" charset="-120"/>
              </a:rPr>
              <a:t>日</a:t>
            </a:r>
            <a:r>
              <a:rPr lang="en-US" altLang="zh-TW" sz="900" dirty="0" smtClean="0">
                <a:solidFill>
                  <a:srgbClr val="FF0000"/>
                </a:solidFill>
                <a:latin typeface="微軟正黑體" panose="020B0604030504040204" pitchFamily="34" charset="-120"/>
                <a:ea typeface="微軟正黑體" panose="020B0604030504040204" pitchFamily="34" charset="-120"/>
              </a:rPr>
              <a:t>(</a:t>
            </a:r>
            <a:r>
              <a:rPr lang="zh-TW" altLang="en-US" sz="900" dirty="0" smtClean="0">
                <a:solidFill>
                  <a:srgbClr val="FF0000"/>
                </a:solidFill>
                <a:latin typeface="微軟正黑體" panose="020B0604030504040204" pitchFamily="34" charset="-120"/>
                <a:ea typeface="微軟正黑體" panose="020B0604030504040204" pitchFamily="34" charset="-120"/>
              </a:rPr>
              <a:t>星期一</a:t>
            </a:r>
            <a:r>
              <a:rPr lang="en-US" altLang="zh-TW" sz="900" dirty="0" smtClean="0">
                <a:solidFill>
                  <a:srgbClr val="FF0000"/>
                </a:solidFill>
                <a:latin typeface="微軟正黑體" panose="020B0604030504040204" pitchFamily="34" charset="-120"/>
                <a:ea typeface="微軟正黑體" panose="020B0604030504040204" pitchFamily="34" charset="-120"/>
              </a:rPr>
              <a:t>)10:00</a:t>
            </a:r>
            <a:r>
              <a:rPr lang="zh-TW" altLang="en-US" sz="900" dirty="0" smtClean="0">
                <a:solidFill>
                  <a:srgbClr val="FF0000"/>
                </a:solidFill>
                <a:latin typeface="微軟正黑體" panose="020B0604030504040204" pitchFamily="34" charset="-120"/>
                <a:ea typeface="微軟正黑體" panose="020B0604030504040204" pitchFamily="34" charset="-120"/>
              </a:rPr>
              <a:t>至</a:t>
            </a:r>
            <a:r>
              <a:rPr lang="en-US" altLang="zh-TW" sz="900" dirty="0" smtClean="0">
                <a:solidFill>
                  <a:srgbClr val="FF0000"/>
                </a:solidFill>
                <a:latin typeface="微軟正黑體" panose="020B0604030504040204" pitchFamily="34" charset="-120"/>
                <a:ea typeface="微軟正黑體" panose="020B0604030504040204" pitchFamily="34" charset="-120"/>
              </a:rPr>
              <a:t>111</a:t>
            </a:r>
            <a:r>
              <a:rPr lang="zh-TW" altLang="en-US" sz="900" dirty="0" smtClean="0">
                <a:solidFill>
                  <a:srgbClr val="FF0000"/>
                </a:solidFill>
                <a:latin typeface="微軟正黑體" panose="020B0604030504040204" pitchFamily="34" charset="-120"/>
                <a:ea typeface="微軟正黑體" panose="020B0604030504040204" pitchFamily="34" charset="-120"/>
              </a:rPr>
              <a:t>年</a:t>
            </a:r>
            <a:r>
              <a:rPr lang="en-US" altLang="zh-TW" sz="900" dirty="0" smtClean="0">
                <a:solidFill>
                  <a:srgbClr val="FF0000"/>
                </a:solidFill>
                <a:latin typeface="微軟正黑體" panose="020B0604030504040204" pitchFamily="34" charset="-120"/>
                <a:ea typeface="微軟正黑體" panose="020B0604030504040204" pitchFamily="34" charset="-120"/>
              </a:rPr>
              <a:t>3</a:t>
            </a:r>
            <a:r>
              <a:rPr lang="zh-TW" altLang="en-US" sz="900" dirty="0" smtClean="0">
                <a:solidFill>
                  <a:srgbClr val="FF0000"/>
                </a:solidFill>
                <a:latin typeface="微軟正黑體" panose="020B0604030504040204" pitchFamily="34" charset="-120"/>
                <a:ea typeface="微軟正黑體" panose="020B0604030504040204" pitchFamily="34" charset="-120"/>
              </a:rPr>
              <a:t>月</a:t>
            </a:r>
            <a:r>
              <a:rPr lang="en-US" altLang="zh-TW" sz="900" dirty="0" smtClean="0">
                <a:solidFill>
                  <a:srgbClr val="FF0000"/>
                </a:solidFill>
                <a:latin typeface="微軟正黑體" panose="020B0604030504040204" pitchFamily="34" charset="-120"/>
                <a:ea typeface="微軟正黑體" panose="020B0604030504040204" pitchFamily="34" charset="-120"/>
              </a:rPr>
              <a:t>24</a:t>
            </a:r>
            <a:r>
              <a:rPr lang="zh-TW" altLang="en-US" sz="900" dirty="0" smtClean="0">
                <a:solidFill>
                  <a:srgbClr val="FF0000"/>
                </a:solidFill>
                <a:latin typeface="微軟正黑體" panose="020B0604030504040204" pitchFamily="34" charset="-120"/>
                <a:ea typeface="微軟正黑體" panose="020B0604030504040204" pitchFamily="34" charset="-120"/>
              </a:rPr>
              <a:t>日</a:t>
            </a:r>
            <a:r>
              <a:rPr lang="en-US" altLang="zh-TW" sz="900" dirty="0" smtClean="0">
                <a:solidFill>
                  <a:srgbClr val="FF0000"/>
                </a:solidFill>
                <a:latin typeface="微軟正黑體" panose="020B0604030504040204" pitchFamily="34" charset="-120"/>
                <a:ea typeface="微軟正黑體" panose="020B0604030504040204" pitchFamily="34" charset="-120"/>
              </a:rPr>
              <a:t>(</a:t>
            </a:r>
            <a:r>
              <a:rPr lang="zh-TW" altLang="en-US" sz="900" dirty="0" smtClean="0">
                <a:solidFill>
                  <a:srgbClr val="FF0000"/>
                </a:solidFill>
                <a:latin typeface="微軟正黑體" panose="020B0604030504040204" pitchFamily="34" charset="-120"/>
                <a:ea typeface="微軟正黑體" panose="020B0604030504040204" pitchFamily="34" charset="-120"/>
              </a:rPr>
              <a:t>星期四</a:t>
            </a:r>
            <a:r>
              <a:rPr lang="en-US" altLang="zh-TW" sz="900" dirty="0" smtClean="0">
                <a:solidFill>
                  <a:srgbClr val="FF0000"/>
                </a:solidFill>
                <a:latin typeface="微軟正黑體" panose="020B0604030504040204" pitchFamily="34" charset="-120"/>
                <a:ea typeface="微軟正黑體" panose="020B0604030504040204" pitchFamily="34" charset="-120"/>
              </a:rPr>
              <a:t>)24:00</a:t>
            </a:r>
            <a:r>
              <a:rPr lang="zh-TW" altLang="en-US" sz="900" dirty="0" smtClean="0">
                <a:solidFill>
                  <a:srgbClr val="FF0000"/>
                </a:solidFill>
                <a:latin typeface="微軟正黑體" panose="020B0604030504040204" pitchFamily="34" charset="-120"/>
                <a:ea typeface="微軟正黑體" panose="020B0604030504040204" pitchFamily="34" charset="-120"/>
              </a:rPr>
              <a:t>止完成繳費。</a:t>
            </a:r>
            <a:endParaRPr lang="en-US" altLang="zh-TW" sz="900" dirty="0" smtClean="0">
              <a:solidFill>
                <a:srgbClr val="FF0000"/>
              </a:solidFill>
              <a:latin typeface="微軟正黑體" panose="020B0604030504040204" pitchFamily="34" charset="-120"/>
              <a:ea typeface="微軟正黑體" panose="020B0604030504040204" pitchFamily="34" charset="-120"/>
            </a:endParaRPr>
          </a:p>
          <a:p>
            <a:pPr>
              <a:spcAft>
                <a:spcPts val="600"/>
              </a:spcAft>
            </a:pPr>
            <a:r>
              <a:rPr lang="en-US" altLang="zh-TW" sz="900" dirty="0" smtClean="0">
                <a:solidFill>
                  <a:srgbClr val="FF0000"/>
                </a:solidFill>
                <a:latin typeface="微軟正黑體" panose="020B0604030504040204" pitchFamily="34" charset="-120"/>
                <a:ea typeface="微軟正黑體" panose="020B0604030504040204" pitchFamily="34" charset="-120"/>
              </a:rPr>
              <a:t>6.</a:t>
            </a:r>
            <a:r>
              <a:rPr lang="zh-TW" altLang="en-US" sz="900" dirty="0" smtClean="0">
                <a:solidFill>
                  <a:srgbClr val="FF0000"/>
                </a:solidFill>
                <a:latin typeface="微軟正黑體" panose="020B0604030504040204" pitchFamily="34" charset="-120"/>
                <a:ea typeface="微軟正黑體" panose="020B0604030504040204" pitchFamily="34" charset="-120"/>
              </a:rPr>
              <a:t>跨行臨櫃繳費應於</a:t>
            </a:r>
            <a:r>
              <a:rPr lang="en-US" altLang="zh-TW" sz="900" dirty="0" smtClean="0">
                <a:solidFill>
                  <a:srgbClr val="FF0000"/>
                </a:solidFill>
                <a:latin typeface="微軟正黑體" panose="020B0604030504040204" pitchFamily="34" charset="-120"/>
                <a:ea typeface="微軟正黑體" panose="020B0604030504040204" pitchFamily="34" charset="-120"/>
              </a:rPr>
              <a:t>111</a:t>
            </a:r>
            <a:r>
              <a:rPr lang="zh-TW" altLang="en-US" sz="900" dirty="0" smtClean="0">
                <a:solidFill>
                  <a:srgbClr val="FF0000"/>
                </a:solidFill>
                <a:latin typeface="微軟正黑體" panose="020B0604030504040204" pitchFamily="34" charset="-120"/>
                <a:ea typeface="微軟正黑體" panose="020B0604030504040204" pitchFamily="34" charset="-120"/>
              </a:rPr>
              <a:t>年</a:t>
            </a:r>
            <a:r>
              <a:rPr lang="en-US" altLang="zh-TW" sz="900" dirty="0" smtClean="0">
                <a:solidFill>
                  <a:srgbClr val="FF0000"/>
                </a:solidFill>
                <a:latin typeface="微軟正黑體" panose="020B0604030504040204" pitchFamily="34" charset="-120"/>
                <a:ea typeface="微軟正黑體" panose="020B0604030504040204" pitchFamily="34" charset="-120"/>
              </a:rPr>
              <a:t>3</a:t>
            </a:r>
            <a:r>
              <a:rPr lang="zh-TW" altLang="en-US" sz="900" dirty="0" smtClean="0">
                <a:solidFill>
                  <a:srgbClr val="FF0000"/>
                </a:solidFill>
                <a:latin typeface="微軟正黑體" panose="020B0604030504040204" pitchFamily="34" charset="-120"/>
                <a:ea typeface="微軟正黑體" panose="020B0604030504040204" pitchFamily="34" charset="-120"/>
              </a:rPr>
              <a:t>月</a:t>
            </a:r>
            <a:r>
              <a:rPr lang="en-US" altLang="zh-TW" sz="900" dirty="0" smtClean="0">
                <a:solidFill>
                  <a:srgbClr val="FF0000"/>
                </a:solidFill>
                <a:latin typeface="微軟正黑體" panose="020B0604030504040204" pitchFamily="34" charset="-120"/>
                <a:ea typeface="微軟正黑體" panose="020B0604030504040204" pitchFamily="34" charset="-120"/>
              </a:rPr>
              <a:t>24</a:t>
            </a:r>
            <a:r>
              <a:rPr lang="zh-TW" altLang="en-US" sz="900" dirty="0" smtClean="0">
                <a:solidFill>
                  <a:srgbClr val="FF0000"/>
                </a:solidFill>
                <a:latin typeface="微軟正黑體" panose="020B0604030504040204" pitchFamily="34" charset="-120"/>
                <a:ea typeface="微軟正黑體" panose="020B0604030504040204" pitchFamily="34" charset="-120"/>
              </a:rPr>
              <a:t>日</a:t>
            </a:r>
            <a:r>
              <a:rPr lang="en-US" altLang="zh-TW" sz="900" dirty="0" smtClean="0">
                <a:solidFill>
                  <a:srgbClr val="FF0000"/>
                </a:solidFill>
                <a:latin typeface="微軟正黑體" panose="020B0604030504040204" pitchFamily="34" charset="-120"/>
                <a:ea typeface="微軟正黑體" panose="020B0604030504040204" pitchFamily="34" charset="-120"/>
              </a:rPr>
              <a:t>(</a:t>
            </a:r>
            <a:r>
              <a:rPr lang="zh-TW" altLang="en-US" sz="900" dirty="0" smtClean="0">
                <a:solidFill>
                  <a:srgbClr val="FF0000"/>
                </a:solidFill>
                <a:latin typeface="微軟正黑體" panose="020B0604030504040204" pitchFamily="34" charset="-120"/>
                <a:ea typeface="微軟正黑體" panose="020B0604030504040204" pitchFamily="34" charset="-120"/>
              </a:rPr>
              <a:t>星期四</a:t>
            </a:r>
            <a:r>
              <a:rPr lang="en-US" altLang="zh-TW" sz="900" dirty="0" smtClean="0">
                <a:solidFill>
                  <a:srgbClr val="FF0000"/>
                </a:solidFill>
                <a:latin typeface="微軟正黑體" panose="020B0604030504040204" pitchFamily="34" charset="-120"/>
                <a:ea typeface="微軟正黑體" panose="020B0604030504040204" pitchFamily="34" charset="-120"/>
              </a:rPr>
              <a:t>)15:30</a:t>
            </a:r>
            <a:r>
              <a:rPr lang="zh-TW" altLang="en-US" sz="900" dirty="0" smtClean="0">
                <a:solidFill>
                  <a:srgbClr val="FF0000"/>
                </a:solidFill>
                <a:latin typeface="微軟正黑體" panose="020B0604030504040204" pitchFamily="34" charset="-120"/>
                <a:ea typeface="微軟正黑體" panose="020B0604030504040204" pitchFamily="34" charset="-120"/>
              </a:rPr>
              <a:t>前完成繳費。</a:t>
            </a:r>
            <a:endParaRPr lang="zh-TW" altLang="en-US" sz="900" dirty="0">
              <a:solidFill>
                <a:srgbClr val="FF0000"/>
              </a:solidFill>
              <a:latin typeface="微軟正黑體" panose="020B0604030504040204" pitchFamily="34" charset="-120"/>
              <a:ea typeface="微軟正黑體" panose="020B0604030504040204" pitchFamily="34" charset="-120"/>
            </a:endParaRPr>
          </a:p>
        </p:txBody>
      </p:sp>
      <p:sp>
        <p:nvSpPr>
          <p:cNvPr id="11" name="矩形 10"/>
          <p:cNvSpPr/>
          <p:nvPr/>
        </p:nvSpPr>
        <p:spPr>
          <a:xfrm>
            <a:off x="7837714" y="2290354"/>
            <a:ext cx="653143" cy="78377"/>
          </a:xfrm>
          <a:prstGeom prst="rect">
            <a:avLst/>
          </a:prstGeom>
          <a:solidFill>
            <a:schemeClr val="bg2">
              <a:lumMod val="90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矩形 11"/>
          <p:cNvSpPr/>
          <p:nvPr/>
        </p:nvSpPr>
        <p:spPr>
          <a:xfrm>
            <a:off x="7846423" y="3884023"/>
            <a:ext cx="661851" cy="87086"/>
          </a:xfrm>
          <a:prstGeom prst="rect">
            <a:avLst/>
          </a:prstGeom>
          <a:solidFill>
            <a:schemeClr val="bg2">
              <a:lumMod val="90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3" name="圖片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2547650" y="4319623"/>
            <a:ext cx="859971" cy="859971"/>
          </a:xfrm>
          <a:prstGeom prst="rect">
            <a:avLst/>
          </a:prstGeom>
        </p:spPr>
      </p:pic>
      <p:sp>
        <p:nvSpPr>
          <p:cNvPr id="3" name="投影片編號版面配置區 2"/>
          <p:cNvSpPr>
            <a:spLocks noGrp="1"/>
          </p:cNvSpPr>
          <p:nvPr>
            <p:ph type="sldNum" sz="quarter" idx="12"/>
          </p:nvPr>
        </p:nvSpPr>
        <p:spPr/>
        <p:txBody>
          <a:bodyPr/>
          <a:lstStyle/>
          <a:p>
            <a:fld id="{A6174ADA-354D-4803-A14C-B38EECA4D689}" type="slidenum">
              <a:rPr lang="zh-TW" altLang="en-US" smtClean="0"/>
              <a:t>55</a:t>
            </a:fld>
            <a:endParaRPr lang="zh-TW" altLang="en-US"/>
          </a:p>
        </p:txBody>
      </p:sp>
    </p:spTree>
    <p:extLst>
      <p:ext uri="{BB962C8B-B14F-4D97-AF65-F5344CB8AC3E}">
        <p14:creationId xmlns:p14="http://schemas.microsoft.com/office/powerpoint/2010/main" val="223668888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874"/>
            <a:ext cx="12192000" cy="520700"/>
          </a:xfrm>
          <a:prstGeom prst="rect">
            <a:avLst/>
          </a:prstGeom>
          <a:solidFill>
            <a:srgbClr val="DFD7E9"/>
          </a:solidFill>
          <a:ln>
            <a:solidFill>
              <a:srgbClr val="DFD7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TW" sz="2400" dirty="0" smtClean="0">
                <a:solidFill>
                  <a:schemeClr val="tx1"/>
                </a:solidFill>
                <a:latin typeface="華康中特圓體" panose="020F0809000000000000" pitchFamily="49" charset="-120"/>
                <a:ea typeface="華康中特圓體" panose="020F0809000000000000" pitchFamily="49" charset="-120"/>
                <a:sym typeface="Wingdings" panose="05000000000000000000" pitchFamily="2" charset="2"/>
              </a:rPr>
              <a:t>3.2</a:t>
            </a:r>
            <a:r>
              <a:rPr lang="zh-TW" altLang="en-US" sz="2400" dirty="0" smtClean="0">
                <a:solidFill>
                  <a:schemeClr val="tx1"/>
                </a:solidFill>
                <a:latin typeface="華康中特圓體" panose="020F0809000000000000" pitchFamily="49" charset="-120"/>
                <a:ea typeface="華康中特圓體" panose="020F0809000000000000" pitchFamily="49" charset="-120"/>
                <a:sym typeface="Wingdings" panose="05000000000000000000" pitchFamily="2" charset="2"/>
              </a:rPr>
              <a:t> 列印</a:t>
            </a:r>
            <a:r>
              <a:rPr lang="zh-TW" altLang="en-US" sz="2400" dirty="0">
                <a:solidFill>
                  <a:schemeClr val="tx1"/>
                </a:solidFill>
                <a:latin typeface="華康中特圓體" panose="020F0809000000000000" pitchFamily="49" charset="-120"/>
                <a:ea typeface="華康中特圓體" panose="020F0809000000000000" pitchFamily="49" charset="-120"/>
                <a:sym typeface="Wingdings" panose="05000000000000000000" pitchFamily="2" charset="2"/>
              </a:rPr>
              <a:t>寄送委員會資料 </a:t>
            </a:r>
            <a:endParaRPr lang="en-US" altLang="zh-TW" sz="2400" dirty="0">
              <a:solidFill>
                <a:schemeClr val="tx1"/>
              </a:solidFill>
              <a:latin typeface="華康中特圓體" panose="020F0809000000000000" pitchFamily="49" charset="-120"/>
              <a:ea typeface="華康中特圓體" panose="020F0809000000000000" pitchFamily="49" charset="-120"/>
              <a:sym typeface="Wingdings" panose="05000000000000000000" pitchFamily="2" charset="2"/>
            </a:endParaRPr>
          </a:p>
        </p:txBody>
      </p:sp>
      <p:pic>
        <p:nvPicPr>
          <p:cNvPr id="3" name="圖片 2"/>
          <p:cNvPicPr>
            <a:picLocks noChangeAspect="1"/>
          </p:cNvPicPr>
          <p:nvPr/>
        </p:nvPicPr>
        <p:blipFill>
          <a:blip r:embed="rId2"/>
          <a:stretch>
            <a:fillRect/>
          </a:stretch>
        </p:blipFill>
        <p:spPr>
          <a:xfrm>
            <a:off x="1223725" y="637092"/>
            <a:ext cx="10055230" cy="2881912"/>
          </a:xfrm>
          <a:prstGeom prst="rect">
            <a:avLst/>
          </a:prstGeom>
        </p:spPr>
      </p:pic>
      <p:sp>
        <p:nvSpPr>
          <p:cNvPr id="5" name="矩形 4"/>
          <p:cNvSpPr/>
          <p:nvPr/>
        </p:nvSpPr>
        <p:spPr>
          <a:xfrm>
            <a:off x="3440314" y="5493186"/>
            <a:ext cx="5622052" cy="338554"/>
          </a:xfrm>
          <a:prstGeom prst="rect">
            <a:avLst/>
          </a:prstGeom>
        </p:spPr>
        <p:txBody>
          <a:bodyPr wrap="none">
            <a:spAutoFit/>
          </a:bodyPr>
          <a:lstStyle/>
          <a:p>
            <a:pPr algn="ctr"/>
            <a:r>
              <a:rPr lang="zh-TW" altLang="en-US" sz="1600" dirty="0" smtClean="0">
                <a:solidFill>
                  <a:schemeClr val="dk1"/>
                </a:solidFill>
                <a:latin typeface="華康中特圓體" panose="020F0809000000000000" pitchFamily="49" charset="-120"/>
                <a:ea typeface="華康中特圓體" panose="020F0809000000000000" pitchFamily="49" charset="-120"/>
                <a:cs typeface="Times New Roman" panose="02020603050405020304" pitchFamily="18" charset="0"/>
              </a:rPr>
              <a:t>*有</a:t>
            </a:r>
            <a:r>
              <a:rPr lang="zh-TW" altLang="en-US" sz="1600" dirty="0">
                <a:solidFill>
                  <a:schemeClr val="dk1"/>
                </a:solidFill>
                <a:latin typeface="華康中特圓體" panose="020F0809000000000000" pitchFamily="49" charset="-120"/>
                <a:ea typeface="華康中特圓體" panose="020F0809000000000000" pitchFamily="49" charset="-120"/>
                <a:cs typeface="Times New Roman" panose="02020603050405020304" pitchFamily="18" charset="0"/>
              </a:rPr>
              <a:t>異動或造字者須繳寄</a:t>
            </a:r>
            <a:r>
              <a:rPr lang="en-US" altLang="zh-TW" sz="1600" dirty="0">
                <a:solidFill>
                  <a:schemeClr val="dk1"/>
                </a:solidFill>
                <a:latin typeface="華康中特圓體" panose="020F0809000000000000" pitchFamily="49" charset="-120"/>
                <a:ea typeface="華康中特圓體" panose="020F0809000000000000" pitchFamily="49" charset="-120"/>
                <a:cs typeface="Times New Roman" panose="02020603050405020304" pitchFamily="18" charset="0"/>
              </a:rPr>
              <a:t>【3.2.4】</a:t>
            </a:r>
            <a:r>
              <a:rPr lang="zh-TW" altLang="en-US" sz="1600" dirty="0">
                <a:solidFill>
                  <a:schemeClr val="dk1"/>
                </a:solidFill>
                <a:latin typeface="華康中特圓體" panose="020F0809000000000000" pitchFamily="49" charset="-120"/>
                <a:ea typeface="華康中特圓體" panose="020F0809000000000000" pitchFamily="49" charset="-120"/>
                <a:cs typeface="Times New Roman" panose="02020603050405020304" pitchFamily="18" charset="0"/>
              </a:rPr>
              <a:t>及</a:t>
            </a:r>
            <a:r>
              <a:rPr lang="en-US" altLang="zh-TW" sz="1600" dirty="0">
                <a:solidFill>
                  <a:schemeClr val="dk1"/>
                </a:solidFill>
                <a:latin typeface="華康中特圓體" panose="020F0809000000000000" pitchFamily="49" charset="-120"/>
                <a:ea typeface="華康中特圓體" panose="020F0809000000000000" pitchFamily="49" charset="-120"/>
                <a:cs typeface="Times New Roman" panose="02020603050405020304" pitchFamily="18" charset="0"/>
              </a:rPr>
              <a:t>【3.2.5】</a:t>
            </a:r>
            <a:r>
              <a:rPr lang="zh-TW" altLang="en-US" sz="1600" dirty="0">
                <a:solidFill>
                  <a:schemeClr val="dk1"/>
                </a:solidFill>
                <a:latin typeface="華康中特圓體" panose="020F0809000000000000" pitchFamily="49" charset="-120"/>
                <a:ea typeface="華康中特圓體" panose="020F0809000000000000" pitchFamily="49" charset="-120"/>
                <a:cs typeface="Times New Roman" panose="02020603050405020304" pitchFamily="18" charset="0"/>
              </a:rPr>
              <a:t>，無則免繳。</a:t>
            </a:r>
            <a:endParaRPr lang="en-US" altLang="zh-TW" sz="1600" dirty="0">
              <a:solidFill>
                <a:schemeClr val="dk1"/>
              </a:solidFill>
              <a:latin typeface="華康中特圓體" panose="020F0809000000000000" pitchFamily="49" charset="-120"/>
              <a:ea typeface="華康中特圓體" panose="020F0809000000000000" pitchFamily="49" charset="-120"/>
              <a:cs typeface="Times New Roman" panose="02020603050405020304" pitchFamily="18" charset="0"/>
            </a:endParaRPr>
          </a:p>
        </p:txBody>
      </p:sp>
      <p:sp>
        <p:nvSpPr>
          <p:cNvPr id="6" name="矩形 5"/>
          <p:cNvSpPr/>
          <p:nvPr/>
        </p:nvSpPr>
        <p:spPr>
          <a:xfrm>
            <a:off x="810417" y="3960148"/>
            <a:ext cx="10571165" cy="1415772"/>
          </a:xfrm>
          <a:prstGeom prst="rect">
            <a:avLst/>
          </a:prstGeom>
        </p:spPr>
        <p:txBody>
          <a:bodyPr wrap="square">
            <a:spAutoFit/>
          </a:bodyPr>
          <a:lstStyle/>
          <a:p>
            <a:pPr algn="ctr">
              <a:spcAft>
                <a:spcPts val="600"/>
              </a:spcAft>
            </a:pPr>
            <a:r>
              <a:rPr lang="zh-TW" altLang="en-US" sz="2000" dirty="0">
                <a:solidFill>
                  <a:schemeClr val="dk1"/>
                </a:solidFill>
                <a:latin typeface="華康中特圓體" panose="020F0809000000000000" pitchFamily="49" charset="-120"/>
                <a:ea typeface="華康中特圓體" panose="020F0809000000000000" pitchFamily="49" charset="-120"/>
                <a:cs typeface="Times New Roman" panose="02020603050405020304" pitchFamily="18" charset="0"/>
              </a:rPr>
              <a:t>請於</a:t>
            </a:r>
            <a:r>
              <a:rPr lang="en-US" altLang="zh-TW" sz="2800" b="1" dirty="0">
                <a:solidFill>
                  <a:srgbClr val="FF0000"/>
                </a:solidFill>
                <a:effectLst>
                  <a:outerShdw blurRad="38100" dist="38100" dir="2700000" algn="tl">
                    <a:srgbClr val="000000">
                      <a:alpha val="43137"/>
                    </a:srgbClr>
                  </a:outerShdw>
                </a:effectLst>
                <a:latin typeface="華康中特圓體" panose="020F0809000000000000" pitchFamily="49" charset="-120"/>
                <a:ea typeface="華康中特圓體" panose="020F0809000000000000" pitchFamily="49" charset="-120"/>
                <a:cs typeface="Times New Roman" panose="02020603050405020304" pitchFamily="18" charset="0"/>
              </a:rPr>
              <a:t>111</a:t>
            </a:r>
            <a:r>
              <a:rPr lang="zh-TW" altLang="en-US" sz="2800" b="1" dirty="0">
                <a:solidFill>
                  <a:srgbClr val="FF0000"/>
                </a:solidFill>
                <a:effectLst>
                  <a:outerShdw blurRad="38100" dist="38100" dir="2700000" algn="tl">
                    <a:srgbClr val="000000">
                      <a:alpha val="43137"/>
                    </a:srgbClr>
                  </a:outerShdw>
                </a:effectLst>
                <a:latin typeface="華康中特圓體" panose="020F0809000000000000" pitchFamily="49" charset="-120"/>
                <a:ea typeface="華康中特圓體" panose="020F0809000000000000" pitchFamily="49" charset="-120"/>
                <a:cs typeface="Times New Roman" panose="02020603050405020304" pitchFamily="18" charset="0"/>
              </a:rPr>
              <a:t>年</a:t>
            </a:r>
            <a:r>
              <a:rPr lang="en-US" altLang="zh-TW" sz="2800" b="1" dirty="0">
                <a:solidFill>
                  <a:srgbClr val="FF0000"/>
                </a:solidFill>
                <a:effectLst>
                  <a:outerShdw blurRad="38100" dist="38100" dir="2700000" algn="tl">
                    <a:srgbClr val="000000">
                      <a:alpha val="43137"/>
                    </a:srgbClr>
                  </a:outerShdw>
                </a:effectLst>
                <a:latin typeface="華康中特圓體" panose="020F0809000000000000" pitchFamily="49" charset="-120"/>
                <a:ea typeface="華康中特圓體" panose="020F0809000000000000" pitchFamily="49" charset="-120"/>
                <a:cs typeface="Times New Roman" panose="02020603050405020304" pitchFamily="18" charset="0"/>
              </a:rPr>
              <a:t>3</a:t>
            </a:r>
            <a:r>
              <a:rPr lang="zh-TW" altLang="en-US" sz="2800" b="1" dirty="0">
                <a:solidFill>
                  <a:srgbClr val="FF0000"/>
                </a:solidFill>
                <a:effectLst>
                  <a:outerShdw blurRad="38100" dist="38100" dir="2700000" algn="tl">
                    <a:srgbClr val="000000">
                      <a:alpha val="43137"/>
                    </a:srgbClr>
                  </a:outerShdw>
                </a:effectLst>
                <a:latin typeface="華康中特圓體" panose="020F0809000000000000" pitchFamily="49" charset="-120"/>
                <a:ea typeface="華康中特圓體" panose="020F0809000000000000" pitchFamily="49" charset="-120"/>
                <a:cs typeface="Times New Roman" panose="02020603050405020304" pitchFamily="18" charset="0"/>
              </a:rPr>
              <a:t>月</a:t>
            </a:r>
            <a:r>
              <a:rPr lang="en-US" altLang="zh-TW" sz="2800" b="1" dirty="0">
                <a:solidFill>
                  <a:srgbClr val="FF0000"/>
                </a:solidFill>
                <a:effectLst>
                  <a:outerShdw blurRad="38100" dist="38100" dir="2700000" algn="tl">
                    <a:srgbClr val="000000">
                      <a:alpha val="43137"/>
                    </a:srgbClr>
                  </a:outerShdw>
                </a:effectLst>
                <a:latin typeface="華康中特圓體" panose="020F0809000000000000" pitchFamily="49" charset="-120"/>
                <a:ea typeface="華康中特圓體" panose="020F0809000000000000" pitchFamily="49" charset="-120"/>
                <a:cs typeface="Times New Roman" panose="02020603050405020304" pitchFamily="18" charset="0"/>
              </a:rPr>
              <a:t>25</a:t>
            </a:r>
            <a:r>
              <a:rPr lang="zh-TW" altLang="en-US" sz="2800" b="1" dirty="0" smtClean="0">
                <a:solidFill>
                  <a:srgbClr val="FF0000"/>
                </a:solidFill>
                <a:effectLst>
                  <a:outerShdw blurRad="38100" dist="38100" dir="2700000" algn="tl">
                    <a:srgbClr val="000000">
                      <a:alpha val="43137"/>
                    </a:srgbClr>
                  </a:outerShdw>
                </a:effectLst>
                <a:latin typeface="華康中特圓體" panose="020F0809000000000000" pitchFamily="49" charset="-120"/>
                <a:ea typeface="華康中特圓體" panose="020F0809000000000000" pitchFamily="49" charset="-120"/>
                <a:cs typeface="Times New Roman" panose="02020603050405020304" pitchFamily="18" charset="0"/>
              </a:rPr>
              <a:t>日</a:t>
            </a:r>
            <a:r>
              <a:rPr lang="en-US" altLang="zh-TW" sz="2800" b="1" dirty="0" smtClean="0">
                <a:solidFill>
                  <a:srgbClr val="FF0000"/>
                </a:solidFill>
                <a:effectLst>
                  <a:outerShdw blurRad="38100" dist="38100" dir="2700000" algn="tl">
                    <a:srgbClr val="000000">
                      <a:alpha val="43137"/>
                    </a:srgbClr>
                  </a:outerShdw>
                </a:effectLst>
                <a:latin typeface="華康中特圓體" panose="020F0809000000000000" pitchFamily="49" charset="-120"/>
                <a:ea typeface="華康中特圓體" panose="020F0809000000000000" pitchFamily="49" charset="-120"/>
                <a:cs typeface="Times New Roman" panose="02020603050405020304" pitchFamily="18" charset="0"/>
              </a:rPr>
              <a:t>(</a:t>
            </a:r>
            <a:r>
              <a:rPr lang="zh-TW" altLang="en-US" sz="2800" b="1" dirty="0" smtClean="0">
                <a:solidFill>
                  <a:srgbClr val="FF0000"/>
                </a:solidFill>
                <a:effectLst>
                  <a:outerShdw blurRad="38100" dist="38100" dir="2700000" algn="tl">
                    <a:srgbClr val="000000">
                      <a:alpha val="43137"/>
                    </a:srgbClr>
                  </a:outerShdw>
                </a:effectLst>
                <a:latin typeface="華康中特圓體" panose="020F0809000000000000" pitchFamily="49" charset="-120"/>
                <a:ea typeface="華康中特圓體" panose="020F0809000000000000" pitchFamily="49" charset="-120"/>
                <a:cs typeface="Times New Roman" panose="02020603050405020304" pitchFamily="18" charset="0"/>
              </a:rPr>
              <a:t>五</a:t>
            </a:r>
            <a:r>
              <a:rPr lang="en-US" altLang="zh-TW" sz="2800" b="1" dirty="0" smtClean="0">
                <a:solidFill>
                  <a:srgbClr val="FF0000"/>
                </a:solidFill>
                <a:effectLst>
                  <a:outerShdw blurRad="38100" dist="38100" dir="2700000" algn="tl">
                    <a:srgbClr val="000000">
                      <a:alpha val="43137"/>
                    </a:srgbClr>
                  </a:outerShdw>
                </a:effectLst>
                <a:latin typeface="華康中特圓體" panose="020F0809000000000000" pitchFamily="49" charset="-120"/>
                <a:ea typeface="華康中特圓體" panose="020F0809000000000000" pitchFamily="49" charset="-120"/>
                <a:cs typeface="Times New Roman" panose="02020603050405020304" pitchFamily="18" charset="0"/>
              </a:rPr>
              <a:t>)17:00</a:t>
            </a:r>
            <a:r>
              <a:rPr lang="zh-TW" altLang="en-US" sz="2800" b="1" dirty="0">
                <a:solidFill>
                  <a:srgbClr val="FF0000"/>
                </a:solidFill>
                <a:effectLst>
                  <a:outerShdw blurRad="38100" dist="38100" dir="2700000" algn="tl">
                    <a:srgbClr val="000000">
                      <a:alpha val="43137"/>
                    </a:srgbClr>
                  </a:outerShdw>
                </a:effectLst>
                <a:latin typeface="華康中特圓體" panose="020F0809000000000000" pitchFamily="49" charset="-120"/>
                <a:ea typeface="華康中特圓體" panose="020F0809000000000000" pitchFamily="49" charset="-120"/>
                <a:cs typeface="Times New Roman" panose="02020603050405020304" pitchFamily="18" charset="0"/>
              </a:rPr>
              <a:t>前</a:t>
            </a:r>
            <a:r>
              <a:rPr lang="zh-TW" altLang="en-US" sz="2000" dirty="0">
                <a:solidFill>
                  <a:schemeClr val="dk1"/>
                </a:solidFill>
                <a:latin typeface="華康中特圓體" panose="020F0809000000000000" pitchFamily="49" charset="-120"/>
                <a:ea typeface="華康中特圓體" panose="020F0809000000000000" pitchFamily="49" charset="-120"/>
                <a:cs typeface="Times New Roman" panose="02020603050405020304" pitchFamily="18" charset="0"/>
              </a:rPr>
              <a:t>，</a:t>
            </a:r>
            <a:endParaRPr lang="en-US" altLang="zh-TW" sz="2000" dirty="0">
              <a:solidFill>
                <a:schemeClr val="dk1"/>
              </a:solidFill>
              <a:latin typeface="華康中特圓體" panose="020F0809000000000000" pitchFamily="49" charset="-120"/>
              <a:ea typeface="華康中特圓體" panose="020F0809000000000000" pitchFamily="49" charset="-120"/>
              <a:cs typeface="Times New Roman" panose="02020603050405020304" pitchFamily="18" charset="0"/>
            </a:endParaRPr>
          </a:p>
          <a:p>
            <a:r>
              <a:rPr lang="zh-TW" altLang="en-US" sz="2000" dirty="0">
                <a:solidFill>
                  <a:schemeClr val="dk1"/>
                </a:solidFill>
                <a:latin typeface="華康中特圓體" panose="020F0809000000000000" pitchFamily="49" charset="-120"/>
                <a:ea typeface="華康中特圓體" panose="020F0809000000000000" pitchFamily="49" charset="-120"/>
                <a:cs typeface="Times New Roman" panose="02020603050405020304" pitchFamily="18" charset="0"/>
              </a:rPr>
              <a:t>將必繳</a:t>
            </a:r>
            <a:r>
              <a:rPr lang="zh-TW" altLang="en-US" sz="2000" dirty="0" smtClean="0">
                <a:solidFill>
                  <a:schemeClr val="dk1"/>
                </a:solidFill>
                <a:latin typeface="華康中特圓體" panose="020F0809000000000000" pitchFamily="49" charset="-120"/>
                <a:ea typeface="華康中特圓體" panose="020F0809000000000000" pitchFamily="49" charset="-120"/>
                <a:cs typeface="Times New Roman" panose="02020603050405020304" pitchFamily="18" charset="0"/>
              </a:rPr>
              <a:t>資料</a:t>
            </a:r>
            <a:r>
              <a:rPr lang="en-US" altLang="zh-TW" sz="2800" dirty="0" smtClean="0">
                <a:solidFill>
                  <a:schemeClr val="dk1"/>
                </a:solidFill>
                <a:latin typeface="華康中特圓體" panose="020F0809000000000000" pitchFamily="49" charset="-120"/>
                <a:ea typeface="華康中特圓體" panose="020F0809000000000000" pitchFamily="49" charset="-120"/>
                <a:cs typeface="Times New Roman" panose="02020603050405020304" pitchFamily="18" charset="0"/>
              </a:rPr>
              <a:t>【</a:t>
            </a:r>
            <a:r>
              <a:rPr lang="en-US" altLang="zh-TW" sz="2800" b="1" dirty="0">
                <a:solidFill>
                  <a:srgbClr val="0066CC"/>
                </a:solidFill>
                <a:latin typeface="華康中特圓體" panose="020F0809000000000000" pitchFamily="49" charset="-120"/>
                <a:ea typeface="華康中特圓體" panose="020F0809000000000000" pitchFamily="49" charset="-120"/>
                <a:cs typeface="Times New Roman" panose="02020603050405020304" pitchFamily="18" charset="0"/>
              </a:rPr>
              <a:t>3.2.2</a:t>
            </a:r>
            <a:r>
              <a:rPr lang="zh-TW" altLang="en-US" sz="2800" b="1" dirty="0">
                <a:solidFill>
                  <a:srgbClr val="0066CC"/>
                </a:solidFill>
                <a:latin typeface="華康中特圓體" panose="020F0809000000000000" pitchFamily="49" charset="-120"/>
                <a:ea typeface="華康中特圓體" panose="020F0809000000000000" pitchFamily="49" charset="-120"/>
                <a:cs typeface="Times New Roman" panose="02020603050405020304" pitchFamily="18" charset="0"/>
              </a:rPr>
              <a:t>報名資料回覆表</a:t>
            </a:r>
            <a:r>
              <a:rPr lang="en-US" altLang="zh-TW" sz="2800" dirty="0">
                <a:solidFill>
                  <a:schemeClr val="dk1"/>
                </a:solidFill>
                <a:latin typeface="華康中特圓體" panose="020F0809000000000000" pitchFamily="49" charset="-120"/>
                <a:ea typeface="華康中特圓體" panose="020F0809000000000000" pitchFamily="49" charset="-120"/>
                <a:cs typeface="Times New Roman" panose="02020603050405020304" pitchFamily="18" charset="0"/>
              </a:rPr>
              <a:t>】</a:t>
            </a:r>
            <a:r>
              <a:rPr lang="zh-TW" altLang="en-US" sz="2000" dirty="0" smtClean="0">
                <a:solidFill>
                  <a:schemeClr val="dk1"/>
                </a:solidFill>
                <a:latin typeface="華康中特圓體" panose="020F0809000000000000" pitchFamily="49" charset="-120"/>
                <a:ea typeface="華康中特圓體" panose="020F0809000000000000" pitchFamily="49" charset="-120"/>
                <a:cs typeface="Times New Roman" panose="02020603050405020304" pitchFamily="18" charset="0"/>
              </a:rPr>
              <a:t>及</a:t>
            </a:r>
            <a:r>
              <a:rPr lang="en-US" altLang="zh-TW" sz="2800" dirty="0" smtClean="0">
                <a:solidFill>
                  <a:schemeClr val="dk1"/>
                </a:solidFill>
                <a:latin typeface="華康中特圓體" panose="020F0809000000000000" pitchFamily="49" charset="-120"/>
                <a:ea typeface="華康中特圓體" panose="020F0809000000000000" pitchFamily="49" charset="-120"/>
                <a:cs typeface="Times New Roman" panose="02020603050405020304" pitchFamily="18" charset="0"/>
              </a:rPr>
              <a:t>【</a:t>
            </a:r>
            <a:r>
              <a:rPr lang="en-US" altLang="zh-TW" sz="2800" b="1" dirty="0">
                <a:solidFill>
                  <a:srgbClr val="0066CC"/>
                </a:solidFill>
                <a:latin typeface="華康中特圓體" panose="020F0809000000000000" pitchFamily="49" charset="-120"/>
                <a:ea typeface="華康中特圓體" panose="020F0809000000000000" pitchFamily="49" charset="-120"/>
                <a:cs typeface="Times New Roman" panose="02020603050405020304" pitchFamily="18" charset="0"/>
              </a:rPr>
              <a:t>3.2.3</a:t>
            </a:r>
            <a:r>
              <a:rPr lang="zh-TW" altLang="en-US" sz="2800" b="1" dirty="0">
                <a:solidFill>
                  <a:srgbClr val="0066CC"/>
                </a:solidFill>
                <a:latin typeface="華康中特圓體" panose="020F0809000000000000" pitchFamily="49" charset="-120"/>
                <a:ea typeface="華康中特圓體" panose="020F0809000000000000" pitchFamily="49" charset="-120"/>
                <a:cs typeface="Times New Roman" panose="02020603050405020304" pitchFamily="18" charset="0"/>
              </a:rPr>
              <a:t>集體報名資料確認單</a:t>
            </a:r>
            <a:r>
              <a:rPr lang="en-US" altLang="zh-TW" sz="2800" dirty="0" smtClean="0">
                <a:solidFill>
                  <a:schemeClr val="dk1"/>
                </a:solidFill>
                <a:latin typeface="華康中特圓體" panose="020F0809000000000000" pitchFamily="49" charset="-120"/>
                <a:ea typeface="華康中特圓體" panose="020F0809000000000000" pitchFamily="49" charset="-120"/>
                <a:cs typeface="Times New Roman" panose="02020603050405020304" pitchFamily="18" charset="0"/>
              </a:rPr>
              <a:t>】</a:t>
            </a:r>
          </a:p>
          <a:p>
            <a:pPr algn="ctr">
              <a:spcBef>
                <a:spcPts val="600"/>
              </a:spcBef>
            </a:pPr>
            <a:r>
              <a:rPr lang="zh-TW" altLang="en-US" sz="2000" dirty="0" smtClean="0">
                <a:solidFill>
                  <a:schemeClr val="dk1"/>
                </a:solidFill>
                <a:latin typeface="華康中特圓體" panose="020F0809000000000000" pitchFamily="49" charset="-120"/>
                <a:ea typeface="華康中特圓體" panose="020F0809000000000000" pitchFamily="49" charset="-120"/>
                <a:cs typeface="Times New Roman" panose="02020603050405020304" pitchFamily="18" charset="0"/>
              </a:rPr>
              <a:t>列印</a:t>
            </a:r>
            <a:r>
              <a:rPr lang="zh-TW" altLang="en-US" sz="2000" b="1" dirty="0">
                <a:solidFill>
                  <a:srgbClr val="FF0000"/>
                </a:solidFill>
                <a:latin typeface="華康中特圓體" panose="020F0809000000000000" pitchFamily="49" charset="-120"/>
                <a:ea typeface="華康中特圓體" panose="020F0809000000000000" pitchFamily="49" charset="-120"/>
                <a:cs typeface="Times New Roman" panose="02020603050405020304" pitchFamily="18" charset="0"/>
              </a:rPr>
              <a:t>核章後</a:t>
            </a:r>
            <a:r>
              <a:rPr lang="zh-TW" altLang="en-US" sz="2000" dirty="0" smtClean="0">
                <a:solidFill>
                  <a:schemeClr val="dk1"/>
                </a:solidFill>
                <a:latin typeface="華康中特圓體" panose="020F0809000000000000" pitchFamily="49" charset="-120"/>
                <a:ea typeface="華康中特圓體" panose="020F0809000000000000" pitchFamily="49" charset="-120"/>
                <a:cs typeface="Times New Roman" panose="02020603050405020304" pitchFamily="18" charset="0"/>
              </a:rPr>
              <a:t>，以</a:t>
            </a:r>
            <a:r>
              <a:rPr lang="zh-TW" altLang="en-US" sz="2000" dirty="0">
                <a:solidFill>
                  <a:srgbClr val="0066CC"/>
                </a:solidFill>
                <a:latin typeface="華康中特圓體" panose="020F0809000000000000" pitchFamily="49" charset="-120"/>
                <a:ea typeface="華康中特圓體" panose="020F0809000000000000" pitchFamily="49" charset="-120"/>
                <a:cs typeface="Times New Roman" panose="02020603050405020304" pitchFamily="18" charset="0"/>
              </a:rPr>
              <a:t>限時掛號</a:t>
            </a:r>
            <a:r>
              <a:rPr lang="zh-TW" altLang="en-US" sz="2000" dirty="0">
                <a:solidFill>
                  <a:schemeClr val="dk1"/>
                </a:solidFill>
                <a:latin typeface="華康中特圓體" panose="020F0809000000000000" pitchFamily="49" charset="-120"/>
                <a:ea typeface="華康中特圓體" panose="020F0809000000000000" pitchFamily="49" charset="-120"/>
                <a:cs typeface="Times New Roman" panose="02020603050405020304" pitchFamily="18" charset="0"/>
              </a:rPr>
              <a:t>郵寄至本委員會。</a:t>
            </a:r>
            <a:endParaRPr lang="en-US" altLang="zh-TW" sz="2000" dirty="0">
              <a:solidFill>
                <a:schemeClr val="dk1"/>
              </a:solidFill>
              <a:latin typeface="華康中特圓體" panose="020F0809000000000000" pitchFamily="49" charset="-120"/>
              <a:ea typeface="華康中特圓體" panose="020F0809000000000000" pitchFamily="49" charset="-120"/>
              <a:cs typeface="Times New Roman" panose="02020603050405020304" pitchFamily="18" charset="0"/>
            </a:endParaRPr>
          </a:p>
        </p:txBody>
      </p:sp>
      <p:pic>
        <p:nvPicPr>
          <p:cNvPr id="7" name="圖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71700" y="1478643"/>
            <a:ext cx="859971" cy="859971"/>
          </a:xfrm>
          <a:prstGeom prst="rect">
            <a:avLst/>
          </a:prstGeom>
        </p:spPr>
      </p:pic>
      <p:pic>
        <p:nvPicPr>
          <p:cNvPr id="10" name="圖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56501" y="1250086"/>
            <a:ext cx="355498" cy="355498"/>
          </a:xfrm>
          <a:prstGeom prst="rect">
            <a:avLst/>
          </a:prstGeom>
        </p:spPr>
      </p:pic>
      <p:pic>
        <p:nvPicPr>
          <p:cNvPr id="11" name="圖片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56501" y="1605584"/>
            <a:ext cx="355498" cy="355498"/>
          </a:xfrm>
          <a:prstGeom prst="rect">
            <a:avLst/>
          </a:prstGeom>
        </p:spPr>
      </p:pic>
      <p:pic>
        <p:nvPicPr>
          <p:cNvPr id="12" name="圖片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56501" y="1971476"/>
            <a:ext cx="355498" cy="355498"/>
          </a:xfrm>
          <a:prstGeom prst="rect">
            <a:avLst/>
          </a:prstGeom>
        </p:spPr>
      </p:pic>
      <p:sp>
        <p:nvSpPr>
          <p:cNvPr id="4" name="投影片編號版面配置區 3"/>
          <p:cNvSpPr>
            <a:spLocks noGrp="1"/>
          </p:cNvSpPr>
          <p:nvPr>
            <p:ph type="sldNum" sz="quarter" idx="12"/>
          </p:nvPr>
        </p:nvSpPr>
        <p:spPr/>
        <p:txBody>
          <a:bodyPr/>
          <a:lstStyle/>
          <a:p>
            <a:fld id="{A6174ADA-354D-4803-A14C-B38EECA4D689}" type="slidenum">
              <a:rPr lang="zh-TW" altLang="en-US" smtClean="0"/>
              <a:t>56</a:t>
            </a:fld>
            <a:endParaRPr lang="zh-TW" altLang="en-US"/>
          </a:p>
        </p:txBody>
      </p:sp>
    </p:spTree>
    <p:extLst>
      <p:ext uri="{BB962C8B-B14F-4D97-AF65-F5344CB8AC3E}">
        <p14:creationId xmlns:p14="http://schemas.microsoft.com/office/powerpoint/2010/main" val="275477543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682"/>
        <p:cNvGrpSpPr/>
        <p:nvPr/>
      </p:nvGrpSpPr>
      <p:grpSpPr>
        <a:xfrm>
          <a:off x="0" y="0"/>
          <a:ext cx="0" cy="0"/>
          <a:chOff x="0" y="0"/>
          <a:chExt cx="0" cy="0"/>
        </a:xfrm>
      </p:grpSpPr>
      <p:sp>
        <p:nvSpPr>
          <p:cNvPr id="684" name="Google Shape;684;p66"/>
          <p:cNvSpPr txBox="1">
            <a:spLocks noGrp="1"/>
          </p:cNvSpPr>
          <p:nvPr>
            <p:ph type="sldNum" sz="quarter" idx="12"/>
          </p:nvPr>
        </p:nvSpPr>
        <p:spPr>
          <a:prstGeom prst="rect">
            <a:avLst/>
          </a:prstGeom>
          <a:noFill/>
          <a:ln w="9525">
            <a:noFill/>
            <a:miter lim="800000"/>
            <a:headEnd/>
            <a:tailEnd/>
          </a:ln>
          <a:effectLst/>
        </p:spPr>
        <p:txBody>
          <a:bodyPr vert="horz" wrap="square" lIns="91440" tIns="45720" rIns="91440" bIns="45720" numCol="1" rtlCol="0" anchor="t" anchorCtr="0" compatLnSpc="1">
            <a:prstTxWarp prst="textNoShape">
              <a:avLst/>
            </a:prstTxWarp>
          </a:bodyPr>
          <a:lstStyle/>
          <a:p>
            <a:pPr algn="r"/>
            <a:fld id="{00000000-1234-1234-1234-123412341234}" type="slidenum">
              <a:rPr lang="en-US" altLang="zh-TW"/>
              <a:pPr algn="r"/>
              <a:t>57</a:t>
            </a:fld>
            <a:endParaRPr/>
          </a:p>
        </p:txBody>
      </p:sp>
      <p:grpSp>
        <p:nvGrpSpPr>
          <p:cNvPr id="7" name="群組 6"/>
          <p:cNvGrpSpPr/>
          <p:nvPr/>
        </p:nvGrpSpPr>
        <p:grpSpPr>
          <a:xfrm>
            <a:off x="1307647" y="1309931"/>
            <a:ext cx="9200696" cy="4466754"/>
            <a:chOff x="625475" y="1896383"/>
            <a:chExt cx="8096250" cy="3752850"/>
          </a:xfrm>
        </p:grpSpPr>
        <p:pic>
          <p:nvPicPr>
            <p:cNvPr id="3" name="圖片 2"/>
            <p:cNvPicPr>
              <a:picLocks noChangeAspect="1"/>
            </p:cNvPicPr>
            <p:nvPr/>
          </p:nvPicPr>
          <p:blipFill rotWithShape="1">
            <a:blip r:embed="rId3">
              <a:extLst>
                <a:ext uri="{28A0092B-C50C-407E-A947-70E740481C1C}">
                  <a14:useLocalDpi xmlns:a14="http://schemas.microsoft.com/office/drawing/2010/main" val="0"/>
                </a:ext>
              </a:extLst>
            </a:blip>
            <a:srcRect l="5832" t="11798" r="5625" b="11600"/>
            <a:stretch/>
          </p:blipFill>
          <p:spPr>
            <a:xfrm>
              <a:off x="625475" y="1896383"/>
              <a:ext cx="8096250" cy="3752850"/>
            </a:xfrm>
            <a:prstGeom prst="rect">
              <a:avLst/>
            </a:prstGeom>
            <a:ln>
              <a:solidFill>
                <a:schemeClr val="tx2"/>
              </a:solidFill>
            </a:ln>
          </p:spPr>
        </p:pic>
        <p:sp>
          <p:nvSpPr>
            <p:cNvPr id="4" name="矩形 3"/>
            <p:cNvSpPr/>
            <p:nvPr/>
          </p:nvSpPr>
          <p:spPr>
            <a:xfrm>
              <a:off x="1471612" y="2820307"/>
              <a:ext cx="2047875" cy="12382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文字方塊 5"/>
            <p:cNvSpPr txBox="1"/>
            <p:nvPr/>
          </p:nvSpPr>
          <p:spPr>
            <a:xfrm>
              <a:off x="1352550" y="3162300"/>
              <a:ext cx="1143000" cy="400110"/>
            </a:xfrm>
            <a:prstGeom prst="rect">
              <a:avLst/>
            </a:prstGeom>
            <a:solidFill>
              <a:schemeClr val="bg1"/>
            </a:solidFill>
            <a:ln>
              <a:noFill/>
            </a:ln>
          </p:spPr>
          <p:txBody>
            <a:bodyPr wrap="square" rtlCol="0">
              <a:spAutoFit/>
            </a:bodyPr>
            <a:lstStyle/>
            <a:p>
              <a:r>
                <a:rPr lang="en-US" altLang="zh-TW" sz="2000" dirty="0">
                  <a:solidFill>
                    <a:schemeClr val="tx1">
                      <a:lumMod val="85000"/>
                      <a:lumOff val="15000"/>
                    </a:schemeClr>
                  </a:solidFill>
                  <a:latin typeface="標楷體" panose="03000509000000000000" pitchFamily="65" charset="-120"/>
                  <a:ea typeface="標楷體" panose="03000509000000000000" pitchFamily="65" charset="-120"/>
                </a:rPr>
                <a:t>106344</a:t>
              </a:r>
              <a:endParaRPr lang="zh-TW" altLang="en-US" sz="2000" dirty="0">
                <a:solidFill>
                  <a:schemeClr val="tx1">
                    <a:lumMod val="85000"/>
                    <a:lumOff val="15000"/>
                  </a:schemeClr>
                </a:solidFill>
                <a:latin typeface="標楷體" panose="03000509000000000000" pitchFamily="65" charset="-120"/>
                <a:ea typeface="標楷體" panose="03000509000000000000" pitchFamily="65" charset="-120"/>
              </a:endParaRPr>
            </a:p>
          </p:txBody>
        </p:sp>
      </p:grpSp>
      <p:sp>
        <p:nvSpPr>
          <p:cNvPr id="8" name="矩形 7"/>
          <p:cNvSpPr/>
          <p:nvPr/>
        </p:nvSpPr>
        <p:spPr>
          <a:xfrm>
            <a:off x="0" y="-874"/>
            <a:ext cx="12192000" cy="520700"/>
          </a:xfrm>
          <a:prstGeom prst="rect">
            <a:avLst/>
          </a:prstGeom>
          <a:solidFill>
            <a:srgbClr val="DFD7E9"/>
          </a:solidFill>
          <a:ln>
            <a:solidFill>
              <a:srgbClr val="DFD7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TW" sz="2400" dirty="0" smtClean="0">
                <a:solidFill>
                  <a:schemeClr val="tx1"/>
                </a:solidFill>
                <a:latin typeface="華康中特圓體" panose="020F0809000000000000" pitchFamily="49" charset="-120"/>
                <a:ea typeface="華康中特圓體" panose="020F0809000000000000" pitchFamily="49" charset="-120"/>
                <a:sym typeface="Wingdings" panose="05000000000000000000" pitchFamily="2" charset="2"/>
              </a:rPr>
              <a:t>3.2</a:t>
            </a:r>
            <a:r>
              <a:rPr lang="zh-TW" altLang="en-US" sz="2400" dirty="0" smtClean="0">
                <a:solidFill>
                  <a:schemeClr val="tx1"/>
                </a:solidFill>
                <a:latin typeface="華康中特圓體" panose="020F0809000000000000" pitchFamily="49" charset="-120"/>
                <a:ea typeface="華康中特圓體" panose="020F0809000000000000" pitchFamily="49" charset="-120"/>
                <a:sym typeface="Wingdings" panose="05000000000000000000" pitchFamily="2" charset="2"/>
              </a:rPr>
              <a:t> 列印</a:t>
            </a:r>
            <a:r>
              <a:rPr lang="zh-TW" altLang="en-US" sz="2400" dirty="0">
                <a:solidFill>
                  <a:schemeClr val="tx1"/>
                </a:solidFill>
                <a:latin typeface="華康中特圓體" panose="020F0809000000000000" pitchFamily="49" charset="-120"/>
                <a:ea typeface="華康中特圓體" panose="020F0809000000000000" pitchFamily="49" charset="-120"/>
                <a:sym typeface="Wingdings" panose="05000000000000000000" pitchFamily="2" charset="2"/>
              </a:rPr>
              <a:t>寄送委員會資料</a:t>
            </a:r>
            <a:r>
              <a:rPr lang="zh-TW" altLang="en-US" sz="2400" dirty="0" smtClean="0">
                <a:solidFill>
                  <a:schemeClr val="tx1"/>
                </a:solidFill>
                <a:latin typeface="華康中特圓體" panose="020F0809000000000000" pitchFamily="49" charset="-120"/>
                <a:ea typeface="華康中特圓體" panose="020F0809000000000000" pitchFamily="49" charset="-120"/>
                <a:sym typeface="Wingdings" panose="05000000000000000000" pitchFamily="2" charset="2"/>
              </a:rPr>
              <a:t>：</a:t>
            </a:r>
            <a:r>
              <a:rPr lang="en-US" altLang="zh-TW" sz="2400" dirty="0" smtClean="0">
                <a:solidFill>
                  <a:schemeClr val="tx1"/>
                </a:solidFill>
                <a:latin typeface="華康中特圓體" panose="020F0809000000000000" pitchFamily="49" charset="-120"/>
                <a:ea typeface="華康中特圓體" panose="020F0809000000000000" pitchFamily="49" charset="-120"/>
                <a:sym typeface="Wingdings" panose="05000000000000000000" pitchFamily="2" charset="2"/>
              </a:rPr>
              <a:t>3.2.1</a:t>
            </a:r>
            <a:r>
              <a:rPr lang="zh-TW" altLang="en-US" sz="2400" dirty="0" smtClean="0">
                <a:solidFill>
                  <a:schemeClr val="tx1"/>
                </a:solidFill>
                <a:latin typeface="華康中特圓體" panose="020F0809000000000000" pitchFamily="49" charset="-120"/>
                <a:ea typeface="華康中特圓體" panose="020F0809000000000000" pitchFamily="49" charset="-120"/>
                <a:sym typeface="Wingdings" panose="05000000000000000000" pitchFamily="2" charset="2"/>
              </a:rPr>
              <a:t>信封</a:t>
            </a:r>
            <a:r>
              <a:rPr lang="zh-TW" altLang="en-US" sz="2400" dirty="0">
                <a:solidFill>
                  <a:schemeClr val="tx1"/>
                </a:solidFill>
                <a:latin typeface="華康中特圓體" panose="020F0809000000000000" pitchFamily="49" charset="-120"/>
                <a:ea typeface="華康中特圓體" panose="020F0809000000000000" pitchFamily="49" charset="-120"/>
                <a:sym typeface="Wingdings" panose="05000000000000000000" pitchFamily="2" charset="2"/>
              </a:rPr>
              <a:t>封面  </a:t>
            </a:r>
            <a:endParaRPr lang="en-US" altLang="zh-TW" sz="2400" dirty="0">
              <a:solidFill>
                <a:schemeClr val="tx1"/>
              </a:solidFill>
              <a:latin typeface="華康中特圓體" panose="020F0809000000000000" pitchFamily="49" charset="-120"/>
              <a:ea typeface="華康中特圓體" panose="020F0809000000000000" pitchFamily="49" charset="-120"/>
              <a:sym typeface="Wingdings" panose="05000000000000000000" pitchFamily="2" charset="2"/>
            </a:endParaRPr>
          </a:p>
        </p:txBody>
      </p:sp>
      <p:sp>
        <p:nvSpPr>
          <p:cNvPr id="9" name="矩形 8"/>
          <p:cNvSpPr/>
          <p:nvPr/>
        </p:nvSpPr>
        <p:spPr>
          <a:xfrm>
            <a:off x="358420" y="730266"/>
            <a:ext cx="3550972" cy="400110"/>
          </a:xfrm>
          <a:prstGeom prst="rect">
            <a:avLst/>
          </a:prstGeom>
        </p:spPr>
        <p:txBody>
          <a:bodyPr wrap="none">
            <a:spAutoFit/>
          </a:bodyPr>
          <a:lstStyle/>
          <a:p>
            <a:pPr marL="285750" indent="-285750" algn="ctr">
              <a:buFont typeface="Wingdings" panose="05000000000000000000" pitchFamily="2" charset="2"/>
              <a:buChar char="Ø"/>
            </a:pPr>
            <a:r>
              <a:rPr lang="zh-TW" altLang="en-US" sz="2000" dirty="0" smtClean="0">
                <a:solidFill>
                  <a:schemeClr val="dk1"/>
                </a:solidFill>
                <a:latin typeface="華康中特圓體" panose="020F0809000000000000" pitchFamily="49" charset="-120"/>
                <a:ea typeface="華康中特圓體" panose="020F0809000000000000" pitchFamily="49" charset="-120"/>
                <a:cs typeface="Times New Roman" panose="02020603050405020304" pitchFamily="18" charset="0"/>
              </a:rPr>
              <a:t>請將此頁貼在信封封面寄出</a:t>
            </a:r>
            <a:endParaRPr lang="en-US" altLang="zh-TW" sz="2000" dirty="0">
              <a:solidFill>
                <a:schemeClr val="dk1"/>
              </a:solidFill>
              <a:latin typeface="華康中特圓體" panose="020F0809000000000000" pitchFamily="49" charset="-120"/>
              <a:ea typeface="華康中特圓體" panose="020F0809000000000000" pitchFamily="49" charset="-120"/>
              <a:cs typeface="Times New Roman" panose="02020603050405020304" pitchFamily="18" charset="0"/>
            </a:endParaRPr>
          </a:p>
        </p:txBody>
      </p:sp>
    </p:spTree>
    <p:extLst>
      <p:ext uri="{BB962C8B-B14F-4D97-AF65-F5344CB8AC3E}">
        <p14:creationId xmlns:p14="http://schemas.microsoft.com/office/powerpoint/2010/main" val="166459346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15"/>
          <p:cNvSpPr/>
          <p:nvPr/>
        </p:nvSpPr>
        <p:spPr>
          <a:xfrm>
            <a:off x="0" y="-874"/>
            <a:ext cx="12192000" cy="520700"/>
          </a:xfrm>
          <a:prstGeom prst="rect">
            <a:avLst/>
          </a:prstGeom>
          <a:solidFill>
            <a:srgbClr val="DFD7E9"/>
          </a:solidFill>
          <a:ln>
            <a:solidFill>
              <a:srgbClr val="DFD7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TW" sz="2400" dirty="0" smtClean="0">
                <a:solidFill>
                  <a:schemeClr val="tx1"/>
                </a:solidFill>
                <a:latin typeface="華康中特圓體" panose="020F0809000000000000" pitchFamily="49" charset="-120"/>
                <a:ea typeface="華康中特圓體" panose="020F0809000000000000" pitchFamily="49" charset="-120"/>
                <a:sym typeface="Wingdings" panose="05000000000000000000" pitchFamily="2" charset="2"/>
              </a:rPr>
              <a:t>3.2</a:t>
            </a:r>
            <a:r>
              <a:rPr lang="zh-TW" altLang="en-US" sz="2400" dirty="0" smtClean="0">
                <a:solidFill>
                  <a:schemeClr val="tx1"/>
                </a:solidFill>
                <a:latin typeface="華康中特圓體" panose="020F0809000000000000" pitchFamily="49" charset="-120"/>
                <a:ea typeface="華康中特圓體" panose="020F0809000000000000" pitchFamily="49" charset="-120"/>
                <a:sym typeface="Wingdings" panose="05000000000000000000" pitchFamily="2" charset="2"/>
              </a:rPr>
              <a:t> 列印</a:t>
            </a:r>
            <a:r>
              <a:rPr lang="zh-TW" altLang="en-US" sz="2400" dirty="0">
                <a:solidFill>
                  <a:schemeClr val="tx1"/>
                </a:solidFill>
                <a:latin typeface="華康中特圓體" panose="020F0809000000000000" pitchFamily="49" charset="-120"/>
                <a:ea typeface="華康中特圓體" panose="020F0809000000000000" pitchFamily="49" charset="-120"/>
                <a:sym typeface="Wingdings" panose="05000000000000000000" pitchFamily="2" charset="2"/>
              </a:rPr>
              <a:t>寄送委員會資料：必繳</a:t>
            </a:r>
            <a:r>
              <a:rPr lang="zh-TW" altLang="en-US" sz="2400" dirty="0" smtClean="0">
                <a:solidFill>
                  <a:schemeClr val="tx1"/>
                </a:solidFill>
                <a:latin typeface="華康中特圓體" panose="020F0809000000000000" pitchFamily="49" charset="-120"/>
                <a:ea typeface="華康中特圓體" panose="020F0809000000000000" pitchFamily="49" charset="-120"/>
                <a:sym typeface="Wingdings" panose="05000000000000000000" pitchFamily="2" charset="2"/>
              </a:rPr>
              <a:t>資料</a:t>
            </a:r>
            <a:r>
              <a:rPr lang="en-US" altLang="zh-TW" sz="2400" dirty="0" smtClean="0">
                <a:solidFill>
                  <a:schemeClr val="tx1"/>
                </a:solidFill>
                <a:latin typeface="華康中特圓體" panose="020F0809000000000000" pitchFamily="49" charset="-120"/>
                <a:ea typeface="華康中特圓體" panose="020F0809000000000000" pitchFamily="49" charset="-120"/>
                <a:sym typeface="Wingdings" panose="05000000000000000000" pitchFamily="2" charset="2"/>
              </a:rPr>
              <a:t>(3.2.2</a:t>
            </a:r>
            <a:r>
              <a:rPr lang="zh-TW" altLang="en-US" sz="2400" dirty="0" smtClean="0">
                <a:solidFill>
                  <a:schemeClr val="tx1"/>
                </a:solidFill>
                <a:latin typeface="華康中特圓體" panose="020F0809000000000000" pitchFamily="49" charset="-120"/>
                <a:ea typeface="華康中特圓體" panose="020F0809000000000000" pitchFamily="49" charset="-120"/>
                <a:sym typeface="Wingdings" panose="05000000000000000000" pitchFamily="2" charset="2"/>
              </a:rPr>
              <a:t>、</a:t>
            </a:r>
            <a:r>
              <a:rPr lang="en-US" altLang="zh-TW" sz="2400" dirty="0" smtClean="0">
                <a:solidFill>
                  <a:schemeClr val="tx1"/>
                </a:solidFill>
                <a:latin typeface="華康中特圓體" panose="020F0809000000000000" pitchFamily="49" charset="-120"/>
                <a:ea typeface="華康中特圓體" panose="020F0809000000000000" pitchFamily="49" charset="-120"/>
                <a:sym typeface="Wingdings" panose="05000000000000000000" pitchFamily="2" charset="2"/>
              </a:rPr>
              <a:t>3.2.3)</a:t>
            </a:r>
            <a:r>
              <a:rPr lang="zh-TW" altLang="en-US" sz="2400" dirty="0" smtClean="0">
                <a:solidFill>
                  <a:schemeClr val="tx1"/>
                </a:solidFill>
                <a:latin typeface="華康中特圓體" panose="020F0809000000000000" pitchFamily="49" charset="-120"/>
                <a:ea typeface="華康中特圓體" panose="020F0809000000000000" pitchFamily="49" charset="-120"/>
                <a:sym typeface="Wingdings" panose="05000000000000000000" pitchFamily="2" charset="2"/>
              </a:rPr>
              <a:t> </a:t>
            </a:r>
            <a:endParaRPr lang="en-US" altLang="zh-TW" sz="2400" dirty="0">
              <a:solidFill>
                <a:schemeClr val="tx1"/>
              </a:solidFill>
              <a:latin typeface="華康中特圓體" panose="020F0809000000000000" pitchFamily="49" charset="-120"/>
              <a:ea typeface="華康中特圓體" panose="020F0809000000000000" pitchFamily="49" charset="-120"/>
              <a:sym typeface="Wingdings" panose="05000000000000000000" pitchFamily="2" charset="2"/>
            </a:endParaRPr>
          </a:p>
        </p:txBody>
      </p:sp>
      <p:pic>
        <p:nvPicPr>
          <p:cNvPr id="5" name="圖片 4"/>
          <p:cNvPicPr>
            <a:picLocks noChangeAspect="1"/>
          </p:cNvPicPr>
          <p:nvPr/>
        </p:nvPicPr>
        <p:blipFill rotWithShape="1">
          <a:blip r:embed="rId2">
            <a:extLst>
              <a:ext uri="{28A0092B-C50C-407E-A947-70E740481C1C}">
                <a14:useLocalDpi xmlns:a14="http://schemas.microsoft.com/office/drawing/2010/main" val="0"/>
              </a:ext>
            </a:extLst>
          </a:blip>
          <a:srcRect l="5156" t="3194" r="7812" b="15139"/>
          <a:stretch/>
        </p:blipFill>
        <p:spPr>
          <a:xfrm>
            <a:off x="6066971" y="1280964"/>
            <a:ext cx="5943600" cy="3779221"/>
          </a:xfrm>
          <a:prstGeom prst="rect">
            <a:avLst/>
          </a:prstGeom>
          <a:ln>
            <a:solidFill>
              <a:schemeClr val="tx2"/>
            </a:solidFill>
          </a:ln>
        </p:spPr>
      </p:pic>
      <p:grpSp>
        <p:nvGrpSpPr>
          <p:cNvPr id="19" name="群組 18"/>
          <p:cNvGrpSpPr/>
          <p:nvPr/>
        </p:nvGrpSpPr>
        <p:grpSpPr>
          <a:xfrm>
            <a:off x="139246" y="1280964"/>
            <a:ext cx="5765801" cy="5176220"/>
            <a:chOff x="139700" y="1074838"/>
            <a:chExt cx="5765801" cy="5176220"/>
          </a:xfrm>
        </p:grpSpPr>
        <p:pic>
          <p:nvPicPr>
            <p:cNvPr id="3" name="圖片 2"/>
            <p:cNvPicPr>
              <a:picLocks noChangeAspect="1"/>
            </p:cNvPicPr>
            <p:nvPr/>
          </p:nvPicPr>
          <p:blipFill rotWithShape="1">
            <a:blip r:embed="rId3">
              <a:extLst>
                <a:ext uri="{28A0092B-C50C-407E-A947-70E740481C1C}">
                  <a14:useLocalDpi xmlns:a14="http://schemas.microsoft.com/office/drawing/2010/main" val="0"/>
                </a:ext>
              </a:extLst>
            </a:blip>
            <a:srcRect l="12709" t="4444" r="16979" b="-370"/>
            <a:stretch/>
          </p:blipFill>
          <p:spPr>
            <a:xfrm>
              <a:off x="139700" y="1074838"/>
              <a:ext cx="5765801" cy="5176220"/>
            </a:xfrm>
            <a:prstGeom prst="rect">
              <a:avLst/>
            </a:prstGeom>
            <a:ln>
              <a:solidFill>
                <a:schemeClr val="tx2"/>
              </a:solidFill>
            </a:ln>
          </p:spPr>
        </p:pic>
        <p:cxnSp>
          <p:nvCxnSpPr>
            <p:cNvPr id="14" name="直線接點 13"/>
            <p:cNvCxnSpPr/>
            <p:nvPr/>
          </p:nvCxnSpPr>
          <p:spPr>
            <a:xfrm>
              <a:off x="1104900" y="6038850"/>
              <a:ext cx="175260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 name="直線接點 17"/>
            <p:cNvCxnSpPr/>
            <p:nvPr/>
          </p:nvCxnSpPr>
          <p:spPr>
            <a:xfrm>
              <a:off x="3648075" y="6038850"/>
              <a:ext cx="175260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20" name="矩形 19"/>
          <p:cNvSpPr/>
          <p:nvPr/>
        </p:nvSpPr>
        <p:spPr>
          <a:xfrm>
            <a:off x="139246" y="721178"/>
            <a:ext cx="5765801" cy="559786"/>
          </a:xfrm>
          <a:prstGeom prst="rect">
            <a:avLst/>
          </a:prstGeom>
          <a:solidFill>
            <a:srgbClr val="ED7D31"/>
          </a:solidFill>
          <a:ln>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smtClean="0">
                <a:latin typeface="華康中特圓體" panose="020F0809000000000000" pitchFamily="49" charset="-120"/>
                <a:ea typeface="華康中特圓體" panose="020F0809000000000000" pitchFamily="49" charset="-120"/>
                <a:sym typeface="Wingdings" panose="05000000000000000000" pitchFamily="2" charset="2"/>
              </a:rPr>
              <a:t></a:t>
            </a:r>
            <a:r>
              <a:rPr lang="zh-TW" altLang="en-US" dirty="0">
                <a:latin typeface="華康中特圓體" panose="020F0809000000000000" pitchFamily="49" charset="-120"/>
                <a:ea typeface="華康中特圓體" panose="020F0809000000000000" pitchFamily="49" charset="-120"/>
                <a:sym typeface="Wingdings" panose="05000000000000000000" pitchFamily="2" charset="2"/>
              </a:rPr>
              <a:t>必</a:t>
            </a:r>
            <a:r>
              <a:rPr lang="zh-TW" altLang="en-US" dirty="0" smtClean="0">
                <a:latin typeface="華康中特圓體" panose="020F0809000000000000" pitchFamily="49" charset="-120"/>
                <a:ea typeface="華康中特圓體" panose="020F0809000000000000" pitchFamily="49" charset="-120"/>
                <a:sym typeface="Wingdings" panose="05000000000000000000" pitchFamily="2" charset="2"/>
              </a:rPr>
              <a:t>繳文件</a:t>
            </a:r>
            <a:r>
              <a:rPr lang="en-US" altLang="zh-TW" dirty="0" smtClean="0">
                <a:latin typeface="華康中特圓體" panose="020F0809000000000000" pitchFamily="49" charset="-120"/>
                <a:ea typeface="華康中特圓體" panose="020F0809000000000000" pitchFamily="49" charset="-120"/>
                <a:sym typeface="Wingdings" panose="05000000000000000000" pitchFamily="2" charset="2"/>
              </a:rPr>
              <a:t>1</a:t>
            </a:r>
            <a:endParaRPr lang="en-US" altLang="zh-TW" dirty="0">
              <a:latin typeface="華康中特圓體" panose="020F0809000000000000" pitchFamily="49" charset="-120"/>
              <a:ea typeface="華康中特圓體" panose="020F0809000000000000" pitchFamily="49" charset="-120"/>
              <a:sym typeface="Wingdings" panose="05000000000000000000" pitchFamily="2" charset="2"/>
            </a:endParaRPr>
          </a:p>
          <a:p>
            <a:pPr algn="ctr"/>
            <a:r>
              <a:rPr lang="en-US" altLang="zh-TW" dirty="0" smtClean="0">
                <a:latin typeface="華康中特圓體" panose="020F0809000000000000" pitchFamily="49" charset="-120"/>
                <a:ea typeface="華康中特圓體" panose="020F0809000000000000" pitchFamily="49" charset="-120"/>
              </a:rPr>
              <a:t>3.2.2</a:t>
            </a:r>
            <a:r>
              <a:rPr lang="zh-TW" altLang="en-US" dirty="0" smtClean="0">
                <a:latin typeface="華康中特圓體" panose="020F0809000000000000" pitchFamily="49" charset="-120"/>
                <a:ea typeface="華康中特圓體" panose="020F0809000000000000" pitchFamily="49" charset="-120"/>
              </a:rPr>
              <a:t> 報名資料回覆表</a:t>
            </a:r>
            <a:endParaRPr lang="zh-TW" altLang="en-US" dirty="0">
              <a:latin typeface="華康中特圓體" panose="020F0809000000000000" pitchFamily="49" charset="-120"/>
              <a:ea typeface="華康中特圓體" panose="020F0809000000000000" pitchFamily="49" charset="-120"/>
            </a:endParaRPr>
          </a:p>
        </p:txBody>
      </p:sp>
      <p:sp>
        <p:nvSpPr>
          <p:cNvPr id="21" name="矩形 20"/>
          <p:cNvSpPr/>
          <p:nvPr/>
        </p:nvSpPr>
        <p:spPr>
          <a:xfrm>
            <a:off x="6066971" y="721177"/>
            <a:ext cx="5943600" cy="559787"/>
          </a:xfrm>
          <a:prstGeom prst="rect">
            <a:avLst/>
          </a:prstGeom>
          <a:solidFill>
            <a:srgbClr val="ED7D31"/>
          </a:solidFill>
          <a:ln>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latin typeface="華康中特圓體" panose="020F0809000000000000" pitchFamily="49" charset="-120"/>
                <a:ea typeface="華康中特圓體" panose="020F0809000000000000" pitchFamily="49" charset="-120"/>
                <a:sym typeface="Wingdings" panose="05000000000000000000" pitchFamily="2" charset="2"/>
              </a:rPr>
              <a:t></a:t>
            </a:r>
            <a:r>
              <a:rPr lang="zh-TW" altLang="en-US" dirty="0">
                <a:latin typeface="華康中特圓體" panose="020F0809000000000000" pitchFamily="49" charset="-120"/>
                <a:ea typeface="華康中特圓體" panose="020F0809000000000000" pitchFamily="49" charset="-120"/>
                <a:sym typeface="Wingdings" panose="05000000000000000000" pitchFamily="2" charset="2"/>
              </a:rPr>
              <a:t>必繳</a:t>
            </a:r>
            <a:r>
              <a:rPr lang="zh-TW" altLang="en-US" dirty="0" smtClean="0">
                <a:latin typeface="華康中特圓體" panose="020F0809000000000000" pitchFamily="49" charset="-120"/>
                <a:ea typeface="華康中特圓體" panose="020F0809000000000000" pitchFamily="49" charset="-120"/>
                <a:sym typeface="Wingdings" panose="05000000000000000000" pitchFamily="2" charset="2"/>
              </a:rPr>
              <a:t>文件</a:t>
            </a:r>
            <a:r>
              <a:rPr lang="en-US" altLang="zh-TW" dirty="0" smtClean="0">
                <a:latin typeface="華康中特圓體" panose="020F0809000000000000" pitchFamily="49" charset="-120"/>
                <a:ea typeface="華康中特圓體" panose="020F0809000000000000" pitchFamily="49" charset="-120"/>
                <a:sym typeface="Wingdings" panose="05000000000000000000" pitchFamily="2" charset="2"/>
              </a:rPr>
              <a:t>2</a:t>
            </a:r>
            <a:r>
              <a:rPr lang="zh-TW" altLang="en-US" dirty="0" smtClean="0">
                <a:latin typeface="華康中特圓體" panose="020F0809000000000000" pitchFamily="49" charset="-120"/>
                <a:ea typeface="華康中特圓體" panose="020F0809000000000000" pitchFamily="49" charset="-120"/>
                <a:sym typeface="Wingdings" panose="05000000000000000000" pitchFamily="2" charset="2"/>
              </a:rPr>
              <a:t>：</a:t>
            </a:r>
            <a:endParaRPr lang="en-US" altLang="zh-TW" dirty="0" smtClean="0">
              <a:latin typeface="華康中特圓體" panose="020F0809000000000000" pitchFamily="49" charset="-120"/>
              <a:ea typeface="華康中特圓體" panose="020F0809000000000000" pitchFamily="49" charset="-120"/>
              <a:sym typeface="Wingdings" panose="05000000000000000000" pitchFamily="2" charset="2"/>
            </a:endParaRPr>
          </a:p>
          <a:p>
            <a:pPr algn="ctr"/>
            <a:r>
              <a:rPr lang="zh-TW" altLang="en-US" dirty="0" smtClean="0">
                <a:latin typeface="華康中特圓體" panose="020F0809000000000000" pitchFamily="49" charset="-120"/>
                <a:ea typeface="華康中特圓體" panose="020F0809000000000000" pitchFamily="49" charset="-120"/>
                <a:sym typeface="Wingdings" panose="05000000000000000000" pitchFamily="2" charset="2"/>
              </a:rPr>
              <a:t> </a:t>
            </a:r>
            <a:r>
              <a:rPr lang="en-US" altLang="zh-TW" dirty="0" smtClean="0">
                <a:latin typeface="華康中特圓體" panose="020F0809000000000000" pitchFamily="49" charset="-120"/>
                <a:ea typeface="華康中特圓體" panose="020F0809000000000000" pitchFamily="49" charset="-120"/>
              </a:rPr>
              <a:t>3.2.3</a:t>
            </a:r>
            <a:r>
              <a:rPr lang="zh-TW" altLang="en-US" dirty="0" smtClean="0">
                <a:latin typeface="華康中特圓體" panose="020F0809000000000000" pitchFamily="49" charset="-120"/>
                <a:ea typeface="華康中特圓體" panose="020F0809000000000000" pitchFamily="49" charset="-120"/>
              </a:rPr>
              <a:t> </a:t>
            </a:r>
            <a:r>
              <a:rPr lang="zh-TW" altLang="en-US" dirty="0">
                <a:latin typeface="華康中特圓體" panose="020F0809000000000000" pitchFamily="49" charset="-120"/>
                <a:ea typeface="華康中特圓體" panose="020F0809000000000000" pitchFamily="49" charset="-120"/>
              </a:rPr>
              <a:t>集體報名資料確認單</a:t>
            </a:r>
          </a:p>
        </p:txBody>
      </p:sp>
      <p:pic>
        <p:nvPicPr>
          <p:cNvPr id="24" name="圖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66833" y="5878246"/>
            <a:ext cx="376999" cy="376999"/>
          </a:xfrm>
          <a:prstGeom prst="rect">
            <a:avLst/>
          </a:prstGeom>
        </p:spPr>
      </p:pic>
      <p:pic>
        <p:nvPicPr>
          <p:cNvPr id="25" name="圖片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22155" y="5878246"/>
            <a:ext cx="376999" cy="376999"/>
          </a:xfrm>
          <a:prstGeom prst="rect">
            <a:avLst/>
          </a:prstGeom>
        </p:spPr>
      </p:pic>
      <p:pic>
        <p:nvPicPr>
          <p:cNvPr id="26" name="圖片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94558" y="4502353"/>
            <a:ext cx="376999" cy="376999"/>
          </a:xfrm>
          <a:prstGeom prst="rect">
            <a:avLst/>
          </a:prstGeom>
        </p:spPr>
      </p:pic>
      <p:pic>
        <p:nvPicPr>
          <p:cNvPr id="27" name="圖片 2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67933" y="4500438"/>
            <a:ext cx="376999" cy="358244"/>
          </a:xfrm>
          <a:prstGeom prst="rect">
            <a:avLst/>
          </a:prstGeom>
        </p:spPr>
      </p:pic>
      <p:sp>
        <p:nvSpPr>
          <p:cNvPr id="2" name="投影片編號版面配置區 1"/>
          <p:cNvSpPr>
            <a:spLocks noGrp="1"/>
          </p:cNvSpPr>
          <p:nvPr>
            <p:ph type="sldNum" sz="quarter" idx="12"/>
          </p:nvPr>
        </p:nvSpPr>
        <p:spPr/>
        <p:txBody>
          <a:bodyPr/>
          <a:lstStyle/>
          <a:p>
            <a:fld id="{A6174ADA-354D-4803-A14C-B38EECA4D689}" type="slidenum">
              <a:rPr lang="zh-TW" altLang="en-US" smtClean="0"/>
              <a:t>58</a:t>
            </a:fld>
            <a:endParaRPr lang="zh-TW" altLang="en-US"/>
          </a:p>
        </p:txBody>
      </p:sp>
    </p:spTree>
    <p:extLst>
      <p:ext uri="{BB962C8B-B14F-4D97-AF65-F5344CB8AC3E}">
        <p14:creationId xmlns:p14="http://schemas.microsoft.com/office/powerpoint/2010/main" val="283585955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pPr algn="r"/>
            <a:fld id="{BB5375B4-65E7-4472-8554-6DB0802BAE66}" type="slidenum">
              <a:rPr lang="zh-TW" altLang="en-US" smtClean="0"/>
              <a:pPr algn="r"/>
              <a:t>59</a:t>
            </a:fld>
            <a:endParaRPr lang="zh-TW" altLang="en-US" dirty="0"/>
          </a:p>
        </p:txBody>
      </p:sp>
      <p:sp>
        <p:nvSpPr>
          <p:cNvPr id="25" name="矩形 24"/>
          <p:cNvSpPr/>
          <p:nvPr/>
        </p:nvSpPr>
        <p:spPr>
          <a:xfrm>
            <a:off x="0" y="-874"/>
            <a:ext cx="12192000" cy="520700"/>
          </a:xfrm>
          <a:prstGeom prst="rect">
            <a:avLst/>
          </a:prstGeom>
          <a:solidFill>
            <a:srgbClr val="DFD7E9"/>
          </a:solidFill>
          <a:ln>
            <a:solidFill>
              <a:srgbClr val="DFD7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TW" sz="2400" dirty="0">
                <a:solidFill>
                  <a:schemeClr val="tx1"/>
                </a:solidFill>
                <a:latin typeface="華康中特圓體" panose="020F0809000000000000" pitchFamily="49" charset="-120"/>
                <a:ea typeface="華康中特圓體" panose="020F0809000000000000" pitchFamily="49" charset="-120"/>
                <a:sym typeface="Wingdings" panose="05000000000000000000" pitchFamily="2" charset="2"/>
              </a:rPr>
              <a:t>3.2</a:t>
            </a:r>
            <a:r>
              <a:rPr lang="zh-TW" altLang="en-US" sz="2400" dirty="0">
                <a:solidFill>
                  <a:schemeClr val="tx1"/>
                </a:solidFill>
                <a:latin typeface="華康中特圓體" panose="020F0809000000000000" pitchFamily="49" charset="-120"/>
                <a:ea typeface="華康中特圓體" panose="020F0809000000000000" pitchFamily="49" charset="-120"/>
                <a:sym typeface="Wingdings" panose="05000000000000000000" pitchFamily="2" charset="2"/>
              </a:rPr>
              <a:t>列印寄送委員會資料：有異動</a:t>
            </a:r>
            <a:r>
              <a:rPr lang="zh-TW" altLang="en-US" sz="2400" dirty="0" smtClean="0">
                <a:solidFill>
                  <a:schemeClr val="tx1"/>
                </a:solidFill>
                <a:latin typeface="華康中特圓體" panose="020F0809000000000000" pitchFamily="49" charset="-120"/>
                <a:ea typeface="華康中特圓體" panose="020F0809000000000000" pitchFamily="49" charset="-120"/>
                <a:sym typeface="Wingdings" panose="05000000000000000000" pitchFamily="2" charset="2"/>
              </a:rPr>
              <a:t>者，須繳</a:t>
            </a:r>
            <a:r>
              <a:rPr lang="zh-TW" altLang="en-US" sz="2400" dirty="0">
                <a:solidFill>
                  <a:schemeClr val="tx1"/>
                </a:solidFill>
                <a:latin typeface="華康中特圓體" panose="020F0809000000000000" pitchFamily="49" charset="-120"/>
                <a:ea typeface="華康中特圓體" panose="020F0809000000000000" pitchFamily="49" charset="-120"/>
                <a:sym typeface="Wingdings" panose="05000000000000000000" pitchFamily="2" charset="2"/>
              </a:rPr>
              <a:t>寄資料</a:t>
            </a:r>
          </a:p>
        </p:txBody>
      </p:sp>
      <p:sp>
        <p:nvSpPr>
          <p:cNvPr id="26" name="矩形 25"/>
          <p:cNvSpPr/>
          <p:nvPr/>
        </p:nvSpPr>
        <p:spPr>
          <a:xfrm>
            <a:off x="1965630" y="721178"/>
            <a:ext cx="4397070" cy="364154"/>
          </a:xfrm>
          <a:prstGeom prst="rect">
            <a:avLst/>
          </a:prstGeom>
          <a:solidFill>
            <a:srgbClr val="E1F0FF"/>
          </a:solidFill>
          <a:ln>
            <a:solidFill>
              <a:srgbClr val="E1F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Ø"/>
            </a:pPr>
            <a:r>
              <a:rPr lang="en-US" altLang="zh-TW" dirty="0">
                <a:solidFill>
                  <a:schemeClr val="tx1">
                    <a:lumMod val="85000"/>
                    <a:lumOff val="15000"/>
                  </a:schemeClr>
                </a:solidFill>
                <a:latin typeface="華康中特圓體" panose="020F0809000000000000" pitchFamily="49" charset="-120"/>
                <a:ea typeface="華康中特圓體" panose="020F0809000000000000" pitchFamily="49" charset="-120"/>
              </a:rPr>
              <a:t>3.2.4</a:t>
            </a:r>
            <a:r>
              <a:rPr lang="zh-TW" altLang="en-US" dirty="0">
                <a:solidFill>
                  <a:schemeClr val="tx1">
                    <a:lumMod val="85000"/>
                    <a:lumOff val="15000"/>
                  </a:schemeClr>
                </a:solidFill>
                <a:latin typeface="華康中特圓體" panose="020F0809000000000000" pitchFamily="49" charset="-120"/>
                <a:ea typeface="華康中特圓體" panose="020F0809000000000000" pitchFamily="49" charset="-120"/>
              </a:rPr>
              <a:t> </a:t>
            </a:r>
            <a:r>
              <a:rPr lang="zh-TW" altLang="en-US" dirty="0" smtClean="0">
                <a:solidFill>
                  <a:schemeClr val="tx1">
                    <a:lumMod val="85000"/>
                    <a:lumOff val="15000"/>
                  </a:schemeClr>
                </a:solidFill>
                <a:latin typeface="華康中特圓體" panose="020F0809000000000000" pitchFamily="49" charset="-120"/>
                <a:ea typeface="華康中特圓體" panose="020F0809000000000000" pitchFamily="49" charset="-120"/>
              </a:rPr>
              <a:t>低</a:t>
            </a:r>
            <a:r>
              <a:rPr lang="en-US" altLang="zh-TW" dirty="0" smtClean="0">
                <a:solidFill>
                  <a:schemeClr val="tx1">
                    <a:lumMod val="85000"/>
                    <a:lumOff val="15000"/>
                  </a:schemeClr>
                </a:solidFill>
                <a:latin typeface="華康中特圓體" panose="020F0809000000000000" pitchFamily="49" charset="-120"/>
                <a:ea typeface="華康中特圓體" panose="020F0809000000000000" pitchFamily="49" charset="-120"/>
              </a:rPr>
              <a:t>(</a:t>
            </a:r>
            <a:r>
              <a:rPr lang="zh-TW" altLang="en-US" dirty="0" smtClean="0">
                <a:solidFill>
                  <a:schemeClr val="tx1">
                    <a:lumMod val="85000"/>
                    <a:lumOff val="15000"/>
                  </a:schemeClr>
                </a:solidFill>
                <a:latin typeface="華康中特圓體" panose="020F0809000000000000" pitchFamily="49" charset="-120"/>
                <a:ea typeface="華康中特圓體" panose="020F0809000000000000" pitchFamily="49" charset="-120"/>
              </a:rPr>
              <a:t>中低</a:t>
            </a:r>
            <a:r>
              <a:rPr lang="en-US" altLang="zh-TW" dirty="0" smtClean="0">
                <a:solidFill>
                  <a:schemeClr val="tx1">
                    <a:lumMod val="85000"/>
                    <a:lumOff val="15000"/>
                  </a:schemeClr>
                </a:solidFill>
                <a:latin typeface="華康中特圓體" panose="020F0809000000000000" pitchFamily="49" charset="-120"/>
                <a:ea typeface="華康中特圓體" panose="020F0809000000000000" pitchFamily="49" charset="-120"/>
              </a:rPr>
              <a:t>)</a:t>
            </a:r>
            <a:r>
              <a:rPr lang="zh-TW" altLang="en-US" dirty="0" smtClean="0">
                <a:solidFill>
                  <a:schemeClr val="tx1">
                    <a:lumMod val="85000"/>
                    <a:lumOff val="15000"/>
                  </a:schemeClr>
                </a:solidFill>
                <a:latin typeface="華康中特圓體" panose="020F0809000000000000" pitchFamily="49" charset="-120"/>
                <a:ea typeface="華康中特圓體" panose="020F0809000000000000" pitchFamily="49" charset="-120"/>
              </a:rPr>
              <a:t>收入戶申請生異動名冊</a:t>
            </a:r>
            <a:endParaRPr lang="zh-TW" altLang="en-US" dirty="0">
              <a:solidFill>
                <a:schemeClr val="tx1">
                  <a:lumMod val="85000"/>
                  <a:lumOff val="15000"/>
                </a:schemeClr>
              </a:solidFill>
              <a:latin typeface="華康中特圓體" panose="020F0809000000000000" pitchFamily="49" charset="-120"/>
              <a:ea typeface="華康中特圓體" panose="020F0809000000000000" pitchFamily="49" charset="-120"/>
            </a:endParaRPr>
          </a:p>
        </p:txBody>
      </p:sp>
      <p:pic>
        <p:nvPicPr>
          <p:cNvPr id="3" name="圖片 2"/>
          <p:cNvPicPr>
            <a:picLocks noChangeAspect="1"/>
          </p:cNvPicPr>
          <p:nvPr/>
        </p:nvPicPr>
        <p:blipFill rotWithShape="1">
          <a:blip r:embed="rId2">
            <a:extLst>
              <a:ext uri="{28A0092B-C50C-407E-A947-70E740481C1C}">
                <a14:useLocalDpi xmlns:a14="http://schemas.microsoft.com/office/drawing/2010/main" val="0"/>
              </a:ext>
            </a:extLst>
          </a:blip>
          <a:srcRect l="7500" t="16111" r="20938" b="46666"/>
          <a:stretch/>
        </p:blipFill>
        <p:spPr>
          <a:xfrm>
            <a:off x="1965629" y="1117656"/>
            <a:ext cx="7641465" cy="2156387"/>
          </a:xfrm>
          <a:prstGeom prst="rect">
            <a:avLst/>
          </a:prstGeom>
          <a:ln>
            <a:solidFill>
              <a:schemeClr val="tx2"/>
            </a:solidFill>
          </a:ln>
        </p:spPr>
      </p:pic>
      <p:sp>
        <p:nvSpPr>
          <p:cNvPr id="27" name="矩形 26"/>
          <p:cNvSpPr/>
          <p:nvPr/>
        </p:nvSpPr>
        <p:spPr>
          <a:xfrm>
            <a:off x="1965629" y="3542808"/>
            <a:ext cx="3235021" cy="364154"/>
          </a:xfrm>
          <a:prstGeom prst="rect">
            <a:avLst/>
          </a:prstGeom>
          <a:solidFill>
            <a:srgbClr val="E1F0FF"/>
          </a:solidFill>
          <a:ln>
            <a:solidFill>
              <a:srgbClr val="E1F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Ø"/>
            </a:pPr>
            <a:r>
              <a:rPr lang="en-US" altLang="zh-TW" dirty="0">
                <a:solidFill>
                  <a:schemeClr val="tx1">
                    <a:lumMod val="85000"/>
                    <a:lumOff val="15000"/>
                  </a:schemeClr>
                </a:solidFill>
                <a:latin typeface="華康中特圓體" panose="020F0809000000000000" pitchFamily="49" charset="-120"/>
                <a:ea typeface="華康中特圓體" panose="020F0809000000000000" pitchFamily="49" charset="-120"/>
              </a:rPr>
              <a:t>3.2.5</a:t>
            </a:r>
            <a:r>
              <a:rPr lang="zh-TW" altLang="en-US" dirty="0">
                <a:solidFill>
                  <a:schemeClr val="tx1">
                    <a:lumMod val="85000"/>
                    <a:lumOff val="15000"/>
                  </a:schemeClr>
                </a:solidFill>
                <a:latin typeface="華康中特圓體" panose="020F0809000000000000" pitchFamily="49" charset="-120"/>
                <a:ea typeface="華康中特圓體" panose="020F0809000000000000" pitchFamily="49" charset="-120"/>
              </a:rPr>
              <a:t> </a:t>
            </a:r>
            <a:r>
              <a:rPr lang="zh-TW" altLang="en-US" dirty="0" smtClean="0">
                <a:solidFill>
                  <a:schemeClr val="tx1">
                    <a:lumMod val="85000"/>
                    <a:lumOff val="15000"/>
                  </a:schemeClr>
                </a:solidFill>
                <a:latin typeface="華康中特圓體" panose="020F0809000000000000" pitchFamily="49" charset="-120"/>
                <a:ea typeface="華康中特圓體" panose="020F0809000000000000" pitchFamily="49" charset="-120"/>
              </a:rPr>
              <a:t>造字申請表</a:t>
            </a:r>
            <a:endParaRPr lang="zh-TW" altLang="en-US" dirty="0">
              <a:solidFill>
                <a:schemeClr val="tx1">
                  <a:lumMod val="85000"/>
                  <a:lumOff val="15000"/>
                </a:schemeClr>
              </a:solidFill>
              <a:latin typeface="華康中特圓體" panose="020F0809000000000000" pitchFamily="49" charset="-120"/>
              <a:ea typeface="華康中特圓體" panose="020F0809000000000000" pitchFamily="49" charset="-120"/>
            </a:endParaRPr>
          </a:p>
        </p:txBody>
      </p:sp>
      <p:pic>
        <p:nvPicPr>
          <p:cNvPr id="4" name="圖片 3"/>
          <p:cNvPicPr>
            <a:picLocks noChangeAspect="1"/>
          </p:cNvPicPr>
          <p:nvPr/>
        </p:nvPicPr>
        <p:blipFill rotWithShape="1">
          <a:blip r:embed="rId3">
            <a:extLst>
              <a:ext uri="{28A0092B-C50C-407E-A947-70E740481C1C}">
                <a14:useLocalDpi xmlns:a14="http://schemas.microsoft.com/office/drawing/2010/main" val="0"/>
              </a:ext>
            </a:extLst>
          </a:blip>
          <a:srcRect l="9843" t="21389" r="30000" b="43889"/>
          <a:stretch/>
        </p:blipFill>
        <p:spPr>
          <a:xfrm>
            <a:off x="1965628" y="3906962"/>
            <a:ext cx="7641465" cy="2381250"/>
          </a:xfrm>
          <a:prstGeom prst="rect">
            <a:avLst/>
          </a:prstGeom>
          <a:ln>
            <a:solidFill>
              <a:schemeClr val="tx2"/>
            </a:solidFill>
          </a:ln>
        </p:spPr>
      </p:pic>
    </p:spTree>
    <p:extLst>
      <p:ext uri="{BB962C8B-B14F-4D97-AF65-F5344CB8AC3E}">
        <p14:creationId xmlns:p14="http://schemas.microsoft.com/office/powerpoint/2010/main" val="192741644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rotWithShape="1">
          <a:blip r:embed="rId2">
            <a:extLst>
              <a:ext uri="{28A0092B-C50C-407E-A947-70E740481C1C}">
                <a14:useLocalDpi xmlns:a14="http://schemas.microsoft.com/office/drawing/2010/main" val="0"/>
              </a:ext>
            </a:extLst>
          </a:blip>
          <a:srcRect l="5312" t="1666" r="3125" b="6111"/>
          <a:stretch/>
        </p:blipFill>
        <p:spPr>
          <a:xfrm>
            <a:off x="838200" y="657366"/>
            <a:ext cx="10541000" cy="5972034"/>
          </a:xfrm>
          <a:prstGeom prst="rect">
            <a:avLst/>
          </a:prstGeom>
        </p:spPr>
      </p:pic>
      <p:sp>
        <p:nvSpPr>
          <p:cNvPr id="3" name="矩形 2"/>
          <p:cNvSpPr/>
          <p:nvPr/>
        </p:nvSpPr>
        <p:spPr>
          <a:xfrm>
            <a:off x="0" y="-874"/>
            <a:ext cx="12192000" cy="520700"/>
          </a:xfrm>
          <a:prstGeom prst="rect">
            <a:avLst/>
          </a:prstGeom>
          <a:solidFill>
            <a:srgbClr val="DFD7E9"/>
          </a:solidFill>
          <a:ln>
            <a:solidFill>
              <a:srgbClr val="DFD7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sz="2800" dirty="0" smtClean="0">
                <a:solidFill>
                  <a:schemeClr val="tx1"/>
                </a:solidFill>
                <a:latin typeface="華康中特圓體" panose="020F0809000000000000" pitchFamily="49" charset="-120"/>
                <a:ea typeface="華康中特圓體" panose="020F0809000000000000" pitchFamily="49" charset="-120"/>
                <a:sym typeface="Wingdings" panose="05000000000000000000" pitchFamily="2" charset="2"/>
              </a:rPr>
              <a:t>二、</a:t>
            </a:r>
            <a:r>
              <a:rPr lang="en-US" altLang="zh-TW" sz="2800" dirty="0" smtClean="0">
                <a:solidFill>
                  <a:schemeClr val="tx1"/>
                </a:solidFill>
                <a:latin typeface="華康中特圓體" panose="020F0809000000000000" pitchFamily="49" charset="-120"/>
                <a:ea typeface="華康中特圓體" panose="020F0809000000000000" pitchFamily="49" charset="-120"/>
                <a:sym typeface="Wingdings" panose="05000000000000000000" pitchFamily="2" charset="2"/>
              </a:rPr>
              <a:t>111</a:t>
            </a:r>
            <a:r>
              <a:rPr lang="zh-TW" altLang="en-US" sz="2800" dirty="0">
                <a:solidFill>
                  <a:schemeClr val="tx1"/>
                </a:solidFill>
                <a:latin typeface="華康中特圓體" panose="020F0809000000000000" pitchFamily="49" charset="-120"/>
                <a:ea typeface="華康中特圓體" panose="020F0809000000000000" pitchFamily="49" charset="-120"/>
                <a:sym typeface="Wingdings" panose="05000000000000000000" pitchFamily="2" charset="2"/>
              </a:rPr>
              <a:t>學年</a:t>
            </a:r>
            <a:r>
              <a:rPr lang="zh-TW" altLang="en-US" sz="2800" dirty="0" smtClean="0">
                <a:solidFill>
                  <a:schemeClr val="tx1"/>
                </a:solidFill>
                <a:latin typeface="華康中特圓體" panose="020F0809000000000000" pitchFamily="49" charset="-120"/>
                <a:ea typeface="華康中特圓體" panose="020F0809000000000000" pitchFamily="49" charset="-120"/>
                <a:sym typeface="Wingdings" panose="05000000000000000000" pitchFamily="2" charset="2"/>
              </a:rPr>
              <a:t>度重要變革事項</a:t>
            </a:r>
            <a:r>
              <a:rPr lang="en-US" altLang="zh-TW" sz="2800" dirty="0" smtClean="0">
                <a:solidFill>
                  <a:schemeClr val="tx1"/>
                </a:solidFill>
                <a:latin typeface="華康中特圓體" panose="020F0809000000000000" pitchFamily="49" charset="-120"/>
                <a:ea typeface="華康中特圓體" panose="020F0809000000000000" pitchFamily="49" charset="-120"/>
                <a:sym typeface="Wingdings" panose="05000000000000000000" pitchFamily="2" charset="2"/>
              </a:rPr>
              <a:t>(3/7)</a:t>
            </a:r>
            <a:endParaRPr lang="zh-TW" altLang="en-US" sz="2800" dirty="0">
              <a:solidFill>
                <a:schemeClr val="tx1"/>
              </a:solidFill>
              <a:latin typeface="華康中特圓體" panose="020F0809000000000000" pitchFamily="49" charset="-120"/>
              <a:ea typeface="華康中特圓體" panose="020F0809000000000000" pitchFamily="49" charset="-120"/>
            </a:endParaRPr>
          </a:p>
        </p:txBody>
      </p:sp>
      <p:sp>
        <p:nvSpPr>
          <p:cNvPr id="4" name="投影片編號版面配置區 3"/>
          <p:cNvSpPr>
            <a:spLocks noGrp="1"/>
          </p:cNvSpPr>
          <p:nvPr>
            <p:ph type="sldNum" sz="quarter" idx="12"/>
          </p:nvPr>
        </p:nvSpPr>
        <p:spPr/>
        <p:txBody>
          <a:bodyPr/>
          <a:lstStyle/>
          <a:p>
            <a:fld id="{A6174ADA-354D-4803-A14C-B38EECA4D689}" type="slidenum">
              <a:rPr lang="zh-TW" altLang="en-US" smtClean="0"/>
              <a:t>6</a:t>
            </a:fld>
            <a:endParaRPr lang="zh-TW" altLang="en-US"/>
          </a:p>
        </p:txBody>
      </p:sp>
    </p:spTree>
    <p:extLst>
      <p:ext uri="{BB962C8B-B14F-4D97-AF65-F5344CB8AC3E}">
        <p14:creationId xmlns:p14="http://schemas.microsoft.com/office/powerpoint/2010/main" val="162064302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689"/>
        <p:cNvGrpSpPr/>
        <p:nvPr/>
      </p:nvGrpSpPr>
      <p:grpSpPr>
        <a:xfrm>
          <a:off x="0" y="0"/>
          <a:ext cx="0" cy="0"/>
          <a:chOff x="0" y="0"/>
          <a:chExt cx="0" cy="0"/>
        </a:xfrm>
      </p:grpSpPr>
      <p:pic>
        <p:nvPicPr>
          <p:cNvPr id="690" name="Google Shape;690;p67"/>
          <p:cNvPicPr preferRelativeResize="0"/>
          <p:nvPr/>
        </p:nvPicPr>
        <p:blipFill rotWithShape="1">
          <a:blip r:embed="rId3">
            <a:alphaModFix/>
          </a:blip>
          <a:srcRect l="21672" r="23929" b="52767"/>
          <a:stretch/>
        </p:blipFill>
        <p:spPr>
          <a:xfrm>
            <a:off x="420912" y="920600"/>
            <a:ext cx="5820229" cy="2156429"/>
          </a:xfrm>
          <a:prstGeom prst="rect">
            <a:avLst/>
          </a:prstGeom>
          <a:noFill/>
          <a:ln>
            <a:noFill/>
          </a:ln>
        </p:spPr>
      </p:pic>
      <p:sp>
        <p:nvSpPr>
          <p:cNvPr id="6" name="矩形 5"/>
          <p:cNvSpPr/>
          <p:nvPr/>
        </p:nvSpPr>
        <p:spPr>
          <a:xfrm>
            <a:off x="0" y="-874"/>
            <a:ext cx="12192000" cy="520700"/>
          </a:xfrm>
          <a:prstGeom prst="rect">
            <a:avLst/>
          </a:prstGeom>
          <a:solidFill>
            <a:srgbClr val="DFD7E9"/>
          </a:solidFill>
          <a:ln>
            <a:solidFill>
              <a:srgbClr val="DFD7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TW" sz="2400">
                <a:solidFill>
                  <a:schemeClr val="tx1"/>
                </a:solidFill>
                <a:latin typeface="華康中特圓體" panose="020F0809000000000000" pitchFamily="49" charset="-120"/>
                <a:ea typeface="華康中特圓體" panose="020F0809000000000000" pitchFamily="49" charset="-120"/>
                <a:sym typeface="Wingdings" panose="05000000000000000000" pitchFamily="2" charset="2"/>
              </a:rPr>
              <a:t>4.1 </a:t>
            </a:r>
            <a:r>
              <a:rPr lang="zh-TW" altLang="en-US" sz="2400">
                <a:solidFill>
                  <a:schemeClr val="tx1"/>
                </a:solidFill>
                <a:latin typeface="華康中特圓體" panose="020F0809000000000000" pitchFamily="49" charset="-120"/>
                <a:ea typeface="華康中特圓體" panose="020F0809000000000000" pitchFamily="49" charset="-120"/>
                <a:sym typeface="Wingdings" panose="05000000000000000000" pitchFamily="2" charset="2"/>
              </a:rPr>
              <a:t>第一階段繳費及郵寄收件狀態查詢</a:t>
            </a:r>
            <a:endParaRPr lang="en-US" altLang="zh-TW" sz="2400" dirty="0">
              <a:solidFill>
                <a:schemeClr val="tx1"/>
              </a:solidFill>
              <a:latin typeface="華康中特圓體" panose="020F0809000000000000" pitchFamily="49" charset="-120"/>
              <a:ea typeface="華康中特圓體" panose="020F0809000000000000" pitchFamily="49" charset="-120"/>
              <a:sym typeface="Wingdings" panose="05000000000000000000" pitchFamily="2" charset="2"/>
            </a:endParaRPr>
          </a:p>
        </p:txBody>
      </p:sp>
      <p:pic>
        <p:nvPicPr>
          <p:cNvPr id="3" name="圖片 2"/>
          <p:cNvPicPr>
            <a:picLocks noChangeAspect="1"/>
          </p:cNvPicPr>
          <p:nvPr/>
        </p:nvPicPr>
        <p:blipFill rotWithShape="1">
          <a:blip r:embed="rId4">
            <a:extLst>
              <a:ext uri="{28A0092B-C50C-407E-A947-70E740481C1C}">
                <a14:useLocalDpi xmlns:a14="http://schemas.microsoft.com/office/drawing/2010/main" val="0"/>
              </a:ext>
            </a:extLst>
          </a:blip>
          <a:srcRect l="5357" t="11005" r="54881" b="23175"/>
          <a:stretch/>
        </p:blipFill>
        <p:spPr>
          <a:xfrm>
            <a:off x="6506029" y="920600"/>
            <a:ext cx="4847771" cy="4513943"/>
          </a:xfrm>
          <a:prstGeom prst="rect">
            <a:avLst/>
          </a:prstGeom>
          <a:ln>
            <a:solidFill>
              <a:schemeClr val="tx2"/>
            </a:solidFill>
          </a:ln>
        </p:spPr>
      </p:pic>
      <p:pic>
        <p:nvPicPr>
          <p:cNvPr id="8" name="圖片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6200000" flipH="1">
            <a:off x="4766528" y="1684303"/>
            <a:ext cx="629021" cy="629021"/>
          </a:xfrm>
          <a:prstGeom prst="rect">
            <a:avLst/>
          </a:prstGeom>
        </p:spPr>
      </p:pic>
      <p:sp>
        <p:nvSpPr>
          <p:cNvPr id="5" name="橢圓 4"/>
          <p:cNvSpPr/>
          <p:nvPr/>
        </p:nvSpPr>
        <p:spPr>
          <a:xfrm>
            <a:off x="3091543" y="1567543"/>
            <a:ext cx="653143" cy="62411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投影片編號版面配置區 1"/>
          <p:cNvSpPr>
            <a:spLocks noGrp="1"/>
          </p:cNvSpPr>
          <p:nvPr>
            <p:ph type="sldNum" sz="quarter" idx="12"/>
          </p:nvPr>
        </p:nvSpPr>
        <p:spPr/>
        <p:txBody>
          <a:bodyPr/>
          <a:lstStyle/>
          <a:p>
            <a:fld id="{A6174ADA-354D-4803-A14C-B38EECA4D689}" type="slidenum">
              <a:rPr lang="zh-TW" altLang="en-US" smtClean="0"/>
              <a:t>60</a:t>
            </a:fld>
            <a:endParaRPr lang="zh-TW" altLang="en-US"/>
          </a:p>
        </p:txBody>
      </p:sp>
    </p:spTree>
    <p:extLst>
      <p:ext uri="{BB962C8B-B14F-4D97-AF65-F5344CB8AC3E}">
        <p14:creationId xmlns:p14="http://schemas.microsoft.com/office/powerpoint/2010/main" val="263779418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699"/>
        <p:cNvGrpSpPr/>
        <p:nvPr/>
      </p:nvGrpSpPr>
      <p:grpSpPr>
        <a:xfrm>
          <a:off x="0" y="0"/>
          <a:ext cx="0" cy="0"/>
          <a:chOff x="0" y="0"/>
          <a:chExt cx="0" cy="0"/>
        </a:xfrm>
      </p:grpSpPr>
      <p:sp>
        <p:nvSpPr>
          <p:cNvPr id="702" name="Google Shape;702;p68"/>
          <p:cNvSpPr/>
          <p:nvPr/>
        </p:nvSpPr>
        <p:spPr>
          <a:xfrm>
            <a:off x="367005" y="3300809"/>
            <a:ext cx="6421550" cy="474175"/>
          </a:xfrm>
          <a:prstGeom prst="rect">
            <a:avLst/>
          </a:prstGeom>
          <a:solidFill>
            <a:srgbClr val="E1F0FF"/>
          </a:solidFill>
          <a:ln>
            <a:solidFill>
              <a:srgbClr val="E1F0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285750" indent="-285750" algn="ctr">
              <a:buFont typeface="Wingdings" panose="05000000000000000000" pitchFamily="2" charset="2"/>
              <a:buChar char="Ø"/>
            </a:pPr>
            <a:r>
              <a:rPr lang="zh-TW" altLang="en-US" dirty="0">
                <a:solidFill>
                  <a:schemeClr val="tx1">
                    <a:lumMod val="85000"/>
                    <a:lumOff val="15000"/>
                  </a:schemeClr>
                </a:solidFill>
                <a:latin typeface="華康中特圓體" panose="020F0809000000000000" pitchFamily="49" charset="-120"/>
                <a:ea typeface="華康中特圓體" panose="020F0809000000000000" pitchFamily="49" charset="-120"/>
                <a:sym typeface="Calibri"/>
              </a:rPr>
              <a:t>「大學辦理特殊選才招生計畫」錄取生</a:t>
            </a:r>
            <a:r>
              <a:rPr lang="zh-TW" altLang="en-US" dirty="0" smtClean="0">
                <a:solidFill>
                  <a:schemeClr val="tx1">
                    <a:lumMod val="85000"/>
                    <a:lumOff val="15000"/>
                  </a:schemeClr>
                </a:solidFill>
                <a:latin typeface="華康中特圓體" panose="020F0809000000000000" pitchFamily="49" charset="-120"/>
                <a:ea typeface="華康中特圓體" panose="020F0809000000000000" pitchFamily="49" charset="-120"/>
                <a:sym typeface="Calibri"/>
              </a:rPr>
              <a:t>名單</a:t>
            </a:r>
            <a:r>
              <a:rPr lang="en-US" altLang="zh-TW" dirty="0" smtClean="0">
                <a:solidFill>
                  <a:schemeClr val="tx1">
                    <a:lumMod val="85000"/>
                    <a:lumOff val="15000"/>
                  </a:schemeClr>
                </a:solidFill>
                <a:latin typeface="華康中特圓體" panose="020F0809000000000000" pitchFamily="49" charset="-120"/>
                <a:ea typeface="華康中特圓體" panose="020F0809000000000000" pitchFamily="49" charset="-120"/>
                <a:sym typeface="Calibri"/>
              </a:rPr>
              <a:t>(</a:t>
            </a:r>
            <a:r>
              <a:rPr lang="zh-TW" altLang="en-US" dirty="0" smtClean="0">
                <a:solidFill>
                  <a:schemeClr val="tx1">
                    <a:lumMod val="85000"/>
                    <a:lumOff val="15000"/>
                  </a:schemeClr>
                </a:solidFill>
                <a:latin typeface="華康中特圓體" panose="020F0809000000000000" pitchFamily="49" charset="-120"/>
                <a:ea typeface="華康中特圓體" panose="020F0809000000000000" pitchFamily="49" charset="-120"/>
                <a:sym typeface="Calibri"/>
              </a:rPr>
              <a:t>未</a:t>
            </a:r>
            <a:r>
              <a:rPr lang="zh-TW" altLang="en-US" dirty="0">
                <a:solidFill>
                  <a:schemeClr val="tx1">
                    <a:lumMod val="85000"/>
                    <a:lumOff val="15000"/>
                  </a:schemeClr>
                </a:solidFill>
                <a:latin typeface="華康中特圓體" panose="020F0809000000000000" pitchFamily="49" charset="-120"/>
                <a:ea typeface="華康中特圓體" panose="020F0809000000000000" pitchFamily="49" charset="-120"/>
                <a:sym typeface="Calibri"/>
              </a:rPr>
              <a:t>聲明放棄</a:t>
            </a:r>
            <a:r>
              <a:rPr lang="zh-TW" altLang="en-US" dirty="0" smtClean="0">
                <a:solidFill>
                  <a:schemeClr val="tx1">
                    <a:lumMod val="85000"/>
                    <a:lumOff val="15000"/>
                  </a:schemeClr>
                </a:solidFill>
                <a:latin typeface="華康中特圓體" panose="020F0809000000000000" pitchFamily="49" charset="-120"/>
                <a:ea typeface="華康中特圓體" panose="020F0809000000000000" pitchFamily="49" charset="-120"/>
                <a:sym typeface="Calibri"/>
              </a:rPr>
              <a:t>者</a:t>
            </a:r>
            <a:r>
              <a:rPr lang="en-US" altLang="zh-TW" dirty="0" smtClean="0">
                <a:solidFill>
                  <a:schemeClr val="tx1">
                    <a:lumMod val="85000"/>
                    <a:lumOff val="15000"/>
                  </a:schemeClr>
                </a:solidFill>
                <a:latin typeface="華康中特圓體" panose="020F0809000000000000" pitchFamily="49" charset="-120"/>
                <a:ea typeface="華康中特圓體" panose="020F0809000000000000" pitchFamily="49" charset="-120"/>
                <a:sym typeface="Calibri"/>
              </a:rPr>
              <a:t>)</a:t>
            </a:r>
            <a:endParaRPr dirty="0">
              <a:solidFill>
                <a:schemeClr val="tx1">
                  <a:lumMod val="85000"/>
                  <a:lumOff val="15000"/>
                </a:schemeClr>
              </a:solidFill>
              <a:latin typeface="華康中特圓體" panose="020F0809000000000000" pitchFamily="49" charset="-120"/>
              <a:ea typeface="華康中特圓體" panose="020F0809000000000000" pitchFamily="49" charset="-120"/>
              <a:sym typeface="Calibri"/>
            </a:endParaRPr>
          </a:p>
        </p:txBody>
      </p:sp>
      <p:sp>
        <p:nvSpPr>
          <p:cNvPr id="703" name="Google Shape;703;p68"/>
          <p:cNvSpPr/>
          <p:nvPr/>
        </p:nvSpPr>
        <p:spPr>
          <a:xfrm>
            <a:off x="367005" y="889158"/>
            <a:ext cx="3966870" cy="404019"/>
          </a:xfrm>
          <a:prstGeom prst="rect">
            <a:avLst/>
          </a:prstGeom>
          <a:solidFill>
            <a:srgbClr val="E1F0FF"/>
          </a:solidFill>
          <a:ln>
            <a:solidFill>
              <a:srgbClr val="E1F0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285750" indent="-285750" algn="ctr">
              <a:buFont typeface="Wingdings" panose="05000000000000000000" pitchFamily="2" charset="2"/>
              <a:buChar char="Ø"/>
            </a:pPr>
            <a:r>
              <a:rPr lang="zh-TW" altLang="en-US" dirty="0">
                <a:solidFill>
                  <a:schemeClr val="tx1">
                    <a:lumMod val="85000"/>
                    <a:lumOff val="15000"/>
                  </a:schemeClr>
                </a:solidFill>
                <a:latin typeface="華康中特圓體" panose="020F0809000000000000" pitchFamily="49" charset="-120"/>
                <a:ea typeface="華康中特圓體" panose="020F0809000000000000" pitchFamily="49" charset="-120"/>
                <a:sym typeface="Calibri"/>
              </a:rPr>
              <a:t>大學繁星錄取生報名四技申請名單</a:t>
            </a:r>
            <a:endParaRPr dirty="0">
              <a:solidFill>
                <a:schemeClr val="tx1">
                  <a:lumMod val="85000"/>
                  <a:lumOff val="15000"/>
                </a:schemeClr>
              </a:solidFill>
              <a:latin typeface="華康中特圓體" panose="020F0809000000000000" pitchFamily="49" charset="-120"/>
              <a:ea typeface="華康中特圓體" panose="020F0809000000000000" pitchFamily="49" charset="-120"/>
              <a:sym typeface="Calibri"/>
            </a:endParaRPr>
          </a:p>
        </p:txBody>
      </p:sp>
      <p:sp>
        <p:nvSpPr>
          <p:cNvPr id="11" name="矩形 10"/>
          <p:cNvSpPr/>
          <p:nvPr/>
        </p:nvSpPr>
        <p:spPr>
          <a:xfrm>
            <a:off x="0" y="-874"/>
            <a:ext cx="12192000" cy="520700"/>
          </a:xfrm>
          <a:prstGeom prst="rect">
            <a:avLst/>
          </a:prstGeom>
          <a:solidFill>
            <a:srgbClr val="DFD7E9"/>
          </a:solidFill>
          <a:ln>
            <a:solidFill>
              <a:srgbClr val="DFD7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TW" sz="2400" dirty="0">
                <a:solidFill>
                  <a:schemeClr val="tx1"/>
                </a:solidFill>
                <a:latin typeface="華康中特圓體" panose="020F0809000000000000" pitchFamily="49" charset="-120"/>
                <a:ea typeface="華康中特圓體" panose="020F0809000000000000" pitchFamily="49" charset="-120"/>
                <a:sym typeface="Wingdings" panose="05000000000000000000" pitchFamily="2" charset="2"/>
              </a:rPr>
              <a:t>4.</a:t>
            </a:r>
            <a:r>
              <a:rPr lang="zh-TW" altLang="en-US" sz="2400" dirty="0" smtClean="0">
                <a:solidFill>
                  <a:schemeClr val="tx1"/>
                </a:solidFill>
                <a:latin typeface="華康中特圓體" panose="020F0809000000000000" pitchFamily="49" charset="-120"/>
                <a:ea typeface="華康中特圓體" panose="020F0809000000000000" pitchFamily="49" charset="-120"/>
                <a:sym typeface="Wingdings" panose="05000000000000000000" pitchFamily="2" charset="2"/>
              </a:rPr>
              <a:t>查詢：其他</a:t>
            </a:r>
            <a:r>
              <a:rPr lang="zh-TW" altLang="en-US" sz="2400" dirty="0">
                <a:solidFill>
                  <a:schemeClr val="tx1"/>
                </a:solidFill>
                <a:latin typeface="華康中特圓體" panose="020F0809000000000000" pitchFamily="49" charset="-120"/>
                <a:ea typeface="華康中特圓體" panose="020F0809000000000000" pitchFamily="49" charset="-120"/>
                <a:sym typeface="Wingdings" panose="05000000000000000000" pitchFamily="2" charset="2"/>
              </a:rPr>
              <a:t>管道錄取生報名四技申請名單</a:t>
            </a:r>
            <a:endParaRPr lang="en-US" altLang="zh-TW" sz="2400" dirty="0">
              <a:solidFill>
                <a:schemeClr val="tx1"/>
              </a:solidFill>
              <a:latin typeface="華康中特圓體" panose="020F0809000000000000" pitchFamily="49" charset="-120"/>
              <a:ea typeface="華康中特圓體" panose="020F0809000000000000" pitchFamily="49" charset="-120"/>
              <a:sym typeface="Wingdings" panose="05000000000000000000" pitchFamily="2" charset="2"/>
            </a:endParaRPr>
          </a:p>
        </p:txBody>
      </p:sp>
      <p:pic>
        <p:nvPicPr>
          <p:cNvPr id="4" name="圖片 3"/>
          <p:cNvPicPr>
            <a:picLocks noChangeAspect="1"/>
          </p:cNvPicPr>
          <p:nvPr/>
        </p:nvPicPr>
        <p:blipFill rotWithShape="1">
          <a:blip r:embed="rId3">
            <a:extLst>
              <a:ext uri="{28A0092B-C50C-407E-A947-70E740481C1C}">
                <a14:useLocalDpi xmlns:a14="http://schemas.microsoft.com/office/drawing/2010/main" val="0"/>
              </a:ext>
            </a:extLst>
          </a:blip>
          <a:srcRect l="4375" t="23889" r="11093" b="52222"/>
          <a:stretch/>
        </p:blipFill>
        <p:spPr>
          <a:xfrm>
            <a:off x="367005" y="1293177"/>
            <a:ext cx="10306050" cy="1638300"/>
          </a:xfrm>
          <a:prstGeom prst="rect">
            <a:avLst/>
          </a:prstGeom>
        </p:spPr>
      </p:pic>
      <p:pic>
        <p:nvPicPr>
          <p:cNvPr id="6" name="圖片 5"/>
          <p:cNvPicPr>
            <a:picLocks noChangeAspect="1"/>
          </p:cNvPicPr>
          <p:nvPr/>
        </p:nvPicPr>
        <p:blipFill rotWithShape="1">
          <a:blip r:embed="rId4">
            <a:extLst>
              <a:ext uri="{28A0092B-C50C-407E-A947-70E740481C1C}">
                <a14:useLocalDpi xmlns:a14="http://schemas.microsoft.com/office/drawing/2010/main" val="0"/>
              </a:ext>
            </a:extLst>
          </a:blip>
          <a:srcRect l="5000" t="20258" r="3854" b="46481"/>
          <a:stretch/>
        </p:blipFill>
        <p:spPr>
          <a:xfrm>
            <a:off x="341605" y="3784599"/>
            <a:ext cx="11112500" cy="2281027"/>
          </a:xfrm>
          <a:prstGeom prst="rect">
            <a:avLst/>
          </a:prstGeom>
        </p:spPr>
      </p:pic>
      <p:sp>
        <p:nvSpPr>
          <p:cNvPr id="2" name="投影片編號版面配置區 1"/>
          <p:cNvSpPr>
            <a:spLocks noGrp="1"/>
          </p:cNvSpPr>
          <p:nvPr>
            <p:ph type="sldNum" sz="quarter" idx="12"/>
          </p:nvPr>
        </p:nvSpPr>
        <p:spPr/>
        <p:txBody>
          <a:bodyPr/>
          <a:lstStyle/>
          <a:p>
            <a:fld id="{A6174ADA-354D-4803-A14C-B38EECA4D689}" type="slidenum">
              <a:rPr lang="zh-TW" altLang="en-US" smtClean="0"/>
              <a:t>61</a:t>
            </a:fld>
            <a:endParaRPr lang="zh-TW" altLang="en-US"/>
          </a:p>
        </p:txBody>
      </p:sp>
    </p:spTree>
    <p:extLst>
      <p:ext uri="{BB962C8B-B14F-4D97-AF65-F5344CB8AC3E}">
        <p14:creationId xmlns:p14="http://schemas.microsoft.com/office/powerpoint/2010/main" val="184550673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710"/>
        <p:cNvGrpSpPr/>
        <p:nvPr/>
      </p:nvGrpSpPr>
      <p:grpSpPr>
        <a:xfrm>
          <a:off x="0" y="0"/>
          <a:ext cx="0" cy="0"/>
          <a:chOff x="0" y="0"/>
          <a:chExt cx="0" cy="0"/>
        </a:xfrm>
      </p:grpSpPr>
      <p:pic>
        <p:nvPicPr>
          <p:cNvPr id="11" name="圖片 10"/>
          <p:cNvPicPr>
            <a:picLocks noChangeAspect="1"/>
          </p:cNvPicPr>
          <p:nvPr/>
        </p:nvPicPr>
        <p:blipFill rotWithShape="1">
          <a:blip r:embed="rId3">
            <a:extLst>
              <a:ext uri="{28A0092B-C50C-407E-A947-70E740481C1C}">
                <a14:useLocalDpi xmlns:a14="http://schemas.microsoft.com/office/drawing/2010/main" val="0"/>
              </a:ext>
            </a:extLst>
          </a:blip>
          <a:srcRect l="8824" t="-197" r="35478" b="10589"/>
          <a:stretch/>
        </p:blipFill>
        <p:spPr>
          <a:xfrm>
            <a:off x="1088405" y="576169"/>
            <a:ext cx="7640486" cy="6145306"/>
          </a:xfrm>
          <a:prstGeom prst="rect">
            <a:avLst/>
          </a:prstGeom>
        </p:spPr>
      </p:pic>
      <p:sp>
        <p:nvSpPr>
          <p:cNvPr id="714" name="Google Shape;714;p69"/>
          <p:cNvSpPr/>
          <p:nvPr/>
        </p:nvSpPr>
        <p:spPr>
          <a:xfrm>
            <a:off x="7838829" y="4239766"/>
            <a:ext cx="706029" cy="2109425"/>
          </a:xfrm>
          <a:prstGeom prst="rect">
            <a:avLst/>
          </a:prstGeom>
          <a:noFill/>
          <a:ln w="571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7" name="矩形 6"/>
          <p:cNvSpPr/>
          <p:nvPr/>
        </p:nvSpPr>
        <p:spPr>
          <a:xfrm>
            <a:off x="0" y="-874"/>
            <a:ext cx="12192000" cy="520700"/>
          </a:xfrm>
          <a:prstGeom prst="rect">
            <a:avLst/>
          </a:prstGeom>
          <a:solidFill>
            <a:srgbClr val="DFD7E9"/>
          </a:solidFill>
          <a:ln>
            <a:solidFill>
              <a:srgbClr val="DFD7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TW" sz="2400" dirty="0" smtClean="0">
                <a:solidFill>
                  <a:schemeClr val="tx1"/>
                </a:solidFill>
                <a:latin typeface="華康中特圓體" panose="020F0809000000000000" pitchFamily="49" charset="-120"/>
                <a:ea typeface="華康中特圓體" panose="020F0809000000000000" pitchFamily="49" charset="-120"/>
                <a:sym typeface="Wingdings" panose="05000000000000000000" pitchFamily="2" charset="2"/>
              </a:rPr>
              <a:t>4.</a:t>
            </a:r>
            <a:r>
              <a:rPr lang="zh-TW" altLang="en-US" sz="2400" dirty="0" smtClean="0">
                <a:solidFill>
                  <a:schemeClr val="tx1"/>
                </a:solidFill>
                <a:latin typeface="華康中特圓體" panose="020F0809000000000000" pitchFamily="49" charset="-120"/>
                <a:ea typeface="華康中特圓體" panose="020F0809000000000000" pitchFamily="49" charset="-120"/>
                <a:sym typeface="Wingdings" panose="05000000000000000000" pitchFamily="2" charset="2"/>
              </a:rPr>
              <a:t> 查詢</a:t>
            </a:r>
            <a:r>
              <a:rPr lang="zh-TW" altLang="en-US" sz="2400" dirty="0">
                <a:solidFill>
                  <a:schemeClr val="tx1"/>
                </a:solidFill>
                <a:latin typeface="華康中特圓體" panose="020F0809000000000000" pitchFamily="49" charset="-120"/>
                <a:ea typeface="華康中特圓體" panose="020F0809000000000000" pitchFamily="49" charset="-120"/>
                <a:sym typeface="Wingdings" panose="05000000000000000000" pitchFamily="2" charset="2"/>
              </a:rPr>
              <a:t>：</a:t>
            </a:r>
            <a:r>
              <a:rPr lang="zh-TW" altLang="en-US" sz="2400" dirty="0" smtClean="0">
                <a:solidFill>
                  <a:schemeClr val="tx1"/>
                </a:solidFill>
                <a:latin typeface="華康中特圓體" panose="020F0809000000000000" pitchFamily="49" charset="-120"/>
                <a:ea typeface="華康中特圓體" panose="020F0809000000000000" pitchFamily="49" charset="-120"/>
                <a:sym typeface="Wingdings" panose="05000000000000000000" pitchFamily="2" charset="2"/>
              </a:rPr>
              <a:t>第一</a:t>
            </a:r>
            <a:r>
              <a:rPr lang="zh-TW" altLang="en-US" sz="2400" dirty="0">
                <a:solidFill>
                  <a:schemeClr val="tx1"/>
                </a:solidFill>
                <a:latin typeface="華康中特圓體" panose="020F0809000000000000" pitchFamily="49" charset="-120"/>
                <a:ea typeface="華康中特圓體" panose="020F0809000000000000" pitchFamily="49" charset="-120"/>
                <a:sym typeface="Wingdings" panose="05000000000000000000" pitchFamily="2" charset="2"/>
              </a:rPr>
              <a:t>階段篩選結果</a:t>
            </a:r>
            <a:r>
              <a:rPr lang="zh-TW" altLang="en-US" sz="2400" dirty="0" smtClean="0">
                <a:solidFill>
                  <a:schemeClr val="tx1"/>
                </a:solidFill>
                <a:latin typeface="華康中特圓體" panose="020F0809000000000000" pitchFamily="49" charset="-120"/>
                <a:ea typeface="華康中特圓體" panose="020F0809000000000000" pitchFamily="49" charset="-120"/>
                <a:sym typeface="Wingdings" panose="05000000000000000000" pitchFamily="2" charset="2"/>
              </a:rPr>
              <a:t>查詢</a:t>
            </a:r>
            <a:r>
              <a:rPr lang="en-US" altLang="zh-TW" sz="2400" dirty="0" smtClean="0">
                <a:solidFill>
                  <a:schemeClr val="tx1"/>
                </a:solidFill>
                <a:latin typeface="華康中特圓體" panose="020F0809000000000000" pitchFamily="49" charset="-120"/>
                <a:ea typeface="華康中特圓體" panose="020F0809000000000000" pitchFamily="49" charset="-120"/>
                <a:sym typeface="Wingdings" panose="05000000000000000000" pitchFamily="2" charset="2"/>
              </a:rPr>
              <a:t>(1/2)</a:t>
            </a:r>
            <a:endParaRPr lang="en-US" altLang="zh-TW" sz="2400" dirty="0">
              <a:solidFill>
                <a:schemeClr val="tx1"/>
              </a:solidFill>
              <a:latin typeface="華康中特圓體" panose="020F0809000000000000" pitchFamily="49" charset="-120"/>
              <a:ea typeface="華康中特圓體" panose="020F0809000000000000" pitchFamily="49" charset="-120"/>
              <a:sym typeface="Wingdings" panose="05000000000000000000" pitchFamily="2" charset="2"/>
            </a:endParaRPr>
          </a:p>
        </p:txBody>
      </p:sp>
      <p:sp>
        <p:nvSpPr>
          <p:cNvPr id="9" name="文字方塊 8"/>
          <p:cNvSpPr txBox="1"/>
          <p:nvPr/>
        </p:nvSpPr>
        <p:spPr>
          <a:xfrm>
            <a:off x="8728891" y="4079209"/>
            <a:ext cx="3373119" cy="633578"/>
          </a:xfrm>
          <a:prstGeom prst="rect">
            <a:avLst/>
          </a:prstGeom>
          <a:solidFill>
            <a:srgbClr val="E1F0FF"/>
          </a:solidFill>
          <a:ln>
            <a:solidFill>
              <a:srgbClr val="E1F0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342900" indent="-342900">
              <a:buFont typeface="Wingdings" panose="05000000000000000000" pitchFamily="2" charset="2"/>
              <a:buChar char="Ø"/>
              <a:defRPr sz="2000">
                <a:latin typeface="華康中特圓體" panose="020F0809000000000000" pitchFamily="49" charset="-120"/>
                <a:ea typeface="華康中特圓體" panose="020F0809000000000000" pitchFamily="49" charset="-12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zh-TW" altLang="en-US" sz="1600" dirty="0">
                <a:solidFill>
                  <a:schemeClr val="tx1"/>
                </a:solidFill>
              </a:rPr>
              <a:t>可查詢申請生是否</a:t>
            </a:r>
            <a:r>
              <a:rPr lang="zh-TW" altLang="en-US" sz="1600" dirty="0" smtClean="0">
                <a:solidFill>
                  <a:schemeClr val="tx1"/>
                </a:solidFill>
              </a:rPr>
              <a:t>完成網路</a:t>
            </a:r>
            <a:r>
              <a:rPr lang="zh-TW" altLang="en-US" sz="1600" dirty="0">
                <a:solidFill>
                  <a:schemeClr val="tx1"/>
                </a:solidFill>
              </a:rPr>
              <a:t>上傳資格審查</a:t>
            </a:r>
            <a:r>
              <a:rPr lang="zh-TW" altLang="en-US" sz="1600" dirty="0" smtClean="0">
                <a:solidFill>
                  <a:schemeClr val="tx1"/>
                </a:solidFill>
              </a:rPr>
              <a:t>暨學習歷程備審資料</a:t>
            </a:r>
            <a:endParaRPr lang="en-US" altLang="zh-TW" sz="1600" dirty="0">
              <a:solidFill>
                <a:schemeClr val="tx1"/>
              </a:solidFill>
            </a:endParaRPr>
          </a:p>
        </p:txBody>
      </p:sp>
      <p:sp>
        <p:nvSpPr>
          <p:cNvPr id="10" name="文字方塊 9"/>
          <p:cNvSpPr txBox="1"/>
          <p:nvPr/>
        </p:nvSpPr>
        <p:spPr>
          <a:xfrm>
            <a:off x="8728891" y="4821556"/>
            <a:ext cx="3373119" cy="752767"/>
          </a:xfrm>
          <a:prstGeom prst="rect">
            <a:avLst/>
          </a:prstGeom>
          <a:solidFill>
            <a:srgbClr val="E1F0FF"/>
          </a:solidFill>
          <a:ln>
            <a:solidFill>
              <a:srgbClr val="E1F0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342900" indent="-342900">
              <a:buFont typeface="Wingdings" panose="05000000000000000000" pitchFamily="2" charset="2"/>
              <a:buChar char="Ø"/>
              <a:defRPr sz="2000">
                <a:latin typeface="華康中特圓體" panose="020F0809000000000000" pitchFamily="49" charset="-120"/>
                <a:ea typeface="華康中特圓體" panose="020F0809000000000000" pitchFamily="49" charset="-12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zh-TW" altLang="en-US" sz="1600" dirty="0" smtClean="0">
                <a:solidFill>
                  <a:schemeClr val="tx1"/>
                </a:solidFill>
              </a:rPr>
              <a:t>此欄會依據</a:t>
            </a:r>
            <a:r>
              <a:rPr lang="zh-TW" altLang="en-US" sz="1600" dirty="0" smtClean="0">
                <a:solidFill>
                  <a:srgbClr val="0066CC"/>
                </a:solidFill>
              </a:rPr>
              <a:t>申請生是否完成上傳</a:t>
            </a:r>
            <a:r>
              <a:rPr lang="zh-TW" altLang="en-US" sz="1600" dirty="0" smtClean="0">
                <a:solidFill>
                  <a:schemeClr val="tx1"/>
                </a:solidFill>
              </a:rPr>
              <a:t>及</a:t>
            </a:r>
            <a:r>
              <a:rPr lang="zh-TW" altLang="en-US" sz="1600" dirty="0" smtClean="0">
                <a:solidFill>
                  <a:srgbClr val="0066CC"/>
                </a:solidFill>
              </a:rPr>
              <a:t>該校系組學程上傳截止日</a:t>
            </a:r>
            <a:r>
              <a:rPr lang="zh-TW" altLang="en-US" sz="1600" dirty="0" smtClean="0">
                <a:solidFill>
                  <a:schemeClr val="tx1"/>
                </a:solidFill>
              </a:rPr>
              <a:t>而變動</a:t>
            </a:r>
            <a:endParaRPr lang="en-US" altLang="zh-TW" sz="1600" dirty="0">
              <a:solidFill>
                <a:schemeClr val="tx1"/>
              </a:solidFill>
            </a:endParaRPr>
          </a:p>
        </p:txBody>
      </p:sp>
      <p:sp>
        <p:nvSpPr>
          <p:cNvPr id="3" name="投影片編號版面配置區 2"/>
          <p:cNvSpPr>
            <a:spLocks noGrp="1"/>
          </p:cNvSpPr>
          <p:nvPr>
            <p:ph type="sldNum" sz="quarter" idx="12"/>
          </p:nvPr>
        </p:nvSpPr>
        <p:spPr/>
        <p:txBody>
          <a:bodyPr/>
          <a:lstStyle/>
          <a:p>
            <a:fld id="{A6174ADA-354D-4803-A14C-B38EECA4D689}" type="slidenum">
              <a:rPr lang="zh-TW" altLang="en-US" smtClean="0"/>
              <a:t>62</a:t>
            </a:fld>
            <a:endParaRPr lang="zh-TW" altLang="en-US"/>
          </a:p>
        </p:txBody>
      </p:sp>
    </p:spTree>
    <p:extLst>
      <p:ext uri="{BB962C8B-B14F-4D97-AF65-F5344CB8AC3E}">
        <p14:creationId xmlns:p14="http://schemas.microsoft.com/office/powerpoint/2010/main" val="315590806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721"/>
        <p:cNvGrpSpPr/>
        <p:nvPr/>
      </p:nvGrpSpPr>
      <p:grpSpPr>
        <a:xfrm>
          <a:off x="0" y="0"/>
          <a:ext cx="0" cy="0"/>
          <a:chOff x="0" y="0"/>
          <a:chExt cx="0" cy="0"/>
        </a:xfrm>
      </p:grpSpPr>
      <p:sp>
        <p:nvSpPr>
          <p:cNvPr id="722" name="Google Shape;722;p70"/>
          <p:cNvSpPr txBox="1"/>
          <p:nvPr/>
        </p:nvSpPr>
        <p:spPr>
          <a:xfrm>
            <a:off x="244475" y="675309"/>
            <a:ext cx="3298825" cy="348163"/>
          </a:xfrm>
          <a:prstGeom prst="rect">
            <a:avLst/>
          </a:prstGeom>
          <a:solidFill>
            <a:srgbClr val="E1F0FF"/>
          </a:solidFill>
          <a:ln>
            <a:solidFill>
              <a:srgbClr val="E1F0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zh-TW"/>
            </a:defPPr>
            <a:lvl1pPr algn="ctr">
              <a:defRPr>
                <a:solidFill>
                  <a:schemeClr val="lt1"/>
                </a:solidFill>
                <a:latin typeface="華康中特圓體" panose="020F0809000000000000" pitchFamily="49" charset="-120"/>
                <a:ea typeface="華康中特圓體" panose="020F0809000000000000" pitchFamily="49" charset="-12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285750" indent="-285750" algn="l">
              <a:buFont typeface="Wingdings" panose="05000000000000000000" pitchFamily="2" charset="2"/>
              <a:buChar char="Ø"/>
            </a:pPr>
            <a:r>
              <a:rPr lang="zh-TW" altLang="en-US" dirty="0">
                <a:solidFill>
                  <a:schemeClr val="tx1"/>
                </a:solidFill>
                <a:sym typeface="arial"/>
              </a:rPr>
              <a:t>全校第一階段篩選</a:t>
            </a:r>
            <a:r>
              <a:rPr lang="zh-TW" altLang="en-US" dirty="0" smtClean="0">
                <a:solidFill>
                  <a:schemeClr val="tx1"/>
                </a:solidFill>
                <a:sym typeface="arial"/>
              </a:rPr>
              <a:t>結果</a:t>
            </a:r>
            <a:r>
              <a:rPr lang="en-US" altLang="zh-TW" dirty="0" smtClean="0">
                <a:solidFill>
                  <a:schemeClr val="tx1"/>
                </a:solidFill>
                <a:sym typeface="arial"/>
              </a:rPr>
              <a:t>(PDF)</a:t>
            </a:r>
            <a:endParaRPr dirty="0">
              <a:solidFill>
                <a:schemeClr val="tx1"/>
              </a:solidFill>
              <a:sym typeface="Calibri"/>
            </a:endParaRPr>
          </a:p>
        </p:txBody>
      </p:sp>
      <p:sp>
        <p:nvSpPr>
          <p:cNvPr id="14" name="矩形 13"/>
          <p:cNvSpPr/>
          <p:nvPr/>
        </p:nvSpPr>
        <p:spPr>
          <a:xfrm>
            <a:off x="0" y="-874"/>
            <a:ext cx="12192000" cy="520700"/>
          </a:xfrm>
          <a:prstGeom prst="rect">
            <a:avLst/>
          </a:prstGeom>
          <a:solidFill>
            <a:srgbClr val="DFD7E9"/>
          </a:solidFill>
          <a:ln>
            <a:solidFill>
              <a:srgbClr val="DFD7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TW" sz="2400" dirty="0">
                <a:solidFill>
                  <a:schemeClr val="tx1"/>
                </a:solidFill>
                <a:latin typeface="華康中特圓體" panose="020F0809000000000000" pitchFamily="49" charset="-120"/>
                <a:ea typeface="華康中特圓體" panose="020F0809000000000000" pitchFamily="49" charset="-120"/>
                <a:sym typeface="Wingdings" panose="05000000000000000000" pitchFamily="2" charset="2"/>
              </a:rPr>
              <a:t>4 </a:t>
            </a:r>
            <a:r>
              <a:rPr lang="zh-TW" altLang="en-US" sz="2400" dirty="0" smtClean="0">
                <a:solidFill>
                  <a:schemeClr val="tx1"/>
                </a:solidFill>
                <a:latin typeface="華康中特圓體" panose="020F0809000000000000" pitchFamily="49" charset="-120"/>
                <a:ea typeface="華康中特圓體" panose="020F0809000000000000" pitchFamily="49" charset="-120"/>
                <a:sym typeface="Wingdings" panose="05000000000000000000" pitchFamily="2" charset="2"/>
              </a:rPr>
              <a:t>查詢：第一</a:t>
            </a:r>
            <a:r>
              <a:rPr lang="zh-TW" altLang="en-US" sz="2400" dirty="0">
                <a:solidFill>
                  <a:schemeClr val="tx1"/>
                </a:solidFill>
                <a:latin typeface="華康中特圓體" panose="020F0809000000000000" pitchFamily="49" charset="-120"/>
                <a:ea typeface="華康中特圓體" panose="020F0809000000000000" pitchFamily="49" charset="-120"/>
                <a:sym typeface="Wingdings" panose="05000000000000000000" pitchFamily="2" charset="2"/>
              </a:rPr>
              <a:t>階段篩選結果</a:t>
            </a:r>
            <a:r>
              <a:rPr lang="zh-TW" altLang="en-US" sz="2400" dirty="0" smtClean="0">
                <a:solidFill>
                  <a:schemeClr val="tx1"/>
                </a:solidFill>
                <a:latin typeface="華康中特圓體" panose="020F0809000000000000" pitchFamily="49" charset="-120"/>
                <a:ea typeface="華康中特圓體" panose="020F0809000000000000" pitchFamily="49" charset="-120"/>
                <a:sym typeface="Wingdings" panose="05000000000000000000" pitchFamily="2" charset="2"/>
              </a:rPr>
              <a:t>查詢</a:t>
            </a:r>
            <a:r>
              <a:rPr lang="en-US" altLang="zh-TW" sz="2400" dirty="0" smtClean="0">
                <a:solidFill>
                  <a:schemeClr val="tx1"/>
                </a:solidFill>
                <a:latin typeface="華康中特圓體" panose="020F0809000000000000" pitchFamily="49" charset="-120"/>
                <a:ea typeface="華康中特圓體" panose="020F0809000000000000" pitchFamily="49" charset="-120"/>
                <a:sym typeface="Wingdings" panose="05000000000000000000" pitchFamily="2" charset="2"/>
              </a:rPr>
              <a:t>(2/2)</a:t>
            </a:r>
            <a:endParaRPr lang="en-US" altLang="zh-TW" sz="2400" dirty="0">
              <a:solidFill>
                <a:schemeClr val="tx1"/>
              </a:solidFill>
              <a:latin typeface="華康中特圓體" panose="020F0809000000000000" pitchFamily="49" charset="-120"/>
              <a:ea typeface="華康中特圓體" panose="020F0809000000000000" pitchFamily="49" charset="-120"/>
              <a:sym typeface="Wingdings" panose="05000000000000000000" pitchFamily="2" charset="2"/>
            </a:endParaRPr>
          </a:p>
        </p:txBody>
      </p:sp>
      <p:pic>
        <p:nvPicPr>
          <p:cNvPr id="2" name="圖片 1"/>
          <p:cNvPicPr>
            <a:picLocks noChangeAspect="1"/>
          </p:cNvPicPr>
          <p:nvPr/>
        </p:nvPicPr>
        <p:blipFill rotWithShape="1">
          <a:blip r:embed="rId3">
            <a:extLst>
              <a:ext uri="{28A0092B-C50C-407E-A947-70E740481C1C}">
                <a14:useLocalDpi xmlns:a14="http://schemas.microsoft.com/office/drawing/2010/main" val="0"/>
              </a:ext>
            </a:extLst>
          </a:blip>
          <a:srcRect l="4843" t="8056" r="15781" b="13056"/>
          <a:stretch/>
        </p:blipFill>
        <p:spPr>
          <a:xfrm>
            <a:off x="3768725" y="675309"/>
            <a:ext cx="5404999" cy="3047846"/>
          </a:xfrm>
          <a:prstGeom prst="rect">
            <a:avLst/>
          </a:prstGeom>
          <a:ln>
            <a:solidFill>
              <a:schemeClr val="tx2"/>
            </a:solidFill>
          </a:ln>
        </p:spPr>
      </p:pic>
      <p:sp>
        <p:nvSpPr>
          <p:cNvPr id="18" name="Google Shape;722;p70"/>
          <p:cNvSpPr txBox="1"/>
          <p:nvPr/>
        </p:nvSpPr>
        <p:spPr>
          <a:xfrm>
            <a:off x="244475" y="4139495"/>
            <a:ext cx="3708400" cy="397817"/>
          </a:xfrm>
          <a:prstGeom prst="rect">
            <a:avLst/>
          </a:prstGeom>
          <a:solidFill>
            <a:srgbClr val="E1F0FF"/>
          </a:solidFill>
          <a:ln>
            <a:solidFill>
              <a:srgbClr val="E1F0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zh-TW"/>
            </a:defPPr>
            <a:lvl1pPr algn="ctr">
              <a:defRPr>
                <a:solidFill>
                  <a:schemeClr val="lt1"/>
                </a:solidFill>
                <a:latin typeface="華康中特圓體" panose="020F0809000000000000" pitchFamily="49" charset="-120"/>
                <a:ea typeface="華康中特圓體" panose="020F0809000000000000" pitchFamily="49" charset="-12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285750" indent="-285750">
              <a:buFont typeface="Wingdings" panose="05000000000000000000" pitchFamily="2" charset="2"/>
              <a:buChar char="Ø"/>
            </a:pPr>
            <a:r>
              <a:rPr lang="zh-TW" altLang="en-US" dirty="0">
                <a:solidFill>
                  <a:schemeClr val="tx1"/>
                </a:solidFill>
                <a:sym typeface="arial"/>
              </a:rPr>
              <a:t>全校第一階段篩選</a:t>
            </a:r>
            <a:r>
              <a:rPr lang="zh-TW" altLang="en-US" dirty="0" smtClean="0">
                <a:solidFill>
                  <a:schemeClr val="tx1"/>
                </a:solidFill>
                <a:sym typeface="arial"/>
              </a:rPr>
              <a:t>結果</a:t>
            </a:r>
            <a:r>
              <a:rPr lang="en-US" altLang="zh-TW" dirty="0" smtClean="0">
                <a:solidFill>
                  <a:schemeClr val="tx1"/>
                </a:solidFill>
                <a:sym typeface="arial"/>
              </a:rPr>
              <a:t>(Excel)</a:t>
            </a:r>
            <a:endParaRPr dirty="0">
              <a:solidFill>
                <a:schemeClr val="tx1"/>
              </a:solidFill>
              <a:sym typeface="Calibri"/>
            </a:endParaRPr>
          </a:p>
        </p:txBody>
      </p:sp>
      <p:pic>
        <p:nvPicPr>
          <p:cNvPr id="9" name="圖片 8"/>
          <p:cNvPicPr>
            <a:picLocks noChangeAspect="1"/>
          </p:cNvPicPr>
          <p:nvPr/>
        </p:nvPicPr>
        <p:blipFill>
          <a:blip r:embed="rId4"/>
          <a:stretch>
            <a:fillRect/>
          </a:stretch>
        </p:blipFill>
        <p:spPr>
          <a:xfrm>
            <a:off x="244474" y="4537311"/>
            <a:ext cx="11852275" cy="1692039"/>
          </a:xfrm>
          <a:prstGeom prst="rect">
            <a:avLst/>
          </a:prstGeom>
          <a:solidFill>
            <a:schemeClr val="bg1"/>
          </a:solidFill>
        </p:spPr>
      </p:pic>
      <p:sp>
        <p:nvSpPr>
          <p:cNvPr id="10" name="矩形 9"/>
          <p:cNvSpPr/>
          <p:nvPr/>
        </p:nvSpPr>
        <p:spPr>
          <a:xfrm>
            <a:off x="9771017" y="4537311"/>
            <a:ext cx="2325732" cy="169203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投影片編號版面配置區 2"/>
          <p:cNvSpPr>
            <a:spLocks noGrp="1"/>
          </p:cNvSpPr>
          <p:nvPr>
            <p:ph type="sldNum" sz="quarter" idx="12"/>
          </p:nvPr>
        </p:nvSpPr>
        <p:spPr/>
        <p:txBody>
          <a:bodyPr/>
          <a:lstStyle/>
          <a:p>
            <a:fld id="{A6174ADA-354D-4803-A14C-B38EECA4D689}" type="slidenum">
              <a:rPr lang="zh-TW" altLang="en-US" smtClean="0"/>
              <a:t>63</a:t>
            </a:fld>
            <a:endParaRPr lang="zh-TW" altLang="en-US"/>
          </a:p>
        </p:txBody>
      </p:sp>
    </p:spTree>
    <p:extLst>
      <p:ext uri="{BB962C8B-B14F-4D97-AF65-F5344CB8AC3E}">
        <p14:creationId xmlns:p14="http://schemas.microsoft.com/office/powerpoint/2010/main" val="2870386743"/>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733"/>
        <p:cNvGrpSpPr/>
        <p:nvPr/>
      </p:nvGrpSpPr>
      <p:grpSpPr>
        <a:xfrm>
          <a:off x="0" y="0"/>
          <a:ext cx="0" cy="0"/>
          <a:chOff x="0" y="0"/>
          <a:chExt cx="0" cy="0"/>
        </a:xfrm>
      </p:grpSpPr>
      <p:grpSp>
        <p:nvGrpSpPr>
          <p:cNvPr id="4" name="群組 3"/>
          <p:cNvGrpSpPr/>
          <p:nvPr/>
        </p:nvGrpSpPr>
        <p:grpSpPr>
          <a:xfrm>
            <a:off x="1180582" y="631351"/>
            <a:ext cx="9472904" cy="6090124"/>
            <a:chOff x="202650" y="1022727"/>
            <a:chExt cx="8024650" cy="5222498"/>
          </a:xfrm>
        </p:grpSpPr>
        <p:pic>
          <p:nvPicPr>
            <p:cNvPr id="736" name="Google Shape;736;p71"/>
            <p:cNvPicPr preferRelativeResize="0"/>
            <p:nvPr/>
          </p:nvPicPr>
          <p:blipFill rotWithShape="1">
            <a:blip r:embed="rId3">
              <a:alphaModFix/>
            </a:blip>
            <a:srcRect/>
            <a:stretch/>
          </p:blipFill>
          <p:spPr>
            <a:xfrm>
              <a:off x="202650" y="1022727"/>
              <a:ext cx="8024650" cy="5222498"/>
            </a:xfrm>
            <a:prstGeom prst="rect">
              <a:avLst/>
            </a:prstGeom>
            <a:noFill/>
            <a:ln>
              <a:noFill/>
            </a:ln>
          </p:spPr>
        </p:pic>
        <p:sp>
          <p:nvSpPr>
            <p:cNvPr id="3" name="矩形 2"/>
            <p:cNvSpPr/>
            <p:nvPr/>
          </p:nvSpPr>
          <p:spPr>
            <a:xfrm>
              <a:off x="1924050" y="4619625"/>
              <a:ext cx="742950" cy="128900"/>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矩形 11"/>
            <p:cNvSpPr/>
            <p:nvPr/>
          </p:nvSpPr>
          <p:spPr>
            <a:xfrm>
              <a:off x="4457700" y="4619625"/>
              <a:ext cx="742950" cy="128900"/>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矩形 12"/>
            <p:cNvSpPr/>
            <p:nvPr/>
          </p:nvSpPr>
          <p:spPr>
            <a:xfrm>
              <a:off x="6991350" y="4576925"/>
              <a:ext cx="742950" cy="128900"/>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矩形 13"/>
            <p:cNvSpPr/>
            <p:nvPr/>
          </p:nvSpPr>
          <p:spPr>
            <a:xfrm>
              <a:off x="447675" y="5176999"/>
              <a:ext cx="685800" cy="852325"/>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 name="矩形 14"/>
            <p:cNvSpPr/>
            <p:nvPr/>
          </p:nvSpPr>
          <p:spPr>
            <a:xfrm>
              <a:off x="2350375" y="2395014"/>
              <a:ext cx="392825" cy="1386411"/>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 name="矩形 15"/>
            <p:cNvSpPr/>
            <p:nvPr/>
          </p:nvSpPr>
          <p:spPr>
            <a:xfrm>
              <a:off x="3918387" y="2395014"/>
              <a:ext cx="539313" cy="1386411"/>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7" name="矩形 16"/>
            <p:cNvSpPr/>
            <p:nvPr/>
          </p:nvSpPr>
          <p:spPr>
            <a:xfrm>
              <a:off x="5762625" y="2395014"/>
              <a:ext cx="121526" cy="1386411"/>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737" name="Google Shape;737;p71"/>
          <p:cNvSpPr/>
          <p:nvPr/>
        </p:nvSpPr>
        <p:spPr>
          <a:xfrm>
            <a:off x="8561436" y="4998132"/>
            <a:ext cx="1729193" cy="1471573"/>
          </a:xfrm>
          <a:prstGeom prst="rect">
            <a:avLst/>
          </a:prstGeom>
          <a:noFill/>
          <a:ln w="571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8" name="矩形 17"/>
          <p:cNvSpPr/>
          <p:nvPr/>
        </p:nvSpPr>
        <p:spPr>
          <a:xfrm>
            <a:off x="0" y="-874"/>
            <a:ext cx="12192000" cy="520700"/>
          </a:xfrm>
          <a:prstGeom prst="rect">
            <a:avLst/>
          </a:prstGeom>
          <a:solidFill>
            <a:srgbClr val="DFD7E9"/>
          </a:solidFill>
          <a:ln>
            <a:solidFill>
              <a:srgbClr val="DFD7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TW" sz="2400" dirty="0" smtClean="0">
                <a:solidFill>
                  <a:schemeClr val="tx1"/>
                </a:solidFill>
                <a:latin typeface="華康中特圓體" panose="020F0809000000000000" pitchFamily="49" charset="-120"/>
                <a:ea typeface="華康中特圓體" panose="020F0809000000000000" pitchFamily="49" charset="-120"/>
                <a:sym typeface="Wingdings" panose="05000000000000000000" pitchFamily="2" charset="2"/>
              </a:rPr>
              <a:t>4. </a:t>
            </a:r>
            <a:r>
              <a:rPr lang="zh-TW" altLang="en-US" sz="2400" dirty="0" smtClean="0">
                <a:solidFill>
                  <a:schemeClr val="tx1"/>
                </a:solidFill>
                <a:latin typeface="華康中特圓體" panose="020F0809000000000000" pitchFamily="49" charset="-120"/>
                <a:ea typeface="華康中特圓體" panose="020F0809000000000000" pitchFamily="49" charset="-120"/>
                <a:sym typeface="Wingdings" panose="05000000000000000000" pitchFamily="2" charset="2"/>
              </a:rPr>
              <a:t>查詢</a:t>
            </a:r>
            <a:r>
              <a:rPr lang="zh-TW" altLang="en-US" sz="2400" dirty="0">
                <a:solidFill>
                  <a:schemeClr val="tx1"/>
                </a:solidFill>
                <a:latin typeface="華康中特圓體" panose="020F0809000000000000" pitchFamily="49" charset="-120"/>
                <a:ea typeface="華康中特圓體" panose="020F0809000000000000" pitchFamily="49" charset="-120"/>
                <a:sym typeface="Wingdings" panose="05000000000000000000" pitchFamily="2" charset="2"/>
              </a:rPr>
              <a:t>：</a:t>
            </a:r>
            <a:r>
              <a:rPr lang="zh-TW" altLang="en-US" sz="2400" dirty="0" smtClean="0">
                <a:solidFill>
                  <a:schemeClr val="tx1"/>
                </a:solidFill>
                <a:latin typeface="華康中特圓體" panose="020F0809000000000000" pitchFamily="49" charset="-120"/>
                <a:ea typeface="華康中特圓體" panose="020F0809000000000000" pitchFamily="49" charset="-120"/>
                <a:sym typeface="Wingdings" panose="05000000000000000000" pitchFamily="2" charset="2"/>
              </a:rPr>
              <a:t>錄取</a:t>
            </a:r>
            <a:r>
              <a:rPr lang="zh-TW" altLang="en-US" sz="2400" dirty="0">
                <a:solidFill>
                  <a:schemeClr val="tx1"/>
                </a:solidFill>
                <a:latin typeface="華康中特圓體" panose="020F0809000000000000" pitchFamily="49" charset="-120"/>
                <a:ea typeface="華康中特圓體" panose="020F0809000000000000" pitchFamily="49" charset="-120"/>
                <a:sym typeface="Wingdings" panose="05000000000000000000" pitchFamily="2" charset="2"/>
              </a:rPr>
              <a:t>名單</a:t>
            </a:r>
            <a:r>
              <a:rPr lang="zh-TW" altLang="en-US" sz="2400" dirty="0" smtClean="0">
                <a:solidFill>
                  <a:schemeClr val="tx1"/>
                </a:solidFill>
                <a:latin typeface="華康中特圓體" panose="020F0809000000000000" pitchFamily="49" charset="-120"/>
                <a:ea typeface="華康中特圓體" panose="020F0809000000000000" pitchFamily="49" charset="-120"/>
                <a:sym typeface="Wingdings" panose="05000000000000000000" pitchFamily="2" charset="2"/>
              </a:rPr>
              <a:t>查詢</a:t>
            </a:r>
            <a:r>
              <a:rPr lang="en-US" altLang="zh-TW" sz="2400" dirty="0" smtClean="0">
                <a:solidFill>
                  <a:schemeClr val="tx1"/>
                </a:solidFill>
                <a:latin typeface="華康中特圓體" panose="020F0809000000000000" pitchFamily="49" charset="-120"/>
                <a:ea typeface="華康中特圓體" panose="020F0809000000000000" pitchFamily="49" charset="-120"/>
                <a:sym typeface="Wingdings" panose="05000000000000000000" pitchFamily="2" charset="2"/>
              </a:rPr>
              <a:t>(1/2)</a:t>
            </a:r>
            <a:endParaRPr lang="en-US" altLang="zh-TW" sz="2400" dirty="0">
              <a:solidFill>
                <a:schemeClr val="tx1"/>
              </a:solidFill>
              <a:latin typeface="華康中特圓體" panose="020F0809000000000000" pitchFamily="49" charset="-120"/>
              <a:ea typeface="華康中特圓體" panose="020F0809000000000000" pitchFamily="49" charset="-120"/>
              <a:sym typeface="Wingdings" panose="05000000000000000000" pitchFamily="2" charset="2"/>
            </a:endParaRPr>
          </a:p>
        </p:txBody>
      </p:sp>
      <p:sp>
        <p:nvSpPr>
          <p:cNvPr id="19" name="文字方塊 18"/>
          <p:cNvSpPr txBox="1"/>
          <p:nvPr/>
        </p:nvSpPr>
        <p:spPr>
          <a:xfrm>
            <a:off x="7974007" y="3730852"/>
            <a:ext cx="3373119" cy="448074"/>
          </a:xfrm>
          <a:prstGeom prst="rect">
            <a:avLst/>
          </a:prstGeom>
          <a:solidFill>
            <a:srgbClr val="E1F0FF"/>
          </a:solidFill>
          <a:ln>
            <a:solidFill>
              <a:srgbClr val="E1F0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342900" indent="-342900">
              <a:buFont typeface="Wingdings" panose="05000000000000000000" pitchFamily="2" charset="2"/>
              <a:buChar char="Ø"/>
              <a:defRPr sz="2000">
                <a:latin typeface="華康中特圓體" panose="020F0809000000000000" pitchFamily="49" charset="-120"/>
                <a:ea typeface="華康中特圓體" panose="020F0809000000000000" pitchFamily="49" charset="-12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zh-TW" altLang="en-US" sz="1600" dirty="0">
                <a:solidFill>
                  <a:schemeClr val="tx1"/>
                </a:solidFill>
              </a:rPr>
              <a:t>可</a:t>
            </a:r>
            <a:r>
              <a:rPr lang="zh-TW" altLang="en-US" sz="1600" dirty="0" smtClean="0">
                <a:solidFill>
                  <a:schemeClr val="tx1"/>
                </a:solidFill>
              </a:rPr>
              <a:t>查詢所屬申請生之報到情形</a:t>
            </a:r>
            <a:endParaRPr lang="en-US" altLang="zh-TW" sz="1600" dirty="0">
              <a:solidFill>
                <a:schemeClr val="tx1"/>
              </a:solidFill>
            </a:endParaRPr>
          </a:p>
        </p:txBody>
      </p:sp>
      <p:sp>
        <p:nvSpPr>
          <p:cNvPr id="20" name="文字方塊 19"/>
          <p:cNvSpPr txBox="1"/>
          <p:nvPr/>
        </p:nvSpPr>
        <p:spPr>
          <a:xfrm>
            <a:off x="7974007" y="4234688"/>
            <a:ext cx="3373119" cy="691642"/>
          </a:xfrm>
          <a:prstGeom prst="rect">
            <a:avLst/>
          </a:prstGeom>
          <a:solidFill>
            <a:srgbClr val="E1F0FF"/>
          </a:solidFill>
          <a:ln>
            <a:solidFill>
              <a:srgbClr val="E1F0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342900" indent="-342900">
              <a:buFont typeface="Wingdings" panose="05000000000000000000" pitchFamily="2" charset="2"/>
              <a:buChar char="Ø"/>
              <a:defRPr sz="2000">
                <a:latin typeface="華康中特圓體" panose="020F0809000000000000" pitchFamily="49" charset="-120"/>
                <a:ea typeface="華康中特圓體" panose="020F0809000000000000" pitchFamily="49" charset="-12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zh-TW" altLang="en-US" sz="1600" dirty="0" smtClean="0">
                <a:solidFill>
                  <a:schemeClr val="tx1"/>
                </a:solidFill>
              </a:rPr>
              <a:t>此欄會依據</a:t>
            </a:r>
            <a:r>
              <a:rPr lang="zh-TW" altLang="en-US" sz="1600" dirty="0" smtClean="0">
                <a:solidFill>
                  <a:srgbClr val="0066CC"/>
                </a:solidFill>
              </a:rPr>
              <a:t>各校公告錄取名單時間</a:t>
            </a:r>
            <a:r>
              <a:rPr lang="zh-TW" altLang="en-US" sz="1600" dirty="0" smtClean="0">
                <a:solidFill>
                  <a:schemeClr val="tx1"/>
                </a:solidFill>
              </a:rPr>
              <a:t>及</a:t>
            </a:r>
            <a:r>
              <a:rPr lang="zh-TW" altLang="en-US" sz="1600" dirty="0" smtClean="0">
                <a:solidFill>
                  <a:srgbClr val="0066CC"/>
                </a:solidFill>
              </a:rPr>
              <a:t>報到進度</a:t>
            </a:r>
            <a:r>
              <a:rPr lang="zh-TW" altLang="en-US" sz="1600" dirty="0" smtClean="0">
                <a:solidFill>
                  <a:schemeClr val="tx1"/>
                </a:solidFill>
              </a:rPr>
              <a:t>而變動</a:t>
            </a:r>
            <a:endParaRPr lang="en-US" altLang="zh-TW" sz="1600" dirty="0">
              <a:solidFill>
                <a:schemeClr val="tx1"/>
              </a:solidFill>
            </a:endParaRPr>
          </a:p>
        </p:txBody>
      </p:sp>
      <p:sp>
        <p:nvSpPr>
          <p:cNvPr id="2" name="投影片編號版面配置區 1"/>
          <p:cNvSpPr>
            <a:spLocks noGrp="1"/>
          </p:cNvSpPr>
          <p:nvPr>
            <p:ph type="sldNum" sz="quarter" idx="12"/>
          </p:nvPr>
        </p:nvSpPr>
        <p:spPr/>
        <p:txBody>
          <a:bodyPr/>
          <a:lstStyle/>
          <a:p>
            <a:fld id="{A6174ADA-354D-4803-A14C-B38EECA4D689}" type="slidenum">
              <a:rPr lang="zh-TW" altLang="en-US" smtClean="0"/>
              <a:t>64</a:t>
            </a:fld>
            <a:endParaRPr lang="zh-TW" altLang="en-US"/>
          </a:p>
        </p:txBody>
      </p:sp>
    </p:spTree>
    <p:extLst>
      <p:ext uri="{BB962C8B-B14F-4D97-AF65-F5344CB8AC3E}">
        <p14:creationId xmlns:p14="http://schemas.microsoft.com/office/powerpoint/2010/main" val="3197718604"/>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744"/>
        <p:cNvGrpSpPr/>
        <p:nvPr/>
      </p:nvGrpSpPr>
      <p:grpSpPr>
        <a:xfrm>
          <a:off x="0" y="0"/>
          <a:ext cx="0" cy="0"/>
          <a:chOff x="0" y="0"/>
          <a:chExt cx="0" cy="0"/>
        </a:xfrm>
      </p:grpSpPr>
      <p:sp>
        <p:nvSpPr>
          <p:cNvPr id="751" name="Google Shape;751;p72"/>
          <p:cNvSpPr txBox="1">
            <a:spLocks noGrp="1"/>
          </p:cNvSpPr>
          <p:nvPr>
            <p:ph type="sldNum" sz="quarter" idx="12"/>
          </p:nvPr>
        </p:nvSpPr>
        <p:spPr>
          <a:prstGeom prst="rect">
            <a:avLst/>
          </a:prstGeom>
        </p:spPr>
        <p:txBody>
          <a:bodyPr spcFirstLastPara="1" vert="horz" wrap="square" lIns="91425" tIns="45700" rIns="91425" bIns="45700" rtlCol="0" anchor="t" anchorCtr="0">
            <a:noAutofit/>
          </a:bodyPr>
          <a:lstStyle/>
          <a:p>
            <a:pPr>
              <a:buClr>
                <a:srgbClr val="000000"/>
              </a:buClr>
            </a:pPr>
            <a:fld id="{00000000-1234-1234-1234-123412341234}" type="slidenum">
              <a:rPr lang="en-US" altLang="zh-TW"/>
              <a:pPr>
                <a:buClr>
                  <a:srgbClr val="000000"/>
                </a:buClr>
              </a:pPr>
              <a:t>65</a:t>
            </a:fld>
            <a:endParaRPr/>
          </a:p>
        </p:txBody>
      </p:sp>
      <p:sp>
        <p:nvSpPr>
          <p:cNvPr id="746" name="Google Shape;746;p72"/>
          <p:cNvSpPr txBox="1"/>
          <p:nvPr/>
        </p:nvSpPr>
        <p:spPr>
          <a:xfrm>
            <a:off x="267950" y="683480"/>
            <a:ext cx="3852498" cy="418309"/>
          </a:xfrm>
          <a:prstGeom prst="rect">
            <a:avLst/>
          </a:prstGeom>
          <a:solidFill>
            <a:srgbClr val="E1F0FF"/>
          </a:solidFill>
          <a:ln>
            <a:solidFill>
              <a:srgbClr val="E1F0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zh-TW"/>
            </a:defPPr>
            <a:lvl1pPr marL="285750" indent="-285750" algn="ctr">
              <a:buFont typeface="Wingdings" panose="05000000000000000000" pitchFamily="2" charset="2"/>
              <a:buChar char="Ø"/>
              <a:defRPr>
                <a:latin typeface="華康中特圓體" panose="020F0809000000000000" pitchFamily="49" charset="-120"/>
                <a:ea typeface="華康中特圓體" panose="020F0809000000000000" pitchFamily="49" charset="-12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zh-TW" altLang="en-US" dirty="0">
                <a:solidFill>
                  <a:schemeClr val="tx1"/>
                </a:solidFill>
                <a:sym typeface="arial"/>
              </a:rPr>
              <a:t>全校申請生錄取</a:t>
            </a:r>
            <a:r>
              <a:rPr lang="zh-TW" altLang="en-US" dirty="0" smtClean="0">
                <a:solidFill>
                  <a:schemeClr val="tx1"/>
                </a:solidFill>
                <a:sym typeface="arial"/>
              </a:rPr>
              <a:t>結果</a:t>
            </a:r>
            <a:r>
              <a:rPr lang="en-US" altLang="zh-TW" dirty="0" smtClean="0">
                <a:solidFill>
                  <a:schemeClr val="tx1"/>
                </a:solidFill>
                <a:sym typeface="arial"/>
              </a:rPr>
              <a:t>(Excel)</a:t>
            </a:r>
            <a:endParaRPr dirty="0">
              <a:solidFill>
                <a:schemeClr val="tx1"/>
              </a:solidFill>
              <a:sym typeface="Calibri"/>
            </a:endParaRPr>
          </a:p>
        </p:txBody>
      </p:sp>
      <p:sp>
        <p:nvSpPr>
          <p:cNvPr id="749" name="Google Shape;749;p72"/>
          <p:cNvSpPr txBox="1"/>
          <p:nvPr/>
        </p:nvSpPr>
        <p:spPr>
          <a:xfrm>
            <a:off x="896257" y="2910638"/>
            <a:ext cx="3396342" cy="532986"/>
          </a:xfrm>
          <a:prstGeom prst="rect">
            <a:avLst/>
          </a:prstGeom>
          <a:solidFill>
            <a:srgbClr val="E1F0FF"/>
          </a:solidFill>
          <a:ln>
            <a:solidFill>
              <a:srgbClr val="E1F0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zh-TW"/>
            </a:defPPr>
            <a:lvl1pPr marL="285750" indent="-285750" algn="ctr">
              <a:buFont typeface="Wingdings" panose="05000000000000000000" pitchFamily="2" charset="2"/>
              <a:buChar char="Ø"/>
              <a:defRPr>
                <a:latin typeface="華康中特圓體" panose="020F0809000000000000" pitchFamily="49" charset="-120"/>
                <a:ea typeface="華康中特圓體" panose="020F0809000000000000" pitchFamily="49" charset="-12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zh-TW" altLang="en-US" dirty="0">
                <a:solidFill>
                  <a:schemeClr val="tx1"/>
                </a:solidFill>
                <a:sym typeface="arial"/>
              </a:rPr>
              <a:t>全校錄取生報到</a:t>
            </a:r>
            <a:r>
              <a:rPr lang="zh-TW" altLang="en-US" dirty="0" smtClean="0">
                <a:solidFill>
                  <a:schemeClr val="tx1"/>
                </a:solidFill>
                <a:sym typeface="arial"/>
              </a:rPr>
              <a:t>名單</a:t>
            </a:r>
            <a:r>
              <a:rPr lang="en-US" altLang="zh-TW" dirty="0" smtClean="0">
                <a:solidFill>
                  <a:schemeClr val="tx1"/>
                </a:solidFill>
                <a:sym typeface="arial"/>
              </a:rPr>
              <a:t>(PDF)</a:t>
            </a:r>
            <a:endParaRPr dirty="0">
              <a:solidFill>
                <a:schemeClr val="tx1"/>
              </a:solidFill>
              <a:sym typeface="Calibri"/>
            </a:endParaRPr>
          </a:p>
        </p:txBody>
      </p:sp>
      <p:sp>
        <p:nvSpPr>
          <p:cNvPr id="16" name="矩形 15"/>
          <p:cNvSpPr/>
          <p:nvPr/>
        </p:nvSpPr>
        <p:spPr>
          <a:xfrm>
            <a:off x="0" y="-874"/>
            <a:ext cx="12192000" cy="520700"/>
          </a:xfrm>
          <a:prstGeom prst="rect">
            <a:avLst/>
          </a:prstGeom>
          <a:solidFill>
            <a:srgbClr val="DFD7E9"/>
          </a:solidFill>
          <a:ln>
            <a:solidFill>
              <a:srgbClr val="DFD7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TW" sz="2400" dirty="0" smtClean="0">
                <a:solidFill>
                  <a:schemeClr val="tx1"/>
                </a:solidFill>
                <a:latin typeface="華康中特圓體" panose="020F0809000000000000" pitchFamily="49" charset="-120"/>
                <a:ea typeface="華康中特圓體" panose="020F0809000000000000" pitchFamily="49" charset="-120"/>
                <a:sym typeface="Wingdings" panose="05000000000000000000" pitchFamily="2" charset="2"/>
              </a:rPr>
              <a:t>4.</a:t>
            </a:r>
            <a:r>
              <a:rPr lang="zh-TW" altLang="en-US" sz="2400" dirty="0" smtClean="0">
                <a:solidFill>
                  <a:schemeClr val="tx1"/>
                </a:solidFill>
                <a:latin typeface="華康中特圓體" panose="020F0809000000000000" pitchFamily="49" charset="-120"/>
                <a:ea typeface="華康中特圓體" panose="020F0809000000000000" pitchFamily="49" charset="-120"/>
                <a:sym typeface="Wingdings" panose="05000000000000000000" pitchFamily="2" charset="2"/>
              </a:rPr>
              <a:t> 查詢</a:t>
            </a:r>
            <a:r>
              <a:rPr lang="en-US" altLang="zh-TW" sz="2400" dirty="0">
                <a:solidFill>
                  <a:schemeClr val="tx1"/>
                </a:solidFill>
                <a:latin typeface="華康中特圓體" panose="020F0809000000000000" pitchFamily="49" charset="-120"/>
                <a:ea typeface="華康中特圓體" panose="020F0809000000000000" pitchFamily="49" charset="-120"/>
                <a:sym typeface="Wingdings" panose="05000000000000000000" pitchFamily="2" charset="2"/>
              </a:rPr>
              <a:t>/</a:t>
            </a:r>
            <a:r>
              <a:rPr lang="zh-TW" altLang="en-US" sz="2400" dirty="0">
                <a:solidFill>
                  <a:schemeClr val="tx1"/>
                </a:solidFill>
                <a:latin typeface="華康中特圓體" panose="020F0809000000000000" pitchFamily="49" charset="-120"/>
                <a:ea typeface="華康中特圓體" panose="020F0809000000000000" pitchFamily="49" charset="-120"/>
                <a:sym typeface="Wingdings" panose="05000000000000000000" pitchFamily="2" charset="2"/>
              </a:rPr>
              <a:t>錄取名單</a:t>
            </a:r>
            <a:r>
              <a:rPr lang="zh-TW" altLang="en-US" sz="2400" dirty="0" smtClean="0">
                <a:solidFill>
                  <a:schemeClr val="tx1"/>
                </a:solidFill>
                <a:latin typeface="華康中特圓體" panose="020F0809000000000000" pitchFamily="49" charset="-120"/>
                <a:ea typeface="華康中特圓體" panose="020F0809000000000000" pitchFamily="49" charset="-120"/>
                <a:sym typeface="Wingdings" panose="05000000000000000000" pitchFamily="2" charset="2"/>
              </a:rPr>
              <a:t>查詢</a:t>
            </a:r>
            <a:r>
              <a:rPr lang="en-US" altLang="zh-TW" sz="2400" dirty="0" smtClean="0">
                <a:solidFill>
                  <a:schemeClr val="tx1"/>
                </a:solidFill>
                <a:latin typeface="華康中特圓體" panose="020F0809000000000000" pitchFamily="49" charset="-120"/>
                <a:ea typeface="華康中特圓體" panose="020F0809000000000000" pitchFamily="49" charset="-120"/>
                <a:sym typeface="Wingdings" panose="05000000000000000000" pitchFamily="2" charset="2"/>
              </a:rPr>
              <a:t>(2/2)</a:t>
            </a:r>
            <a:endParaRPr lang="en-US" altLang="zh-TW" sz="2400" dirty="0">
              <a:solidFill>
                <a:schemeClr val="tx1"/>
              </a:solidFill>
              <a:latin typeface="華康中特圓體" panose="020F0809000000000000" pitchFamily="49" charset="-120"/>
              <a:ea typeface="華康中特圓體" panose="020F0809000000000000" pitchFamily="49" charset="-120"/>
              <a:sym typeface="Wingdings" panose="05000000000000000000" pitchFamily="2" charset="2"/>
            </a:endParaRPr>
          </a:p>
        </p:txBody>
      </p:sp>
      <p:pic>
        <p:nvPicPr>
          <p:cNvPr id="6" name="圖片 5"/>
          <p:cNvPicPr>
            <a:picLocks noChangeAspect="1"/>
          </p:cNvPicPr>
          <p:nvPr/>
        </p:nvPicPr>
        <p:blipFill>
          <a:blip r:embed="rId3"/>
          <a:stretch>
            <a:fillRect/>
          </a:stretch>
        </p:blipFill>
        <p:spPr>
          <a:xfrm>
            <a:off x="267950" y="1265443"/>
            <a:ext cx="11680906" cy="1432564"/>
          </a:xfrm>
          <a:prstGeom prst="rect">
            <a:avLst/>
          </a:prstGeom>
          <a:solidFill>
            <a:schemeClr val="bg1"/>
          </a:solidFill>
        </p:spPr>
      </p:pic>
      <p:pic>
        <p:nvPicPr>
          <p:cNvPr id="8" name="圖片 7"/>
          <p:cNvPicPr>
            <a:picLocks noChangeAspect="1"/>
          </p:cNvPicPr>
          <p:nvPr/>
        </p:nvPicPr>
        <p:blipFill rotWithShape="1">
          <a:blip r:embed="rId4">
            <a:extLst>
              <a:ext uri="{28A0092B-C50C-407E-A947-70E740481C1C}">
                <a14:useLocalDpi xmlns:a14="http://schemas.microsoft.com/office/drawing/2010/main" val="0"/>
              </a:ext>
            </a:extLst>
          </a:blip>
          <a:srcRect l="8214" t="27090" r="17262" b="41799"/>
          <a:stretch/>
        </p:blipFill>
        <p:spPr>
          <a:xfrm>
            <a:off x="896257" y="3656255"/>
            <a:ext cx="9085943" cy="2133601"/>
          </a:xfrm>
          <a:prstGeom prst="rect">
            <a:avLst/>
          </a:prstGeom>
          <a:ln>
            <a:solidFill>
              <a:schemeClr val="tx2"/>
            </a:solidFill>
          </a:ln>
        </p:spPr>
      </p:pic>
    </p:spTree>
    <p:extLst>
      <p:ext uri="{BB962C8B-B14F-4D97-AF65-F5344CB8AC3E}">
        <p14:creationId xmlns:p14="http://schemas.microsoft.com/office/powerpoint/2010/main" val="2671284291"/>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472;p48"/>
          <p:cNvSpPr/>
          <p:nvPr/>
        </p:nvSpPr>
        <p:spPr>
          <a:xfrm>
            <a:off x="2501897" y="1636552"/>
            <a:ext cx="6856413" cy="830997"/>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rgbClr val="7030A0"/>
              </a:buClr>
              <a:buSzPts val="4800"/>
              <a:buFont typeface="DFKai-SB"/>
              <a:buNone/>
            </a:pPr>
            <a:r>
              <a:rPr lang="zh-TW" sz="4800" dirty="0">
                <a:solidFill>
                  <a:srgbClr val="7030A0"/>
                </a:solidFill>
                <a:latin typeface="華康中特圓體" panose="020F0809000000000000" pitchFamily="49" charset="-120"/>
                <a:ea typeface="華康中特圓體" panose="020F0809000000000000" pitchFamily="49" charset="-120"/>
                <a:cs typeface="DFKai-SB"/>
                <a:sym typeface="DFKai-SB"/>
              </a:rPr>
              <a:t>系統操作</a:t>
            </a:r>
            <a:r>
              <a:rPr lang="zh-TW" sz="4800" dirty="0" smtClean="0">
                <a:solidFill>
                  <a:srgbClr val="7030A0"/>
                </a:solidFill>
                <a:latin typeface="華康中特圓體" panose="020F0809000000000000" pitchFamily="49" charset="-120"/>
                <a:ea typeface="華康中特圓體" panose="020F0809000000000000" pitchFamily="49" charset="-120"/>
                <a:cs typeface="DFKai-SB"/>
                <a:sym typeface="DFKai-SB"/>
              </a:rPr>
              <a:t>說明</a:t>
            </a:r>
            <a:r>
              <a:rPr lang="en-US" altLang="zh-TW" sz="4800" dirty="0" smtClean="0">
                <a:solidFill>
                  <a:srgbClr val="7030A0"/>
                </a:solidFill>
                <a:latin typeface="華康中特圓體" panose="020F0809000000000000" pitchFamily="49" charset="-120"/>
                <a:ea typeface="華康中特圓體" panose="020F0809000000000000" pitchFamily="49" charset="-120"/>
                <a:cs typeface="DFKai-SB"/>
                <a:sym typeface="DFKai-SB"/>
              </a:rPr>
              <a:t>(</a:t>
            </a:r>
            <a:r>
              <a:rPr lang="zh-TW" altLang="en-US" sz="4800" dirty="0" smtClean="0">
                <a:solidFill>
                  <a:srgbClr val="7030A0"/>
                </a:solidFill>
                <a:latin typeface="華康中特圓體" panose="020F0809000000000000" pitchFamily="49" charset="-120"/>
                <a:ea typeface="華康中特圓體" panose="020F0809000000000000" pitchFamily="49" charset="-120"/>
                <a:cs typeface="DFKai-SB"/>
                <a:sym typeface="DFKai-SB"/>
              </a:rPr>
              <a:t>二</a:t>
            </a:r>
            <a:r>
              <a:rPr lang="en-US" altLang="zh-TW" sz="4800" dirty="0" smtClean="0">
                <a:solidFill>
                  <a:srgbClr val="7030A0"/>
                </a:solidFill>
                <a:latin typeface="華康中特圓體" panose="020F0809000000000000" pitchFamily="49" charset="-120"/>
                <a:ea typeface="華康中特圓體" panose="020F0809000000000000" pitchFamily="49" charset="-120"/>
                <a:cs typeface="DFKai-SB"/>
                <a:sym typeface="DFKai-SB"/>
              </a:rPr>
              <a:t>)</a:t>
            </a:r>
            <a:endParaRPr sz="4800" dirty="0">
              <a:solidFill>
                <a:srgbClr val="7030A0"/>
              </a:solidFill>
              <a:latin typeface="華康中特圓體" panose="020F0809000000000000" pitchFamily="49" charset="-120"/>
              <a:ea typeface="華康中特圓體" panose="020F0809000000000000" pitchFamily="49" charset="-120"/>
              <a:cs typeface="Arial"/>
              <a:sym typeface="Arial"/>
            </a:endParaRPr>
          </a:p>
        </p:txBody>
      </p:sp>
      <p:sp>
        <p:nvSpPr>
          <p:cNvPr id="3" name="Google Shape;473;p48"/>
          <p:cNvSpPr/>
          <p:nvPr/>
        </p:nvSpPr>
        <p:spPr>
          <a:xfrm>
            <a:off x="3576635" y="3082351"/>
            <a:ext cx="4579938" cy="105828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0000FF"/>
              </a:buClr>
              <a:buSzPts val="4000"/>
              <a:buFont typeface="DFKai-SB"/>
              <a:buNone/>
            </a:pPr>
            <a:r>
              <a:rPr lang="zh-TW" altLang="en-US" sz="5400" dirty="0" smtClean="0">
                <a:solidFill>
                  <a:srgbClr val="0033CC"/>
                </a:solidFill>
                <a:effectLst>
                  <a:glow rad="139700">
                    <a:schemeClr val="accent4">
                      <a:satMod val="175000"/>
                      <a:alpha val="40000"/>
                    </a:schemeClr>
                  </a:glow>
                </a:effectLst>
                <a:latin typeface="華康中特圓體" panose="020F0809000000000000" pitchFamily="49" charset="-120"/>
                <a:ea typeface="華康中特圓體" panose="020F0809000000000000" pitchFamily="49" charset="-120"/>
                <a:cs typeface="DFKai-SB"/>
                <a:sym typeface="DFKai-SB"/>
              </a:rPr>
              <a:t>個別</a:t>
            </a:r>
            <a:r>
              <a:rPr lang="zh-TW" sz="5400" dirty="0" smtClean="0">
                <a:solidFill>
                  <a:srgbClr val="0033CC"/>
                </a:solidFill>
                <a:effectLst>
                  <a:glow rad="139700">
                    <a:schemeClr val="accent4">
                      <a:satMod val="175000"/>
                      <a:alpha val="40000"/>
                    </a:schemeClr>
                  </a:glow>
                </a:effectLst>
                <a:latin typeface="華康中特圓體" panose="020F0809000000000000" pitchFamily="49" charset="-120"/>
                <a:ea typeface="華康中特圓體" panose="020F0809000000000000" pitchFamily="49" charset="-120"/>
                <a:cs typeface="DFKai-SB"/>
                <a:sym typeface="DFKai-SB"/>
              </a:rPr>
              <a:t>報名</a:t>
            </a:r>
            <a:r>
              <a:rPr lang="zh-TW" sz="5400" dirty="0">
                <a:solidFill>
                  <a:srgbClr val="0033CC"/>
                </a:solidFill>
                <a:effectLst>
                  <a:glow rad="139700">
                    <a:schemeClr val="accent4">
                      <a:satMod val="175000"/>
                      <a:alpha val="40000"/>
                    </a:schemeClr>
                  </a:glow>
                </a:effectLst>
                <a:latin typeface="華康中特圓體" panose="020F0809000000000000" pitchFamily="49" charset="-120"/>
                <a:ea typeface="華康中特圓體" panose="020F0809000000000000" pitchFamily="49" charset="-120"/>
                <a:cs typeface="DFKai-SB"/>
                <a:sym typeface="DFKai-SB"/>
              </a:rPr>
              <a:t>系統</a:t>
            </a:r>
            <a:endParaRPr sz="5400" dirty="0">
              <a:solidFill>
                <a:srgbClr val="0033CC"/>
              </a:solidFill>
              <a:effectLst>
                <a:glow rad="139700">
                  <a:schemeClr val="accent4">
                    <a:satMod val="175000"/>
                    <a:alpha val="40000"/>
                  </a:schemeClr>
                </a:glow>
              </a:effectLst>
              <a:latin typeface="華康中特圓體" panose="020F0809000000000000" pitchFamily="49" charset="-120"/>
              <a:ea typeface="華康中特圓體" panose="020F0809000000000000" pitchFamily="49" charset="-120"/>
              <a:cs typeface="DFKai-SB"/>
              <a:sym typeface="DFKai-SB"/>
            </a:endParaRPr>
          </a:p>
        </p:txBody>
      </p:sp>
      <p:sp>
        <p:nvSpPr>
          <p:cNvPr id="4" name="矩形 3"/>
          <p:cNvSpPr/>
          <p:nvPr/>
        </p:nvSpPr>
        <p:spPr>
          <a:xfrm>
            <a:off x="0" y="2679700"/>
            <a:ext cx="12192000" cy="63500"/>
          </a:xfrm>
          <a:prstGeom prst="rect">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矩形 13"/>
          <p:cNvSpPr/>
          <p:nvPr/>
        </p:nvSpPr>
        <p:spPr>
          <a:xfrm>
            <a:off x="0" y="-874"/>
            <a:ext cx="12192000" cy="520700"/>
          </a:xfrm>
          <a:prstGeom prst="rect">
            <a:avLst/>
          </a:prstGeom>
          <a:solidFill>
            <a:srgbClr val="DFD7E9"/>
          </a:solidFill>
          <a:ln>
            <a:solidFill>
              <a:srgbClr val="DFD7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TW" dirty="0" smtClean="0">
                <a:solidFill>
                  <a:schemeClr val="tx1"/>
                </a:solidFill>
                <a:latin typeface="華康中特圓體" panose="020F0809000000000000" pitchFamily="49" charset="-120"/>
                <a:ea typeface="華康中特圓體" panose="020F0809000000000000" pitchFamily="49" charset="-120"/>
                <a:sym typeface="Wingdings" panose="05000000000000000000" pitchFamily="2" charset="2"/>
              </a:rPr>
              <a:t>111</a:t>
            </a:r>
            <a:r>
              <a:rPr lang="zh-TW" altLang="en-US" dirty="0" smtClean="0">
                <a:solidFill>
                  <a:schemeClr val="tx1"/>
                </a:solidFill>
                <a:latin typeface="華康中特圓體" panose="020F0809000000000000" pitchFamily="49" charset="-120"/>
                <a:ea typeface="華康中特圓體" panose="020F0809000000000000" pitchFamily="49" charset="-120"/>
                <a:sym typeface="Wingdings" panose="05000000000000000000" pitchFamily="2" charset="2"/>
              </a:rPr>
              <a:t>學年度四技申請入學</a:t>
            </a:r>
            <a:endParaRPr lang="zh-TW" altLang="en-US" dirty="0">
              <a:solidFill>
                <a:schemeClr val="tx1"/>
              </a:solidFill>
              <a:latin typeface="華康中特圓體" panose="020F0809000000000000" pitchFamily="49" charset="-120"/>
              <a:ea typeface="華康中特圓體" panose="020F0809000000000000" pitchFamily="49" charset="-120"/>
            </a:endParaRPr>
          </a:p>
        </p:txBody>
      </p:sp>
      <p:sp>
        <p:nvSpPr>
          <p:cNvPr id="5" name="投影片編號版面配置區 4"/>
          <p:cNvSpPr>
            <a:spLocks noGrp="1"/>
          </p:cNvSpPr>
          <p:nvPr>
            <p:ph type="sldNum" sz="quarter" idx="12"/>
          </p:nvPr>
        </p:nvSpPr>
        <p:spPr/>
        <p:txBody>
          <a:bodyPr/>
          <a:lstStyle/>
          <a:p>
            <a:fld id="{A6174ADA-354D-4803-A14C-B38EECA4D689}" type="slidenum">
              <a:rPr lang="zh-TW" altLang="en-US" smtClean="0"/>
              <a:t>66</a:t>
            </a:fld>
            <a:endParaRPr lang="zh-TW" altLang="en-US"/>
          </a:p>
        </p:txBody>
      </p:sp>
    </p:spTree>
    <p:extLst>
      <p:ext uri="{BB962C8B-B14F-4D97-AF65-F5344CB8AC3E}">
        <p14:creationId xmlns:p14="http://schemas.microsoft.com/office/powerpoint/2010/main" val="2868983750"/>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rotWithShape="1">
          <a:blip r:embed="rId2"/>
          <a:srcRect t="1835" b="11462"/>
          <a:stretch/>
        </p:blipFill>
        <p:spPr>
          <a:xfrm>
            <a:off x="906825" y="673100"/>
            <a:ext cx="10378350" cy="5956300"/>
          </a:xfrm>
          <a:prstGeom prst="rect">
            <a:avLst/>
          </a:prstGeom>
        </p:spPr>
      </p:pic>
      <p:sp>
        <p:nvSpPr>
          <p:cNvPr id="4" name="矩形 3"/>
          <p:cNvSpPr/>
          <p:nvPr/>
        </p:nvSpPr>
        <p:spPr>
          <a:xfrm>
            <a:off x="0" y="0"/>
            <a:ext cx="12192000" cy="520700"/>
          </a:xfrm>
          <a:prstGeom prst="rect">
            <a:avLst/>
          </a:prstGeom>
          <a:solidFill>
            <a:srgbClr val="DFD7E9"/>
          </a:solidFill>
          <a:ln>
            <a:solidFill>
              <a:srgbClr val="DFD7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sz="2400" dirty="0" smtClean="0">
                <a:solidFill>
                  <a:schemeClr val="tx1"/>
                </a:solidFill>
                <a:latin typeface="華康中特圓體" panose="020F0809000000000000" pitchFamily="49" charset="-120"/>
                <a:ea typeface="華康中特圓體" panose="020F0809000000000000" pitchFamily="49" charset="-120"/>
                <a:sym typeface="Wingdings" panose="05000000000000000000" pitchFamily="2" charset="2"/>
              </a:rPr>
              <a:t></a:t>
            </a:r>
            <a:r>
              <a:rPr lang="zh-TW" altLang="en-US" sz="2400" dirty="0" smtClean="0">
                <a:solidFill>
                  <a:schemeClr val="tx1"/>
                </a:solidFill>
                <a:latin typeface="華康中特圓體" panose="020F0809000000000000" pitchFamily="49" charset="-120"/>
                <a:ea typeface="華康中特圓體" panose="020F0809000000000000" pitchFamily="49" charset="-120"/>
              </a:rPr>
              <a:t>首頁</a:t>
            </a:r>
            <a:endParaRPr lang="zh-TW" altLang="en-US" sz="2400" dirty="0">
              <a:solidFill>
                <a:schemeClr val="tx1"/>
              </a:solidFill>
              <a:latin typeface="華康中特圓體" panose="020F0809000000000000" pitchFamily="49" charset="-120"/>
              <a:ea typeface="華康中特圓體" panose="020F0809000000000000" pitchFamily="49" charset="-120"/>
            </a:endParaRPr>
          </a:p>
        </p:txBody>
      </p:sp>
      <p:sp>
        <p:nvSpPr>
          <p:cNvPr id="2" name="投影片編號版面配置區 1"/>
          <p:cNvSpPr>
            <a:spLocks noGrp="1"/>
          </p:cNvSpPr>
          <p:nvPr>
            <p:ph type="sldNum" sz="quarter" idx="12"/>
          </p:nvPr>
        </p:nvSpPr>
        <p:spPr/>
        <p:txBody>
          <a:bodyPr/>
          <a:lstStyle/>
          <a:p>
            <a:fld id="{A6174ADA-354D-4803-A14C-B38EECA4D689}" type="slidenum">
              <a:rPr lang="zh-TW" altLang="en-US" smtClean="0"/>
              <a:t>67</a:t>
            </a:fld>
            <a:endParaRPr lang="zh-TW" altLang="en-US"/>
          </a:p>
        </p:txBody>
      </p:sp>
    </p:spTree>
    <p:extLst>
      <p:ext uri="{BB962C8B-B14F-4D97-AF65-F5344CB8AC3E}">
        <p14:creationId xmlns:p14="http://schemas.microsoft.com/office/powerpoint/2010/main" val="265666253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0"/>
            <a:ext cx="12192000" cy="520700"/>
          </a:xfrm>
          <a:prstGeom prst="rect">
            <a:avLst/>
          </a:prstGeom>
          <a:solidFill>
            <a:srgbClr val="DFD7E9"/>
          </a:solidFill>
          <a:ln>
            <a:solidFill>
              <a:srgbClr val="DFD7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sz="2400" dirty="0" smtClean="0">
                <a:solidFill>
                  <a:schemeClr val="tx1"/>
                </a:solidFill>
                <a:latin typeface="華康中特圓體" panose="020F0809000000000000" pitchFamily="49" charset="-120"/>
                <a:ea typeface="華康中特圓體" panose="020F0809000000000000" pitchFamily="49" charset="-120"/>
              </a:rPr>
              <a:t>一、報名繳費帳號查詢：</a:t>
            </a:r>
            <a:r>
              <a:rPr lang="en-US" altLang="zh-TW" sz="2400" dirty="0" smtClean="0">
                <a:solidFill>
                  <a:schemeClr val="tx1"/>
                </a:solidFill>
                <a:latin typeface="華康中特圓體" panose="020F0809000000000000" pitchFamily="49" charset="-120"/>
                <a:ea typeface="華康中特圓體" panose="020F0809000000000000" pitchFamily="49" charset="-120"/>
              </a:rPr>
              <a:t>1.</a:t>
            </a:r>
            <a:r>
              <a:rPr lang="zh-TW" altLang="en-US" sz="2400" dirty="0" smtClean="0">
                <a:solidFill>
                  <a:schemeClr val="tx1"/>
                </a:solidFill>
                <a:latin typeface="華康中特圓體" panose="020F0809000000000000" pitchFamily="49" charset="-120"/>
                <a:ea typeface="華康中特圓體" panose="020F0809000000000000" pitchFamily="49" charset="-120"/>
              </a:rPr>
              <a:t>申請資格自我審查</a:t>
            </a:r>
            <a:endParaRPr lang="zh-TW" altLang="en-US" sz="2400" dirty="0">
              <a:solidFill>
                <a:schemeClr val="tx1"/>
              </a:solidFill>
              <a:latin typeface="華康中特圓體" panose="020F0809000000000000" pitchFamily="49" charset="-120"/>
              <a:ea typeface="華康中特圓體" panose="020F0809000000000000" pitchFamily="49" charset="-120"/>
            </a:endParaRPr>
          </a:p>
        </p:txBody>
      </p:sp>
      <p:pic>
        <p:nvPicPr>
          <p:cNvPr id="4" name="圖片 3"/>
          <p:cNvPicPr>
            <a:picLocks noChangeAspect="1"/>
          </p:cNvPicPr>
          <p:nvPr/>
        </p:nvPicPr>
        <p:blipFill>
          <a:blip r:embed="rId2"/>
          <a:stretch>
            <a:fillRect/>
          </a:stretch>
        </p:blipFill>
        <p:spPr>
          <a:xfrm>
            <a:off x="648679" y="606691"/>
            <a:ext cx="10894642" cy="6165318"/>
          </a:xfrm>
          <a:prstGeom prst="rect">
            <a:avLst/>
          </a:prstGeom>
        </p:spPr>
      </p:pic>
      <p:pic>
        <p:nvPicPr>
          <p:cNvPr id="5" name="圖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18693" y="2399393"/>
            <a:ext cx="859971" cy="859971"/>
          </a:xfrm>
          <a:prstGeom prst="rect">
            <a:avLst/>
          </a:prstGeom>
        </p:spPr>
      </p:pic>
      <p:sp>
        <p:nvSpPr>
          <p:cNvPr id="7" name="流程圖: 接點 6"/>
          <p:cNvSpPr/>
          <p:nvPr/>
        </p:nvSpPr>
        <p:spPr>
          <a:xfrm>
            <a:off x="9064172" y="6182539"/>
            <a:ext cx="449943" cy="449943"/>
          </a:xfrm>
          <a:prstGeom prst="flowChartConnector">
            <a:avLst/>
          </a:prstGeom>
          <a:solidFill>
            <a:srgbClr val="DADD00"/>
          </a:solidFill>
          <a:ln>
            <a:solidFill>
              <a:srgbClr val="DADD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b="1" dirty="0" smtClean="0">
                <a:solidFill>
                  <a:schemeClr val="tx1"/>
                </a:solidFill>
              </a:rPr>
              <a:t>2</a:t>
            </a:r>
            <a:endParaRPr lang="zh-TW" altLang="en-US" sz="2000" b="1" dirty="0">
              <a:solidFill>
                <a:schemeClr val="tx1"/>
              </a:solidFill>
            </a:endParaRPr>
          </a:p>
        </p:txBody>
      </p:sp>
      <p:sp>
        <p:nvSpPr>
          <p:cNvPr id="9" name="矩形 8"/>
          <p:cNvSpPr/>
          <p:nvPr/>
        </p:nvSpPr>
        <p:spPr>
          <a:xfrm>
            <a:off x="8069943" y="785810"/>
            <a:ext cx="3925135" cy="564698"/>
          </a:xfrm>
          <a:prstGeom prst="rect">
            <a:avLst/>
          </a:prstGeom>
          <a:solidFill>
            <a:srgbClr val="DADD00"/>
          </a:solidFill>
          <a:ln>
            <a:solidFill>
              <a:srgbClr val="DADD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600" dirty="0" smtClean="0">
                <a:solidFill>
                  <a:schemeClr val="tx1"/>
                </a:solidFill>
                <a:latin typeface="華康中特圓體" panose="020F0809000000000000" pitchFamily="49" charset="-120"/>
                <a:ea typeface="華康中特圓體" panose="020F0809000000000000" pitchFamily="49" charset="-120"/>
              </a:rPr>
              <a:t>請按照自己就讀之學校類型和科班群別，自我審查是否符合申請資格</a:t>
            </a:r>
            <a:endParaRPr lang="zh-TW" altLang="en-US" sz="1600" dirty="0">
              <a:solidFill>
                <a:schemeClr val="tx1"/>
              </a:solidFill>
              <a:latin typeface="華康中特圓體" panose="020F0809000000000000" pitchFamily="49" charset="-120"/>
              <a:ea typeface="華康中特圓體" panose="020F0809000000000000" pitchFamily="49" charset="-120"/>
            </a:endParaRPr>
          </a:p>
        </p:txBody>
      </p:sp>
      <p:sp>
        <p:nvSpPr>
          <p:cNvPr id="6" name="流程圖: 接點 5"/>
          <p:cNvSpPr/>
          <p:nvPr/>
        </p:nvSpPr>
        <p:spPr>
          <a:xfrm>
            <a:off x="7620000" y="843188"/>
            <a:ext cx="449943" cy="449943"/>
          </a:xfrm>
          <a:prstGeom prst="flowChartConnector">
            <a:avLst/>
          </a:prstGeom>
          <a:solidFill>
            <a:srgbClr val="DADD00"/>
          </a:solidFill>
          <a:ln>
            <a:solidFill>
              <a:srgbClr val="DADD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b="1" dirty="0" smtClean="0">
                <a:solidFill>
                  <a:schemeClr val="tx1"/>
                </a:solidFill>
              </a:rPr>
              <a:t>1</a:t>
            </a:r>
            <a:endParaRPr lang="zh-TW" altLang="en-US" sz="2000" b="1" dirty="0">
              <a:solidFill>
                <a:schemeClr val="tx1"/>
              </a:solidFill>
            </a:endParaRPr>
          </a:p>
        </p:txBody>
      </p:sp>
      <p:sp>
        <p:nvSpPr>
          <p:cNvPr id="11" name="矩形 10"/>
          <p:cNvSpPr/>
          <p:nvPr/>
        </p:nvSpPr>
        <p:spPr>
          <a:xfrm>
            <a:off x="3812339" y="5502792"/>
            <a:ext cx="5988886" cy="540220"/>
          </a:xfrm>
          <a:prstGeom prst="rect">
            <a:avLst/>
          </a:prstGeom>
          <a:solidFill>
            <a:srgbClr val="DADD00"/>
          </a:solidFill>
          <a:ln>
            <a:solidFill>
              <a:srgbClr val="DADD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600" dirty="0" smtClean="0">
                <a:solidFill>
                  <a:schemeClr val="tx1"/>
                </a:solidFill>
                <a:latin typeface="華康中特圓體" panose="020F0809000000000000" pitchFamily="49" charset="-120"/>
                <a:ea typeface="華康中特圓體" panose="020F0809000000000000" pitchFamily="49" charset="-120"/>
              </a:rPr>
              <a:t>自我審查結果符合者，方可報名本招生，請點選「下一步」</a:t>
            </a:r>
            <a:endParaRPr lang="zh-TW" altLang="en-US" sz="1600" dirty="0">
              <a:solidFill>
                <a:schemeClr val="tx1"/>
              </a:solidFill>
              <a:latin typeface="華康中特圓體" panose="020F0809000000000000" pitchFamily="49" charset="-120"/>
              <a:ea typeface="華康中特圓體" panose="020F0809000000000000" pitchFamily="49" charset="-120"/>
            </a:endParaRPr>
          </a:p>
        </p:txBody>
      </p:sp>
      <p:pic>
        <p:nvPicPr>
          <p:cNvPr id="12" name="圖片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4555254" y="6042839"/>
            <a:ext cx="718456" cy="718456"/>
          </a:xfrm>
          <a:prstGeom prst="rect">
            <a:avLst/>
          </a:prstGeom>
        </p:spPr>
      </p:pic>
      <p:sp>
        <p:nvSpPr>
          <p:cNvPr id="14" name="矩形 13"/>
          <p:cNvSpPr/>
          <p:nvPr/>
        </p:nvSpPr>
        <p:spPr>
          <a:xfrm>
            <a:off x="762000" y="698725"/>
            <a:ext cx="1879600" cy="1812245"/>
          </a:xfrm>
          <a:prstGeom prst="rect">
            <a:avLst/>
          </a:prstGeom>
          <a:solidFill>
            <a:schemeClr val="bg1">
              <a:alpha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 name="矩形 14"/>
          <p:cNvSpPr/>
          <p:nvPr/>
        </p:nvSpPr>
        <p:spPr>
          <a:xfrm>
            <a:off x="787543" y="2936011"/>
            <a:ext cx="1879600" cy="1367662"/>
          </a:xfrm>
          <a:prstGeom prst="rect">
            <a:avLst/>
          </a:prstGeom>
          <a:solidFill>
            <a:schemeClr val="bg1">
              <a:alpha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投影片編號版面配置區 1"/>
          <p:cNvSpPr>
            <a:spLocks noGrp="1"/>
          </p:cNvSpPr>
          <p:nvPr>
            <p:ph type="sldNum" sz="quarter" idx="12"/>
          </p:nvPr>
        </p:nvSpPr>
        <p:spPr/>
        <p:txBody>
          <a:bodyPr/>
          <a:lstStyle/>
          <a:p>
            <a:fld id="{A6174ADA-354D-4803-A14C-B38EECA4D689}" type="slidenum">
              <a:rPr lang="zh-TW" altLang="en-US" smtClean="0"/>
              <a:t>68</a:t>
            </a:fld>
            <a:endParaRPr lang="zh-TW" altLang="en-US"/>
          </a:p>
        </p:txBody>
      </p:sp>
    </p:spTree>
    <p:extLst>
      <p:ext uri="{BB962C8B-B14F-4D97-AF65-F5344CB8AC3E}">
        <p14:creationId xmlns:p14="http://schemas.microsoft.com/office/powerpoint/2010/main" val="56520416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0"/>
            <a:ext cx="12192000" cy="520700"/>
          </a:xfrm>
          <a:prstGeom prst="rect">
            <a:avLst/>
          </a:prstGeom>
          <a:solidFill>
            <a:srgbClr val="DFD7E9"/>
          </a:solidFill>
          <a:ln>
            <a:solidFill>
              <a:srgbClr val="DFD7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sz="2400" dirty="0" smtClean="0">
                <a:solidFill>
                  <a:schemeClr val="tx1"/>
                </a:solidFill>
                <a:latin typeface="華康中特圓體" panose="020F0809000000000000" pitchFamily="49" charset="-120"/>
                <a:ea typeface="華康中特圓體" panose="020F0809000000000000" pitchFamily="49" charset="-120"/>
              </a:rPr>
              <a:t>一、報名繳費帳號查詢：</a:t>
            </a:r>
            <a:r>
              <a:rPr lang="en-US" altLang="zh-TW" sz="2400" dirty="0" smtClean="0">
                <a:solidFill>
                  <a:schemeClr val="tx1"/>
                </a:solidFill>
                <a:latin typeface="華康中特圓體" panose="020F0809000000000000" pitchFamily="49" charset="-120"/>
                <a:ea typeface="華康中特圓體" panose="020F0809000000000000" pitchFamily="49" charset="-120"/>
              </a:rPr>
              <a:t>2.</a:t>
            </a:r>
            <a:r>
              <a:rPr lang="zh-TW" altLang="en-US" sz="2400" dirty="0" smtClean="0">
                <a:solidFill>
                  <a:schemeClr val="tx1"/>
                </a:solidFill>
                <a:latin typeface="華康中特圓體" panose="020F0809000000000000" pitchFamily="49" charset="-120"/>
                <a:ea typeface="華康中特圓體" panose="020F0809000000000000" pitchFamily="49" charset="-120"/>
              </a:rPr>
              <a:t>注意事項</a:t>
            </a:r>
            <a:endParaRPr lang="zh-TW" altLang="en-US" sz="2400" dirty="0">
              <a:solidFill>
                <a:schemeClr val="tx1"/>
              </a:solidFill>
              <a:latin typeface="華康中特圓體" panose="020F0809000000000000" pitchFamily="49" charset="-120"/>
              <a:ea typeface="華康中特圓體" panose="020F0809000000000000" pitchFamily="49" charset="-120"/>
            </a:endParaRPr>
          </a:p>
        </p:txBody>
      </p:sp>
      <p:pic>
        <p:nvPicPr>
          <p:cNvPr id="4" name="圖片 3"/>
          <p:cNvPicPr>
            <a:picLocks noChangeAspect="1"/>
          </p:cNvPicPr>
          <p:nvPr/>
        </p:nvPicPr>
        <p:blipFill>
          <a:blip r:embed="rId2"/>
          <a:stretch>
            <a:fillRect/>
          </a:stretch>
        </p:blipFill>
        <p:spPr>
          <a:xfrm>
            <a:off x="885098" y="536464"/>
            <a:ext cx="9630502" cy="6302961"/>
          </a:xfrm>
          <a:prstGeom prst="rect">
            <a:avLst/>
          </a:prstGeom>
        </p:spPr>
      </p:pic>
      <p:pic>
        <p:nvPicPr>
          <p:cNvPr id="5" name="圖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5071328" y="6254802"/>
            <a:ext cx="629021" cy="629021"/>
          </a:xfrm>
          <a:prstGeom prst="rect">
            <a:avLst/>
          </a:prstGeom>
        </p:spPr>
      </p:pic>
      <p:sp>
        <p:nvSpPr>
          <p:cNvPr id="6" name="流程圖: 接點 5"/>
          <p:cNvSpPr/>
          <p:nvPr/>
        </p:nvSpPr>
        <p:spPr>
          <a:xfrm>
            <a:off x="5867400" y="6146800"/>
            <a:ext cx="1562100" cy="330200"/>
          </a:xfrm>
          <a:prstGeom prst="flowChartConnector">
            <a:avLst/>
          </a:prstGeom>
          <a:noFill/>
          <a:ln w="76200">
            <a:solidFill>
              <a:srgbClr val="FFC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矩形 6"/>
          <p:cNvSpPr/>
          <p:nvPr/>
        </p:nvSpPr>
        <p:spPr>
          <a:xfrm>
            <a:off x="1001486" y="632091"/>
            <a:ext cx="1763211" cy="1603110"/>
          </a:xfrm>
          <a:prstGeom prst="rect">
            <a:avLst/>
          </a:prstGeom>
          <a:solidFill>
            <a:schemeClr val="bg1">
              <a:alpha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矩形 7"/>
          <p:cNvSpPr/>
          <p:nvPr/>
        </p:nvSpPr>
        <p:spPr>
          <a:xfrm>
            <a:off x="1001486" y="2598056"/>
            <a:ext cx="1763211" cy="1291772"/>
          </a:xfrm>
          <a:prstGeom prst="rect">
            <a:avLst/>
          </a:prstGeom>
          <a:solidFill>
            <a:schemeClr val="bg1">
              <a:alpha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投影片編號版面配置區 1"/>
          <p:cNvSpPr>
            <a:spLocks noGrp="1"/>
          </p:cNvSpPr>
          <p:nvPr>
            <p:ph type="sldNum" sz="quarter" idx="12"/>
          </p:nvPr>
        </p:nvSpPr>
        <p:spPr/>
        <p:txBody>
          <a:bodyPr/>
          <a:lstStyle/>
          <a:p>
            <a:fld id="{A6174ADA-354D-4803-A14C-B38EECA4D689}" type="slidenum">
              <a:rPr lang="zh-TW" altLang="en-US" smtClean="0"/>
              <a:t>69</a:t>
            </a:fld>
            <a:endParaRPr lang="zh-TW" altLang="en-US"/>
          </a:p>
        </p:txBody>
      </p:sp>
    </p:spTree>
    <p:extLst>
      <p:ext uri="{BB962C8B-B14F-4D97-AF65-F5344CB8AC3E}">
        <p14:creationId xmlns:p14="http://schemas.microsoft.com/office/powerpoint/2010/main" val="13815224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rotWithShape="1">
          <a:blip r:embed="rId2">
            <a:extLst>
              <a:ext uri="{28A0092B-C50C-407E-A947-70E740481C1C}">
                <a14:useLocalDpi xmlns:a14="http://schemas.microsoft.com/office/drawing/2010/main" val="0"/>
              </a:ext>
            </a:extLst>
          </a:blip>
          <a:srcRect l="4479" r="3541" b="4259"/>
          <a:stretch/>
        </p:blipFill>
        <p:spPr>
          <a:xfrm>
            <a:off x="1003300" y="590858"/>
            <a:ext cx="10096500" cy="5911541"/>
          </a:xfrm>
          <a:prstGeom prst="rect">
            <a:avLst/>
          </a:prstGeom>
        </p:spPr>
      </p:pic>
      <p:sp>
        <p:nvSpPr>
          <p:cNvPr id="4" name="矩形 3"/>
          <p:cNvSpPr/>
          <p:nvPr/>
        </p:nvSpPr>
        <p:spPr>
          <a:xfrm>
            <a:off x="0" y="-874"/>
            <a:ext cx="12192000" cy="520700"/>
          </a:xfrm>
          <a:prstGeom prst="rect">
            <a:avLst/>
          </a:prstGeom>
          <a:solidFill>
            <a:srgbClr val="DFD7E9"/>
          </a:solidFill>
          <a:ln>
            <a:solidFill>
              <a:srgbClr val="DFD7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sz="2800" dirty="0" smtClean="0">
                <a:solidFill>
                  <a:schemeClr val="tx1"/>
                </a:solidFill>
                <a:latin typeface="華康中特圓體" panose="020F0809000000000000" pitchFamily="49" charset="-120"/>
                <a:ea typeface="華康中特圓體" panose="020F0809000000000000" pitchFamily="49" charset="-120"/>
                <a:sym typeface="Wingdings" panose="05000000000000000000" pitchFamily="2" charset="2"/>
              </a:rPr>
              <a:t>二、</a:t>
            </a:r>
            <a:r>
              <a:rPr lang="en-US" altLang="zh-TW" sz="2800" dirty="0" smtClean="0">
                <a:solidFill>
                  <a:schemeClr val="tx1"/>
                </a:solidFill>
                <a:latin typeface="華康中特圓體" panose="020F0809000000000000" pitchFamily="49" charset="-120"/>
                <a:ea typeface="華康中特圓體" panose="020F0809000000000000" pitchFamily="49" charset="-120"/>
                <a:sym typeface="Wingdings" panose="05000000000000000000" pitchFamily="2" charset="2"/>
              </a:rPr>
              <a:t>111</a:t>
            </a:r>
            <a:r>
              <a:rPr lang="zh-TW" altLang="en-US" sz="2800" dirty="0">
                <a:solidFill>
                  <a:schemeClr val="tx1"/>
                </a:solidFill>
                <a:latin typeface="華康中特圓體" panose="020F0809000000000000" pitchFamily="49" charset="-120"/>
                <a:ea typeface="華康中特圓體" panose="020F0809000000000000" pitchFamily="49" charset="-120"/>
                <a:sym typeface="Wingdings" panose="05000000000000000000" pitchFamily="2" charset="2"/>
              </a:rPr>
              <a:t>學年</a:t>
            </a:r>
            <a:r>
              <a:rPr lang="zh-TW" altLang="en-US" sz="2800" dirty="0" smtClean="0">
                <a:solidFill>
                  <a:schemeClr val="tx1"/>
                </a:solidFill>
                <a:latin typeface="華康中特圓體" panose="020F0809000000000000" pitchFamily="49" charset="-120"/>
                <a:ea typeface="華康中特圓體" panose="020F0809000000000000" pitchFamily="49" charset="-120"/>
                <a:sym typeface="Wingdings" panose="05000000000000000000" pitchFamily="2" charset="2"/>
              </a:rPr>
              <a:t>度重要變革事項</a:t>
            </a:r>
            <a:r>
              <a:rPr lang="en-US" altLang="zh-TW" sz="2800" dirty="0" smtClean="0">
                <a:solidFill>
                  <a:schemeClr val="tx1"/>
                </a:solidFill>
                <a:latin typeface="華康中特圓體" panose="020F0809000000000000" pitchFamily="49" charset="-120"/>
                <a:ea typeface="華康中特圓體" panose="020F0809000000000000" pitchFamily="49" charset="-120"/>
                <a:sym typeface="Wingdings" panose="05000000000000000000" pitchFamily="2" charset="2"/>
              </a:rPr>
              <a:t>(4/7)</a:t>
            </a:r>
            <a:endParaRPr lang="zh-TW" altLang="en-US" sz="2800" dirty="0">
              <a:solidFill>
                <a:schemeClr val="tx1"/>
              </a:solidFill>
              <a:latin typeface="華康中特圓體" panose="020F0809000000000000" pitchFamily="49" charset="-120"/>
              <a:ea typeface="華康中特圓體" panose="020F0809000000000000" pitchFamily="49" charset="-120"/>
            </a:endParaRPr>
          </a:p>
        </p:txBody>
      </p:sp>
      <p:sp>
        <p:nvSpPr>
          <p:cNvPr id="5" name="投影片編號版面配置區 4"/>
          <p:cNvSpPr>
            <a:spLocks noGrp="1"/>
          </p:cNvSpPr>
          <p:nvPr>
            <p:ph type="sldNum" sz="quarter" idx="12"/>
          </p:nvPr>
        </p:nvSpPr>
        <p:spPr/>
        <p:txBody>
          <a:bodyPr/>
          <a:lstStyle/>
          <a:p>
            <a:fld id="{A6174ADA-354D-4803-A14C-B38EECA4D689}" type="slidenum">
              <a:rPr lang="zh-TW" altLang="en-US" smtClean="0"/>
              <a:t>7</a:t>
            </a:fld>
            <a:endParaRPr lang="zh-TW" altLang="en-US"/>
          </a:p>
        </p:txBody>
      </p:sp>
    </p:spTree>
    <p:extLst>
      <p:ext uri="{BB962C8B-B14F-4D97-AF65-F5344CB8AC3E}">
        <p14:creationId xmlns:p14="http://schemas.microsoft.com/office/powerpoint/2010/main" val="2416149601"/>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p:cNvPicPr>
            <a:picLocks noChangeAspect="1"/>
          </p:cNvPicPr>
          <p:nvPr/>
        </p:nvPicPr>
        <p:blipFill rotWithShape="1">
          <a:blip r:embed="rId2"/>
          <a:srcRect t="20107"/>
          <a:stretch/>
        </p:blipFill>
        <p:spPr>
          <a:xfrm>
            <a:off x="740664" y="520700"/>
            <a:ext cx="10040111" cy="6120657"/>
          </a:xfrm>
          <a:prstGeom prst="rect">
            <a:avLst/>
          </a:prstGeom>
        </p:spPr>
      </p:pic>
      <p:sp>
        <p:nvSpPr>
          <p:cNvPr id="7" name="流程圖: 接點 6"/>
          <p:cNvSpPr/>
          <p:nvPr/>
        </p:nvSpPr>
        <p:spPr>
          <a:xfrm>
            <a:off x="3581400" y="5753100"/>
            <a:ext cx="6248400" cy="520700"/>
          </a:xfrm>
          <a:prstGeom prst="flowChartConnector">
            <a:avLst/>
          </a:prstGeom>
          <a:noFill/>
          <a:ln w="76200">
            <a:solidFill>
              <a:srgbClr val="FFC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矩形 7"/>
          <p:cNvSpPr/>
          <p:nvPr/>
        </p:nvSpPr>
        <p:spPr>
          <a:xfrm>
            <a:off x="1153886" y="520700"/>
            <a:ext cx="1763211" cy="1603110"/>
          </a:xfrm>
          <a:prstGeom prst="rect">
            <a:avLst/>
          </a:prstGeom>
          <a:solidFill>
            <a:schemeClr val="bg1">
              <a:alpha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矩形 8"/>
          <p:cNvSpPr/>
          <p:nvPr/>
        </p:nvSpPr>
        <p:spPr>
          <a:xfrm>
            <a:off x="1153886" y="2524765"/>
            <a:ext cx="1763211" cy="1291772"/>
          </a:xfrm>
          <a:prstGeom prst="rect">
            <a:avLst/>
          </a:prstGeom>
          <a:solidFill>
            <a:schemeClr val="bg1">
              <a:alpha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矩形 2"/>
          <p:cNvSpPr/>
          <p:nvPr/>
        </p:nvSpPr>
        <p:spPr>
          <a:xfrm>
            <a:off x="0" y="0"/>
            <a:ext cx="12192000" cy="520700"/>
          </a:xfrm>
          <a:prstGeom prst="rect">
            <a:avLst/>
          </a:prstGeom>
          <a:solidFill>
            <a:srgbClr val="DFD7E9"/>
          </a:solidFill>
          <a:ln>
            <a:solidFill>
              <a:srgbClr val="DFD7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sz="2400" dirty="0" smtClean="0">
                <a:solidFill>
                  <a:schemeClr val="tx1"/>
                </a:solidFill>
                <a:latin typeface="華康中特圓體" panose="020F0809000000000000" pitchFamily="49" charset="-120"/>
                <a:ea typeface="華康中特圓體" panose="020F0809000000000000" pitchFamily="49" charset="-120"/>
              </a:rPr>
              <a:t>一、報名繳費帳號查詢：</a:t>
            </a:r>
            <a:r>
              <a:rPr lang="en-US" altLang="zh-TW" sz="2400" dirty="0" smtClean="0">
                <a:solidFill>
                  <a:schemeClr val="tx1"/>
                </a:solidFill>
                <a:latin typeface="華康中特圓體" panose="020F0809000000000000" pitchFamily="49" charset="-120"/>
                <a:ea typeface="華康中特圓體" panose="020F0809000000000000" pitchFamily="49" charset="-120"/>
              </a:rPr>
              <a:t>3.</a:t>
            </a:r>
            <a:r>
              <a:rPr lang="zh-TW" altLang="en-US" sz="2400" dirty="0" smtClean="0">
                <a:solidFill>
                  <a:schemeClr val="tx1"/>
                </a:solidFill>
                <a:latin typeface="華康中特圓體" panose="020F0809000000000000" pitchFamily="49" charset="-120"/>
                <a:ea typeface="華康中特圓體" panose="020F0809000000000000" pitchFamily="49" charset="-120"/>
              </a:rPr>
              <a:t>隱私權保護政策聲明</a:t>
            </a:r>
            <a:endParaRPr lang="zh-TW" altLang="en-US" sz="2400" dirty="0">
              <a:solidFill>
                <a:schemeClr val="tx1"/>
              </a:solidFill>
              <a:latin typeface="華康中特圓體" panose="020F0809000000000000" pitchFamily="49" charset="-120"/>
              <a:ea typeface="華康中特圓體" panose="020F0809000000000000" pitchFamily="49" charset="-120"/>
            </a:endParaRPr>
          </a:p>
        </p:txBody>
      </p:sp>
      <p:pic>
        <p:nvPicPr>
          <p:cNvPr id="6" name="圖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4708189" y="6120657"/>
            <a:ext cx="629021" cy="629021"/>
          </a:xfrm>
          <a:prstGeom prst="rect">
            <a:avLst/>
          </a:prstGeom>
        </p:spPr>
      </p:pic>
      <p:sp>
        <p:nvSpPr>
          <p:cNvPr id="2" name="投影片編號版面配置區 1"/>
          <p:cNvSpPr>
            <a:spLocks noGrp="1"/>
          </p:cNvSpPr>
          <p:nvPr>
            <p:ph type="sldNum" sz="quarter" idx="12"/>
          </p:nvPr>
        </p:nvSpPr>
        <p:spPr/>
        <p:txBody>
          <a:bodyPr/>
          <a:lstStyle/>
          <a:p>
            <a:fld id="{A6174ADA-354D-4803-A14C-B38EECA4D689}" type="slidenum">
              <a:rPr lang="zh-TW" altLang="en-US" smtClean="0"/>
              <a:t>70</a:t>
            </a:fld>
            <a:endParaRPr lang="zh-TW" altLang="en-US"/>
          </a:p>
        </p:txBody>
      </p:sp>
    </p:spTree>
    <p:extLst>
      <p:ext uri="{BB962C8B-B14F-4D97-AF65-F5344CB8AC3E}">
        <p14:creationId xmlns:p14="http://schemas.microsoft.com/office/powerpoint/2010/main" val="166867877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0"/>
            <a:ext cx="12192000" cy="520700"/>
          </a:xfrm>
          <a:prstGeom prst="rect">
            <a:avLst/>
          </a:prstGeom>
          <a:solidFill>
            <a:srgbClr val="DFD7E9"/>
          </a:solidFill>
          <a:ln>
            <a:solidFill>
              <a:srgbClr val="DFD7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sz="2400" dirty="0" smtClean="0">
                <a:solidFill>
                  <a:schemeClr val="tx1"/>
                </a:solidFill>
                <a:latin typeface="華康中特圓體" panose="020F0809000000000000" pitchFamily="49" charset="-120"/>
                <a:ea typeface="華康中特圓體" panose="020F0809000000000000" pitchFamily="49" charset="-120"/>
              </a:rPr>
              <a:t>一、報名繳費帳號查詢：</a:t>
            </a:r>
            <a:r>
              <a:rPr lang="en-US" altLang="zh-TW" sz="2400" dirty="0" smtClean="0">
                <a:solidFill>
                  <a:schemeClr val="tx1"/>
                </a:solidFill>
                <a:latin typeface="華康中特圓體" panose="020F0809000000000000" pitchFamily="49" charset="-120"/>
                <a:ea typeface="華康中特圓體" panose="020F0809000000000000" pitchFamily="49" charset="-120"/>
              </a:rPr>
              <a:t>4.</a:t>
            </a:r>
            <a:r>
              <a:rPr lang="zh-TW" altLang="en-US" sz="2400" dirty="0" smtClean="0">
                <a:solidFill>
                  <a:schemeClr val="tx1"/>
                </a:solidFill>
                <a:latin typeface="華康中特圓體" panose="020F0809000000000000" pitchFamily="49" charset="-120"/>
                <a:ea typeface="華康中特圓體" panose="020F0809000000000000" pitchFamily="49" charset="-120"/>
              </a:rPr>
              <a:t>報名繳費帳號查詢</a:t>
            </a:r>
            <a:r>
              <a:rPr lang="en-US" altLang="zh-TW" sz="2400" dirty="0" smtClean="0">
                <a:solidFill>
                  <a:schemeClr val="tx1"/>
                </a:solidFill>
                <a:latin typeface="華康中特圓體" panose="020F0809000000000000" pitchFamily="49" charset="-120"/>
                <a:ea typeface="華康中特圓體" panose="020F0809000000000000" pitchFamily="49" charset="-120"/>
              </a:rPr>
              <a:t>(1/2)</a:t>
            </a:r>
            <a:endParaRPr lang="zh-TW" altLang="en-US" sz="2400" dirty="0">
              <a:solidFill>
                <a:schemeClr val="tx1"/>
              </a:solidFill>
              <a:latin typeface="華康中特圓體" panose="020F0809000000000000" pitchFamily="49" charset="-120"/>
              <a:ea typeface="華康中特圓體" panose="020F0809000000000000" pitchFamily="49" charset="-120"/>
            </a:endParaRPr>
          </a:p>
        </p:txBody>
      </p:sp>
      <p:grpSp>
        <p:nvGrpSpPr>
          <p:cNvPr id="10" name="群組 9"/>
          <p:cNvGrpSpPr/>
          <p:nvPr/>
        </p:nvGrpSpPr>
        <p:grpSpPr>
          <a:xfrm>
            <a:off x="1981200" y="514862"/>
            <a:ext cx="7359177" cy="2862529"/>
            <a:chOff x="0" y="617271"/>
            <a:chExt cx="9315923" cy="3370530"/>
          </a:xfrm>
        </p:grpSpPr>
        <p:pic>
          <p:nvPicPr>
            <p:cNvPr id="4" name="圖片 3"/>
            <p:cNvPicPr>
              <a:picLocks noChangeAspect="1"/>
            </p:cNvPicPr>
            <p:nvPr/>
          </p:nvPicPr>
          <p:blipFill>
            <a:blip r:embed="rId2"/>
            <a:stretch>
              <a:fillRect/>
            </a:stretch>
          </p:blipFill>
          <p:spPr>
            <a:xfrm>
              <a:off x="0" y="617271"/>
              <a:ext cx="9315923" cy="3370530"/>
            </a:xfrm>
            <a:prstGeom prst="rect">
              <a:avLst/>
            </a:prstGeom>
          </p:spPr>
        </p:pic>
        <p:sp>
          <p:nvSpPr>
            <p:cNvPr id="5" name="矩形 4"/>
            <p:cNvSpPr/>
            <p:nvPr/>
          </p:nvSpPr>
          <p:spPr>
            <a:xfrm>
              <a:off x="152400" y="617271"/>
              <a:ext cx="1687885" cy="1571108"/>
            </a:xfrm>
            <a:prstGeom prst="rect">
              <a:avLst/>
            </a:prstGeom>
            <a:solidFill>
              <a:schemeClr val="bg1">
                <a:alpha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矩形 5"/>
            <p:cNvSpPr/>
            <p:nvPr/>
          </p:nvSpPr>
          <p:spPr>
            <a:xfrm>
              <a:off x="152400" y="2570661"/>
              <a:ext cx="1687885" cy="1244432"/>
            </a:xfrm>
            <a:prstGeom prst="rect">
              <a:avLst/>
            </a:prstGeom>
            <a:solidFill>
              <a:schemeClr val="bg1">
                <a:alpha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2" name="群組 11"/>
          <p:cNvGrpSpPr/>
          <p:nvPr/>
        </p:nvGrpSpPr>
        <p:grpSpPr>
          <a:xfrm>
            <a:off x="2101588" y="3377391"/>
            <a:ext cx="7093211" cy="3467298"/>
            <a:chOff x="3975100" y="3416102"/>
            <a:chExt cx="6597616" cy="3232079"/>
          </a:xfrm>
        </p:grpSpPr>
        <p:pic>
          <p:nvPicPr>
            <p:cNvPr id="9" name="圖片 8"/>
            <p:cNvPicPr>
              <a:picLocks noChangeAspect="1"/>
            </p:cNvPicPr>
            <p:nvPr/>
          </p:nvPicPr>
          <p:blipFill rotWithShape="1">
            <a:blip r:embed="rId3"/>
            <a:srcRect l="21077" t="2498"/>
            <a:stretch/>
          </p:blipFill>
          <p:spPr>
            <a:xfrm>
              <a:off x="3975100" y="3416102"/>
              <a:ext cx="6597616" cy="3232079"/>
            </a:xfrm>
            <a:prstGeom prst="rect">
              <a:avLst/>
            </a:prstGeom>
          </p:spPr>
        </p:pic>
        <p:sp>
          <p:nvSpPr>
            <p:cNvPr id="11" name="矩形 10"/>
            <p:cNvSpPr/>
            <p:nvPr/>
          </p:nvSpPr>
          <p:spPr>
            <a:xfrm>
              <a:off x="6287589" y="5207726"/>
              <a:ext cx="1410788" cy="130628"/>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14" name="向下箭號 13"/>
          <p:cNvSpPr/>
          <p:nvPr/>
        </p:nvSpPr>
        <p:spPr>
          <a:xfrm>
            <a:off x="6222561" y="3196506"/>
            <a:ext cx="330200" cy="695747"/>
          </a:xfrm>
          <a:prstGeom prst="downArrow">
            <a:avLst/>
          </a:prstGeom>
          <a:solidFill>
            <a:srgbClr val="FFC000"/>
          </a:solidFill>
          <a:ln>
            <a:solidFill>
              <a:srgbClr val="FFC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 name="矩形 14"/>
          <p:cNvSpPr/>
          <p:nvPr/>
        </p:nvSpPr>
        <p:spPr>
          <a:xfrm>
            <a:off x="9194799" y="4074601"/>
            <a:ext cx="2863850" cy="1662012"/>
          </a:xfrm>
          <a:prstGeom prst="rect">
            <a:avLst/>
          </a:prstGeom>
          <a:solidFill>
            <a:srgbClr val="ED7D31"/>
          </a:solidFill>
          <a:ln>
            <a:solidFill>
              <a:srgbClr val="ED7D3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600" dirty="0" smtClean="0">
                <a:solidFill>
                  <a:schemeClr val="bg1"/>
                </a:solidFill>
                <a:latin typeface="華康中特圓體" panose="020F0809000000000000" pitchFamily="49" charset="-120"/>
                <a:ea typeface="華康中特圓體" panose="020F0809000000000000" pitchFamily="49" charset="-120"/>
              </a:rPr>
              <a:t>每申請</a:t>
            </a:r>
            <a:r>
              <a:rPr lang="en-US" altLang="zh-TW" sz="1600" dirty="0" smtClean="0">
                <a:solidFill>
                  <a:schemeClr val="bg1"/>
                </a:solidFill>
                <a:latin typeface="華康中特圓體" panose="020F0809000000000000" pitchFamily="49" charset="-120"/>
                <a:ea typeface="華康中特圓體" panose="020F0809000000000000" pitchFamily="49" charset="-120"/>
              </a:rPr>
              <a:t>1</a:t>
            </a:r>
            <a:r>
              <a:rPr lang="zh-TW" altLang="en-US" sz="1600" dirty="0" smtClean="0">
                <a:solidFill>
                  <a:schemeClr val="bg1"/>
                </a:solidFill>
                <a:latin typeface="華康中特圓體" panose="020F0809000000000000" pitchFamily="49" charset="-120"/>
                <a:ea typeface="華康中特圓體" panose="020F0809000000000000" pitchFamily="49" charset="-120"/>
              </a:rPr>
              <a:t>校系</a:t>
            </a:r>
            <a:r>
              <a:rPr lang="en-US" altLang="zh-TW" sz="1600" dirty="0" smtClean="0">
                <a:solidFill>
                  <a:schemeClr val="bg1"/>
                </a:solidFill>
                <a:latin typeface="華康中特圓體" panose="020F0809000000000000" pitchFamily="49" charset="-120"/>
                <a:ea typeface="華康中特圓體" panose="020F0809000000000000" pitchFamily="49" charset="-120"/>
              </a:rPr>
              <a:t>(</a:t>
            </a:r>
            <a:r>
              <a:rPr lang="zh-TW" altLang="en-US" sz="1600" dirty="0" smtClean="0">
                <a:solidFill>
                  <a:schemeClr val="bg1"/>
                </a:solidFill>
                <a:latin typeface="華康中特圓體" panose="020F0809000000000000" pitchFamily="49" charset="-120"/>
                <a:ea typeface="華康中特圓體" panose="020F0809000000000000" pitchFamily="49" charset="-120"/>
              </a:rPr>
              <a:t>組</a:t>
            </a:r>
            <a:r>
              <a:rPr lang="en-US" altLang="zh-TW" sz="1600" dirty="0" smtClean="0">
                <a:solidFill>
                  <a:schemeClr val="bg1"/>
                </a:solidFill>
                <a:latin typeface="華康中特圓體" panose="020F0809000000000000" pitchFamily="49" charset="-120"/>
                <a:ea typeface="華康中特圓體" panose="020F0809000000000000" pitchFamily="49" charset="-120"/>
              </a:rPr>
              <a:t>)</a:t>
            </a:r>
            <a:r>
              <a:rPr lang="zh-TW" altLang="en-US" sz="1600" dirty="0" smtClean="0">
                <a:solidFill>
                  <a:schemeClr val="bg1"/>
                </a:solidFill>
                <a:latin typeface="華康中特圓體" panose="020F0809000000000000" pitchFamily="49" charset="-120"/>
                <a:ea typeface="華康中特圓體" panose="020F0809000000000000" pitchFamily="49" charset="-120"/>
              </a:rPr>
              <a:t>、學程，</a:t>
            </a:r>
            <a:endParaRPr lang="en-US" altLang="zh-TW" sz="1600" dirty="0" smtClean="0">
              <a:solidFill>
                <a:schemeClr val="bg1"/>
              </a:solidFill>
              <a:latin typeface="華康中特圓體" panose="020F0809000000000000" pitchFamily="49" charset="-120"/>
              <a:ea typeface="華康中特圓體" panose="020F0809000000000000" pitchFamily="49" charset="-120"/>
            </a:endParaRPr>
          </a:p>
          <a:p>
            <a:pPr algn="ctr"/>
            <a:r>
              <a:rPr lang="zh-TW" altLang="en-US" sz="1600" dirty="0" smtClean="0">
                <a:solidFill>
                  <a:schemeClr val="bg1"/>
                </a:solidFill>
                <a:latin typeface="華康中特圓體" panose="020F0809000000000000" pitchFamily="49" charset="-120"/>
                <a:ea typeface="華康中特圓體" panose="020F0809000000000000" pitchFamily="49" charset="-120"/>
              </a:rPr>
              <a:t>報名費為新台幣</a:t>
            </a:r>
            <a:r>
              <a:rPr lang="en-US" altLang="zh-TW" sz="1600" dirty="0" smtClean="0">
                <a:solidFill>
                  <a:schemeClr val="bg1"/>
                </a:solidFill>
                <a:latin typeface="華康中特圓體" panose="020F0809000000000000" pitchFamily="49" charset="-120"/>
                <a:ea typeface="華康中特圓體" panose="020F0809000000000000" pitchFamily="49" charset="-120"/>
              </a:rPr>
              <a:t>100</a:t>
            </a:r>
            <a:r>
              <a:rPr lang="zh-TW" altLang="en-US" sz="1600" dirty="0" smtClean="0">
                <a:solidFill>
                  <a:schemeClr val="bg1"/>
                </a:solidFill>
                <a:latin typeface="華康中特圓體" panose="020F0809000000000000" pitchFamily="49" charset="-120"/>
                <a:ea typeface="華康中特圓體" panose="020F0809000000000000" pitchFamily="49" charset="-120"/>
              </a:rPr>
              <a:t> 元整！</a:t>
            </a:r>
            <a:endParaRPr lang="en-US" altLang="zh-TW" sz="1600" dirty="0" smtClean="0">
              <a:solidFill>
                <a:schemeClr val="bg1"/>
              </a:solidFill>
              <a:latin typeface="華康中特圓體" panose="020F0809000000000000" pitchFamily="49" charset="-120"/>
              <a:ea typeface="華康中特圓體" panose="020F0809000000000000" pitchFamily="49" charset="-120"/>
            </a:endParaRPr>
          </a:p>
          <a:p>
            <a:pPr algn="ctr"/>
            <a:endParaRPr lang="en-US" altLang="zh-TW" sz="1600" dirty="0" smtClean="0">
              <a:solidFill>
                <a:schemeClr val="bg1"/>
              </a:solidFill>
              <a:latin typeface="華康中特圓體" panose="020F0809000000000000" pitchFamily="49" charset="-120"/>
              <a:ea typeface="華康中特圓體" panose="020F0809000000000000" pitchFamily="49" charset="-120"/>
            </a:endParaRPr>
          </a:p>
          <a:p>
            <a:pPr algn="ctr"/>
            <a:r>
              <a:rPr lang="zh-TW" altLang="en-US" sz="1600" dirty="0" smtClean="0">
                <a:solidFill>
                  <a:schemeClr val="bg1"/>
                </a:solidFill>
                <a:latin typeface="華康中特圓體" panose="020F0809000000000000" pitchFamily="49" charset="-120"/>
                <a:ea typeface="華康中特圓體" panose="020F0809000000000000" pitchFamily="49" charset="-120"/>
              </a:rPr>
              <a:t>如欲報名</a:t>
            </a:r>
            <a:r>
              <a:rPr lang="en-US" altLang="zh-TW" sz="1600" dirty="0" smtClean="0">
                <a:solidFill>
                  <a:schemeClr val="bg1"/>
                </a:solidFill>
                <a:latin typeface="華康中特圓體" panose="020F0809000000000000" pitchFamily="49" charset="-120"/>
                <a:ea typeface="華康中特圓體" panose="020F0809000000000000" pitchFamily="49" charset="-120"/>
              </a:rPr>
              <a:t>5</a:t>
            </a:r>
            <a:r>
              <a:rPr lang="zh-TW" altLang="en-US" sz="1600" dirty="0" smtClean="0">
                <a:solidFill>
                  <a:schemeClr val="bg1"/>
                </a:solidFill>
                <a:latin typeface="華康中特圓體" panose="020F0809000000000000" pitchFamily="49" charset="-120"/>
                <a:ea typeface="華康中特圓體" panose="020F0809000000000000" pitchFamily="49" charset="-120"/>
              </a:rPr>
              <a:t>個校系</a:t>
            </a:r>
            <a:r>
              <a:rPr lang="en-US" altLang="zh-TW" sz="1600" dirty="0" smtClean="0">
                <a:solidFill>
                  <a:schemeClr val="bg1"/>
                </a:solidFill>
                <a:latin typeface="華康中特圓體" panose="020F0809000000000000" pitchFamily="49" charset="-120"/>
                <a:ea typeface="華康中特圓體" panose="020F0809000000000000" pitchFamily="49" charset="-120"/>
              </a:rPr>
              <a:t>(</a:t>
            </a:r>
            <a:r>
              <a:rPr lang="zh-TW" altLang="en-US" sz="1600" dirty="0" smtClean="0">
                <a:solidFill>
                  <a:schemeClr val="bg1"/>
                </a:solidFill>
                <a:latin typeface="華康中特圓體" panose="020F0809000000000000" pitchFamily="49" charset="-120"/>
                <a:ea typeface="華康中特圓體" panose="020F0809000000000000" pitchFamily="49" charset="-120"/>
              </a:rPr>
              <a:t>組</a:t>
            </a:r>
            <a:r>
              <a:rPr lang="en-US" altLang="zh-TW" sz="1600" dirty="0" smtClean="0">
                <a:solidFill>
                  <a:schemeClr val="bg1"/>
                </a:solidFill>
                <a:latin typeface="華康中特圓體" panose="020F0809000000000000" pitchFamily="49" charset="-120"/>
                <a:ea typeface="華康中特圓體" panose="020F0809000000000000" pitchFamily="49" charset="-120"/>
              </a:rPr>
              <a:t>)</a:t>
            </a:r>
            <a:r>
              <a:rPr lang="zh-TW" altLang="en-US" sz="1600" dirty="0" smtClean="0">
                <a:solidFill>
                  <a:schemeClr val="bg1"/>
                </a:solidFill>
                <a:latin typeface="華康中特圓體" panose="020F0809000000000000" pitchFamily="49" charset="-120"/>
                <a:ea typeface="華康中特圓體" panose="020F0809000000000000" pitchFamily="49" charset="-120"/>
              </a:rPr>
              <a:t>、學程，須一次繳足</a:t>
            </a:r>
            <a:r>
              <a:rPr lang="en-US" altLang="zh-TW" sz="1600" dirty="0" smtClean="0">
                <a:solidFill>
                  <a:schemeClr val="bg1"/>
                </a:solidFill>
                <a:latin typeface="華康中特圓體" panose="020F0809000000000000" pitchFamily="49" charset="-120"/>
                <a:ea typeface="華康中特圓體" panose="020F0809000000000000" pitchFamily="49" charset="-120"/>
              </a:rPr>
              <a:t>500</a:t>
            </a:r>
            <a:r>
              <a:rPr lang="zh-TW" altLang="en-US" sz="1600" dirty="0" smtClean="0">
                <a:solidFill>
                  <a:schemeClr val="bg1"/>
                </a:solidFill>
                <a:latin typeface="華康中特圓體" panose="020F0809000000000000" pitchFamily="49" charset="-120"/>
                <a:ea typeface="華康中特圓體" panose="020F0809000000000000" pitchFamily="49" charset="-120"/>
              </a:rPr>
              <a:t>元，</a:t>
            </a:r>
            <a:endParaRPr lang="en-US" altLang="zh-TW" sz="1600" dirty="0" smtClean="0">
              <a:solidFill>
                <a:schemeClr val="bg1"/>
              </a:solidFill>
              <a:latin typeface="華康中特圓體" panose="020F0809000000000000" pitchFamily="49" charset="-120"/>
              <a:ea typeface="華康中特圓體" panose="020F0809000000000000" pitchFamily="49" charset="-120"/>
            </a:endParaRPr>
          </a:p>
          <a:p>
            <a:pPr algn="ctr"/>
            <a:r>
              <a:rPr lang="zh-TW" altLang="en-US" sz="1600" dirty="0" smtClean="0">
                <a:solidFill>
                  <a:schemeClr val="bg1"/>
                </a:solidFill>
                <a:latin typeface="華康中特圓體" panose="020F0809000000000000" pitchFamily="49" charset="-120"/>
                <a:ea typeface="華康中特圓體" panose="020F0809000000000000" pitchFamily="49" charset="-120"/>
              </a:rPr>
              <a:t>不得分次繳費！</a:t>
            </a:r>
            <a:endParaRPr lang="zh-TW" altLang="en-US" sz="1600" dirty="0">
              <a:solidFill>
                <a:schemeClr val="bg1"/>
              </a:solidFill>
              <a:latin typeface="華康中特圓體" panose="020F0809000000000000" pitchFamily="49" charset="-120"/>
              <a:ea typeface="華康中特圓體" panose="020F0809000000000000" pitchFamily="49" charset="-120"/>
            </a:endParaRPr>
          </a:p>
        </p:txBody>
      </p:sp>
      <p:sp>
        <p:nvSpPr>
          <p:cNvPr id="2" name="投影片編號版面配置區 1"/>
          <p:cNvSpPr>
            <a:spLocks noGrp="1"/>
          </p:cNvSpPr>
          <p:nvPr>
            <p:ph type="sldNum" sz="quarter" idx="12"/>
          </p:nvPr>
        </p:nvSpPr>
        <p:spPr/>
        <p:txBody>
          <a:bodyPr/>
          <a:lstStyle/>
          <a:p>
            <a:fld id="{A6174ADA-354D-4803-A14C-B38EECA4D689}" type="slidenum">
              <a:rPr lang="zh-TW" altLang="en-US" smtClean="0"/>
              <a:t>71</a:t>
            </a:fld>
            <a:endParaRPr lang="zh-TW" altLang="en-US"/>
          </a:p>
        </p:txBody>
      </p:sp>
    </p:spTree>
    <p:extLst>
      <p:ext uri="{BB962C8B-B14F-4D97-AF65-F5344CB8AC3E}">
        <p14:creationId xmlns:p14="http://schemas.microsoft.com/office/powerpoint/2010/main" val="414796903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0"/>
            <a:ext cx="12192000" cy="520700"/>
          </a:xfrm>
          <a:prstGeom prst="rect">
            <a:avLst/>
          </a:prstGeom>
          <a:solidFill>
            <a:srgbClr val="DFD7E9"/>
          </a:solidFill>
          <a:ln>
            <a:solidFill>
              <a:srgbClr val="DFD7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sz="2400" dirty="0" smtClean="0">
                <a:solidFill>
                  <a:schemeClr val="tx1"/>
                </a:solidFill>
                <a:latin typeface="華康中特圓體" panose="020F0809000000000000" pitchFamily="49" charset="-120"/>
                <a:ea typeface="華康中特圓體" panose="020F0809000000000000" pitchFamily="49" charset="-120"/>
              </a:rPr>
              <a:t>一、報名繳費帳號查詢：</a:t>
            </a:r>
            <a:r>
              <a:rPr lang="en-US" altLang="zh-TW" sz="2400" dirty="0" smtClean="0">
                <a:solidFill>
                  <a:schemeClr val="tx1"/>
                </a:solidFill>
                <a:latin typeface="華康中特圓體" panose="020F0809000000000000" pitchFamily="49" charset="-120"/>
                <a:ea typeface="華康中特圓體" panose="020F0809000000000000" pitchFamily="49" charset="-120"/>
              </a:rPr>
              <a:t>4.</a:t>
            </a:r>
            <a:r>
              <a:rPr lang="zh-TW" altLang="en-US" sz="2400" dirty="0" smtClean="0">
                <a:solidFill>
                  <a:schemeClr val="tx1"/>
                </a:solidFill>
                <a:latin typeface="華康中特圓體" panose="020F0809000000000000" pitchFamily="49" charset="-120"/>
                <a:ea typeface="華康中特圓體" panose="020F0809000000000000" pitchFamily="49" charset="-120"/>
              </a:rPr>
              <a:t>報名繳費帳號查詢</a:t>
            </a:r>
            <a:r>
              <a:rPr lang="en-US" altLang="zh-TW" sz="2400" dirty="0" smtClean="0">
                <a:solidFill>
                  <a:schemeClr val="tx1"/>
                </a:solidFill>
                <a:latin typeface="華康中特圓體" panose="020F0809000000000000" pitchFamily="49" charset="-120"/>
                <a:ea typeface="華康中特圓體" panose="020F0809000000000000" pitchFamily="49" charset="-120"/>
              </a:rPr>
              <a:t>(2/2)</a:t>
            </a:r>
            <a:endParaRPr lang="zh-TW" altLang="en-US" sz="2400" dirty="0">
              <a:solidFill>
                <a:schemeClr val="tx1"/>
              </a:solidFill>
              <a:latin typeface="華康中特圓體" panose="020F0809000000000000" pitchFamily="49" charset="-120"/>
              <a:ea typeface="華康中特圓體" panose="020F0809000000000000" pitchFamily="49" charset="-120"/>
            </a:endParaRPr>
          </a:p>
        </p:txBody>
      </p:sp>
      <p:pic>
        <p:nvPicPr>
          <p:cNvPr id="8" name="圖片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4279" y="1119342"/>
            <a:ext cx="4418414" cy="5739607"/>
          </a:xfrm>
          <a:prstGeom prst="rect">
            <a:avLst/>
          </a:prstGeom>
          <a:ln>
            <a:solidFill>
              <a:schemeClr val="tx2"/>
            </a:solidFill>
          </a:ln>
        </p:spPr>
      </p:pic>
      <p:pic>
        <p:nvPicPr>
          <p:cNvPr id="9" name="圖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26971" y="1119342"/>
            <a:ext cx="4264829" cy="5729245"/>
          </a:xfrm>
          <a:prstGeom prst="rect">
            <a:avLst/>
          </a:prstGeom>
          <a:ln>
            <a:solidFill>
              <a:schemeClr val="tx2"/>
            </a:solidFill>
          </a:ln>
        </p:spPr>
      </p:pic>
      <p:sp>
        <p:nvSpPr>
          <p:cNvPr id="10" name="矩形 9"/>
          <p:cNvSpPr/>
          <p:nvPr/>
        </p:nvSpPr>
        <p:spPr>
          <a:xfrm>
            <a:off x="954279" y="578173"/>
            <a:ext cx="4418414" cy="450527"/>
          </a:xfrm>
          <a:prstGeom prst="rect">
            <a:avLst/>
          </a:prstGeom>
          <a:solidFill>
            <a:srgbClr val="DADD00"/>
          </a:solidFill>
          <a:ln>
            <a:solidFill>
              <a:srgbClr val="DADD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600" dirty="0" smtClean="0">
                <a:solidFill>
                  <a:schemeClr val="tx1"/>
                </a:solidFill>
                <a:latin typeface="華康中特圓體" panose="020F0809000000000000" pitchFamily="49" charset="-120"/>
                <a:ea typeface="華康中特圓體" panose="020F0809000000000000" pitchFamily="49" charset="-120"/>
              </a:rPr>
              <a:t>台灣銀行繳費</a:t>
            </a:r>
            <a:r>
              <a:rPr lang="zh-TW" altLang="en-US" sz="1600" dirty="0">
                <a:solidFill>
                  <a:schemeClr val="tx1"/>
                </a:solidFill>
                <a:latin typeface="華康中特圓體" panose="020F0809000000000000" pitchFamily="49" charset="-120"/>
                <a:ea typeface="華康中特圓體" panose="020F0809000000000000" pitchFamily="49" charset="-120"/>
              </a:rPr>
              <a:t>單</a:t>
            </a:r>
          </a:p>
        </p:txBody>
      </p:sp>
      <p:sp>
        <p:nvSpPr>
          <p:cNvPr id="11" name="矩形 10"/>
          <p:cNvSpPr/>
          <p:nvPr/>
        </p:nvSpPr>
        <p:spPr>
          <a:xfrm>
            <a:off x="6326971" y="578173"/>
            <a:ext cx="4264829" cy="450527"/>
          </a:xfrm>
          <a:prstGeom prst="rect">
            <a:avLst/>
          </a:prstGeom>
          <a:solidFill>
            <a:srgbClr val="DADD00"/>
          </a:solidFill>
          <a:ln>
            <a:solidFill>
              <a:srgbClr val="DADD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600" dirty="0" smtClean="0">
                <a:solidFill>
                  <a:schemeClr val="tx1"/>
                </a:solidFill>
                <a:latin typeface="華康中特圓體" panose="020F0809000000000000" pitchFamily="49" charset="-120"/>
                <a:ea typeface="華康中特圓體" panose="020F0809000000000000" pitchFamily="49" charset="-120"/>
              </a:rPr>
              <a:t>其他金融機構繳款資訊</a:t>
            </a:r>
            <a:endParaRPr lang="zh-TW" altLang="en-US" sz="1600" dirty="0">
              <a:solidFill>
                <a:schemeClr val="tx1"/>
              </a:solidFill>
              <a:latin typeface="華康中特圓體" panose="020F0809000000000000" pitchFamily="49" charset="-120"/>
              <a:ea typeface="華康中特圓體" panose="020F0809000000000000" pitchFamily="49" charset="-120"/>
            </a:endParaRPr>
          </a:p>
        </p:txBody>
      </p:sp>
      <p:sp>
        <p:nvSpPr>
          <p:cNvPr id="12" name="矩形圖說文字 11"/>
          <p:cNvSpPr/>
          <p:nvPr/>
        </p:nvSpPr>
        <p:spPr>
          <a:xfrm>
            <a:off x="573278" y="3783939"/>
            <a:ext cx="1712721" cy="400050"/>
          </a:xfrm>
          <a:prstGeom prst="wedgeRectCallout">
            <a:avLst>
              <a:gd name="adj1" fmla="val 17533"/>
              <a:gd name="adj2" fmla="val -108928"/>
            </a:avLst>
          </a:prstGeom>
          <a:solidFill>
            <a:srgbClr val="ED7D31"/>
          </a:solidFill>
          <a:ln>
            <a:solidFill>
              <a:srgbClr val="ED7D3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200" dirty="0" smtClean="0">
                <a:solidFill>
                  <a:schemeClr val="bg1"/>
                </a:solidFill>
                <a:latin typeface="華康中特圓體" panose="020F0809000000000000" pitchFamily="49" charset="-120"/>
                <a:ea typeface="華康中特圓體" panose="020F0809000000000000" pitchFamily="49" charset="-120"/>
              </a:rPr>
              <a:t>請自行填寫繳費金額</a:t>
            </a:r>
            <a:endParaRPr lang="zh-TW" altLang="en-US" sz="1200" dirty="0">
              <a:solidFill>
                <a:schemeClr val="bg1"/>
              </a:solidFill>
              <a:latin typeface="華康中特圓體" panose="020F0809000000000000" pitchFamily="49" charset="-120"/>
              <a:ea typeface="華康中特圓體" panose="020F0809000000000000" pitchFamily="49" charset="-120"/>
            </a:endParaRPr>
          </a:p>
        </p:txBody>
      </p:sp>
      <p:sp>
        <p:nvSpPr>
          <p:cNvPr id="2" name="投影片編號版面配置區 1"/>
          <p:cNvSpPr>
            <a:spLocks noGrp="1"/>
          </p:cNvSpPr>
          <p:nvPr>
            <p:ph type="sldNum" sz="quarter" idx="12"/>
          </p:nvPr>
        </p:nvSpPr>
        <p:spPr/>
        <p:txBody>
          <a:bodyPr/>
          <a:lstStyle/>
          <a:p>
            <a:fld id="{A6174ADA-354D-4803-A14C-B38EECA4D689}" type="slidenum">
              <a:rPr lang="zh-TW" altLang="en-US" smtClean="0"/>
              <a:t>72</a:t>
            </a:fld>
            <a:endParaRPr lang="zh-TW" altLang="en-US"/>
          </a:p>
        </p:txBody>
      </p:sp>
    </p:spTree>
    <p:extLst>
      <p:ext uri="{BB962C8B-B14F-4D97-AF65-F5344CB8AC3E}">
        <p14:creationId xmlns:p14="http://schemas.microsoft.com/office/powerpoint/2010/main" val="21230167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圖片 12"/>
          <p:cNvPicPr>
            <a:picLocks noChangeAspect="1"/>
          </p:cNvPicPr>
          <p:nvPr/>
        </p:nvPicPr>
        <p:blipFill>
          <a:blip r:embed="rId2"/>
          <a:stretch>
            <a:fillRect/>
          </a:stretch>
        </p:blipFill>
        <p:spPr>
          <a:xfrm>
            <a:off x="448952" y="560750"/>
            <a:ext cx="10945753" cy="5830114"/>
          </a:xfrm>
          <a:prstGeom prst="rect">
            <a:avLst/>
          </a:prstGeom>
        </p:spPr>
      </p:pic>
      <p:sp>
        <p:nvSpPr>
          <p:cNvPr id="5" name="矩形 4"/>
          <p:cNvSpPr/>
          <p:nvPr/>
        </p:nvSpPr>
        <p:spPr>
          <a:xfrm>
            <a:off x="0" y="0"/>
            <a:ext cx="12192000" cy="520700"/>
          </a:xfrm>
          <a:prstGeom prst="rect">
            <a:avLst/>
          </a:prstGeom>
          <a:solidFill>
            <a:srgbClr val="DFD7E9"/>
          </a:solidFill>
          <a:ln>
            <a:solidFill>
              <a:srgbClr val="DFD7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sz="2400" dirty="0" smtClean="0">
                <a:solidFill>
                  <a:schemeClr val="tx1"/>
                </a:solidFill>
                <a:latin typeface="華康中特圓體" panose="020F0809000000000000" pitchFamily="49" charset="-120"/>
                <a:ea typeface="華康中特圓體" panose="020F0809000000000000" pitchFamily="49" charset="-120"/>
              </a:rPr>
              <a:t>二、繳費入帳查詢</a:t>
            </a:r>
            <a:r>
              <a:rPr lang="en-US" altLang="zh-TW" sz="2400" dirty="0" smtClean="0">
                <a:solidFill>
                  <a:schemeClr val="tx1"/>
                </a:solidFill>
                <a:latin typeface="華康中特圓體" panose="020F0809000000000000" pitchFamily="49" charset="-120"/>
                <a:ea typeface="華康中特圓體" panose="020F0809000000000000" pitchFamily="49" charset="-120"/>
              </a:rPr>
              <a:t>(1/2)</a:t>
            </a:r>
            <a:endParaRPr lang="zh-TW" altLang="en-US" sz="2400" dirty="0">
              <a:solidFill>
                <a:schemeClr val="tx1"/>
              </a:solidFill>
              <a:latin typeface="華康中特圓體" panose="020F0809000000000000" pitchFamily="49" charset="-120"/>
              <a:ea typeface="華康中特圓體" panose="020F0809000000000000" pitchFamily="49" charset="-120"/>
            </a:endParaRPr>
          </a:p>
        </p:txBody>
      </p:sp>
      <p:sp>
        <p:nvSpPr>
          <p:cNvPr id="12" name="Google Shape;825;p80"/>
          <p:cNvSpPr/>
          <p:nvPr/>
        </p:nvSpPr>
        <p:spPr>
          <a:xfrm>
            <a:off x="837207" y="6095999"/>
            <a:ext cx="7189193" cy="727101"/>
          </a:xfrm>
          <a:prstGeom prst="wedgeRectCallout">
            <a:avLst>
              <a:gd name="adj1" fmla="val -5839"/>
              <a:gd name="adj2" fmla="val -111408"/>
            </a:avLst>
          </a:prstGeom>
          <a:solidFill>
            <a:srgbClr val="ED7D31"/>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r>
              <a:rPr lang="zh-TW" sz="1600" dirty="0">
                <a:solidFill>
                  <a:schemeClr val="bg1"/>
                </a:solidFill>
                <a:latin typeface="華康中特圓體" panose="020F0809000000000000" pitchFamily="49" charset="-120"/>
                <a:ea typeface="華康中特圓體" panose="020F0809000000000000" pitchFamily="49" charset="-120"/>
                <a:cs typeface="Times New Roman" panose="02020603050405020304" pitchFamily="18" charset="0"/>
              </a:rPr>
              <a:t>1.ATM或台灣銀行各分行繳費者，請於</a:t>
            </a:r>
            <a:r>
              <a:rPr lang="zh-TW" u="sng" dirty="0" smtClean="0">
                <a:solidFill>
                  <a:schemeClr val="bg1"/>
                </a:solidFill>
                <a:effectLst>
                  <a:outerShdw blurRad="38100" dist="38100" dir="2700000" algn="tl">
                    <a:srgbClr val="000000">
                      <a:alpha val="43137"/>
                    </a:srgbClr>
                  </a:outerShdw>
                </a:effectLst>
                <a:latin typeface="華康中特圓體" panose="020F0809000000000000" pitchFamily="49" charset="-120"/>
                <a:ea typeface="華康中特圓體" panose="020F0809000000000000" pitchFamily="49" charset="-120"/>
                <a:cs typeface="Times New Roman" panose="02020603050405020304" pitchFamily="18" charset="0"/>
              </a:rPr>
              <a:t>繳費</a:t>
            </a:r>
            <a:r>
              <a:rPr lang="zh-TW" u="sng" dirty="0">
                <a:solidFill>
                  <a:schemeClr val="bg1"/>
                </a:solidFill>
                <a:effectLst>
                  <a:outerShdw blurRad="38100" dist="38100" dir="2700000" algn="tl">
                    <a:srgbClr val="000000">
                      <a:alpha val="43137"/>
                    </a:srgbClr>
                  </a:outerShdw>
                </a:effectLst>
                <a:latin typeface="華康中特圓體" panose="020F0809000000000000" pitchFamily="49" charset="-120"/>
                <a:ea typeface="華康中特圓體" panose="020F0809000000000000" pitchFamily="49" charset="-120"/>
                <a:cs typeface="Times New Roman" panose="02020603050405020304" pitchFamily="18" charset="0"/>
              </a:rPr>
              <a:t>後2小時</a:t>
            </a:r>
            <a:r>
              <a:rPr lang="zh-TW" sz="1600" dirty="0">
                <a:solidFill>
                  <a:schemeClr val="bg1"/>
                </a:solidFill>
                <a:latin typeface="華康中特圓體" panose="020F0809000000000000" pitchFamily="49" charset="-120"/>
                <a:ea typeface="華康中特圓體" panose="020F0809000000000000" pitchFamily="49" charset="-120"/>
                <a:cs typeface="Times New Roman" panose="02020603050405020304" pitchFamily="18" charset="0"/>
              </a:rPr>
              <a:t>後至系統查詢是否入帳</a:t>
            </a:r>
            <a:endParaRPr sz="1600" dirty="0">
              <a:solidFill>
                <a:schemeClr val="bg1"/>
              </a:solidFill>
              <a:latin typeface="華康中特圓體" panose="020F0809000000000000" pitchFamily="49" charset="-120"/>
              <a:ea typeface="華康中特圓體" panose="020F0809000000000000" pitchFamily="49" charset="-120"/>
              <a:cs typeface="Times New Roman" panose="02020603050405020304" pitchFamily="18" charset="0"/>
            </a:endParaRPr>
          </a:p>
          <a:p>
            <a:r>
              <a:rPr lang="zh-TW" sz="1600" dirty="0">
                <a:solidFill>
                  <a:schemeClr val="bg1"/>
                </a:solidFill>
                <a:latin typeface="華康中特圓體" panose="020F0809000000000000" pitchFamily="49" charset="-120"/>
                <a:ea typeface="華康中特圓體" panose="020F0809000000000000" pitchFamily="49" charset="-120"/>
                <a:cs typeface="Times New Roman" panose="02020603050405020304" pitchFamily="18" charset="0"/>
              </a:rPr>
              <a:t>2.至各金融機構辦理跨行匯款者，須至</a:t>
            </a:r>
            <a:r>
              <a:rPr lang="zh-TW" sz="1600" dirty="0" smtClean="0">
                <a:solidFill>
                  <a:schemeClr val="bg1"/>
                </a:solidFill>
                <a:latin typeface="華康中特圓體" panose="020F0809000000000000" pitchFamily="49" charset="-120"/>
                <a:ea typeface="華康中特圓體" panose="020F0809000000000000" pitchFamily="49" charset="-120"/>
                <a:cs typeface="Times New Roman" panose="02020603050405020304" pitchFamily="18" charset="0"/>
              </a:rPr>
              <a:t>當日</a:t>
            </a:r>
            <a:r>
              <a:rPr lang="zh-TW" sz="1600" dirty="0">
                <a:solidFill>
                  <a:schemeClr val="bg1"/>
                </a:solidFill>
                <a:latin typeface="華康中特圓體" panose="020F0809000000000000" pitchFamily="49" charset="-120"/>
                <a:ea typeface="華康中特圓體" panose="020F0809000000000000" pitchFamily="49" charset="-120"/>
                <a:cs typeface="Times New Roman" panose="02020603050405020304" pitchFamily="18" charset="0"/>
              </a:rPr>
              <a:t>18:00後，方可上網查詢是否入帳</a:t>
            </a:r>
            <a:endParaRPr sz="1600" dirty="0">
              <a:solidFill>
                <a:schemeClr val="bg1"/>
              </a:solidFill>
              <a:latin typeface="華康中特圓體" panose="020F0809000000000000" pitchFamily="49" charset="-120"/>
              <a:ea typeface="華康中特圓體" panose="020F0809000000000000" pitchFamily="49" charset="-120"/>
              <a:cs typeface="Times New Roman" panose="02020603050405020304" pitchFamily="18" charset="0"/>
            </a:endParaRPr>
          </a:p>
        </p:txBody>
      </p:sp>
      <p:sp>
        <p:nvSpPr>
          <p:cNvPr id="14" name="矩形 13"/>
          <p:cNvSpPr/>
          <p:nvPr/>
        </p:nvSpPr>
        <p:spPr>
          <a:xfrm>
            <a:off x="771175" y="2273301"/>
            <a:ext cx="1984725" cy="2170462"/>
          </a:xfrm>
          <a:prstGeom prst="rect">
            <a:avLst/>
          </a:prstGeom>
          <a:solidFill>
            <a:schemeClr val="bg1">
              <a:alpha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 name="矩形 14"/>
          <p:cNvSpPr/>
          <p:nvPr/>
        </p:nvSpPr>
        <p:spPr>
          <a:xfrm>
            <a:off x="837207" y="4870976"/>
            <a:ext cx="1918693" cy="971024"/>
          </a:xfrm>
          <a:prstGeom prst="rect">
            <a:avLst/>
          </a:prstGeom>
          <a:solidFill>
            <a:schemeClr val="bg1">
              <a:alpha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1" name="圖片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448952" y="4314684"/>
            <a:ext cx="859971" cy="859971"/>
          </a:xfrm>
          <a:prstGeom prst="rect">
            <a:avLst/>
          </a:prstGeom>
        </p:spPr>
      </p:pic>
      <p:sp>
        <p:nvSpPr>
          <p:cNvPr id="2" name="投影片編號版面配置區 1"/>
          <p:cNvSpPr>
            <a:spLocks noGrp="1"/>
          </p:cNvSpPr>
          <p:nvPr>
            <p:ph type="sldNum" sz="quarter" idx="12"/>
          </p:nvPr>
        </p:nvSpPr>
        <p:spPr/>
        <p:txBody>
          <a:bodyPr/>
          <a:lstStyle/>
          <a:p>
            <a:fld id="{A6174ADA-354D-4803-A14C-B38EECA4D689}" type="slidenum">
              <a:rPr lang="zh-TW" altLang="en-US" smtClean="0"/>
              <a:t>73</a:t>
            </a:fld>
            <a:endParaRPr lang="zh-TW" altLang="en-US"/>
          </a:p>
        </p:txBody>
      </p:sp>
    </p:spTree>
    <p:extLst>
      <p:ext uri="{BB962C8B-B14F-4D97-AF65-F5344CB8AC3E}">
        <p14:creationId xmlns:p14="http://schemas.microsoft.com/office/powerpoint/2010/main" val="1702722244"/>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0"/>
            <a:ext cx="12192000" cy="520700"/>
          </a:xfrm>
          <a:prstGeom prst="rect">
            <a:avLst/>
          </a:prstGeom>
          <a:solidFill>
            <a:srgbClr val="DFD7E9"/>
          </a:solidFill>
          <a:ln>
            <a:solidFill>
              <a:srgbClr val="DFD7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sz="2400" dirty="0" smtClean="0">
                <a:solidFill>
                  <a:schemeClr val="tx1"/>
                </a:solidFill>
                <a:latin typeface="華康中特圓體" panose="020F0809000000000000" pitchFamily="49" charset="-120"/>
                <a:ea typeface="華康中特圓體" panose="020F0809000000000000" pitchFamily="49" charset="-120"/>
              </a:rPr>
              <a:t>二、繳費入帳查詢</a:t>
            </a:r>
            <a:r>
              <a:rPr lang="en-US" altLang="zh-TW" sz="2400" dirty="0" smtClean="0">
                <a:solidFill>
                  <a:schemeClr val="tx1"/>
                </a:solidFill>
                <a:latin typeface="華康中特圓體" panose="020F0809000000000000" pitchFamily="49" charset="-120"/>
                <a:ea typeface="華康中特圓體" panose="020F0809000000000000" pitchFamily="49" charset="-120"/>
              </a:rPr>
              <a:t>(2/2)</a:t>
            </a:r>
            <a:endParaRPr lang="zh-TW" altLang="en-US" sz="2400" dirty="0">
              <a:solidFill>
                <a:schemeClr val="tx1"/>
              </a:solidFill>
              <a:latin typeface="華康中特圓體" panose="020F0809000000000000" pitchFamily="49" charset="-120"/>
              <a:ea typeface="華康中特圓體" panose="020F0809000000000000" pitchFamily="49" charset="-120"/>
            </a:endParaRPr>
          </a:p>
        </p:txBody>
      </p:sp>
      <p:grpSp>
        <p:nvGrpSpPr>
          <p:cNvPr id="15" name="群組 14"/>
          <p:cNvGrpSpPr/>
          <p:nvPr/>
        </p:nvGrpSpPr>
        <p:grpSpPr>
          <a:xfrm>
            <a:off x="402444" y="638628"/>
            <a:ext cx="11183911" cy="3672114"/>
            <a:chOff x="402444" y="638628"/>
            <a:chExt cx="11183911" cy="3672114"/>
          </a:xfrm>
        </p:grpSpPr>
        <p:pic>
          <p:nvPicPr>
            <p:cNvPr id="10" name="圖片 9"/>
            <p:cNvPicPr>
              <a:picLocks noChangeAspect="1"/>
            </p:cNvPicPr>
            <p:nvPr/>
          </p:nvPicPr>
          <p:blipFill rotWithShape="1">
            <a:blip r:embed="rId2"/>
            <a:srcRect t="29791" b="8533"/>
            <a:stretch/>
          </p:blipFill>
          <p:spPr>
            <a:xfrm>
              <a:off x="402444" y="638628"/>
              <a:ext cx="11183911" cy="3672114"/>
            </a:xfrm>
            <a:prstGeom prst="rect">
              <a:avLst/>
            </a:prstGeom>
          </p:spPr>
        </p:pic>
        <p:sp>
          <p:nvSpPr>
            <p:cNvPr id="12" name="矩形 11"/>
            <p:cNvSpPr/>
            <p:nvPr/>
          </p:nvSpPr>
          <p:spPr>
            <a:xfrm>
              <a:off x="4450080" y="1872343"/>
              <a:ext cx="644434" cy="165463"/>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4" name="群組 13"/>
          <p:cNvGrpSpPr/>
          <p:nvPr/>
        </p:nvGrpSpPr>
        <p:grpSpPr>
          <a:xfrm>
            <a:off x="3422164" y="3972644"/>
            <a:ext cx="6973273" cy="2686425"/>
            <a:chOff x="3422164" y="3972644"/>
            <a:chExt cx="6973273" cy="2686425"/>
          </a:xfrm>
        </p:grpSpPr>
        <p:pic>
          <p:nvPicPr>
            <p:cNvPr id="11" name="圖片 10"/>
            <p:cNvPicPr>
              <a:picLocks noChangeAspect="1"/>
            </p:cNvPicPr>
            <p:nvPr/>
          </p:nvPicPr>
          <p:blipFill>
            <a:blip r:embed="rId3"/>
            <a:stretch>
              <a:fillRect/>
            </a:stretch>
          </p:blipFill>
          <p:spPr>
            <a:xfrm>
              <a:off x="3422164" y="3972644"/>
              <a:ext cx="6973273" cy="2686425"/>
            </a:xfrm>
            <a:prstGeom prst="rect">
              <a:avLst/>
            </a:prstGeom>
            <a:ln>
              <a:solidFill>
                <a:schemeClr val="tx2"/>
              </a:solidFill>
            </a:ln>
          </p:spPr>
        </p:pic>
        <p:sp>
          <p:nvSpPr>
            <p:cNvPr id="13" name="矩形 12"/>
            <p:cNvSpPr/>
            <p:nvPr/>
          </p:nvSpPr>
          <p:spPr>
            <a:xfrm>
              <a:off x="4907280" y="5773783"/>
              <a:ext cx="1066800" cy="134983"/>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16" name="矩形 15"/>
          <p:cNvSpPr/>
          <p:nvPr/>
        </p:nvSpPr>
        <p:spPr>
          <a:xfrm>
            <a:off x="791029" y="638628"/>
            <a:ext cx="2155371" cy="2220686"/>
          </a:xfrm>
          <a:prstGeom prst="rect">
            <a:avLst/>
          </a:prstGeom>
          <a:solidFill>
            <a:schemeClr val="bg1">
              <a:alpha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7" name="矩形 16"/>
          <p:cNvSpPr/>
          <p:nvPr/>
        </p:nvSpPr>
        <p:spPr>
          <a:xfrm>
            <a:off x="829477" y="3213097"/>
            <a:ext cx="1987042" cy="1097645"/>
          </a:xfrm>
          <a:prstGeom prst="rect">
            <a:avLst/>
          </a:prstGeom>
          <a:solidFill>
            <a:schemeClr val="bg1">
              <a:alpha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9" name="圖片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9977022">
            <a:off x="7543852" y="1217968"/>
            <a:ext cx="812698" cy="812698"/>
          </a:xfrm>
          <a:prstGeom prst="rect">
            <a:avLst/>
          </a:prstGeom>
        </p:spPr>
      </p:pic>
      <p:sp>
        <p:nvSpPr>
          <p:cNvPr id="20" name="Google Shape;834;p81"/>
          <p:cNvSpPr/>
          <p:nvPr/>
        </p:nvSpPr>
        <p:spPr>
          <a:xfrm>
            <a:off x="9744074" y="1166949"/>
            <a:ext cx="2124075" cy="1096026"/>
          </a:xfrm>
          <a:prstGeom prst="wedgeRectCallout">
            <a:avLst>
              <a:gd name="adj1" fmla="val -143263"/>
              <a:gd name="adj2" fmla="val -27037"/>
            </a:avLst>
          </a:pr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r>
              <a:rPr lang="zh-TW" sz="1600" dirty="0">
                <a:solidFill>
                  <a:schemeClr val="bg1"/>
                </a:solidFill>
                <a:latin typeface="華康中特圓體" panose="020F0809000000000000" pitchFamily="49" charset="-120"/>
                <a:ea typeface="華康中特圓體" panose="020F0809000000000000" pitchFamily="49" charset="-120"/>
                <a:cs typeface="Times New Roman" panose="02020603050405020304" pitchFamily="18" charset="0"/>
              </a:rPr>
              <a:t>系統確認繳費入帳後，即可點選「進行個別報名」進入報名頁面。</a:t>
            </a:r>
            <a:endParaRPr sz="1600" dirty="0">
              <a:solidFill>
                <a:schemeClr val="bg1"/>
              </a:solidFill>
              <a:latin typeface="華康中特圓體" panose="020F0809000000000000" pitchFamily="49" charset="-120"/>
              <a:ea typeface="華康中特圓體" panose="020F0809000000000000" pitchFamily="49" charset="-120"/>
              <a:cs typeface="Times New Roman" panose="02020603050405020304" pitchFamily="18" charset="0"/>
            </a:endParaRPr>
          </a:p>
        </p:txBody>
      </p:sp>
      <p:sp>
        <p:nvSpPr>
          <p:cNvPr id="2" name="投影片編號版面配置區 1"/>
          <p:cNvSpPr>
            <a:spLocks noGrp="1"/>
          </p:cNvSpPr>
          <p:nvPr>
            <p:ph type="sldNum" sz="quarter" idx="12"/>
          </p:nvPr>
        </p:nvSpPr>
        <p:spPr/>
        <p:txBody>
          <a:bodyPr/>
          <a:lstStyle/>
          <a:p>
            <a:fld id="{A6174ADA-354D-4803-A14C-B38EECA4D689}" type="slidenum">
              <a:rPr lang="zh-TW" altLang="en-US" smtClean="0"/>
              <a:t>74</a:t>
            </a:fld>
            <a:endParaRPr lang="zh-TW" altLang="en-US"/>
          </a:p>
        </p:txBody>
      </p:sp>
    </p:spTree>
    <p:extLst>
      <p:ext uri="{BB962C8B-B14F-4D97-AF65-F5344CB8AC3E}">
        <p14:creationId xmlns:p14="http://schemas.microsoft.com/office/powerpoint/2010/main" val="375999612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a:blip r:embed="rId2"/>
          <a:stretch>
            <a:fillRect/>
          </a:stretch>
        </p:blipFill>
        <p:spPr>
          <a:xfrm>
            <a:off x="742203" y="520700"/>
            <a:ext cx="10707594" cy="6235700"/>
          </a:xfrm>
          <a:prstGeom prst="rect">
            <a:avLst/>
          </a:prstGeom>
        </p:spPr>
      </p:pic>
      <p:pic>
        <p:nvPicPr>
          <p:cNvPr id="5" name="圖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5419389" y="6228979"/>
            <a:ext cx="629021" cy="629021"/>
          </a:xfrm>
          <a:prstGeom prst="rect">
            <a:avLst/>
          </a:prstGeom>
        </p:spPr>
      </p:pic>
      <p:sp>
        <p:nvSpPr>
          <p:cNvPr id="6" name="流程圖: 接點 5"/>
          <p:cNvSpPr/>
          <p:nvPr/>
        </p:nvSpPr>
        <p:spPr>
          <a:xfrm>
            <a:off x="6096000" y="6045200"/>
            <a:ext cx="1911689" cy="304800"/>
          </a:xfrm>
          <a:prstGeom prst="flowChartConnector">
            <a:avLst/>
          </a:prstGeom>
          <a:noFill/>
          <a:ln w="76200">
            <a:solidFill>
              <a:srgbClr val="FFC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矩形 6"/>
          <p:cNvSpPr/>
          <p:nvPr/>
        </p:nvSpPr>
        <p:spPr>
          <a:xfrm>
            <a:off x="742203" y="520700"/>
            <a:ext cx="1984725" cy="2386363"/>
          </a:xfrm>
          <a:prstGeom prst="rect">
            <a:avLst/>
          </a:prstGeom>
          <a:solidFill>
            <a:schemeClr val="bg1">
              <a:alpha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矩形 2"/>
          <p:cNvSpPr/>
          <p:nvPr/>
        </p:nvSpPr>
        <p:spPr>
          <a:xfrm>
            <a:off x="0" y="0"/>
            <a:ext cx="12192000" cy="520700"/>
          </a:xfrm>
          <a:prstGeom prst="rect">
            <a:avLst/>
          </a:prstGeom>
          <a:solidFill>
            <a:srgbClr val="DFD7E9"/>
          </a:solidFill>
          <a:ln>
            <a:solidFill>
              <a:srgbClr val="DFD7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sz="2400" smtClean="0">
                <a:solidFill>
                  <a:schemeClr val="tx1"/>
                </a:solidFill>
                <a:latin typeface="華康中特圓體" panose="020F0809000000000000" pitchFamily="49" charset="-120"/>
                <a:ea typeface="華康中特圓體" panose="020F0809000000000000" pitchFamily="49" charset="-120"/>
              </a:rPr>
              <a:t>三、個別報名：閱讀注意事項</a:t>
            </a:r>
            <a:endParaRPr lang="zh-TW" altLang="en-US" sz="2400" dirty="0">
              <a:solidFill>
                <a:schemeClr val="tx1"/>
              </a:solidFill>
              <a:latin typeface="華康中特圓體" panose="020F0809000000000000" pitchFamily="49" charset="-120"/>
              <a:ea typeface="華康中特圓體" panose="020F0809000000000000" pitchFamily="49" charset="-120"/>
            </a:endParaRPr>
          </a:p>
        </p:txBody>
      </p:sp>
      <p:sp>
        <p:nvSpPr>
          <p:cNvPr id="8" name="矩形 7"/>
          <p:cNvSpPr/>
          <p:nvPr/>
        </p:nvSpPr>
        <p:spPr>
          <a:xfrm>
            <a:off x="856503" y="3227657"/>
            <a:ext cx="1984725" cy="658544"/>
          </a:xfrm>
          <a:prstGeom prst="rect">
            <a:avLst/>
          </a:prstGeom>
          <a:solidFill>
            <a:schemeClr val="bg1">
              <a:alpha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投影片編號版面配置區 1"/>
          <p:cNvSpPr>
            <a:spLocks noGrp="1"/>
          </p:cNvSpPr>
          <p:nvPr>
            <p:ph type="sldNum" sz="quarter" idx="12"/>
          </p:nvPr>
        </p:nvSpPr>
        <p:spPr/>
        <p:txBody>
          <a:bodyPr/>
          <a:lstStyle/>
          <a:p>
            <a:fld id="{A6174ADA-354D-4803-A14C-B38EECA4D689}" type="slidenum">
              <a:rPr lang="zh-TW" altLang="en-US" smtClean="0"/>
              <a:t>75</a:t>
            </a:fld>
            <a:endParaRPr lang="zh-TW" altLang="en-US"/>
          </a:p>
        </p:txBody>
      </p:sp>
    </p:spTree>
    <p:extLst>
      <p:ext uri="{BB962C8B-B14F-4D97-AF65-F5344CB8AC3E}">
        <p14:creationId xmlns:p14="http://schemas.microsoft.com/office/powerpoint/2010/main" val="417751907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0"/>
            <a:ext cx="12192000" cy="520700"/>
          </a:xfrm>
          <a:prstGeom prst="rect">
            <a:avLst/>
          </a:prstGeom>
          <a:solidFill>
            <a:srgbClr val="DFD7E9"/>
          </a:solidFill>
          <a:ln>
            <a:solidFill>
              <a:srgbClr val="DFD7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sz="2400" dirty="0" smtClean="0">
                <a:solidFill>
                  <a:schemeClr val="tx1"/>
                </a:solidFill>
                <a:latin typeface="華康中特圓體" panose="020F0809000000000000" pitchFamily="49" charset="-120"/>
                <a:ea typeface="華康中特圓體" panose="020F0809000000000000" pitchFamily="49" charset="-120"/>
              </a:rPr>
              <a:t>三、個別報名：步驟說明</a:t>
            </a:r>
            <a:endParaRPr lang="zh-TW" altLang="en-US" sz="2400" dirty="0">
              <a:solidFill>
                <a:schemeClr val="tx1"/>
              </a:solidFill>
              <a:latin typeface="華康中特圓體" panose="020F0809000000000000" pitchFamily="49" charset="-120"/>
              <a:ea typeface="華康中特圓體" panose="020F0809000000000000" pitchFamily="49" charset="-120"/>
            </a:endParaRPr>
          </a:p>
        </p:txBody>
      </p:sp>
      <p:grpSp>
        <p:nvGrpSpPr>
          <p:cNvPr id="11" name="群組 10"/>
          <p:cNvGrpSpPr/>
          <p:nvPr/>
        </p:nvGrpSpPr>
        <p:grpSpPr>
          <a:xfrm>
            <a:off x="3448050" y="547007"/>
            <a:ext cx="6718300" cy="6273800"/>
            <a:chOff x="2578100" y="584200"/>
            <a:chExt cx="6689088" cy="6273800"/>
          </a:xfrm>
        </p:grpSpPr>
        <p:pic>
          <p:nvPicPr>
            <p:cNvPr id="5" name="圖片 4"/>
            <p:cNvPicPr>
              <a:picLocks noChangeAspect="1"/>
            </p:cNvPicPr>
            <p:nvPr/>
          </p:nvPicPr>
          <p:blipFill rotWithShape="1">
            <a:blip r:embed="rId2"/>
            <a:srcRect l="20055" t="1002"/>
            <a:stretch/>
          </p:blipFill>
          <p:spPr>
            <a:xfrm>
              <a:off x="2578100" y="584200"/>
              <a:ext cx="6689088" cy="6273800"/>
            </a:xfrm>
            <a:prstGeom prst="rect">
              <a:avLst/>
            </a:prstGeom>
          </p:spPr>
        </p:pic>
        <p:sp>
          <p:nvSpPr>
            <p:cNvPr id="8" name="矩形 7"/>
            <p:cNvSpPr/>
            <p:nvPr/>
          </p:nvSpPr>
          <p:spPr>
            <a:xfrm>
              <a:off x="4495800" y="1422400"/>
              <a:ext cx="685800" cy="127000"/>
            </a:xfrm>
            <a:prstGeom prst="rect">
              <a:avLst/>
            </a:prstGeom>
            <a:solidFill>
              <a:schemeClr val="bg2">
                <a:lumMod val="90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矩形 8"/>
            <p:cNvSpPr/>
            <p:nvPr/>
          </p:nvSpPr>
          <p:spPr>
            <a:xfrm>
              <a:off x="4495800" y="1193800"/>
              <a:ext cx="685800" cy="127000"/>
            </a:xfrm>
            <a:prstGeom prst="rect">
              <a:avLst/>
            </a:prstGeom>
            <a:solidFill>
              <a:schemeClr val="bg2">
                <a:lumMod val="90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矩形 9"/>
            <p:cNvSpPr/>
            <p:nvPr/>
          </p:nvSpPr>
          <p:spPr>
            <a:xfrm>
              <a:off x="4152900" y="4660900"/>
              <a:ext cx="1308100" cy="165100"/>
            </a:xfrm>
            <a:prstGeom prst="rect">
              <a:avLst/>
            </a:prstGeom>
            <a:solidFill>
              <a:schemeClr val="bg2">
                <a:lumMod val="90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14" name="五邊形 13"/>
          <p:cNvSpPr/>
          <p:nvPr/>
        </p:nvSpPr>
        <p:spPr>
          <a:xfrm rot="5400000">
            <a:off x="1582736" y="173945"/>
            <a:ext cx="987425" cy="2501900"/>
          </a:xfrm>
          <a:prstGeom prst="homePlate">
            <a:avLst>
              <a:gd name="adj" fmla="val 37396"/>
            </a:avLst>
          </a:prstGeom>
          <a:solidFill>
            <a:srgbClr val="DADD00"/>
          </a:solidFill>
          <a:ln>
            <a:solidFill>
              <a:srgbClr val="DADD00"/>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zh-TW" altLang="en-US" dirty="0" smtClean="0">
                <a:solidFill>
                  <a:schemeClr val="tx1"/>
                </a:solidFill>
                <a:latin typeface="華康中特圓體" panose="020F0809000000000000" pitchFamily="49" charset="-120"/>
                <a:ea typeface="華康中特圓體" panose="020F0809000000000000" pitchFamily="49" charset="-120"/>
              </a:rPr>
              <a:t>步驟</a:t>
            </a:r>
            <a:r>
              <a:rPr lang="en-US" altLang="zh-TW" dirty="0" smtClean="0">
                <a:solidFill>
                  <a:schemeClr val="tx1"/>
                </a:solidFill>
                <a:latin typeface="華康中特圓體" panose="020F0809000000000000" pitchFamily="49" charset="-120"/>
                <a:ea typeface="華康中特圓體" panose="020F0809000000000000" pitchFamily="49" charset="-120"/>
              </a:rPr>
              <a:t>1.</a:t>
            </a:r>
            <a:r>
              <a:rPr lang="zh-TW" altLang="en-US" dirty="0" smtClean="0">
                <a:solidFill>
                  <a:schemeClr val="tx1"/>
                </a:solidFill>
                <a:latin typeface="華康中特圓體" panose="020F0809000000000000" pitchFamily="49" charset="-120"/>
                <a:ea typeface="華康中特圓體" panose="020F0809000000000000" pitchFamily="49" charset="-120"/>
              </a:rPr>
              <a:t>確認個人資料</a:t>
            </a:r>
            <a:endParaRPr lang="en-US" altLang="zh-TW" dirty="0" smtClean="0">
              <a:solidFill>
                <a:schemeClr val="tx1"/>
              </a:solidFill>
              <a:latin typeface="華康中特圓體" panose="020F0809000000000000" pitchFamily="49" charset="-120"/>
              <a:ea typeface="華康中特圓體" panose="020F0809000000000000" pitchFamily="49" charset="-120"/>
            </a:endParaRPr>
          </a:p>
          <a:p>
            <a:pPr algn="ctr"/>
            <a:r>
              <a:rPr lang="zh-TW" altLang="en-US" sz="1200" dirty="0" smtClean="0">
                <a:solidFill>
                  <a:schemeClr val="tx1"/>
                </a:solidFill>
                <a:latin typeface="微軟正黑體" panose="020B0604030504040204" pitchFamily="34" charset="-120"/>
                <a:ea typeface="微軟正黑體" panose="020B0604030504040204" pitchFamily="34" charset="-120"/>
              </a:rPr>
              <a:t>請核對各項欄位資料是否正確</a:t>
            </a:r>
            <a:endParaRPr lang="zh-TW" altLang="en-US" sz="1200" dirty="0">
              <a:solidFill>
                <a:schemeClr val="tx1"/>
              </a:solidFill>
              <a:latin typeface="微軟正黑體" panose="020B0604030504040204" pitchFamily="34" charset="-120"/>
              <a:ea typeface="微軟正黑體" panose="020B0604030504040204" pitchFamily="34" charset="-120"/>
            </a:endParaRPr>
          </a:p>
        </p:txBody>
      </p:sp>
      <p:sp>
        <p:nvSpPr>
          <p:cNvPr id="15" name="五邊形 14"/>
          <p:cNvSpPr/>
          <p:nvPr/>
        </p:nvSpPr>
        <p:spPr>
          <a:xfrm rot="5400000">
            <a:off x="1416502" y="1492707"/>
            <a:ext cx="1319893" cy="2501900"/>
          </a:xfrm>
          <a:prstGeom prst="homePlate">
            <a:avLst>
              <a:gd name="adj" fmla="val 41146"/>
            </a:avLst>
          </a:prstGeom>
          <a:solidFill>
            <a:srgbClr val="DADD00"/>
          </a:solidFill>
          <a:ln>
            <a:solidFill>
              <a:srgbClr val="DADD00"/>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zh-TW" altLang="en-US" dirty="0" smtClean="0">
                <a:solidFill>
                  <a:schemeClr val="tx1"/>
                </a:solidFill>
                <a:latin typeface="華康中特圓體" panose="020F0809000000000000" pitchFamily="49" charset="-120"/>
                <a:ea typeface="華康中特圓體" panose="020F0809000000000000" pitchFamily="49" charset="-120"/>
              </a:rPr>
              <a:t>步驟</a:t>
            </a:r>
            <a:r>
              <a:rPr lang="en-US" altLang="zh-TW" dirty="0" smtClean="0">
                <a:solidFill>
                  <a:schemeClr val="tx1"/>
                </a:solidFill>
                <a:latin typeface="華康中特圓體" panose="020F0809000000000000" pitchFamily="49" charset="-120"/>
                <a:ea typeface="華康中特圓體" panose="020F0809000000000000" pitchFamily="49" charset="-120"/>
              </a:rPr>
              <a:t>2.</a:t>
            </a:r>
            <a:r>
              <a:rPr lang="zh-TW" altLang="en-US" dirty="0" smtClean="0">
                <a:solidFill>
                  <a:schemeClr val="tx1"/>
                </a:solidFill>
                <a:latin typeface="華康中特圓體" panose="020F0809000000000000" pitchFamily="49" charset="-120"/>
                <a:ea typeface="華康中特圓體" panose="020F0809000000000000" pitchFamily="49" charset="-120"/>
              </a:rPr>
              <a:t>輸入聯絡資料</a:t>
            </a:r>
            <a:endParaRPr lang="en-US" altLang="zh-TW" dirty="0" smtClean="0">
              <a:solidFill>
                <a:schemeClr val="tx1"/>
              </a:solidFill>
              <a:latin typeface="華康中特圓體" panose="020F0809000000000000" pitchFamily="49" charset="-120"/>
              <a:ea typeface="華康中特圓體" panose="020F0809000000000000" pitchFamily="49" charset="-120"/>
            </a:endParaRPr>
          </a:p>
          <a:p>
            <a:pPr algn="ctr"/>
            <a:r>
              <a:rPr lang="zh-TW" altLang="en-US" sz="1200" dirty="0" smtClean="0">
                <a:solidFill>
                  <a:schemeClr val="tx1"/>
                </a:solidFill>
                <a:latin typeface="微軟正黑體" panose="020B0604030504040204" pitchFamily="34" charset="-120"/>
                <a:ea typeface="微軟正黑體" panose="020B0604030504040204" pitchFamily="34" charset="-120"/>
              </a:rPr>
              <a:t>請確實填寫</a:t>
            </a:r>
            <a:endParaRPr lang="en-US" altLang="zh-TW" sz="1200" dirty="0" smtClean="0">
              <a:solidFill>
                <a:schemeClr val="tx1"/>
              </a:solidFill>
              <a:latin typeface="微軟正黑體" panose="020B0604030504040204" pitchFamily="34" charset="-120"/>
              <a:ea typeface="微軟正黑體" panose="020B0604030504040204" pitchFamily="34" charset="-120"/>
            </a:endParaRPr>
          </a:p>
          <a:p>
            <a:pPr algn="ctr"/>
            <a:r>
              <a:rPr lang="zh-TW" altLang="en-US" sz="1200" dirty="0" smtClean="0">
                <a:solidFill>
                  <a:schemeClr val="tx1"/>
                </a:solidFill>
                <a:latin typeface="微軟正黑體" panose="020B0604030504040204" pitchFamily="34" charset="-120"/>
                <a:ea typeface="微軟正黑體" panose="020B0604030504040204" pitchFamily="34" charset="-120"/>
              </a:rPr>
              <a:t>本人在招生期間</a:t>
            </a:r>
            <a:endParaRPr lang="en-US" altLang="zh-TW" sz="1200" dirty="0" smtClean="0">
              <a:solidFill>
                <a:schemeClr val="tx1"/>
              </a:solidFill>
              <a:latin typeface="微軟正黑體" panose="020B0604030504040204" pitchFamily="34" charset="-120"/>
              <a:ea typeface="微軟正黑體" panose="020B0604030504040204" pitchFamily="34" charset="-120"/>
            </a:endParaRPr>
          </a:p>
          <a:p>
            <a:pPr algn="ctr"/>
            <a:r>
              <a:rPr lang="zh-TW" altLang="en-US" sz="1200" dirty="0" smtClean="0">
                <a:solidFill>
                  <a:schemeClr val="tx1"/>
                </a:solidFill>
                <a:latin typeface="微軟正黑體" panose="020B0604030504040204" pitchFamily="34" charset="-120"/>
                <a:ea typeface="微軟正黑體" panose="020B0604030504040204" pitchFamily="34" charset="-120"/>
              </a:rPr>
              <a:t>可連絡到之電話、</a:t>
            </a:r>
            <a:r>
              <a:rPr lang="en-US" altLang="zh-TW" sz="1200" dirty="0" smtClean="0">
                <a:solidFill>
                  <a:schemeClr val="tx1"/>
                </a:solidFill>
                <a:latin typeface="微軟正黑體" panose="020B0604030504040204" pitchFamily="34" charset="-120"/>
                <a:ea typeface="微軟正黑體" panose="020B0604030504040204" pitchFamily="34" charset="-120"/>
              </a:rPr>
              <a:t>E-mail</a:t>
            </a:r>
            <a:endParaRPr lang="zh-TW" altLang="en-US" sz="1200" dirty="0">
              <a:solidFill>
                <a:schemeClr val="tx1"/>
              </a:solidFill>
              <a:latin typeface="微軟正黑體" panose="020B0604030504040204" pitchFamily="34" charset="-120"/>
              <a:ea typeface="微軟正黑體" panose="020B0604030504040204" pitchFamily="34" charset="-120"/>
            </a:endParaRPr>
          </a:p>
        </p:txBody>
      </p:sp>
      <p:sp>
        <p:nvSpPr>
          <p:cNvPr id="16" name="五邊形 15"/>
          <p:cNvSpPr/>
          <p:nvPr/>
        </p:nvSpPr>
        <p:spPr>
          <a:xfrm rot="5400000">
            <a:off x="1616074" y="2969532"/>
            <a:ext cx="920750" cy="2501900"/>
          </a:xfrm>
          <a:prstGeom prst="homePlate">
            <a:avLst>
              <a:gd name="adj" fmla="val 41813"/>
            </a:avLst>
          </a:prstGeom>
          <a:solidFill>
            <a:srgbClr val="DADD00"/>
          </a:solidFill>
          <a:ln>
            <a:solidFill>
              <a:srgbClr val="DADD00"/>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zh-TW" altLang="en-US" dirty="0" smtClean="0">
                <a:solidFill>
                  <a:schemeClr val="tx1"/>
                </a:solidFill>
                <a:latin typeface="華康中特圓體" panose="020F0809000000000000" pitchFamily="49" charset="-120"/>
                <a:ea typeface="華康中特圓體" panose="020F0809000000000000" pitchFamily="49" charset="-120"/>
              </a:rPr>
              <a:t>步驟</a:t>
            </a:r>
            <a:r>
              <a:rPr lang="en-US" altLang="zh-TW" dirty="0" smtClean="0">
                <a:solidFill>
                  <a:schemeClr val="tx1"/>
                </a:solidFill>
                <a:latin typeface="華康中特圓體" panose="020F0809000000000000" pitchFamily="49" charset="-120"/>
                <a:ea typeface="華康中特圓體" panose="020F0809000000000000" pitchFamily="49" charset="-120"/>
              </a:rPr>
              <a:t>3.</a:t>
            </a:r>
            <a:r>
              <a:rPr lang="zh-TW" altLang="en-US" dirty="0" smtClean="0">
                <a:solidFill>
                  <a:schemeClr val="tx1"/>
                </a:solidFill>
                <a:latin typeface="華康中特圓體" panose="020F0809000000000000" pitchFamily="49" charset="-120"/>
                <a:ea typeface="華康中特圓體" panose="020F0809000000000000" pitchFamily="49" charset="-120"/>
              </a:rPr>
              <a:t>完成報名流程</a:t>
            </a:r>
            <a:endParaRPr lang="en-US" altLang="zh-TW" dirty="0" smtClean="0">
              <a:solidFill>
                <a:schemeClr val="tx1"/>
              </a:solidFill>
              <a:latin typeface="華康中特圓體" panose="020F0809000000000000" pitchFamily="49" charset="-120"/>
              <a:ea typeface="華康中特圓體" panose="020F0809000000000000" pitchFamily="49" charset="-120"/>
            </a:endParaRPr>
          </a:p>
          <a:p>
            <a:pPr algn="ctr"/>
            <a:r>
              <a:rPr lang="zh-TW" altLang="en-US" sz="1200" dirty="0" smtClean="0">
                <a:solidFill>
                  <a:schemeClr val="tx1"/>
                </a:solidFill>
                <a:latin typeface="微軟正黑體" panose="020B0604030504040204" pitchFamily="34" charset="-120"/>
                <a:ea typeface="微軟正黑體" panose="020B0604030504040204" pitchFamily="34" charset="-120"/>
              </a:rPr>
              <a:t>請按照左欄順序</a:t>
            </a:r>
            <a:endParaRPr lang="en-US" altLang="zh-TW" sz="1200" dirty="0" smtClean="0">
              <a:solidFill>
                <a:schemeClr val="tx1"/>
              </a:solidFill>
              <a:latin typeface="微軟正黑體" panose="020B0604030504040204" pitchFamily="34" charset="-120"/>
              <a:ea typeface="微軟正黑體" panose="020B0604030504040204" pitchFamily="34" charset="-120"/>
            </a:endParaRPr>
          </a:p>
          <a:p>
            <a:pPr algn="ctr"/>
            <a:r>
              <a:rPr lang="zh-TW" altLang="en-US" sz="1200" dirty="0" smtClean="0">
                <a:solidFill>
                  <a:schemeClr val="tx1"/>
                </a:solidFill>
                <a:latin typeface="微軟正黑體" panose="020B0604030504040204" pitchFamily="34" charset="-120"/>
                <a:ea typeface="微軟正黑體" panose="020B0604030504040204" pitchFamily="34" charset="-120"/>
              </a:rPr>
              <a:t>依序完成確認及填寫</a:t>
            </a:r>
            <a:endParaRPr lang="zh-TW" altLang="en-US" sz="1200" dirty="0">
              <a:solidFill>
                <a:schemeClr val="tx1"/>
              </a:solidFill>
              <a:latin typeface="微軟正黑體" panose="020B0604030504040204" pitchFamily="34" charset="-120"/>
              <a:ea typeface="微軟正黑體" panose="020B0604030504040204" pitchFamily="34" charset="-120"/>
            </a:endParaRPr>
          </a:p>
        </p:txBody>
      </p:sp>
      <p:sp>
        <p:nvSpPr>
          <p:cNvPr id="18" name="矩形 17"/>
          <p:cNvSpPr/>
          <p:nvPr/>
        </p:nvSpPr>
        <p:spPr>
          <a:xfrm>
            <a:off x="1206917" y="4706257"/>
            <a:ext cx="1781175" cy="1908175"/>
          </a:xfrm>
          <a:prstGeom prst="rect">
            <a:avLst/>
          </a:prstGeom>
          <a:solidFill>
            <a:srgbClr val="ED7D31"/>
          </a:solidFill>
          <a:ln>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600"/>
              </a:spcAft>
            </a:pPr>
            <a:r>
              <a:rPr lang="en-US" altLang="zh-TW" sz="1200" b="1" dirty="0" smtClean="0">
                <a:latin typeface="微軟正黑體" panose="020B0604030504040204" pitchFamily="34" charset="-120"/>
                <a:ea typeface="微軟正黑體" panose="020B0604030504040204" pitchFamily="34" charset="-120"/>
              </a:rPr>
              <a:t>1.</a:t>
            </a:r>
            <a:r>
              <a:rPr lang="zh-TW" altLang="en-US" sz="1200" b="1" dirty="0" smtClean="0">
                <a:latin typeface="微軟正黑體" panose="020B0604030504040204" pitchFamily="34" charset="-120"/>
                <a:ea typeface="微軟正黑體" panose="020B0604030504040204" pitchFamily="34" charset="-120"/>
              </a:rPr>
              <a:t>確認繳費帳號</a:t>
            </a:r>
            <a:endParaRPr lang="en-US" altLang="zh-TW" sz="1200" b="1" dirty="0" smtClean="0">
              <a:latin typeface="微軟正黑體" panose="020B0604030504040204" pitchFamily="34" charset="-120"/>
              <a:ea typeface="微軟正黑體" panose="020B0604030504040204" pitchFamily="34" charset="-120"/>
            </a:endParaRPr>
          </a:p>
          <a:p>
            <a:pPr>
              <a:spcAft>
                <a:spcPts val="600"/>
              </a:spcAft>
            </a:pPr>
            <a:r>
              <a:rPr lang="en-US" altLang="zh-TW" sz="1200" b="1" dirty="0" smtClean="0">
                <a:latin typeface="微軟正黑體" panose="020B0604030504040204" pitchFamily="34" charset="-120"/>
                <a:ea typeface="微軟正黑體" panose="020B0604030504040204" pitchFamily="34" charset="-120"/>
              </a:rPr>
              <a:t>2.</a:t>
            </a:r>
            <a:r>
              <a:rPr lang="zh-TW" altLang="en-US" sz="1200" b="1" dirty="0" smtClean="0">
                <a:latin typeface="微軟正黑體" panose="020B0604030504040204" pitchFamily="34" charset="-120"/>
                <a:ea typeface="微軟正黑體" panose="020B0604030504040204" pitchFamily="34" charset="-120"/>
              </a:rPr>
              <a:t>繳費狀態</a:t>
            </a:r>
            <a:endParaRPr lang="en-US" altLang="zh-TW" sz="1200" b="1" dirty="0" smtClean="0">
              <a:latin typeface="微軟正黑體" panose="020B0604030504040204" pitchFamily="34" charset="-120"/>
              <a:ea typeface="微軟正黑體" panose="020B0604030504040204" pitchFamily="34" charset="-120"/>
            </a:endParaRPr>
          </a:p>
          <a:p>
            <a:r>
              <a:rPr lang="en-US" altLang="zh-TW" sz="1200" b="1" dirty="0" smtClean="0">
                <a:latin typeface="微軟正黑體" panose="020B0604030504040204" pitchFamily="34" charset="-120"/>
                <a:ea typeface="微軟正黑體" panose="020B0604030504040204" pitchFamily="34" charset="-120"/>
              </a:rPr>
              <a:t>3.</a:t>
            </a:r>
            <a:r>
              <a:rPr lang="zh-TW" altLang="en-US" sz="1200" b="1" dirty="0" smtClean="0">
                <a:latin typeface="微軟正黑體" panose="020B0604030504040204" pitchFamily="34" charset="-120"/>
                <a:ea typeface="微軟正黑體" panose="020B0604030504040204" pitchFamily="34" charset="-120"/>
              </a:rPr>
              <a:t>確認中央資料庫學習 </a:t>
            </a:r>
            <a:endParaRPr lang="en-US" altLang="zh-TW" sz="1200" b="1" dirty="0" smtClean="0">
              <a:latin typeface="微軟正黑體" panose="020B0604030504040204" pitchFamily="34" charset="-120"/>
              <a:ea typeface="微軟正黑體" panose="020B0604030504040204" pitchFamily="34" charset="-120"/>
            </a:endParaRPr>
          </a:p>
          <a:p>
            <a:pPr>
              <a:spcAft>
                <a:spcPts val="600"/>
              </a:spcAft>
            </a:pPr>
            <a:r>
              <a:rPr lang="zh-TW" altLang="en-US" sz="1200" b="1" dirty="0">
                <a:latin typeface="微軟正黑體" panose="020B0604030504040204" pitchFamily="34" charset="-120"/>
                <a:ea typeface="微軟正黑體" panose="020B0604030504040204" pitchFamily="34" charset="-120"/>
              </a:rPr>
              <a:t> </a:t>
            </a:r>
            <a:r>
              <a:rPr lang="zh-TW" altLang="en-US" sz="1200" b="1" dirty="0" smtClean="0">
                <a:latin typeface="微軟正黑體" panose="020B0604030504040204" pitchFamily="34" charset="-120"/>
                <a:ea typeface="微軟正黑體" panose="020B0604030504040204" pitchFamily="34" charset="-120"/>
              </a:rPr>
              <a:t>  歷程檔案使用意願</a:t>
            </a:r>
            <a:endParaRPr lang="en-US" altLang="zh-TW" sz="1200" b="1" dirty="0" smtClean="0">
              <a:latin typeface="微軟正黑體" panose="020B0604030504040204" pitchFamily="34" charset="-120"/>
              <a:ea typeface="微軟正黑體" panose="020B0604030504040204" pitchFamily="34" charset="-120"/>
            </a:endParaRPr>
          </a:p>
          <a:p>
            <a:pPr>
              <a:spcAft>
                <a:spcPts val="600"/>
              </a:spcAft>
            </a:pPr>
            <a:r>
              <a:rPr lang="en-US" altLang="zh-TW" sz="1200" b="1" dirty="0" smtClean="0">
                <a:latin typeface="微軟正黑體" panose="020B0604030504040204" pitchFamily="34" charset="-120"/>
                <a:ea typeface="微軟正黑體" panose="020B0604030504040204" pitchFamily="34" charset="-120"/>
              </a:rPr>
              <a:t>4.</a:t>
            </a:r>
            <a:r>
              <a:rPr lang="zh-TW" altLang="en-US" sz="1200" b="1" dirty="0" smtClean="0">
                <a:latin typeface="微軟正黑體" panose="020B0604030504040204" pitchFamily="34" charset="-120"/>
                <a:ea typeface="微軟正黑體" panose="020B0604030504040204" pitchFamily="34" charset="-120"/>
              </a:rPr>
              <a:t>選填校系</a:t>
            </a:r>
            <a:r>
              <a:rPr lang="en-US" altLang="zh-TW" sz="1200" b="1" dirty="0" smtClean="0">
                <a:latin typeface="微軟正黑體" panose="020B0604030504040204" pitchFamily="34" charset="-120"/>
                <a:ea typeface="微軟正黑體" panose="020B0604030504040204" pitchFamily="34" charset="-120"/>
              </a:rPr>
              <a:t>(</a:t>
            </a:r>
            <a:r>
              <a:rPr lang="zh-TW" altLang="en-US" sz="1200" b="1" dirty="0" smtClean="0">
                <a:latin typeface="微軟正黑體" panose="020B0604030504040204" pitchFamily="34" charset="-120"/>
                <a:ea typeface="微軟正黑體" panose="020B0604030504040204" pitchFamily="34" charset="-120"/>
              </a:rPr>
              <a:t>組</a:t>
            </a:r>
            <a:r>
              <a:rPr lang="en-US" altLang="zh-TW" sz="1200" b="1" dirty="0" smtClean="0">
                <a:latin typeface="微軟正黑體" panose="020B0604030504040204" pitchFamily="34" charset="-120"/>
                <a:ea typeface="微軟正黑體" panose="020B0604030504040204" pitchFamily="34" charset="-120"/>
              </a:rPr>
              <a:t>)</a:t>
            </a:r>
            <a:r>
              <a:rPr lang="zh-TW" altLang="en-US" sz="1200" b="1" dirty="0" smtClean="0">
                <a:latin typeface="微軟正黑體" panose="020B0604030504040204" pitchFamily="34" charset="-120"/>
                <a:ea typeface="微軟正黑體" panose="020B0604030504040204" pitchFamily="34" charset="-120"/>
              </a:rPr>
              <a:t>學程</a:t>
            </a:r>
            <a:endParaRPr lang="en-US" altLang="zh-TW" sz="1200" b="1" dirty="0" smtClean="0">
              <a:latin typeface="微軟正黑體" panose="020B0604030504040204" pitchFamily="34" charset="-120"/>
              <a:ea typeface="微軟正黑體" panose="020B0604030504040204" pitchFamily="34" charset="-120"/>
            </a:endParaRPr>
          </a:p>
          <a:p>
            <a:r>
              <a:rPr lang="en-US" altLang="zh-TW" sz="1200" b="1" dirty="0" smtClean="0">
                <a:latin typeface="微軟正黑體" panose="020B0604030504040204" pitchFamily="34" charset="-120"/>
                <a:ea typeface="微軟正黑體" panose="020B0604030504040204" pitchFamily="34" charset="-120"/>
              </a:rPr>
              <a:t>5.</a:t>
            </a:r>
            <a:r>
              <a:rPr lang="zh-TW" altLang="en-US" sz="1200" b="1" dirty="0" smtClean="0">
                <a:latin typeface="微軟正黑體" panose="020B0604030504040204" pitchFamily="34" charset="-120"/>
                <a:ea typeface="微軟正黑體" panose="020B0604030504040204" pitchFamily="34" charset="-120"/>
              </a:rPr>
              <a:t>列印</a:t>
            </a:r>
            <a:endParaRPr lang="zh-TW" altLang="en-US" sz="1200" b="1" dirty="0">
              <a:latin typeface="微軟正黑體" panose="020B0604030504040204" pitchFamily="34" charset="-120"/>
              <a:ea typeface="微軟正黑體" panose="020B0604030504040204" pitchFamily="34" charset="-120"/>
            </a:endParaRPr>
          </a:p>
        </p:txBody>
      </p:sp>
      <p:sp>
        <p:nvSpPr>
          <p:cNvPr id="2" name="投影片編號版面配置區 1"/>
          <p:cNvSpPr>
            <a:spLocks noGrp="1"/>
          </p:cNvSpPr>
          <p:nvPr>
            <p:ph type="sldNum" sz="quarter" idx="12"/>
          </p:nvPr>
        </p:nvSpPr>
        <p:spPr/>
        <p:txBody>
          <a:bodyPr/>
          <a:lstStyle/>
          <a:p>
            <a:fld id="{A6174ADA-354D-4803-A14C-B38EECA4D689}" type="slidenum">
              <a:rPr lang="zh-TW" altLang="en-US" smtClean="0"/>
              <a:t>76</a:t>
            </a:fld>
            <a:endParaRPr lang="zh-TW" altLang="en-US"/>
          </a:p>
        </p:txBody>
      </p:sp>
    </p:spTree>
    <p:extLst>
      <p:ext uri="{BB962C8B-B14F-4D97-AF65-F5344CB8AC3E}">
        <p14:creationId xmlns:p14="http://schemas.microsoft.com/office/powerpoint/2010/main" val="400055660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0"/>
            <a:ext cx="12192000" cy="520700"/>
          </a:xfrm>
          <a:prstGeom prst="rect">
            <a:avLst/>
          </a:prstGeom>
          <a:solidFill>
            <a:srgbClr val="DFD7E9"/>
          </a:solidFill>
          <a:ln>
            <a:solidFill>
              <a:srgbClr val="DFD7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sz="2400" dirty="0" smtClean="0">
                <a:solidFill>
                  <a:schemeClr val="tx1"/>
                </a:solidFill>
                <a:latin typeface="華康中特圓體" panose="020F0809000000000000" pitchFamily="49" charset="-120"/>
                <a:ea typeface="華康中特圓體" panose="020F0809000000000000" pitchFamily="49" charset="-120"/>
              </a:rPr>
              <a:t>三、個別報名：</a:t>
            </a:r>
            <a:r>
              <a:rPr lang="en-US" altLang="zh-TW" sz="2400" dirty="0" smtClean="0">
                <a:solidFill>
                  <a:schemeClr val="tx1"/>
                </a:solidFill>
                <a:latin typeface="華康中特圓體" panose="020F0809000000000000" pitchFamily="49" charset="-120"/>
                <a:ea typeface="華康中特圓體" panose="020F0809000000000000" pitchFamily="49" charset="-120"/>
              </a:rPr>
              <a:t>【</a:t>
            </a:r>
            <a:r>
              <a:rPr lang="zh-TW" altLang="en-US" sz="2400" dirty="0" smtClean="0">
                <a:solidFill>
                  <a:schemeClr val="tx1"/>
                </a:solidFill>
                <a:latin typeface="華康中特圓體" panose="020F0809000000000000" pitchFamily="49" charset="-120"/>
                <a:ea typeface="華康中特圓體" panose="020F0809000000000000" pitchFamily="49" charset="-120"/>
              </a:rPr>
              <a:t>步驟</a:t>
            </a:r>
            <a:r>
              <a:rPr lang="en-US" altLang="zh-TW" sz="2400" dirty="0" smtClean="0">
                <a:solidFill>
                  <a:schemeClr val="tx1"/>
                </a:solidFill>
                <a:latin typeface="華康中特圓體" panose="020F0809000000000000" pitchFamily="49" charset="-120"/>
                <a:ea typeface="華康中特圓體" panose="020F0809000000000000" pitchFamily="49" charset="-120"/>
              </a:rPr>
              <a:t>1】</a:t>
            </a:r>
            <a:r>
              <a:rPr lang="zh-TW" altLang="en-US" sz="2400" dirty="0" smtClean="0">
                <a:solidFill>
                  <a:schemeClr val="tx1"/>
                </a:solidFill>
                <a:latin typeface="華康中特圓體" panose="020F0809000000000000" pitchFamily="49" charset="-120"/>
                <a:ea typeface="華康中特圓體" panose="020F0809000000000000" pitchFamily="49" charset="-120"/>
              </a:rPr>
              <a:t>、</a:t>
            </a:r>
            <a:r>
              <a:rPr lang="en-US" altLang="zh-TW" sz="2400" dirty="0">
                <a:solidFill>
                  <a:schemeClr val="tx1"/>
                </a:solidFill>
                <a:latin typeface="華康中特圓體" panose="020F0809000000000000" pitchFamily="49" charset="-120"/>
                <a:ea typeface="華康中特圓體" panose="020F0809000000000000" pitchFamily="49" charset="-120"/>
              </a:rPr>
              <a:t>【</a:t>
            </a:r>
            <a:r>
              <a:rPr lang="zh-TW" altLang="en-US" sz="2400" dirty="0" smtClean="0">
                <a:solidFill>
                  <a:schemeClr val="tx1"/>
                </a:solidFill>
                <a:latin typeface="華康中特圓體" panose="020F0809000000000000" pitchFamily="49" charset="-120"/>
                <a:ea typeface="華康中特圓體" panose="020F0809000000000000" pitchFamily="49" charset="-120"/>
              </a:rPr>
              <a:t>步驟</a:t>
            </a:r>
            <a:r>
              <a:rPr lang="en-US" altLang="zh-TW" sz="2400" dirty="0" smtClean="0">
                <a:solidFill>
                  <a:schemeClr val="tx1"/>
                </a:solidFill>
                <a:latin typeface="華康中特圓體" panose="020F0809000000000000" pitchFamily="49" charset="-120"/>
                <a:ea typeface="華康中特圓體" panose="020F0809000000000000" pitchFamily="49" charset="-120"/>
              </a:rPr>
              <a:t>2】</a:t>
            </a:r>
            <a:endParaRPr lang="zh-TW" altLang="en-US" sz="2400" dirty="0">
              <a:solidFill>
                <a:schemeClr val="tx1"/>
              </a:solidFill>
              <a:latin typeface="華康中特圓體" panose="020F0809000000000000" pitchFamily="49" charset="-120"/>
              <a:ea typeface="華康中特圓體" panose="020F0809000000000000" pitchFamily="49" charset="-120"/>
            </a:endParaRPr>
          </a:p>
        </p:txBody>
      </p:sp>
      <p:grpSp>
        <p:nvGrpSpPr>
          <p:cNvPr id="15" name="群組 14"/>
          <p:cNvGrpSpPr/>
          <p:nvPr/>
        </p:nvGrpSpPr>
        <p:grpSpPr>
          <a:xfrm>
            <a:off x="2645792" y="627746"/>
            <a:ext cx="8402598" cy="1295400"/>
            <a:chOff x="1249547" y="558800"/>
            <a:chExt cx="9684987" cy="1295400"/>
          </a:xfrm>
        </p:grpSpPr>
        <p:pic>
          <p:nvPicPr>
            <p:cNvPr id="5" name="圖片 4"/>
            <p:cNvPicPr>
              <a:picLocks noChangeAspect="1"/>
            </p:cNvPicPr>
            <p:nvPr/>
          </p:nvPicPr>
          <p:blipFill rotWithShape="1">
            <a:blip r:embed="rId2"/>
            <a:srcRect l="22131" t="28080" r="2938" b="47010"/>
            <a:stretch/>
          </p:blipFill>
          <p:spPr>
            <a:xfrm>
              <a:off x="1249547" y="558800"/>
              <a:ext cx="9684987" cy="1295400"/>
            </a:xfrm>
            <a:prstGeom prst="rect">
              <a:avLst/>
            </a:prstGeom>
          </p:spPr>
        </p:pic>
        <p:sp>
          <p:nvSpPr>
            <p:cNvPr id="6" name="矩形 5"/>
            <p:cNvSpPr/>
            <p:nvPr/>
          </p:nvSpPr>
          <p:spPr>
            <a:xfrm>
              <a:off x="1297552" y="1494971"/>
              <a:ext cx="3405077" cy="26125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矩形 9"/>
            <p:cNvSpPr/>
            <p:nvPr/>
          </p:nvSpPr>
          <p:spPr>
            <a:xfrm>
              <a:off x="4048125" y="1110796"/>
              <a:ext cx="809625" cy="123825"/>
            </a:xfrm>
            <a:prstGeom prst="rect">
              <a:avLst/>
            </a:prstGeom>
            <a:solidFill>
              <a:schemeClr val="bg2">
                <a:lumMod val="90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矩形 10"/>
            <p:cNvSpPr/>
            <p:nvPr/>
          </p:nvSpPr>
          <p:spPr>
            <a:xfrm>
              <a:off x="4048125" y="1319891"/>
              <a:ext cx="962025" cy="136980"/>
            </a:xfrm>
            <a:prstGeom prst="rect">
              <a:avLst/>
            </a:prstGeom>
            <a:solidFill>
              <a:schemeClr val="bg2">
                <a:lumMod val="90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4" name="群組 13"/>
          <p:cNvGrpSpPr/>
          <p:nvPr/>
        </p:nvGrpSpPr>
        <p:grpSpPr>
          <a:xfrm>
            <a:off x="2687441" y="1989367"/>
            <a:ext cx="8368963" cy="1092200"/>
            <a:chOff x="1297552" y="3829050"/>
            <a:chExt cx="9646219" cy="1092200"/>
          </a:xfrm>
        </p:grpSpPr>
        <p:pic>
          <p:nvPicPr>
            <p:cNvPr id="4" name="圖片 3"/>
            <p:cNvPicPr>
              <a:picLocks noChangeAspect="1"/>
            </p:cNvPicPr>
            <p:nvPr/>
          </p:nvPicPr>
          <p:blipFill rotWithShape="1">
            <a:blip r:embed="rId3"/>
            <a:srcRect l="22688" t="33908" r="1132" b="46246"/>
            <a:stretch/>
          </p:blipFill>
          <p:spPr>
            <a:xfrm>
              <a:off x="1297552" y="3829050"/>
              <a:ext cx="9646219" cy="1092200"/>
            </a:xfrm>
            <a:prstGeom prst="rect">
              <a:avLst/>
            </a:prstGeom>
          </p:spPr>
        </p:pic>
        <p:sp>
          <p:nvSpPr>
            <p:cNvPr id="9" name="矩形 8"/>
            <p:cNvSpPr/>
            <p:nvPr/>
          </p:nvSpPr>
          <p:spPr>
            <a:xfrm>
              <a:off x="1435013" y="4552949"/>
              <a:ext cx="3575138" cy="21680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矩形 11"/>
            <p:cNvSpPr/>
            <p:nvPr/>
          </p:nvSpPr>
          <p:spPr>
            <a:xfrm>
              <a:off x="4048125" y="4132942"/>
              <a:ext cx="809625" cy="123825"/>
            </a:xfrm>
            <a:prstGeom prst="rect">
              <a:avLst/>
            </a:prstGeom>
            <a:solidFill>
              <a:schemeClr val="bg2">
                <a:lumMod val="90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矩形 12"/>
            <p:cNvSpPr/>
            <p:nvPr/>
          </p:nvSpPr>
          <p:spPr>
            <a:xfrm>
              <a:off x="4048125" y="4342037"/>
              <a:ext cx="962025" cy="136980"/>
            </a:xfrm>
            <a:prstGeom prst="rect">
              <a:avLst/>
            </a:prstGeom>
            <a:solidFill>
              <a:schemeClr val="bg2">
                <a:lumMod val="90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16" name="五邊形 15"/>
          <p:cNvSpPr/>
          <p:nvPr/>
        </p:nvSpPr>
        <p:spPr>
          <a:xfrm rot="5400000">
            <a:off x="466784" y="492638"/>
            <a:ext cx="1592480" cy="2426952"/>
          </a:xfrm>
          <a:prstGeom prst="homePlate">
            <a:avLst>
              <a:gd name="adj" fmla="val 37396"/>
            </a:avLst>
          </a:prstGeom>
          <a:solidFill>
            <a:srgbClr val="DADD00"/>
          </a:solidFill>
          <a:ln>
            <a:solidFill>
              <a:srgbClr val="DADD00"/>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zh-TW" altLang="en-US" dirty="0" smtClean="0">
                <a:solidFill>
                  <a:schemeClr val="tx1"/>
                </a:solidFill>
                <a:latin typeface="華康中特圓體" panose="020F0809000000000000" pitchFamily="49" charset="-120"/>
                <a:ea typeface="華康中特圓體" panose="020F0809000000000000" pitchFamily="49" charset="-120"/>
              </a:rPr>
              <a:t>步驟</a:t>
            </a:r>
            <a:r>
              <a:rPr lang="en-US" altLang="zh-TW" dirty="0" smtClean="0">
                <a:solidFill>
                  <a:schemeClr val="tx1"/>
                </a:solidFill>
                <a:latin typeface="華康中特圓體" panose="020F0809000000000000" pitchFamily="49" charset="-120"/>
                <a:ea typeface="華康中特圓體" panose="020F0809000000000000" pitchFamily="49" charset="-120"/>
              </a:rPr>
              <a:t>1.</a:t>
            </a:r>
            <a:r>
              <a:rPr lang="zh-TW" altLang="en-US" dirty="0" smtClean="0">
                <a:solidFill>
                  <a:schemeClr val="tx1"/>
                </a:solidFill>
                <a:latin typeface="華康中特圓體" panose="020F0809000000000000" pitchFamily="49" charset="-120"/>
                <a:ea typeface="華康中特圓體" panose="020F0809000000000000" pitchFamily="49" charset="-120"/>
              </a:rPr>
              <a:t>確認個人資料</a:t>
            </a:r>
            <a:endParaRPr lang="en-US" altLang="zh-TW" dirty="0" smtClean="0">
              <a:solidFill>
                <a:schemeClr val="tx1"/>
              </a:solidFill>
              <a:latin typeface="華康中特圓體" panose="020F0809000000000000" pitchFamily="49" charset="-120"/>
              <a:ea typeface="華康中特圓體" panose="020F0809000000000000" pitchFamily="49" charset="-120"/>
            </a:endParaRPr>
          </a:p>
          <a:p>
            <a:pPr algn="ctr"/>
            <a:r>
              <a:rPr lang="zh-TW" altLang="en-US" sz="1200" dirty="0" smtClean="0">
                <a:solidFill>
                  <a:schemeClr val="tx1"/>
                </a:solidFill>
                <a:latin typeface="微軟正黑體" panose="020B0604030504040204" pitchFamily="34" charset="-120"/>
                <a:ea typeface="微軟正黑體" panose="020B0604030504040204" pitchFamily="34" charset="-120"/>
              </a:rPr>
              <a:t>請核對各項欄位資料是否正確</a:t>
            </a:r>
            <a:endParaRPr lang="zh-TW" altLang="en-US" sz="1200" dirty="0">
              <a:solidFill>
                <a:schemeClr val="tx1"/>
              </a:solidFill>
              <a:latin typeface="微軟正黑體" panose="020B0604030504040204" pitchFamily="34" charset="-120"/>
              <a:ea typeface="微軟正黑體" panose="020B0604030504040204" pitchFamily="34" charset="-120"/>
            </a:endParaRPr>
          </a:p>
        </p:txBody>
      </p:sp>
      <p:sp>
        <p:nvSpPr>
          <p:cNvPr id="17" name="五邊形 16"/>
          <p:cNvSpPr/>
          <p:nvPr/>
        </p:nvSpPr>
        <p:spPr>
          <a:xfrm rot="5400000">
            <a:off x="388764" y="3363965"/>
            <a:ext cx="1748519" cy="2426952"/>
          </a:xfrm>
          <a:prstGeom prst="homePlate">
            <a:avLst>
              <a:gd name="adj" fmla="val 41146"/>
            </a:avLst>
          </a:prstGeom>
          <a:solidFill>
            <a:srgbClr val="DADD00"/>
          </a:solidFill>
          <a:ln>
            <a:solidFill>
              <a:srgbClr val="DADD00"/>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zh-TW" altLang="en-US" dirty="0" smtClean="0">
                <a:solidFill>
                  <a:schemeClr val="tx1"/>
                </a:solidFill>
                <a:latin typeface="華康中特圓體" panose="020F0809000000000000" pitchFamily="49" charset="-120"/>
                <a:ea typeface="華康中特圓體" panose="020F0809000000000000" pitchFamily="49" charset="-120"/>
              </a:rPr>
              <a:t>步驟</a:t>
            </a:r>
            <a:r>
              <a:rPr lang="en-US" altLang="zh-TW" dirty="0" smtClean="0">
                <a:solidFill>
                  <a:schemeClr val="tx1"/>
                </a:solidFill>
                <a:latin typeface="華康中特圓體" panose="020F0809000000000000" pitchFamily="49" charset="-120"/>
                <a:ea typeface="華康中特圓體" panose="020F0809000000000000" pitchFamily="49" charset="-120"/>
              </a:rPr>
              <a:t>2.</a:t>
            </a:r>
            <a:r>
              <a:rPr lang="zh-TW" altLang="en-US" dirty="0" smtClean="0">
                <a:solidFill>
                  <a:schemeClr val="tx1"/>
                </a:solidFill>
                <a:latin typeface="華康中特圓體" panose="020F0809000000000000" pitchFamily="49" charset="-120"/>
                <a:ea typeface="華康中特圓體" panose="020F0809000000000000" pitchFamily="49" charset="-120"/>
              </a:rPr>
              <a:t>輸入聯絡資料</a:t>
            </a:r>
            <a:endParaRPr lang="en-US" altLang="zh-TW" dirty="0" smtClean="0">
              <a:solidFill>
                <a:schemeClr val="tx1"/>
              </a:solidFill>
              <a:latin typeface="華康中特圓體" panose="020F0809000000000000" pitchFamily="49" charset="-120"/>
              <a:ea typeface="華康中特圓體" panose="020F0809000000000000" pitchFamily="49" charset="-120"/>
            </a:endParaRPr>
          </a:p>
          <a:p>
            <a:pPr algn="ctr"/>
            <a:r>
              <a:rPr lang="zh-TW" altLang="en-US" sz="1200" dirty="0" smtClean="0">
                <a:solidFill>
                  <a:schemeClr val="tx1"/>
                </a:solidFill>
                <a:latin typeface="微軟正黑體" panose="020B0604030504040204" pitchFamily="34" charset="-120"/>
                <a:ea typeface="微軟正黑體" panose="020B0604030504040204" pitchFamily="34" charset="-120"/>
              </a:rPr>
              <a:t>請確實填寫</a:t>
            </a:r>
            <a:endParaRPr lang="en-US" altLang="zh-TW" sz="1200" dirty="0" smtClean="0">
              <a:solidFill>
                <a:schemeClr val="tx1"/>
              </a:solidFill>
              <a:latin typeface="微軟正黑體" panose="020B0604030504040204" pitchFamily="34" charset="-120"/>
              <a:ea typeface="微軟正黑體" panose="020B0604030504040204" pitchFamily="34" charset="-120"/>
            </a:endParaRPr>
          </a:p>
          <a:p>
            <a:pPr algn="ctr"/>
            <a:r>
              <a:rPr lang="zh-TW" altLang="en-US" sz="1200" dirty="0" smtClean="0">
                <a:solidFill>
                  <a:schemeClr val="tx1"/>
                </a:solidFill>
                <a:latin typeface="微軟正黑體" panose="020B0604030504040204" pitchFamily="34" charset="-120"/>
                <a:ea typeface="微軟正黑體" panose="020B0604030504040204" pitchFamily="34" charset="-120"/>
              </a:rPr>
              <a:t>本人在招生期間</a:t>
            </a:r>
            <a:endParaRPr lang="en-US" altLang="zh-TW" sz="1200" dirty="0" smtClean="0">
              <a:solidFill>
                <a:schemeClr val="tx1"/>
              </a:solidFill>
              <a:latin typeface="微軟正黑體" panose="020B0604030504040204" pitchFamily="34" charset="-120"/>
              <a:ea typeface="微軟正黑體" panose="020B0604030504040204" pitchFamily="34" charset="-120"/>
            </a:endParaRPr>
          </a:p>
          <a:p>
            <a:pPr algn="ctr"/>
            <a:r>
              <a:rPr lang="zh-TW" altLang="en-US" sz="1200" dirty="0" smtClean="0">
                <a:solidFill>
                  <a:schemeClr val="tx1"/>
                </a:solidFill>
                <a:latin typeface="微軟正黑體" panose="020B0604030504040204" pitchFamily="34" charset="-120"/>
                <a:ea typeface="微軟正黑體" panose="020B0604030504040204" pitchFamily="34" charset="-120"/>
              </a:rPr>
              <a:t>可連絡到之電話、</a:t>
            </a:r>
            <a:r>
              <a:rPr lang="en-US" altLang="zh-TW" sz="1200" dirty="0" smtClean="0">
                <a:solidFill>
                  <a:schemeClr val="tx1"/>
                </a:solidFill>
                <a:latin typeface="微軟正黑體" panose="020B0604030504040204" pitchFamily="34" charset="-120"/>
                <a:ea typeface="微軟正黑體" panose="020B0604030504040204" pitchFamily="34" charset="-120"/>
              </a:rPr>
              <a:t>E-mail</a:t>
            </a:r>
            <a:endParaRPr lang="zh-TW" altLang="en-US" sz="1200" dirty="0">
              <a:solidFill>
                <a:schemeClr val="tx1"/>
              </a:solidFill>
              <a:latin typeface="微軟正黑體" panose="020B0604030504040204" pitchFamily="34" charset="-120"/>
              <a:ea typeface="微軟正黑體" panose="020B0604030504040204" pitchFamily="34" charset="-120"/>
            </a:endParaRPr>
          </a:p>
        </p:txBody>
      </p:sp>
      <p:pic>
        <p:nvPicPr>
          <p:cNvPr id="18" name="圖片 17"/>
          <p:cNvPicPr>
            <a:picLocks noChangeAspect="1"/>
          </p:cNvPicPr>
          <p:nvPr/>
        </p:nvPicPr>
        <p:blipFill rotWithShape="1">
          <a:blip r:embed="rId3"/>
          <a:srcRect l="22354" t="54870" r="1149" b="15099"/>
          <a:stretch/>
        </p:blipFill>
        <p:spPr>
          <a:xfrm>
            <a:off x="2668551" y="3610433"/>
            <a:ext cx="8293100" cy="1879601"/>
          </a:xfrm>
          <a:prstGeom prst="rect">
            <a:avLst/>
          </a:prstGeom>
        </p:spPr>
      </p:pic>
      <p:sp>
        <p:nvSpPr>
          <p:cNvPr id="7" name="圓角矩形 6"/>
          <p:cNvSpPr/>
          <p:nvPr/>
        </p:nvSpPr>
        <p:spPr>
          <a:xfrm>
            <a:off x="5765546" y="1545657"/>
            <a:ext cx="2931886" cy="296183"/>
          </a:xfrm>
          <a:prstGeom prst="roundRect">
            <a:avLst/>
          </a:prstGeom>
          <a:solidFill>
            <a:srgbClr val="0070C0"/>
          </a:solidFill>
          <a:ln>
            <a:solidFill>
              <a:srgbClr val="0070C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en-US" altLang="zh-TW" sz="1400" dirty="0" smtClean="0">
                <a:solidFill>
                  <a:schemeClr val="bg1"/>
                </a:solidFill>
                <a:latin typeface="華康中特圓體" panose="020F0809000000000000" pitchFamily="49" charset="-120"/>
                <a:ea typeface="華康中特圓體" panose="020F0809000000000000" pitchFamily="49" charset="-120"/>
              </a:rPr>
              <a:t>111</a:t>
            </a:r>
            <a:r>
              <a:rPr lang="zh-TW" altLang="en-US" sz="1400" dirty="0" smtClean="0">
                <a:solidFill>
                  <a:schemeClr val="bg1"/>
                </a:solidFill>
                <a:latin typeface="華康中特圓體" panose="020F0809000000000000" pitchFamily="49" charset="-120"/>
                <a:ea typeface="華康中特圓體" panose="020F0809000000000000" pitchFamily="49" charset="-120"/>
              </a:rPr>
              <a:t>學年度應屆畢業生</a:t>
            </a:r>
            <a:endParaRPr lang="zh-TW" altLang="en-US" sz="1400" dirty="0">
              <a:solidFill>
                <a:schemeClr val="bg1"/>
              </a:solidFill>
              <a:latin typeface="華康中特圓體" panose="020F0809000000000000" pitchFamily="49" charset="-120"/>
              <a:ea typeface="華康中特圓體" panose="020F0809000000000000" pitchFamily="49" charset="-120"/>
            </a:endParaRPr>
          </a:p>
        </p:txBody>
      </p:sp>
      <p:sp>
        <p:nvSpPr>
          <p:cNvPr id="8" name="圓角矩形 7"/>
          <p:cNvSpPr/>
          <p:nvPr/>
        </p:nvSpPr>
        <p:spPr>
          <a:xfrm>
            <a:off x="6073730" y="2677209"/>
            <a:ext cx="2822544" cy="295275"/>
          </a:xfrm>
          <a:prstGeom prst="roundRect">
            <a:avLst/>
          </a:prstGeom>
          <a:solidFill>
            <a:srgbClr val="00B050"/>
          </a:solidFill>
          <a:ln>
            <a:solidFill>
              <a:srgbClr val="00B05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zh-TW" altLang="en-US" sz="1200" dirty="0" smtClean="0">
                <a:solidFill>
                  <a:schemeClr val="bg1"/>
                </a:solidFill>
                <a:latin typeface="華康中特圓體" panose="020F0809000000000000" pitchFamily="49" charset="-120"/>
                <a:ea typeface="華康中特圓體" panose="020F0809000000000000" pitchFamily="49" charset="-120"/>
              </a:rPr>
              <a:t>非應屆畢業生</a:t>
            </a:r>
            <a:endParaRPr lang="zh-TW" altLang="en-US" sz="1200" dirty="0">
              <a:solidFill>
                <a:schemeClr val="bg1"/>
              </a:solidFill>
              <a:latin typeface="華康中特圓體" panose="020F0809000000000000" pitchFamily="49" charset="-120"/>
              <a:ea typeface="華康中特圓體" panose="020F0809000000000000" pitchFamily="49" charset="-120"/>
            </a:endParaRPr>
          </a:p>
        </p:txBody>
      </p:sp>
      <p:pic>
        <p:nvPicPr>
          <p:cNvPr id="19" name="圖片 18"/>
          <p:cNvPicPr>
            <a:picLocks noChangeAspect="1"/>
          </p:cNvPicPr>
          <p:nvPr/>
        </p:nvPicPr>
        <p:blipFill>
          <a:blip r:embed="rId4"/>
          <a:stretch>
            <a:fillRect/>
          </a:stretch>
        </p:blipFill>
        <p:spPr>
          <a:xfrm>
            <a:off x="3769833" y="5371222"/>
            <a:ext cx="5399567" cy="1167474"/>
          </a:xfrm>
          <a:prstGeom prst="rect">
            <a:avLst/>
          </a:prstGeom>
          <a:effectLst>
            <a:outerShdw blurRad="50800" dist="38100" dir="2700000" algn="tl" rotWithShape="0">
              <a:prstClr val="black">
                <a:alpha val="40000"/>
              </a:prstClr>
            </a:outerShdw>
          </a:effectLst>
        </p:spPr>
      </p:pic>
      <p:sp>
        <p:nvSpPr>
          <p:cNvPr id="20" name="矩形 19"/>
          <p:cNvSpPr/>
          <p:nvPr/>
        </p:nvSpPr>
        <p:spPr>
          <a:xfrm>
            <a:off x="6949494" y="5810351"/>
            <a:ext cx="4439811" cy="417097"/>
          </a:xfrm>
          <a:prstGeom prst="rect">
            <a:avLst/>
          </a:prstGeom>
          <a:solidFill>
            <a:srgbClr val="ED7D31"/>
          </a:solidFill>
          <a:ln>
            <a:solidFill>
              <a:srgbClr val="ED7D3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600"/>
              </a:spcAft>
            </a:pPr>
            <a:r>
              <a:rPr lang="zh-TW" altLang="en-US" dirty="0" smtClean="0">
                <a:latin typeface="華康中特圓體" panose="020F0809000000000000" pitchFamily="49" charset="-120"/>
                <a:ea typeface="華康中特圓體" panose="020F0809000000000000" pitchFamily="49" charset="-120"/>
              </a:rPr>
              <a:t>聯絡資料更新</a:t>
            </a:r>
            <a:r>
              <a:rPr lang="zh-TW" altLang="en-US" dirty="0">
                <a:latin typeface="華康中特圓體" panose="020F0809000000000000" pitchFamily="49" charset="-120"/>
                <a:ea typeface="華康中特圓體" panose="020F0809000000000000" pitchFamily="49" charset="-120"/>
              </a:rPr>
              <a:t>成功後，才可進入「步驟</a:t>
            </a:r>
            <a:r>
              <a:rPr lang="en-US" altLang="zh-TW" dirty="0">
                <a:latin typeface="華康中特圓體" panose="020F0809000000000000" pitchFamily="49" charset="-120"/>
                <a:ea typeface="華康中特圓體" panose="020F0809000000000000" pitchFamily="49" charset="-120"/>
              </a:rPr>
              <a:t>3</a:t>
            </a:r>
            <a:r>
              <a:rPr lang="zh-TW" altLang="en-US" dirty="0">
                <a:latin typeface="華康中特圓體" panose="020F0809000000000000" pitchFamily="49" charset="-120"/>
                <a:ea typeface="華康中特圓體" panose="020F0809000000000000" pitchFamily="49" charset="-120"/>
              </a:rPr>
              <a:t>」</a:t>
            </a:r>
          </a:p>
        </p:txBody>
      </p:sp>
      <p:sp>
        <p:nvSpPr>
          <p:cNvPr id="2" name="投影片編號版面配置區 1"/>
          <p:cNvSpPr>
            <a:spLocks noGrp="1"/>
          </p:cNvSpPr>
          <p:nvPr>
            <p:ph type="sldNum" sz="quarter" idx="12"/>
          </p:nvPr>
        </p:nvSpPr>
        <p:spPr/>
        <p:txBody>
          <a:bodyPr/>
          <a:lstStyle/>
          <a:p>
            <a:fld id="{A6174ADA-354D-4803-A14C-B38EECA4D689}" type="slidenum">
              <a:rPr lang="zh-TW" altLang="en-US" smtClean="0"/>
              <a:t>77</a:t>
            </a:fld>
            <a:endParaRPr lang="zh-TW" altLang="en-US"/>
          </a:p>
        </p:txBody>
      </p:sp>
    </p:spTree>
    <p:extLst>
      <p:ext uri="{BB962C8B-B14F-4D97-AF65-F5344CB8AC3E}">
        <p14:creationId xmlns:p14="http://schemas.microsoft.com/office/powerpoint/2010/main" val="7651491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0"/>
            <a:ext cx="12192000" cy="520700"/>
          </a:xfrm>
          <a:prstGeom prst="rect">
            <a:avLst/>
          </a:prstGeom>
          <a:solidFill>
            <a:srgbClr val="DFD7E9"/>
          </a:solidFill>
          <a:ln>
            <a:solidFill>
              <a:srgbClr val="DFD7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sz="2400" dirty="0" smtClean="0">
                <a:solidFill>
                  <a:schemeClr val="tx1"/>
                </a:solidFill>
                <a:latin typeface="華康中特圓體" panose="020F0809000000000000" pitchFamily="49" charset="-120"/>
                <a:ea typeface="華康中特圓體" panose="020F0809000000000000" pitchFamily="49" charset="-120"/>
              </a:rPr>
              <a:t>三、個別報名</a:t>
            </a:r>
            <a:r>
              <a:rPr lang="en-US" altLang="zh-TW" sz="2400" dirty="0" smtClean="0">
                <a:solidFill>
                  <a:schemeClr val="tx1"/>
                </a:solidFill>
                <a:latin typeface="華康中特圓體" panose="020F0809000000000000" pitchFamily="49" charset="-120"/>
                <a:ea typeface="華康中特圓體" panose="020F0809000000000000" pitchFamily="49" charset="-120"/>
              </a:rPr>
              <a:t>【</a:t>
            </a:r>
            <a:r>
              <a:rPr lang="zh-TW" altLang="en-US" sz="2400" dirty="0" smtClean="0">
                <a:solidFill>
                  <a:schemeClr val="tx1"/>
                </a:solidFill>
                <a:latin typeface="華康中特圓體" panose="020F0809000000000000" pitchFamily="49" charset="-120"/>
                <a:ea typeface="華康中特圓體" panose="020F0809000000000000" pitchFamily="49" charset="-120"/>
              </a:rPr>
              <a:t>步驟</a:t>
            </a:r>
            <a:r>
              <a:rPr lang="en-US" altLang="zh-TW" sz="2400" dirty="0" smtClean="0">
                <a:solidFill>
                  <a:schemeClr val="tx1"/>
                </a:solidFill>
                <a:latin typeface="華康中特圓體" panose="020F0809000000000000" pitchFamily="49" charset="-120"/>
                <a:ea typeface="華康中特圓體" panose="020F0809000000000000" pitchFamily="49" charset="-120"/>
              </a:rPr>
              <a:t>3】</a:t>
            </a:r>
            <a:r>
              <a:rPr lang="zh-TW" altLang="en-US" sz="2400" dirty="0" smtClean="0">
                <a:solidFill>
                  <a:schemeClr val="tx1"/>
                </a:solidFill>
                <a:latin typeface="華康中特圓體" panose="020F0809000000000000" pitchFamily="49" charset="-120"/>
                <a:ea typeface="華康中特圓體" panose="020F0809000000000000" pitchFamily="49" charset="-120"/>
              </a:rPr>
              <a:t>：</a:t>
            </a:r>
            <a:r>
              <a:rPr lang="en-US" altLang="zh-TW" sz="2400" dirty="0" smtClean="0">
                <a:solidFill>
                  <a:schemeClr val="tx1"/>
                </a:solidFill>
                <a:latin typeface="華康中特圓體" panose="020F0809000000000000" pitchFamily="49" charset="-120"/>
                <a:ea typeface="華康中特圓體" panose="020F0809000000000000" pitchFamily="49" charset="-120"/>
              </a:rPr>
              <a:t>1.</a:t>
            </a:r>
            <a:r>
              <a:rPr lang="zh-TW" altLang="en-US" sz="2400" dirty="0" smtClean="0">
                <a:solidFill>
                  <a:schemeClr val="tx1"/>
                </a:solidFill>
                <a:latin typeface="華康中特圓體" panose="020F0809000000000000" pitchFamily="49" charset="-120"/>
                <a:ea typeface="華康中特圓體" panose="020F0809000000000000" pitchFamily="49" charset="-120"/>
              </a:rPr>
              <a:t>確認繳費帳號、</a:t>
            </a:r>
            <a:r>
              <a:rPr lang="en-US" altLang="zh-TW" sz="2400" dirty="0" smtClean="0">
                <a:solidFill>
                  <a:schemeClr val="tx1"/>
                </a:solidFill>
                <a:latin typeface="華康中特圓體" panose="020F0809000000000000" pitchFamily="49" charset="-120"/>
                <a:ea typeface="華康中特圓體" panose="020F0809000000000000" pitchFamily="49" charset="-120"/>
              </a:rPr>
              <a:t>2.</a:t>
            </a:r>
            <a:r>
              <a:rPr lang="zh-TW" altLang="en-US" sz="2400" dirty="0" smtClean="0">
                <a:solidFill>
                  <a:schemeClr val="tx1"/>
                </a:solidFill>
                <a:latin typeface="華康中特圓體" panose="020F0809000000000000" pitchFamily="49" charset="-120"/>
                <a:ea typeface="華康中特圓體" panose="020F0809000000000000" pitchFamily="49" charset="-120"/>
              </a:rPr>
              <a:t>確認繳費狀態</a:t>
            </a:r>
            <a:endParaRPr lang="zh-TW" altLang="en-US" sz="2400" dirty="0">
              <a:solidFill>
                <a:schemeClr val="tx1"/>
              </a:solidFill>
              <a:latin typeface="華康中特圓體" panose="020F0809000000000000" pitchFamily="49" charset="-120"/>
              <a:ea typeface="華康中特圓體" panose="020F0809000000000000" pitchFamily="49" charset="-120"/>
            </a:endParaRPr>
          </a:p>
        </p:txBody>
      </p:sp>
      <p:pic>
        <p:nvPicPr>
          <p:cNvPr id="4" name="圖片 3"/>
          <p:cNvPicPr>
            <a:picLocks noChangeAspect="1"/>
          </p:cNvPicPr>
          <p:nvPr/>
        </p:nvPicPr>
        <p:blipFill rotWithShape="1">
          <a:blip r:embed="rId2"/>
          <a:srcRect l="19530" t="49020"/>
          <a:stretch/>
        </p:blipFill>
        <p:spPr>
          <a:xfrm>
            <a:off x="5264991" y="520700"/>
            <a:ext cx="6841489" cy="2970889"/>
          </a:xfrm>
          <a:prstGeom prst="rect">
            <a:avLst/>
          </a:prstGeom>
        </p:spPr>
      </p:pic>
      <p:sp>
        <p:nvSpPr>
          <p:cNvPr id="5" name="五邊形 4"/>
          <p:cNvSpPr/>
          <p:nvPr/>
        </p:nvSpPr>
        <p:spPr>
          <a:xfrm rot="5400000">
            <a:off x="808841" y="-32837"/>
            <a:ext cx="920750" cy="2501900"/>
          </a:xfrm>
          <a:prstGeom prst="homePlate">
            <a:avLst>
              <a:gd name="adj" fmla="val 41813"/>
            </a:avLst>
          </a:prstGeom>
          <a:solidFill>
            <a:srgbClr val="DADD00"/>
          </a:solidFill>
          <a:ln>
            <a:solidFill>
              <a:srgbClr val="DADD00"/>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zh-TW" altLang="en-US" dirty="0" smtClean="0">
                <a:solidFill>
                  <a:schemeClr val="tx1"/>
                </a:solidFill>
                <a:latin typeface="華康中特圓體" panose="020F0809000000000000" pitchFamily="49" charset="-120"/>
                <a:ea typeface="華康中特圓體" panose="020F0809000000000000" pitchFamily="49" charset="-120"/>
              </a:rPr>
              <a:t>步驟</a:t>
            </a:r>
            <a:r>
              <a:rPr lang="en-US" altLang="zh-TW" dirty="0" smtClean="0">
                <a:solidFill>
                  <a:schemeClr val="tx1"/>
                </a:solidFill>
                <a:latin typeface="華康中特圓體" panose="020F0809000000000000" pitchFamily="49" charset="-120"/>
                <a:ea typeface="華康中特圓體" panose="020F0809000000000000" pitchFamily="49" charset="-120"/>
              </a:rPr>
              <a:t>3.</a:t>
            </a:r>
            <a:r>
              <a:rPr lang="zh-TW" altLang="en-US" dirty="0" smtClean="0">
                <a:solidFill>
                  <a:schemeClr val="tx1"/>
                </a:solidFill>
                <a:latin typeface="華康中特圓體" panose="020F0809000000000000" pitchFamily="49" charset="-120"/>
                <a:ea typeface="華康中特圓體" panose="020F0809000000000000" pitchFamily="49" charset="-120"/>
              </a:rPr>
              <a:t>完成報名流程</a:t>
            </a:r>
            <a:endParaRPr lang="en-US" altLang="zh-TW" dirty="0" smtClean="0">
              <a:solidFill>
                <a:schemeClr val="tx1"/>
              </a:solidFill>
              <a:latin typeface="華康中特圓體" panose="020F0809000000000000" pitchFamily="49" charset="-120"/>
              <a:ea typeface="華康中特圓體" panose="020F0809000000000000" pitchFamily="49" charset="-120"/>
            </a:endParaRPr>
          </a:p>
          <a:p>
            <a:pPr algn="ctr"/>
            <a:r>
              <a:rPr lang="zh-TW" altLang="en-US" sz="1200" dirty="0" smtClean="0">
                <a:solidFill>
                  <a:schemeClr val="tx1"/>
                </a:solidFill>
                <a:latin typeface="微軟正黑體" panose="020B0604030504040204" pitchFamily="34" charset="-120"/>
                <a:ea typeface="微軟正黑體" panose="020B0604030504040204" pitchFamily="34" charset="-120"/>
              </a:rPr>
              <a:t>請按照左欄順序</a:t>
            </a:r>
            <a:endParaRPr lang="en-US" altLang="zh-TW" sz="1200" dirty="0" smtClean="0">
              <a:solidFill>
                <a:schemeClr val="tx1"/>
              </a:solidFill>
              <a:latin typeface="微軟正黑體" panose="020B0604030504040204" pitchFamily="34" charset="-120"/>
              <a:ea typeface="微軟正黑體" panose="020B0604030504040204" pitchFamily="34" charset="-120"/>
            </a:endParaRPr>
          </a:p>
          <a:p>
            <a:pPr algn="ctr"/>
            <a:r>
              <a:rPr lang="zh-TW" altLang="en-US" sz="1200" dirty="0" smtClean="0">
                <a:solidFill>
                  <a:schemeClr val="tx1"/>
                </a:solidFill>
                <a:latin typeface="微軟正黑體" panose="020B0604030504040204" pitchFamily="34" charset="-120"/>
                <a:ea typeface="微軟正黑體" panose="020B0604030504040204" pitchFamily="34" charset="-120"/>
              </a:rPr>
              <a:t>依序完成確認及填寫</a:t>
            </a:r>
            <a:endParaRPr lang="zh-TW" altLang="en-US" sz="1200" dirty="0">
              <a:solidFill>
                <a:schemeClr val="tx1"/>
              </a:solidFill>
              <a:latin typeface="微軟正黑體" panose="020B0604030504040204" pitchFamily="34" charset="-120"/>
              <a:ea typeface="微軟正黑體" panose="020B0604030504040204" pitchFamily="34" charset="-120"/>
            </a:endParaRPr>
          </a:p>
        </p:txBody>
      </p:sp>
      <p:sp>
        <p:nvSpPr>
          <p:cNvPr id="6" name="矩形 5"/>
          <p:cNvSpPr/>
          <p:nvPr/>
        </p:nvSpPr>
        <p:spPr>
          <a:xfrm>
            <a:off x="33897" y="1767389"/>
            <a:ext cx="2455673" cy="1864811"/>
          </a:xfrm>
          <a:prstGeom prst="rect">
            <a:avLst/>
          </a:prstGeom>
          <a:solidFill>
            <a:srgbClr val="ED7D31"/>
          </a:solidFill>
          <a:ln>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600"/>
              </a:spcAft>
            </a:pPr>
            <a:r>
              <a:rPr lang="en-US" altLang="zh-TW" b="1" u="sng"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sym typeface="Wingdings" panose="05000000000000000000" pitchFamily="2" charset="2"/>
              </a:rPr>
              <a:t></a:t>
            </a:r>
            <a:r>
              <a:rPr lang="en-US" altLang="zh-TW" b="1" u="sng"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1.</a:t>
            </a:r>
            <a:r>
              <a:rPr lang="zh-TW" altLang="en-US" b="1" u="sng"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確認繳費帳號</a:t>
            </a:r>
            <a:endParaRPr lang="en-US" altLang="zh-TW" b="1" u="sng"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a:spcAft>
                <a:spcPts val="600"/>
              </a:spcAft>
            </a:pPr>
            <a:r>
              <a:rPr lang="en-US" altLang="zh-TW" b="1" u="sng"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sym typeface="Wingdings" panose="05000000000000000000" pitchFamily="2" charset="2"/>
              </a:rPr>
              <a:t> </a:t>
            </a:r>
            <a:r>
              <a:rPr lang="en-US" altLang="zh-TW" b="1" u="sng"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2.</a:t>
            </a:r>
            <a:r>
              <a:rPr lang="zh-TW" altLang="en-US" b="1" u="sng"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繳費狀態</a:t>
            </a:r>
            <a:endParaRPr lang="en-US" altLang="zh-TW" b="1" u="sng"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r>
              <a:rPr lang="en-US" altLang="zh-TW" sz="1200" b="1" dirty="0" smtClean="0">
                <a:latin typeface="微軟正黑體" panose="020B0604030504040204" pitchFamily="34" charset="-120"/>
                <a:ea typeface="微軟正黑體" panose="020B0604030504040204" pitchFamily="34" charset="-120"/>
              </a:rPr>
              <a:t>3.</a:t>
            </a:r>
            <a:r>
              <a:rPr lang="zh-TW" altLang="en-US" sz="1200" b="1" dirty="0" smtClean="0">
                <a:latin typeface="微軟正黑體" panose="020B0604030504040204" pitchFamily="34" charset="-120"/>
                <a:ea typeface="微軟正黑體" panose="020B0604030504040204" pitchFamily="34" charset="-120"/>
              </a:rPr>
              <a:t>確認中央資料庫學習歷程檔案</a:t>
            </a:r>
            <a:endParaRPr lang="en-US" altLang="zh-TW" sz="1200" b="1" dirty="0" smtClean="0">
              <a:latin typeface="微軟正黑體" panose="020B0604030504040204" pitchFamily="34" charset="-120"/>
              <a:ea typeface="微軟正黑體" panose="020B0604030504040204" pitchFamily="34" charset="-120"/>
            </a:endParaRPr>
          </a:p>
          <a:p>
            <a:r>
              <a:rPr lang="zh-TW" altLang="en-US" sz="1200" b="1" dirty="0" smtClean="0">
                <a:latin typeface="微軟正黑體" panose="020B0604030504040204" pitchFamily="34" charset="-120"/>
                <a:ea typeface="微軟正黑體" panose="020B0604030504040204" pitchFamily="34" charset="-120"/>
              </a:rPr>
              <a:t>   使用意願</a:t>
            </a:r>
            <a:endParaRPr lang="en-US" altLang="zh-TW" sz="1200" b="1" dirty="0" smtClean="0">
              <a:latin typeface="微軟正黑體" panose="020B0604030504040204" pitchFamily="34" charset="-120"/>
              <a:ea typeface="微軟正黑體" panose="020B0604030504040204" pitchFamily="34" charset="-120"/>
            </a:endParaRPr>
          </a:p>
          <a:p>
            <a:pPr>
              <a:spcBef>
                <a:spcPts val="600"/>
              </a:spcBef>
              <a:spcAft>
                <a:spcPts val="600"/>
              </a:spcAft>
            </a:pPr>
            <a:r>
              <a:rPr lang="en-US" altLang="zh-TW" sz="1200" b="1" dirty="0" smtClean="0">
                <a:latin typeface="微軟正黑體" panose="020B0604030504040204" pitchFamily="34" charset="-120"/>
                <a:ea typeface="微軟正黑體" panose="020B0604030504040204" pitchFamily="34" charset="-120"/>
              </a:rPr>
              <a:t>4.</a:t>
            </a:r>
            <a:r>
              <a:rPr lang="zh-TW" altLang="en-US" sz="1200" b="1" dirty="0" smtClean="0">
                <a:latin typeface="微軟正黑體" panose="020B0604030504040204" pitchFamily="34" charset="-120"/>
                <a:ea typeface="微軟正黑體" panose="020B0604030504040204" pitchFamily="34" charset="-120"/>
              </a:rPr>
              <a:t>選填校系</a:t>
            </a:r>
            <a:r>
              <a:rPr lang="en-US" altLang="zh-TW" sz="1200" b="1" dirty="0" smtClean="0">
                <a:latin typeface="微軟正黑體" panose="020B0604030504040204" pitchFamily="34" charset="-120"/>
                <a:ea typeface="微軟正黑體" panose="020B0604030504040204" pitchFamily="34" charset="-120"/>
              </a:rPr>
              <a:t>(</a:t>
            </a:r>
            <a:r>
              <a:rPr lang="zh-TW" altLang="en-US" sz="1200" b="1" dirty="0" smtClean="0">
                <a:latin typeface="微軟正黑體" panose="020B0604030504040204" pitchFamily="34" charset="-120"/>
                <a:ea typeface="微軟正黑體" panose="020B0604030504040204" pitchFamily="34" charset="-120"/>
              </a:rPr>
              <a:t>組</a:t>
            </a:r>
            <a:r>
              <a:rPr lang="en-US" altLang="zh-TW" sz="1200" b="1" dirty="0" smtClean="0">
                <a:latin typeface="微軟正黑體" panose="020B0604030504040204" pitchFamily="34" charset="-120"/>
                <a:ea typeface="微軟正黑體" panose="020B0604030504040204" pitchFamily="34" charset="-120"/>
              </a:rPr>
              <a:t>)</a:t>
            </a:r>
            <a:r>
              <a:rPr lang="zh-TW" altLang="en-US" sz="1200" b="1" dirty="0" smtClean="0">
                <a:latin typeface="微軟正黑體" panose="020B0604030504040204" pitchFamily="34" charset="-120"/>
                <a:ea typeface="微軟正黑體" panose="020B0604030504040204" pitchFamily="34" charset="-120"/>
              </a:rPr>
              <a:t>學程</a:t>
            </a:r>
            <a:endParaRPr lang="en-US" altLang="zh-TW" sz="1200" b="1" dirty="0" smtClean="0">
              <a:latin typeface="微軟正黑體" panose="020B0604030504040204" pitchFamily="34" charset="-120"/>
              <a:ea typeface="微軟正黑體" panose="020B0604030504040204" pitchFamily="34" charset="-120"/>
            </a:endParaRPr>
          </a:p>
          <a:p>
            <a:r>
              <a:rPr lang="en-US" altLang="zh-TW" sz="1200" b="1" dirty="0" smtClean="0">
                <a:latin typeface="微軟正黑體" panose="020B0604030504040204" pitchFamily="34" charset="-120"/>
                <a:ea typeface="微軟正黑體" panose="020B0604030504040204" pitchFamily="34" charset="-120"/>
              </a:rPr>
              <a:t>5.</a:t>
            </a:r>
            <a:r>
              <a:rPr lang="zh-TW" altLang="en-US" sz="1200" b="1" dirty="0" smtClean="0">
                <a:latin typeface="微軟正黑體" panose="020B0604030504040204" pitchFamily="34" charset="-120"/>
                <a:ea typeface="微軟正黑體" panose="020B0604030504040204" pitchFamily="34" charset="-120"/>
              </a:rPr>
              <a:t>列印</a:t>
            </a:r>
            <a:endParaRPr lang="zh-TW" altLang="en-US" sz="1200" b="1" dirty="0">
              <a:latin typeface="微軟正黑體" panose="020B0604030504040204" pitchFamily="34" charset="-120"/>
              <a:ea typeface="微軟正黑體" panose="020B0604030504040204" pitchFamily="34" charset="-120"/>
            </a:endParaRPr>
          </a:p>
        </p:txBody>
      </p:sp>
      <p:pic>
        <p:nvPicPr>
          <p:cNvPr id="7" name="圖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4835005" y="1155208"/>
            <a:ext cx="859971" cy="859971"/>
          </a:xfrm>
          <a:prstGeom prst="rect">
            <a:avLst/>
          </a:prstGeom>
        </p:spPr>
      </p:pic>
      <p:sp>
        <p:nvSpPr>
          <p:cNvPr id="9" name="Google Shape;862;p84"/>
          <p:cNvSpPr/>
          <p:nvPr/>
        </p:nvSpPr>
        <p:spPr>
          <a:xfrm>
            <a:off x="2580657" y="1155208"/>
            <a:ext cx="2223084" cy="954087"/>
          </a:xfrm>
          <a:prstGeom prst="rect">
            <a:avLst/>
          </a:prstGeom>
          <a:noFill/>
          <a:ln w="9525" cap="flat" cmpd="sng">
            <a:noFill/>
            <a:prstDash val="solid"/>
            <a:round/>
            <a:headEnd type="none" w="sm" len="sm"/>
            <a:tailEnd type="none" w="sm" len="sm"/>
          </a:ln>
        </p:spPr>
        <p:txBody>
          <a:bodyPr spcFirstLastPara="1" wrap="square" lIns="91425" tIns="91425" rIns="91425" bIns="91425" anchor="ctr" anchorCtr="0">
            <a:noAutofit/>
          </a:bodyPr>
          <a:lstStyle/>
          <a:p>
            <a:r>
              <a:rPr lang="zh-TW" sz="2000" u="sng" dirty="0" smtClean="0">
                <a:solidFill>
                  <a:srgbClr val="FF0000"/>
                </a:solidFill>
                <a:latin typeface="華康中特圓體" panose="020F0809000000000000" pitchFamily="49" charset="-120"/>
                <a:ea typeface="華康中特圓體" panose="020F0809000000000000" pitchFamily="49" charset="-120"/>
                <a:cs typeface="Times New Roman" panose="02020603050405020304" pitchFamily="18" charset="0"/>
              </a:rPr>
              <a:t>1.確認繳費帳號</a:t>
            </a:r>
            <a:endParaRPr sz="2000" u="sng" dirty="0">
              <a:solidFill>
                <a:srgbClr val="FF0000"/>
              </a:solidFill>
              <a:latin typeface="華康中特圓體" panose="020F0809000000000000" pitchFamily="49" charset="-120"/>
              <a:ea typeface="華康中特圓體" panose="020F0809000000000000" pitchFamily="49" charset="-120"/>
              <a:cs typeface="Times New Roman" panose="02020603050405020304" pitchFamily="18" charset="0"/>
            </a:endParaRPr>
          </a:p>
          <a:p>
            <a:r>
              <a:rPr lang="zh-TW" sz="1400" dirty="0" smtClean="0">
                <a:latin typeface="華康中特圓體" panose="020F0809000000000000" pitchFamily="49" charset="-120"/>
                <a:ea typeface="華康中特圓體" panose="020F0809000000000000" pitchFamily="49" charset="-120"/>
                <a:cs typeface="Times New Roman" panose="02020603050405020304" pitchFamily="18" charset="0"/>
              </a:rPr>
              <a:t>請確認</a:t>
            </a:r>
            <a:r>
              <a:rPr lang="zh-TW" altLang="en-US" sz="1400" dirty="0" smtClean="0">
                <a:latin typeface="華康中特圓體" panose="020F0809000000000000" pitchFamily="49" charset="-120"/>
                <a:ea typeface="華康中特圓體" panose="020F0809000000000000" pitchFamily="49" charset="-120"/>
                <a:cs typeface="Times New Roman" panose="02020603050405020304" pitchFamily="18" charset="0"/>
              </a:rPr>
              <a:t>「</a:t>
            </a:r>
            <a:r>
              <a:rPr lang="zh-TW" sz="1400" dirty="0" smtClean="0">
                <a:latin typeface="華康中特圓體" panose="020F0809000000000000" pitchFamily="49" charset="-120"/>
                <a:ea typeface="華康中特圓體" panose="020F0809000000000000" pitchFamily="49" charset="-120"/>
                <a:cs typeface="Times New Roman" panose="02020603050405020304" pitchFamily="18" charset="0"/>
              </a:rPr>
              <a:t>繳費帳號</a:t>
            </a:r>
            <a:r>
              <a:rPr lang="zh-TW" altLang="en-US" sz="1400" dirty="0" smtClean="0">
                <a:latin typeface="華康中特圓體" panose="020F0809000000000000" pitchFamily="49" charset="-120"/>
                <a:ea typeface="華康中特圓體" panose="020F0809000000000000" pitchFamily="49" charset="-120"/>
                <a:cs typeface="Times New Roman" panose="02020603050405020304" pitchFamily="18" charset="0"/>
              </a:rPr>
              <a:t>」</a:t>
            </a:r>
            <a:r>
              <a:rPr lang="zh-TW" sz="1400" dirty="0" smtClean="0">
                <a:latin typeface="華康中特圓體" panose="020F0809000000000000" pitchFamily="49" charset="-120"/>
                <a:ea typeface="華康中特圓體" panose="020F0809000000000000" pitchFamily="49" charset="-120"/>
                <a:cs typeface="Times New Roman" panose="02020603050405020304" pitchFamily="18" charset="0"/>
              </a:rPr>
              <a:t>，</a:t>
            </a:r>
            <a:endParaRPr sz="1400" dirty="0">
              <a:latin typeface="華康中特圓體" panose="020F0809000000000000" pitchFamily="49" charset="-120"/>
              <a:ea typeface="華康中特圓體" panose="020F0809000000000000" pitchFamily="49" charset="-120"/>
              <a:cs typeface="Times New Roman" panose="02020603050405020304" pitchFamily="18" charset="0"/>
            </a:endParaRPr>
          </a:p>
          <a:p>
            <a:r>
              <a:rPr lang="zh-TW" sz="1400" dirty="0">
                <a:latin typeface="華康中特圓體" panose="020F0809000000000000" pitchFamily="49" charset="-120"/>
                <a:ea typeface="華康中特圓體" panose="020F0809000000000000" pitchFamily="49" charset="-120"/>
                <a:cs typeface="Times New Roman" panose="02020603050405020304" pitchFamily="18" charset="0"/>
              </a:rPr>
              <a:t>若無誤，請點選灰色按鈕。</a:t>
            </a:r>
            <a:endParaRPr sz="1400" dirty="0">
              <a:latin typeface="華康中特圓體" panose="020F0809000000000000" pitchFamily="49" charset="-120"/>
              <a:ea typeface="華康中特圓體" panose="020F0809000000000000" pitchFamily="49" charset="-120"/>
              <a:cs typeface="Times New Roman" panose="02020603050405020304" pitchFamily="18" charset="0"/>
            </a:endParaRPr>
          </a:p>
        </p:txBody>
      </p:sp>
      <p:pic>
        <p:nvPicPr>
          <p:cNvPr id="10" name="圖片 9"/>
          <p:cNvPicPr>
            <a:picLocks noChangeAspect="1"/>
          </p:cNvPicPr>
          <p:nvPr/>
        </p:nvPicPr>
        <p:blipFill>
          <a:blip r:embed="rId4"/>
          <a:stretch>
            <a:fillRect/>
          </a:stretch>
        </p:blipFill>
        <p:spPr>
          <a:xfrm>
            <a:off x="5264991" y="3491589"/>
            <a:ext cx="6752589" cy="2971476"/>
          </a:xfrm>
          <a:prstGeom prst="rect">
            <a:avLst/>
          </a:prstGeom>
        </p:spPr>
      </p:pic>
      <p:pic>
        <p:nvPicPr>
          <p:cNvPr id="11" name="圖片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4746105" y="4406408"/>
            <a:ext cx="859971" cy="859971"/>
          </a:xfrm>
          <a:prstGeom prst="rect">
            <a:avLst/>
          </a:prstGeom>
        </p:spPr>
      </p:pic>
      <p:sp>
        <p:nvSpPr>
          <p:cNvPr id="12" name="Google Shape;862;p84"/>
          <p:cNvSpPr/>
          <p:nvPr/>
        </p:nvSpPr>
        <p:spPr>
          <a:xfrm>
            <a:off x="2523021" y="4500283"/>
            <a:ext cx="2223084" cy="1273500"/>
          </a:xfrm>
          <a:prstGeom prst="rect">
            <a:avLst/>
          </a:prstGeom>
          <a:noFill/>
          <a:ln w="9525" cap="flat" cmpd="sng">
            <a:noFill/>
            <a:prstDash val="solid"/>
            <a:round/>
            <a:headEnd type="none" w="sm" len="sm"/>
            <a:tailEnd type="none" w="sm" len="sm"/>
          </a:ln>
        </p:spPr>
        <p:txBody>
          <a:bodyPr spcFirstLastPara="1" wrap="square" lIns="91425" tIns="91425" rIns="91425" bIns="91425" anchor="ctr" anchorCtr="0">
            <a:noAutofit/>
          </a:bodyPr>
          <a:lstStyle/>
          <a:p>
            <a:r>
              <a:rPr lang="en-US" altLang="zh-TW" sz="2000" u="sng" dirty="0">
                <a:solidFill>
                  <a:srgbClr val="FF0000"/>
                </a:solidFill>
                <a:latin typeface="華康中特圓體" panose="020F0809000000000000" pitchFamily="49" charset="-120"/>
                <a:ea typeface="華康中特圓體" panose="020F0809000000000000" pitchFamily="49" charset="-120"/>
                <a:cs typeface="Times New Roman" panose="02020603050405020304" pitchFamily="18" charset="0"/>
              </a:rPr>
              <a:t>2</a:t>
            </a:r>
            <a:r>
              <a:rPr lang="zh-TW" sz="2000" u="sng" dirty="0" smtClean="0">
                <a:solidFill>
                  <a:srgbClr val="FF0000"/>
                </a:solidFill>
                <a:latin typeface="華康中特圓體" panose="020F0809000000000000" pitchFamily="49" charset="-120"/>
                <a:ea typeface="華康中特圓體" panose="020F0809000000000000" pitchFamily="49" charset="-120"/>
                <a:cs typeface="Times New Roman" panose="02020603050405020304" pitchFamily="18" charset="0"/>
              </a:rPr>
              <a:t>.確認繳費</a:t>
            </a:r>
            <a:r>
              <a:rPr lang="zh-TW" altLang="en-US" sz="2000" u="sng" dirty="0" smtClean="0">
                <a:solidFill>
                  <a:srgbClr val="FF0000"/>
                </a:solidFill>
                <a:latin typeface="華康中特圓體" panose="020F0809000000000000" pitchFamily="49" charset="-120"/>
                <a:ea typeface="華康中特圓體" panose="020F0809000000000000" pitchFamily="49" charset="-120"/>
                <a:cs typeface="Times New Roman" panose="02020603050405020304" pitchFamily="18" charset="0"/>
              </a:rPr>
              <a:t>狀態</a:t>
            </a:r>
            <a:endParaRPr sz="2000" u="sng" dirty="0">
              <a:solidFill>
                <a:srgbClr val="FF0000"/>
              </a:solidFill>
              <a:latin typeface="華康中特圓體" panose="020F0809000000000000" pitchFamily="49" charset="-120"/>
              <a:ea typeface="華康中特圓體" panose="020F0809000000000000" pitchFamily="49" charset="-120"/>
              <a:cs typeface="Times New Roman" panose="02020603050405020304" pitchFamily="18" charset="0"/>
            </a:endParaRPr>
          </a:p>
          <a:p>
            <a:r>
              <a:rPr lang="zh-TW" sz="1400" dirty="0" smtClean="0">
                <a:latin typeface="華康中特圓體" panose="020F0809000000000000" pitchFamily="49" charset="-120"/>
                <a:ea typeface="華康中特圓體" panose="020F0809000000000000" pitchFamily="49" charset="-120"/>
                <a:cs typeface="Times New Roman" panose="02020603050405020304" pitchFamily="18" charset="0"/>
              </a:rPr>
              <a:t>請確認</a:t>
            </a:r>
            <a:r>
              <a:rPr lang="zh-TW" altLang="en-US" sz="1400" dirty="0" smtClean="0">
                <a:latin typeface="華康中特圓體" panose="020F0809000000000000" pitchFamily="49" charset="-120"/>
                <a:ea typeface="華康中特圓體" panose="020F0809000000000000" pitchFamily="49" charset="-120"/>
                <a:cs typeface="Times New Roman" panose="02020603050405020304" pitchFamily="18" charset="0"/>
              </a:rPr>
              <a:t>「繳費金額」及「可選填校系學程數」</a:t>
            </a:r>
            <a:endParaRPr lang="en-US" altLang="zh-TW" sz="1400" dirty="0" smtClean="0">
              <a:latin typeface="華康中特圓體" panose="020F0809000000000000" pitchFamily="49" charset="-120"/>
              <a:ea typeface="華康中特圓體" panose="020F0809000000000000" pitchFamily="49" charset="-120"/>
              <a:cs typeface="Times New Roman" panose="02020603050405020304" pitchFamily="18" charset="0"/>
            </a:endParaRPr>
          </a:p>
          <a:p>
            <a:r>
              <a:rPr lang="zh-TW" altLang="en-US" sz="1400" dirty="0" smtClean="0">
                <a:latin typeface="華康中特圓體" panose="020F0809000000000000" pitchFamily="49" charset="-120"/>
                <a:ea typeface="華康中特圓體" panose="020F0809000000000000" pitchFamily="49" charset="-120"/>
                <a:cs typeface="Times New Roman" panose="02020603050405020304" pitchFamily="18" charset="0"/>
              </a:rPr>
              <a:t>是否正確，</a:t>
            </a:r>
            <a:endParaRPr sz="1400" dirty="0">
              <a:latin typeface="華康中特圓體" panose="020F0809000000000000" pitchFamily="49" charset="-120"/>
              <a:ea typeface="華康中特圓體" panose="020F0809000000000000" pitchFamily="49" charset="-120"/>
              <a:cs typeface="Times New Roman" panose="02020603050405020304" pitchFamily="18" charset="0"/>
            </a:endParaRPr>
          </a:p>
          <a:p>
            <a:r>
              <a:rPr lang="zh-TW" sz="1400" dirty="0">
                <a:latin typeface="華康中特圓體" panose="020F0809000000000000" pitchFamily="49" charset="-120"/>
                <a:ea typeface="華康中特圓體" panose="020F0809000000000000" pitchFamily="49" charset="-120"/>
                <a:cs typeface="Times New Roman" panose="02020603050405020304" pitchFamily="18" charset="0"/>
              </a:rPr>
              <a:t>若無誤，請點選灰色按鈕。</a:t>
            </a:r>
            <a:endParaRPr sz="1400" dirty="0">
              <a:latin typeface="華康中特圓體" panose="020F0809000000000000" pitchFamily="49" charset="-120"/>
              <a:ea typeface="華康中特圓體" panose="020F0809000000000000" pitchFamily="49" charset="-120"/>
              <a:cs typeface="Times New Roman" panose="02020603050405020304" pitchFamily="18" charset="0"/>
            </a:endParaRPr>
          </a:p>
        </p:txBody>
      </p:sp>
      <p:sp>
        <p:nvSpPr>
          <p:cNvPr id="13" name="流程圖: 接點 12"/>
          <p:cNvSpPr/>
          <p:nvPr/>
        </p:nvSpPr>
        <p:spPr>
          <a:xfrm>
            <a:off x="8159931" y="4500283"/>
            <a:ext cx="400595" cy="489728"/>
          </a:xfrm>
          <a:prstGeom prst="flowChartConnector">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流程圖: 接點 13"/>
          <p:cNvSpPr/>
          <p:nvPr/>
        </p:nvSpPr>
        <p:spPr>
          <a:xfrm>
            <a:off x="9079412" y="4500283"/>
            <a:ext cx="400595" cy="489728"/>
          </a:xfrm>
          <a:prstGeom prst="flowChartConnector">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矩形 7"/>
          <p:cNvSpPr/>
          <p:nvPr/>
        </p:nvSpPr>
        <p:spPr>
          <a:xfrm>
            <a:off x="6897189" y="1419497"/>
            <a:ext cx="1262742" cy="258992"/>
          </a:xfrm>
          <a:prstGeom prst="rect">
            <a:avLst/>
          </a:prstGeom>
          <a:solidFill>
            <a:schemeClr val="bg2">
              <a:lumMod val="90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 name="矩形 14"/>
          <p:cNvSpPr/>
          <p:nvPr/>
        </p:nvSpPr>
        <p:spPr>
          <a:xfrm>
            <a:off x="6889750" y="4319450"/>
            <a:ext cx="1314631" cy="216453"/>
          </a:xfrm>
          <a:prstGeom prst="rect">
            <a:avLst/>
          </a:prstGeom>
          <a:solidFill>
            <a:schemeClr val="bg2">
              <a:lumMod val="90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 name="五邊形 15"/>
          <p:cNvSpPr/>
          <p:nvPr/>
        </p:nvSpPr>
        <p:spPr>
          <a:xfrm>
            <a:off x="1173775" y="5828536"/>
            <a:ext cx="4074820" cy="468303"/>
          </a:xfrm>
          <a:prstGeom prst="homePlate">
            <a:avLst/>
          </a:prstGeom>
          <a:solidFill>
            <a:srgbClr val="FFFF00"/>
          </a:solidFill>
          <a:ln>
            <a:solidFill>
              <a:srgbClr val="FFFF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400" dirty="0" smtClean="0">
                <a:solidFill>
                  <a:schemeClr val="tx1"/>
                </a:solidFill>
                <a:latin typeface="華康中特圓體" panose="020F0809000000000000" pitchFamily="49" charset="-120"/>
                <a:ea typeface="華康中特圓體" panose="020F0809000000000000" pitchFamily="49" charset="-120"/>
              </a:rPr>
              <a:t>低收入戶生免繳費，可選填</a:t>
            </a:r>
            <a:r>
              <a:rPr lang="en-US" altLang="zh-TW" sz="1400" dirty="0" smtClean="0">
                <a:solidFill>
                  <a:schemeClr val="tx1"/>
                </a:solidFill>
                <a:latin typeface="華康中特圓體" panose="020F0809000000000000" pitchFamily="49" charset="-120"/>
                <a:ea typeface="華康中特圓體" panose="020F0809000000000000" pitchFamily="49" charset="-120"/>
              </a:rPr>
              <a:t>5</a:t>
            </a:r>
            <a:r>
              <a:rPr lang="zh-TW" altLang="en-US" sz="1400" dirty="0" smtClean="0">
                <a:solidFill>
                  <a:schemeClr val="tx1"/>
                </a:solidFill>
                <a:latin typeface="華康中特圓體" panose="020F0809000000000000" pitchFamily="49" charset="-120"/>
                <a:ea typeface="華康中特圓體" panose="020F0809000000000000" pitchFamily="49" charset="-120"/>
              </a:rPr>
              <a:t>個校系</a:t>
            </a:r>
            <a:r>
              <a:rPr lang="en-US" altLang="zh-TW" sz="1400" dirty="0" smtClean="0">
                <a:solidFill>
                  <a:schemeClr val="tx1"/>
                </a:solidFill>
                <a:latin typeface="華康中特圓體" panose="020F0809000000000000" pitchFamily="49" charset="-120"/>
                <a:ea typeface="華康中特圓體" panose="020F0809000000000000" pitchFamily="49" charset="-120"/>
              </a:rPr>
              <a:t>(</a:t>
            </a:r>
            <a:r>
              <a:rPr lang="zh-TW" altLang="en-US" sz="1400" dirty="0" smtClean="0">
                <a:solidFill>
                  <a:schemeClr val="tx1"/>
                </a:solidFill>
                <a:latin typeface="華康中特圓體" panose="020F0809000000000000" pitchFamily="49" charset="-120"/>
                <a:ea typeface="華康中特圓體" panose="020F0809000000000000" pitchFamily="49" charset="-120"/>
              </a:rPr>
              <a:t>組</a:t>
            </a:r>
            <a:r>
              <a:rPr lang="en-US" altLang="zh-TW" sz="1400" dirty="0" smtClean="0">
                <a:solidFill>
                  <a:schemeClr val="tx1"/>
                </a:solidFill>
                <a:latin typeface="華康中特圓體" panose="020F0809000000000000" pitchFamily="49" charset="-120"/>
                <a:ea typeface="華康中特圓體" panose="020F0809000000000000" pitchFamily="49" charset="-120"/>
              </a:rPr>
              <a:t>)</a:t>
            </a:r>
            <a:r>
              <a:rPr lang="zh-TW" altLang="en-US" sz="1400" dirty="0" smtClean="0">
                <a:solidFill>
                  <a:schemeClr val="tx1"/>
                </a:solidFill>
                <a:latin typeface="華康中特圓體" panose="020F0809000000000000" pitchFamily="49" charset="-120"/>
                <a:ea typeface="華康中特圓體" panose="020F0809000000000000" pitchFamily="49" charset="-120"/>
              </a:rPr>
              <a:t>、學程</a:t>
            </a:r>
            <a:endParaRPr lang="zh-TW" altLang="en-US" sz="1400" dirty="0">
              <a:solidFill>
                <a:schemeClr val="tx1"/>
              </a:solidFill>
              <a:latin typeface="華康中特圓體" panose="020F0809000000000000" pitchFamily="49" charset="-120"/>
              <a:ea typeface="華康中特圓體" panose="020F0809000000000000" pitchFamily="49" charset="-120"/>
            </a:endParaRPr>
          </a:p>
        </p:txBody>
      </p:sp>
      <p:sp>
        <p:nvSpPr>
          <p:cNvPr id="2" name="投影片編號版面配置區 1"/>
          <p:cNvSpPr>
            <a:spLocks noGrp="1"/>
          </p:cNvSpPr>
          <p:nvPr>
            <p:ph type="sldNum" sz="quarter" idx="12"/>
          </p:nvPr>
        </p:nvSpPr>
        <p:spPr/>
        <p:txBody>
          <a:bodyPr/>
          <a:lstStyle/>
          <a:p>
            <a:fld id="{A6174ADA-354D-4803-A14C-B38EECA4D689}" type="slidenum">
              <a:rPr lang="zh-TW" altLang="en-US" smtClean="0"/>
              <a:t>78</a:t>
            </a:fld>
            <a:endParaRPr lang="zh-TW" altLang="en-US"/>
          </a:p>
        </p:txBody>
      </p:sp>
    </p:spTree>
    <p:extLst>
      <p:ext uri="{BB962C8B-B14F-4D97-AF65-F5344CB8AC3E}">
        <p14:creationId xmlns:p14="http://schemas.microsoft.com/office/powerpoint/2010/main" val="279900138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0"/>
            <a:ext cx="12192000" cy="520700"/>
          </a:xfrm>
          <a:prstGeom prst="rect">
            <a:avLst/>
          </a:prstGeom>
          <a:solidFill>
            <a:srgbClr val="DFD7E9"/>
          </a:solidFill>
          <a:ln>
            <a:solidFill>
              <a:srgbClr val="DFD7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sz="2400" dirty="0" smtClean="0">
                <a:solidFill>
                  <a:schemeClr val="tx1"/>
                </a:solidFill>
                <a:latin typeface="華康中特圓體" panose="020F0809000000000000" pitchFamily="49" charset="-120"/>
                <a:ea typeface="華康中特圓體" panose="020F0809000000000000" pitchFamily="49" charset="-120"/>
              </a:rPr>
              <a:t>三、個別報名</a:t>
            </a:r>
            <a:r>
              <a:rPr lang="en-US" altLang="zh-TW" sz="2400" dirty="0" smtClean="0">
                <a:solidFill>
                  <a:schemeClr val="tx1"/>
                </a:solidFill>
                <a:latin typeface="華康中特圓體" panose="020F0809000000000000" pitchFamily="49" charset="-120"/>
                <a:ea typeface="華康中特圓體" panose="020F0809000000000000" pitchFamily="49" charset="-120"/>
              </a:rPr>
              <a:t>【</a:t>
            </a:r>
            <a:r>
              <a:rPr lang="zh-TW" altLang="en-US" sz="2400" dirty="0" smtClean="0">
                <a:solidFill>
                  <a:schemeClr val="tx1"/>
                </a:solidFill>
                <a:latin typeface="華康中特圓體" panose="020F0809000000000000" pitchFamily="49" charset="-120"/>
                <a:ea typeface="華康中特圓體" panose="020F0809000000000000" pitchFamily="49" charset="-120"/>
              </a:rPr>
              <a:t>步驟</a:t>
            </a:r>
            <a:r>
              <a:rPr lang="en-US" altLang="zh-TW" sz="2400" dirty="0" smtClean="0">
                <a:solidFill>
                  <a:schemeClr val="tx1"/>
                </a:solidFill>
                <a:latin typeface="華康中特圓體" panose="020F0809000000000000" pitchFamily="49" charset="-120"/>
                <a:ea typeface="華康中特圓體" panose="020F0809000000000000" pitchFamily="49" charset="-120"/>
              </a:rPr>
              <a:t>3】</a:t>
            </a:r>
            <a:r>
              <a:rPr lang="zh-TW" altLang="en-US" sz="2400" dirty="0" smtClean="0">
                <a:solidFill>
                  <a:schemeClr val="tx1"/>
                </a:solidFill>
                <a:latin typeface="華康中特圓體" panose="020F0809000000000000" pitchFamily="49" charset="-120"/>
                <a:ea typeface="華康中特圓體" panose="020F0809000000000000" pitchFamily="49" charset="-120"/>
              </a:rPr>
              <a:t>：</a:t>
            </a:r>
            <a:r>
              <a:rPr lang="en-US" altLang="zh-TW" sz="2400" dirty="0" smtClean="0">
                <a:solidFill>
                  <a:schemeClr val="tx1"/>
                </a:solidFill>
                <a:latin typeface="華康中特圓體" panose="020F0809000000000000" pitchFamily="49" charset="-120"/>
                <a:ea typeface="華康中特圓體" panose="020F0809000000000000" pitchFamily="49" charset="-120"/>
              </a:rPr>
              <a:t>3.</a:t>
            </a:r>
            <a:r>
              <a:rPr lang="zh-TW" altLang="en-US" sz="2400" dirty="0" smtClean="0">
                <a:solidFill>
                  <a:schemeClr val="tx1"/>
                </a:solidFill>
                <a:latin typeface="華康中特圓體" panose="020F0809000000000000" pitchFamily="49" charset="-120"/>
                <a:ea typeface="華康中特圓體" panose="020F0809000000000000" pitchFamily="49" charset="-120"/>
              </a:rPr>
              <a:t>確認中央資料庫學習歷程檔案使用意願</a:t>
            </a:r>
          </a:p>
        </p:txBody>
      </p:sp>
      <p:sp>
        <p:nvSpPr>
          <p:cNvPr id="4" name="五邊形 3"/>
          <p:cNvSpPr/>
          <p:nvPr/>
        </p:nvSpPr>
        <p:spPr>
          <a:xfrm rot="5400000">
            <a:off x="808841" y="-32837"/>
            <a:ext cx="920750" cy="2501900"/>
          </a:xfrm>
          <a:prstGeom prst="homePlate">
            <a:avLst>
              <a:gd name="adj" fmla="val 41813"/>
            </a:avLst>
          </a:prstGeom>
          <a:solidFill>
            <a:srgbClr val="DADD00"/>
          </a:solidFill>
          <a:ln>
            <a:solidFill>
              <a:srgbClr val="DADD00"/>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zh-TW" altLang="en-US" dirty="0" smtClean="0">
                <a:solidFill>
                  <a:schemeClr val="tx1"/>
                </a:solidFill>
                <a:latin typeface="華康中特圓體" panose="020F0809000000000000" pitchFamily="49" charset="-120"/>
                <a:ea typeface="華康中特圓體" panose="020F0809000000000000" pitchFamily="49" charset="-120"/>
              </a:rPr>
              <a:t>步驟</a:t>
            </a:r>
            <a:r>
              <a:rPr lang="en-US" altLang="zh-TW" dirty="0" smtClean="0">
                <a:solidFill>
                  <a:schemeClr val="tx1"/>
                </a:solidFill>
                <a:latin typeface="華康中特圓體" panose="020F0809000000000000" pitchFamily="49" charset="-120"/>
                <a:ea typeface="華康中特圓體" panose="020F0809000000000000" pitchFamily="49" charset="-120"/>
              </a:rPr>
              <a:t>3.</a:t>
            </a:r>
            <a:r>
              <a:rPr lang="zh-TW" altLang="en-US" dirty="0" smtClean="0">
                <a:solidFill>
                  <a:schemeClr val="tx1"/>
                </a:solidFill>
                <a:latin typeface="華康中特圓體" panose="020F0809000000000000" pitchFamily="49" charset="-120"/>
                <a:ea typeface="華康中特圓體" panose="020F0809000000000000" pitchFamily="49" charset="-120"/>
              </a:rPr>
              <a:t>完成報名流程</a:t>
            </a:r>
            <a:endParaRPr lang="en-US" altLang="zh-TW" dirty="0" smtClean="0">
              <a:solidFill>
                <a:schemeClr val="tx1"/>
              </a:solidFill>
              <a:latin typeface="華康中特圓體" panose="020F0809000000000000" pitchFamily="49" charset="-120"/>
              <a:ea typeface="華康中特圓體" panose="020F0809000000000000" pitchFamily="49" charset="-120"/>
            </a:endParaRPr>
          </a:p>
          <a:p>
            <a:pPr algn="ctr"/>
            <a:r>
              <a:rPr lang="zh-TW" altLang="en-US" sz="1200" dirty="0" smtClean="0">
                <a:solidFill>
                  <a:schemeClr val="tx1"/>
                </a:solidFill>
                <a:latin typeface="微軟正黑體" panose="020B0604030504040204" pitchFamily="34" charset="-120"/>
                <a:ea typeface="微軟正黑體" panose="020B0604030504040204" pitchFamily="34" charset="-120"/>
              </a:rPr>
              <a:t>請按照左欄順序</a:t>
            </a:r>
            <a:endParaRPr lang="en-US" altLang="zh-TW" sz="1200" dirty="0" smtClean="0">
              <a:solidFill>
                <a:schemeClr val="tx1"/>
              </a:solidFill>
              <a:latin typeface="微軟正黑體" panose="020B0604030504040204" pitchFamily="34" charset="-120"/>
              <a:ea typeface="微軟正黑體" panose="020B0604030504040204" pitchFamily="34" charset="-120"/>
            </a:endParaRPr>
          </a:p>
          <a:p>
            <a:pPr algn="ctr"/>
            <a:r>
              <a:rPr lang="zh-TW" altLang="en-US" sz="1200" dirty="0" smtClean="0">
                <a:solidFill>
                  <a:schemeClr val="tx1"/>
                </a:solidFill>
                <a:latin typeface="微軟正黑體" panose="020B0604030504040204" pitchFamily="34" charset="-120"/>
                <a:ea typeface="微軟正黑體" panose="020B0604030504040204" pitchFamily="34" charset="-120"/>
              </a:rPr>
              <a:t>依序完成確認及填寫</a:t>
            </a:r>
            <a:endParaRPr lang="zh-TW" altLang="en-US" sz="1200" dirty="0">
              <a:solidFill>
                <a:schemeClr val="tx1"/>
              </a:solidFill>
              <a:latin typeface="微軟正黑體" panose="020B0604030504040204" pitchFamily="34" charset="-120"/>
              <a:ea typeface="微軟正黑體" panose="020B0604030504040204" pitchFamily="34" charset="-120"/>
            </a:endParaRPr>
          </a:p>
        </p:txBody>
      </p:sp>
      <p:sp>
        <p:nvSpPr>
          <p:cNvPr id="5" name="矩形 4"/>
          <p:cNvSpPr/>
          <p:nvPr/>
        </p:nvSpPr>
        <p:spPr>
          <a:xfrm>
            <a:off x="8601" y="1690831"/>
            <a:ext cx="2538583" cy="1928669"/>
          </a:xfrm>
          <a:prstGeom prst="rect">
            <a:avLst/>
          </a:prstGeom>
          <a:solidFill>
            <a:srgbClr val="ED7D31"/>
          </a:solidFill>
          <a:ln>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600"/>
              </a:spcAft>
            </a:pPr>
            <a:r>
              <a:rPr lang="en-US" altLang="zh-TW" sz="1200" b="1" dirty="0">
                <a:latin typeface="微軟正黑體" panose="020B0604030504040204" pitchFamily="34" charset="-120"/>
                <a:ea typeface="微軟正黑體" panose="020B0604030504040204" pitchFamily="34" charset="-120"/>
              </a:rPr>
              <a:t>1.</a:t>
            </a:r>
            <a:r>
              <a:rPr lang="zh-TW" altLang="en-US" sz="1200" b="1" dirty="0">
                <a:latin typeface="微軟正黑體" panose="020B0604030504040204" pitchFamily="34" charset="-120"/>
                <a:ea typeface="微軟正黑體" panose="020B0604030504040204" pitchFamily="34" charset="-120"/>
              </a:rPr>
              <a:t>確認繳費帳號</a:t>
            </a:r>
            <a:endParaRPr lang="en-US" altLang="zh-TW" sz="1200" b="1" dirty="0">
              <a:latin typeface="微軟正黑體" panose="020B0604030504040204" pitchFamily="34" charset="-120"/>
              <a:ea typeface="微軟正黑體" panose="020B0604030504040204" pitchFamily="34" charset="-120"/>
            </a:endParaRPr>
          </a:p>
          <a:p>
            <a:pPr>
              <a:spcAft>
                <a:spcPts val="600"/>
              </a:spcAft>
            </a:pPr>
            <a:r>
              <a:rPr lang="en-US" altLang="zh-TW" sz="1200" b="1" dirty="0">
                <a:latin typeface="微軟正黑體" panose="020B0604030504040204" pitchFamily="34" charset="-120"/>
                <a:ea typeface="微軟正黑體" panose="020B0604030504040204" pitchFamily="34" charset="-120"/>
              </a:rPr>
              <a:t>2.</a:t>
            </a:r>
            <a:r>
              <a:rPr lang="zh-TW" altLang="en-US" sz="1200" b="1" dirty="0">
                <a:latin typeface="微軟正黑體" panose="020B0604030504040204" pitchFamily="34" charset="-120"/>
                <a:ea typeface="微軟正黑體" panose="020B0604030504040204" pitchFamily="34" charset="-120"/>
              </a:rPr>
              <a:t>繳費狀態</a:t>
            </a:r>
            <a:endParaRPr lang="en-US" altLang="zh-TW" sz="1200" b="1" dirty="0">
              <a:latin typeface="微軟正黑體" panose="020B0604030504040204" pitchFamily="34" charset="-120"/>
              <a:ea typeface="微軟正黑體" panose="020B0604030504040204" pitchFamily="34" charset="-120"/>
            </a:endParaRPr>
          </a:p>
          <a:p>
            <a:pPr marL="285750" indent="-285750">
              <a:spcAft>
                <a:spcPts val="600"/>
              </a:spcAft>
              <a:buFont typeface="Wingdings" panose="05000000000000000000" pitchFamily="2" charset="2"/>
              <a:buChar char="è"/>
            </a:pPr>
            <a:r>
              <a:rPr lang="en-US" altLang="zh-TW" b="1" u="sng"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3</a:t>
            </a:r>
            <a:r>
              <a:rPr lang="en-US" altLang="zh-TW" b="1" u="sng"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b="1" u="sng"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確認中央資料庫</a:t>
            </a:r>
            <a:r>
              <a:rPr lang="zh-TW" altLang="en-US" b="1" u="sng"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學</a:t>
            </a:r>
            <a:endParaRPr lang="en-US" altLang="zh-TW" b="1" u="sng"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a:spcAft>
                <a:spcPts val="600"/>
              </a:spcAft>
            </a:pPr>
            <a:r>
              <a:rPr lang="zh-TW" altLang="en-US"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a:t>
            </a:r>
            <a:r>
              <a:rPr lang="zh-TW" altLang="en-US" b="1"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a:t>
            </a:r>
            <a:r>
              <a:rPr lang="zh-TW" altLang="en-US" b="1" u="sng"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習歷程</a:t>
            </a:r>
            <a:r>
              <a:rPr lang="zh-TW" altLang="en-US" b="1" u="sng"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檔案使用意願</a:t>
            </a:r>
            <a:endParaRPr lang="en-US" altLang="zh-TW" b="1" u="sng"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a:spcAft>
                <a:spcPts val="600"/>
              </a:spcAft>
            </a:pPr>
            <a:r>
              <a:rPr lang="en-US" altLang="zh-TW" sz="1200" b="1" dirty="0" smtClean="0">
                <a:latin typeface="微軟正黑體" panose="020B0604030504040204" pitchFamily="34" charset="-120"/>
                <a:ea typeface="微軟正黑體" panose="020B0604030504040204" pitchFamily="34" charset="-120"/>
              </a:rPr>
              <a:t>4.</a:t>
            </a:r>
            <a:r>
              <a:rPr lang="zh-TW" altLang="en-US" sz="1200" b="1" dirty="0" smtClean="0">
                <a:latin typeface="微軟正黑體" panose="020B0604030504040204" pitchFamily="34" charset="-120"/>
                <a:ea typeface="微軟正黑體" panose="020B0604030504040204" pitchFamily="34" charset="-120"/>
              </a:rPr>
              <a:t>選填校系</a:t>
            </a:r>
            <a:r>
              <a:rPr lang="en-US" altLang="zh-TW" sz="1200" b="1" dirty="0" smtClean="0">
                <a:latin typeface="微軟正黑體" panose="020B0604030504040204" pitchFamily="34" charset="-120"/>
                <a:ea typeface="微軟正黑體" panose="020B0604030504040204" pitchFamily="34" charset="-120"/>
              </a:rPr>
              <a:t>(</a:t>
            </a:r>
            <a:r>
              <a:rPr lang="zh-TW" altLang="en-US" sz="1200" b="1" dirty="0" smtClean="0">
                <a:latin typeface="微軟正黑體" panose="020B0604030504040204" pitchFamily="34" charset="-120"/>
                <a:ea typeface="微軟正黑體" panose="020B0604030504040204" pitchFamily="34" charset="-120"/>
              </a:rPr>
              <a:t>組</a:t>
            </a:r>
            <a:r>
              <a:rPr lang="en-US" altLang="zh-TW" sz="1200" b="1" dirty="0" smtClean="0">
                <a:latin typeface="微軟正黑體" panose="020B0604030504040204" pitchFamily="34" charset="-120"/>
                <a:ea typeface="微軟正黑體" panose="020B0604030504040204" pitchFamily="34" charset="-120"/>
              </a:rPr>
              <a:t>)</a:t>
            </a:r>
            <a:r>
              <a:rPr lang="zh-TW" altLang="en-US" sz="1200" b="1" dirty="0" smtClean="0">
                <a:latin typeface="微軟正黑體" panose="020B0604030504040204" pitchFamily="34" charset="-120"/>
                <a:ea typeface="微軟正黑體" panose="020B0604030504040204" pitchFamily="34" charset="-120"/>
              </a:rPr>
              <a:t>學程</a:t>
            </a:r>
            <a:endParaRPr lang="en-US" altLang="zh-TW" sz="1200" b="1" dirty="0" smtClean="0">
              <a:latin typeface="微軟正黑體" panose="020B0604030504040204" pitchFamily="34" charset="-120"/>
              <a:ea typeface="微軟正黑體" panose="020B0604030504040204" pitchFamily="34" charset="-120"/>
            </a:endParaRPr>
          </a:p>
          <a:p>
            <a:r>
              <a:rPr lang="en-US" altLang="zh-TW" sz="1200" b="1" dirty="0" smtClean="0">
                <a:latin typeface="微軟正黑體" panose="020B0604030504040204" pitchFamily="34" charset="-120"/>
                <a:ea typeface="微軟正黑體" panose="020B0604030504040204" pitchFamily="34" charset="-120"/>
              </a:rPr>
              <a:t>5.</a:t>
            </a:r>
            <a:r>
              <a:rPr lang="zh-TW" altLang="en-US" sz="1200" b="1" dirty="0" smtClean="0">
                <a:latin typeface="微軟正黑體" panose="020B0604030504040204" pitchFamily="34" charset="-120"/>
                <a:ea typeface="微軟正黑體" panose="020B0604030504040204" pitchFamily="34" charset="-120"/>
              </a:rPr>
              <a:t>列印</a:t>
            </a:r>
            <a:endParaRPr lang="zh-TW" altLang="en-US" sz="1200" b="1" dirty="0">
              <a:latin typeface="微軟正黑體" panose="020B0604030504040204" pitchFamily="34" charset="-120"/>
              <a:ea typeface="微軟正黑體" panose="020B0604030504040204" pitchFamily="34" charset="-120"/>
            </a:endParaRPr>
          </a:p>
        </p:txBody>
      </p:sp>
      <p:pic>
        <p:nvPicPr>
          <p:cNvPr id="6" name="圖片 5"/>
          <p:cNvPicPr>
            <a:picLocks noChangeAspect="1"/>
          </p:cNvPicPr>
          <p:nvPr/>
        </p:nvPicPr>
        <p:blipFill>
          <a:blip r:embed="rId2"/>
          <a:stretch>
            <a:fillRect/>
          </a:stretch>
        </p:blipFill>
        <p:spPr>
          <a:xfrm>
            <a:off x="3073399" y="649886"/>
            <a:ext cx="8421275" cy="4915586"/>
          </a:xfrm>
          <a:prstGeom prst="rect">
            <a:avLst/>
          </a:prstGeom>
        </p:spPr>
      </p:pic>
      <p:pic>
        <p:nvPicPr>
          <p:cNvPr id="7" name="圖片 6"/>
          <p:cNvPicPr>
            <a:picLocks noChangeAspect="1"/>
          </p:cNvPicPr>
          <p:nvPr/>
        </p:nvPicPr>
        <p:blipFill rotWithShape="1">
          <a:blip r:embed="rId3"/>
          <a:srcRect l="1675" t="44235" r="3223" b="39552"/>
          <a:stretch/>
        </p:blipFill>
        <p:spPr>
          <a:xfrm>
            <a:off x="3283536" y="5602525"/>
            <a:ext cx="8060740" cy="585147"/>
          </a:xfrm>
          <a:prstGeom prst="rect">
            <a:avLst/>
          </a:prstGeom>
          <a:ln>
            <a:solidFill>
              <a:schemeClr val="tx2"/>
            </a:solidFill>
          </a:ln>
          <a:effectLst>
            <a:outerShdw blurRad="50800" dist="38100" dir="2700000" algn="tl" rotWithShape="0">
              <a:prstClr val="black">
                <a:alpha val="40000"/>
              </a:prstClr>
            </a:outerShdw>
          </a:effectLst>
        </p:spPr>
      </p:pic>
      <p:sp>
        <p:nvSpPr>
          <p:cNvPr id="9" name="矩形 8"/>
          <p:cNvSpPr/>
          <p:nvPr/>
        </p:nvSpPr>
        <p:spPr>
          <a:xfrm>
            <a:off x="3385941" y="2262416"/>
            <a:ext cx="7802758" cy="182698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矩形 10"/>
          <p:cNvSpPr/>
          <p:nvPr/>
        </p:nvSpPr>
        <p:spPr>
          <a:xfrm>
            <a:off x="3283536" y="4150036"/>
            <a:ext cx="7905163" cy="1209364"/>
          </a:xfrm>
          <a:prstGeom prst="rect">
            <a:avLst/>
          </a:prstGeom>
          <a:solidFill>
            <a:schemeClr val="bg1">
              <a:alpha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矩形 11"/>
          <p:cNvSpPr/>
          <p:nvPr/>
        </p:nvSpPr>
        <p:spPr>
          <a:xfrm>
            <a:off x="3331454" y="1678489"/>
            <a:ext cx="7905163" cy="558536"/>
          </a:xfrm>
          <a:prstGeom prst="rect">
            <a:avLst/>
          </a:prstGeom>
          <a:solidFill>
            <a:schemeClr val="bg1">
              <a:alpha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圓角矩形 7"/>
          <p:cNvSpPr/>
          <p:nvPr/>
        </p:nvSpPr>
        <p:spPr>
          <a:xfrm>
            <a:off x="3385941" y="1716552"/>
            <a:ext cx="3134446" cy="510948"/>
          </a:xfrm>
          <a:prstGeom prst="roundRect">
            <a:avLst/>
          </a:prstGeom>
          <a:solidFill>
            <a:srgbClr val="0070C0"/>
          </a:solidFill>
          <a:ln>
            <a:solidFill>
              <a:srgbClr val="0070C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en-US" altLang="zh-TW" sz="1600" dirty="0" smtClean="0">
                <a:solidFill>
                  <a:schemeClr val="bg1"/>
                </a:solidFill>
                <a:latin typeface="華康中特圓體" panose="020F0809000000000000" pitchFamily="49" charset="-120"/>
                <a:ea typeface="華康中特圓體" panose="020F0809000000000000" pitchFamily="49" charset="-120"/>
              </a:rPr>
              <a:t>111</a:t>
            </a:r>
            <a:r>
              <a:rPr lang="zh-TW" altLang="en-US" sz="1600" dirty="0" smtClean="0">
                <a:solidFill>
                  <a:schemeClr val="bg1"/>
                </a:solidFill>
                <a:latin typeface="華康中特圓體" panose="020F0809000000000000" pitchFamily="49" charset="-120"/>
                <a:ea typeface="華康中特圓體" panose="020F0809000000000000" pitchFamily="49" charset="-120"/>
              </a:rPr>
              <a:t>學年度應屆畢業生</a:t>
            </a:r>
            <a:endParaRPr lang="zh-TW" altLang="en-US" sz="1600" dirty="0">
              <a:solidFill>
                <a:schemeClr val="bg1"/>
              </a:solidFill>
              <a:latin typeface="華康中特圓體" panose="020F0809000000000000" pitchFamily="49" charset="-120"/>
              <a:ea typeface="華康中特圓體" panose="020F0809000000000000" pitchFamily="49" charset="-120"/>
            </a:endParaRPr>
          </a:p>
        </p:txBody>
      </p:sp>
      <p:sp>
        <p:nvSpPr>
          <p:cNvPr id="10" name="圓角矩形 9"/>
          <p:cNvSpPr/>
          <p:nvPr/>
        </p:nvSpPr>
        <p:spPr>
          <a:xfrm>
            <a:off x="3331454" y="5168901"/>
            <a:ext cx="2520116" cy="426890"/>
          </a:xfrm>
          <a:prstGeom prst="roundRect">
            <a:avLst/>
          </a:prstGeom>
          <a:solidFill>
            <a:srgbClr val="00B050"/>
          </a:solidFill>
          <a:ln>
            <a:solidFill>
              <a:srgbClr val="00B05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zh-TW" altLang="en-US" sz="1600" dirty="0" smtClean="0">
                <a:solidFill>
                  <a:schemeClr val="bg1"/>
                </a:solidFill>
                <a:latin typeface="華康中特圓體" panose="020F0809000000000000" pitchFamily="49" charset="-120"/>
                <a:ea typeface="華康中特圓體" panose="020F0809000000000000" pitchFamily="49" charset="-120"/>
              </a:rPr>
              <a:t>非應屆畢業生</a:t>
            </a:r>
            <a:endParaRPr lang="zh-TW" altLang="en-US" sz="1600" dirty="0">
              <a:solidFill>
                <a:schemeClr val="bg1"/>
              </a:solidFill>
              <a:latin typeface="華康中特圓體" panose="020F0809000000000000" pitchFamily="49" charset="-120"/>
              <a:ea typeface="華康中特圓體" panose="020F0809000000000000" pitchFamily="49" charset="-120"/>
            </a:endParaRPr>
          </a:p>
        </p:txBody>
      </p:sp>
      <p:sp>
        <p:nvSpPr>
          <p:cNvPr id="13" name="文字方塊 12"/>
          <p:cNvSpPr txBox="1"/>
          <p:nvPr/>
        </p:nvSpPr>
        <p:spPr>
          <a:xfrm>
            <a:off x="5286684" y="3231397"/>
            <a:ext cx="2669865" cy="253916"/>
          </a:xfrm>
          <a:prstGeom prst="rect">
            <a:avLst/>
          </a:prstGeom>
          <a:noFill/>
        </p:spPr>
        <p:txBody>
          <a:bodyPr wrap="square" rtlCol="0">
            <a:spAutoFit/>
          </a:bodyPr>
          <a:lstStyle/>
          <a:p>
            <a:r>
              <a:rPr lang="en-US" altLang="zh-TW" sz="1050" dirty="0">
                <a:latin typeface="微軟正黑體" panose="020B0604030504040204" pitchFamily="34" charset="-120"/>
                <a:ea typeface="微軟正黑體" panose="020B0604030504040204" pitchFamily="34" charset="-120"/>
              </a:rPr>
              <a:t>※</a:t>
            </a:r>
            <a:r>
              <a:rPr lang="zh-TW" altLang="en-US" sz="1050" dirty="0" smtClean="0">
                <a:latin typeface="微軟正黑體" panose="020B0604030504040204" pitchFamily="34" charset="-120"/>
                <a:ea typeface="微軟正黑體" panose="020B0604030504040204" pitchFamily="34" charset="-120"/>
              </a:rPr>
              <a:t>請注意：使用意願確認後，即不得修改</a:t>
            </a:r>
            <a:endParaRPr lang="zh-TW" altLang="en-US" sz="1050" dirty="0">
              <a:latin typeface="微軟正黑體" panose="020B0604030504040204" pitchFamily="34" charset="-120"/>
              <a:ea typeface="微軟正黑體" panose="020B0604030504040204" pitchFamily="34" charset="-120"/>
            </a:endParaRPr>
          </a:p>
        </p:txBody>
      </p:sp>
      <p:sp>
        <p:nvSpPr>
          <p:cNvPr id="15" name="矩形圖說文字 14"/>
          <p:cNvSpPr/>
          <p:nvPr/>
        </p:nvSpPr>
        <p:spPr>
          <a:xfrm>
            <a:off x="9163050" y="2714625"/>
            <a:ext cx="2819400" cy="657225"/>
          </a:xfrm>
          <a:prstGeom prst="wedgeRectCallout">
            <a:avLst>
              <a:gd name="adj1" fmla="val -88063"/>
              <a:gd name="adj2" fmla="val -9964"/>
            </a:avLst>
          </a:prstGeom>
          <a:solidFill>
            <a:srgbClr val="FFFF00"/>
          </a:solidFill>
          <a:ln>
            <a:solidFill>
              <a:srgbClr val="FFFF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smtClean="0">
                <a:solidFill>
                  <a:schemeClr val="tx1"/>
                </a:solidFill>
                <a:latin typeface="華康中特圓體" panose="020F0809000000000000" pitchFamily="49" charset="-120"/>
                <a:ea typeface="華康中特圓體" panose="020F0809000000000000" pitchFamily="49" charset="-120"/>
              </a:rPr>
              <a:t>使用意願確認後，</a:t>
            </a:r>
            <a:endParaRPr lang="en-US" altLang="zh-TW" dirty="0" smtClean="0">
              <a:solidFill>
                <a:schemeClr val="tx1"/>
              </a:solidFill>
              <a:latin typeface="華康中特圓體" panose="020F0809000000000000" pitchFamily="49" charset="-120"/>
              <a:ea typeface="華康中特圓體" panose="020F0809000000000000" pitchFamily="49" charset="-120"/>
            </a:endParaRPr>
          </a:p>
          <a:p>
            <a:pPr algn="ctr"/>
            <a:r>
              <a:rPr lang="zh-TW" altLang="en-US" dirty="0" smtClean="0">
                <a:solidFill>
                  <a:schemeClr val="tx1"/>
                </a:solidFill>
                <a:latin typeface="華康中特圓體" panose="020F0809000000000000" pitchFamily="49" charset="-120"/>
                <a:ea typeface="華康中特圓體" panose="020F0809000000000000" pitchFamily="49" charset="-120"/>
              </a:rPr>
              <a:t>即不得再修改</a:t>
            </a:r>
            <a:endParaRPr lang="zh-TW" altLang="en-US" dirty="0">
              <a:solidFill>
                <a:schemeClr val="tx1"/>
              </a:solidFill>
              <a:latin typeface="華康中特圓體" panose="020F0809000000000000" pitchFamily="49" charset="-120"/>
              <a:ea typeface="華康中特圓體" panose="020F0809000000000000" pitchFamily="49" charset="-120"/>
            </a:endParaRPr>
          </a:p>
        </p:txBody>
      </p:sp>
      <p:sp>
        <p:nvSpPr>
          <p:cNvPr id="2" name="投影片編號版面配置區 1"/>
          <p:cNvSpPr>
            <a:spLocks noGrp="1"/>
          </p:cNvSpPr>
          <p:nvPr>
            <p:ph type="sldNum" sz="quarter" idx="12"/>
          </p:nvPr>
        </p:nvSpPr>
        <p:spPr/>
        <p:txBody>
          <a:bodyPr/>
          <a:lstStyle/>
          <a:p>
            <a:fld id="{A6174ADA-354D-4803-A14C-B38EECA4D689}" type="slidenum">
              <a:rPr lang="zh-TW" altLang="en-US" smtClean="0"/>
              <a:t>79</a:t>
            </a:fld>
            <a:endParaRPr lang="zh-TW" altLang="en-US"/>
          </a:p>
        </p:txBody>
      </p:sp>
    </p:spTree>
    <p:extLst>
      <p:ext uri="{BB962C8B-B14F-4D97-AF65-F5344CB8AC3E}">
        <p14:creationId xmlns:p14="http://schemas.microsoft.com/office/powerpoint/2010/main" val="6085311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fld id="{BFD9D296-0923-4B30-8558-81C121D8C7E7}" type="slidenum">
              <a:rPr lang="zh-TW" altLang="en-US" smtClean="0">
                <a:latin typeface="華康中特圓體" panose="020F0809000000000000" pitchFamily="49" charset="-120"/>
                <a:ea typeface="華康中特圓體" panose="020F0809000000000000" pitchFamily="49" charset="-120"/>
              </a:rPr>
              <a:pPr/>
              <a:t>8</a:t>
            </a:fld>
            <a:endParaRPr lang="zh-TW" altLang="en-US" dirty="0">
              <a:latin typeface="華康中特圓體" panose="020F0809000000000000" pitchFamily="49" charset="-120"/>
              <a:ea typeface="華康中特圓體" panose="020F0809000000000000" pitchFamily="49" charset="-120"/>
            </a:endParaRPr>
          </a:p>
        </p:txBody>
      </p:sp>
      <p:sp>
        <p:nvSpPr>
          <p:cNvPr id="6" name="文字方塊 5"/>
          <p:cNvSpPr txBox="1"/>
          <p:nvPr/>
        </p:nvSpPr>
        <p:spPr>
          <a:xfrm>
            <a:off x="4847278" y="1040614"/>
            <a:ext cx="4231249" cy="523220"/>
          </a:xfrm>
          <a:prstGeom prst="rect">
            <a:avLst/>
          </a:prstGeom>
          <a:noFill/>
          <a:ln>
            <a:noFill/>
          </a:ln>
        </p:spPr>
        <p:txBody>
          <a:bodyPr vert="horz" wrap="square">
            <a:spAutoFit/>
          </a:bodyPr>
          <a:lstStyle/>
          <a:p>
            <a:pPr>
              <a:defRPr/>
            </a:pPr>
            <a:r>
              <a:rPr lang="zh-TW" altLang="en-US" sz="2800" spc="-75" dirty="0" smtClean="0">
                <a:solidFill>
                  <a:srgbClr val="C00000"/>
                </a:solidFill>
                <a:latin typeface="華康中特圓體" panose="020F0809000000000000" pitchFamily="49" charset="-120"/>
                <a:ea typeface="華康中特圓體" panose="020F0809000000000000" pitchFamily="49" charset="-120"/>
                <a:cs typeface="+mj-cs"/>
              </a:rPr>
              <a:t>第一階段報名</a:t>
            </a:r>
            <a:endParaRPr lang="zh-TW" altLang="en-US" sz="2800" spc="-75" dirty="0">
              <a:solidFill>
                <a:srgbClr val="C00000"/>
              </a:solidFill>
              <a:latin typeface="華康中特圓體" panose="020F0809000000000000" pitchFamily="49" charset="-120"/>
              <a:ea typeface="華康中特圓體" panose="020F0809000000000000" pitchFamily="49" charset="-120"/>
              <a:cs typeface="+mj-cs"/>
            </a:endParaRPr>
          </a:p>
        </p:txBody>
      </p:sp>
      <p:sp>
        <p:nvSpPr>
          <p:cNvPr id="7" name="文字方塊 6"/>
          <p:cNvSpPr txBox="1"/>
          <p:nvPr/>
        </p:nvSpPr>
        <p:spPr>
          <a:xfrm>
            <a:off x="4859635" y="3351774"/>
            <a:ext cx="5573415" cy="871272"/>
          </a:xfrm>
          <a:prstGeom prst="rect">
            <a:avLst/>
          </a:prstGeom>
          <a:noFill/>
          <a:ln>
            <a:no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defPPr>
              <a:defRPr lang="zh-TW"/>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a:r>
              <a:rPr lang="zh-TW" altLang="en-US" sz="2100" spc="-75" dirty="0">
                <a:solidFill>
                  <a:prstClr val="black"/>
                </a:solidFill>
                <a:latin typeface="華康中特圓體" panose="020F0809000000000000" pitchFamily="49" charset="-120"/>
                <a:ea typeface="華康中特圓體" panose="020F0809000000000000" pitchFamily="49" charset="-120"/>
                <a:cs typeface="+mj-cs"/>
              </a:rPr>
              <a:t>考生學習歷程中央資料庫釋出</a:t>
            </a:r>
            <a:r>
              <a:rPr lang="zh-TW" altLang="en-US" sz="2100" spc="-75" dirty="0" smtClean="0">
                <a:solidFill>
                  <a:prstClr val="black"/>
                </a:solidFill>
                <a:latin typeface="華康中特圓體" panose="020F0809000000000000" pitchFamily="49" charset="-120"/>
                <a:ea typeface="華康中特圓體" panose="020F0809000000000000" pitchFamily="49" charset="-120"/>
                <a:cs typeface="+mj-cs"/>
              </a:rPr>
              <a:t>資料</a:t>
            </a:r>
            <a:r>
              <a:rPr lang="en-US" altLang="zh-TW" sz="2100" spc="-75" dirty="0" smtClean="0">
                <a:solidFill>
                  <a:prstClr val="black"/>
                </a:solidFill>
                <a:latin typeface="華康中特圓體" panose="020F0809000000000000" pitchFamily="49" charset="-120"/>
                <a:ea typeface="華康中特圓體" panose="020F0809000000000000" pitchFamily="49" charset="-120"/>
                <a:cs typeface="+mj-cs"/>
              </a:rPr>
              <a:t>(EP</a:t>
            </a:r>
            <a:r>
              <a:rPr lang="zh-TW" altLang="en-US" sz="2100" spc="-75" dirty="0" smtClean="0">
                <a:solidFill>
                  <a:prstClr val="black"/>
                </a:solidFill>
                <a:latin typeface="華康中特圓體" panose="020F0809000000000000" pitchFamily="49" charset="-120"/>
                <a:ea typeface="華康中特圓體" panose="020F0809000000000000" pitchFamily="49" charset="-120"/>
                <a:cs typeface="+mj-cs"/>
              </a:rPr>
              <a:t>檔案</a:t>
            </a:r>
            <a:r>
              <a:rPr lang="en-US" altLang="zh-TW" sz="2100" spc="-75" dirty="0" smtClean="0">
                <a:solidFill>
                  <a:prstClr val="black"/>
                </a:solidFill>
                <a:latin typeface="華康中特圓體" panose="020F0809000000000000" pitchFamily="49" charset="-120"/>
                <a:ea typeface="華康中特圓體" panose="020F0809000000000000" pitchFamily="49" charset="-120"/>
                <a:cs typeface="+mj-cs"/>
              </a:rPr>
              <a:t>)</a:t>
            </a:r>
            <a:r>
              <a:rPr lang="zh-TW" altLang="en-US" sz="2100" spc="-75" dirty="0" smtClean="0">
                <a:solidFill>
                  <a:prstClr val="black"/>
                </a:solidFill>
                <a:latin typeface="華康中特圓體" panose="020F0809000000000000" pitchFamily="49" charset="-120"/>
                <a:ea typeface="華康中特圓體" panose="020F0809000000000000" pitchFamily="49" charset="-120"/>
                <a:cs typeface="+mj-cs"/>
              </a:rPr>
              <a:t>查看</a:t>
            </a:r>
            <a:r>
              <a:rPr lang="zh-TW" altLang="en-US" sz="2100" spc="-75" dirty="0">
                <a:solidFill>
                  <a:prstClr val="black"/>
                </a:solidFill>
                <a:latin typeface="華康中特圓體" panose="020F0809000000000000" pitchFamily="49" charset="-120"/>
                <a:ea typeface="華康中特圓體" panose="020F0809000000000000" pitchFamily="49" charset="-120"/>
                <a:cs typeface="+mj-cs"/>
              </a:rPr>
              <a:t>；</a:t>
            </a:r>
            <a:endParaRPr lang="en-US" altLang="zh-TW" sz="2100" spc="-75" dirty="0">
              <a:solidFill>
                <a:prstClr val="black"/>
              </a:solidFill>
              <a:latin typeface="華康中特圓體" panose="020F0809000000000000" pitchFamily="49" charset="-120"/>
              <a:ea typeface="華康中特圓體" panose="020F0809000000000000" pitchFamily="49" charset="-120"/>
              <a:cs typeface="+mj-cs"/>
            </a:endParaRPr>
          </a:p>
          <a:p>
            <a:pPr algn="l"/>
            <a:r>
              <a:rPr lang="zh-TW" altLang="en-US" sz="2100" spc="-75" dirty="0">
                <a:solidFill>
                  <a:prstClr val="black"/>
                </a:solidFill>
                <a:latin typeface="華康中特圓體" panose="020F0809000000000000" pitchFamily="49" charset="-120"/>
                <a:ea typeface="華康中特圓體" panose="020F0809000000000000" pitchFamily="49" charset="-120"/>
                <a:cs typeface="+mj-cs"/>
              </a:rPr>
              <a:t>上傳檔案勾選清單預擬</a:t>
            </a:r>
            <a:r>
              <a:rPr lang="zh-TW" altLang="en-US" sz="2800" spc="-75" dirty="0">
                <a:solidFill>
                  <a:srgbClr val="C00000"/>
                </a:solidFill>
                <a:latin typeface="華康中特圓體" panose="020F0809000000000000" pitchFamily="49" charset="-120"/>
                <a:ea typeface="華康中特圓體" panose="020F0809000000000000" pitchFamily="49" charset="-120"/>
                <a:cs typeface="+mj-cs"/>
              </a:rPr>
              <a:t>練習版</a:t>
            </a:r>
            <a:r>
              <a:rPr lang="zh-TW" altLang="en-US" sz="2100" spc="-75" dirty="0">
                <a:solidFill>
                  <a:prstClr val="black"/>
                </a:solidFill>
                <a:latin typeface="華康中特圓體" panose="020F0809000000000000" pitchFamily="49" charset="-120"/>
                <a:ea typeface="華康中特圓體" panose="020F0809000000000000" pitchFamily="49" charset="-120"/>
                <a:cs typeface="+mj-cs"/>
              </a:rPr>
              <a:t>開放 </a:t>
            </a:r>
          </a:p>
        </p:txBody>
      </p:sp>
      <p:sp>
        <p:nvSpPr>
          <p:cNvPr id="8" name="文字方塊 7"/>
          <p:cNvSpPr txBox="1"/>
          <p:nvPr/>
        </p:nvSpPr>
        <p:spPr>
          <a:xfrm>
            <a:off x="7182525" y="4506235"/>
            <a:ext cx="4584163" cy="738664"/>
          </a:xfrm>
          <a:prstGeom prst="rect">
            <a:avLst/>
          </a:prstGeom>
          <a:noFill/>
          <a:ln>
            <a:noFill/>
          </a:ln>
        </p:spPr>
        <p:txBody>
          <a:bodyPr vert="horz" wrap="square">
            <a:spAutoFit/>
          </a:bodyPr>
          <a:lstStyle>
            <a:defPPr>
              <a:defRPr lang="zh-TW"/>
            </a:defPPr>
            <a:lvl1pPr algn="ctr">
              <a:defRPr>
                <a:latin typeface="+mn-ea"/>
                <a:ea typeface="+mn-ea"/>
                <a:cs typeface="華康儷楷書" panose="03000509000000000000" pitchFamily="65" charset="-120"/>
              </a:defRPr>
            </a:lvl1pPr>
          </a:lstStyle>
          <a:p>
            <a:pPr algn="l"/>
            <a:r>
              <a:rPr lang="en-US" altLang="zh-TW" sz="2100" spc="-75" dirty="0">
                <a:solidFill>
                  <a:prstClr val="black"/>
                </a:solidFill>
                <a:latin typeface="華康中特圓體" panose="020F0809000000000000" pitchFamily="49" charset="-120"/>
                <a:ea typeface="華康中特圓體" panose="020F0809000000000000" pitchFamily="49" charset="-120"/>
                <a:cs typeface="+mj-cs"/>
              </a:rPr>
              <a:t>1.</a:t>
            </a:r>
            <a:r>
              <a:rPr lang="zh-TW" altLang="zh-TW" sz="2100" spc="-75" dirty="0">
                <a:solidFill>
                  <a:prstClr val="black"/>
                </a:solidFill>
                <a:latin typeface="華康中特圓體" panose="020F0809000000000000" pitchFamily="49" charset="-120"/>
                <a:ea typeface="華康中特圓體" panose="020F0809000000000000" pitchFamily="49" charset="-120"/>
                <a:cs typeface="+mj-cs"/>
              </a:rPr>
              <a:t>網路上</a:t>
            </a:r>
            <a:r>
              <a:rPr lang="zh-TW" altLang="zh-TW" sz="2100" spc="-75" dirty="0" smtClean="0">
                <a:solidFill>
                  <a:prstClr val="black"/>
                </a:solidFill>
                <a:latin typeface="華康中特圓體" panose="020F0809000000000000" pitchFamily="49" charset="-120"/>
                <a:ea typeface="華康中特圓體" panose="020F0809000000000000" pitchFamily="49" charset="-120"/>
                <a:cs typeface="+mj-cs"/>
              </a:rPr>
              <a:t>傳</a:t>
            </a:r>
            <a:r>
              <a:rPr lang="en-US" altLang="zh-TW" sz="2100" spc="-75" dirty="0" smtClean="0">
                <a:solidFill>
                  <a:prstClr val="black"/>
                </a:solidFill>
                <a:latin typeface="華康中特圓體" panose="020F0809000000000000" pitchFamily="49" charset="-120"/>
                <a:ea typeface="華康中特圓體" panose="020F0809000000000000" pitchFamily="49" charset="-120"/>
                <a:cs typeface="+mj-cs"/>
              </a:rPr>
              <a:t>(</a:t>
            </a:r>
            <a:r>
              <a:rPr lang="zh-TW" altLang="zh-TW" sz="2100" spc="-75" dirty="0" smtClean="0">
                <a:solidFill>
                  <a:prstClr val="black"/>
                </a:solidFill>
                <a:latin typeface="華康中特圓體" panose="020F0809000000000000" pitchFamily="49" charset="-120"/>
                <a:ea typeface="華康中特圓體" panose="020F0809000000000000" pitchFamily="49" charset="-120"/>
                <a:cs typeface="+mj-cs"/>
              </a:rPr>
              <a:t>或</a:t>
            </a:r>
            <a:r>
              <a:rPr lang="zh-TW" altLang="zh-TW" sz="2100" spc="-75" dirty="0">
                <a:solidFill>
                  <a:prstClr val="black"/>
                </a:solidFill>
                <a:latin typeface="華康中特圓體" panose="020F0809000000000000" pitchFamily="49" charset="-120"/>
                <a:ea typeface="華康中特圓體" panose="020F0809000000000000" pitchFamily="49" charset="-120"/>
                <a:cs typeface="+mj-cs"/>
              </a:rPr>
              <a:t>勾</a:t>
            </a:r>
            <a:r>
              <a:rPr lang="zh-TW" altLang="zh-TW" sz="2100" spc="-75" dirty="0" smtClean="0">
                <a:solidFill>
                  <a:prstClr val="black"/>
                </a:solidFill>
                <a:latin typeface="華康中特圓體" panose="020F0809000000000000" pitchFamily="49" charset="-120"/>
                <a:ea typeface="華康中特圓體" panose="020F0809000000000000" pitchFamily="49" charset="-120"/>
                <a:cs typeface="+mj-cs"/>
              </a:rPr>
              <a:t>選</a:t>
            </a:r>
            <a:r>
              <a:rPr lang="en-US" altLang="zh-TW" sz="2100" spc="-75" dirty="0" smtClean="0">
                <a:solidFill>
                  <a:prstClr val="black"/>
                </a:solidFill>
                <a:latin typeface="華康中特圓體" panose="020F0809000000000000" pitchFamily="49" charset="-120"/>
                <a:ea typeface="華康中特圓體" panose="020F0809000000000000" pitchFamily="49" charset="-120"/>
                <a:cs typeface="+mj-cs"/>
              </a:rPr>
              <a:t>)</a:t>
            </a:r>
            <a:r>
              <a:rPr lang="zh-TW" altLang="zh-TW" sz="2100" spc="-75" dirty="0" smtClean="0">
                <a:solidFill>
                  <a:prstClr val="black"/>
                </a:solidFill>
                <a:latin typeface="華康中特圓體" panose="020F0809000000000000" pitchFamily="49" charset="-120"/>
                <a:ea typeface="華康中特圓體" panose="020F0809000000000000" pitchFamily="49" charset="-120"/>
                <a:cs typeface="+mj-cs"/>
              </a:rPr>
              <a:t>學習</a:t>
            </a:r>
            <a:r>
              <a:rPr lang="zh-TW" altLang="zh-TW" sz="2100" spc="-75" dirty="0">
                <a:solidFill>
                  <a:prstClr val="black"/>
                </a:solidFill>
                <a:latin typeface="華康中特圓體" panose="020F0809000000000000" pitchFamily="49" charset="-120"/>
                <a:ea typeface="華康中特圓體" panose="020F0809000000000000" pitchFamily="49" charset="-120"/>
                <a:cs typeface="+mj-cs"/>
              </a:rPr>
              <a:t>歷程備審資料</a:t>
            </a:r>
            <a:endParaRPr lang="en-US" altLang="zh-TW" sz="2100" spc="-75" dirty="0">
              <a:solidFill>
                <a:prstClr val="black"/>
              </a:solidFill>
              <a:latin typeface="華康中特圓體" panose="020F0809000000000000" pitchFamily="49" charset="-120"/>
              <a:ea typeface="華康中特圓體" panose="020F0809000000000000" pitchFamily="49" charset="-120"/>
              <a:cs typeface="+mj-cs"/>
            </a:endParaRPr>
          </a:p>
          <a:p>
            <a:pPr algn="l"/>
            <a:r>
              <a:rPr lang="en-US" altLang="zh-TW" sz="2100" spc="-75" dirty="0">
                <a:solidFill>
                  <a:prstClr val="black"/>
                </a:solidFill>
                <a:latin typeface="華康中特圓體" panose="020F0809000000000000" pitchFamily="49" charset="-120"/>
                <a:ea typeface="華康中特圓體" panose="020F0809000000000000" pitchFamily="49" charset="-120"/>
                <a:cs typeface="+mj-cs"/>
              </a:rPr>
              <a:t>2.</a:t>
            </a:r>
            <a:r>
              <a:rPr lang="zh-TW" altLang="en-US" sz="2100" spc="-75" dirty="0">
                <a:solidFill>
                  <a:prstClr val="black"/>
                </a:solidFill>
                <a:latin typeface="華康中特圓體" panose="020F0809000000000000" pitchFamily="49" charset="-120"/>
                <a:ea typeface="華康中特圓體" panose="020F0809000000000000" pitchFamily="49" charset="-120"/>
                <a:cs typeface="+mj-cs"/>
              </a:rPr>
              <a:t>繳交指定項目甄試費用</a:t>
            </a:r>
            <a:endParaRPr lang="zh-TW" altLang="en-US" dirty="0">
              <a:latin typeface="華康中特圓體" panose="020F0809000000000000" pitchFamily="49" charset="-120"/>
              <a:ea typeface="華康中特圓體" panose="020F0809000000000000" pitchFamily="49" charset="-120"/>
            </a:endParaRPr>
          </a:p>
        </p:txBody>
      </p:sp>
      <p:sp>
        <p:nvSpPr>
          <p:cNvPr id="10" name="矩形 9"/>
          <p:cNvSpPr/>
          <p:nvPr/>
        </p:nvSpPr>
        <p:spPr>
          <a:xfrm>
            <a:off x="1325206" y="993901"/>
            <a:ext cx="2582049" cy="646331"/>
          </a:xfrm>
          <a:prstGeom prst="rect">
            <a:avLst/>
          </a:prstGeom>
        </p:spPr>
        <p:txBody>
          <a:bodyPr wrap="square">
            <a:spAutoFit/>
          </a:bodyPr>
          <a:lstStyle/>
          <a:p>
            <a:pPr algn="just">
              <a:spcAft>
                <a:spcPts val="0"/>
              </a:spcAft>
            </a:pPr>
            <a:r>
              <a:rPr lang="en-US" altLang="zh-TW" kern="0" spc="-30" dirty="0" smtClean="0">
                <a:solidFill>
                  <a:schemeClr val="accent4">
                    <a:lumMod val="75000"/>
                  </a:schemeClr>
                </a:solidFill>
                <a:latin typeface="華康中特圓體" panose="020F0809000000000000" pitchFamily="49" charset="-120"/>
                <a:ea typeface="華康中特圓體" panose="020F0809000000000000" pitchFamily="49" charset="-120"/>
              </a:rPr>
              <a:t>111.3.21(</a:t>
            </a:r>
            <a:r>
              <a:rPr lang="zh-TW" altLang="en-US" kern="0" spc="-30" dirty="0" smtClean="0">
                <a:solidFill>
                  <a:schemeClr val="accent4">
                    <a:lumMod val="75000"/>
                  </a:schemeClr>
                </a:solidFill>
                <a:latin typeface="華康中特圓體" panose="020F0809000000000000" pitchFamily="49" charset="-120"/>
                <a:ea typeface="華康中特圓體" panose="020F0809000000000000" pitchFamily="49" charset="-120"/>
              </a:rPr>
              <a:t>一</a:t>
            </a:r>
            <a:r>
              <a:rPr lang="en-US" altLang="zh-TW" kern="0" spc="-30" dirty="0" smtClean="0">
                <a:solidFill>
                  <a:schemeClr val="accent4">
                    <a:lumMod val="75000"/>
                  </a:schemeClr>
                </a:solidFill>
                <a:latin typeface="華康中特圓體" panose="020F0809000000000000" pitchFamily="49" charset="-120"/>
                <a:ea typeface="華康中特圓體" panose="020F0809000000000000" pitchFamily="49" charset="-120"/>
              </a:rPr>
              <a:t>)10:00</a:t>
            </a:r>
            <a:r>
              <a:rPr lang="zh-TW" altLang="zh-TW" kern="0" spc="-30" dirty="0">
                <a:solidFill>
                  <a:schemeClr val="accent4">
                    <a:lumMod val="75000"/>
                  </a:schemeClr>
                </a:solidFill>
                <a:latin typeface="華康中特圓體" panose="020F0809000000000000" pitchFamily="49" charset="-120"/>
                <a:ea typeface="華康中特圓體" panose="020F0809000000000000" pitchFamily="49" charset="-120"/>
              </a:rPr>
              <a:t>起</a:t>
            </a:r>
          </a:p>
          <a:p>
            <a:r>
              <a:rPr lang="en-US" altLang="zh-TW" kern="0" spc="-30" dirty="0" smtClean="0">
                <a:solidFill>
                  <a:schemeClr val="accent4">
                    <a:lumMod val="75000"/>
                  </a:schemeClr>
                </a:solidFill>
                <a:latin typeface="華康中特圓體" panose="020F0809000000000000" pitchFamily="49" charset="-120"/>
                <a:ea typeface="華康中特圓體" panose="020F0809000000000000" pitchFamily="49" charset="-120"/>
              </a:rPr>
              <a:t>111.3.24(</a:t>
            </a:r>
            <a:r>
              <a:rPr lang="zh-TW" altLang="en-US" kern="0" spc="-30" dirty="0" smtClean="0">
                <a:solidFill>
                  <a:schemeClr val="accent4">
                    <a:lumMod val="75000"/>
                  </a:schemeClr>
                </a:solidFill>
                <a:latin typeface="華康中特圓體" panose="020F0809000000000000" pitchFamily="49" charset="-120"/>
                <a:ea typeface="華康中特圓體" panose="020F0809000000000000" pitchFamily="49" charset="-120"/>
              </a:rPr>
              <a:t>四</a:t>
            </a:r>
            <a:r>
              <a:rPr lang="en-US" altLang="zh-TW" kern="0" spc="-30" dirty="0" smtClean="0">
                <a:solidFill>
                  <a:schemeClr val="accent4">
                    <a:lumMod val="75000"/>
                  </a:schemeClr>
                </a:solidFill>
                <a:latin typeface="華康中特圓體" panose="020F0809000000000000" pitchFamily="49" charset="-120"/>
                <a:ea typeface="華康中特圓體" panose="020F0809000000000000" pitchFamily="49" charset="-120"/>
              </a:rPr>
              <a:t>)17:00</a:t>
            </a:r>
            <a:r>
              <a:rPr lang="zh-TW" altLang="zh-TW" kern="0" spc="-30" dirty="0">
                <a:solidFill>
                  <a:schemeClr val="accent4">
                    <a:lumMod val="75000"/>
                  </a:schemeClr>
                </a:solidFill>
                <a:latin typeface="華康中特圓體" panose="020F0809000000000000" pitchFamily="49" charset="-120"/>
                <a:ea typeface="華康中特圓體" panose="020F0809000000000000" pitchFamily="49" charset="-120"/>
              </a:rPr>
              <a:t>止</a:t>
            </a:r>
            <a:endParaRPr lang="zh-TW" altLang="en-US" kern="0" spc="-30" dirty="0">
              <a:solidFill>
                <a:schemeClr val="accent4">
                  <a:lumMod val="75000"/>
                </a:schemeClr>
              </a:solidFill>
              <a:latin typeface="華康中特圓體" panose="020F0809000000000000" pitchFamily="49" charset="-120"/>
              <a:ea typeface="華康中特圓體" panose="020F0809000000000000" pitchFamily="49" charset="-120"/>
            </a:endParaRPr>
          </a:p>
        </p:txBody>
      </p:sp>
      <p:sp>
        <p:nvSpPr>
          <p:cNvPr id="12" name="矩形 11"/>
          <p:cNvSpPr/>
          <p:nvPr/>
        </p:nvSpPr>
        <p:spPr>
          <a:xfrm>
            <a:off x="1286409" y="3564913"/>
            <a:ext cx="2582049" cy="646331"/>
          </a:xfrm>
          <a:prstGeom prst="rect">
            <a:avLst/>
          </a:prstGeom>
        </p:spPr>
        <p:txBody>
          <a:bodyPr wrap="square">
            <a:spAutoFit/>
          </a:bodyPr>
          <a:lstStyle/>
          <a:p>
            <a:r>
              <a:rPr lang="en-US" altLang="zh-TW" kern="0" spc="-30" dirty="0" smtClean="0">
                <a:solidFill>
                  <a:schemeClr val="accent4">
                    <a:lumMod val="75000"/>
                  </a:schemeClr>
                </a:solidFill>
                <a:latin typeface="華康中特圓體" panose="020F0809000000000000" pitchFamily="49" charset="-120"/>
                <a:ea typeface="華康中特圓體" panose="020F0809000000000000" pitchFamily="49" charset="-120"/>
              </a:rPr>
              <a:t>111.4.11(</a:t>
            </a:r>
            <a:r>
              <a:rPr lang="zh-TW" altLang="en-US" kern="0" spc="-30" dirty="0" smtClean="0">
                <a:solidFill>
                  <a:schemeClr val="accent4">
                    <a:lumMod val="75000"/>
                  </a:schemeClr>
                </a:solidFill>
                <a:latin typeface="華康中特圓體" panose="020F0809000000000000" pitchFamily="49" charset="-120"/>
                <a:ea typeface="華康中特圓體" panose="020F0809000000000000" pitchFamily="49" charset="-120"/>
              </a:rPr>
              <a:t>一</a:t>
            </a:r>
            <a:r>
              <a:rPr lang="en-US" altLang="zh-TW" kern="0" spc="-30" dirty="0" smtClean="0">
                <a:solidFill>
                  <a:schemeClr val="accent4">
                    <a:lumMod val="75000"/>
                  </a:schemeClr>
                </a:solidFill>
                <a:latin typeface="華康中特圓體" panose="020F0809000000000000" pitchFamily="49" charset="-120"/>
                <a:ea typeface="華康中特圓體" panose="020F0809000000000000" pitchFamily="49" charset="-120"/>
              </a:rPr>
              <a:t>)10:00</a:t>
            </a:r>
            <a:r>
              <a:rPr lang="zh-TW" altLang="zh-TW" kern="0" spc="-30" dirty="0">
                <a:solidFill>
                  <a:schemeClr val="accent4">
                    <a:lumMod val="75000"/>
                  </a:schemeClr>
                </a:solidFill>
                <a:latin typeface="華康中特圓體" panose="020F0809000000000000" pitchFamily="49" charset="-120"/>
                <a:ea typeface="華康中特圓體" panose="020F0809000000000000" pitchFamily="49" charset="-120"/>
              </a:rPr>
              <a:t>起</a:t>
            </a:r>
          </a:p>
          <a:p>
            <a:r>
              <a:rPr lang="en-US" altLang="zh-TW" kern="0" spc="-30" dirty="0" smtClean="0">
                <a:solidFill>
                  <a:schemeClr val="accent4">
                    <a:lumMod val="75000"/>
                  </a:schemeClr>
                </a:solidFill>
                <a:latin typeface="華康中特圓體" panose="020F0809000000000000" pitchFamily="49" charset="-120"/>
                <a:ea typeface="華康中特圓體" panose="020F0809000000000000" pitchFamily="49" charset="-120"/>
              </a:rPr>
              <a:t>111.4.21(</a:t>
            </a:r>
            <a:r>
              <a:rPr lang="zh-TW" altLang="en-US" kern="0" spc="-30" dirty="0" smtClean="0">
                <a:solidFill>
                  <a:schemeClr val="accent4">
                    <a:lumMod val="75000"/>
                  </a:schemeClr>
                </a:solidFill>
                <a:latin typeface="華康中特圓體" panose="020F0809000000000000" pitchFamily="49" charset="-120"/>
                <a:ea typeface="華康中特圓體" panose="020F0809000000000000" pitchFamily="49" charset="-120"/>
              </a:rPr>
              <a:t>四</a:t>
            </a:r>
            <a:r>
              <a:rPr lang="en-US" altLang="zh-TW" kern="0" spc="-30" dirty="0" smtClean="0">
                <a:solidFill>
                  <a:schemeClr val="accent4">
                    <a:lumMod val="75000"/>
                  </a:schemeClr>
                </a:solidFill>
                <a:latin typeface="華康中特圓體" panose="020F0809000000000000" pitchFamily="49" charset="-120"/>
                <a:ea typeface="華康中特圓體" panose="020F0809000000000000" pitchFamily="49" charset="-120"/>
              </a:rPr>
              <a:t>)21:00</a:t>
            </a:r>
            <a:r>
              <a:rPr lang="zh-TW" altLang="zh-TW" kern="0" spc="-30" dirty="0">
                <a:solidFill>
                  <a:schemeClr val="accent4">
                    <a:lumMod val="75000"/>
                  </a:schemeClr>
                </a:solidFill>
                <a:latin typeface="華康中特圓體" panose="020F0809000000000000" pitchFamily="49" charset="-120"/>
                <a:ea typeface="華康中特圓體" panose="020F0809000000000000" pitchFamily="49" charset="-120"/>
              </a:rPr>
              <a:t>止</a:t>
            </a:r>
            <a:endParaRPr lang="zh-TW" altLang="en-US" kern="0" spc="-30" dirty="0">
              <a:solidFill>
                <a:schemeClr val="accent4">
                  <a:lumMod val="75000"/>
                </a:schemeClr>
              </a:solidFill>
              <a:latin typeface="華康中特圓體" panose="020F0809000000000000" pitchFamily="49" charset="-120"/>
              <a:ea typeface="華康中特圓體" panose="020F0809000000000000" pitchFamily="49" charset="-120"/>
            </a:endParaRPr>
          </a:p>
        </p:txBody>
      </p:sp>
      <p:sp>
        <p:nvSpPr>
          <p:cNvPr id="13" name="矩形 12"/>
          <p:cNvSpPr/>
          <p:nvPr/>
        </p:nvSpPr>
        <p:spPr>
          <a:xfrm>
            <a:off x="1325206" y="4567055"/>
            <a:ext cx="2863336" cy="992579"/>
          </a:xfrm>
          <a:prstGeom prst="rect">
            <a:avLst/>
          </a:prstGeom>
        </p:spPr>
        <p:txBody>
          <a:bodyPr wrap="square">
            <a:spAutoFit/>
          </a:bodyPr>
          <a:lstStyle/>
          <a:p>
            <a:pPr>
              <a:lnSpc>
                <a:spcPct val="75000"/>
              </a:lnSpc>
              <a:spcAft>
                <a:spcPts val="0"/>
              </a:spcAft>
            </a:pPr>
            <a:r>
              <a:rPr lang="zh-TW" altLang="zh-TW" kern="0" spc="-30" dirty="0">
                <a:solidFill>
                  <a:schemeClr val="accent4">
                    <a:lumMod val="75000"/>
                  </a:schemeClr>
                </a:solidFill>
                <a:latin typeface="華康中特圓體" panose="020F0809000000000000" pitchFamily="49" charset="-120"/>
                <a:ea typeface="華康中特圓體" panose="020F0809000000000000" pitchFamily="49" charset="-120"/>
              </a:rPr>
              <a:t>各校自訂</a:t>
            </a:r>
            <a:endParaRPr lang="en-US" altLang="zh-TW" kern="0" spc="-30" dirty="0">
              <a:solidFill>
                <a:schemeClr val="accent4">
                  <a:lumMod val="75000"/>
                </a:schemeClr>
              </a:solidFill>
              <a:latin typeface="華康中特圓體" panose="020F0809000000000000" pitchFamily="49" charset="-120"/>
              <a:ea typeface="華康中特圓體" panose="020F0809000000000000" pitchFamily="49" charset="-120"/>
            </a:endParaRPr>
          </a:p>
          <a:p>
            <a:pPr>
              <a:lnSpc>
                <a:spcPct val="75000"/>
              </a:lnSpc>
              <a:spcAft>
                <a:spcPts val="0"/>
              </a:spcAft>
            </a:pPr>
            <a:r>
              <a:rPr lang="zh-TW" altLang="zh-TW" kern="0" spc="-30" dirty="0">
                <a:solidFill>
                  <a:schemeClr val="accent4">
                    <a:lumMod val="75000"/>
                  </a:schemeClr>
                </a:solidFill>
                <a:latin typeface="華康中特圓體" panose="020F0809000000000000" pitchFamily="49" charset="-120"/>
                <a:ea typeface="華康中特圓體" panose="020F0809000000000000" pitchFamily="49" charset="-120"/>
              </a:rPr>
              <a:t>詳見招生</a:t>
            </a:r>
            <a:r>
              <a:rPr lang="zh-TW" altLang="zh-TW" kern="0" spc="-30" dirty="0" smtClean="0">
                <a:solidFill>
                  <a:schemeClr val="accent4">
                    <a:lumMod val="75000"/>
                  </a:schemeClr>
                </a:solidFill>
                <a:latin typeface="華康中特圓體" panose="020F0809000000000000" pitchFamily="49" charset="-120"/>
                <a:ea typeface="華康中特圓體" panose="020F0809000000000000" pitchFamily="49" charset="-120"/>
              </a:rPr>
              <a:t>學校</a:t>
            </a:r>
            <a:r>
              <a:rPr lang="zh-TW" altLang="en-US" kern="0" spc="-30" dirty="0" smtClean="0">
                <a:solidFill>
                  <a:schemeClr val="accent4">
                    <a:lumMod val="75000"/>
                  </a:schemeClr>
                </a:solidFill>
                <a:latin typeface="華康中特圓體" panose="020F0809000000000000" pitchFamily="49" charset="-120"/>
                <a:ea typeface="華康中特圓體" panose="020F0809000000000000" pitchFamily="49" charset="-120"/>
              </a:rPr>
              <a:t>分則</a:t>
            </a:r>
            <a:endParaRPr lang="zh-TW" altLang="zh-TW" kern="100" dirty="0">
              <a:solidFill>
                <a:schemeClr val="accent4">
                  <a:lumMod val="75000"/>
                </a:schemeClr>
              </a:solidFill>
              <a:latin typeface="華康中特圓體" panose="020F0809000000000000" pitchFamily="49" charset="-120"/>
              <a:ea typeface="華康中特圓體" panose="020F0809000000000000" pitchFamily="49" charset="-120"/>
            </a:endParaRPr>
          </a:p>
          <a:p>
            <a:pPr algn="just">
              <a:lnSpc>
                <a:spcPct val="75000"/>
              </a:lnSpc>
              <a:spcAft>
                <a:spcPts val="0"/>
              </a:spcAft>
            </a:pPr>
            <a:r>
              <a:rPr lang="zh-TW" altLang="zh-TW" kern="0" spc="-30" dirty="0">
                <a:solidFill>
                  <a:schemeClr val="accent4">
                    <a:lumMod val="75000"/>
                  </a:schemeClr>
                </a:solidFill>
                <a:latin typeface="華康中特圓體" panose="020F0809000000000000" pitchFamily="49" charset="-120"/>
                <a:ea typeface="華康中特圓體" panose="020F0809000000000000" pitchFamily="49" charset="-120"/>
              </a:rPr>
              <a:t>【</a:t>
            </a:r>
            <a:r>
              <a:rPr lang="en-US" altLang="zh-TW" kern="0" spc="-30" dirty="0" smtClean="0">
                <a:solidFill>
                  <a:schemeClr val="accent4">
                    <a:lumMod val="75000"/>
                  </a:schemeClr>
                </a:solidFill>
                <a:latin typeface="華康中特圓體" panose="020F0809000000000000" pitchFamily="49" charset="-120"/>
                <a:ea typeface="華康中特圓體" panose="020F0809000000000000" pitchFamily="49" charset="-120"/>
              </a:rPr>
              <a:t>111.5.5(</a:t>
            </a:r>
            <a:r>
              <a:rPr lang="zh-TW" altLang="zh-TW" kern="0" spc="-30" dirty="0" smtClean="0">
                <a:solidFill>
                  <a:schemeClr val="accent4">
                    <a:lumMod val="75000"/>
                  </a:schemeClr>
                </a:solidFill>
                <a:latin typeface="華康中特圓體" panose="020F0809000000000000" pitchFamily="49" charset="-120"/>
                <a:ea typeface="華康中特圓體" panose="020F0809000000000000" pitchFamily="49" charset="-120"/>
              </a:rPr>
              <a:t>四</a:t>
            </a:r>
            <a:r>
              <a:rPr lang="en-US" altLang="zh-TW" kern="0" spc="-30" dirty="0" smtClean="0">
                <a:solidFill>
                  <a:schemeClr val="accent4">
                    <a:lumMod val="75000"/>
                  </a:schemeClr>
                </a:solidFill>
                <a:latin typeface="華康中特圓體" panose="020F0809000000000000" pitchFamily="49" charset="-120"/>
                <a:ea typeface="華康中特圓體" panose="020F0809000000000000" pitchFamily="49" charset="-120"/>
              </a:rPr>
              <a:t>)10:00</a:t>
            </a:r>
            <a:r>
              <a:rPr lang="zh-TW" altLang="zh-TW" kern="0" spc="-30" dirty="0">
                <a:solidFill>
                  <a:schemeClr val="accent4">
                    <a:lumMod val="75000"/>
                  </a:schemeClr>
                </a:solidFill>
                <a:latin typeface="華康中特圓體" panose="020F0809000000000000" pitchFamily="49" charset="-120"/>
                <a:ea typeface="華康中特圓體" panose="020F0809000000000000" pitchFamily="49" charset="-120"/>
              </a:rPr>
              <a:t>起</a:t>
            </a:r>
            <a:endParaRPr lang="zh-TW" altLang="zh-TW" kern="100" dirty="0">
              <a:solidFill>
                <a:schemeClr val="accent4">
                  <a:lumMod val="75000"/>
                </a:schemeClr>
              </a:solidFill>
              <a:latin typeface="華康中特圓體" panose="020F0809000000000000" pitchFamily="49" charset="-120"/>
              <a:ea typeface="華康中特圓體" panose="020F0809000000000000" pitchFamily="49" charset="-120"/>
            </a:endParaRPr>
          </a:p>
          <a:p>
            <a:r>
              <a:rPr lang="en-US" altLang="zh-TW" spc="-30" dirty="0">
                <a:solidFill>
                  <a:schemeClr val="accent4">
                    <a:lumMod val="75000"/>
                  </a:schemeClr>
                </a:solidFill>
                <a:latin typeface="華康中特圓體" panose="020F0809000000000000" pitchFamily="49" charset="-120"/>
                <a:ea typeface="華康中特圓體" panose="020F0809000000000000" pitchFamily="49" charset="-120"/>
              </a:rPr>
              <a:t>  </a:t>
            </a:r>
            <a:r>
              <a:rPr lang="en-US" altLang="zh-TW" spc="-30" dirty="0" smtClean="0">
                <a:solidFill>
                  <a:schemeClr val="accent4">
                    <a:lumMod val="75000"/>
                  </a:schemeClr>
                </a:solidFill>
                <a:latin typeface="華康中特圓體" panose="020F0809000000000000" pitchFamily="49" charset="-120"/>
                <a:ea typeface="華康中特圓體" panose="020F0809000000000000" pitchFamily="49" charset="-120"/>
              </a:rPr>
              <a:t>111.5.12(</a:t>
            </a:r>
            <a:r>
              <a:rPr lang="zh-TW" altLang="zh-TW" spc="-30" dirty="0" smtClean="0">
                <a:solidFill>
                  <a:schemeClr val="accent4">
                    <a:lumMod val="75000"/>
                  </a:schemeClr>
                </a:solidFill>
                <a:latin typeface="華康中特圓體" panose="020F0809000000000000" pitchFamily="49" charset="-120"/>
                <a:ea typeface="華康中特圓體" panose="020F0809000000000000" pitchFamily="49" charset="-120"/>
                <a:cs typeface="Times New Roman" panose="02020603050405020304" pitchFamily="18" charset="0"/>
              </a:rPr>
              <a:t>四</a:t>
            </a:r>
            <a:r>
              <a:rPr lang="en-US" altLang="zh-TW" spc="-30" dirty="0" smtClean="0">
                <a:solidFill>
                  <a:schemeClr val="accent4">
                    <a:lumMod val="75000"/>
                  </a:schemeClr>
                </a:solidFill>
                <a:latin typeface="華康中特圓體" panose="020F0809000000000000" pitchFamily="49" charset="-120"/>
                <a:ea typeface="華康中特圓體" panose="020F0809000000000000" pitchFamily="49" charset="-120"/>
              </a:rPr>
              <a:t>)21:00</a:t>
            </a:r>
            <a:r>
              <a:rPr lang="zh-TW" altLang="zh-TW" spc="-30" dirty="0">
                <a:solidFill>
                  <a:schemeClr val="accent4">
                    <a:lumMod val="75000"/>
                  </a:schemeClr>
                </a:solidFill>
                <a:latin typeface="華康中特圓體" panose="020F0809000000000000" pitchFamily="49" charset="-120"/>
                <a:ea typeface="華康中特圓體" panose="020F0809000000000000" pitchFamily="49" charset="-120"/>
                <a:cs typeface="Times New Roman" panose="02020603050405020304" pitchFamily="18" charset="0"/>
              </a:rPr>
              <a:t>止】</a:t>
            </a:r>
            <a:endParaRPr lang="zh-TW" altLang="en-US" dirty="0">
              <a:solidFill>
                <a:schemeClr val="accent4">
                  <a:lumMod val="75000"/>
                </a:schemeClr>
              </a:solidFill>
              <a:latin typeface="華康中特圓體" panose="020F0809000000000000" pitchFamily="49" charset="-120"/>
              <a:ea typeface="華康中特圓體" panose="020F0809000000000000" pitchFamily="49" charset="-120"/>
            </a:endParaRPr>
          </a:p>
        </p:txBody>
      </p:sp>
      <p:sp>
        <p:nvSpPr>
          <p:cNvPr id="14" name="矩形 13"/>
          <p:cNvSpPr/>
          <p:nvPr/>
        </p:nvSpPr>
        <p:spPr>
          <a:xfrm>
            <a:off x="4859635" y="1641920"/>
            <a:ext cx="6850584" cy="1384995"/>
          </a:xfrm>
          <a:prstGeom prst="rect">
            <a:avLst/>
          </a:prstGeom>
        </p:spPr>
        <p:txBody>
          <a:bodyPr wrap="square">
            <a:spAutoFit/>
          </a:bodyPr>
          <a:lstStyle/>
          <a:p>
            <a:r>
              <a:rPr lang="zh-TW" altLang="zh-TW" sz="1400" u="sng" dirty="0">
                <a:latin typeface="華康中特圓體" panose="020F0809000000000000" pitchFamily="49" charset="-120"/>
                <a:ea typeface="華康中特圓體" panose="020F0809000000000000" pitchFamily="49" charset="-120"/>
                <a:cs typeface="Times New Roman" panose="02020603050405020304" pitchFamily="18" charset="0"/>
              </a:rPr>
              <a:t>具有中央資料庫學習歷程檔案</a:t>
            </a:r>
            <a:r>
              <a:rPr lang="zh-TW" altLang="zh-TW" sz="1400" u="sng" dirty="0" smtClean="0">
                <a:latin typeface="華康中特圓體" panose="020F0809000000000000" pitchFamily="49" charset="-120"/>
                <a:ea typeface="華康中特圓體" panose="020F0809000000000000" pitchFamily="49" charset="-120"/>
                <a:cs typeface="Times New Roman" panose="02020603050405020304" pitchFamily="18" charset="0"/>
              </a:rPr>
              <a:t>之</a:t>
            </a:r>
            <a:r>
              <a:rPr lang="zh-TW" altLang="en-US" sz="1400" u="sng" dirty="0" smtClean="0">
                <a:latin typeface="華康中特圓體" panose="020F0809000000000000" pitchFamily="49" charset="-120"/>
                <a:ea typeface="華康中特圓體" panose="020F0809000000000000" pitchFamily="49" charset="-120"/>
                <a:cs typeface="Times New Roman" panose="02020603050405020304" pitchFamily="18" charset="0"/>
              </a:rPr>
              <a:t>申請生</a:t>
            </a:r>
            <a:r>
              <a:rPr lang="zh-TW" altLang="zh-TW" sz="1400" u="sng" dirty="0" smtClean="0">
                <a:latin typeface="華康中特圓體" panose="020F0809000000000000" pitchFamily="49" charset="-120"/>
                <a:ea typeface="華康中特圓體" panose="020F0809000000000000" pitchFamily="49" charset="-120"/>
                <a:cs typeface="Times New Roman" panose="02020603050405020304" pitchFamily="18" charset="0"/>
              </a:rPr>
              <a:t>，</a:t>
            </a:r>
            <a:r>
              <a:rPr lang="zh-TW" altLang="en-US" sz="1400" dirty="0">
                <a:latin typeface="華康中特圓體" panose="020F0809000000000000" pitchFamily="49" charset="-120"/>
                <a:ea typeface="華康中特圓體" panose="020F0809000000000000" pitchFamily="49" charset="-120"/>
                <a:cs typeface="Times New Roman" panose="02020603050405020304" pitchFamily="18" charset="0"/>
              </a:rPr>
              <a:t>須於本作業期限內，</a:t>
            </a:r>
            <a:endParaRPr lang="en-US" altLang="zh-TW" sz="1400" dirty="0">
              <a:latin typeface="華康中特圓體" panose="020F0809000000000000" pitchFamily="49" charset="-120"/>
              <a:ea typeface="華康中特圓體" panose="020F0809000000000000" pitchFamily="49" charset="-120"/>
              <a:cs typeface="Times New Roman" panose="02020603050405020304" pitchFamily="18" charset="0"/>
            </a:endParaRPr>
          </a:p>
          <a:p>
            <a:r>
              <a:rPr lang="zh-TW" altLang="en-US" sz="1400" dirty="0">
                <a:latin typeface="華康中特圓體" panose="020F0809000000000000" pitchFamily="49" charset="-120"/>
                <a:ea typeface="華康中特圓體" panose="020F0809000000000000" pitchFamily="49" charset="-120"/>
                <a:cs typeface="Times New Roman" panose="02020603050405020304" pitchFamily="18" charset="0"/>
              </a:rPr>
              <a:t>勾選</a:t>
            </a:r>
            <a:r>
              <a:rPr lang="zh-TW" altLang="zh-TW" sz="1400" dirty="0">
                <a:solidFill>
                  <a:srgbClr val="0000FF"/>
                </a:solidFill>
                <a:latin typeface="華康中特圓體" panose="020F0809000000000000" pitchFamily="49" charset="-120"/>
                <a:ea typeface="華康中特圓體" panose="020F0809000000000000" pitchFamily="49" charset="-120"/>
                <a:cs typeface="Times New Roman" panose="02020603050405020304" pitchFamily="18" charset="0"/>
              </a:rPr>
              <a:t>同意釋出</a:t>
            </a:r>
            <a:r>
              <a:rPr lang="zh-TW" altLang="zh-TW" sz="1400" dirty="0">
                <a:latin typeface="華康中特圓體" panose="020F0809000000000000" pitchFamily="49" charset="-120"/>
                <a:ea typeface="華康中特圓體" panose="020F0809000000000000" pitchFamily="49" charset="-120"/>
                <a:cs typeface="Times New Roman" panose="02020603050405020304" pitchFamily="18" charset="0"/>
              </a:rPr>
              <a:t>中央資料庫學習歷程檔案至本委員會</a:t>
            </a:r>
            <a:r>
              <a:rPr lang="zh-TW" altLang="en-US" sz="1400" dirty="0">
                <a:latin typeface="華康中特圓體" panose="020F0809000000000000" pitchFamily="49" charset="-120"/>
                <a:ea typeface="華康中特圓體" panose="020F0809000000000000" pitchFamily="49" charset="-120"/>
                <a:cs typeface="Times New Roman" panose="02020603050405020304" pitchFamily="18" charset="0"/>
              </a:rPr>
              <a:t>，</a:t>
            </a:r>
            <a:r>
              <a:rPr lang="zh-TW" altLang="zh-TW" sz="1400" dirty="0">
                <a:latin typeface="華康中特圓體" panose="020F0809000000000000" pitchFamily="49" charset="-120"/>
                <a:ea typeface="華康中特圓體" panose="020F0809000000000000" pitchFamily="49" charset="-120"/>
                <a:cs typeface="Times New Roman" panose="02020603050405020304" pitchFamily="18" charset="0"/>
              </a:rPr>
              <a:t>方得於「校系</a:t>
            </a:r>
            <a:r>
              <a:rPr lang="zh-TW" altLang="zh-TW" sz="1400" dirty="0" smtClean="0">
                <a:latin typeface="華康中特圓體" panose="020F0809000000000000" pitchFamily="49" charset="-120"/>
                <a:ea typeface="華康中特圓體" panose="020F0809000000000000" pitchFamily="49" charset="-120"/>
                <a:cs typeface="Times New Roman" panose="02020603050405020304" pitchFamily="18" charset="0"/>
              </a:rPr>
              <a:t>科</a:t>
            </a:r>
            <a:r>
              <a:rPr lang="en-US" altLang="zh-TW" sz="1400" dirty="0" smtClean="0">
                <a:latin typeface="華康中特圓體" panose="020F0809000000000000" pitchFamily="49" charset="-120"/>
                <a:ea typeface="華康中特圓體" panose="020F0809000000000000" pitchFamily="49" charset="-120"/>
              </a:rPr>
              <a:t>(</a:t>
            </a:r>
            <a:r>
              <a:rPr lang="zh-TW" altLang="zh-TW" sz="1400" dirty="0" smtClean="0">
                <a:latin typeface="華康中特圓體" panose="020F0809000000000000" pitchFamily="49" charset="-120"/>
                <a:ea typeface="華康中特圓體" panose="020F0809000000000000" pitchFamily="49" charset="-120"/>
                <a:cs typeface="Times New Roman" panose="02020603050405020304" pitchFamily="18" charset="0"/>
              </a:rPr>
              <a:t>組</a:t>
            </a:r>
            <a:r>
              <a:rPr lang="en-US" altLang="zh-TW" sz="1400" dirty="0" smtClean="0">
                <a:latin typeface="華康中特圓體" panose="020F0809000000000000" pitchFamily="49" charset="-120"/>
                <a:ea typeface="華康中特圓體" panose="020F0809000000000000" pitchFamily="49" charset="-120"/>
              </a:rPr>
              <a:t>)</a:t>
            </a:r>
            <a:r>
              <a:rPr lang="zh-TW" altLang="zh-TW" sz="1400" dirty="0" smtClean="0">
                <a:latin typeface="華康中特圓體" panose="020F0809000000000000" pitchFamily="49" charset="-120"/>
                <a:ea typeface="華康中特圓體" panose="020F0809000000000000" pitchFamily="49" charset="-120"/>
                <a:cs typeface="Times New Roman" panose="02020603050405020304" pitchFamily="18" charset="0"/>
              </a:rPr>
              <a:t>學</a:t>
            </a:r>
            <a:r>
              <a:rPr lang="zh-TW" altLang="zh-TW" sz="1400" dirty="0">
                <a:latin typeface="華康中特圓體" panose="020F0809000000000000" pitchFamily="49" charset="-120"/>
                <a:ea typeface="華康中特圓體" panose="020F0809000000000000" pitchFamily="49" charset="-120"/>
                <a:cs typeface="Times New Roman" panose="02020603050405020304" pitchFamily="18" charset="0"/>
              </a:rPr>
              <a:t>程上傳檔案勾選清單預擬練習版」及「第二階段報名含網路上</a:t>
            </a:r>
            <a:r>
              <a:rPr lang="zh-TW" altLang="zh-TW" sz="1400" dirty="0" smtClean="0">
                <a:latin typeface="華康中特圓體" panose="020F0809000000000000" pitchFamily="49" charset="-120"/>
                <a:ea typeface="華康中特圓體" panose="020F0809000000000000" pitchFamily="49" charset="-120"/>
                <a:cs typeface="Times New Roman" panose="02020603050405020304" pitchFamily="18" charset="0"/>
              </a:rPr>
              <a:t>傳</a:t>
            </a:r>
            <a:r>
              <a:rPr lang="en-US" altLang="zh-TW" sz="1400" dirty="0" smtClean="0">
                <a:latin typeface="華康中特圓體" panose="020F0809000000000000" pitchFamily="49" charset="-120"/>
                <a:ea typeface="華康中特圓體" panose="020F0809000000000000" pitchFamily="49" charset="-120"/>
              </a:rPr>
              <a:t>(</a:t>
            </a:r>
            <a:r>
              <a:rPr lang="zh-TW" altLang="zh-TW" sz="1400" dirty="0" smtClean="0">
                <a:latin typeface="華康中特圓體" panose="020F0809000000000000" pitchFamily="49" charset="-120"/>
                <a:ea typeface="華康中特圓體" panose="020F0809000000000000" pitchFamily="49" charset="-120"/>
                <a:cs typeface="Times New Roman" panose="02020603050405020304" pitchFamily="18" charset="0"/>
              </a:rPr>
              <a:t>或</a:t>
            </a:r>
            <a:r>
              <a:rPr lang="zh-TW" altLang="zh-TW" sz="1400" dirty="0">
                <a:latin typeface="華康中特圓體" panose="020F0809000000000000" pitchFamily="49" charset="-120"/>
                <a:ea typeface="華康中特圓體" panose="020F0809000000000000" pitchFamily="49" charset="-120"/>
                <a:cs typeface="Times New Roman" panose="02020603050405020304" pitchFamily="18" charset="0"/>
              </a:rPr>
              <a:t>勾</a:t>
            </a:r>
            <a:r>
              <a:rPr lang="zh-TW" altLang="zh-TW" sz="1400" dirty="0" smtClean="0">
                <a:latin typeface="華康中特圓體" panose="020F0809000000000000" pitchFamily="49" charset="-120"/>
                <a:ea typeface="華康中特圓體" panose="020F0809000000000000" pitchFamily="49" charset="-120"/>
                <a:cs typeface="Times New Roman" panose="02020603050405020304" pitchFamily="18" charset="0"/>
              </a:rPr>
              <a:t>選</a:t>
            </a:r>
            <a:r>
              <a:rPr lang="en-US" altLang="zh-TW" sz="1400" dirty="0" smtClean="0">
                <a:latin typeface="華康中特圓體" panose="020F0809000000000000" pitchFamily="49" charset="-120"/>
                <a:ea typeface="華康中特圓體" panose="020F0809000000000000" pitchFamily="49" charset="-120"/>
              </a:rPr>
              <a:t>)</a:t>
            </a:r>
            <a:r>
              <a:rPr lang="zh-TW" altLang="zh-TW" sz="1400" dirty="0" smtClean="0">
                <a:latin typeface="華康中特圓體" panose="020F0809000000000000" pitchFamily="49" charset="-120"/>
                <a:ea typeface="華康中特圓體" panose="020F0809000000000000" pitchFamily="49" charset="-120"/>
                <a:cs typeface="Times New Roman" panose="02020603050405020304" pitchFamily="18" charset="0"/>
              </a:rPr>
              <a:t>學習</a:t>
            </a:r>
            <a:r>
              <a:rPr lang="zh-TW" altLang="zh-TW" sz="1400" dirty="0">
                <a:latin typeface="華康中特圓體" panose="020F0809000000000000" pitchFamily="49" charset="-120"/>
                <a:ea typeface="華康中特圓體" panose="020F0809000000000000" pitchFamily="49" charset="-120"/>
                <a:cs typeface="Times New Roman" panose="02020603050405020304" pitchFamily="18" charset="0"/>
              </a:rPr>
              <a:t>歷程備審資料」時，選擇</a:t>
            </a:r>
            <a:r>
              <a:rPr lang="zh-TW" altLang="zh-TW" sz="1400" u="sng" dirty="0">
                <a:latin typeface="華康中特圓體" panose="020F0809000000000000" pitchFamily="49" charset="-120"/>
                <a:ea typeface="華康中特圓體" panose="020F0809000000000000" pitchFamily="49" charset="-120"/>
                <a:cs typeface="Times New Roman" panose="02020603050405020304" pitchFamily="18" charset="0"/>
              </a:rPr>
              <a:t>勾選清單</a:t>
            </a:r>
            <a:r>
              <a:rPr lang="zh-TW" altLang="zh-TW" sz="1400" dirty="0">
                <a:latin typeface="華康中特圓體" panose="020F0809000000000000" pitchFamily="49" charset="-120"/>
                <a:ea typeface="華康中特圓體" panose="020F0809000000000000" pitchFamily="49" charset="-120"/>
                <a:cs typeface="Times New Roman" panose="02020603050405020304" pitchFamily="18" charset="0"/>
              </a:rPr>
              <a:t>方式上傳中央資料庫學習歷程檔案資料；</a:t>
            </a:r>
            <a:endParaRPr lang="en-US" altLang="zh-TW" sz="1400" dirty="0">
              <a:latin typeface="華康中特圓體" panose="020F0809000000000000" pitchFamily="49" charset="-120"/>
              <a:ea typeface="華康中特圓體" panose="020F0809000000000000" pitchFamily="49" charset="-120"/>
              <a:cs typeface="Times New Roman" panose="02020603050405020304" pitchFamily="18" charset="0"/>
            </a:endParaRPr>
          </a:p>
          <a:p>
            <a:r>
              <a:rPr lang="zh-TW" altLang="zh-TW" sz="1400" dirty="0">
                <a:solidFill>
                  <a:srgbClr val="0000FF"/>
                </a:solidFill>
                <a:latin typeface="華康中特圓體" panose="020F0809000000000000" pitchFamily="49" charset="-120"/>
                <a:ea typeface="華康中特圓體" panose="020F0809000000000000" pitchFamily="49" charset="-120"/>
                <a:cs typeface="Times New Roman" panose="02020603050405020304" pitchFamily="18" charset="0"/>
              </a:rPr>
              <a:t>逾期或未勾選同意者</a:t>
            </a:r>
            <a:r>
              <a:rPr lang="zh-TW" altLang="zh-TW" sz="1400" dirty="0">
                <a:latin typeface="華康中特圓體" panose="020F0809000000000000" pitchFamily="49" charset="-120"/>
                <a:ea typeface="華康中特圓體" panose="020F0809000000000000" pitchFamily="49" charset="-120"/>
                <a:cs typeface="Times New Roman" panose="02020603050405020304" pitchFamily="18" charset="0"/>
              </a:rPr>
              <a:t>，即不具有前揭各項使用權益，其後亦不得再要求使用中央資料庫學習歷程檔案資料。</a:t>
            </a:r>
            <a:endParaRPr lang="zh-TW" altLang="en-US" sz="1400" dirty="0">
              <a:latin typeface="華康中特圓體" panose="020F0809000000000000" pitchFamily="49" charset="-120"/>
              <a:ea typeface="華康中特圓體" panose="020F0809000000000000" pitchFamily="49" charset="-120"/>
              <a:cs typeface="Times New Roman" panose="02020603050405020304" pitchFamily="18" charset="0"/>
            </a:endParaRPr>
          </a:p>
        </p:txBody>
      </p:sp>
      <p:sp>
        <p:nvSpPr>
          <p:cNvPr id="15" name="文字方塊 14"/>
          <p:cNvSpPr txBox="1"/>
          <p:nvPr/>
        </p:nvSpPr>
        <p:spPr>
          <a:xfrm>
            <a:off x="4456538" y="1006171"/>
            <a:ext cx="403097" cy="584775"/>
          </a:xfrm>
          <a:prstGeom prst="rect">
            <a:avLst/>
          </a:prstGeom>
          <a:solidFill>
            <a:srgbClr val="C00000"/>
          </a:solidFill>
          <a:ln>
            <a:noFill/>
          </a:ln>
        </p:spPr>
        <p:txBody>
          <a:bodyPr wrap="square" rtlCol="0">
            <a:spAutoFit/>
          </a:bodyPr>
          <a:lstStyle/>
          <a:p>
            <a:r>
              <a:rPr lang="en-US" altLang="zh-TW" sz="3200" dirty="0">
                <a:solidFill>
                  <a:schemeClr val="bg1"/>
                </a:solidFill>
                <a:latin typeface="華康中特圓體" panose="020F0809000000000000" pitchFamily="49" charset="-120"/>
                <a:ea typeface="華康中特圓體" panose="020F0809000000000000" pitchFamily="49" charset="-120"/>
              </a:rPr>
              <a:t>1</a:t>
            </a:r>
            <a:endParaRPr lang="zh-TW" altLang="en-US" sz="3200" dirty="0">
              <a:solidFill>
                <a:schemeClr val="bg1"/>
              </a:solidFill>
              <a:latin typeface="華康中特圓體" panose="020F0809000000000000" pitchFamily="49" charset="-120"/>
              <a:ea typeface="華康中特圓體" panose="020F0809000000000000" pitchFamily="49" charset="-120"/>
            </a:endParaRPr>
          </a:p>
        </p:txBody>
      </p:sp>
      <p:sp>
        <p:nvSpPr>
          <p:cNvPr id="16" name="文字方塊 15"/>
          <p:cNvSpPr txBox="1"/>
          <p:nvPr/>
        </p:nvSpPr>
        <p:spPr>
          <a:xfrm>
            <a:off x="4456538" y="3495023"/>
            <a:ext cx="403097" cy="584775"/>
          </a:xfrm>
          <a:prstGeom prst="rect">
            <a:avLst/>
          </a:prstGeom>
          <a:solidFill>
            <a:srgbClr val="C00000"/>
          </a:solidFill>
          <a:ln>
            <a:noFill/>
          </a:ln>
        </p:spPr>
        <p:txBody>
          <a:bodyPr wrap="square" rtlCol="0">
            <a:spAutoFit/>
          </a:bodyPr>
          <a:lstStyle/>
          <a:p>
            <a:r>
              <a:rPr lang="en-US" altLang="zh-TW" sz="3200" dirty="0">
                <a:solidFill>
                  <a:schemeClr val="bg1"/>
                </a:solidFill>
                <a:latin typeface="華康中特圓體" panose="020F0809000000000000" pitchFamily="49" charset="-120"/>
                <a:ea typeface="華康中特圓體" panose="020F0809000000000000" pitchFamily="49" charset="-120"/>
              </a:rPr>
              <a:t>2</a:t>
            </a:r>
            <a:endParaRPr lang="zh-TW" altLang="en-US" sz="3200" dirty="0">
              <a:solidFill>
                <a:schemeClr val="bg1"/>
              </a:solidFill>
              <a:latin typeface="華康中特圓體" panose="020F0809000000000000" pitchFamily="49" charset="-120"/>
              <a:ea typeface="華康中特圓體" panose="020F0809000000000000" pitchFamily="49" charset="-120"/>
            </a:endParaRPr>
          </a:p>
        </p:txBody>
      </p:sp>
      <p:sp>
        <p:nvSpPr>
          <p:cNvPr id="17" name="文字方塊 16"/>
          <p:cNvSpPr txBox="1"/>
          <p:nvPr/>
        </p:nvSpPr>
        <p:spPr>
          <a:xfrm>
            <a:off x="4456538" y="4567055"/>
            <a:ext cx="403097" cy="584775"/>
          </a:xfrm>
          <a:prstGeom prst="rect">
            <a:avLst/>
          </a:prstGeom>
          <a:solidFill>
            <a:srgbClr val="C00000"/>
          </a:solidFill>
          <a:ln>
            <a:noFill/>
          </a:ln>
        </p:spPr>
        <p:txBody>
          <a:bodyPr wrap="square" rtlCol="0">
            <a:spAutoFit/>
          </a:bodyPr>
          <a:lstStyle/>
          <a:p>
            <a:r>
              <a:rPr lang="en-US" altLang="zh-TW" sz="3200" dirty="0">
                <a:solidFill>
                  <a:schemeClr val="bg1"/>
                </a:solidFill>
                <a:latin typeface="華康中特圓體" panose="020F0809000000000000" pitchFamily="49" charset="-120"/>
                <a:ea typeface="華康中特圓體" panose="020F0809000000000000" pitchFamily="49" charset="-120"/>
              </a:rPr>
              <a:t>3</a:t>
            </a:r>
            <a:endParaRPr lang="zh-TW" altLang="en-US" sz="3200" dirty="0">
              <a:solidFill>
                <a:schemeClr val="bg1"/>
              </a:solidFill>
              <a:latin typeface="華康中特圓體" panose="020F0809000000000000" pitchFamily="49" charset="-120"/>
              <a:ea typeface="華康中特圓體" panose="020F0809000000000000" pitchFamily="49" charset="-120"/>
            </a:endParaRPr>
          </a:p>
        </p:txBody>
      </p:sp>
      <p:sp>
        <p:nvSpPr>
          <p:cNvPr id="18" name="矩形 17"/>
          <p:cNvSpPr/>
          <p:nvPr/>
        </p:nvSpPr>
        <p:spPr>
          <a:xfrm>
            <a:off x="4984509" y="4610633"/>
            <a:ext cx="2281394" cy="523220"/>
          </a:xfrm>
          <a:prstGeom prst="rect">
            <a:avLst/>
          </a:prstGeom>
        </p:spPr>
        <p:txBody>
          <a:bodyPr wrap="none">
            <a:spAutoFit/>
          </a:bodyPr>
          <a:lstStyle/>
          <a:p>
            <a:pPr>
              <a:defRPr/>
            </a:pPr>
            <a:r>
              <a:rPr lang="zh-TW" altLang="en-US" sz="2800" spc="-75" dirty="0">
                <a:solidFill>
                  <a:srgbClr val="C00000"/>
                </a:solidFill>
                <a:latin typeface="華康中特圓體" panose="020F0809000000000000" pitchFamily="49" charset="-120"/>
                <a:ea typeface="華康中特圓體" panose="020F0809000000000000" pitchFamily="49" charset="-120"/>
                <a:cs typeface="+mj-cs"/>
              </a:rPr>
              <a:t>第二階段報名</a:t>
            </a:r>
            <a:endParaRPr lang="en-US" altLang="zh-TW" sz="2800" spc="-75" dirty="0">
              <a:solidFill>
                <a:srgbClr val="C00000"/>
              </a:solidFill>
              <a:latin typeface="華康中特圓體" panose="020F0809000000000000" pitchFamily="49" charset="-120"/>
              <a:ea typeface="華康中特圓體" panose="020F0809000000000000" pitchFamily="49" charset="-120"/>
              <a:cs typeface="+mj-cs"/>
            </a:endParaRPr>
          </a:p>
        </p:txBody>
      </p:sp>
      <p:cxnSp>
        <p:nvCxnSpPr>
          <p:cNvPr id="21" name="直線接點 20"/>
          <p:cNvCxnSpPr/>
          <p:nvPr/>
        </p:nvCxnSpPr>
        <p:spPr>
          <a:xfrm>
            <a:off x="1286409" y="4389385"/>
            <a:ext cx="10207501" cy="0"/>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sp>
        <p:nvSpPr>
          <p:cNvPr id="22" name="矩形 21"/>
          <p:cNvSpPr/>
          <p:nvPr/>
        </p:nvSpPr>
        <p:spPr>
          <a:xfrm>
            <a:off x="4862160" y="5763964"/>
            <a:ext cx="6631750" cy="523220"/>
          </a:xfrm>
          <a:prstGeom prst="rect">
            <a:avLst/>
          </a:prstGeom>
        </p:spPr>
        <p:txBody>
          <a:bodyPr wrap="square">
            <a:spAutoFit/>
          </a:bodyPr>
          <a:lstStyle/>
          <a:p>
            <a:r>
              <a:rPr lang="zh-TW" altLang="zh-TW" sz="1400" dirty="0">
                <a:latin typeface="華康中特圓體" panose="020F0809000000000000" pitchFamily="49" charset="-120"/>
                <a:ea typeface="華康中特圓體" panose="020F0809000000000000" pitchFamily="49" charset="-120"/>
                <a:cs typeface="Times New Roman" panose="02020603050405020304" pitchFamily="18" charset="0"/>
              </a:rPr>
              <a:t>各校系</a:t>
            </a:r>
            <a:r>
              <a:rPr lang="zh-TW" altLang="zh-TW" sz="1400" dirty="0" smtClean="0">
                <a:latin typeface="華康中特圓體" panose="020F0809000000000000" pitchFamily="49" charset="-120"/>
                <a:ea typeface="華康中特圓體" panose="020F0809000000000000" pitchFamily="49" charset="-120"/>
                <a:cs typeface="Times New Roman" panose="02020603050405020304" pitchFamily="18" charset="0"/>
              </a:rPr>
              <a:t>科</a:t>
            </a:r>
            <a:r>
              <a:rPr lang="en-US" altLang="zh-TW" sz="1400" dirty="0" smtClean="0">
                <a:latin typeface="華康中特圓體" panose="020F0809000000000000" pitchFamily="49" charset="-120"/>
                <a:ea typeface="華康中特圓體" panose="020F0809000000000000" pitchFamily="49" charset="-120"/>
                <a:cs typeface="Times New Roman" panose="02020603050405020304" pitchFamily="18" charset="0"/>
              </a:rPr>
              <a:t>(</a:t>
            </a:r>
            <a:r>
              <a:rPr lang="zh-TW" altLang="zh-TW" sz="1400" dirty="0" smtClean="0">
                <a:latin typeface="華康中特圓體" panose="020F0809000000000000" pitchFamily="49" charset="-120"/>
                <a:ea typeface="華康中特圓體" panose="020F0809000000000000" pitchFamily="49" charset="-120"/>
                <a:cs typeface="Times New Roman" panose="02020603050405020304" pitchFamily="18" charset="0"/>
              </a:rPr>
              <a:t>組</a:t>
            </a:r>
            <a:r>
              <a:rPr lang="en-US" altLang="zh-TW" sz="1400" dirty="0" smtClean="0">
                <a:latin typeface="華康中特圓體" panose="020F0809000000000000" pitchFamily="49" charset="-120"/>
                <a:ea typeface="華康中特圓體" panose="020F0809000000000000" pitchFamily="49" charset="-120"/>
                <a:cs typeface="Times New Roman" panose="02020603050405020304" pitchFamily="18" charset="0"/>
              </a:rPr>
              <a:t>)</a:t>
            </a:r>
            <a:r>
              <a:rPr lang="zh-TW" altLang="zh-TW" sz="1400" dirty="0" smtClean="0">
                <a:latin typeface="華康中特圓體" panose="020F0809000000000000" pitchFamily="49" charset="-120"/>
                <a:ea typeface="華康中特圓體" panose="020F0809000000000000" pitchFamily="49" charset="-120"/>
                <a:cs typeface="Times New Roman" panose="02020603050405020304" pitchFamily="18" charset="0"/>
              </a:rPr>
              <a:t>、</a:t>
            </a:r>
            <a:r>
              <a:rPr lang="zh-TW" altLang="zh-TW" sz="1400" dirty="0">
                <a:latin typeface="華康中特圓體" panose="020F0809000000000000" pitchFamily="49" charset="-120"/>
                <a:ea typeface="華康中特圓體" panose="020F0809000000000000" pitchFamily="49" charset="-120"/>
                <a:cs typeface="Times New Roman" panose="02020603050405020304" pitchFamily="18" charset="0"/>
              </a:rPr>
              <a:t>學程上傳時</a:t>
            </a:r>
            <a:r>
              <a:rPr lang="zh-TW" altLang="zh-TW" sz="1400" dirty="0" smtClean="0">
                <a:latin typeface="華康中特圓體" panose="020F0809000000000000" pitchFamily="49" charset="-120"/>
                <a:ea typeface="華康中特圓體" panose="020F0809000000000000" pitchFamily="49" charset="-120"/>
                <a:cs typeface="Times New Roman" panose="02020603050405020304" pitchFamily="18" charset="0"/>
              </a:rPr>
              <a:t>，</a:t>
            </a:r>
            <a:r>
              <a:rPr lang="zh-TW" altLang="en-US" sz="1400" dirty="0" smtClean="0">
                <a:latin typeface="華康中特圓體" panose="020F0809000000000000" pitchFamily="49" charset="-120"/>
                <a:ea typeface="華康中特圓體" panose="020F0809000000000000" pitchFamily="49" charset="-120"/>
                <a:cs typeface="Times New Roman" panose="02020603050405020304" pitchFamily="18" charset="0"/>
              </a:rPr>
              <a:t>申請生得</a:t>
            </a:r>
            <a:r>
              <a:rPr lang="zh-TW" altLang="en-US" sz="1400" dirty="0">
                <a:latin typeface="華康中特圓體" panose="020F0809000000000000" pitchFamily="49" charset="-120"/>
                <a:ea typeface="華康中特圓體" panose="020F0809000000000000" pitchFamily="49" charset="-120"/>
                <a:cs typeface="Times New Roman" panose="02020603050405020304" pitchFamily="18" charset="0"/>
              </a:rPr>
              <a:t>勾選選擇「使</a:t>
            </a:r>
            <a:r>
              <a:rPr lang="zh-TW" altLang="zh-TW" sz="1400" dirty="0">
                <a:latin typeface="華康中特圓體" panose="020F0809000000000000" pitchFamily="49" charset="-120"/>
                <a:ea typeface="華康中特圓體" panose="020F0809000000000000" pitchFamily="49" charset="-120"/>
                <a:cs typeface="Times New Roman" panose="02020603050405020304" pitchFamily="18" charset="0"/>
              </a:rPr>
              <a:t>用中央資料庫學習歷程</a:t>
            </a:r>
            <a:r>
              <a:rPr lang="zh-TW" altLang="zh-TW" sz="1400" dirty="0" smtClean="0">
                <a:latin typeface="華康中特圓體" panose="020F0809000000000000" pitchFamily="49" charset="-120"/>
                <a:ea typeface="華康中特圓體" panose="020F0809000000000000" pitchFamily="49" charset="-120"/>
                <a:cs typeface="Times New Roman" panose="02020603050405020304" pitchFamily="18" charset="0"/>
              </a:rPr>
              <a:t>檔案</a:t>
            </a:r>
            <a:r>
              <a:rPr lang="en-US" altLang="zh-TW" sz="1400" dirty="0" smtClean="0">
                <a:latin typeface="華康中特圓體" panose="020F0809000000000000" pitchFamily="49" charset="-120"/>
                <a:ea typeface="華康中特圓體" panose="020F0809000000000000" pitchFamily="49" charset="-120"/>
                <a:cs typeface="Times New Roman" panose="02020603050405020304" pitchFamily="18" charset="0"/>
              </a:rPr>
              <a:t>(EP)</a:t>
            </a:r>
            <a:r>
              <a:rPr lang="zh-TW" altLang="en-US" sz="1400" dirty="0" smtClean="0">
                <a:latin typeface="華康中特圓體" panose="020F0809000000000000" pitchFamily="49" charset="-120"/>
                <a:ea typeface="華康中特圓體" panose="020F0809000000000000" pitchFamily="49" charset="-120"/>
                <a:cs typeface="Times New Roman" panose="02020603050405020304" pitchFamily="18" charset="0"/>
              </a:rPr>
              <a:t>」</a:t>
            </a:r>
            <a:r>
              <a:rPr lang="zh-TW" altLang="zh-TW" sz="1400" dirty="0">
                <a:latin typeface="華康中特圓體" panose="020F0809000000000000" pitchFamily="49" charset="-120"/>
                <a:ea typeface="華康中特圓體" panose="020F0809000000000000" pitchFamily="49" charset="-120"/>
                <a:cs typeface="Times New Roman" panose="02020603050405020304" pitchFamily="18" charset="0"/>
              </a:rPr>
              <a:t>或</a:t>
            </a:r>
            <a:r>
              <a:rPr lang="zh-TW" altLang="en-US" sz="1400" dirty="0">
                <a:latin typeface="華康中特圓體" panose="020F0809000000000000" pitchFamily="49" charset="-120"/>
                <a:ea typeface="華康中特圓體" panose="020F0809000000000000" pitchFamily="49" charset="-120"/>
                <a:cs typeface="Times New Roman" panose="02020603050405020304" pitchFamily="18" charset="0"/>
              </a:rPr>
              <a:t>「</a:t>
            </a:r>
            <a:r>
              <a:rPr lang="zh-TW" altLang="zh-TW" sz="1400" dirty="0">
                <a:latin typeface="華康中特圓體" panose="020F0809000000000000" pitchFamily="49" charset="-120"/>
                <a:ea typeface="華康中特圓體" panose="020F0809000000000000" pitchFamily="49" charset="-120"/>
                <a:cs typeface="Times New Roman" panose="02020603050405020304" pitchFamily="18" charset="0"/>
              </a:rPr>
              <a:t>採用自行上傳</a:t>
            </a:r>
            <a:r>
              <a:rPr lang="en-US" altLang="zh-TW" sz="1400" dirty="0">
                <a:latin typeface="華康中特圓體" panose="020F0809000000000000" pitchFamily="49" charset="-120"/>
                <a:ea typeface="華康中特圓體" panose="020F0809000000000000" pitchFamily="49" charset="-120"/>
                <a:cs typeface="Times New Roman" panose="02020603050405020304" pitchFamily="18" charset="0"/>
              </a:rPr>
              <a:t>PDF</a:t>
            </a:r>
            <a:r>
              <a:rPr lang="zh-TW" altLang="zh-TW" sz="1400" dirty="0">
                <a:latin typeface="華康中特圓體" panose="020F0809000000000000" pitchFamily="49" charset="-120"/>
                <a:ea typeface="華康中特圓體" panose="020F0809000000000000" pitchFamily="49" charset="-120"/>
                <a:cs typeface="Times New Roman" panose="02020603050405020304" pitchFamily="18" charset="0"/>
              </a:rPr>
              <a:t>檔案</a:t>
            </a:r>
            <a:r>
              <a:rPr lang="zh-TW" altLang="en-US" sz="1400" dirty="0">
                <a:latin typeface="華康中特圓體" panose="020F0809000000000000" pitchFamily="49" charset="-120"/>
                <a:ea typeface="華康中特圓體" panose="020F0809000000000000" pitchFamily="49" charset="-120"/>
                <a:cs typeface="Times New Roman" panose="02020603050405020304" pitchFamily="18" charset="0"/>
              </a:rPr>
              <a:t>」</a:t>
            </a:r>
            <a:r>
              <a:rPr lang="zh-TW" altLang="zh-TW" sz="1400" dirty="0">
                <a:latin typeface="華康中特圓體" panose="020F0809000000000000" pitchFamily="49" charset="-120"/>
                <a:ea typeface="華康中特圓體" panose="020F0809000000000000" pitchFamily="49" charset="-120"/>
                <a:cs typeface="Times New Roman" panose="02020603050405020304" pitchFamily="18" charset="0"/>
              </a:rPr>
              <a:t>，擇一方式繳交學習歷程備審資料。</a:t>
            </a:r>
            <a:endParaRPr lang="zh-TW" altLang="en-US" sz="1400" dirty="0">
              <a:latin typeface="華康中特圓體" panose="020F0809000000000000" pitchFamily="49" charset="-120"/>
              <a:ea typeface="華康中特圓體" panose="020F0809000000000000" pitchFamily="49" charset="-120"/>
              <a:cs typeface="Times New Roman" panose="02020603050405020304" pitchFamily="18" charset="0"/>
            </a:endParaRPr>
          </a:p>
        </p:txBody>
      </p:sp>
      <p:cxnSp>
        <p:nvCxnSpPr>
          <p:cNvPr id="25" name="直線接點 24"/>
          <p:cNvCxnSpPr/>
          <p:nvPr/>
        </p:nvCxnSpPr>
        <p:spPr>
          <a:xfrm>
            <a:off x="1116739" y="3195203"/>
            <a:ext cx="10768689"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29" name="矩形 28"/>
          <p:cNvSpPr/>
          <p:nvPr/>
        </p:nvSpPr>
        <p:spPr>
          <a:xfrm>
            <a:off x="5725769" y="4104997"/>
            <a:ext cx="5048865" cy="276999"/>
          </a:xfrm>
          <a:prstGeom prst="rect">
            <a:avLst/>
          </a:prstGeom>
        </p:spPr>
        <p:txBody>
          <a:bodyPr wrap="square">
            <a:spAutoFit/>
          </a:bodyPr>
          <a:lstStyle/>
          <a:p>
            <a:r>
              <a:rPr lang="zh-TW" altLang="zh-TW" sz="1200" dirty="0">
                <a:latin typeface="華康中特圓體" panose="020F0809000000000000" pitchFamily="49" charset="-120"/>
                <a:ea typeface="華康中特圓體" panose="020F0809000000000000" pitchFamily="49" charset="-120"/>
                <a:cs typeface="Times New Roman" panose="02020603050405020304" pitchFamily="18" charset="0"/>
              </a:rPr>
              <a:t>一</a:t>
            </a:r>
            <a:r>
              <a:rPr lang="en-US" altLang="zh-TW" sz="1200" dirty="0" smtClean="0">
                <a:latin typeface="華康中特圓體" panose="020F0809000000000000" pitchFamily="49" charset="-120"/>
                <a:ea typeface="華康中特圓體" panose="020F0809000000000000" pitchFamily="49" charset="-120"/>
              </a:rPr>
              <a:t>~</a:t>
            </a:r>
            <a:r>
              <a:rPr lang="zh-TW" altLang="en-US" sz="1200" dirty="0" smtClean="0">
                <a:latin typeface="華康中特圓體" panose="020F0809000000000000" pitchFamily="49" charset="-120"/>
                <a:ea typeface="華康中特圓體" panose="020F0809000000000000" pitchFamily="49" charset="-120"/>
              </a:rPr>
              <a:t>四</a:t>
            </a:r>
            <a:r>
              <a:rPr lang="zh-TW" altLang="zh-TW" sz="1200" dirty="0" smtClean="0">
                <a:latin typeface="華康中特圓體" panose="020F0809000000000000" pitchFamily="49" charset="-120"/>
                <a:ea typeface="華康中特圓體" panose="020F0809000000000000" pitchFamily="49" charset="-120"/>
                <a:cs typeface="Times New Roman" panose="02020603050405020304" pitchFamily="18" charset="0"/>
              </a:rPr>
              <a:t>學期</a:t>
            </a:r>
            <a:r>
              <a:rPr lang="zh-TW" altLang="zh-TW" sz="1200" dirty="0">
                <a:latin typeface="華康中特圓體" panose="020F0809000000000000" pitchFamily="49" charset="-120"/>
                <a:ea typeface="華康中特圓體" panose="020F0809000000000000" pitchFamily="49" charset="-120"/>
                <a:cs typeface="Times New Roman" panose="02020603050405020304" pitchFamily="18" charset="0"/>
              </a:rPr>
              <a:t>學習歷程</a:t>
            </a:r>
            <a:r>
              <a:rPr lang="zh-TW" altLang="zh-TW" sz="1200" dirty="0" smtClean="0">
                <a:latin typeface="華康中特圓體" panose="020F0809000000000000" pitchFamily="49" charset="-120"/>
                <a:ea typeface="華康中特圓體" panose="020F0809000000000000" pitchFamily="49" charset="-120"/>
                <a:cs typeface="Times New Roman" panose="02020603050405020304" pitchFamily="18" charset="0"/>
              </a:rPr>
              <a:t>檔案</a:t>
            </a:r>
            <a:r>
              <a:rPr lang="en-US" altLang="zh-TW" sz="1200" dirty="0" smtClean="0">
                <a:latin typeface="華康中特圓體" panose="020F0809000000000000" pitchFamily="49" charset="-120"/>
                <a:ea typeface="華康中特圓體" panose="020F0809000000000000" pitchFamily="49" charset="-120"/>
              </a:rPr>
              <a:t>(</a:t>
            </a:r>
            <a:r>
              <a:rPr lang="zh-TW" altLang="zh-TW" sz="1200" dirty="0" smtClean="0">
                <a:latin typeface="華康中特圓體" panose="020F0809000000000000" pitchFamily="49" charset="-120"/>
                <a:ea typeface="華康中特圓體" panose="020F0809000000000000" pitchFamily="49" charset="-120"/>
                <a:cs typeface="Times New Roman" panose="02020603050405020304" pitchFamily="18" charset="0"/>
              </a:rPr>
              <a:t>含</a:t>
            </a:r>
            <a:r>
              <a:rPr lang="zh-TW" altLang="zh-TW" sz="1200" dirty="0">
                <a:latin typeface="華康中特圓體" panose="020F0809000000000000" pitchFamily="49" charset="-120"/>
                <a:ea typeface="華康中特圓體" panose="020F0809000000000000" pitchFamily="49" charset="-120"/>
                <a:cs typeface="Times New Roman" panose="02020603050405020304" pitchFamily="18" charset="0"/>
              </a:rPr>
              <a:t>修課紀錄、課程學習成果及多元</a:t>
            </a:r>
            <a:r>
              <a:rPr lang="zh-TW" altLang="zh-TW" sz="1200" dirty="0" smtClean="0">
                <a:latin typeface="華康中特圓體" panose="020F0809000000000000" pitchFamily="49" charset="-120"/>
                <a:ea typeface="華康中特圓體" panose="020F0809000000000000" pitchFamily="49" charset="-120"/>
                <a:cs typeface="Times New Roman" panose="02020603050405020304" pitchFamily="18" charset="0"/>
              </a:rPr>
              <a:t>表現</a:t>
            </a:r>
            <a:r>
              <a:rPr lang="en-US" altLang="zh-TW" sz="1200" dirty="0" smtClean="0">
                <a:latin typeface="華康中特圓體" panose="020F0809000000000000" pitchFamily="49" charset="-120"/>
                <a:ea typeface="華康中特圓體" panose="020F0809000000000000" pitchFamily="49" charset="-120"/>
              </a:rPr>
              <a:t>)</a:t>
            </a:r>
            <a:r>
              <a:rPr lang="zh-TW" altLang="zh-TW" sz="1200" dirty="0" smtClean="0">
                <a:latin typeface="華康中特圓體" panose="020F0809000000000000" pitchFamily="49" charset="-120"/>
                <a:ea typeface="華康中特圓體" panose="020F0809000000000000" pitchFamily="49" charset="-120"/>
                <a:cs typeface="Times New Roman" panose="02020603050405020304" pitchFamily="18" charset="0"/>
              </a:rPr>
              <a:t>，</a:t>
            </a:r>
          </a:p>
        </p:txBody>
      </p:sp>
      <p:sp>
        <p:nvSpPr>
          <p:cNvPr id="19" name="矩形 18"/>
          <p:cNvSpPr/>
          <p:nvPr/>
        </p:nvSpPr>
        <p:spPr>
          <a:xfrm>
            <a:off x="0" y="-28836"/>
            <a:ext cx="12192000" cy="520700"/>
          </a:xfrm>
          <a:prstGeom prst="rect">
            <a:avLst/>
          </a:prstGeom>
          <a:solidFill>
            <a:srgbClr val="DFD7E9"/>
          </a:solidFill>
          <a:ln>
            <a:solidFill>
              <a:srgbClr val="DFD7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sz="2800" dirty="0" smtClean="0">
                <a:solidFill>
                  <a:schemeClr val="tx1"/>
                </a:solidFill>
                <a:latin typeface="華康中特圓體" panose="020F0809000000000000" pitchFamily="49" charset="-120"/>
                <a:ea typeface="華康中特圓體" panose="020F0809000000000000" pitchFamily="49" charset="-120"/>
                <a:sym typeface="Wingdings" panose="05000000000000000000" pitchFamily="2" charset="2"/>
              </a:rPr>
              <a:t>二、</a:t>
            </a:r>
            <a:r>
              <a:rPr lang="en-US" altLang="zh-TW" sz="2800" dirty="0" smtClean="0">
                <a:solidFill>
                  <a:schemeClr val="tx1"/>
                </a:solidFill>
                <a:latin typeface="華康中特圓體" panose="020F0809000000000000" pitchFamily="49" charset="-120"/>
                <a:ea typeface="華康中特圓體" panose="020F0809000000000000" pitchFamily="49" charset="-120"/>
                <a:sym typeface="Wingdings" panose="05000000000000000000" pitchFamily="2" charset="2"/>
              </a:rPr>
              <a:t>111</a:t>
            </a:r>
            <a:r>
              <a:rPr lang="zh-TW" altLang="en-US" sz="2800" dirty="0">
                <a:solidFill>
                  <a:schemeClr val="tx1"/>
                </a:solidFill>
                <a:latin typeface="華康中特圓體" panose="020F0809000000000000" pitchFamily="49" charset="-120"/>
                <a:ea typeface="華康中特圓體" panose="020F0809000000000000" pitchFamily="49" charset="-120"/>
                <a:sym typeface="Wingdings" panose="05000000000000000000" pitchFamily="2" charset="2"/>
              </a:rPr>
              <a:t>學年</a:t>
            </a:r>
            <a:r>
              <a:rPr lang="zh-TW" altLang="en-US" sz="2800" dirty="0" smtClean="0">
                <a:solidFill>
                  <a:schemeClr val="tx1"/>
                </a:solidFill>
                <a:latin typeface="華康中特圓體" panose="020F0809000000000000" pitchFamily="49" charset="-120"/>
                <a:ea typeface="華康中特圓體" panose="020F0809000000000000" pitchFamily="49" charset="-120"/>
                <a:sym typeface="Wingdings" panose="05000000000000000000" pitchFamily="2" charset="2"/>
              </a:rPr>
              <a:t>度重要變革事項</a:t>
            </a:r>
            <a:r>
              <a:rPr lang="en-US" altLang="zh-TW" sz="2800" dirty="0" smtClean="0">
                <a:solidFill>
                  <a:schemeClr val="tx1"/>
                </a:solidFill>
                <a:latin typeface="華康中特圓體" panose="020F0809000000000000" pitchFamily="49" charset="-120"/>
                <a:ea typeface="華康中特圓體" panose="020F0809000000000000" pitchFamily="49" charset="-120"/>
                <a:sym typeface="Wingdings" panose="05000000000000000000" pitchFamily="2" charset="2"/>
              </a:rPr>
              <a:t>(5/7)-</a:t>
            </a:r>
            <a:r>
              <a:rPr lang="zh-TW" altLang="en-US" sz="2000" spc="-75" dirty="0">
                <a:solidFill>
                  <a:prstClr val="black"/>
                </a:solidFill>
                <a:latin typeface="華康中特圓體" panose="020F0809000000000000" pitchFamily="49" charset="-120"/>
                <a:ea typeface="華康中特圓體" panose="020F0809000000000000" pitchFamily="49" charset="-120"/>
              </a:rPr>
              <a:t>學習歷程中央資料庫資料釋出之招生單位作業</a:t>
            </a:r>
            <a:r>
              <a:rPr lang="zh-TW" altLang="en-US" sz="2000" spc="-75" dirty="0" smtClean="0">
                <a:solidFill>
                  <a:prstClr val="black"/>
                </a:solidFill>
                <a:latin typeface="華康中特圓體" panose="020F0809000000000000" pitchFamily="49" charset="-120"/>
                <a:ea typeface="華康中特圓體" panose="020F0809000000000000" pitchFamily="49" charset="-120"/>
              </a:rPr>
              <a:t>流程</a:t>
            </a:r>
            <a:endParaRPr lang="zh-TW" altLang="en-US" sz="2000" dirty="0">
              <a:solidFill>
                <a:schemeClr val="tx1"/>
              </a:solidFill>
              <a:latin typeface="華康中特圓體" panose="020F0809000000000000" pitchFamily="49" charset="-120"/>
              <a:ea typeface="華康中特圓體" panose="020F0809000000000000" pitchFamily="49" charset="-120"/>
            </a:endParaRPr>
          </a:p>
        </p:txBody>
      </p:sp>
      <p:sp>
        <p:nvSpPr>
          <p:cNvPr id="20" name="矩形 19"/>
          <p:cNvSpPr/>
          <p:nvPr/>
        </p:nvSpPr>
        <p:spPr>
          <a:xfrm>
            <a:off x="5850812" y="5228172"/>
            <a:ext cx="5048865" cy="461665"/>
          </a:xfrm>
          <a:prstGeom prst="rect">
            <a:avLst/>
          </a:prstGeom>
        </p:spPr>
        <p:txBody>
          <a:bodyPr wrap="square">
            <a:spAutoFit/>
          </a:bodyPr>
          <a:lstStyle/>
          <a:p>
            <a:r>
              <a:rPr lang="zh-TW" altLang="zh-TW" sz="1200" dirty="0">
                <a:latin typeface="華康中特圓體" panose="020F0809000000000000" pitchFamily="49" charset="-120"/>
                <a:ea typeface="華康中特圓體" panose="020F0809000000000000" pitchFamily="49" charset="-120"/>
                <a:cs typeface="Times New Roman" panose="02020603050405020304" pitchFamily="18" charset="0"/>
              </a:rPr>
              <a:t>一</a:t>
            </a:r>
            <a:r>
              <a:rPr lang="en-US" altLang="zh-TW" sz="1200" dirty="0" smtClean="0">
                <a:latin typeface="華康中特圓體" panose="020F0809000000000000" pitchFamily="49" charset="-120"/>
                <a:ea typeface="華康中特圓體" panose="020F0809000000000000" pitchFamily="49" charset="-120"/>
              </a:rPr>
              <a:t>~</a:t>
            </a:r>
            <a:r>
              <a:rPr lang="zh-TW" altLang="en-US" sz="1200" dirty="0" smtClean="0">
                <a:latin typeface="華康中特圓體" panose="020F0809000000000000" pitchFamily="49" charset="-120"/>
                <a:ea typeface="華康中特圓體" panose="020F0809000000000000" pitchFamily="49" charset="-120"/>
              </a:rPr>
              <a:t>六</a:t>
            </a:r>
            <a:r>
              <a:rPr lang="zh-TW" altLang="zh-TW" sz="1200" dirty="0" smtClean="0">
                <a:latin typeface="華康中特圓體" panose="020F0809000000000000" pitchFamily="49" charset="-120"/>
                <a:ea typeface="華康中特圓體" panose="020F0809000000000000" pitchFamily="49" charset="-120"/>
                <a:cs typeface="Times New Roman" panose="02020603050405020304" pitchFamily="18" charset="0"/>
              </a:rPr>
              <a:t>學期</a:t>
            </a:r>
            <a:r>
              <a:rPr lang="zh-TW" altLang="zh-TW" sz="1200" dirty="0">
                <a:latin typeface="華康中特圓體" panose="020F0809000000000000" pitchFamily="49" charset="-120"/>
                <a:ea typeface="華康中特圓體" panose="020F0809000000000000" pitchFamily="49" charset="-120"/>
                <a:cs typeface="Times New Roman" panose="02020603050405020304" pitchFamily="18" charset="0"/>
              </a:rPr>
              <a:t>學習歷程</a:t>
            </a:r>
            <a:r>
              <a:rPr lang="zh-TW" altLang="zh-TW" sz="1200" dirty="0" smtClean="0">
                <a:latin typeface="華康中特圓體" panose="020F0809000000000000" pitchFamily="49" charset="-120"/>
                <a:ea typeface="華康中特圓體" panose="020F0809000000000000" pitchFamily="49" charset="-120"/>
                <a:cs typeface="Times New Roman" panose="02020603050405020304" pitchFamily="18" charset="0"/>
              </a:rPr>
              <a:t>檔案</a:t>
            </a:r>
            <a:r>
              <a:rPr lang="en-US" altLang="zh-TW" sz="1200" dirty="0" smtClean="0">
                <a:latin typeface="華康中特圓體" panose="020F0809000000000000" pitchFamily="49" charset="-120"/>
                <a:ea typeface="華康中特圓體" panose="020F0809000000000000" pitchFamily="49" charset="-120"/>
              </a:rPr>
              <a:t>(</a:t>
            </a:r>
            <a:r>
              <a:rPr lang="zh-TW" altLang="zh-TW" sz="1200" dirty="0" smtClean="0">
                <a:latin typeface="華康中特圓體" panose="020F0809000000000000" pitchFamily="49" charset="-120"/>
                <a:ea typeface="華康中特圓體" panose="020F0809000000000000" pitchFamily="49" charset="-120"/>
                <a:cs typeface="Times New Roman" panose="02020603050405020304" pitchFamily="18" charset="0"/>
              </a:rPr>
              <a:t>含</a:t>
            </a:r>
            <a:r>
              <a:rPr lang="zh-TW" altLang="zh-TW" sz="1200" dirty="0">
                <a:latin typeface="華康中特圓體" panose="020F0809000000000000" pitchFamily="49" charset="-120"/>
                <a:ea typeface="華康中特圓體" panose="020F0809000000000000" pitchFamily="49" charset="-120"/>
                <a:cs typeface="Times New Roman" panose="02020603050405020304" pitchFamily="18" charset="0"/>
              </a:rPr>
              <a:t>修課紀錄、課程學習成果及多元</a:t>
            </a:r>
            <a:r>
              <a:rPr lang="zh-TW" altLang="zh-TW" sz="1200" dirty="0" smtClean="0">
                <a:latin typeface="華康中特圓體" panose="020F0809000000000000" pitchFamily="49" charset="-120"/>
                <a:ea typeface="華康中特圓體" panose="020F0809000000000000" pitchFamily="49" charset="-120"/>
                <a:cs typeface="Times New Roman" panose="02020603050405020304" pitchFamily="18" charset="0"/>
              </a:rPr>
              <a:t>表現</a:t>
            </a:r>
            <a:r>
              <a:rPr lang="en-US" altLang="zh-TW" sz="1200" dirty="0" smtClean="0">
                <a:latin typeface="華康中特圓體" panose="020F0809000000000000" pitchFamily="49" charset="-120"/>
                <a:ea typeface="華康中特圓體" panose="020F0809000000000000" pitchFamily="49" charset="-120"/>
              </a:rPr>
              <a:t>)</a:t>
            </a:r>
            <a:r>
              <a:rPr lang="zh-TW" altLang="zh-TW" sz="1200" dirty="0" smtClean="0">
                <a:latin typeface="華康中特圓體" panose="020F0809000000000000" pitchFamily="49" charset="-120"/>
                <a:ea typeface="華康中特圓體" panose="020F0809000000000000" pitchFamily="49" charset="-120"/>
                <a:cs typeface="Times New Roman" panose="02020603050405020304" pitchFamily="18" charset="0"/>
              </a:rPr>
              <a:t>，</a:t>
            </a:r>
          </a:p>
          <a:p>
            <a:r>
              <a:rPr lang="zh-TW" altLang="zh-TW" sz="1200" dirty="0" smtClean="0">
                <a:latin typeface="華康中特圓體" panose="020F0809000000000000" pitchFamily="49" charset="-120"/>
                <a:ea typeface="華康中特圓體" panose="020F0809000000000000" pitchFamily="49" charset="-120"/>
                <a:cs typeface="Times New Roman" panose="02020603050405020304" pitchFamily="18" charset="0"/>
              </a:rPr>
              <a:t>其中修課紀錄不含第六學期修課紀錄。</a:t>
            </a:r>
            <a:endParaRPr lang="zh-TW" altLang="en-US" sz="1200" dirty="0">
              <a:latin typeface="華康中特圓體" panose="020F0809000000000000" pitchFamily="49" charset="-120"/>
              <a:ea typeface="華康中特圓體" panose="020F0809000000000000" pitchFamily="49" charset="-120"/>
            </a:endParaRPr>
          </a:p>
        </p:txBody>
      </p:sp>
    </p:spTree>
    <p:extLst>
      <p:ext uri="{BB962C8B-B14F-4D97-AF65-F5344CB8AC3E}">
        <p14:creationId xmlns:p14="http://schemas.microsoft.com/office/powerpoint/2010/main" val="97205470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0"/>
            <a:ext cx="12192000" cy="520700"/>
          </a:xfrm>
          <a:prstGeom prst="rect">
            <a:avLst/>
          </a:prstGeom>
          <a:solidFill>
            <a:srgbClr val="DFD7E9"/>
          </a:solidFill>
          <a:ln>
            <a:solidFill>
              <a:srgbClr val="DFD7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sz="2400" dirty="0" smtClean="0">
                <a:solidFill>
                  <a:schemeClr val="tx1"/>
                </a:solidFill>
                <a:latin typeface="華康中特圓體" panose="020F0809000000000000" pitchFamily="49" charset="-120"/>
                <a:ea typeface="華康中特圓體" panose="020F0809000000000000" pitchFamily="49" charset="-120"/>
              </a:rPr>
              <a:t>三、個別報名</a:t>
            </a:r>
            <a:r>
              <a:rPr lang="en-US" altLang="zh-TW" sz="2400" dirty="0" smtClean="0">
                <a:solidFill>
                  <a:schemeClr val="tx1"/>
                </a:solidFill>
                <a:latin typeface="華康中特圓體" panose="020F0809000000000000" pitchFamily="49" charset="-120"/>
                <a:ea typeface="華康中特圓體" panose="020F0809000000000000" pitchFamily="49" charset="-120"/>
              </a:rPr>
              <a:t>【</a:t>
            </a:r>
            <a:r>
              <a:rPr lang="zh-TW" altLang="en-US" sz="2400" dirty="0" smtClean="0">
                <a:solidFill>
                  <a:schemeClr val="tx1"/>
                </a:solidFill>
                <a:latin typeface="華康中特圓體" panose="020F0809000000000000" pitchFamily="49" charset="-120"/>
                <a:ea typeface="華康中特圓體" panose="020F0809000000000000" pitchFamily="49" charset="-120"/>
              </a:rPr>
              <a:t>步驟</a:t>
            </a:r>
            <a:r>
              <a:rPr lang="en-US" altLang="zh-TW" sz="2400" dirty="0" smtClean="0">
                <a:solidFill>
                  <a:schemeClr val="tx1"/>
                </a:solidFill>
                <a:latin typeface="華康中特圓體" panose="020F0809000000000000" pitchFamily="49" charset="-120"/>
                <a:ea typeface="華康中特圓體" panose="020F0809000000000000" pitchFamily="49" charset="-120"/>
              </a:rPr>
              <a:t>3】</a:t>
            </a:r>
            <a:r>
              <a:rPr lang="zh-TW" altLang="en-US" sz="2400" dirty="0" smtClean="0">
                <a:solidFill>
                  <a:schemeClr val="tx1"/>
                </a:solidFill>
                <a:latin typeface="華康中特圓體" panose="020F0809000000000000" pitchFamily="49" charset="-120"/>
                <a:ea typeface="華康中特圓體" panose="020F0809000000000000" pitchFamily="49" charset="-120"/>
              </a:rPr>
              <a:t>：</a:t>
            </a:r>
            <a:r>
              <a:rPr lang="en-US" altLang="zh-TW" sz="2400" dirty="0" smtClean="0">
                <a:solidFill>
                  <a:schemeClr val="tx1"/>
                </a:solidFill>
                <a:latin typeface="華康中特圓體" panose="020F0809000000000000" pitchFamily="49" charset="-120"/>
                <a:ea typeface="華康中特圓體" panose="020F0809000000000000" pitchFamily="49" charset="-120"/>
              </a:rPr>
              <a:t>4.</a:t>
            </a:r>
            <a:r>
              <a:rPr lang="zh-TW" altLang="en-US" sz="2400" dirty="0" smtClean="0">
                <a:solidFill>
                  <a:schemeClr val="tx1"/>
                </a:solidFill>
                <a:latin typeface="華康中特圓體" panose="020F0809000000000000" pitchFamily="49" charset="-120"/>
                <a:ea typeface="華康中特圓體" panose="020F0809000000000000" pitchFamily="49" charset="-120"/>
              </a:rPr>
              <a:t>選填校系</a:t>
            </a:r>
            <a:r>
              <a:rPr lang="en-US" altLang="zh-TW" sz="2400" dirty="0" smtClean="0">
                <a:solidFill>
                  <a:schemeClr val="tx1"/>
                </a:solidFill>
                <a:latin typeface="華康中特圓體" panose="020F0809000000000000" pitchFamily="49" charset="-120"/>
                <a:ea typeface="華康中特圓體" panose="020F0809000000000000" pitchFamily="49" charset="-120"/>
              </a:rPr>
              <a:t>(</a:t>
            </a:r>
            <a:r>
              <a:rPr lang="zh-TW" altLang="en-US" sz="2400" dirty="0" smtClean="0">
                <a:solidFill>
                  <a:schemeClr val="tx1"/>
                </a:solidFill>
                <a:latin typeface="華康中特圓體" panose="020F0809000000000000" pitchFamily="49" charset="-120"/>
                <a:ea typeface="華康中特圓體" panose="020F0809000000000000" pitchFamily="49" charset="-120"/>
              </a:rPr>
              <a:t>組</a:t>
            </a:r>
            <a:r>
              <a:rPr lang="en-US" altLang="zh-TW" sz="2400" dirty="0" smtClean="0">
                <a:solidFill>
                  <a:schemeClr val="tx1"/>
                </a:solidFill>
                <a:latin typeface="華康中特圓體" panose="020F0809000000000000" pitchFamily="49" charset="-120"/>
                <a:ea typeface="華康中特圓體" panose="020F0809000000000000" pitchFamily="49" charset="-120"/>
              </a:rPr>
              <a:t>)</a:t>
            </a:r>
            <a:r>
              <a:rPr lang="zh-TW" altLang="en-US" sz="2400" dirty="0" smtClean="0">
                <a:solidFill>
                  <a:schemeClr val="tx1"/>
                </a:solidFill>
                <a:latin typeface="華康中特圓體" panose="020F0809000000000000" pitchFamily="49" charset="-120"/>
                <a:ea typeface="華康中特圓體" panose="020F0809000000000000" pitchFamily="49" charset="-120"/>
              </a:rPr>
              <a:t>、學程</a:t>
            </a:r>
            <a:r>
              <a:rPr lang="en-US" altLang="zh-TW" sz="2400" dirty="0" smtClean="0">
                <a:solidFill>
                  <a:schemeClr val="tx1"/>
                </a:solidFill>
                <a:latin typeface="華康中特圓體" panose="020F0809000000000000" pitchFamily="49" charset="-120"/>
                <a:ea typeface="華康中特圓體" panose="020F0809000000000000" pitchFamily="49" charset="-120"/>
              </a:rPr>
              <a:t>(1/4)</a:t>
            </a:r>
            <a:endParaRPr lang="zh-TW" altLang="en-US" sz="2400" dirty="0" smtClean="0">
              <a:solidFill>
                <a:schemeClr val="tx1"/>
              </a:solidFill>
              <a:latin typeface="華康中特圓體" panose="020F0809000000000000" pitchFamily="49" charset="-120"/>
              <a:ea typeface="華康中特圓體" panose="020F0809000000000000" pitchFamily="49" charset="-120"/>
            </a:endParaRPr>
          </a:p>
        </p:txBody>
      </p:sp>
      <p:sp>
        <p:nvSpPr>
          <p:cNvPr id="4" name="五邊形 3"/>
          <p:cNvSpPr/>
          <p:nvPr/>
        </p:nvSpPr>
        <p:spPr>
          <a:xfrm rot="5400000">
            <a:off x="808841" y="-32837"/>
            <a:ext cx="920750" cy="2501900"/>
          </a:xfrm>
          <a:prstGeom prst="homePlate">
            <a:avLst>
              <a:gd name="adj" fmla="val 41813"/>
            </a:avLst>
          </a:prstGeom>
          <a:solidFill>
            <a:srgbClr val="DADD00"/>
          </a:solidFill>
          <a:ln>
            <a:solidFill>
              <a:srgbClr val="DADD00"/>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zh-TW" altLang="en-US" dirty="0" smtClean="0">
                <a:solidFill>
                  <a:schemeClr val="tx1"/>
                </a:solidFill>
                <a:latin typeface="華康中特圓體" panose="020F0809000000000000" pitchFamily="49" charset="-120"/>
                <a:ea typeface="華康中特圓體" panose="020F0809000000000000" pitchFamily="49" charset="-120"/>
              </a:rPr>
              <a:t>步驟</a:t>
            </a:r>
            <a:r>
              <a:rPr lang="en-US" altLang="zh-TW" dirty="0" smtClean="0">
                <a:solidFill>
                  <a:schemeClr val="tx1"/>
                </a:solidFill>
                <a:latin typeface="華康中特圓體" panose="020F0809000000000000" pitchFamily="49" charset="-120"/>
                <a:ea typeface="華康中特圓體" panose="020F0809000000000000" pitchFamily="49" charset="-120"/>
              </a:rPr>
              <a:t>3.</a:t>
            </a:r>
            <a:r>
              <a:rPr lang="zh-TW" altLang="en-US" dirty="0" smtClean="0">
                <a:solidFill>
                  <a:schemeClr val="tx1"/>
                </a:solidFill>
                <a:latin typeface="華康中特圓體" panose="020F0809000000000000" pitchFamily="49" charset="-120"/>
                <a:ea typeface="華康中特圓體" panose="020F0809000000000000" pitchFamily="49" charset="-120"/>
              </a:rPr>
              <a:t>完成報名流程</a:t>
            </a:r>
            <a:endParaRPr lang="en-US" altLang="zh-TW" dirty="0" smtClean="0">
              <a:solidFill>
                <a:schemeClr val="tx1"/>
              </a:solidFill>
              <a:latin typeface="華康中特圓體" panose="020F0809000000000000" pitchFamily="49" charset="-120"/>
              <a:ea typeface="華康中特圓體" panose="020F0809000000000000" pitchFamily="49" charset="-120"/>
            </a:endParaRPr>
          </a:p>
          <a:p>
            <a:pPr algn="ctr"/>
            <a:r>
              <a:rPr lang="zh-TW" altLang="en-US" sz="1200" dirty="0" smtClean="0">
                <a:solidFill>
                  <a:schemeClr val="tx1"/>
                </a:solidFill>
                <a:latin typeface="微軟正黑體" panose="020B0604030504040204" pitchFamily="34" charset="-120"/>
                <a:ea typeface="微軟正黑體" panose="020B0604030504040204" pitchFamily="34" charset="-120"/>
              </a:rPr>
              <a:t>請按照左欄順序</a:t>
            </a:r>
            <a:endParaRPr lang="en-US" altLang="zh-TW" sz="1200" dirty="0" smtClean="0">
              <a:solidFill>
                <a:schemeClr val="tx1"/>
              </a:solidFill>
              <a:latin typeface="微軟正黑體" panose="020B0604030504040204" pitchFamily="34" charset="-120"/>
              <a:ea typeface="微軟正黑體" panose="020B0604030504040204" pitchFamily="34" charset="-120"/>
            </a:endParaRPr>
          </a:p>
          <a:p>
            <a:pPr algn="ctr"/>
            <a:r>
              <a:rPr lang="zh-TW" altLang="en-US" sz="1200" dirty="0" smtClean="0">
                <a:solidFill>
                  <a:schemeClr val="tx1"/>
                </a:solidFill>
                <a:latin typeface="微軟正黑體" panose="020B0604030504040204" pitchFamily="34" charset="-120"/>
                <a:ea typeface="微軟正黑體" panose="020B0604030504040204" pitchFamily="34" charset="-120"/>
              </a:rPr>
              <a:t>依序完成確認及填寫</a:t>
            </a:r>
            <a:endParaRPr lang="zh-TW" altLang="en-US" sz="1200" dirty="0">
              <a:solidFill>
                <a:schemeClr val="tx1"/>
              </a:solidFill>
              <a:latin typeface="微軟正黑體" panose="020B0604030504040204" pitchFamily="34" charset="-120"/>
              <a:ea typeface="微軟正黑體" panose="020B0604030504040204" pitchFamily="34" charset="-120"/>
            </a:endParaRPr>
          </a:p>
        </p:txBody>
      </p:sp>
      <p:sp>
        <p:nvSpPr>
          <p:cNvPr id="5" name="矩形 4"/>
          <p:cNvSpPr/>
          <p:nvPr/>
        </p:nvSpPr>
        <p:spPr>
          <a:xfrm>
            <a:off x="18267" y="1678489"/>
            <a:ext cx="2389654" cy="1763211"/>
          </a:xfrm>
          <a:prstGeom prst="rect">
            <a:avLst/>
          </a:prstGeom>
          <a:solidFill>
            <a:srgbClr val="ED7D31"/>
          </a:solidFill>
          <a:ln>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600"/>
              </a:spcAft>
            </a:pPr>
            <a:r>
              <a:rPr lang="en-US" altLang="zh-TW" sz="1200" b="1" dirty="0">
                <a:latin typeface="微軟正黑體" panose="020B0604030504040204" pitchFamily="34" charset="-120"/>
                <a:ea typeface="微軟正黑體" panose="020B0604030504040204" pitchFamily="34" charset="-120"/>
              </a:rPr>
              <a:t>1.</a:t>
            </a:r>
            <a:r>
              <a:rPr lang="zh-TW" altLang="en-US" sz="1200" b="1" dirty="0">
                <a:latin typeface="微軟正黑體" panose="020B0604030504040204" pitchFamily="34" charset="-120"/>
                <a:ea typeface="微軟正黑體" panose="020B0604030504040204" pitchFamily="34" charset="-120"/>
              </a:rPr>
              <a:t>確認繳費帳號</a:t>
            </a:r>
            <a:endParaRPr lang="en-US" altLang="zh-TW" sz="1200" b="1" dirty="0">
              <a:latin typeface="微軟正黑體" panose="020B0604030504040204" pitchFamily="34" charset="-120"/>
              <a:ea typeface="微軟正黑體" panose="020B0604030504040204" pitchFamily="34" charset="-120"/>
            </a:endParaRPr>
          </a:p>
          <a:p>
            <a:pPr>
              <a:spcAft>
                <a:spcPts val="600"/>
              </a:spcAft>
            </a:pPr>
            <a:r>
              <a:rPr lang="en-US" altLang="zh-TW" sz="1200" b="1" dirty="0">
                <a:latin typeface="微軟正黑體" panose="020B0604030504040204" pitchFamily="34" charset="-120"/>
                <a:ea typeface="微軟正黑體" panose="020B0604030504040204" pitchFamily="34" charset="-120"/>
              </a:rPr>
              <a:t>2.</a:t>
            </a:r>
            <a:r>
              <a:rPr lang="zh-TW" altLang="en-US" sz="1200" b="1" dirty="0">
                <a:latin typeface="微軟正黑體" panose="020B0604030504040204" pitchFamily="34" charset="-120"/>
                <a:ea typeface="微軟正黑體" panose="020B0604030504040204" pitchFamily="34" charset="-120"/>
              </a:rPr>
              <a:t>繳費狀態</a:t>
            </a:r>
            <a:endParaRPr lang="en-US" altLang="zh-TW" sz="1200" b="1" dirty="0">
              <a:latin typeface="微軟正黑體" panose="020B0604030504040204" pitchFamily="34" charset="-120"/>
              <a:ea typeface="微軟正黑體" panose="020B0604030504040204" pitchFamily="34" charset="-120"/>
            </a:endParaRPr>
          </a:p>
          <a:p>
            <a:r>
              <a:rPr lang="en-US" altLang="zh-TW" sz="1200" b="1" dirty="0">
                <a:latin typeface="微軟正黑體" panose="020B0604030504040204" pitchFamily="34" charset="-120"/>
                <a:ea typeface="微軟正黑體" panose="020B0604030504040204" pitchFamily="34" charset="-120"/>
              </a:rPr>
              <a:t>3.</a:t>
            </a:r>
            <a:r>
              <a:rPr lang="zh-TW" altLang="en-US" sz="1200" b="1" dirty="0">
                <a:latin typeface="微軟正黑體" panose="020B0604030504040204" pitchFamily="34" charset="-120"/>
                <a:ea typeface="微軟正黑體" panose="020B0604030504040204" pitchFamily="34" charset="-120"/>
              </a:rPr>
              <a:t>確認中央資料庫</a:t>
            </a:r>
            <a:r>
              <a:rPr lang="zh-TW" altLang="en-US" sz="1200" b="1" dirty="0" smtClean="0">
                <a:latin typeface="微軟正黑體" panose="020B0604030504040204" pitchFamily="34" charset="-120"/>
                <a:ea typeface="微軟正黑體" panose="020B0604030504040204" pitchFamily="34" charset="-120"/>
              </a:rPr>
              <a:t>學習</a:t>
            </a:r>
            <a:r>
              <a:rPr lang="zh-TW" altLang="en-US" sz="1200" b="1" dirty="0">
                <a:latin typeface="微軟正黑體" panose="020B0604030504040204" pitchFamily="34" charset="-120"/>
                <a:ea typeface="微軟正黑體" panose="020B0604030504040204" pitchFamily="34" charset="-120"/>
              </a:rPr>
              <a:t>歷程</a:t>
            </a:r>
            <a:r>
              <a:rPr lang="zh-TW" altLang="en-US" sz="1200" b="1" dirty="0" smtClean="0">
                <a:latin typeface="微軟正黑體" panose="020B0604030504040204" pitchFamily="34" charset="-120"/>
                <a:ea typeface="微軟正黑體" panose="020B0604030504040204" pitchFamily="34" charset="-120"/>
              </a:rPr>
              <a:t>檔案</a:t>
            </a:r>
            <a:r>
              <a:rPr lang="zh-TW" altLang="en-US" sz="1200" b="1" dirty="0">
                <a:latin typeface="微軟正黑體" panose="020B0604030504040204" pitchFamily="34" charset="-120"/>
                <a:ea typeface="微軟正黑體" panose="020B0604030504040204" pitchFamily="34" charset="-120"/>
              </a:rPr>
              <a:t> </a:t>
            </a:r>
            <a:endParaRPr lang="en-US" altLang="zh-TW" sz="1200" b="1" dirty="0" smtClean="0">
              <a:latin typeface="微軟正黑體" panose="020B0604030504040204" pitchFamily="34" charset="-120"/>
              <a:ea typeface="微軟正黑體" panose="020B0604030504040204" pitchFamily="34" charset="-120"/>
            </a:endParaRPr>
          </a:p>
          <a:p>
            <a:pPr>
              <a:spcAft>
                <a:spcPts val="600"/>
              </a:spcAft>
            </a:pPr>
            <a:r>
              <a:rPr lang="zh-TW" altLang="en-US" sz="1200" b="1" dirty="0">
                <a:latin typeface="微軟正黑體" panose="020B0604030504040204" pitchFamily="34" charset="-120"/>
                <a:ea typeface="微軟正黑體" panose="020B0604030504040204" pitchFamily="34" charset="-120"/>
              </a:rPr>
              <a:t> </a:t>
            </a:r>
            <a:r>
              <a:rPr lang="zh-TW" altLang="en-US" sz="1200" b="1" dirty="0" smtClean="0">
                <a:latin typeface="微軟正黑體" panose="020B0604030504040204" pitchFamily="34" charset="-120"/>
                <a:ea typeface="微軟正黑體" panose="020B0604030504040204" pitchFamily="34" charset="-120"/>
              </a:rPr>
              <a:t>  使用</a:t>
            </a:r>
            <a:r>
              <a:rPr lang="zh-TW" altLang="en-US" sz="1200" b="1" dirty="0">
                <a:latin typeface="微軟正黑體" panose="020B0604030504040204" pitchFamily="34" charset="-120"/>
                <a:ea typeface="微軟正黑體" panose="020B0604030504040204" pitchFamily="34" charset="-120"/>
              </a:rPr>
              <a:t>意願</a:t>
            </a:r>
            <a:endParaRPr lang="en-US" altLang="zh-TW" sz="1200" b="1" dirty="0">
              <a:latin typeface="微軟正黑體" panose="020B0604030504040204" pitchFamily="34" charset="-120"/>
              <a:ea typeface="微軟正黑體" panose="020B0604030504040204" pitchFamily="34" charset="-120"/>
            </a:endParaRPr>
          </a:p>
          <a:p>
            <a:pPr>
              <a:spcAft>
                <a:spcPts val="600"/>
              </a:spcAft>
            </a:pPr>
            <a:r>
              <a:rPr lang="en-US" altLang="zh-TW" b="1" u="sng"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sym typeface="Wingdings" panose="05000000000000000000" pitchFamily="2" charset="2"/>
              </a:rPr>
              <a:t></a:t>
            </a:r>
            <a:r>
              <a:rPr lang="en-US" altLang="zh-TW" b="1" u="sng"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4</a:t>
            </a:r>
            <a:r>
              <a:rPr lang="en-US" altLang="zh-TW" b="1" u="sng"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b="1" u="sng"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選填校</a:t>
            </a:r>
            <a:r>
              <a:rPr lang="zh-TW" altLang="en-US" b="1" u="sng"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系</a:t>
            </a:r>
            <a:r>
              <a:rPr lang="en-US" altLang="zh-TW" b="1" u="sng"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b="1" u="sng"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組</a:t>
            </a:r>
            <a:r>
              <a:rPr lang="en-US" altLang="zh-TW" b="1" u="sng"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b="1" u="sng"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學</a:t>
            </a:r>
            <a:r>
              <a:rPr lang="zh-TW" altLang="en-US" b="1" u="sng"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程</a:t>
            </a:r>
            <a:endParaRPr lang="en-US" altLang="zh-TW" b="1" u="sng"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r>
              <a:rPr lang="en-US" altLang="zh-TW" sz="1200" b="1" dirty="0" smtClean="0">
                <a:latin typeface="微軟正黑體" panose="020B0604030504040204" pitchFamily="34" charset="-120"/>
                <a:ea typeface="微軟正黑體" panose="020B0604030504040204" pitchFamily="34" charset="-120"/>
              </a:rPr>
              <a:t>5.</a:t>
            </a:r>
            <a:r>
              <a:rPr lang="zh-TW" altLang="en-US" sz="1200" b="1" dirty="0" smtClean="0">
                <a:latin typeface="微軟正黑體" panose="020B0604030504040204" pitchFamily="34" charset="-120"/>
                <a:ea typeface="微軟正黑體" panose="020B0604030504040204" pitchFamily="34" charset="-120"/>
              </a:rPr>
              <a:t>列印</a:t>
            </a:r>
            <a:endParaRPr lang="zh-TW" altLang="en-US" sz="1200" b="1" dirty="0">
              <a:latin typeface="微軟正黑體" panose="020B0604030504040204" pitchFamily="34" charset="-120"/>
              <a:ea typeface="微軟正黑體" panose="020B0604030504040204" pitchFamily="34" charset="-120"/>
            </a:endParaRPr>
          </a:p>
        </p:txBody>
      </p:sp>
      <p:pic>
        <p:nvPicPr>
          <p:cNvPr id="7" name="圖片 6"/>
          <p:cNvPicPr>
            <a:picLocks noChangeAspect="1"/>
          </p:cNvPicPr>
          <p:nvPr/>
        </p:nvPicPr>
        <p:blipFill>
          <a:blip r:embed="rId2"/>
          <a:stretch>
            <a:fillRect/>
          </a:stretch>
        </p:blipFill>
        <p:spPr>
          <a:xfrm>
            <a:off x="2832100" y="617122"/>
            <a:ext cx="8259328" cy="5953956"/>
          </a:xfrm>
          <a:prstGeom prst="rect">
            <a:avLst/>
          </a:prstGeom>
        </p:spPr>
      </p:pic>
      <p:sp>
        <p:nvSpPr>
          <p:cNvPr id="8" name="矩形 7"/>
          <p:cNvSpPr/>
          <p:nvPr/>
        </p:nvSpPr>
        <p:spPr>
          <a:xfrm>
            <a:off x="4582705" y="1619251"/>
            <a:ext cx="1519645" cy="275692"/>
          </a:xfrm>
          <a:prstGeom prst="rect">
            <a:avLst/>
          </a:prstGeom>
          <a:solidFill>
            <a:schemeClr val="bg2">
              <a:lumMod val="90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矩形 8"/>
          <p:cNvSpPr/>
          <p:nvPr/>
        </p:nvSpPr>
        <p:spPr>
          <a:xfrm>
            <a:off x="5772150" y="1894943"/>
            <a:ext cx="2924175" cy="34343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上彎箭號 9"/>
          <p:cNvSpPr/>
          <p:nvPr/>
        </p:nvSpPr>
        <p:spPr>
          <a:xfrm rot="10800000">
            <a:off x="4739957" y="2030091"/>
            <a:ext cx="1000125" cy="1094108"/>
          </a:xfrm>
          <a:prstGeom prst="bentUpArrow">
            <a:avLst>
              <a:gd name="adj1" fmla="val 10058"/>
              <a:gd name="adj2" fmla="val 11519"/>
              <a:gd name="adj3" fmla="val 16034"/>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矩形 11"/>
          <p:cNvSpPr/>
          <p:nvPr/>
        </p:nvSpPr>
        <p:spPr>
          <a:xfrm>
            <a:off x="5342527" y="2800603"/>
            <a:ext cx="626473" cy="2279397"/>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矩形圖說文字 10"/>
          <p:cNvSpPr/>
          <p:nvPr/>
        </p:nvSpPr>
        <p:spPr>
          <a:xfrm>
            <a:off x="5118100" y="5080000"/>
            <a:ext cx="4470400" cy="457200"/>
          </a:xfrm>
          <a:prstGeom prst="wedgeRectCallout">
            <a:avLst>
              <a:gd name="adj1" fmla="val -35130"/>
              <a:gd name="adj2" fmla="val -106547"/>
            </a:avLst>
          </a:prstGeom>
          <a:solidFill>
            <a:srgbClr val="00B050"/>
          </a:solidFill>
          <a:ln>
            <a:solidFill>
              <a:srgbClr val="00B05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sz="1400" dirty="0">
                <a:solidFill>
                  <a:schemeClr val="bg1"/>
                </a:solidFill>
                <a:latin typeface="華康中特圓體" panose="020F0809000000000000" pitchFamily="49" charset="-120"/>
                <a:ea typeface="華康中特圓體" panose="020F0809000000000000" pitchFamily="49" charset="-120"/>
                <a:cs typeface="Times New Roman" panose="02020603050405020304" pitchFamily="18" charset="0"/>
              </a:rPr>
              <a:t>請參閱簡章分則內「志願代碼」，輸入欲報名之代碼。</a:t>
            </a:r>
          </a:p>
        </p:txBody>
      </p:sp>
      <p:sp>
        <p:nvSpPr>
          <p:cNvPr id="2" name="投影片編號版面配置區 1"/>
          <p:cNvSpPr>
            <a:spLocks noGrp="1"/>
          </p:cNvSpPr>
          <p:nvPr>
            <p:ph type="sldNum" sz="quarter" idx="12"/>
          </p:nvPr>
        </p:nvSpPr>
        <p:spPr/>
        <p:txBody>
          <a:bodyPr/>
          <a:lstStyle/>
          <a:p>
            <a:fld id="{A6174ADA-354D-4803-A14C-B38EECA4D689}" type="slidenum">
              <a:rPr lang="zh-TW" altLang="en-US" smtClean="0"/>
              <a:t>80</a:t>
            </a:fld>
            <a:endParaRPr lang="zh-TW" altLang="en-US"/>
          </a:p>
        </p:txBody>
      </p:sp>
    </p:spTree>
    <p:extLst>
      <p:ext uri="{BB962C8B-B14F-4D97-AF65-F5344CB8AC3E}">
        <p14:creationId xmlns:p14="http://schemas.microsoft.com/office/powerpoint/2010/main" val="384096559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0"/>
            <a:ext cx="12192000" cy="520700"/>
          </a:xfrm>
          <a:prstGeom prst="rect">
            <a:avLst/>
          </a:prstGeom>
          <a:solidFill>
            <a:srgbClr val="DFD7E9"/>
          </a:solidFill>
          <a:ln>
            <a:solidFill>
              <a:srgbClr val="DFD7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sz="2400" dirty="0" smtClean="0">
                <a:solidFill>
                  <a:schemeClr val="tx1"/>
                </a:solidFill>
                <a:latin typeface="華康中特圓體" panose="020F0809000000000000" pitchFamily="49" charset="-120"/>
                <a:ea typeface="華康中特圓體" panose="020F0809000000000000" pitchFamily="49" charset="-120"/>
              </a:rPr>
              <a:t>三、個別報名</a:t>
            </a:r>
            <a:r>
              <a:rPr lang="en-US" altLang="zh-TW" sz="2400" dirty="0" smtClean="0">
                <a:solidFill>
                  <a:schemeClr val="tx1"/>
                </a:solidFill>
                <a:latin typeface="華康中特圓體" panose="020F0809000000000000" pitchFamily="49" charset="-120"/>
                <a:ea typeface="華康中特圓體" panose="020F0809000000000000" pitchFamily="49" charset="-120"/>
              </a:rPr>
              <a:t>【</a:t>
            </a:r>
            <a:r>
              <a:rPr lang="zh-TW" altLang="en-US" sz="2400" dirty="0" smtClean="0">
                <a:solidFill>
                  <a:schemeClr val="tx1"/>
                </a:solidFill>
                <a:latin typeface="華康中特圓體" panose="020F0809000000000000" pitchFamily="49" charset="-120"/>
                <a:ea typeface="華康中特圓體" panose="020F0809000000000000" pitchFamily="49" charset="-120"/>
              </a:rPr>
              <a:t>步驟</a:t>
            </a:r>
            <a:r>
              <a:rPr lang="en-US" altLang="zh-TW" sz="2400" dirty="0" smtClean="0">
                <a:solidFill>
                  <a:schemeClr val="tx1"/>
                </a:solidFill>
                <a:latin typeface="華康中特圓體" panose="020F0809000000000000" pitchFamily="49" charset="-120"/>
                <a:ea typeface="華康中特圓體" panose="020F0809000000000000" pitchFamily="49" charset="-120"/>
              </a:rPr>
              <a:t>3】</a:t>
            </a:r>
            <a:r>
              <a:rPr lang="zh-TW" altLang="en-US" sz="2400" dirty="0" smtClean="0">
                <a:solidFill>
                  <a:schemeClr val="tx1"/>
                </a:solidFill>
                <a:latin typeface="華康中特圓體" panose="020F0809000000000000" pitchFamily="49" charset="-120"/>
                <a:ea typeface="華康中特圓體" panose="020F0809000000000000" pitchFamily="49" charset="-120"/>
              </a:rPr>
              <a:t>：</a:t>
            </a:r>
            <a:r>
              <a:rPr lang="en-US" altLang="zh-TW" sz="2400" dirty="0" smtClean="0">
                <a:solidFill>
                  <a:schemeClr val="tx1"/>
                </a:solidFill>
                <a:latin typeface="華康中特圓體" panose="020F0809000000000000" pitchFamily="49" charset="-120"/>
                <a:ea typeface="華康中特圓體" panose="020F0809000000000000" pitchFamily="49" charset="-120"/>
              </a:rPr>
              <a:t>4.</a:t>
            </a:r>
            <a:r>
              <a:rPr lang="zh-TW" altLang="en-US" sz="2400" dirty="0" smtClean="0">
                <a:solidFill>
                  <a:schemeClr val="tx1"/>
                </a:solidFill>
                <a:latin typeface="華康中特圓體" panose="020F0809000000000000" pitchFamily="49" charset="-120"/>
                <a:ea typeface="華康中特圓體" panose="020F0809000000000000" pitchFamily="49" charset="-120"/>
              </a:rPr>
              <a:t>選填校系</a:t>
            </a:r>
            <a:r>
              <a:rPr lang="en-US" altLang="zh-TW" sz="2400" dirty="0" smtClean="0">
                <a:solidFill>
                  <a:schemeClr val="tx1"/>
                </a:solidFill>
                <a:latin typeface="華康中特圓體" panose="020F0809000000000000" pitchFamily="49" charset="-120"/>
                <a:ea typeface="華康中特圓體" panose="020F0809000000000000" pitchFamily="49" charset="-120"/>
              </a:rPr>
              <a:t>(</a:t>
            </a:r>
            <a:r>
              <a:rPr lang="zh-TW" altLang="en-US" sz="2400" dirty="0" smtClean="0">
                <a:solidFill>
                  <a:schemeClr val="tx1"/>
                </a:solidFill>
                <a:latin typeface="華康中特圓體" panose="020F0809000000000000" pitchFamily="49" charset="-120"/>
                <a:ea typeface="華康中特圓體" panose="020F0809000000000000" pitchFamily="49" charset="-120"/>
              </a:rPr>
              <a:t>組</a:t>
            </a:r>
            <a:r>
              <a:rPr lang="en-US" altLang="zh-TW" sz="2400" dirty="0" smtClean="0">
                <a:solidFill>
                  <a:schemeClr val="tx1"/>
                </a:solidFill>
                <a:latin typeface="華康中特圓體" panose="020F0809000000000000" pitchFamily="49" charset="-120"/>
                <a:ea typeface="華康中特圓體" panose="020F0809000000000000" pitchFamily="49" charset="-120"/>
              </a:rPr>
              <a:t>)</a:t>
            </a:r>
            <a:r>
              <a:rPr lang="zh-TW" altLang="en-US" sz="2400" dirty="0" smtClean="0">
                <a:solidFill>
                  <a:schemeClr val="tx1"/>
                </a:solidFill>
                <a:latin typeface="華康中特圓體" panose="020F0809000000000000" pitchFamily="49" charset="-120"/>
                <a:ea typeface="華康中特圓體" panose="020F0809000000000000" pitchFamily="49" charset="-120"/>
              </a:rPr>
              <a:t>、學程</a:t>
            </a:r>
            <a:r>
              <a:rPr lang="en-US" altLang="zh-TW" sz="2400" dirty="0" smtClean="0">
                <a:solidFill>
                  <a:schemeClr val="tx1"/>
                </a:solidFill>
                <a:latin typeface="華康中特圓體" panose="020F0809000000000000" pitchFamily="49" charset="-120"/>
                <a:ea typeface="華康中特圓體" panose="020F0809000000000000" pitchFamily="49" charset="-120"/>
              </a:rPr>
              <a:t>(2/4)</a:t>
            </a:r>
            <a:endParaRPr lang="zh-TW" altLang="en-US" sz="2400" dirty="0" smtClean="0">
              <a:solidFill>
                <a:schemeClr val="tx1"/>
              </a:solidFill>
              <a:latin typeface="華康中特圓體" panose="020F0809000000000000" pitchFamily="49" charset="-120"/>
              <a:ea typeface="華康中特圓體" panose="020F0809000000000000" pitchFamily="49" charset="-120"/>
            </a:endParaRPr>
          </a:p>
        </p:txBody>
      </p:sp>
      <p:sp>
        <p:nvSpPr>
          <p:cNvPr id="4" name="五邊形 3"/>
          <p:cNvSpPr/>
          <p:nvPr/>
        </p:nvSpPr>
        <p:spPr>
          <a:xfrm rot="5400000">
            <a:off x="808841" y="-32837"/>
            <a:ext cx="920750" cy="2501900"/>
          </a:xfrm>
          <a:prstGeom prst="homePlate">
            <a:avLst>
              <a:gd name="adj" fmla="val 41813"/>
            </a:avLst>
          </a:prstGeom>
          <a:solidFill>
            <a:srgbClr val="DADD00"/>
          </a:solidFill>
          <a:ln>
            <a:solidFill>
              <a:srgbClr val="DADD00"/>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zh-TW" altLang="en-US" dirty="0" smtClean="0">
                <a:solidFill>
                  <a:schemeClr val="tx1"/>
                </a:solidFill>
                <a:latin typeface="華康中特圓體" panose="020F0809000000000000" pitchFamily="49" charset="-120"/>
                <a:ea typeface="華康中特圓體" panose="020F0809000000000000" pitchFamily="49" charset="-120"/>
              </a:rPr>
              <a:t>步驟</a:t>
            </a:r>
            <a:r>
              <a:rPr lang="en-US" altLang="zh-TW" dirty="0" smtClean="0">
                <a:solidFill>
                  <a:schemeClr val="tx1"/>
                </a:solidFill>
                <a:latin typeface="華康中特圓體" panose="020F0809000000000000" pitchFamily="49" charset="-120"/>
                <a:ea typeface="華康中特圓體" panose="020F0809000000000000" pitchFamily="49" charset="-120"/>
              </a:rPr>
              <a:t>3.</a:t>
            </a:r>
            <a:r>
              <a:rPr lang="zh-TW" altLang="en-US" dirty="0" smtClean="0">
                <a:solidFill>
                  <a:schemeClr val="tx1"/>
                </a:solidFill>
                <a:latin typeface="華康中特圓體" panose="020F0809000000000000" pitchFamily="49" charset="-120"/>
                <a:ea typeface="華康中特圓體" panose="020F0809000000000000" pitchFamily="49" charset="-120"/>
              </a:rPr>
              <a:t>完成報名流程</a:t>
            </a:r>
            <a:endParaRPr lang="en-US" altLang="zh-TW" dirty="0" smtClean="0">
              <a:solidFill>
                <a:schemeClr val="tx1"/>
              </a:solidFill>
              <a:latin typeface="華康中特圓體" panose="020F0809000000000000" pitchFamily="49" charset="-120"/>
              <a:ea typeface="華康中特圓體" panose="020F0809000000000000" pitchFamily="49" charset="-120"/>
            </a:endParaRPr>
          </a:p>
          <a:p>
            <a:pPr algn="ctr"/>
            <a:r>
              <a:rPr lang="zh-TW" altLang="en-US" sz="1200" dirty="0" smtClean="0">
                <a:solidFill>
                  <a:schemeClr val="tx1"/>
                </a:solidFill>
                <a:latin typeface="微軟正黑體" panose="020B0604030504040204" pitchFamily="34" charset="-120"/>
                <a:ea typeface="微軟正黑體" panose="020B0604030504040204" pitchFamily="34" charset="-120"/>
              </a:rPr>
              <a:t>請按照左欄順序</a:t>
            </a:r>
            <a:endParaRPr lang="en-US" altLang="zh-TW" sz="1200" dirty="0" smtClean="0">
              <a:solidFill>
                <a:schemeClr val="tx1"/>
              </a:solidFill>
              <a:latin typeface="微軟正黑體" panose="020B0604030504040204" pitchFamily="34" charset="-120"/>
              <a:ea typeface="微軟正黑體" panose="020B0604030504040204" pitchFamily="34" charset="-120"/>
            </a:endParaRPr>
          </a:p>
          <a:p>
            <a:pPr algn="ctr"/>
            <a:r>
              <a:rPr lang="zh-TW" altLang="en-US" sz="1200" dirty="0" smtClean="0">
                <a:solidFill>
                  <a:schemeClr val="tx1"/>
                </a:solidFill>
                <a:latin typeface="微軟正黑體" panose="020B0604030504040204" pitchFamily="34" charset="-120"/>
                <a:ea typeface="微軟正黑體" panose="020B0604030504040204" pitchFamily="34" charset="-120"/>
              </a:rPr>
              <a:t>依序完成確認及填寫</a:t>
            </a:r>
            <a:endParaRPr lang="zh-TW" altLang="en-US" sz="1200" dirty="0">
              <a:solidFill>
                <a:schemeClr val="tx1"/>
              </a:solidFill>
              <a:latin typeface="微軟正黑體" panose="020B0604030504040204" pitchFamily="34" charset="-120"/>
              <a:ea typeface="微軟正黑體" panose="020B0604030504040204" pitchFamily="34" charset="-120"/>
            </a:endParaRPr>
          </a:p>
        </p:txBody>
      </p:sp>
      <p:sp>
        <p:nvSpPr>
          <p:cNvPr id="5" name="矩形 4"/>
          <p:cNvSpPr/>
          <p:nvPr/>
        </p:nvSpPr>
        <p:spPr>
          <a:xfrm>
            <a:off x="18267" y="1678489"/>
            <a:ext cx="2389654" cy="1877511"/>
          </a:xfrm>
          <a:prstGeom prst="rect">
            <a:avLst/>
          </a:prstGeom>
          <a:solidFill>
            <a:srgbClr val="ED7D31"/>
          </a:solidFill>
          <a:ln>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600"/>
              </a:spcAft>
            </a:pPr>
            <a:r>
              <a:rPr lang="en-US" altLang="zh-TW" sz="1200" b="1" dirty="0">
                <a:latin typeface="微軟正黑體" panose="020B0604030504040204" pitchFamily="34" charset="-120"/>
                <a:ea typeface="微軟正黑體" panose="020B0604030504040204" pitchFamily="34" charset="-120"/>
              </a:rPr>
              <a:t>1.</a:t>
            </a:r>
            <a:r>
              <a:rPr lang="zh-TW" altLang="en-US" sz="1200" b="1" dirty="0">
                <a:latin typeface="微軟正黑體" panose="020B0604030504040204" pitchFamily="34" charset="-120"/>
                <a:ea typeface="微軟正黑體" panose="020B0604030504040204" pitchFamily="34" charset="-120"/>
              </a:rPr>
              <a:t>確認繳費帳號</a:t>
            </a:r>
            <a:endParaRPr lang="en-US" altLang="zh-TW" sz="1200" b="1" dirty="0">
              <a:latin typeface="微軟正黑體" panose="020B0604030504040204" pitchFamily="34" charset="-120"/>
              <a:ea typeface="微軟正黑體" panose="020B0604030504040204" pitchFamily="34" charset="-120"/>
            </a:endParaRPr>
          </a:p>
          <a:p>
            <a:pPr>
              <a:spcAft>
                <a:spcPts val="600"/>
              </a:spcAft>
            </a:pPr>
            <a:r>
              <a:rPr lang="en-US" altLang="zh-TW" sz="1200" b="1" dirty="0">
                <a:latin typeface="微軟正黑體" panose="020B0604030504040204" pitchFamily="34" charset="-120"/>
                <a:ea typeface="微軟正黑體" panose="020B0604030504040204" pitchFamily="34" charset="-120"/>
              </a:rPr>
              <a:t>2.</a:t>
            </a:r>
            <a:r>
              <a:rPr lang="zh-TW" altLang="en-US" sz="1200" b="1" dirty="0">
                <a:latin typeface="微軟正黑體" panose="020B0604030504040204" pitchFamily="34" charset="-120"/>
                <a:ea typeface="微軟正黑體" panose="020B0604030504040204" pitchFamily="34" charset="-120"/>
              </a:rPr>
              <a:t>繳費狀態</a:t>
            </a:r>
            <a:endParaRPr lang="en-US" altLang="zh-TW" sz="1200" b="1" dirty="0">
              <a:latin typeface="微軟正黑體" panose="020B0604030504040204" pitchFamily="34" charset="-120"/>
              <a:ea typeface="微軟正黑體" panose="020B0604030504040204" pitchFamily="34" charset="-120"/>
            </a:endParaRPr>
          </a:p>
          <a:p>
            <a:r>
              <a:rPr lang="en-US" altLang="zh-TW" sz="1200" b="1" dirty="0">
                <a:latin typeface="微軟正黑體" panose="020B0604030504040204" pitchFamily="34" charset="-120"/>
                <a:ea typeface="微軟正黑體" panose="020B0604030504040204" pitchFamily="34" charset="-120"/>
              </a:rPr>
              <a:t>3.</a:t>
            </a:r>
            <a:r>
              <a:rPr lang="zh-TW" altLang="en-US" sz="1200" b="1" dirty="0">
                <a:latin typeface="微軟正黑體" panose="020B0604030504040204" pitchFamily="34" charset="-120"/>
                <a:ea typeface="微軟正黑體" panose="020B0604030504040204" pitchFamily="34" charset="-120"/>
              </a:rPr>
              <a:t>確認中央資料庫</a:t>
            </a:r>
            <a:r>
              <a:rPr lang="zh-TW" altLang="en-US" sz="1200" b="1" dirty="0" smtClean="0">
                <a:latin typeface="微軟正黑體" panose="020B0604030504040204" pitchFamily="34" charset="-120"/>
                <a:ea typeface="微軟正黑體" panose="020B0604030504040204" pitchFamily="34" charset="-120"/>
              </a:rPr>
              <a:t>學習</a:t>
            </a:r>
            <a:r>
              <a:rPr lang="zh-TW" altLang="en-US" sz="1200" b="1" dirty="0">
                <a:latin typeface="微軟正黑體" panose="020B0604030504040204" pitchFamily="34" charset="-120"/>
                <a:ea typeface="微軟正黑體" panose="020B0604030504040204" pitchFamily="34" charset="-120"/>
              </a:rPr>
              <a:t>歷程</a:t>
            </a:r>
            <a:r>
              <a:rPr lang="zh-TW" altLang="en-US" sz="1200" b="1" dirty="0" smtClean="0">
                <a:latin typeface="微軟正黑體" panose="020B0604030504040204" pitchFamily="34" charset="-120"/>
                <a:ea typeface="微軟正黑體" panose="020B0604030504040204" pitchFamily="34" charset="-120"/>
              </a:rPr>
              <a:t>檔案</a:t>
            </a:r>
            <a:r>
              <a:rPr lang="zh-TW" altLang="en-US" sz="1200" b="1" dirty="0">
                <a:latin typeface="微軟正黑體" panose="020B0604030504040204" pitchFamily="34" charset="-120"/>
                <a:ea typeface="微軟正黑體" panose="020B0604030504040204" pitchFamily="34" charset="-120"/>
              </a:rPr>
              <a:t> </a:t>
            </a:r>
            <a:endParaRPr lang="en-US" altLang="zh-TW" sz="1200" b="1" dirty="0" smtClean="0">
              <a:latin typeface="微軟正黑體" panose="020B0604030504040204" pitchFamily="34" charset="-120"/>
              <a:ea typeface="微軟正黑體" panose="020B0604030504040204" pitchFamily="34" charset="-120"/>
            </a:endParaRPr>
          </a:p>
          <a:p>
            <a:pPr>
              <a:spcAft>
                <a:spcPts val="600"/>
              </a:spcAft>
            </a:pPr>
            <a:r>
              <a:rPr lang="zh-TW" altLang="en-US" sz="1200" b="1" dirty="0">
                <a:latin typeface="微軟正黑體" panose="020B0604030504040204" pitchFamily="34" charset="-120"/>
                <a:ea typeface="微軟正黑體" panose="020B0604030504040204" pitchFamily="34" charset="-120"/>
              </a:rPr>
              <a:t> </a:t>
            </a:r>
            <a:r>
              <a:rPr lang="zh-TW" altLang="en-US" sz="1200" b="1" dirty="0" smtClean="0">
                <a:latin typeface="微軟正黑體" panose="020B0604030504040204" pitchFamily="34" charset="-120"/>
                <a:ea typeface="微軟正黑體" panose="020B0604030504040204" pitchFamily="34" charset="-120"/>
              </a:rPr>
              <a:t>  使用</a:t>
            </a:r>
            <a:r>
              <a:rPr lang="zh-TW" altLang="en-US" sz="1200" b="1" dirty="0">
                <a:latin typeface="微軟正黑體" panose="020B0604030504040204" pitchFamily="34" charset="-120"/>
                <a:ea typeface="微軟正黑體" panose="020B0604030504040204" pitchFamily="34" charset="-120"/>
              </a:rPr>
              <a:t>意願</a:t>
            </a:r>
            <a:endParaRPr lang="en-US" altLang="zh-TW" sz="1200" b="1" dirty="0">
              <a:latin typeface="微軟正黑體" panose="020B0604030504040204" pitchFamily="34" charset="-120"/>
              <a:ea typeface="微軟正黑體" panose="020B0604030504040204" pitchFamily="34" charset="-120"/>
            </a:endParaRPr>
          </a:p>
          <a:p>
            <a:pPr>
              <a:spcAft>
                <a:spcPts val="600"/>
              </a:spcAft>
            </a:pPr>
            <a:r>
              <a:rPr lang="en-US" altLang="zh-TW" b="1" u="sng"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sym typeface="Wingdings" panose="05000000000000000000" pitchFamily="2" charset="2"/>
              </a:rPr>
              <a:t></a:t>
            </a:r>
            <a:r>
              <a:rPr lang="en-US" altLang="zh-TW" b="1" u="sng"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4</a:t>
            </a:r>
            <a:r>
              <a:rPr lang="en-US" altLang="zh-TW" b="1" u="sng"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b="1" u="sng"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選填校</a:t>
            </a:r>
            <a:r>
              <a:rPr lang="zh-TW" altLang="en-US" b="1" u="sng"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系</a:t>
            </a:r>
            <a:r>
              <a:rPr lang="en-US" altLang="zh-TW" b="1" u="sng"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b="1" u="sng"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組</a:t>
            </a:r>
            <a:r>
              <a:rPr lang="en-US" altLang="zh-TW" b="1" u="sng"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b="1" u="sng"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學</a:t>
            </a:r>
            <a:r>
              <a:rPr lang="zh-TW" altLang="en-US" b="1" u="sng"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程</a:t>
            </a:r>
            <a:endParaRPr lang="en-US" altLang="zh-TW" b="1" u="sng"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r>
              <a:rPr lang="en-US" altLang="zh-TW" sz="1200" b="1" dirty="0" smtClean="0">
                <a:latin typeface="微軟正黑體" panose="020B0604030504040204" pitchFamily="34" charset="-120"/>
                <a:ea typeface="微軟正黑體" panose="020B0604030504040204" pitchFamily="34" charset="-120"/>
              </a:rPr>
              <a:t>5.</a:t>
            </a:r>
            <a:r>
              <a:rPr lang="zh-TW" altLang="en-US" sz="1200" b="1" dirty="0" smtClean="0">
                <a:latin typeface="微軟正黑體" panose="020B0604030504040204" pitchFamily="34" charset="-120"/>
                <a:ea typeface="微軟正黑體" panose="020B0604030504040204" pitchFamily="34" charset="-120"/>
              </a:rPr>
              <a:t>列印</a:t>
            </a:r>
            <a:endParaRPr lang="zh-TW" altLang="en-US" sz="1200" b="1" dirty="0">
              <a:latin typeface="微軟正黑體" panose="020B0604030504040204" pitchFamily="34" charset="-120"/>
              <a:ea typeface="微軟正黑體" panose="020B0604030504040204" pitchFamily="34" charset="-120"/>
            </a:endParaRPr>
          </a:p>
        </p:txBody>
      </p:sp>
      <p:sp>
        <p:nvSpPr>
          <p:cNvPr id="6" name="文字方塊 5"/>
          <p:cNvSpPr txBox="1"/>
          <p:nvPr/>
        </p:nvSpPr>
        <p:spPr>
          <a:xfrm>
            <a:off x="2908300" y="937526"/>
            <a:ext cx="8559800" cy="369332"/>
          </a:xfrm>
          <a:prstGeom prst="rect">
            <a:avLst/>
          </a:prstGeom>
          <a:noFill/>
        </p:spPr>
        <p:txBody>
          <a:bodyPr wrap="square" rtlCol="0">
            <a:spAutoFit/>
          </a:bodyPr>
          <a:lstStyle/>
          <a:p>
            <a:r>
              <a:rPr lang="en-US" altLang="zh-TW" dirty="0" smtClean="0">
                <a:latin typeface="華康中特圓體" panose="020F0809000000000000" pitchFamily="49" charset="-120"/>
                <a:ea typeface="華康中特圓體" panose="020F0809000000000000" pitchFamily="49" charset="-120"/>
                <a:sym typeface="Wingdings" panose="05000000000000000000" pitchFamily="2" charset="2"/>
              </a:rPr>
              <a:t></a:t>
            </a:r>
            <a:r>
              <a:rPr lang="zh-TW" altLang="en-US" dirty="0" smtClean="0">
                <a:latin typeface="華康中特圓體" panose="020F0809000000000000" pitchFamily="49" charset="-120"/>
                <a:ea typeface="華康中特圓體" panose="020F0809000000000000" pitchFamily="49" charset="-120"/>
                <a:sym typeface="Wingdings" panose="05000000000000000000" pitchFamily="2" charset="2"/>
              </a:rPr>
              <a:t>選填狀況</a:t>
            </a:r>
            <a:r>
              <a:rPr lang="en-US" altLang="zh-TW" dirty="0" smtClean="0">
                <a:latin typeface="華康中特圓體" panose="020F0809000000000000" pitchFamily="49" charset="-120"/>
                <a:ea typeface="華康中特圓體" panose="020F0809000000000000" pitchFamily="49" charset="-120"/>
                <a:sym typeface="Wingdings" panose="05000000000000000000" pitchFamily="2" charset="2"/>
              </a:rPr>
              <a:t>1</a:t>
            </a:r>
            <a:r>
              <a:rPr lang="zh-TW" altLang="en-US" dirty="0" smtClean="0">
                <a:latin typeface="華康中特圓體" panose="020F0809000000000000" pitchFamily="49" charset="-120"/>
                <a:ea typeface="華康中特圓體" panose="020F0809000000000000" pitchFamily="49" charset="-120"/>
                <a:sym typeface="Wingdings" panose="05000000000000000000" pitchFamily="2" charset="2"/>
              </a:rPr>
              <a:t>：所選的校系</a:t>
            </a:r>
            <a:r>
              <a:rPr lang="en-US" altLang="zh-TW" dirty="0" smtClean="0">
                <a:latin typeface="華康中特圓體" panose="020F0809000000000000" pitchFamily="49" charset="-120"/>
                <a:ea typeface="華康中特圓體" panose="020F0809000000000000" pitchFamily="49" charset="-120"/>
                <a:sym typeface="Wingdings" panose="05000000000000000000" pitchFamily="2" charset="2"/>
              </a:rPr>
              <a:t>(</a:t>
            </a:r>
            <a:r>
              <a:rPr lang="zh-TW" altLang="en-US" dirty="0" smtClean="0">
                <a:latin typeface="華康中特圓體" panose="020F0809000000000000" pitchFamily="49" charset="-120"/>
                <a:ea typeface="華康中特圓體" panose="020F0809000000000000" pitchFamily="49" charset="-120"/>
                <a:sym typeface="Wingdings" panose="05000000000000000000" pitchFamily="2" charset="2"/>
              </a:rPr>
              <a:t>組</a:t>
            </a:r>
            <a:r>
              <a:rPr lang="en-US" altLang="zh-TW" dirty="0" smtClean="0">
                <a:latin typeface="華康中特圓體" panose="020F0809000000000000" pitchFamily="49" charset="-120"/>
                <a:ea typeface="華康中特圓體" panose="020F0809000000000000" pitchFamily="49" charset="-120"/>
                <a:sym typeface="Wingdings" panose="05000000000000000000" pitchFamily="2" charset="2"/>
              </a:rPr>
              <a:t>)</a:t>
            </a:r>
            <a:r>
              <a:rPr lang="zh-TW" altLang="en-US" dirty="0" smtClean="0">
                <a:latin typeface="華康中特圓體" panose="020F0809000000000000" pitchFamily="49" charset="-120"/>
                <a:ea typeface="華康中特圓體" panose="020F0809000000000000" pitchFamily="49" charset="-120"/>
                <a:sym typeface="Wingdings" panose="05000000000000000000" pitchFamily="2" charset="2"/>
              </a:rPr>
              <a:t>學程，包含</a:t>
            </a:r>
            <a:r>
              <a:rPr lang="en-US" altLang="zh-TW" dirty="0" smtClean="0">
                <a:latin typeface="華康中特圓體" panose="020F0809000000000000" pitchFamily="49" charset="-120"/>
                <a:ea typeface="華康中特圓體" panose="020F0809000000000000" pitchFamily="49" charset="-120"/>
                <a:sym typeface="Wingdings" panose="05000000000000000000" pitchFamily="2" charset="2"/>
              </a:rPr>
              <a:t>2</a:t>
            </a:r>
            <a:r>
              <a:rPr lang="zh-TW" altLang="en-US" dirty="0" smtClean="0">
                <a:latin typeface="華康中特圓體" panose="020F0809000000000000" pitchFamily="49" charset="-120"/>
                <a:ea typeface="華康中特圓體" panose="020F0809000000000000" pitchFamily="49" charset="-120"/>
                <a:sym typeface="Wingdings" panose="05000000000000000000" pitchFamily="2" charset="2"/>
              </a:rPr>
              <a:t>個以上相同的第二階段複試日期</a:t>
            </a:r>
            <a:endParaRPr lang="zh-TW" altLang="en-US" dirty="0">
              <a:latin typeface="華康中特圓體" panose="020F0809000000000000" pitchFamily="49" charset="-120"/>
              <a:ea typeface="華康中特圓體" panose="020F0809000000000000" pitchFamily="49" charset="-120"/>
            </a:endParaRPr>
          </a:p>
        </p:txBody>
      </p:sp>
      <p:pic>
        <p:nvPicPr>
          <p:cNvPr id="9" name="圖片 8"/>
          <p:cNvPicPr>
            <a:picLocks noChangeAspect="1"/>
          </p:cNvPicPr>
          <p:nvPr/>
        </p:nvPicPr>
        <p:blipFill>
          <a:blip r:embed="rId2"/>
          <a:stretch>
            <a:fillRect/>
          </a:stretch>
        </p:blipFill>
        <p:spPr>
          <a:xfrm>
            <a:off x="3370186" y="1678489"/>
            <a:ext cx="7259714" cy="3465011"/>
          </a:xfrm>
          <a:prstGeom prst="rect">
            <a:avLst/>
          </a:prstGeom>
          <a:ln>
            <a:solidFill>
              <a:schemeClr val="accent3"/>
            </a:solidFill>
          </a:ln>
          <a:effectLst/>
        </p:spPr>
      </p:pic>
      <p:sp>
        <p:nvSpPr>
          <p:cNvPr id="8" name="矩形 7"/>
          <p:cNvSpPr/>
          <p:nvPr/>
        </p:nvSpPr>
        <p:spPr>
          <a:xfrm>
            <a:off x="9486900" y="1678490"/>
            <a:ext cx="1143000" cy="199181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投影片編號版面配置區 1"/>
          <p:cNvSpPr>
            <a:spLocks noGrp="1"/>
          </p:cNvSpPr>
          <p:nvPr>
            <p:ph type="sldNum" sz="quarter" idx="12"/>
          </p:nvPr>
        </p:nvSpPr>
        <p:spPr/>
        <p:txBody>
          <a:bodyPr/>
          <a:lstStyle/>
          <a:p>
            <a:fld id="{A6174ADA-354D-4803-A14C-B38EECA4D689}" type="slidenum">
              <a:rPr lang="zh-TW" altLang="en-US" smtClean="0"/>
              <a:t>81</a:t>
            </a:fld>
            <a:endParaRPr lang="zh-TW" altLang="en-US"/>
          </a:p>
        </p:txBody>
      </p:sp>
    </p:spTree>
    <p:extLst>
      <p:ext uri="{BB962C8B-B14F-4D97-AF65-F5344CB8AC3E}">
        <p14:creationId xmlns:p14="http://schemas.microsoft.com/office/powerpoint/2010/main" val="407228995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字方塊 2"/>
          <p:cNvSpPr txBox="1"/>
          <p:nvPr/>
        </p:nvSpPr>
        <p:spPr>
          <a:xfrm>
            <a:off x="2657083" y="4350823"/>
            <a:ext cx="8559800" cy="369332"/>
          </a:xfrm>
          <a:prstGeom prst="rect">
            <a:avLst/>
          </a:prstGeom>
          <a:noFill/>
        </p:spPr>
        <p:txBody>
          <a:bodyPr wrap="square" rtlCol="0">
            <a:spAutoFit/>
          </a:bodyPr>
          <a:lstStyle/>
          <a:p>
            <a:r>
              <a:rPr lang="en-US" altLang="zh-TW" dirty="0" smtClean="0">
                <a:latin typeface="華康中特圓體" panose="020F0809000000000000" pitchFamily="49" charset="-120"/>
                <a:ea typeface="華康中特圓體" panose="020F0809000000000000" pitchFamily="49" charset="-120"/>
                <a:sym typeface="Wingdings" panose="05000000000000000000" pitchFamily="2" charset="2"/>
              </a:rPr>
              <a:t></a:t>
            </a:r>
            <a:r>
              <a:rPr lang="zh-TW" altLang="en-US" dirty="0" smtClean="0">
                <a:latin typeface="華康中特圓體" panose="020F0809000000000000" pitchFamily="49" charset="-120"/>
                <a:ea typeface="華康中特圓體" panose="020F0809000000000000" pitchFamily="49" charset="-120"/>
                <a:sym typeface="Wingdings" panose="05000000000000000000" pitchFamily="2" charset="2"/>
              </a:rPr>
              <a:t>選填狀況</a:t>
            </a:r>
            <a:r>
              <a:rPr lang="en-US" altLang="zh-TW" dirty="0" smtClean="0">
                <a:latin typeface="華康中特圓體" panose="020F0809000000000000" pitchFamily="49" charset="-120"/>
                <a:ea typeface="華康中特圓體" panose="020F0809000000000000" pitchFamily="49" charset="-120"/>
                <a:sym typeface="Wingdings" panose="05000000000000000000" pitchFamily="2" charset="2"/>
              </a:rPr>
              <a:t>3</a:t>
            </a:r>
            <a:r>
              <a:rPr lang="zh-TW" altLang="en-US" dirty="0" smtClean="0">
                <a:latin typeface="華康中特圓體" panose="020F0809000000000000" pitchFamily="49" charset="-120"/>
                <a:ea typeface="華康中特圓體" panose="020F0809000000000000" pitchFamily="49" charset="-120"/>
                <a:sym typeface="Wingdings" panose="05000000000000000000" pitchFamily="2" charset="2"/>
              </a:rPr>
              <a:t>：未選滿可選的校系</a:t>
            </a:r>
            <a:r>
              <a:rPr lang="en-US" altLang="zh-TW" dirty="0" smtClean="0">
                <a:latin typeface="華康中特圓體" panose="020F0809000000000000" pitchFamily="49" charset="-120"/>
                <a:ea typeface="華康中特圓體" panose="020F0809000000000000" pitchFamily="49" charset="-120"/>
                <a:sym typeface="Wingdings" panose="05000000000000000000" pitchFamily="2" charset="2"/>
              </a:rPr>
              <a:t>(</a:t>
            </a:r>
            <a:r>
              <a:rPr lang="zh-TW" altLang="en-US" dirty="0" smtClean="0">
                <a:latin typeface="華康中特圓體" panose="020F0809000000000000" pitchFamily="49" charset="-120"/>
                <a:ea typeface="華康中特圓體" panose="020F0809000000000000" pitchFamily="49" charset="-120"/>
                <a:sym typeface="Wingdings" panose="05000000000000000000" pitchFamily="2" charset="2"/>
              </a:rPr>
              <a:t>組</a:t>
            </a:r>
            <a:r>
              <a:rPr lang="en-US" altLang="zh-TW" dirty="0" smtClean="0">
                <a:latin typeface="華康中特圓體" panose="020F0809000000000000" pitchFamily="49" charset="-120"/>
                <a:ea typeface="華康中特圓體" panose="020F0809000000000000" pitchFamily="49" charset="-120"/>
                <a:sym typeface="Wingdings" panose="05000000000000000000" pitchFamily="2" charset="2"/>
              </a:rPr>
              <a:t>)</a:t>
            </a:r>
            <a:r>
              <a:rPr lang="zh-TW" altLang="en-US" dirty="0" smtClean="0">
                <a:latin typeface="華康中特圓體" panose="020F0809000000000000" pitchFamily="49" charset="-120"/>
                <a:ea typeface="華康中特圓體" panose="020F0809000000000000" pitchFamily="49" charset="-120"/>
                <a:sym typeface="Wingdings" panose="05000000000000000000" pitchFamily="2" charset="2"/>
              </a:rPr>
              <a:t>、學程數</a:t>
            </a:r>
            <a:endParaRPr lang="zh-TW" altLang="en-US" dirty="0">
              <a:latin typeface="華康中特圓體" panose="020F0809000000000000" pitchFamily="49" charset="-120"/>
              <a:ea typeface="華康中特圓體" panose="020F0809000000000000" pitchFamily="49" charset="-120"/>
            </a:endParaRPr>
          </a:p>
        </p:txBody>
      </p:sp>
      <p:sp>
        <p:nvSpPr>
          <p:cNvPr id="4" name="矩形 3"/>
          <p:cNvSpPr/>
          <p:nvPr/>
        </p:nvSpPr>
        <p:spPr>
          <a:xfrm>
            <a:off x="0" y="0"/>
            <a:ext cx="12192000" cy="520700"/>
          </a:xfrm>
          <a:prstGeom prst="rect">
            <a:avLst/>
          </a:prstGeom>
          <a:solidFill>
            <a:srgbClr val="DFD7E9"/>
          </a:solidFill>
          <a:ln>
            <a:solidFill>
              <a:srgbClr val="DFD7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sz="2400" dirty="0" smtClean="0">
                <a:solidFill>
                  <a:schemeClr val="tx1"/>
                </a:solidFill>
                <a:latin typeface="華康中特圓體" panose="020F0809000000000000" pitchFamily="49" charset="-120"/>
                <a:ea typeface="華康中特圓體" panose="020F0809000000000000" pitchFamily="49" charset="-120"/>
              </a:rPr>
              <a:t>三、個別報名</a:t>
            </a:r>
            <a:r>
              <a:rPr lang="en-US" altLang="zh-TW" sz="2400" dirty="0" smtClean="0">
                <a:solidFill>
                  <a:schemeClr val="tx1"/>
                </a:solidFill>
                <a:latin typeface="華康中特圓體" panose="020F0809000000000000" pitchFamily="49" charset="-120"/>
                <a:ea typeface="華康中特圓體" panose="020F0809000000000000" pitchFamily="49" charset="-120"/>
              </a:rPr>
              <a:t>【</a:t>
            </a:r>
            <a:r>
              <a:rPr lang="zh-TW" altLang="en-US" sz="2400" dirty="0" smtClean="0">
                <a:solidFill>
                  <a:schemeClr val="tx1"/>
                </a:solidFill>
                <a:latin typeface="華康中特圓體" panose="020F0809000000000000" pitchFamily="49" charset="-120"/>
                <a:ea typeface="華康中特圓體" panose="020F0809000000000000" pitchFamily="49" charset="-120"/>
              </a:rPr>
              <a:t>步驟</a:t>
            </a:r>
            <a:r>
              <a:rPr lang="en-US" altLang="zh-TW" sz="2400" dirty="0" smtClean="0">
                <a:solidFill>
                  <a:schemeClr val="tx1"/>
                </a:solidFill>
                <a:latin typeface="華康中特圓體" panose="020F0809000000000000" pitchFamily="49" charset="-120"/>
                <a:ea typeface="華康中特圓體" panose="020F0809000000000000" pitchFamily="49" charset="-120"/>
              </a:rPr>
              <a:t>3】</a:t>
            </a:r>
            <a:r>
              <a:rPr lang="zh-TW" altLang="en-US" sz="2400" dirty="0" smtClean="0">
                <a:solidFill>
                  <a:schemeClr val="tx1"/>
                </a:solidFill>
                <a:latin typeface="華康中特圓體" panose="020F0809000000000000" pitchFamily="49" charset="-120"/>
                <a:ea typeface="華康中特圓體" panose="020F0809000000000000" pitchFamily="49" charset="-120"/>
              </a:rPr>
              <a:t>：</a:t>
            </a:r>
            <a:r>
              <a:rPr lang="en-US" altLang="zh-TW" sz="2400" dirty="0" smtClean="0">
                <a:solidFill>
                  <a:schemeClr val="tx1"/>
                </a:solidFill>
                <a:latin typeface="華康中特圓體" panose="020F0809000000000000" pitchFamily="49" charset="-120"/>
                <a:ea typeface="華康中特圓體" panose="020F0809000000000000" pitchFamily="49" charset="-120"/>
              </a:rPr>
              <a:t>4.</a:t>
            </a:r>
            <a:r>
              <a:rPr lang="zh-TW" altLang="en-US" sz="2400" dirty="0" smtClean="0">
                <a:solidFill>
                  <a:schemeClr val="tx1"/>
                </a:solidFill>
                <a:latin typeface="華康中特圓體" panose="020F0809000000000000" pitchFamily="49" charset="-120"/>
                <a:ea typeface="華康中特圓體" panose="020F0809000000000000" pitchFamily="49" charset="-120"/>
              </a:rPr>
              <a:t>選填校系</a:t>
            </a:r>
            <a:r>
              <a:rPr lang="en-US" altLang="zh-TW" sz="2400" dirty="0" smtClean="0">
                <a:solidFill>
                  <a:schemeClr val="tx1"/>
                </a:solidFill>
                <a:latin typeface="華康中特圓體" panose="020F0809000000000000" pitchFamily="49" charset="-120"/>
                <a:ea typeface="華康中特圓體" panose="020F0809000000000000" pitchFamily="49" charset="-120"/>
              </a:rPr>
              <a:t>(</a:t>
            </a:r>
            <a:r>
              <a:rPr lang="zh-TW" altLang="en-US" sz="2400" dirty="0" smtClean="0">
                <a:solidFill>
                  <a:schemeClr val="tx1"/>
                </a:solidFill>
                <a:latin typeface="華康中特圓體" panose="020F0809000000000000" pitchFamily="49" charset="-120"/>
                <a:ea typeface="華康中特圓體" panose="020F0809000000000000" pitchFamily="49" charset="-120"/>
              </a:rPr>
              <a:t>組</a:t>
            </a:r>
            <a:r>
              <a:rPr lang="en-US" altLang="zh-TW" sz="2400" dirty="0" smtClean="0">
                <a:solidFill>
                  <a:schemeClr val="tx1"/>
                </a:solidFill>
                <a:latin typeface="華康中特圓體" panose="020F0809000000000000" pitchFamily="49" charset="-120"/>
                <a:ea typeface="華康中特圓體" panose="020F0809000000000000" pitchFamily="49" charset="-120"/>
              </a:rPr>
              <a:t>)</a:t>
            </a:r>
            <a:r>
              <a:rPr lang="zh-TW" altLang="en-US" sz="2400" dirty="0" smtClean="0">
                <a:solidFill>
                  <a:schemeClr val="tx1"/>
                </a:solidFill>
                <a:latin typeface="華康中特圓體" panose="020F0809000000000000" pitchFamily="49" charset="-120"/>
                <a:ea typeface="華康中特圓體" panose="020F0809000000000000" pitchFamily="49" charset="-120"/>
              </a:rPr>
              <a:t>、學程</a:t>
            </a:r>
            <a:r>
              <a:rPr lang="en-US" altLang="zh-TW" sz="2400" dirty="0" smtClean="0">
                <a:solidFill>
                  <a:schemeClr val="tx1"/>
                </a:solidFill>
                <a:latin typeface="華康中特圓體" panose="020F0809000000000000" pitchFamily="49" charset="-120"/>
                <a:ea typeface="華康中特圓體" panose="020F0809000000000000" pitchFamily="49" charset="-120"/>
              </a:rPr>
              <a:t>(3/4)</a:t>
            </a:r>
            <a:endParaRPr lang="zh-TW" altLang="en-US" sz="2400" dirty="0" smtClean="0">
              <a:solidFill>
                <a:schemeClr val="tx1"/>
              </a:solidFill>
              <a:latin typeface="華康中特圓體" panose="020F0809000000000000" pitchFamily="49" charset="-120"/>
              <a:ea typeface="華康中特圓體" panose="020F0809000000000000" pitchFamily="49" charset="-120"/>
            </a:endParaRPr>
          </a:p>
        </p:txBody>
      </p:sp>
      <p:sp>
        <p:nvSpPr>
          <p:cNvPr id="5" name="五邊形 4"/>
          <p:cNvSpPr/>
          <p:nvPr/>
        </p:nvSpPr>
        <p:spPr>
          <a:xfrm rot="5400000">
            <a:off x="808841" y="-32837"/>
            <a:ext cx="920750" cy="2501900"/>
          </a:xfrm>
          <a:prstGeom prst="homePlate">
            <a:avLst>
              <a:gd name="adj" fmla="val 41813"/>
            </a:avLst>
          </a:prstGeom>
          <a:solidFill>
            <a:srgbClr val="DADD00"/>
          </a:solidFill>
          <a:ln>
            <a:solidFill>
              <a:srgbClr val="DADD00"/>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zh-TW" altLang="en-US" dirty="0" smtClean="0">
                <a:solidFill>
                  <a:schemeClr val="tx1"/>
                </a:solidFill>
                <a:latin typeface="華康中特圓體" panose="020F0809000000000000" pitchFamily="49" charset="-120"/>
                <a:ea typeface="華康中特圓體" panose="020F0809000000000000" pitchFamily="49" charset="-120"/>
              </a:rPr>
              <a:t>步驟</a:t>
            </a:r>
            <a:r>
              <a:rPr lang="en-US" altLang="zh-TW" dirty="0" smtClean="0">
                <a:solidFill>
                  <a:schemeClr val="tx1"/>
                </a:solidFill>
                <a:latin typeface="華康中特圓體" panose="020F0809000000000000" pitchFamily="49" charset="-120"/>
                <a:ea typeface="華康中特圓體" panose="020F0809000000000000" pitchFamily="49" charset="-120"/>
              </a:rPr>
              <a:t>3.</a:t>
            </a:r>
            <a:r>
              <a:rPr lang="zh-TW" altLang="en-US" dirty="0" smtClean="0">
                <a:solidFill>
                  <a:schemeClr val="tx1"/>
                </a:solidFill>
                <a:latin typeface="華康中特圓體" panose="020F0809000000000000" pitchFamily="49" charset="-120"/>
                <a:ea typeface="華康中特圓體" panose="020F0809000000000000" pitchFamily="49" charset="-120"/>
              </a:rPr>
              <a:t>完成報名流程</a:t>
            </a:r>
            <a:endParaRPr lang="en-US" altLang="zh-TW" dirty="0" smtClean="0">
              <a:solidFill>
                <a:schemeClr val="tx1"/>
              </a:solidFill>
              <a:latin typeface="華康中特圓體" panose="020F0809000000000000" pitchFamily="49" charset="-120"/>
              <a:ea typeface="華康中特圓體" panose="020F0809000000000000" pitchFamily="49" charset="-120"/>
            </a:endParaRPr>
          </a:p>
          <a:p>
            <a:pPr algn="ctr"/>
            <a:r>
              <a:rPr lang="zh-TW" altLang="en-US" sz="1200" dirty="0" smtClean="0">
                <a:solidFill>
                  <a:schemeClr val="tx1"/>
                </a:solidFill>
                <a:latin typeface="微軟正黑體" panose="020B0604030504040204" pitchFamily="34" charset="-120"/>
                <a:ea typeface="微軟正黑體" panose="020B0604030504040204" pitchFamily="34" charset="-120"/>
              </a:rPr>
              <a:t>請按照左欄順序</a:t>
            </a:r>
            <a:endParaRPr lang="en-US" altLang="zh-TW" sz="1200" dirty="0" smtClean="0">
              <a:solidFill>
                <a:schemeClr val="tx1"/>
              </a:solidFill>
              <a:latin typeface="微軟正黑體" panose="020B0604030504040204" pitchFamily="34" charset="-120"/>
              <a:ea typeface="微軟正黑體" panose="020B0604030504040204" pitchFamily="34" charset="-120"/>
            </a:endParaRPr>
          </a:p>
          <a:p>
            <a:pPr algn="ctr"/>
            <a:r>
              <a:rPr lang="zh-TW" altLang="en-US" sz="1200" dirty="0" smtClean="0">
                <a:solidFill>
                  <a:schemeClr val="tx1"/>
                </a:solidFill>
                <a:latin typeface="微軟正黑體" panose="020B0604030504040204" pitchFamily="34" charset="-120"/>
                <a:ea typeface="微軟正黑體" panose="020B0604030504040204" pitchFamily="34" charset="-120"/>
              </a:rPr>
              <a:t>依序完成確認及填寫</a:t>
            </a:r>
            <a:endParaRPr lang="zh-TW" altLang="en-US" sz="1200" dirty="0">
              <a:solidFill>
                <a:schemeClr val="tx1"/>
              </a:solidFill>
              <a:latin typeface="微軟正黑體" panose="020B0604030504040204" pitchFamily="34" charset="-120"/>
              <a:ea typeface="微軟正黑體" panose="020B0604030504040204" pitchFamily="34" charset="-120"/>
            </a:endParaRPr>
          </a:p>
        </p:txBody>
      </p:sp>
      <p:sp>
        <p:nvSpPr>
          <p:cNvPr id="6" name="矩形 5"/>
          <p:cNvSpPr/>
          <p:nvPr/>
        </p:nvSpPr>
        <p:spPr>
          <a:xfrm>
            <a:off x="18267" y="1678489"/>
            <a:ext cx="2389654" cy="1877511"/>
          </a:xfrm>
          <a:prstGeom prst="rect">
            <a:avLst/>
          </a:prstGeom>
          <a:solidFill>
            <a:srgbClr val="ED7D31"/>
          </a:solidFill>
          <a:ln>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600"/>
              </a:spcAft>
            </a:pPr>
            <a:r>
              <a:rPr lang="en-US" altLang="zh-TW" sz="1200" b="1" dirty="0">
                <a:latin typeface="微軟正黑體" panose="020B0604030504040204" pitchFamily="34" charset="-120"/>
                <a:ea typeface="微軟正黑體" panose="020B0604030504040204" pitchFamily="34" charset="-120"/>
              </a:rPr>
              <a:t>1.</a:t>
            </a:r>
            <a:r>
              <a:rPr lang="zh-TW" altLang="en-US" sz="1200" b="1" dirty="0">
                <a:latin typeface="微軟正黑體" panose="020B0604030504040204" pitchFamily="34" charset="-120"/>
                <a:ea typeface="微軟正黑體" panose="020B0604030504040204" pitchFamily="34" charset="-120"/>
              </a:rPr>
              <a:t>確認繳費帳號</a:t>
            </a:r>
            <a:endParaRPr lang="en-US" altLang="zh-TW" sz="1200" b="1" dirty="0">
              <a:latin typeface="微軟正黑體" panose="020B0604030504040204" pitchFamily="34" charset="-120"/>
              <a:ea typeface="微軟正黑體" panose="020B0604030504040204" pitchFamily="34" charset="-120"/>
            </a:endParaRPr>
          </a:p>
          <a:p>
            <a:pPr>
              <a:spcAft>
                <a:spcPts val="600"/>
              </a:spcAft>
            </a:pPr>
            <a:r>
              <a:rPr lang="en-US" altLang="zh-TW" sz="1200" b="1" dirty="0">
                <a:latin typeface="微軟正黑體" panose="020B0604030504040204" pitchFamily="34" charset="-120"/>
                <a:ea typeface="微軟正黑體" panose="020B0604030504040204" pitchFamily="34" charset="-120"/>
              </a:rPr>
              <a:t>2.</a:t>
            </a:r>
            <a:r>
              <a:rPr lang="zh-TW" altLang="en-US" sz="1200" b="1" dirty="0">
                <a:latin typeface="微軟正黑體" panose="020B0604030504040204" pitchFamily="34" charset="-120"/>
                <a:ea typeface="微軟正黑體" panose="020B0604030504040204" pitchFamily="34" charset="-120"/>
              </a:rPr>
              <a:t>繳費狀態</a:t>
            </a:r>
            <a:endParaRPr lang="en-US" altLang="zh-TW" sz="1200" b="1" dirty="0">
              <a:latin typeface="微軟正黑體" panose="020B0604030504040204" pitchFamily="34" charset="-120"/>
              <a:ea typeface="微軟正黑體" panose="020B0604030504040204" pitchFamily="34" charset="-120"/>
            </a:endParaRPr>
          </a:p>
          <a:p>
            <a:r>
              <a:rPr lang="en-US" altLang="zh-TW" sz="1200" b="1" dirty="0">
                <a:latin typeface="微軟正黑體" panose="020B0604030504040204" pitchFamily="34" charset="-120"/>
                <a:ea typeface="微軟正黑體" panose="020B0604030504040204" pitchFamily="34" charset="-120"/>
              </a:rPr>
              <a:t>3.</a:t>
            </a:r>
            <a:r>
              <a:rPr lang="zh-TW" altLang="en-US" sz="1200" b="1" dirty="0">
                <a:latin typeface="微軟正黑體" panose="020B0604030504040204" pitchFamily="34" charset="-120"/>
                <a:ea typeface="微軟正黑體" panose="020B0604030504040204" pitchFamily="34" charset="-120"/>
              </a:rPr>
              <a:t>確認中央資料庫</a:t>
            </a:r>
            <a:r>
              <a:rPr lang="zh-TW" altLang="en-US" sz="1200" b="1" dirty="0" smtClean="0">
                <a:latin typeface="微軟正黑體" panose="020B0604030504040204" pitchFamily="34" charset="-120"/>
                <a:ea typeface="微軟正黑體" panose="020B0604030504040204" pitchFamily="34" charset="-120"/>
              </a:rPr>
              <a:t>學習</a:t>
            </a:r>
            <a:r>
              <a:rPr lang="zh-TW" altLang="en-US" sz="1200" b="1" dirty="0">
                <a:latin typeface="微軟正黑體" panose="020B0604030504040204" pitchFamily="34" charset="-120"/>
                <a:ea typeface="微軟正黑體" panose="020B0604030504040204" pitchFamily="34" charset="-120"/>
              </a:rPr>
              <a:t>歷程</a:t>
            </a:r>
            <a:r>
              <a:rPr lang="zh-TW" altLang="en-US" sz="1200" b="1" dirty="0" smtClean="0">
                <a:latin typeface="微軟正黑體" panose="020B0604030504040204" pitchFamily="34" charset="-120"/>
                <a:ea typeface="微軟正黑體" panose="020B0604030504040204" pitchFamily="34" charset="-120"/>
              </a:rPr>
              <a:t>檔案</a:t>
            </a:r>
            <a:r>
              <a:rPr lang="zh-TW" altLang="en-US" sz="1200" b="1" dirty="0">
                <a:latin typeface="微軟正黑體" panose="020B0604030504040204" pitchFamily="34" charset="-120"/>
                <a:ea typeface="微軟正黑體" panose="020B0604030504040204" pitchFamily="34" charset="-120"/>
              </a:rPr>
              <a:t> </a:t>
            </a:r>
            <a:endParaRPr lang="en-US" altLang="zh-TW" sz="1200" b="1" dirty="0" smtClean="0">
              <a:latin typeface="微軟正黑體" panose="020B0604030504040204" pitchFamily="34" charset="-120"/>
              <a:ea typeface="微軟正黑體" panose="020B0604030504040204" pitchFamily="34" charset="-120"/>
            </a:endParaRPr>
          </a:p>
          <a:p>
            <a:pPr>
              <a:spcAft>
                <a:spcPts val="600"/>
              </a:spcAft>
            </a:pPr>
            <a:r>
              <a:rPr lang="zh-TW" altLang="en-US" sz="1200" b="1" dirty="0">
                <a:latin typeface="微軟正黑體" panose="020B0604030504040204" pitchFamily="34" charset="-120"/>
                <a:ea typeface="微軟正黑體" panose="020B0604030504040204" pitchFamily="34" charset="-120"/>
              </a:rPr>
              <a:t> </a:t>
            </a:r>
            <a:r>
              <a:rPr lang="zh-TW" altLang="en-US" sz="1200" b="1" dirty="0" smtClean="0">
                <a:latin typeface="微軟正黑體" panose="020B0604030504040204" pitchFamily="34" charset="-120"/>
                <a:ea typeface="微軟正黑體" panose="020B0604030504040204" pitchFamily="34" charset="-120"/>
              </a:rPr>
              <a:t>  使用</a:t>
            </a:r>
            <a:r>
              <a:rPr lang="zh-TW" altLang="en-US" sz="1200" b="1" dirty="0">
                <a:latin typeface="微軟正黑體" panose="020B0604030504040204" pitchFamily="34" charset="-120"/>
                <a:ea typeface="微軟正黑體" panose="020B0604030504040204" pitchFamily="34" charset="-120"/>
              </a:rPr>
              <a:t>意願</a:t>
            </a:r>
            <a:endParaRPr lang="en-US" altLang="zh-TW" sz="1200" b="1" dirty="0">
              <a:latin typeface="微軟正黑體" panose="020B0604030504040204" pitchFamily="34" charset="-120"/>
              <a:ea typeface="微軟正黑體" panose="020B0604030504040204" pitchFamily="34" charset="-120"/>
            </a:endParaRPr>
          </a:p>
          <a:p>
            <a:pPr>
              <a:spcAft>
                <a:spcPts val="600"/>
              </a:spcAft>
            </a:pPr>
            <a:r>
              <a:rPr lang="en-US" altLang="zh-TW" b="1" u="sng"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sym typeface="Wingdings" panose="05000000000000000000" pitchFamily="2" charset="2"/>
              </a:rPr>
              <a:t></a:t>
            </a:r>
            <a:r>
              <a:rPr lang="en-US" altLang="zh-TW" b="1" u="sng"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4</a:t>
            </a:r>
            <a:r>
              <a:rPr lang="en-US" altLang="zh-TW" b="1" u="sng"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b="1" u="sng"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選填校</a:t>
            </a:r>
            <a:r>
              <a:rPr lang="zh-TW" altLang="en-US" b="1" u="sng"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系</a:t>
            </a:r>
            <a:r>
              <a:rPr lang="en-US" altLang="zh-TW" b="1" u="sng"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b="1" u="sng"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組</a:t>
            </a:r>
            <a:r>
              <a:rPr lang="en-US" altLang="zh-TW" b="1" u="sng"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b="1" u="sng"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學</a:t>
            </a:r>
            <a:r>
              <a:rPr lang="zh-TW" altLang="en-US" b="1" u="sng"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程</a:t>
            </a:r>
            <a:endParaRPr lang="en-US" altLang="zh-TW" b="1" u="sng"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r>
              <a:rPr lang="en-US" altLang="zh-TW" sz="1200" b="1" dirty="0" smtClean="0">
                <a:latin typeface="微軟正黑體" panose="020B0604030504040204" pitchFamily="34" charset="-120"/>
                <a:ea typeface="微軟正黑體" panose="020B0604030504040204" pitchFamily="34" charset="-120"/>
              </a:rPr>
              <a:t>5.</a:t>
            </a:r>
            <a:r>
              <a:rPr lang="zh-TW" altLang="en-US" sz="1200" b="1" dirty="0" smtClean="0">
                <a:latin typeface="微軟正黑體" panose="020B0604030504040204" pitchFamily="34" charset="-120"/>
                <a:ea typeface="微軟正黑體" panose="020B0604030504040204" pitchFamily="34" charset="-120"/>
              </a:rPr>
              <a:t>列印</a:t>
            </a:r>
            <a:endParaRPr lang="zh-TW" altLang="en-US" sz="1200" b="1" dirty="0">
              <a:latin typeface="微軟正黑體" panose="020B0604030504040204" pitchFamily="34" charset="-120"/>
              <a:ea typeface="微軟正黑體" panose="020B0604030504040204" pitchFamily="34" charset="-120"/>
            </a:endParaRPr>
          </a:p>
        </p:txBody>
      </p:sp>
      <p:pic>
        <p:nvPicPr>
          <p:cNvPr id="11" name="圖片 10"/>
          <p:cNvPicPr>
            <a:picLocks noChangeAspect="1"/>
          </p:cNvPicPr>
          <p:nvPr/>
        </p:nvPicPr>
        <p:blipFill rotWithShape="1">
          <a:blip r:embed="rId2"/>
          <a:srcRect l="3512" t="41470" r="2913" b="24653"/>
          <a:stretch/>
        </p:blipFill>
        <p:spPr>
          <a:xfrm>
            <a:off x="2819400" y="4736013"/>
            <a:ext cx="7924800" cy="1765301"/>
          </a:xfrm>
          <a:prstGeom prst="rect">
            <a:avLst/>
          </a:prstGeom>
          <a:ln>
            <a:solidFill>
              <a:schemeClr val="accent3"/>
            </a:solidFill>
          </a:ln>
        </p:spPr>
      </p:pic>
      <p:sp>
        <p:nvSpPr>
          <p:cNvPr id="10" name="矩形 9"/>
          <p:cNvSpPr/>
          <p:nvPr/>
        </p:nvSpPr>
        <p:spPr>
          <a:xfrm>
            <a:off x="4305300" y="5957344"/>
            <a:ext cx="5867400" cy="35560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文字方塊 11"/>
          <p:cNvSpPr txBox="1"/>
          <p:nvPr/>
        </p:nvSpPr>
        <p:spPr>
          <a:xfrm>
            <a:off x="2819400" y="573072"/>
            <a:ext cx="8559800" cy="369332"/>
          </a:xfrm>
          <a:prstGeom prst="rect">
            <a:avLst/>
          </a:prstGeom>
          <a:noFill/>
        </p:spPr>
        <p:txBody>
          <a:bodyPr wrap="square" rtlCol="0">
            <a:spAutoFit/>
          </a:bodyPr>
          <a:lstStyle/>
          <a:p>
            <a:r>
              <a:rPr lang="en-US" altLang="zh-TW" dirty="0" smtClean="0">
                <a:latin typeface="華康中特圓體" panose="020F0809000000000000" pitchFamily="49" charset="-120"/>
                <a:ea typeface="華康中特圓體" panose="020F0809000000000000" pitchFamily="49" charset="-120"/>
                <a:sym typeface="Wingdings" panose="05000000000000000000" pitchFamily="2" charset="2"/>
              </a:rPr>
              <a:t></a:t>
            </a:r>
            <a:r>
              <a:rPr lang="zh-TW" altLang="en-US" dirty="0" smtClean="0">
                <a:latin typeface="華康中特圓體" panose="020F0809000000000000" pitchFamily="49" charset="-120"/>
                <a:ea typeface="華康中特圓體" panose="020F0809000000000000" pitchFamily="49" charset="-120"/>
                <a:sym typeface="Wingdings" panose="05000000000000000000" pitchFamily="2" charset="2"/>
              </a:rPr>
              <a:t>選填狀況</a:t>
            </a:r>
            <a:r>
              <a:rPr lang="en-US" altLang="zh-TW" dirty="0">
                <a:latin typeface="華康中特圓體" panose="020F0809000000000000" pitchFamily="49" charset="-120"/>
                <a:ea typeface="華康中特圓體" panose="020F0809000000000000" pitchFamily="49" charset="-120"/>
                <a:sym typeface="Wingdings" panose="05000000000000000000" pitchFamily="2" charset="2"/>
              </a:rPr>
              <a:t>2</a:t>
            </a:r>
            <a:r>
              <a:rPr lang="zh-TW" altLang="en-US" dirty="0" smtClean="0">
                <a:latin typeface="華康中特圓體" panose="020F0809000000000000" pitchFamily="49" charset="-120"/>
                <a:ea typeface="華康中特圓體" panose="020F0809000000000000" pitchFamily="49" charset="-120"/>
                <a:sym typeface="Wingdings" panose="05000000000000000000" pitchFamily="2" charset="2"/>
              </a:rPr>
              <a:t>：所選的校</a:t>
            </a:r>
            <a:r>
              <a:rPr lang="en-US" altLang="zh-TW" dirty="0" smtClean="0">
                <a:latin typeface="華康中特圓體" panose="020F0809000000000000" pitchFamily="49" charset="-120"/>
                <a:ea typeface="華康中特圓體" panose="020F0809000000000000" pitchFamily="49" charset="-120"/>
                <a:sym typeface="Wingdings" panose="05000000000000000000" pitchFamily="2" charset="2"/>
              </a:rPr>
              <a:t>(</a:t>
            </a:r>
            <a:r>
              <a:rPr lang="zh-TW" altLang="en-US" dirty="0" smtClean="0">
                <a:latin typeface="華康中特圓體" panose="020F0809000000000000" pitchFamily="49" charset="-120"/>
                <a:ea typeface="華康中特圓體" panose="020F0809000000000000" pitchFamily="49" charset="-120"/>
                <a:sym typeface="Wingdings" panose="05000000000000000000" pitchFamily="2" charset="2"/>
              </a:rPr>
              <a:t>系</a:t>
            </a:r>
            <a:r>
              <a:rPr lang="en-US" altLang="zh-TW" dirty="0" smtClean="0">
                <a:latin typeface="華康中特圓體" panose="020F0809000000000000" pitchFamily="49" charset="-120"/>
                <a:ea typeface="華康中特圓體" panose="020F0809000000000000" pitchFamily="49" charset="-120"/>
                <a:sym typeface="Wingdings" panose="05000000000000000000" pitchFamily="2" charset="2"/>
              </a:rPr>
              <a:t>)</a:t>
            </a:r>
            <a:r>
              <a:rPr lang="zh-TW" altLang="en-US" dirty="0" smtClean="0">
                <a:latin typeface="華康中特圓體" panose="020F0809000000000000" pitchFamily="49" charset="-120"/>
                <a:ea typeface="華康中特圓體" panose="020F0809000000000000" pitchFamily="49" charset="-120"/>
                <a:sym typeface="Wingdings" panose="05000000000000000000" pitchFamily="2" charset="2"/>
              </a:rPr>
              <a:t>學程，該校僅限選填</a:t>
            </a:r>
            <a:r>
              <a:rPr lang="en-US" altLang="zh-TW" dirty="0" smtClean="0">
                <a:latin typeface="華康中特圓體" panose="020F0809000000000000" pitchFamily="49" charset="-120"/>
                <a:ea typeface="華康中特圓體" panose="020F0809000000000000" pitchFamily="49" charset="-120"/>
                <a:sym typeface="Wingdings" panose="05000000000000000000" pitchFamily="2" charset="2"/>
              </a:rPr>
              <a:t>1</a:t>
            </a:r>
            <a:r>
              <a:rPr lang="zh-TW" altLang="en-US" dirty="0" smtClean="0">
                <a:latin typeface="華康中特圓體" panose="020F0809000000000000" pitchFamily="49" charset="-120"/>
                <a:ea typeface="華康中特圓體" panose="020F0809000000000000" pitchFamily="49" charset="-120"/>
                <a:sym typeface="Wingdings" panose="05000000000000000000" pitchFamily="2" charset="2"/>
              </a:rPr>
              <a:t>校系</a:t>
            </a:r>
            <a:r>
              <a:rPr lang="en-US" altLang="zh-TW" dirty="0" smtClean="0">
                <a:latin typeface="華康中特圓體" panose="020F0809000000000000" pitchFamily="49" charset="-120"/>
                <a:ea typeface="華康中特圓體" panose="020F0809000000000000" pitchFamily="49" charset="-120"/>
                <a:sym typeface="Wingdings" panose="05000000000000000000" pitchFamily="2" charset="2"/>
              </a:rPr>
              <a:t>(</a:t>
            </a:r>
            <a:r>
              <a:rPr lang="zh-TW" altLang="en-US" dirty="0" smtClean="0">
                <a:latin typeface="華康中特圓體" panose="020F0809000000000000" pitchFamily="49" charset="-120"/>
                <a:ea typeface="華康中特圓體" panose="020F0809000000000000" pitchFamily="49" charset="-120"/>
                <a:sym typeface="Wingdings" panose="05000000000000000000" pitchFamily="2" charset="2"/>
              </a:rPr>
              <a:t>組</a:t>
            </a:r>
            <a:r>
              <a:rPr lang="en-US" altLang="zh-TW" dirty="0" smtClean="0">
                <a:latin typeface="華康中特圓體" panose="020F0809000000000000" pitchFamily="49" charset="-120"/>
                <a:ea typeface="華康中特圓體" panose="020F0809000000000000" pitchFamily="49" charset="-120"/>
                <a:sym typeface="Wingdings" panose="05000000000000000000" pitchFamily="2" charset="2"/>
              </a:rPr>
              <a:t>)</a:t>
            </a:r>
            <a:r>
              <a:rPr lang="zh-TW" altLang="en-US" dirty="0" smtClean="0">
                <a:latin typeface="華康中特圓體" panose="020F0809000000000000" pitchFamily="49" charset="-120"/>
                <a:ea typeface="華康中特圓體" panose="020F0809000000000000" pitchFamily="49" charset="-120"/>
                <a:sym typeface="Wingdings" panose="05000000000000000000" pitchFamily="2" charset="2"/>
              </a:rPr>
              <a:t>學程</a:t>
            </a:r>
            <a:endParaRPr lang="zh-TW" altLang="en-US" dirty="0">
              <a:latin typeface="華康中特圓體" panose="020F0809000000000000" pitchFamily="49" charset="-120"/>
              <a:ea typeface="華康中特圓體" panose="020F0809000000000000" pitchFamily="49" charset="-120"/>
            </a:endParaRPr>
          </a:p>
        </p:txBody>
      </p:sp>
      <p:pic>
        <p:nvPicPr>
          <p:cNvPr id="13" name="圖片 12"/>
          <p:cNvPicPr>
            <a:picLocks noChangeAspect="1"/>
          </p:cNvPicPr>
          <p:nvPr/>
        </p:nvPicPr>
        <p:blipFill>
          <a:blip r:embed="rId3"/>
          <a:stretch>
            <a:fillRect/>
          </a:stretch>
        </p:blipFill>
        <p:spPr>
          <a:xfrm>
            <a:off x="3809112" y="1025576"/>
            <a:ext cx="6363588" cy="2591162"/>
          </a:xfrm>
          <a:prstGeom prst="rect">
            <a:avLst/>
          </a:prstGeom>
          <a:ln>
            <a:solidFill>
              <a:schemeClr val="accent3"/>
            </a:solidFill>
          </a:ln>
        </p:spPr>
      </p:pic>
      <p:pic>
        <p:nvPicPr>
          <p:cNvPr id="14" name="圖片 13"/>
          <p:cNvPicPr>
            <a:picLocks noChangeAspect="1"/>
          </p:cNvPicPr>
          <p:nvPr/>
        </p:nvPicPr>
        <p:blipFill>
          <a:blip r:embed="rId4"/>
          <a:stretch>
            <a:fillRect/>
          </a:stretch>
        </p:blipFill>
        <p:spPr>
          <a:xfrm>
            <a:off x="5296040" y="2622346"/>
            <a:ext cx="6277851" cy="1371791"/>
          </a:xfrm>
          <a:prstGeom prst="rect">
            <a:avLst/>
          </a:prstGeom>
          <a:ln>
            <a:solidFill>
              <a:schemeClr val="accent3"/>
            </a:solidFill>
          </a:ln>
        </p:spPr>
      </p:pic>
      <p:sp>
        <p:nvSpPr>
          <p:cNvPr id="15" name="矩形 14"/>
          <p:cNvSpPr/>
          <p:nvPr/>
        </p:nvSpPr>
        <p:spPr>
          <a:xfrm>
            <a:off x="4614355" y="2250888"/>
            <a:ext cx="681685" cy="695512"/>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投影片編號版面配置區 1"/>
          <p:cNvSpPr>
            <a:spLocks noGrp="1"/>
          </p:cNvSpPr>
          <p:nvPr>
            <p:ph type="sldNum" sz="quarter" idx="12"/>
          </p:nvPr>
        </p:nvSpPr>
        <p:spPr/>
        <p:txBody>
          <a:bodyPr/>
          <a:lstStyle/>
          <a:p>
            <a:fld id="{A6174ADA-354D-4803-A14C-B38EECA4D689}" type="slidenum">
              <a:rPr lang="zh-TW" altLang="en-US" smtClean="0"/>
              <a:t>82</a:t>
            </a:fld>
            <a:endParaRPr lang="zh-TW" altLang="en-US"/>
          </a:p>
        </p:txBody>
      </p:sp>
    </p:spTree>
    <p:extLst>
      <p:ext uri="{BB962C8B-B14F-4D97-AF65-F5344CB8AC3E}">
        <p14:creationId xmlns:p14="http://schemas.microsoft.com/office/powerpoint/2010/main" val="85354265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520700"/>
          </a:xfrm>
          <a:prstGeom prst="rect">
            <a:avLst/>
          </a:prstGeom>
          <a:solidFill>
            <a:srgbClr val="DFD7E9"/>
          </a:solidFill>
          <a:ln>
            <a:solidFill>
              <a:srgbClr val="DFD7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sz="2400" dirty="0" smtClean="0">
                <a:solidFill>
                  <a:schemeClr val="tx1"/>
                </a:solidFill>
                <a:latin typeface="華康中特圓體" panose="020F0809000000000000" pitchFamily="49" charset="-120"/>
                <a:ea typeface="華康中特圓體" panose="020F0809000000000000" pitchFamily="49" charset="-120"/>
              </a:rPr>
              <a:t>三、個別報名</a:t>
            </a:r>
            <a:r>
              <a:rPr lang="en-US" altLang="zh-TW" sz="2400" dirty="0" smtClean="0">
                <a:solidFill>
                  <a:schemeClr val="tx1"/>
                </a:solidFill>
                <a:latin typeface="華康中特圓體" panose="020F0809000000000000" pitchFamily="49" charset="-120"/>
                <a:ea typeface="華康中特圓體" panose="020F0809000000000000" pitchFamily="49" charset="-120"/>
              </a:rPr>
              <a:t>【</a:t>
            </a:r>
            <a:r>
              <a:rPr lang="zh-TW" altLang="en-US" sz="2400" dirty="0" smtClean="0">
                <a:solidFill>
                  <a:schemeClr val="tx1"/>
                </a:solidFill>
                <a:latin typeface="華康中特圓體" panose="020F0809000000000000" pitchFamily="49" charset="-120"/>
                <a:ea typeface="華康中特圓體" panose="020F0809000000000000" pitchFamily="49" charset="-120"/>
              </a:rPr>
              <a:t>步驟</a:t>
            </a:r>
            <a:r>
              <a:rPr lang="en-US" altLang="zh-TW" sz="2400" dirty="0" smtClean="0">
                <a:solidFill>
                  <a:schemeClr val="tx1"/>
                </a:solidFill>
                <a:latin typeface="華康中特圓體" panose="020F0809000000000000" pitchFamily="49" charset="-120"/>
                <a:ea typeface="華康中特圓體" panose="020F0809000000000000" pitchFamily="49" charset="-120"/>
              </a:rPr>
              <a:t>3】</a:t>
            </a:r>
            <a:r>
              <a:rPr lang="zh-TW" altLang="en-US" sz="2400" dirty="0" smtClean="0">
                <a:solidFill>
                  <a:schemeClr val="tx1"/>
                </a:solidFill>
                <a:latin typeface="華康中特圓體" panose="020F0809000000000000" pitchFamily="49" charset="-120"/>
                <a:ea typeface="華康中特圓體" panose="020F0809000000000000" pitchFamily="49" charset="-120"/>
              </a:rPr>
              <a:t>：</a:t>
            </a:r>
            <a:r>
              <a:rPr lang="en-US" altLang="zh-TW" sz="2400" dirty="0" smtClean="0">
                <a:solidFill>
                  <a:schemeClr val="tx1"/>
                </a:solidFill>
                <a:latin typeface="華康中特圓體" panose="020F0809000000000000" pitchFamily="49" charset="-120"/>
                <a:ea typeface="華康中特圓體" panose="020F0809000000000000" pitchFamily="49" charset="-120"/>
              </a:rPr>
              <a:t>4.</a:t>
            </a:r>
            <a:r>
              <a:rPr lang="zh-TW" altLang="en-US" sz="2400" dirty="0" smtClean="0">
                <a:solidFill>
                  <a:schemeClr val="tx1"/>
                </a:solidFill>
                <a:latin typeface="華康中特圓體" panose="020F0809000000000000" pitchFamily="49" charset="-120"/>
                <a:ea typeface="華康中特圓體" panose="020F0809000000000000" pitchFamily="49" charset="-120"/>
              </a:rPr>
              <a:t>選填校系</a:t>
            </a:r>
            <a:r>
              <a:rPr lang="en-US" altLang="zh-TW" sz="2400" dirty="0" smtClean="0">
                <a:solidFill>
                  <a:schemeClr val="tx1"/>
                </a:solidFill>
                <a:latin typeface="華康中特圓體" panose="020F0809000000000000" pitchFamily="49" charset="-120"/>
                <a:ea typeface="華康中特圓體" panose="020F0809000000000000" pitchFamily="49" charset="-120"/>
              </a:rPr>
              <a:t>(</a:t>
            </a:r>
            <a:r>
              <a:rPr lang="zh-TW" altLang="en-US" sz="2400" dirty="0" smtClean="0">
                <a:solidFill>
                  <a:schemeClr val="tx1"/>
                </a:solidFill>
                <a:latin typeface="華康中特圓體" panose="020F0809000000000000" pitchFamily="49" charset="-120"/>
                <a:ea typeface="華康中特圓體" panose="020F0809000000000000" pitchFamily="49" charset="-120"/>
              </a:rPr>
              <a:t>組</a:t>
            </a:r>
            <a:r>
              <a:rPr lang="en-US" altLang="zh-TW" sz="2400" dirty="0" smtClean="0">
                <a:solidFill>
                  <a:schemeClr val="tx1"/>
                </a:solidFill>
                <a:latin typeface="華康中特圓體" panose="020F0809000000000000" pitchFamily="49" charset="-120"/>
                <a:ea typeface="華康中特圓體" panose="020F0809000000000000" pitchFamily="49" charset="-120"/>
              </a:rPr>
              <a:t>)</a:t>
            </a:r>
            <a:r>
              <a:rPr lang="zh-TW" altLang="en-US" sz="2400" dirty="0" smtClean="0">
                <a:solidFill>
                  <a:schemeClr val="tx1"/>
                </a:solidFill>
                <a:latin typeface="華康中特圓體" panose="020F0809000000000000" pitchFamily="49" charset="-120"/>
                <a:ea typeface="華康中特圓體" panose="020F0809000000000000" pitchFamily="49" charset="-120"/>
              </a:rPr>
              <a:t>、學程</a:t>
            </a:r>
            <a:r>
              <a:rPr lang="en-US" altLang="zh-TW" sz="2400" dirty="0" smtClean="0">
                <a:solidFill>
                  <a:schemeClr val="tx1"/>
                </a:solidFill>
                <a:latin typeface="華康中特圓體" panose="020F0809000000000000" pitchFamily="49" charset="-120"/>
                <a:ea typeface="華康中特圓體" panose="020F0809000000000000" pitchFamily="49" charset="-120"/>
              </a:rPr>
              <a:t>(4/4)</a:t>
            </a:r>
            <a:endParaRPr lang="zh-TW" altLang="en-US" sz="2400" dirty="0" smtClean="0">
              <a:solidFill>
                <a:schemeClr val="tx1"/>
              </a:solidFill>
              <a:latin typeface="華康中特圓體" panose="020F0809000000000000" pitchFamily="49" charset="-120"/>
              <a:ea typeface="華康中特圓體" panose="020F0809000000000000" pitchFamily="49" charset="-120"/>
            </a:endParaRPr>
          </a:p>
        </p:txBody>
      </p:sp>
      <p:sp>
        <p:nvSpPr>
          <p:cNvPr id="5" name="五邊形 4"/>
          <p:cNvSpPr/>
          <p:nvPr/>
        </p:nvSpPr>
        <p:spPr>
          <a:xfrm rot="5400000">
            <a:off x="808841" y="-32837"/>
            <a:ext cx="920750" cy="2501900"/>
          </a:xfrm>
          <a:prstGeom prst="homePlate">
            <a:avLst>
              <a:gd name="adj" fmla="val 41813"/>
            </a:avLst>
          </a:prstGeom>
          <a:solidFill>
            <a:srgbClr val="DADD00"/>
          </a:solidFill>
          <a:ln>
            <a:solidFill>
              <a:srgbClr val="DADD00"/>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zh-TW" altLang="en-US" dirty="0" smtClean="0">
                <a:solidFill>
                  <a:schemeClr val="tx1"/>
                </a:solidFill>
                <a:latin typeface="華康中特圓體" panose="020F0809000000000000" pitchFamily="49" charset="-120"/>
                <a:ea typeface="華康中特圓體" panose="020F0809000000000000" pitchFamily="49" charset="-120"/>
              </a:rPr>
              <a:t>步驟</a:t>
            </a:r>
            <a:r>
              <a:rPr lang="en-US" altLang="zh-TW" dirty="0" smtClean="0">
                <a:solidFill>
                  <a:schemeClr val="tx1"/>
                </a:solidFill>
                <a:latin typeface="華康中特圓體" panose="020F0809000000000000" pitchFamily="49" charset="-120"/>
                <a:ea typeface="華康中特圓體" panose="020F0809000000000000" pitchFamily="49" charset="-120"/>
              </a:rPr>
              <a:t>3.</a:t>
            </a:r>
            <a:r>
              <a:rPr lang="zh-TW" altLang="en-US" dirty="0" smtClean="0">
                <a:solidFill>
                  <a:schemeClr val="tx1"/>
                </a:solidFill>
                <a:latin typeface="華康中特圓體" panose="020F0809000000000000" pitchFamily="49" charset="-120"/>
                <a:ea typeface="華康中特圓體" panose="020F0809000000000000" pitchFamily="49" charset="-120"/>
              </a:rPr>
              <a:t>完成報名流程</a:t>
            </a:r>
            <a:endParaRPr lang="en-US" altLang="zh-TW" dirty="0" smtClean="0">
              <a:solidFill>
                <a:schemeClr val="tx1"/>
              </a:solidFill>
              <a:latin typeface="華康中特圓體" panose="020F0809000000000000" pitchFamily="49" charset="-120"/>
              <a:ea typeface="華康中特圓體" panose="020F0809000000000000" pitchFamily="49" charset="-120"/>
            </a:endParaRPr>
          </a:p>
          <a:p>
            <a:pPr algn="ctr"/>
            <a:r>
              <a:rPr lang="zh-TW" altLang="en-US" sz="1200" dirty="0" smtClean="0">
                <a:solidFill>
                  <a:schemeClr val="tx1"/>
                </a:solidFill>
                <a:latin typeface="微軟正黑體" panose="020B0604030504040204" pitchFamily="34" charset="-120"/>
                <a:ea typeface="微軟正黑體" panose="020B0604030504040204" pitchFamily="34" charset="-120"/>
              </a:rPr>
              <a:t>請按照左欄順序</a:t>
            </a:r>
            <a:endParaRPr lang="en-US" altLang="zh-TW" sz="1200" dirty="0" smtClean="0">
              <a:solidFill>
                <a:schemeClr val="tx1"/>
              </a:solidFill>
              <a:latin typeface="微軟正黑體" panose="020B0604030504040204" pitchFamily="34" charset="-120"/>
              <a:ea typeface="微軟正黑體" panose="020B0604030504040204" pitchFamily="34" charset="-120"/>
            </a:endParaRPr>
          </a:p>
          <a:p>
            <a:pPr algn="ctr"/>
            <a:r>
              <a:rPr lang="zh-TW" altLang="en-US" sz="1200" dirty="0" smtClean="0">
                <a:solidFill>
                  <a:schemeClr val="tx1"/>
                </a:solidFill>
                <a:latin typeface="微軟正黑體" panose="020B0604030504040204" pitchFamily="34" charset="-120"/>
                <a:ea typeface="微軟正黑體" panose="020B0604030504040204" pitchFamily="34" charset="-120"/>
              </a:rPr>
              <a:t>依序完成確認及填寫</a:t>
            </a:r>
            <a:endParaRPr lang="zh-TW" altLang="en-US" sz="1200" dirty="0">
              <a:solidFill>
                <a:schemeClr val="tx1"/>
              </a:solidFill>
              <a:latin typeface="微軟正黑體" panose="020B0604030504040204" pitchFamily="34" charset="-120"/>
              <a:ea typeface="微軟正黑體" panose="020B0604030504040204" pitchFamily="34" charset="-120"/>
            </a:endParaRPr>
          </a:p>
        </p:txBody>
      </p:sp>
      <p:sp>
        <p:nvSpPr>
          <p:cNvPr id="6" name="矩形 5"/>
          <p:cNvSpPr/>
          <p:nvPr/>
        </p:nvSpPr>
        <p:spPr>
          <a:xfrm>
            <a:off x="18267" y="1678489"/>
            <a:ext cx="2389654" cy="1877511"/>
          </a:xfrm>
          <a:prstGeom prst="rect">
            <a:avLst/>
          </a:prstGeom>
          <a:solidFill>
            <a:srgbClr val="ED7D31"/>
          </a:solidFill>
          <a:ln>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600"/>
              </a:spcAft>
            </a:pPr>
            <a:r>
              <a:rPr lang="en-US" altLang="zh-TW" sz="1200" b="1" dirty="0">
                <a:latin typeface="微軟正黑體" panose="020B0604030504040204" pitchFamily="34" charset="-120"/>
                <a:ea typeface="微軟正黑體" panose="020B0604030504040204" pitchFamily="34" charset="-120"/>
              </a:rPr>
              <a:t>1.</a:t>
            </a:r>
            <a:r>
              <a:rPr lang="zh-TW" altLang="en-US" sz="1200" b="1" dirty="0">
                <a:latin typeface="微軟正黑體" panose="020B0604030504040204" pitchFamily="34" charset="-120"/>
                <a:ea typeface="微軟正黑體" panose="020B0604030504040204" pitchFamily="34" charset="-120"/>
              </a:rPr>
              <a:t>確認繳費帳號</a:t>
            </a:r>
            <a:endParaRPr lang="en-US" altLang="zh-TW" sz="1200" b="1" dirty="0">
              <a:latin typeface="微軟正黑體" panose="020B0604030504040204" pitchFamily="34" charset="-120"/>
              <a:ea typeface="微軟正黑體" panose="020B0604030504040204" pitchFamily="34" charset="-120"/>
            </a:endParaRPr>
          </a:p>
          <a:p>
            <a:pPr>
              <a:spcAft>
                <a:spcPts val="600"/>
              </a:spcAft>
            </a:pPr>
            <a:r>
              <a:rPr lang="en-US" altLang="zh-TW" sz="1200" b="1" dirty="0">
                <a:latin typeface="微軟正黑體" panose="020B0604030504040204" pitchFamily="34" charset="-120"/>
                <a:ea typeface="微軟正黑體" panose="020B0604030504040204" pitchFamily="34" charset="-120"/>
              </a:rPr>
              <a:t>2.</a:t>
            </a:r>
            <a:r>
              <a:rPr lang="zh-TW" altLang="en-US" sz="1200" b="1" dirty="0">
                <a:latin typeface="微軟正黑體" panose="020B0604030504040204" pitchFamily="34" charset="-120"/>
                <a:ea typeface="微軟正黑體" panose="020B0604030504040204" pitchFamily="34" charset="-120"/>
              </a:rPr>
              <a:t>繳費狀態</a:t>
            </a:r>
            <a:endParaRPr lang="en-US" altLang="zh-TW" sz="1200" b="1" dirty="0">
              <a:latin typeface="微軟正黑體" panose="020B0604030504040204" pitchFamily="34" charset="-120"/>
              <a:ea typeface="微軟正黑體" panose="020B0604030504040204" pitchFamily="34" charset="-120"/>
            </a:endParaRPr>
          </a:p>
          <a:p>
            <a:r>
              <a:rPr lang="en-US" altLang="zh-TW" sz="1200" b="1" dirty="0">
                <a:latin typeface="微軟正黑體" panose="020B0604030504040204" pitchFamily="34" charset="-120"/>
                <a:ea typeface="微軟正黑體" panose="020B0604030504040204" pitchFamily="34" charset="-120"/>
              </a:rPr>
              <a:t>3.</a:t>
            </a:r>
            <a:r>
              <a:rPr lang="zh-TW" altLang="en-US" sz="1200" b="1" dirty="0">
                <a:latin typeface="微軟正黑體" panose="020B0604030504040204" pitchFamily="34" charset="-120"/>
                <a:ea typeface="微軟正黑體" panose="020B0604030504040204" pitchFamily="34" charset="-120"/>
              </a:rPr>
              <a:t>確認中央資料庫</a:t>
            </a:r>
            <a:r>
              <a:rPr lang="zh-TW" altLang="en-US" sz="1200" b="1" dirty="0" smtClean="0">
                <a:latin typeface="微軟正黑體" panose="020B0604030504040204" pitchFamily="34" charset="-120"/>
                <a:ea typeface="微軟正黑體" panose="020B0604030504040204" pitchFamily="34" charset="-120"/>
              </a:rPr>
              <a:t>學習</a:t>
            </a:r>
            <a:r>
              <a:rPr lang="zh-TW" altLang="en-US" sz="1200" b="1" dirty="0">
                <a:latin typeface="微軟正黑體" panose="020B0604030504040204" pitchFamily="34" charset="-120"/>
                <a:ea typeface="微軟正黑體" panose="020B0604030504040204" pitchFamily="34" charset="-120"/>
              </a:rPr>
              <a:t>歷程</a:t>
            </a:r>
            <a:r>
              <a:rPr lang="zh-TW" altLang="en-US" sz="1200" b="1" dirty="0" smtClean="0">
                <a:latin typeface="微軟正黑體" panose="020B0604030504040204" pitchFamily="34" charset="-120"/>
                <a:ea typeface="微軟正黑體" panose="020B0604030504040204" pitchFamily="34" charset="-120"/>
              </a:rPr>
              <a:t>檔案</a:t>
            </a:r>
            <a:r>
              <a:rPr lang="zh-TW" altLang="en-US" sz="1200" b="1" dirty="0">
                <a:latin typeface="微軟正黑體" panose="020B0604030504040204" pitchFamily="34" charset="-120"/>
                <a:ea typeface="微軟正黑體" panose="020B0604030504040204" pitchFamily="34" charset="-120"/>
              </a:rPr>
              <a:t> </a:t>
            </a:r>
            <a:endParaRPr lang="en-US" altLang="zh-TW" sz="1200" b="1" dirty="0" smtClean="0">
              <a:latin typeface="微軟正黑體" panose="020B0604030504040204" pitchFamily="34" charset="-120"/>
              <a:ea typeface="微軟正黑體" panose="020B0604030504040204" pitchFamily="34" charset="-120"/>
            </a:endParaRPr>
          </a:p>
          <a:p>
            <a:pPr>
              <a:spcAft>
                <a:spcPts val="600"/>
              </a:spcAft>
            </a:pPr>
            <a:r>
              <a:rPr lang="zh-TW" altLang="en-US" sz="1200" b="1" dirty="0">
                <a:latin typeface="微軟正黑體" panose="020B0604030504040204" pitchFamily="34" charset="-120"/>
                <a:ea typeface="微軟正黑體" panose="020B0604030504040204" pitchFamily="34" charset="-120"/>
              </a:rPr>
              <a:t> </a:t>
            </a:r>
            <a:r>
              <a:rPr lang="zh-TW" altLang="en-US" sz="1200" b="1" dirty="0" smtClean="0">
                <a:latin typeface="微軟正黑體" panose="020B0604030504040204" pitchFamily="34" charset="-120"/>
                <a:ea typeface="微軟正黑體" panose="020B0604030504040204" pitchFamily="34" charset="-120"/>
              </a:rPr>
              <a:t>  使用</a:t>
            </a:r>
            <a:r>
              <a:rPr lang="zh-TW" altLang="en-US" sz="1200" b="1" dirty="0">
                <a:latin typeface="微軟正黑體" panose="020B0604030504040204" pitchFamily="34" charset="-120"/>
                <a:ea typeface="微軟正黑體" panose="020B0604030504040204" pitchFamily="34" charset="-120"/>
              </a:rPr>
              <a:t>意願</a:t>
            </a:r>
            <a:endParaRPr lang="en-US" altLang="zh-TW" sz="1200" b="1" dirty="0">
              <a:latin typeface="微軟正黑體" panose="020B0604030504040204" pitchFamily="34" charset="-120"/>
              <a:ea typeface="微軟正黑體" panose="020B0604030504040204" pitchFamily="34" charset="-120"/>
            </a:endParaRPr>
          </a:p>
          <a:p>
            <a:pPr>
              <a:spcAft>
                <a:spcPts val="600"/>
              </a:spcAft>
            </a:pPr>
            <a:r>
              <a:rPr lang="en-US" altLang="zh-TW" b="1" u="sng"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sym typeface="Wingdings" panose="05000000000000000000" pitchFamily="2" charset="2"/>
              </a:rPr>
              <a:t></a:t>
            </a:r>
            <a:r>
              <a:rPr lang="en-US" altLang="zh-TW" b="1" u="sng"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4</a:t>
            </a:r>
            <a:r>
              <a:rPr lang="en-US" altLang="zh-TW" b="1" u="sng"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b="1" u="sng"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選填校</a:t>
            </a:r>
            <a:r>
              <a:rPr lang="zh-TW" altLang="en-US" b="1" u="sng"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系</a:t>
            </a:r>
            <a:r>
              <a:rPr lang="en-US" altLang="zh-TW" b="1" u="sng"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b="1" u="sng"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組</a:t>
            </a:r>
            <a:r>
              <a:rPr lang="en-US" altLang="zh-TW" b="1" u="sng"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b="1" u="sng"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學</a:t>
            </a:r>
            <a:r>
              <a:rPr lang="zh-TW" altLang="en-US" b="1" u="sng"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程</a:t>
            </a:r>
            <a:endParaRPr lang="en-US" altLang="zh-TW" b="1" u="sng"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r>
              <a:rPr lang="en-US" altLang="zh-TW" sz="1200" b="1" dirty="0" smtClean="0">
                <a:latin typeface="微軟正黑體" panose="020B0604030504040204" pitchFamily="34" charset="-120"/>
                <a:ea typeface="微軟正黑體" panose="020B0604030504040204" pitchFamily="34" charset="-120"/>
              </a:rPr>
              <a:t>5.</a:t>
            </a:r>
            <a:r>
              <a:rPr lang="zh-TW" altLang="en-US" sz="1200" b="1" dirty="0" smtClean="0">
                <a:latin typeface="微軟正黑體" panose="020B0604030504040204" pitchFamily="34" charset="-120"/>
                <a:ea typeface="微軟正黑體" panose="020B0604030504040204" pitchFamily="34" charset="-120"/>
              </a:rPr>
              <a:t>列印</a:t>
            </a:r>
            <a:endParaRPr lang="zh-TW" altLang="en-US" sz="1200" b="1" dirty="0">
              <a:latin typeface="微軟正黑體" panose="020B0604030504040204" pitchFamily="34" charset="-120"/>
              <a:ea typeface="微軟正黑體" panose="020B0604030504040204" pitchFamily="34" charset="-120"/>
            </a:endParaRPr>
          </a:p>
        </p:txBody>
      </p:sp>
      <p:pic>
        <p:nvPicPr>
          <p:cNvPr id="2" name="圖片 1"/>
          <p:cNvPicPr>
            <a:picLocks noChangeAspect="1"/>
          </p:cNvPicPr>
          <p:nvPr/>
        </p:nvPicPr>
        <p:blipFill>
          <a:blip r:embed="rId2"/>
          <a:stretch>
            <a:fillRect/>
          </a:stretch>
        </p:blipFill>
        <p:spPr>
          <a:xfrm>
            <a:off x="5076102" y="565978"/>
            <a:ext cx="7014992" cy="2112649"/>
          </a:xfrm>
          <a:prstGeom prst="rect">
            <a:avLst/>
          </a:prstGeom>
          <a:ln>
            <a:solidFill>
              <a:schemeClr val="accent3"/>
            </a:solidFill>
          </a:ln>
        </p:spPr>
      </p:pic>
      <p:pic>
        <p:nvPicPr>
          <p:cNvPr id="7" name="圖片 6"/>
          <p:cNvPicPr>
            <a:picLocks noChangeAspect="1"/>
          </p:cNvPicPr>
          <p:nvPr/>
        </p:nvPicPr>
        <p:blipFill>
          <a:blip r:embed="rId3"/>
          <a:stretch>
            <a:fillRect/>
          </a:stretch>
        </p:blipFill>
        <p:spPr>
          <a:xfrm>
            <a:off x="3494843" y="2717800"/>
            <a:ext cx="7313551" cy="1957834"/>
          </a:xfrm>
          <a:prstGeom prst="rect">
            <a:avLst/>
          </a:prstGeom>
          <a:ln>
            <a:solidFill>
              <a:schemeClr val="accent3"/>
            </a:solidFill>
          </a:ln>
        </p:spPr>
      </p:pic>
      <p:pic>
        <p:nvPicPr>
          <p:cNvPr id="8" name="圖片 7"/>
          <p:cNvPicPr>
            <a:picLocks noChangeAspect="1"/>
          </p:cNvPicPr>
          <p:nvPr/>
        </p:nvPicPr>
        <p:blipFill>
          <a:blip r:embed="rId4"/>
          <a:stretch>
            <a:fillRect/>
          </a:stretch>
        </p:blipFill>
        <p:spPr>
          <a:xfrm>
            <a:off x="3767947" y="4725806"/>
            <a:ext cx="6325483" cy="1629002"/>
          </a:xfrm>
          <a:prstGeom prst="rect">
            <a:avLst/>
          </a:prstGeom>
        </p:spPr>
      </p:pic>
      <p:pic>
        <p:nvPicPr>
          <p:cNvPr id="9" name="圖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5804153" y="2293687"/>
            <a:ext cx="629021" cy="629021"/>
          </a:xfrm>
          <a:prstGeom prst="rect">
            <a:avLst/>
          </a:prstGeom>
        </p:spPr>
      </p:pic>
      <p:pic>
        <p:nvPicPr>
          <p:cNvPr id="10" name="圖片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5875071" y="5927892"/>
            <a:ext cx="629021" cy="629021"/>
          </a:xfrm>
          <a:prstGeom prst="rect">
            <a:avLst/>
          </a:prstGeom>
        </p:spPr>
      </p:pic>
      <p:pic>
        <p:nvPicPr>
          <p:cNvPr id="11" name="圖片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6200000" flipH="1">
            <a:off x="6930689" y="4290694"/>
            <a:ext cx="629021" cy="629021"/>
          </a:xfrm>
          <a:prstGeom prst="rect">
            <a:avLst/>
          </a:prstGeom>
        </p:spPr>
      </p:pic>
      <p:sp>
        <p:nvSpPr>
          <p:cNvPr id="12" name="Google Shape;911;p89"/>
          <p:cNvSpPr/>
          <p:nvPr/>
        </p:nvSpPr>
        <p:spPr>
          <a:xfrm>
            <a:off x="2598034" y="1442951"/>
            <a:ext cx="2478068" cy="1224677"/>
          </a:xfrm>
          <a:prstGeom prst="wedgeRectCallout">
            <a:avLst>
              <a:gd name="adj1" fmla="val 79138"/>
              <a:gd name="adj2" fmla="val 38087"/>
            </a:avLst>
          </a:prstGeom>
          <a:solidFill>
            <a:srgbClr val="0070C0"/>
          </a:solidFill>
          <a:ln>
            <a:solidFill>
              <a:srgbClr val="0070C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r>
              <a:rPr lang="zh-TW" sz="1400" dirty="0">
                <a:solidFill>
                  <a:schemeClr val="bg1"/>
                </a:solidFill>
                <a:latin typeface="華康中特圓體" panose="020F0809000000000000" pitchFamily="49" charset="-120"/>
                <a:ea typeface="華康中特圓體" panose="020F0809000000000000" pitchFamily="49" charset="-120"/>
              </a:rPr>
              <a:t>確認選填</a:t>
            </a:r>
            <a:r>
              <a:rPr lang="zh-TW" altLang="en-US" sz="1400" dirty="0" smtClean="0">
                <a:solidFill>
                  <a:schemeClr val="bg1"/>
                </a:solidFill>
                <a:latin typeface="華康中特圓體" panose="020F0809000000000000" pitchFamily="49" charset="-120"/>
                <a:ea typeface="華康中特圓體" panose="020F0809000000000000" pitchFamily="49" charset="-120"/>
              </a:rPr>
              <a:t>之</a:t>
            </a:r>
            <a:r>
              <a:rPr lang="zh-TW" sz="1400" dirty="0" smtClean="0">
                <a:solidFill>
                  <a:schemeClr val="bg1"/>
                </a:solidFill>
                <a:latin typeface="華康中特圓體" panose="020F0809000000000000" pitchFamily="49" charset="-120"/>
                <a:ea typeface="華康中特圓體" panose="020F0809000000000000" pitchFamily="49" charset="-120"/>
              </a:rPr>
              <a:t>校</a:t>
            </a:r>
            <a:r>
              <a:rPr lang="zh-TW" sz="1400" dirty="0">
                <a:solidFill>
                  <a:schemeClr val="bg1"/>
                </a:solidFill>
                <a:latin typeface="華康中特圓體" panose="020F0809000000000000" pitchFamily="49" charset="-120"/>
                <a:ea typeface="華康中特圓體" panose="020F0809000000000000" pitchFamily="49" charset="-120"/>
              </a:rPr>
              <a:t>系組學</a:t>
            </a:r>
            <a:r>
              <a:rPr lang="zh-TW" sz="1400" dirty="0" smtClean="0">
                <a:solidFill>
                  <a:schemeClr val="bg1"/>
                </a:solidFill>
                <a:latin typeface="華康中特圓體" panose="020F0809000000000000" pitchFamily="49" charset="-120"/>
                <a:ea typeface="華康中特圓體" panose="020F0809000000000000" pitchFamily="49" charset="-120"/>
              </a:rPr>
              <a:t>程</a:t>
            </a:r>
            <a:endParaRPr lang="en-US" altLang="zh-TW" sz="1400" dirty="0" smtClean="0">
              <a:solidFill>
                <a:schemeClr val="bg1"/>
              </a:solidFill>
              <a:latin typeface="華康中特圓體" panose="020F0809000000000000" pitchFamily="49" charset="-120"/>
              <a:ea typeface="華康中特圓體" panose="020F0809000000000000" pitchFamily="49" charset="-120"/>
            </a:endParaRPr>
          </a:p>
          <a:p>
            <a:r>
              <a:rPr lang="zh-TW" sz="1400" dirty="0" smtClean="0">
                <a:solidFill>
                  <a:schemeClr val="bg1"/>
                </a:solidFill>
                <a:latin typeface="華康中特圓體" panose="020F0809000000000000" pitchFamily="49" charset="-120"/>
                <a:ea typeface="華康中特圓體" panose="020F0809000000000000" pitchFamily="49" charset="-120"/>
              </a:rPr>
              <a:t>「</a:t>
            </a:r>
            <a:r>
              <a:rPr lang="zh-TW" sz="1400" dirty="0">
                <a:solidFill>
                  <a:schemeClr val="bg1"/>
                </a:solidFill>
                <a:latin typeface="華康中特圓體" panose="020F0809000000000000" pitchFamily="49" charset="-120"/>
                <a:ea typeface="華康中特圓體" panose="020F0809000000000000" pitchFamily="49" charset="-120"/>
              </a:rPr>
              <a:t>志願代碼」、</a:t>
            </a:r>
            <a:endParaRPr lang="en-US" altLang="zh-TW" sz="1400" dirty="0">
              <a:solidFill>
                <a:schemeClr val="bg1"/>
              </a:solidFill>
              <a:latin typeface="華康中特圓體" panose="020F0809000000000000" pitchFamily="49" charset="-120"/>
              <a:ea typeface="華康中特圓體" panose="020F0809000000000000" pitchFamily="49" charset="-120"/>
            </a:endParaRPr>
          </a:p>
          <a:p>
            <a:r>
              <a:rPr lang="zh-TW" sz="1400" dirty="0">
                <a:solidFill>
                  <a:schemeClr val="bg1"/>
                </a:solidFill>
                <a:latin typeface="華康中特圓體" panose="020F0809000000000000" pitchFamily="49" charset="-120"/>
                <a:ea typeface="華康中特圓體" panose="020F0809000000000000" pitchFamily="49" charset="-120"/>
              </a:rPr>
              <a:t>「校系組學程名稱」</a:t>
            </a:r>
            <a:r>
              <a:rPr lang="zh-TW" sz="1400" dirty="0" smtClean="0">
                <a:solidFill>
                  <a:schemeClr val="bg1"/>
                </a:solidFill>
                <a:latin typeface="華康中特圓體" panose="020F0809000000000000" pitchFamily="49" charset="-120"/>
                <a:ea typeface="華康中特圓體" panose="020F0809000000000000" pitchFamily="49" charset="-120"/>
              </a:rPr>
              <a:t>、</a:t>
            </a:r>
            <a:endParaRPr lang="en-US" altLang="zh-TW" sz="1400" dirty="0" smtClean="0">
              <a:solidFill>
                <a:schemeClr val="bg1"/>
              </a:solidFill>
              <a:latin typeface="華康中特圓體" panose="020F0809000000000000" pitchFamily="49" charset="-120"/>
              <a:ea typeface="華康中特圓體" panose="020F0809000000000000" pitchFamily="49" charset="-120"/>
            </a:endParaRPr>
          </a:p>
          <a:p>
            <a:r>
              <a:rPr lang="zh-TW" sz="1400" dirty="0" smtClean="0">
                <a:solidFill>
                  <a:schemeClr val="bg1"/>
                </a:solidFill>
                <a:latin typeface="華康中特圓體" panose="020F0809000000000000" pitchFamily="49" charset="-120"/>
                <a:ea typeface="華康中特圓體" panose="020F0809000000000000" pitchFamily="49" charset="-120"/>
              </a:rPr>
              <a:t>「</a:t>
            </a:r>
            <a:r>
              <a:rPr lang="zh-TW" sz="1400" dirty="0">
                <a:solidFill>
                  <a:schemeClr val="bg1"/>
                </a:solidFill>
                <a:latin typeface="華康中特圓體" panose="020F0809000000000000" pitchFamily="49" charset="-120"/>
                <a:ea typeface="華康中特圓體" panose="020F0809000000000000" pitchFamily="49" charset="-120"/>
              </a:rPr>
              <a:t>第二階段複試日期</a:t>
            </a:r>
            <a:r>
              <a:rPr lang="zh-TW" sz="1400" dirty="0" smtClean="0">
                <a:solidFill>
                  <a:schemeClr val="bg1"/>
                </a:solidFill>
                <a:latin typeface="華康中特圓體" panose="020F0809000000000000" pitchFamily="49" charset="-120"/>
                <a:ea typeface="華康中特圓體" panose="020F0809000000000000" pitchFamily="49" charset="-120"/>
              </a:rPr>
              <a:t>」</a:t>
            </a:r>
            <a:endParaRPr lang="en-US" altLang="zh-TW" sz="1400" dirty="0" smtClean="0">
              <a:solidFill>
                <a:schemeClr val="bg1"/>
              </a:solidFill>
              <a:latin typeface="華康中特圓體" panose="020F0809000000000000" pitchFamily="49" charset="-120"/>
              <a:ea typeface="華康中特圓體" panose="020F0809000000000000" pitchFamily="49" charset="-120"/>
            </a:endParaRPr>
          </a:p>
          <a:p>
            <a:r>
              <a:rPr lang="zh-TW" sz="1400" dirty="0" smtClean="0">
                <a:solidFill>
                  <a:schemeClr val="bg1"/>
                </a:solidFill>
                <a:latin typeface="華康中特圓體" panose="020F0809000000000000" pitchFamily="49" charset="-120"/>
                <a:ea typeface="華康中特圓體" panose="020F0809000000000000" pitchFamily="49" charset="-120"/>
              </a:rPr>
              <a:t>皆</a:t>
            </a:r>
            <a:r>
              <a:rPr lang="zh-TW" sz="1400" dirty="0">
                <a:solidFill>
                  <a:schemeClr val="bg1"/>
                </a:solidFill>
                <a:latin typeface="華康中特圓體" panose="020F0809000000000000" pitchFamily="49" charset="-120"/>
                <a:ea typeface="華康中特圓體" panose="020F0809000000000000" pitchFamily="49" charset="-120"/>
              </a:rPr>
              <a:t>無誤後</a:t>
            </a:r>
            <a:r>
              <a:rPr lang="zh-TW" sz="1400" dirty="0" smtClean="0">
                <a:solidFill>
                  <a:schemeClr val="bg1"/>
                </a:solidFill>
                <a:latin typeface="華康中特圓體" panose="020F0809000000000000" pitchFamily="49" charset="-120"/>
                <a:ea typeface="華康中特圓體" panose="020F0809000000000000" pitchFamily="49" charset="-120"/>
              </a:rPr>
              <a:t>，請</a:t>
            </a:r>
            <a:r>
              <a:rPr lang="zh-TW" sz="1400" dirty="0">
                <a:solidFill>
                  <a:schemeClr val="bg1"/>
                </a:solidFill>
                <a:latin typeface="華康中特圓體" panose="020F0809000000000000" pitchFamily="49" charset="-120"/>
                <a:ea typeface="華康中特圓體" panose="020F0809000000000000" pitchFamily="49" charset="-120"/>
              </a:rPr>
              <a:t>按「確認」。</a:t>
            </a:r>
            <a:endParaRPr sz="1400" dirty="0">
              <a:solidFill>
                <a:schemeClr val="bg1"/>
              </a:solidFill>
              <a:latin typeface="華康中特圓體" panose="020F0809000000000000" pitchFamily="49" charset="-120"/>
              <a:ea typeface="華康中特圓體" panose="020F0809000000000000" pitchFamily="49" charset="-120"/>
            </a:endParaRPr>
          </a:p>
        </p:txBody>
      </p:sp>
      <p:sp>
        <p:nvSpPr>
          <p:cNvPr id="13" name="Google Shape;911;p89"/>
          <p:cNvSpPr/>
          <p:nvPr/>
        </p:nvSpPr>
        <p:spPr>
          <a:xfrm>
            <a:off x="9423030" y="4703215"/>
            <a:ext cx="2598843" cy="1575665"/>
          </a:xfrm>
          <a:prstGeom prst="wedgeRectCallout">
            <a:avLst>
              <a:gd name="adj1" fmla="val -116004"/>
              <a:gd name="adj2" fmla="val -48688"/>
            </a:avLst>
          </a:prstGeom>
          <a:solidFill>
            <a:srgbClr val="00B050"/>
          </a:solidFill>
          <a:ln>
            <a:solidFill>
              <a:srgbClr val="00B05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sz="1400" dirty="0">
                <a:solidFill>
                  <a:schemeClr val="bg1"/>
                </a:solidFill>
                <a:latin typeface="華康中特圓體" panose="020F0809000000000000" pitchFamily="49" charset="-120"/>
                <a:ea typeface="華康中特圓體" panose="020F0809000000000000" pitchFamily="49" charset="-120"/>
                <a:cs typeface="Times New Roman" panose="02020603050405020304" pitchFamily="18" charset="0"/>
              </a:rPr>
              <a:t>每位申請生</a:t>
            </a:r>
            <a:r>
              <a:rPr lang="zh-TW" altLang="en-US" sz="1500" u="sng" dirty="0">
                <a:solidFill>
                  <a:schemeClr val="bg1"/>
                </a:solidFill>
                <a:effectLst>
                  <a:outerShdw blurRad="38100" dist="38100" dir="2700000" algn="tl">
                    <a:srgbClr val="000000">
                      <a:alpha val="43137"/>
                    </a:srgbClr>
                  </a:outerShdw>
                </a:effectLst>
                <a:latin typeface="華康中特圓體" panose="020F0809000000000000" pitchFamily="49" charset="-120"/>
                <a:ea typeface="華康中特圓體" panose="020F0809000000000000" pitchFamily="49" charset="-120"/>
                <a:cs typeface="Times New Roman" panose="02020603050405020304" pitchFamily="18" charset="0"/>
              </a:rPr>
              <a:t>僅能在網路報名系統上報名</a:t>
            </a:r>
            <a:r>
              <a:rPr lang="en-US" altLang="zh-TW" sz="1500" u="sng" dirty="0">
                <a:solidFill>
                  <a:schemeClr val="bg1"/>
                </a:solidFill>
                <a:effectLst>
                  <a:outerShdw blurRad="38100" dist="38100" dir="2700000" algn="tl">
                    <a:srgbClr val="000000">
                      <a:alpha val="43137"/>
                    </a:srgbClr>
                  </a:outerShdw>
                </a:effectLst>
                <a:latin typeface="華康中特圓體" panose="020F0809000000000000" pitchFamily="49" charset="-120"/>
                <a:ea typeface="華康中特圓體" panose="020F0809000000000000" pitchFamily="49" charset="-120"/>
                <a:cs typeface="Times New Roman" panose="02020603050405020304" pitchFamily="18" charset="0"/>
              </a:rPr>
              <a:t>1</a:t>
            </a:r>
            <a:r>
              <a:rPr lang="zh-TW" altLang="en-US" sz="1500" u="sng" dirty="0">
                <a:solidFill>
                  <a:schemeClr val="bg1"/>
                </a:solidFill>
                <a:effectLst>
                  <a:outerShdw blurRad="38100" dist="38100" dir="2700000" algn="tl">
                    <a:srgbClr val="000000">
                      <a:alpha val="43137"/>
                    </a:srgbClr>
                  </a:outerShdw>
                </a:effectLst>
                <a:latin typeface="華康中特圓體" panose="020F0809000000000000" pitchFamily="49" charset="-120"/>
                <a:ea typeface="華康中特圓體" panose="020F0809000000000000" pitchFamily="49" charset="-120"/>
                <a:cs typeface="Times New Roman" panose="02020603050405020304" pitchFamily="18" charset="0"/>
              </a:rPr>
              <a:t>次</a:t>
            </a:r>
            <a:r>
              <a:rPr lang="zh-TW" altLang="en-US" sz="1400" dirty="0">
                <a:solidFill>
                  <a:schemeClr val="bg1"/>
                </a:solidFill>
                <a:latin typeface="華康中特圓體" panose="020F0809000000000000" pitchFamily="49" charset="-120"/>
                <a:ea typeface="華康中特圓體" panose="020F0809000000000000" pitchFamily="49" charset="-120"/>
                <a:cs typeface="Times New Roman" panose="02020603050405020304" pitchFamily="18" charset="0"/>
              </a:rPr>
              <a:t>，</a:t>
            </a:r>
            <a:r>
              <a:rPr lang="zh-TW" altLang="en-US" sz="1500" u="sng" dirty="0">
                <a:solidFill>
                  <a:srgbClr val="FFFF00"/>
                </a:solidFill>
                <a:effectLst>
                  <a:outerShdw blurRad="38100" dist="38100" dir="2700000" algn="tl">
                    <a:srgbClr val="000000">
                      <a:alpha val="43137"/>
                    </a:srgbClr>
                  </a:outerShdw>
                </a:effectLst>
                <a:latin typeface="華康中特圓體" panose="020F0809000000000000" pitchFamily="49" charset="-120"/>
                <a:ea typeface="華康中特圓體" panose="020F0809000000000000" pitchFamily="49" charset="-120"/>
                <a:cs typeface="Times New Roman" panose="02020603050405020304" pitchFamily="18" charset="0"/>
              </a:rPr>
              <a:t>一經確定送出後，即不得再修改</a:t>
            </a:r>
            <a:r>
              <a:rPr lang="zh-TW" altLang="en-US" sz="1400" dirty="0">
                <a:solidFill>
                  <a:schemeClr val="bg1"/>
                </a:solidFill>
                <a:latin typeface="華康中特圓體" panose="020F0809000000000000" pitchFamily="49" charset="-120"/>
                <a:ea typeface="華康中特圓體" panose="020F0809000000000000" pitchFamily="49" charset="-120"/>
                <a:cs typeface="Times New Roman" panose="02020603050405020304" pitchFamily="18" charset="0"/>
              </a:rPr>
              <a:t>。</a:t>
            </a:r>
          </a:p>
          <a:p>
            <a:r>
              <a:rPr lang="zh-TW" altLang="en-US" sz="1400" dirty="0">
                <a:solidFill>
                  <a:schemeClr val="bg1"/>
                </a:solidFill>
                <a:latin typeface="華康中特圓體" panose="020F0809000000000000" pitchFamily="49" charset="-120"/>
                <a:ea typeface="華康中特圓體" panose="020F0809000000000000" pitchFamily="49" charset="-120"/>
                <a:cs typeface="Times New Roman" panose="02020603050405020304" pitchFamily="18" charset="0"/>
              </a:rPr>
              <a:t>請再次確認所報名之校</a:t>
            </a:r>
            <a:r>
              <a:rPr lang="zh-TW" altLang="en-US" sz="1400" dirty="0" smtClean="0">
                <a:solidFill>
                  <a:schemeClr val="bg1"/>
                </a:solidFill>
                <a:latin typeface="華康中特圓體" panose="020F0809000000000000" pitchFamily="49" charset="-120"/>
                <a:ea typeface="華康中特圓體" panose="020F0809000000000000" pitchFamily="49" charset="-120"/>
                <a:cs typeface="Times New Roman" panose="02020603050405020304" pitchFamily="18" charset="0"/>
              </a:rPr>
              <a:t>系</a:t>
            </a:r>
            <a:r>
              <a:rPr lang="en-US" altLang="zh-TW" sz="1400" dirty="0" smtClean="0">
                <a:solidFill>
                  <a:schemeClr val="bg1"/>
                </a:solidFill>
                <a:latin typeface="華康中特圓體" panose="020F0809000000000000" pitchFamily="49" charset="-120"/>
                <a:ea typeface="華康中特圓體" panose="020F0809000000000000" pitchFamily="49" charset="-120"/>
                <a:cs typeface="Times New Roman" panose="02020603050405020304" pitchFamily="18" charset="0"/>
              </a:rPr>
              <a:t>(</a:t>
            </a:r>
            <a:r>
              <a:rPr lang="zh-TW" altLang="en-US" sz="1400" dirty="0" smtClean="0">
                <a:solidFill>
                  <a:schemeClr val="bg1"/>
                </a:solidFill>
                <a:latin typeface="華康中特圓體" panose="020F0809000000000000" pitchFamily="49" charset="-120"/>
                <a:ea typeface="華康中特圓體" panose="020F0809000000000000" pitchFamily="49" charset="-120"/>
                <a:cs typeface="Times New Roman" panose="02020603050405020304" pitchFamily="18" charset="0"/>
              </a:rPr>
              <a:t>組</a:t>
            </a:r>
            <a:r>
              <a:rPr lang="en-US" altLang="zh-TW" sz="1400" dirty="0" smtClean="0">
                <a:solidFill>
                  <a:schemeClr val="bg1"/>
                </a:solidFill>
                <a:latin typeface="華康中特圓體" panose="020F0809000000000000" pitchFamily="49" charset="-120"/>
                <a:ea typeface="華康中特圓體" panose="020F0809000000000000" pitchFamily="49" charset="-120"/>
                <a:cs typeface="Times New Roman" panose="02020603050405020304" pitchFamily="18" charset="0"/>
              </a:rPr>
              <a:t>)</a:t>
            </a:r>
            <a:r>
              <a:rPr lang="zh-TW" altLang="en-US" sz="1400" dirty="0" smtClean="0">
                <a:solidFill>
                  <a:schemeClr val="bg1"/>
                </a:solidFill>
                <a:latin typeface="華康中特圓體" panose="020F0809000000000000" pitchFamily="49" charset="-120"/>
                <a:ea typeface="華康中特圓體" panose="020F0809000000000000" pitchFamily="49" charset="-120"/>
                <a:cs typeface="Times New Roman" panose="02020603050405020304" pitchFamily="18" charset="0"/>
              </a:rPr>
              <a:t>學</a:t>
            </a:r>
            <a:r>
              <a:rPr lang="zh-TW" altLang="en-US" sz="1400" dirty="0">
                <a:solidFill>
                  <a:schemeClr val="bg1"/>
                </a:solidFill>
                <a:latin typeface="華康中特圓體" panose="020F0809000000000000" pitchFamily="49" charset="-120"/>
                <a:ea typeface="華康中特圓體" panose="020F0809000000000000" pitchFamily="49" charset="-120"/>
                <a:cs typeface="Times New Roman" panose="02020603050405020304" pitchFamily="18" charset="0"/>
              </a:rPr>
              <a:t>程是否正確無誤。</a:t>
            </a:r>
          </a:p>
        </p:txBody>
      </p:sp>
      <p:sp>
        <p:nvSpPr>
          <p:cNvPr id="3" name="投影片編號版面配置區 2"/>
          <p:cNvSpPr>
            <a:spLocks noGrp="1"/>
          </p:cNvSpPr>
          <p:nvPr>
            <p:ph type="sldNum" sz="quarter" idx="12"/>
          </p:nvPr>
        </p:nvSpPr>
        <p:spPr/>
        <p:txBody>
          <a:bodyPr/>
          <a:lstStyle/>
          <a:p>
            <a:fld id="{A6174ADA-354D-4803-A14C-B38EECA4D689}" type="slidenum">
              <a:rPr lang="zh-TW" altLang="en-US" smtClean="0"/>
              <a:t>83</a:t>
            </a:fld>
            <a:endParaRPr lang="zh-TW" altLang="en-US"/>
          </a:p>
        </p:txBody>
      </p:sp>
    </p:spTree>
    <p:extLst>
      <p:ext uri="{BB962C8B-B14F-4D97-AF65-F5344CB8AC3E}">
        <p14:creationId xmlns:p14="http://schemas.microsoft.com/office/powerpoint/2010/main" val="244091174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0"/>
            <a:ext cx="12192000" cy="520700"/>
          </a:xfrm>
          <a:prstGeom prst="rect">
            <a:avLst/>
          </a:prstGeom>
          <a:solidFill>
            <a:srgbClr val="DFD7E9"/>
          </a:solidFill>
          <a:ln>
            <a:solidFill>
              <a:srgbClr val="DFD7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sz="2400" dirty="0" smtClean="0">
                <a:solidFill>
                  <a:schemeClr val="tx1"/>
                </a:solidFill>
                <a:latin typeface="華康中特圓體" panose="020F0809000000000000" pitchFamily="49" charset="-120"/>
                <a:ea typeface="華康中特圓體" panose="020F0809000000000000" pitchFamily="49" charset="-120"/>
              </a:rPr>
              <a:t>三、個別報名</a:t>
            </a:r>
            <a:r>
              <a:rPr lang="en-US" altLang="zh-TW" sz="2400" dirty="0" smtClean="0">
                <a:solidFill>
                  <a:schemeClr val="tx1"/>
                </a:solidFill>
                <a:latin typeface="華康中特圓體" panose="020F0809000000000000" pitchFamily="49" charset="-120"/>
                <a:ea typeface="華康中特圓體" panose="020F0809000000000000" pitchFamily="49" charset="-120"/>
              </a:rPr>
              <a:t>【</a:t>
            </a:r>
            <a:r>
              <a:rPr lang="zh-TW" altLang="en-US" sz="2400" dirty="0" smtClean="0">
                <a:solidFill>
                  <a:schemeClr val="tx1"/>
                </a:solidFill>
                <a:latin typeface="華康中特圓體" panose="020F0809000000000000" pitchFamily="49" charset="-120"/>
                <a:ea typeface="華康中特圓體" panose="020F0809000000000000" pitchFamily="49" charset="-120"/>
              </a:rPr>
              <a:t>步驟</a:t>
            </a:r>
            <a:r>
              <a:rPr lang="en-US" altLang="zh-TW" sz="2400" dirty="0" smtClean="0">
                <a:solidFill>
                  <a:schemeClr val="tx1"/>
                </a:solidFill>
                <a:latin typeface="華康中特圓體" panose="020F0809000000000000" pitchFamily="49" charset="-120"/>
                <a:ea typeface="華康中特圓體" panose="020F0809000000000000" pitchFamily="49" charset="-120"/>
              </a:rPr>
              <a:t>3】</a:t>
            </a:r>
            <a:r>
              <a:rPr lang="zh-TW" altLang="en-US" sz="2400" dirty="0" smtClean="0">
                <a:solidFill>
                  <a:schemeClr val="tx1"/>
                </a:solidFill>
                <a:latin typeface="華康中特圓體" panose="020F0809000000000000" pitchFamily="49" charset="-120"/>
                <a:ea typeface="華康中特圓體" panose="020F0809000000000000" pitchFamily="49" charset="-120"/>
              </a:rPr>
              <a:t>：</a:t>
            </a:r>
            <a:r>
              <a:rPr lang="en-US" altLang="zh-TW" sz="2400" dirty="0" smtClean="0">
                <a:solidFill>
                  <a:schemeClr val="tx1"/>
                </a:solidFill>
                <a:latin typeface="華康中特圓體" panose="020F0809000000000000" pitchFamily="49" charset="-120"/>
                <a:ea typeface="華康中特圓體" panose="020F0809000000000000" pitchFamily="49" charset="-120"/>
              </a:rPr>
              <a:t>5.</a:t>
            </a:r>
            <a:r>
              <a:rPr lang="zh-TW" altLang="en-US" sz="2400" dirty="0" smtClean="0">
                <a:solidFill>
                  <a:schemeClr val="tx1"/>
                </a:solidFill>
                <a:latin typeface="華康中特圓體" panose="020F0809000000000000" pitchFamily="49" charset="-120"/>
                <a:ea typeface="華康中特圓體" panose="020F0809000000000000" pitchFamily="49" charset="-120"/>
              </a:rPr>
              <a:t>列印</a:t>
            </a:r>
            <a:r>
              <a:rPr lang="en-US" altLang="zh-TW" sz="2400" dirty="0" smtClean="0">
                <a:solidFill>
                  <a:schemeClr val="tx1"/>
                </a:solidFill>
                <a:latin typeface="華康中特圓體" panose="020F0809000000000000" pitchFamily="49" charset="-120"/>
                <a:ea typeface="華康中特圓體" panose="020F0809000000000000" pitchFamily="49" charset="-120"/>
              </a:rPr>
              <a:t>(1/2)</a:t>
            </a:r>
            <a:endParaRPr lang="zh-TW" altLang="en-US" sz="2400" dirty="0" smtClean="0">
              <a:solidFill>
                <a:schemeClr val="tx1"/>
              </a:solidFill>
              <a:latin typeface="華康中特圓體" panose="020F0809000000000000" pitchFamily="49" charset="-120"/>
              <a:ea typeface="華康中特圓體" panose="020F0809000000000000" pitchFamily="49" charset="-120"/>
            </a:endParaRPr>
          </a:p>
        </p:txBody>
      </p:sp>
      <p:pic>
        <p:nvPicPr>
          <p:cNvPr id="4" name="圖片 3"/>
          <p:cNvPicPr>
            <a:picLocks noChangeAspect="1"/>
          </p:cNvPicPr>
          <p:nvPr/>
        </p:nvPicPr>
        <p:blipFill>
          <a:blip r:embed="rId2"/>
          <a:stretch>
            <a:fillRect/>
          </a:stretch>
        </p:blipFill>
        <p:spPr>
          <a:xfrm>
            <a:off x="3107746" y="520700"/>
            <a:ext cx="8287907" cy="5391902"/>
          </a:xfrm>
          <a:prstGeom prst="rect">
            <a:avLst/>
          </a:prstGeom>
        </p:spPr>
      </p:pic>
      <p:sp>
        <p:nvSpPr>
          <p:cNvPr id="5" name="五邊形 4"/>
          <p:cNvSpPr/>
          <p:nvPr/>
        </p:nvSpPr>
        <p:spPr>
          <a:xfrm rot="5400000">
            <a:off x="808841" y="-32837"/>
            <a:ext cx="920750" cy="2501900"/>
          </a:xfrm>
          <a:prstGeom prst="homePlate">
            <a:avLst>
              <a:gd name="adj" fmla="val 41813"/>
            </a:avLst>
          </a:prstGeom>
          <a:solidFill>
            <a:srgbClr val="DADD00"/>
          </a:solidFill>
          <a:ln>
            <a:solidFill>
              <a:srgbClr val="DADD00"/>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zh-TW" altLang="en-US" dirty="0" smtClean="0">
                <a:solidFill>
                  <a:schemeClr val="tx1"/>
                </a:solidFill>
                <a:latin typeface="華康中特圓體" panose="020F0809000000000000" pitchFamily="49" charset="-120"/>
                <a:ea typeface="華康中特圓體" panose="020F0809000000000000" pitchFamily="49" charset="-120"/>
              </a:rPr>
              <a:t>步驟</a:t>
            </a:r>
            <a:r>
              <a:rPr lang="en-US" altLang="zh-TW" dirty="0" smtClean="0">
                <a:solidFill>
                  <a:schemeClr val="tx1"/>
                </a:solidFill>
                <a:latin typeface="華康中特圓體" panose="020F0809000000000000" pitchFamily="49" charset="-120"/>
                <a:ea typeface="華康中特圓體" panose="020F0809000000000000" pitchFamily="49" charset="-120"/>
              </a:rPr>
              <a:t>3.</a:t>
            </a:r>
            <a:r>
              <a:rPr lang="zh-TW" altLang="en-US" dirty="0" smtClean="0">
                <a:solidFill>
                  <a:schemeClr val="tx1"/>
                </a:solidFill>
                <a:latin typeface="華康中特圓體" panose="020F0809000000000000" pitchFamily="49" charset="-120"/>
                <a:ea typeface="華康中特圓體" panose="020F0809000000000000" pitchFamily="49" charset="-120"/>
              </a:rPr>
              <a:t>完成報名流程</a:t>
            </a:r>
            <a:endParaRPr lang="en-US" altLang="zh-TW" dirty="0" smtClean="0">
              <a:solidFill>
                <a:schemeClr val="tx1"/>
              </a:solidFill>
              <a:latin typeface="華康中特圓體" panose="020F0809000000000000" pitchFamily="49" charset="-120"/>
              <a:ea typeface="華康中特圓體" panose="020F0809000000000000" pitchFamily="49" charset="-120"/>
            </a:endParaRPr>
          </a:p>
          <a:p>
            <a:pPr algn="ctr"/>
            <a:r>
              <a:rPr lang="zh-TW" altLang="en-US" sz="1200" dirty="0" smtClean="0">
                <a:solidFill>
                  <a:schemeClr val="tx1"/>
                </a:solidFill>
                <a:latin typeface="微軟正黑體" panose="020B0604030504040204" pitchFamily="34" charset="-120"/>
                <a:ea typeface="微軟正黑體" panose="020B0604030504040204" pitchFamily="34" charset="-120"/>
              </a:rPr>
              <a:t>請按照左欄順序</a:t>
            </a:r>
            <a:endParaRPr lang="en-US" altLang="zh-TW" sz="1200" dirty="0" smtClean="0">
              <a:solidFill>
                <a:schemeClr val="tx1"/>
              </a:solidFill>
              <a:latin typeface="微軟正黑體" panose="020B0604030504040204" pitchFamily="34" charset="-120"/>
              <a:ea typeface="微軟正黑體" panose="020B0604030504040204" pitchFamily="34" charset="-120"/>
            </a:endParaRPr>
          </a:p>
          <a:p>
            <a:pPr algn="ctr"/>
            <a:r>
              <a:rPr lang="zh-TW" altLang="en-US" sz="1200" dirty="0" smtClean="0">
                <a:solidFill>
                  <a:schemeClr val="tx1"/>
                </a:solidFill>
                <a:latin typeface="微軟正黑體" panose="020B0604030504040204" pitchFamily="34" charset="-120"/>
                <a:ea typeface="微軟正黑體" panose="020B0604030504040204" pitchFamily="34" charset="-120"/>
              </a:rPr>
              <a:t>依序完成確認及填寫</a:t>
            </a:r>
            <a:endParaRPr lang="zh-TW" altLang="en-US" sz="1200" dirty="0">
              <a:solidFill>
                <a:schemeClr val="tx1"/>
              </a:solidFill>
              <a:latin typeface="微軟正黑體" panose="020B0604030504040204" pitchFamily="34" charset="-120"/>
              <a:ea typeface="微軟正黑體" panose="020B0604030504040204" pitchFamily="34" charset="-120"/>
            </a:endParaRPr>
          </a:p>
        </p:txBody>
      </p:sp>
      <p:sp>
        <p:nvSpPr>
          <p:cNvPr id="6" name="矩形 5"/>
          <p:cNvSpPr/>
          <p:nvPr/>
        </p:nvSpPr>
        <p:spPr>
          <a:xfrm>
            <a:off x="18267" y="1678489"/>
            <a:ext cx="2389654" cy="1877511"/>
          </a:xfrm>
          <a:prstGeom prst="rect">
            <a:avLst/>
          </a:prstGeom>
          <a:solidFill>
            <a:srgbClr val="ED7D31"/>
          </a:solidFill>
          <a:ln>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600"/>
              </a:spcAft>
            </a:pPr>
            <a:r>
              <a:rPr lang="en-US" altLang="zh-TW" sz="1200" b="1" dirty="0">
                <a:latin typeface="微軟正黑體" panose="020B0604030504040204" pitchFamily="34" charset="-120"/>
                <a:ea typeface="微軟正黑體" panose="020B0604030504040204" pitchFamily="34" charset="-120"/>
              </a:rPr>
              <a:t>1.</a:t>
            </a:r>
            <a:r>
              <a:rPr lang="zh-TW" altLang="en-US" sz="1200" b="1" dirty="0">
                <a:latin typeface="微軟正黑體" panose="020B0604030504040204" pitchFamily="34" charset="-120"/>
                <a:ea typeface="微軟正黑體" panose="020B0604030504040204" pitchFamily="34" charset="-120"/>
              </a:rPr>
              <a:t>確認繳費帳號</a:t>
            </a:r>
            <a:endParaRPr lang="en-US" altLang="zh-TW" sz="1200" b="1" dirty="0">
              <a:latin typeface="微軟正黑體" panose="020B0604030504040204" pitchFamily="34" charset="-120"/>
              <a:ea typeface="微軟正黑體" panose="020B0604030504040204" pitchFamily="34" charset="-120"/>
            </a:endParaRPr>
          </a:p>
          <a:p>
            <a:pPr>
              <a:spcAft>
                <a:spcPts val="600"/>
              </a:spcAft>
            </a:pPr>
            <a:r>
              <a:rPr lang="en-US" altLang="zh-TW" sz="1200" b="1" dirty="0">
                <a:latin typeface="微軟正黑體" panose="020B0604030504040204" pitchFamily="34" charset="-120"/>
                <a:ea typeface="微軟正黑體" panose="020B0604030504040204" pitchFamily="34" charset="-120"/>
              </a:rPr>
              <a:t>2.</a:t>
            </a:r>
            <a:r>
              <a:rPr lang="zh-TW" altLang="en-US" sz="1200" b="1" dirty="0">
                <a:latin typeface="微軟正黑體" panose="020B0604030504040204" pitchFamily="34" charset="-120"/>
                <a:ea typeface="微軟正黑體" panose="020B0604030504040204" pitchFamily="34" charset="-120"/>
              </a:rPr>
              <a:t>繳費狀態</a:t>
            </a:r>
            <a:endParaRPr lang="en-US" altLang="zh-TW" sz="1200" b="1" dirty="0">
              <a:latin typeface="微軟正黑體" panose="020B0604030504040204" pitchFamily="34" charset="-120"/>
              <a:ea typeface="微軟正黑體" panose="020B0604030504040204" pitchFamily="34" charset="-120"/>
            </a:endParaRPr>
          </a:p>
          <a:p>
            <a:r>
              <a:rPr lang="en-US" altLang="zh-TW" sz="1200" b="1" dirty="0">
                <a:latin typeface="微軟正黑體" panose="020B0604030504040204" pitchFamily="34" charset="-120"/>
                <a:ea typeface="微軟正黑體" panose="020B0604030504040204" pitchFamily="34" charset="-120"/>
              </a:rPr>
              <a:t>3.</a:t>
            </a:r>
            <a:r>
              <a:rPr lang="zh-TW" altLang="en-US" sz="1200" b="1" dirty="0">
                <a:latin typeface="微軟正黑體" panose="020B0604030504040204" pitchFamily="34" charset="-120"/>
                <a:ea typeface="微軟正黑體" panose="020B0604030504040204" pitchFamily="34" charset="-120"/>
              </a:rPr>
              <a:t>確認中央資料庫</a:t>
            </a:r>
            <a:r>
              <a:rPr lang="zh-TW" altLang="en-US" sz="1200" b="1" dirty="0" smtClean="0">
                <a:latin typeface="微軟正黑體" panose="020B0604030504040204" pitchFamily="34" charset="-120"/>
                <a:ea typeface="微軟正黑體" panose="020B0604030504040204" pitchFamily="34" charset="-120"/>
              </a:rPr>
              <a:t>學習</a:t>
            </a:r>
            <a:r>
              <a:rPr lang="zh-TW" altLang="en-US" sz="1200" b="1" dirty="0">
                <a:latin typeface="微軟正黑體" panose="020B0604030504040204" pitchFamily="34" charset="-120"/>
                <a:ea typeface="微軟正黑體" panose="020B0604030504040204" pitchFamily="34" charset="-120"/>
              </a:rPr>
              <a:t>歷程</a:t>
            </a:r>
            <a:r>
              <a:rPr lang="zh-TW" altLang="en-US" sz="1200" b="1" dirty="0" smtClean="0">
                <a:latin typeface="微軟正黑體" panose="020B0604030504040204" pitchFamily="34" charset="-120"/>
                <a:ea typeface="微軟正黑體" panose="020B0604030504040204" pitchFamily="34" charset="-120"/>
              </a:rPr>
              <a:t>檔案</a:t>
            </a:r>
            <a:r>
              <a:rPr lang="zh-TW" altLang="en-US" sz="1200" b="1" dirty="0">
                <a:latin typeface="微軟正黑體" panose="020B0604030504040204" pitchFamily="34" charset="-120"/>
                <a:ea typeface="微軟正黑體" panose="020B0604030504040204" pitchFamily="34" charset="-120"/>
              </a:rPr>
              <a:t> </a:t>
            </a:r>
            <a:endParaRPr lang="en-US" altLang="zh-TW" sz="1200" b="1" dirty="0" smtClean="0">
              <a:latin typeface="微軟正黑體" panose="020B0604030504040204" pitchFamily="34" charset="-120"/>
              <a:ea typeface="微軟正黑體" panose="020B0604030504040204" pitchFamily="34" charset="-120"/>
            </a:endParaRPr>
          </a:p>
          <a:p>
            <a:pPr>
              <a:spcAft>
                <a:spcPts val="600"/>
              </a:spcAft>
            </a:pPr>
            <a:r>
              <a:rPr lang="zh-TW" altLang="en-US" sz="1200" b="1" dirty="0">
                <a:latin typeface="微軟正黑體" panose="020B0604030504040204" pitchFamily="34" charset="-120"/>
                <a:ea typeface="微軟正黑體" panose="020B0604030504040204" pitchFamily="34" charset="-120"/>
              </a:rPr>
              <a:t> </a:t>
            </a:r>
            <a:r>
              <a:rPr lang="zh-TW" altLang="en-US" sz="1200" b="1" dirty="0" smtClean="0">
                <a:latin typeface="微軟正黑體" panose="020B0604030504040204" pitchFamily="34" charset="-120"/>
                <a:ea typeface="微軟正黑體" panose="020B0604030504040204" pitchFamily="34" charset="-120"/>
              </a:rPr>
              <a:t>  使用</a:t>
            </a:r>
            <a:r>
              <a:rPr lang="zh-TW" altLang="en-US" sz="1200" b="1" dirty="0">
                <a:latin typeface="微軟正黑體" panose="020B0604030504040204" pitchFamily="34" charset="-120"/>
                <a:ea typeface="微軟正黑體" panose="020B0604030504040204" pitchFamily="34" charset="-120"/>
              </a:rPr>
              <a:t>意願</a:t>
            </a:r>
            <a:endParaRPr lang="en-US" altLang="zh-TW" sz="1200" b="1" dirty="0">
              <a:latin typeface="微軟正黑體" panose="020B0604030504040204" pitchFamily="34" charset="-120"/>
              <a:ea typeface="微軟正黑體" panose="020B0604030504040204" pitchFamily="34" charset="-120"/>
            </a:endParaRPr>
          </a:p>
          <a:p>
            <a:pPr>
              <a:spcAft>
                <a:spcPts val="600"/>
              </a:spcAft>
            </a:pPr>
            <a:r>
              <a:rPr lang="en-US" altLang="zh-TW" sz="1200" b="1" dirty="0">
                <a:latin typeface="微軟正黑體" panose="020B0604030504040204" pitchFamily="34" charset="-120"/>
                <a:ea typeface="微軟正黑體" panose="020B0604030504040204" pitchFamily="34" charset="-120"/>
              </a:rPr>
              <a:t>4.</a:t>
            </a:r>
            <a:r>
              <a:rPr lang="zh-TW" altLang="en-US" sz="1200" b="1" dirty="0">
                <a:latin typeface="微軟正黑體" panose="020B0604030504040204" pitchFamily="34" charset="-120"/>
                <a:ea typeface="微軟正黑體" panose="020B0604030504040204" pitchFamily="34" charset="-120"/>
              </a:rPr>
              <a:t>選填校</a:t>
            </a:r>
            <a:r>
              <a:rPr lang="zh-TW" altLang="en-US" sz="1200" b="1" dirty="0" smtClean="0">
                <a:latin typeface="微軟正黑體" panose="020B0604030504040204" pitchFamily="34" charset="-120"/>
                <a:ea typeface="微軟正黑體" panose="020B0604030504040204" pitchFamily="34" charset="-120"/>
              </a:rPr>
              <a:t>系</a:t>
            </a:r>
            <a:r>
              <a:rPr lang="en-US" altLang="zh-TW" sz="1200" b="1" dirty="0" smtClean="0">
                <a:latin typeface="微軟正黑體" panose="020B0604030504040204" pitchFamily="34" charset="-120"/>
                <a:ea typeface="微軟正黑體" panose="020B0604030504040204" pitchFamily="34" charset="-120"/>
              </a:rPr>
              <a:t>(</a:t>
            </a:r>
            <a:r>
              <a:rPr lang="zh-TW" altLang="en-US" sz="1200" b="1" dirty="0" smtClean="0">
                <a:latin typeface="微軟正黑體" panose="020B0604030504040204" pitchFamily="34" charset="-120"/>
                <a:ea typeface="微軟正黑體" panose="020B0604030504040204" pitchFamily="34" charset="-120"/>
              </a:rPr>
              <a:t>組</a:t>
            </a:r>
            <a:r>
              <a:rPr lang="en-US" altLang="zh-TW" sz="1200" b="1" dirty="0" smtClean="0">
                <a:latin typeface="微軟正黑體" panose="020B0604030504040204" pitchFamily="34" charset="-120"/>
                <a:ea typeface="微軟正黑體" panose="020B0604030504040204" pitchFamily="34" charset="-120"/>
              </a:rPr>
              <a:t>)</a:t>
            </a:r>
            <a:r>
              <a:rPr lang="zh-TW" altLang="en-US" sz="1200" b="1" dirty="0" smtClean="0">
                <a:latin typeface="微軟正黑體" panose="020B0604030504040204" pitchFamily="34" charset="-120"/>
                <a:ea typeface="微軟正黑體" panose="020B0604030504040204" pitchFamily="34" charset="-120"/>
              </a:rPr>
              <a:t>學</a:t>
            </a:r>
            <a:r>
              <a:rPr lang="zh-TW" altLang="en-US" sz="1200" b="1" dirty="0">
                <a:latin typeface="微軟正黑體" panose="020B0604030504040204" pitchFamily="34" charset="-120"/>
                <a:ea typeface="微軟正黑體" panose="020B0604030504040204" pitchFamily="34" charset="-120"/>
              </a:rPr>
              <a:t>程</a:t>
            </a:r>
            <a:endParaRPr lang="en-US" altLang="zh-TW" sz="1200" b="1" dirty="0">
              <a:latin typeface="微軟正黑體" panose="020B0604030504040204" pitchFamily="34" charset="-120"/>
              <a:ea typeface="微軟正黑體" panose="020B0604030504040204" pitchFamily="34" charset="-120"/>
            </a:endParaRPr>
          </a:p>
          <a:p>
            <a:r>
              <a:rPr lang="en-US" altLang="zh-TW" b="1" u="sng"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sym typeface="Wingdings" panose="05000000000000000000" pitchFamily="2" charset="2"/>
              </a:rPr>
              <a:t> </a:t>
            </a:r>
            <a:r>
              <a:rPr lang="en-US" altLang="zh-TW" b="1" u="sng"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5.</a:t>
            </a:r>
            <a:r>
              <a:rPr lang="zh-TW" altLang="en-US" b="1" u="sng"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列印</a:t>
            </a:r>
          </a:p>
        </p:txBody>
      </p:sp>
      <p:sp>
        <p:nvSpPr>
          <p:cNvPr id="7" name="矩形 6"/>
          <p:cNvSpPr/>
          <p:nvPr/>
        </p:nvSpPr>
        <p:spPr>
          <a:xfrm>
            <a:off x="4864100" y="1511300"/>
            <a:ext cx="1574800" cy="167189"/>
          </a:xfrm>
          <a:prstGeom prst="rect">
            <a:avLst/>
          </a:prstGeom>
          <a:solidFill>
            <a:schemeClr val="bg2">
              <a:lumMod val="90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矩形 7"/>
          <p:cNvSpPr/>
          <p:nvPr/>
        </p:nvSpPr>
        <p:spPr>
          <a:xfrm>
            <a:off x="3282669" y="1447800"/>
            <a:ext cx="7931431" cy="3035300"/>
          </a:xfrm>
          <a:prstGeom prst="rect">
            <a:avLst/>
          </a:prstGeom>
          <a:solidFill>
            <a:schemeClr val="bg1">
              <a:alpha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Google Shape;911;p89"/>
          <p:cNvSpPr/>
          <p:nvPr/>
        </p:nvSpPr>
        <p:spPr>
          <a:xfrm>
            <a:off x="8322562" y="757738"/>
            <a:ext cx="2478068" cy="679389"/>
          </a:xfrm>
          <a:prstGeom prst="wedgeRectCallout">
            <a:avLst>
              <a:gd name="adj1" fmla="val -102798"/>
              <a:gd name="adj2" fmla="val -3038"/>
            </a:avLst>
          </a:prstGeom>
          <a:solidFill>
            <a:srgbClr val="0070C0"/>
          </a:solidFill>
          <a:ln>
            <a:solidFill>
              <a:srgbClr val="0070C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r>
              <a:rPr lang="zh-TW" altLang="en-US" sz="1400" dirty="0" smtClean="0">
                <a:solidFill>
                  <a:schemeClr val="bg1"/>
                </a:solidFill>
                <a:latin typeface="華康中特圓體" panose="020F0809000000000000" pitchFamily="49" charset="-120"/>
                <a:ea typeface="華康中特圓體" panose="020F0809000000000000" pitchFamily="49" charset="-120"/>
              </a:rPr>
              <a:t>校系組學程確認送出後，</a:t>
            </a:r>
            <a:endParaRPr lang="en-US" altLang="zh-TW" sz="1400" dirty="0" smtClean="0">
              <a:solidFill>
                <a:schemeClr val="bg1"/>
              </a:solidFill>
              <a:latin typeface="華康中特圓體" panose="020F0809000000000000" pitchFamily="49" charset="-120"/>
              <a:ea typeface="華康中特圓體" panose="020F0809000000000000" pitchFamily="49" charset="-120"/>
            </a:endParaRPr>
          </a:p>
          <a:p>
            <a:r>
              <a:rPr lang="zh-TW" altLang="en-US" sz="1400" dirty="0" smtClean="0">
                <a:solidFill>
                  <a:schemeClr val="bg1"/>
                </a:solidFill>
                <a:latin typeface="華康中特圓體" panose="020F0809000000000000" pitchFamily="49" charset="-120"/>
                <a:ea typeface="華康中特圓體" panose="020F0809000000000000" pitchFamily="49" charset="-120"/>
              </a:rPr>
              <a:t>報名狀態→您已經完成報名</a:t>
            </a:r>
            <a:endParaRPr sz="1400" dirty="0">
              <a:solidFill>
                <a:schemeClr val="bg1"/>
              </a:solidFill>
              <a:latin typeface="華康中特圓體" panose="020F0809000000000000" pitchFamily="49" charset="-120"/>
              <a:ea typeface="華康中特圓體" panose="020F0809000000000000" pitchFamily="49" charset="-120"/>
            </a:endParaRPr>
          </a:p>
        </p:txBody>
      </p:sp>
      <p:pic>
        <p:nvPicPr>
          <p:cNvPr id="11" name="圖片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4325671" y="4374779"/>
            <a:ext cx="629021" cy="629021"/>
          </a:xfrm>
          <a:prstGeom prst="rect">
            <a:avLst/>
          </a:prstGeom>
        </p:spPr>
      </p:pic>
      <p:sp>
        <p:nvSpPr>
          <p:cNvPr id="2" name="投影片編號版面配置區 1"/>
          <p:cNvSpPr>
            <a:spLocks noGrp="1"/>
          </p:cNvSpPr>
          <p:nvPr>
            <p:ph type="sldNum" sz="quarter" idx="12"/>
          </p:nvPr>
        </p:nvSpPr>
        <p:spPr/>
        <p:txBody>
          <a:bodyPr/>
          <a:lstStyle/>
          <a:p>
            <a:fld id="{A6174ADA-354D-4803-A14C-B38EECA4D689}" type="slidenum">
              <a:rPr lang="zh-TW" altLang="en-US" smtClean="0"/>
              <a:t>84</a:t>
            </a:fld>
            <a:endParaRPr lang="zh-TW" altLang="en-US"/>
          </a:p>
        </p:txBody>
      </p:sp>
    </p:spTree>
    <p:extLst>
      <p:ext uri="{BB962C8B-B14F-4D97-AF65-F5344CB8AC3E}">
        <p14:creationId xmlns:p14="http://schemas.microsoft.com/office/powerpoint/2010/main" val="382887655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520700"/>
          </a:xfrm>
          <a:prstGeom prst="rect">
            <a:avLst/>
          </a:prstGeom>
          <a:solidFill>
            <a:srgbClr val="DFD7E9"/>
          </a:solidFill>
          <a:ln>
            <a:solidFill>
              <a:srgbClr val="DFD7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sz="2400" dirty="0" smtClean="0">
                <a:solidFill>
                  <a:schemeClr val="tx1"/>
                </a:solidFill>
                <a:latin typeface="華康中特圓體" panose="020F0809000000000000" pitchFamily="49" charset="-120"/>
                <a:ea typeface="華康中特圓體" panose="020F0809000000000000" pitchFamily="49" charset="-120"/>
              </a:rPr>
              <a:t>三、個別報名</a:t>
            </a:r>
            <a:r>
              <a:rPr lang="en-US" altLang="zh-TW" sz="2400" dirty="0" smtClean="0">
                <a:solidFill>
                  <a:schemeClr val="tx1"/>
                </a:solidFill>
                <a:latin typeface="華康中特圓體" panose="020F0809000000000000" pitchFamily="49" charset="-120"/>
                <a:ea typeface="華康中特圓體" panose="020F0809000000000000" pitchFamily="49" charset="-120"/>
              </a:rPr>
              <a:t>【</a:t>
            </a:r>
            <a:r>
              <a:rPr lang="zh-TW" altLang="en-US" sz="2400" dirty="0" smtClean="0">
                <a:solidFill>
                  <a:schemeClr val="tx1"/>
                </a:solidFill>
                <a:latin typeface="華康中特圓體" panose="020F0809000000000000" pitchFamily="49" charset="-120"/>
                <a:ea typeface="華康中特圓體" panose="020F0809000000000000" pitchFamily="49" charset="-120"/>
              </a:rPr>
              <a:t>步驟</a:t>
            </a:r>
            <a:r>
              <a:rPr lang="en-US" altLang="zh-TW" sz="2400" dirty="0" smtClean="0">
                <a:solidFill>
                  <a:schemeClr val="tx1"/>
                </a:solidFill>
                <a:latin typeface="華康中特圓體" panose="020F0809000000000000" pitchFamily="49" charset="-120"/>
                <a:ea typeface="華康中特圓體" panose="020F0809000000000000" pitchFamily="49" charset="-120"/>
              </a:rPr>
              <a:t>3】</a:t>
            </a:r>
            <a:r>
              <a:rPr lang="zh-TW" altLang="en-US" sz="2400" dirty="0" smtClean="0">
                <a:solidFill>
                  <a:schemeClr val="tx1"/>
                </a:solidFill>
                <a:latin typeface="華康中特圓體" panose="020F0809000000000000" pitchFamily="49" charset="-120"/>
                <a:ea typeface="華康中特圓體" panose="020F0809000000000000" pitchFamily="49" charset="-120"/>
              </a:rPr>
              <a:t>：</a:t>
            </a:r>
            <a:r>
              <a:rPr lang="en-US" altLang="zh-TW" sz="2400" dirty="0" smtClean="0">
                <a:solidFill>
                  <a:schemeClr val="tx1"/>
                </a:solidFill>
                <a:latin typeface="華康中特圓體" panose="020F0809000000000000" pitchFamily="49" charset="-120"/>
                <a:ea typeface="華康中特圓體" panose="020F0809000000000000" pitchFamily="49" charset="-120"/>
              </a:rPr>
              <a:t>5.</a:t>
            </a:r>
            <a:r>
              <a:rPr lang="zh-TW" altLang="en-US" sz="2400" dirty="0" smtClean="0">
                <a:solidFill>
                  <a:schemeClr val="tx1"/>
                </a:solidFill>
                <a:latin typeface="華康中特圓體" panose="020F0809000000000000" pitchFamily="49" charset="-120"/>
                <a:ea typeface="華康中特圓體" panose="020F0809000000000000" pitchFamily="49" charset="-120"/>
              </a:rPr>
              <a:t>列印</a:t>
            </a:r>
            <a:r>
              <a:rPr lang="en-US" altLang="zh-TW" sz="2400" dirty="0" smtClean="0">
                <a:solidFill>
                  <a:schemeClr val="tx1"/>
                </a:solidFill>
                <a:latin typeface="華康中特圓體" panose="020F0809000000000000" pitchFamily="49" charset="-120"/>
                <a:ea typeface="華康中特圓體" panose="020F0809000000000000" pitchFamily="49" charset="-120"/>
              </a:rPr>
              <a:t>(2/2)</a:t>
            </a:r>
            <a:endParaRPr lang="zh-TW" altLang="en-US" sz="2400" dirty="0" smtClean="0">
              <a:solidFill>
                <a:schemeClr val="tx1"/>
              </a:solidFill>
              <a:latin typeface="華康中特圓體" panose="020F0809000000000000" pitchFamily="49" charset="-120"/>
              <a:ea typeface="華康中特圓體" panose="020F0809000000000000" pitchFamily="49" charset="-120"/>
            </a:endParaRPr>
          </a:p>
        </p:txBody>
      </p:sp>
      <p:sp>
        <p:nvSpPr>
          <p:cNvPr id="5" name="五邊形 4"/>
          <p:cNvSpPr/>
          <p:nvPr/>
        </p:nvSpPr>
        <p:spPr>
          <a:xfrm rot="5400000">
            <a:off x="808841" y="-32837"/>
            <a:ext cx="920750" cy="2501900"/>
          </a:xfrm>
          <a:prstGeom prst="homePlate">
            <a:avLst>
              <a:gd name="adj" fmla="val 41813"/>
            </a:avLst>
          </a:prstGeom>
          <a:solidFill>
            <a:srgbClr val="DADD00"/>
          </a:solidFill>
          <a:ln>
            <a:solidFill>
              <a:srgbClr val="DADD00"/>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zh-TW" altLang="en-US" dirty="0" smtClean="0">
                <a:solidFill>
                  <a:schemeClr val="tx1"/>
                </a:solidFill>
                <a:latin typeface="華康中特圓體" panose="020F0809000000000000" pitchFamily="49" charset="-120"/>
                <a:ea typeface="華康中特圓體" panose="020F0809000000000000" pitchFamily="49" charset="-120"/>
              </a:rPr>
              <a:t>步驟</a:t>
            </a:r>
            <a:r>
              <a:rPr lang="en-US" altLang="zh-TW" dirty="0" smtClean="0">
                <a:solidFill>
                  <a:schemeClr val="tx1"/>
                </a:solidFill>
                <a:latin typeface="華康中特圓體" panose="020F0809000000000000" pitchFamily="49" charset="-120"/>
                <a:ea typeface="華康中特圓體" panose="020F0809000000000000" pitchFamily="49" charset="-120"/>
              </a:rPr>
              <a:t>3.</a:t>
            </a:r>
            <a:r>
              <a:rPr lang="zh-TW" altLang="en-US" dirty="0" smtClean="0">
                <a:solidFill>
                  <a:schemeClr val="tx1"/>
                </a:solidFill>
                <a:latin typeface="華康中特圓體" panose="020F0809000000000000" pitchFamily="49" charset="-120"/>
                <a:ea typeface="華康中特圓體" panose="020F0809000000000000" pitchFamily="49" charset="-120"/>
              </a:rPr>
              <a:t>完成報名流程</a:t>
            </a:r>
            <a:endParaRPr lang="en-US" altLang="zh-TW" dirty="0" smtClean="0">
              <a:solidFill>
                <a:schemeClr val="tx1"/>
              </a:solidFill>
              <a:latin typeface="華康中特圓體" panose="020F0809000000000000" pitchFamily="49" charset="-120"/>
              <a:ea typeface="華康中特圓體" panose="020F0809000000000000" pitchFamily="49" charset="-120"/>
            </a:endParaRPr>
          </a:p>
          <a:p>
            <a:pPr algn="ctr"/>
            <a:r>
              <a:rPr lang="zh-TW" altLang="en-US" sz="1200" dirty="0" smtClean="0">
                <a:solidFill>
                  <a:schemeClr val="tx1"/>
                </a:solidFill>
                <a:latin typeface="微軟正黑體" panose="020B0604030504040204" pitchFamily="34" charset="-120"/>
                <a:ea typeface="微軟正黑體" panose="020B0604030504040204" pitchFamily="34" charset="-120"/>
              </a:rPr>
              <a:t>請按照左欄順序</a:t>
            </a:r>
            <a:endParaRPr lang="en-US" altLang="zh-TW" sz="1200" dirty="0" smtClean="0">
              <a:solidFill>
                <a:schemeClr val="tx1"/>
              </a:solidFill>
              <a:latin typeface="微軟正黑體" panose="020B0604030504040204" pitchFamily="34" charset="-120"/>
              <a:ea typeface="微軟正黑體" panose="020B0604030504040204" pitchFamily="34" charset="-120"/>
            </a:endParaRPr>
          </a:p>
          <a:p>
            <a:pPr algn="ctr"/>
            <a:r>
              <a:rPr lang="zh-TW" altLang="en-US" sz="1200" dirty="0" smtClean="0">
                <a:solidFill>
                  <a:schemeClr val="tx1"/>
                </a:solidFill>
                <a:latin typeface="微軟正黑體" panose="020B0604030504040204" pitchFamily="34" charset="-120"/>
                <a:ea typeface="微軟正黑體" panose="020B0604030504040204" pitchFamily="34" charset="-120"/>
              </a:rPr>
              <a:t>依序完成確認及填寫</a:t>
            </a:r>
            <a:endParaRPr lang="zh-TW" altLang="en-US" sz="1200" dirty="0">
              <a:solidFill>
                <a:schemeClr val="tx1"/>
              </a:solidFill>
              <a:latin typeface="微軟正黑體" panose="020B0604030504040204" pitchFamily="34" charset="-120"/>
              <a:ea typeface="微軟正黑體" panose="020B0604030504040204" pitchFamily="34" charset="-120"/>
            </a:endParaRPr>
          </a:p>
        </p:txBody>
      </p:sp>
      <p:sp>
        <p:nvSpPr>
          <p:cNvPr id="6" name="矩形 5"/>
          <p:cNvSpPr/>
          <p:nvPr/>
        </p:nvSpPr>
        <p:spPr>
          <a:xfrm>
            <a:off x="18267" y="1678489"/>
            <a:ext cx="2389654" cy="1877511"/>
          </a:xfrm>
          <a:prstGeom prst="rect">
            <a:avLst/>
          </a:prstGeom>
          <a:solidFill>
            <a:srgbClr val="ED7D31"/>
          </a:solidFill>
          <a:ln>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600"/>
              </a:spcAft>
            </a:pPr>
            <a:r>
              <a:rPr lang="en-US" altLang="zh-TW" sz="1200" b="1" dirty="0">
                <a:latin typeface="微軟正黑體" panose="020B0604030504040204" pitchFamily="34" charset="-120"/>
                <a:ea typeface="微軟正黑體" panose="020B0604030504040204" pitchFamily="34" charset="-120"/>
              </a:rPr>
              <a:t>1.</a:t>
            </a:r>
            <a:r>
              <a:rPr lang="zh-TW" altLang="en-US" sz="1200" b="1" dirty="0">
                <a:latin typeface="微軟正黑體" panose="020B0604030504040204" pitchFamily="34" charset="-120"/>
                <a:ea typeface="微軟正黑體" panose="020B0604030504040204" pitchFamily="34" charset="-120"/>
              </a:rPr>
              <a:t>確認繳費帳號</a:t>
            </a:r>
            <a:endParaRPr lang="en-US" altLang="zh-TW" sz="1200" b="1" dirty="0">
              <a:latin typeface="微軟正黑體" panose="020B0604030504040204" pitchFamily="34" charset="-120"/>
              <a:ea typeface="微軟正黑體" panose="020B0604030504040204" pitchFamily="34" charset="-120"/>
            </a:endParaRPr>
          </a:p>
          <a:p>
            <a:pPr>
              <a:spcAft>
                <a:spcPts val="600"/>
              </a:spcAft>
            </a:pPr>
            <a:r>
              <a:rPr lang="en-US" altLang="zh-TW" sz="1200" b="1" dirty="0">
                <a:latin typeface="微軟正黑體" panose="020B0604030504040204" pitchFamily="34" charset="-120"/>
                <a:ea typeface="微軟正黑體" panose="020B0604030504040204" pitchFamily="34" charset="-120"/>
              </a:rPr>
              <a:t>2.</a:t>
            </a:r>
            <a:r>
              <a:rPr lang="zh-TW" altLang="en-US" sz="1200" b="1" dirty="0">
                <a:latin typeface="微軟正黑體" panose="020B0604030504040204" pitchFamily="34" charset="-120"/>
                <a:ea typeface="微軟正黑體" panose="020B0604030504040204" pitchFamily="34" charset="-120"/>
              </a:rPr>
              <a:t>繳費狀態</a:t>
            </a:r>
            <a:endParaRPr lang="en-US" altLang="zh-TW" sz="1200" b="1" dirty="0">
              <a:latin typeface="微軟正黑體" panose="020B0604030504040204" pitchFamily="34" charset="-120"/>
              <a:ea typeface="微軟正黑體" panose="020B0604030504040204" pitchFamily="34" charset="-120"/>
            </a:endParaRPr>
          </a:p>
          <a:p>
            <a:r>
              <a:rPr lang="en-US" altLang="zh-TW" sz="1200" b="1" dirty="0">
                <a:latin typeface="微軟正黑體" panose="020B0604030504040204" pitchFamily="34" charset="-120"/>
                <a:ea typeface="微軟正黑體" panose="020B0604030504040204" pitchFamily="34" charset="-120"/>
              </a:rPr>
              <a:t>3.</a:t>
            </a:r>
            <a:r>
              <a:rPr lang="zh-TW" altLang="en-US" sz="1200" b="1" dirty="0">
                <a:latin typeface="微軟正黑體" panose="020B0604030504040204" pitchFamily="34" charset="-120"/>
                <a:ea typeface="微軟正黑體" panose="020B0604030504040204" pitchFamily="34" charset="-120"/>
              </a:rPr>
              <a:t>確認中央資料庫</a:t>
            </a:r>
            <a:r>
              <a:rPr lang="zh-TW" altLang="en-US" sz="1200" b="1" dirty="0" smtClean="0">
                <a:latin typeface="微軟正黑體" panose="020B0604030504040204" pitchFamily="34" charset="-120"/>
                <a:ea typeface="微軟正黑體" panose="020B0604030504040204" pitchFamily="34" charset="-120"/>
              </a:rPr>
              <a:t>學習</a:t>
            </a:r>
            <a:r>
              <a:rPr lang="zh-TW" altLang="en-US" sz="1200" b="1" dirty="0">
                <a:latin typeface="微軟正黑體" panose="020B0604030504040204" pitchFamily="34" charset="-120"/>
                <a:ea typeface="微軟正黑體" panose="020B0604030504040204" pitchFamily="34" charset="-120"/>
              </a:rPr>
              <a:t>歷程</a:t>
            </a:r>
            <a:r>
              <a:rPr lang="zh-TW" altLang="en-US" sz="1200" b="1" dirty="0" smtClean="0">
                <a:latin typeface="微軟正黑體" panose="020B0604030504040204" pitchFamily="34" charset="-120"/>
                <a:ea typeface="微軟正黑體" panose="020B0604030504040204" pitchFamily="34" charset="-120"/>
              </a:rPr>
              <a:t>檔案</a:t>
            </a:r>
            <a:r>
              <a:rPr lang="zh-TW" altLang="en-US" sz="1200" b="1" dirty="0">
                <a:latin typeface="微軟正黑體" panose="020B0604030504040204" pitchFamily="34" charset="-120"/>
                <a:ea typeface="微軟正黑體" panose="020B0604030504040204" pitchFamily="34" charset="-120"/>
              </a:rPr>
              <a:t> </a:t>
            </a:r>
            <a:endParaRPr lang="en-US" altLang="zh-TW" sz="1200" b="1" dirty="0" smtClean="0">
              <a:latin typeface="微軟正黑體" panose="020B0604030504040204" pitchFamily="34" charset="-120"/>
              <a:ea typeface="微軟正黑體" panose="020B0604030504040204" pitchFamily="34" charset="-120"/>
            </a:endParaRPr>
          </a:p>
          <a:p>
            <a:pPr>
              <a:spcAft>
                <a:spcPts val="600"/>
              </a:spcAft>
            </a:pPr>
            <a:r>
              <a:rPr lang="zh-TW" altLang="en-US" sz="1200" b="1" dirty="0">
                <a:latin typeface="微軟正黑體" panose="020B0604030504040204" pitchFamily="34" charset="-120"/>
                <a:ea typeface="微軟正黑體" panose="020B0604030504040204" pitchFamily="34" charset="-120"/>
              </a:rPr>
              <a:t> </a:t>
            </a:r>
            <a:r>
              <a:rPr lang="zh-TW" altLang="en-US" sz="1200" b="1" dirty="0" smtClean="0">
                <a:latin typeface="微軟正黑體" panose="020B0604030504040204" pitchFamily="34" charset="-120"/>
                <a:ea typeface="微軟正黑體" panose="020B0604030504040204" pitchFamily="34" charset="-120"/>
              </a:rPr>
              <a:t>  使用</a:t>
            </a:r>
            <a:r>
              <a:rPr lang="zh-TW" altLang="en-US" sz="1200" b="1" dirty="0">
                <a:latin typeface="微軟正黑體" panose="020B0604030504040204" pitchFamily="34" charset="-120"/>
                <a:ea typeface="微軟正黑體" panose="020B0604030504040204" pitchFamily="34" charset="-120"/>
              </a:rPr>
              <a:t>意願</a:t>
            </a:r>
            <a:endParaRPr lang="en-US" altLang="zh-TW" sz="1200" b="1" dirty="0">
              <a:latin typeface="微軟正黑體" panose="020B0604030504040204" pitchFamily="34" charset="-120"/>
              <a:ea typeface="微軟正黑體" panose="020B0604030504040204" pitchFamily="34" charset="-120"/>
            </a:endParaRPr>
          </a:p>
          <a:p>
            <a:pPr>
              <a:spcAft>
                <a:spcPts val="600"/>
              </a:spcAft>
            </a:pPr>
            <a:r>
              <a:rPr lang="en-US" altLang="zh-TW" sz="1200" b="1" dirty="0">
                <a:latin typeface="微軟正黑體" panose="020B0604030504040204" pitchFamily="34" charset="-120"/>
                <a:ea typeface="微軟正黑體" panose="020B0604030504040204" pitchFamily="34" charset="-120"/>
              </a:rPr>
              <a:t>4.</a:t>
            </a:r>
            <a:r>
              <a:rPr lang="zh-TW" altLang="en-US" sz="1200" b="1" dirty="0">
                <a:latin typeface="微軟正黑體" panose="020B0604030504040204" pitchFamily="34" charset="-120"/>
                <a:ea typeface="微軟正黑體" panose="020B0604030504040204" pitchFamily="34" charset="-120"/>
              </a:rPr>
              <a:t>選填校</a:t>
            </a:r>
            <a:r>
              <a:rPr lang="zh-TW" altLang="en-US" sz="1200" b="1" dirty="0" smtClean="0">
                <a:latin typeface="微軟正黑體" panose="020B0604030504040204" pitchFamily="34" charset="-120"/>
                <a:ea typeface="微軟正黑體" panose="020B0604030504040204" pitchFamily="34" charset="-120"/>
              </a:rPr>
              <a:t>系</a:t>
            </a:r>
            <a:r>
              <a:rPr lang="en-US" altLang="zh-TW" sz="1200" b="1" dirty="0" smtClean="0">
                <a:latin typeface="微軟正黑體" panose="020B0604030504040204" pitchFamily="34" charset="-120"/>
                <a:ea typeface="微軟正黑體" panose="020B0604030504040204" pitchFamily="34" charset="-120"/>
              </a:rPr>
              <a:t>(</a:t>
            </a:r>
            <a:r>
              <a:rPr lang="zh-TW" altLang="en-US" sz="1200" b="1" dirty="0" smtClean="0">
                <a:latin typeface="微軟正黑體" panose="020B0604030504040204" pitchFamily="34" charset="-120"/>
                <a:ea typeface="微軟正黑體" panose="020B0604030504040204" pitchFamily="34" charset="-120"/>
              </a:rPr>
              <a:t>組</a:t>
            </a:r>
            <a:r>
              <a:rPr lang="en-US" altLang="zh-TW" sz="1200" b="1" dirty="0" smtClean="0">
                <a:latin typeface="微軟正黑體" panose="020B0604030504040204" pitchFamily="34" charset="-120"/>
                <a:ea typeface="微軟正黑體" panose="020B0604030504040204" pitchFamily="34" charset="-120"/>
              </a:rPr>
              <a:t>)</a:t>
            </a:r>
            <a:r>
              <a:rPr lang="zh-TW" altLang="en-US" sz="1200" b="1" dirty="0" smtClean="0">
                <a:latin typeface="微軟正黑體" panose="020B0604030504040204" pitchFamily="34" charset="-120"/>
                <a:ea typeface="微軟正黑體" panose="020B0604030504040204" pitchFamily="34" charset="-120"/>
              </a:rPr>
              <a:t>學</a:t>
            </a:r>
            <a:r>
              <a:rPr lang="zh-TW" altLang="en-US" sz="1200" b="1" dirty="0">
                <a:latin typeface="微軟正黑體" panose="020B0604030504040204" pitchFamily="34" charset="-120"/>
                <a:ea typeface="微軟正黑體" panose="020B0604030504040204" pitchFamily="34" charset="-120"/>
              </a:rPr>
              <a:t>程</a:t>
            </a:r>
            <a:endParaRPr lang="en-US" altLang="zh-TW" sz="1200" b="1" dirty="0">
              <a:latin typeface="微軟正黑體" panose="020B0604030504040204" pitchFamily="34" charset="-120"/>
              <a:ea typeface="微軟正黑體" panose="020B0604030504040204" pitchFamily="34" charset="-120"/>
            </a:endParaRPr>
          </a:p>
          <a:p>
            <a:r>
              <a:rPr lang="en-US" altLang="zh-TW" b="1" u="sng"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sym typeface="Wingdings" panose="05000000000000000000" pitchFamily="2" charset="2"/>
              </a:rPr>
              <a:t> </a:t>
            </a:r>
            <a:r>
              <a:rPr lang="en-US" altLang="zh-TW" b="1" u="sng"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5.</a:t>
            </a:r>
            <a:r>
              <a:rPr lang="zh-TW" altLang="en-US" b="1" u="sng"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列印</a:t>
            </a:r>
          </a:p>
        </p:txBody>
      </p:sp>
      <p:pic>
        <p:nvPicPr>
          <p:cNvPr id="2" name="圖片 1"/>
          <p:cNvPicPr>
            <a:picLocks noChangeAspect="1"/>
          </p:cNvPicPr>
          <p:nvPr/>
        </p:nvPicPr>
        <p:blipFill rotWithShape="1">
          <a:blip r:embed="rId2" cstate="print">
            <a:extLst>
              <a:ext uri="{28A0092B-C50C-407E-A947-70E740481C1C}">
                <a14:useLocalDpi xmlns:a14="http://schemas.microsoft.com/office/drawing/2010/main" val="0"/>
              </a:ext>
            </a:extLst>
          </a:blip>
          <a:srcRect b="25555"/>
          <a:stretch/>
        </p:blipFill>
        <p:spPr>
          <a:xfrm>
            <a:off x="2658257" y="783728"/>
            <a:ext cx="4447937" cy="5105400"/>
          </a:xfrm>
          <a:prstGeom prst="rect">
            <a:avLst/>
          </a:prstGeom>
          <a:ln>
            <a:solidFill>
              <a:schemeClr val="accent3"/>
            </a:solidFill>
          </a:ln>
        </p:spPr>
      </p:pic>
      <p:pic>
        <p:nvPicPr>
          <p:cNvPr id="8" name="圖片 7"/>
          <p:cNvPicPr>
            <a:picLocks noChangeAspect="1"/>
          </p:cNvPicPr>
          <p:nvPr/>
        </p:nvPicPr>
        <p:blipFill rotWithShape="1">
          <a:blip r:embed="rId3" cstate="print">
            <a:extLst>
              <a:ext uri="{28A0092B-C50C-407E-A947-70E740481C1C}">
                <a14:useLocalDpi xmlns:a14="http://schemas.microsoft.com/office/drawing/2010/main" val="0"/>
              </a:ext>
            </a:extLst>
          </a:blip>
          <a:srcRect b="25080"/>
          <a:stretch/>
        </p:blipFill>
        <p:spPr>
          <a:xfrm>
            <a:off x="7244285" y="783728"/>
            <a:ext cx="4696254" cy="5137965"/>
          </a:xfrm>
          <a:prstGeom prst="rect">
            <a:avLst/>
          </a:prstGeom>
          <a:ln>
            <a:solidFill>
              <a:schemeClr val="accent3"/>
            </a:solidFill>
          </a:ln>
        </p:spPr>
      </p:pic>
      <p:sp>
        <p:nvSpPr>
          <p:cNvPr id="9" name="圓角矩形 8"/>
          <p:cNvSpPr/>
          <p:nvPr/>
        </p:nvSpPr>
        <p:spPr>
          <a:xfrm>
            <a:off x="3315002" y="3365354"/>
            <a:ext cx="3134446" cy="510948"/>
          </a:xfrm>
          <a:prstGeom prst="roundRect">
            <a:avLst/>
          </a:prstGeom>
          <a:solidFill>
            <a:srgbClr val="0070C0"/>
          </a:solidFill>
          <a:ln>
            <a:solidFill>
              <a:srgbClr val="0070C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en-US" altLang="zh-TW" sz="1600" dirty="0" smtClean="0">
                <a:solidFill>
                  <a:schemeClr val="bg1"/>
                </a:solidFill>
                <a:latin typeface="華康中特圓體" panose="020F0809000000000000" pitchFamily="49" charset="-120"/>
                <a:ea typeface="華康中特圓體" panose="020F0809000000000000" pitchFamily="49" charset="-120"/>
              </a:rPr>
              <a:t>111</a:t>
            </a:r>
            <a:r>
              <a:rPr lang="zh-TW" altLang="en-US" sz="1600" dirty="0" smtClean="0">
                <a:solidFill>
                  <a:schemeClr val="bg1"/>
                </a:solidFill>
                <a:latin typeface="華康中特圓體" panose="020F0809000000000000" pitchFamily="49" charset="-120"/>
                <a:ea typeface="華康中特圓體" panose="020F0809000000000000" pitchFamily="49" charset="-120"/>
              </a:rPr>
              <a:t>學年度應屆畢業生</a:t>
            </a:r>
            <a:endParaRPr lang="zh-TW" altLang="en-US" sz="1600" dirty="0">
              <a:solidFill>
                <a:schemeClr val="bg1"/>
              </a:solidFill>
              <a:latin typeface="華康中特圓體" panose="020F0809000000000000" pitchFamily="49" charset="-120"/>
              <a:ea typeface="華康中特圓體" panose="020F0809000000000000" pitchFamily="49" charset="-120"/>
            </a:endParaRPr>
          </a:p>
        </p:txBody>
      </p:sp>
      <p:sp>
        <p:nvSpPr>
          <p:cNvPr id="10" name="圓角矩形 9"/>
          <p:cNvSpPr/>
          <p:nvPr/>
        </p:nvSpPr>
        <p:spPr>
          <a:xfrm>
            <a:off x="8086071" y="3365354"/>
            <a:ext cx="3067704" cy="510948"/>
          </a:xfrm>
          <a:prstGeom prst="roundRect">
            <a:avLst/>
          </a:prstGeom>
          <a:solidFill>
            <a:srgbClr val="00B050"/>
          </a:solidFill>
          <a:ln>
            <a:solidFill>
              <a:srgbClr val="00B05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zh-TW" altLang="en-US" sz="1600" dirty="0" smtClean="0">
                <a:solidFill>
                  <a:schemeClr val="bg1"/>
                </a:solidFill>
                <a:latin typeface="華康中特圓體" panose="020F0809000000000000" pitchFamily="49" charset="-120"/>
                <a:ea typeface="華康中特圓體" panose="020F0809000000000000" pitchFamily="49" charset="-120"/>
              </a:rPr>
              <a:t>非應屆畢業生</a:t>
            </a:r>
            <a:endParaRPr lang="zh-TW" altLang="en-US" sz="1600" dirty="0">
              <a:solidFill>
                <a:schemeClr val="bg1"/>
              </a:solidFill>
              <a:latin typeface="華康中特圓體" panose="020F0809000000000000" pitchFamily="49" charset="-120"/>
              <a:ea typeface="華康中特圓體" panose="020F0809000000000000" pitchFamily="49" charset="-120"/>
            </a:endParaRPr>
          </a:p>
        </p:txBody>
      </p:sp>
      <p:sp>
        <p:nvSpPr>
          <p:cNvPr id="11" name="矩形 10"/>
          <p:cNvSpPr/>
          <p:nvPr/>
        </p:nvSpPr>
        <p:spPr>
          <a:xfrm>
            <a:off x="2933701" y="3971925"/>
            <a:ext cx="3905250" cy="50482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矩形 11"/>
          <p:cNvSpPr/>
          <p:nvPr/>
        </p:nvSpPr>
        <p:spPr>
          <a:xfrm>
            <a:off x="7515225" y="3971925"/>
            <a:ext cx="4133849" cy="50482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投影片編號版面配置區 2"/>
          <p:cNvSpPr>
            <a:spLocks noGrp="1"/>
          </p:cNvSpPr>
          <p:nvPr>
            <p:ph type="sldNum" sz="quarter" idx="12"/>
          </p:nvPr>
        </p:nvSpPr>
        <p:spPr/>
        <p:txBody>
          <a:bodyPr/>
          <a:lstStyle/>
          <a:p>
            <a:fld id="{A6174ADA-354D-4803-A14C-B38EECA4D689}" type="slidenum">
              <a:rPr lang="zh-TW" altLang="en-US" smtClean="0"/>
              <a:t>85</a:t>
            </a:fld>
            <a:endParaRPr lang="zh-TW" altLang="en-US"/>
          </a:p>
        </p:txBody>
      </p:sp>
    </p:spTree>
    <p:extLst>
      <p:ext uri="{BB962C8B-B14F-4D97-AF65-F5344CB8AC3E}">
        <p14:creationId xmlns:p14="http://schemas.microsoft.com/office/powerpoint/2010/main" val="139440288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472;p48"/>
          <p:cNvSpPr/>
          <p:nvPr/>
        </p:nvSpPr>
        <p:spPr>
          <a:xfrm>
            <a:off x="2501897" y="1636552"/>
            <a:ext cx="6856413" cy="830997"/>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rgbClr val="7030A0"/>
              </a:buClr>
              <a:buSzPts val="4800"/>
              <a:buFont typeface="DFKai-SB"/>
              <a:buNone/>
            </a:pPr>
            <a:r>
              <a:rPr lang="zh-TW" sz="4800" dirty="0">
                <a:solidFill>
                  <a:srgbClr val="7030A0"/>
                </a:solidFill>
                <a:latin typeface="華康中特圓體" panose="020F0809000000000000" pitchFamily="49" charset="-120"/>
                <a:ea typeface="華康中特圓體" panose="020F0809000000000000" pitchFamily="49" charset="-120"/>
                <a:cs typeface="DFKai-SB"/>
                <a:sym typeface="DFKai-SB"/>
              </a:rPr>
              <a:t>系統操作</a:t>
            </a:r>
            <a:r>
              <a:rPr lang="zh-TW" sz="4800" dirty="0" smtClean="0">
                <a:solidFill>
                  <a:srgbClr val="7030A0"/>
                </a:solidFill>
                <a:latin typeface="華康中特圓體" panose="020F0809000000000000" pitchFamily="49" charset="-120"/>
                <a:ea typeface="華康中特圓體" panose="020F0809000000000000" pitchFamily="49" charset="-120"/>
                <a:cs typeface="DFKai-SB"/>
                <a:sym typeface="DFKai-SB"/>
              </a:rPr>
              <a:t>說明</a:t>
            </a:r>
            <a:r>
              <a:rPr lang="en-US" altLang="zh-TW" sz="4800" dirty="0" smtClean="0">
                <a:solidFill>
                  <a:srgbClr val="7030A0"/>
                </a:solidFill>
                <a:latin typeface="華康中特圓體" panose="020F0809000000000000" pitchFamily="49" charset="-120"/>
                <a:ea typeface="華康中特圓體" panose="020F0809000000000000" pitchFamily="49" charset="-120"/>
                <a:cs typeface="DFKai-SB"/>
                <a:sym typeface="DFKai-SB"/>
              </a:rPr>
              <a:t>(</a:t>
            </a:r>
            <a:r>
              <a:rPr lang="zh-TW" altLang="en-US" sz="4800" dirty="0" smtClean="0">
                <a:solidFill>
                  <a:srgbClr val="7030A0"/>
                </a:solidFill>
                <a:latin typeface="華康中特圓體" panose="020F0809000000000000" pitchFamily="49" charset="-120"/>
                <a:ea typeface="華康中特圓體" panose="020F0809000000000000" pitchFamily="49" charset="-120"/>
                <a:cs typeface="DFKai-SB"/>
                <a:sym typeface="DFKai-SB"/>
              </a:rPr>
              <a:t>三</a:t>
            </a:r>
            <a:r>
              <a:rPr lang="en-US" altLang="zh-TW" sz="4800" dirty="0" smtClean="0">
                <a:solidFill>
                  <a:srgbClr val="7030A0"/>
                </a:solidFill>
                <a:latin typeface="華康中特圓體" panose="020F0809000000000000" pitchFamily="49" charset="-120"/>
                <a:ea typeface="華康中特圓體" panose="020F0809000000000000" pitchFamily="49" charset="-120"/>
                <a:cs typeface="DFKai-SB"/>
                <a:sym typeface="DFKai-SB"/>
              </a:rPr>
              <a:t>)</a:t>
            </a:r>
            <a:endParaRPr sz="4800" dirty="0">
              <a:solidFill>
                <a:srgbClr val="7030A0"/>
              </a:solidFill>
              <a:latin typeface="華康中特圓體" panose="020F0809000000000000" pitchFamily="49" charset="-120"/>
              <a:ea typeface="華康中特圓體" panose="020F0809000000000000" pitchFamily="49" charset="-120"/>
              <a:cs typeface="Arial"/>
              <a:sym typeface="Arial"/>
            </a:endParaRPr>
          </a:p>
        </p:txBody>
      </p:sp>
      <p:sp>
        <p:nvSpPr>
          <p:cNvPr id="3" name="Google Shape;473;p48"/>
          <p:cNvSpPr/>
          <p:nvPr/>
        </p:nvSpPr>
        <p:spPr>
          <a:xfrm>
            <a:off x="0" y="3180718"/>
            <a:ext cx="12192000" cy="1904516"/>
          </a:xfrm>
          <a:prstGeom prst="rect">
            <a:avLst/>
          </a:prstGeom>
          <a:noFill/>
          <a:ln>
            <a:noFill/>
          </a:ln>
        </p:spPr>
        <p:txBody>
          <a:bodyPr spcFirstLastPara="1" wrap="square" lIns="91425" tIns="45700" rIns="91425" bIns="45700" anchor="t" anchorCtr="0">
            <a:noAutofit/>
          </a:bodyPr>
          <a:lstStyle/>
          <a:p>
            <a:pPr lvl="0" algn="ctr">
              <a:buClr>
                <a:srgbClr val="0000FF"/>
              </a:buClr>
              <a:buSzPts val="4000"/>
            </a:pPr>
            <a:r>
              <a:rPr lang="zh-TW" altLang="en-US" sz="5400" dirty="0">
                <a:solidFill>
                  <a:srgbClr val="0033CC"/>
                </a:solidFill>
                <a:effectLst>
                  <a:glow rad="139700">
                    <a:schemeClr val="accent4">
                      <a:satMod val="175000"/>
                      <a:alpha val="40000"/>
                    </a:schemeClr>
                  </a:glow>
                </a:effectLst>
                <a:latin typeface="華康中特圓體" panose="020F0809000000000000" pitchFamily="49" charset="-120"/>
                <a:ea typeface="華康中特圓體" panose="020F0809000000000000" pitchFamily="49" charset="-120"/>
                <a:cs typeface="DFKai-SB"/>
                <a:sym typeface="DFKai-SB"/>
              </a:rPr>
              <a:t>資格審查</a:t>
            </a:r>
            <a:r>
              <a:rPr lang="zh-TW" altLang="en-US" sz="5400" dirty="0" smtClean="0">
                <a:solidFill>
                  <a:srgbClr val="0033CC"/>
                </a:solidFill>
                <a:effectLst>
                  <a:glow rad="139700">
                    <a:schemeClr val="accent4">
                      <a:satMod val="175000"/>
                      <a:alpha val="40000"/>
                    </a:schemeClr>
                  </a:glow>
                </a:effectLst>
                <a:latin typeface="華康中特圓體" panose="020F0809000000000000" pitchFamily="49" charset="-120"/>
                <a:ea typeface="華康中特圓體" panose="020F0809000000000000" pitchFamily="49" charset="-120"/>
                <a:cs typeface="DFKai-SB"/>
                <a:sym typeface="DFKai-SB"/>
              </a:rPr>
              <a:t>暨</a:t>
            </a:r>
            <a:endParaRPr lang="en-US" altLang="zh-TW" sz="5400" dirty="0" smtClean="0">
              <a:solidFill>
                <a:srgbClr val="0033CC"/>
              </a:solidFill>
              <a:effectLst>
                <a:glow rad="139700">
                  <a:schemeClr val="accent4">
                    <a:satMod val="175000"/>
                    <a:alpha val="40000"/>
                  </a:schemeClr>
                </a:glow>
              </a:effectLst>
              <a:latin typeface="華康中特圓體" panose="020F0809000000000000" pitchFamily="49" charset="-120"/>
              <a:ea typeface="華康中特圓體" panose="020F0809000000000000" pitchFamily="49" charset="-120"/>
              <a:cs typeface="DFKai-SB"/>
              <a:sym typeface="DFKai-SB"/>
            </a:endParaRPr>
          </a:p>
          <a:p>
            <a:pPr lvl="0" algn="ctr">
              <a:buClr>
                <a:srgbClr val="0000FF"/>
              </a:buClr>
              <a:buSzPts val="4000"/>
            </a:pPr>
            <a:r>
              <a:rPr lang="zh-TW" altLang="en-US" sz="5400" dirty="0" smtClean="0">
                <a:solidFill>
                  <a:srgbClr val="0033CC"/>
                </a:solidFill>
                <a:effectLst>
                  <a:glow rad="139700">
                    <a:schemeClr val="accent4">
                      <a:satMod val="175000"/>
                      <a:alpha val="40000"/>
                    </a:schemeClr>
                  </a:glow>
                </a:effectLst>
                <a:latin typeface="華康中特圓體" panose="020F0809000000000000" pitchFamily="49" charset="-120"/>
                <a:ea typeface="華康中特圓體" panose="020F0809000000000000" pitchFamily="49" charset="-120"/>
                <a:cs typeface="DFKai-SB"/>
                <a:sym typeface="DFKai-SB"/>
              </a:rPr>
              <a:t>學習</a:t>
            </a:r>
            <a:r>
              <a:rPr lang="zh-TW" altLang="en-US" sz="5400" dirty="0">
                <a:solidFill>
                  <a:srgbClr val="0033CC"/>
                </a:solidFill>
                <a:effectLst>
                  <a:glow rad="139700">
                    <a:schemeClr val="accent4">
                      <a:satMod val="175000"/>
                      <a:alpha val="40000"/>
                    </a:schemeClr>
                  </a:glow>
                </a:effectLst>
                <a:latin typeface="華康中特圓體" panose="020F0809000000000000" pitchFamily="49" charset="-120"/>
                <a:ea typeface="華康中特圓體" panose="020F0809000000000000" pitchFamily="49" charset="-120"/>
                <a:cs typeface="DFKai-SB"/>
                <a:sym typeface="DFKai-SB"/>
              </a:rPr>
              <a:t>歷程備審資料上傳系統</a:t>
            </a:r>
            <a:endParaRPr sz="5400" dirty="0">
              <a:solidFill>
                <a:srgbClr val="0033CC"/>
              </a:solidFill>
              <a:effectLst>
                <a:glow rad="139700">
                  <a:schemeClr val="accent4">
                    <a:satMod val="175000"/>
                    <a:alpha val="40000"/>
                  </a:schemeClr>
                </a:glow>
              </a:effectLst>
              <a:latin typeface="華康中特圓體" panose="020F0809000000000000" pitchFamily="49" charset="-120"/>
              <a:ea typeface="華康中特圓體" panose="020F0809000000000000" pitchFamily="49" charset="-120"/>
              <a:cs typeface="DFKai-SB"/>
              <a:sym typeface="DFKai-SB"/>
            </a:endParaRPr>
          </a:p>
        </p:txBody>
      </p:sp>
      <p:sp>
        <p:nvSpPr>
          <p:cNvPr id="4" name="矩形 3"/>
          <p:cNvSpPr/>
          <p:nvPr/>
        </p:nvSpPr>
        <p:spPr>
          <a:xfrm>
            <a:off x="0" y="2679700"/>
            <a:ext cx="12192000" cy="63500"/>
          </a:xfrm>
          <a:prstGeom prst="rect">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矩形 13"/>
          <p:cNvSpPr/>
          <p:nvPr/>
        </p:nvSpPr>
        <p:spPr>
          <a:xfrm>
            <a:off x="0" y="-874"/>
            <a:ext cx="12192000" cy="520700"/>
          </a:xfrm>
          <a:prstGeom prst="rect">
            <a:avLst/>
          </a:prstGeom>
          <a:solidFill>
            <a:srgbClr val="DFD7E9"/>
          </a:solidFill>
          <a:ln>
            <a:solidFill>
              <a:srgbClr val="DFD7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TW" dirty="0" smtClean="0">
                <a:solidFill>
                  <a:schemeClr val="tx1"/>
                </a:solidFill>
                <a:latin typeface="華康中特圓體" panose="020F0809000000000000" pitchFamily="49" charset="-120"/>
                <a:ea typeface="華康中特圓體" panose="020F0809000000000000" pitchFamily="49" charset="-120"/>
                <a:sym typeface="Wingdings" panose="05000000000000000000" pitchFamily="2" charset="2"/>
              </a:rPr>
              <a:t>111</a:t>
            </a:r>
            <a:r>
              <a:rPr lang="zh-TW" altLang="en-US" dirty="0" smtClean="0">
                <a:solidFill>
                  <a:schemeClr val="tx1"/>
                </a:solidFill>
                <a:latin typeface="華康中特圓體" panose="020F0809000000000000" pitchFamily="49" charset="-120"/>
                <a:ea typeface="華康中特圓體" panose="020F0809000000000000" pitchFamily="49" charset="-120"/>
                <a:sym typeface="Wingdings" panose="05000000000000000000" pitchFamily="2" charset="2"/>
              </a:rPr>
              <a:t>學年度四技申請入學</a:t>
            </a:r>
            <a:endParaRPr lang="zh-TW" altLang="en-US" dirty="0">
              <a:solidFill>
                <a:schemeClr val="tx1"/>
              </a:solidFill>
              <a:latin typeface="華康中特圓體" panose="020F0809000000000000" pitchFamily="49" charset="-120"/>
              <a:ea typeface="華康中特圓體" panose="020F0809000000000000" pitchFamily="49" charset="-120"/>
            </a:endParaRPr>
          </a:p>
        </p:txBody>
      </p:sp>
      <p:sp>
        <p:nvSpPr>
          <p:cNvPr id="5" name="投影片編號版面配置區 4"/>
          <p:cNvSpPr>
            <a:spLocks noGrp="1"/>
          </p:cNvSpPr>
          <p:nvPr>
            <p:ph type="sldNum" sz="quarter" idx="12"/>
          </p:nvPr>
        </p:nvSpPr>
        <p:spPr/>
        <p:txBody>
          <a:bodyPr/>
          <a:lstStyle/>
          <a:p>
            <a:fld id="{A6174ADA-354D-4803-A14C-B38EECA4D689}" type="slidenum">
              <a:rPr lang="zh-TW" altLang="en-US" smtClean="0"/>
              <a:t>86</a:t>
            </a:fld>
            <a:endParaRPr lang="zh-TW" altLang="en-US"/>
          </a:p>
        </p:txBody>
      </p:sp>
    </p:spTree>
    <p:extLst>
      <p:ext uri="{BB962C8B-B14F-4D97-AF65-F5344CB8AC3E}">
        <p14:creationId xmlns:p14="http://schemas.microsoft.com/office/powerpoint/2010/main" val="991723470"/>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p:cNvSpPr>
            <a:spLocks noGrp="1"/>
          </p:cNvSpPr>
          <p:nvPr>
            <p:ph type="sldNum" sz="quarter" idx="12"/>
          </p:nvPr>
        </p:nvSpPr>
        <p:spPr/>
        <p:txBody>
          <a:bodyPr/>
          <a:lstStyle/>
          <a:p>
            <a:fld id="{BFD9D296-0923-4B30-8558-81C121D8C7E7}" type="slidenum">
              <a:rPr lang="zh-TW" altLang="en-US" smtClean="0"/>
              <a:t>87</a:t>
            </a:fld>
            <a:endParaRPr lang="zh-TW" altLang="en-US"/>
          </a:p>
        </p:txBody>
      </p:sp>
      <p:pic>
        <p:nvPicPr>
          <p:cNvPr id="4" name="圖片 3"/>
          <p:cNvPicPr>
            <a:picLocks noChangeAspect="1"/>
          </p:cNvPicPr>
          <p:nvPr/>
        </p:nvPicPr>
        <p:blipFill>
          <a:blip r:embed="rId2"/>
          <a:stretch>
            <a:fillRect/>
          </a:stretch>
        </p:blipFill>
        <p:spPr>
          <a:xfrm>
            <a:off x="1153182" y="495300"/>
            <a:ext cx="9704596" cy="6157454"/>
          </a:xfrm>
          <a:prstGeom prst="rect">
            <a:avLst/>
          </a:prstGeom>
        </p:spPr>
      </p:pic>
      <p:sp>
        <p:nvSpPr>
          <p:cNvPr id="5" name="矩形 4"/>
          <p:cNvSpPr/>
          <p:nvPr/>
        </p:nvSpPr>
        <p:spPr>
          <a:xfrm>
            <a:off x="4278086" y="2245179"/>
            <a:ext cx="6506935" cy="172266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矩形 5"/>
          <p:cNvSpPr/>
          <p:nvPr/>
        </p:nvSpPr>
        <p:spPr>
          <a:xfrm>
            <a:off x="0" y="0"/>
            <a:ext cx="12192000" cy="520700"/>
          </a:xfrm>
          <a:prstGeom prst="rect">
            <a:avLst/>
          </a:prstGeom>
          <a:solidFill>
            <a:srgbClr val="DFD7E9"/>
          </a:solidFill>
          <a:ln>
            <a:solidFill>
              <a:srgbClr val="DFD7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sz="2400" dirty="0" smtClean="0">
                <a:solidFill>
                  <a:schemeClr val="tx1"/>
                </a:solidFill>
                <a:latin typeface="華康中特圓體" panose="020F0809000000000000" pitchFamily="49" charset="-120"/>
                <a:ea typeface="華康中特圓體" panose="020F0809000000000000" pitchFamily="49" charset="-120"/>
              </a:rPr>
              <a:t>四、資格審查暨學習歷程備審資料上傳系統</a:t>
            </a:r>
          </a:p>
        </p:txBody>
      </p:sp>
    </p:spTree>
    <p:extLst>
      <p:ext uri="{BB962C8B-B14F-4D97-AF65-F5344CB8AC3E}">
        <p14:creationId xmlns:p14="http://schemas.microsoft.com/office/powerpoint/2010/main" val="307039495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931178" y="1124747"/>
            <a:ext cx="11073467" cy="4411987"/>
          </a:xfrm>
          <a:solidFill>
            <a:srgbClr val="FFFFFF">
              <a:alpha val="50196"/>
            </a:srgbClr>
          </a:solidFill>
        </p:spPr>
        <p:txBody>
          <a:bodyPr>
            <a:normAutofit/>
          </a:bodyPr>
          <a:lstStyle/>
          <a:p>
            <a:pPr marL="0" indent="0">
              <a:buNone/>
              <a:defRPr/>
            </a:pPr>
            <a:r>
              <a:rPr lang="en-US" altLang="zh-TW" sz="2400" b="1" spc="-100" dirty="0">
                <a:latin typeface="Book Antiqua" panose="02040602050305030304" pitchFamily="18" charset="0"/>
                <a:ea typeface="華康儷楷書" panose="03000509000000000000" pitchFamily="65" charset="-120"/>
              </a:rPr>
              <a:t>A.</a:t>
            </a:r>
            <a:r>
              <a:rPr lang="zh-TW" altLang="en-US" sz="2400" b="1" spc="-100" dirty="0">
                <a:latin typeface="Book Antiqua" panose="02040602050305030304" pitchFamily="18" charset="0"/>
                <a:ea typeface="華康儷楷書" panose="03000509000000000000" pitchFamily="65" charset="-120"/>
              </a:rPr>
              <a:t>修課紀錄或在校學業成績證明</a:t>
            </a:r>
            <a:endParaRPr lang="en-US" altLang="zh-TW" sz="2200" dirty="0">
              <a:solidFill>
                <a:srgbClr val="002060"/>
              </a:solidFill>
              <a:latin typeface="華康儷楷書" panose="03000509000000000000" pitchFamily="65" charset="-120"/>
              <a:ea typeface="華康儷楷書" panose="03000509000000000000" pitchFamily="65" charset="-120"/>
              <a:cs typeface="Times New Roman" panose="02020603050405020304" pitchFamily="18" charset="0"/>
            </a:endParaRPr>
          </a:p>
          <a:p>
            <a:pPr>
              <a:buBlip>
                <a:blip r:embed="rId2"/>
              </a:buBlip>
              <a:defRPr/>
            </a:pPr>
            <a:r>
              <a:rPr lang="zh-TW" altLang="en-US" sz="2200" dirty="0">
                <a:solidFill>
                  <a:srgbClr val="002060"/>
                </a:solidFill>
                <a:latin typeface="華康儷楷書" panose="03000509000000000000" pitchFamily="65" charset="-120"/>
                <a:ea typeface="華康儷楷書" panose="03000509000000000000" pitchFamily="65" charset="-120"/>
                <a:cs typeface="Times New Roman" panose="02020603050405020304" pitchFamily="18" charset="0"/>
              </a:rPr>
              <a:t>應屆畢業生</a:t>
            </a:r>
            <a:endParaRPr lang="en-US" altLang="zh-TW" sz="2200" dirty="0">
              <a:solidFill>
                <a:srgbClr val="002060"/>
              </a:solidFill>
              <a:latin typeface="華康儷楷書" panose="03000509000000000000" pitchFamily="65" charset="-120"/>
              <a:ea typeface="華康儷楷書" panose="03000509000000000000" pitchFamily="65" charset="-120"/>
              <a:cs typeface="Times New Roman" panose="02020603050405020304" pitchFamily="18" charset="0"/>
            </a:endParaRPr>
          </a:p>
          <a:p>
            <a:pPr marL="361950" indent="0" algn="just">
              <a:buNone/>
            </a:pPr>
            <a:r>
              <a:rPr lang="zh-TW" altLang="en-US" sz="2400" b="1" dirty="0">
                <a:solidFill>
                  <a:srgbClr val="FF0000"/>
                </a:solidFill>
                <a:latin typeface="華康儷楷書" panose="03000509000000000000" pitchFamily="65" charset="-120"/>
                <a:ea typeface="華康儷楷書" panose="03000509000000000000" pitchFamily="65" charset="-120"/>
                <a:cs typeface="Times New Roman" panose="02020603050405020304" pitchFamily="18" charset="0"/>
              </a:rPr>
              <a:t>第一至五學期修課紀錄，由學習歷程中央資料庫提供</a:t>
            </a:r>
            <a:endParaRPr lang="en-US" altLang="zh-TW" sz="2400" dirty="0">
              <a:latin typeface="華康儷楷書" panose="03000509000000000000" pitchFamily="65" charset="-120"/>
              <a:ea typeface="華康儷楷書" panose="03000509000000000000" pitchFamily="65" charset="-120"/>
              <a:cs typeface="Times New Roman" panose="02020603050405020304" pitchFamily="18" charset="0"/>
            </a:endParaRPr>
          </a:p>
          <a:p>
            <a:pPr marL="361950" indent="0" algn="just">
              <a:buNone/>
            </a:pPr>
            <a:r>
              <a:rPr lang="zh-TW" altLang="en-US" sz="2400" b="1" dirty="0">
                <a:solidFill>
                  <a:srgbClr val="0000FF"/>
                </a:solidFill>
                <a:latin typeface="華康儷楷書" panose="03000509000000000000" pitchFamily="65" charset="-120"/>
                <a:ea typeface="華康儷楷書" panose="03000509000000000000" pitchFamily="65" charset="-120"/>
                <a:cs typeface="Times New Roman" panose="02020603050405020304" pitchFamily="18" charset="0"/>
              </a:rPr>
              <a:t>第六學期修課紀錄，由就讀學校上傳至本委員會</a:t>
            </a:r>
            <a:endParaRPr lang="en-US" altLang="zh-TW" sz="2400" b="1" dirty="0">
              <a:solidFill>
                <a:srgbClr val="0000FF"/>
              </a:solidFill>
              <a:latin typeface="華康儷楷書" panose="03000509000000000000" pitchFamily="65" charset="-120"/>
              <a:ea typeface="華康儷楷書" panose="03000509000000000000" pitchFamily="65" charset="-120"/>
              <a:cs typeface="Times New Roman" panose="02020603050405020304" pitchFamily="18" charset="0"/>
            </a:endParaRPr>
          </a:p>
          <a:p>
            <a:pPr>
              <a:buBlip>
                <a:blip r:embed="rId2"/>
              </a:buBlip>
              <a:defRPr/>
            </a:pPr>
            <a:r>
              <a:rPr lang="zh-TW" altLang="zh-TW" sz="2200" dirty="0">
                <a:solidFill>
                  <a:srgbClr val="002060"/>
                </a:solidFill>
                <a:latin typeface="華康儷楷書" panose="03000509000000000000" pitchFamily="65" charset="-120"/>
                <a:ea typeface="華康儷楷書" panose="03000509000000000000" pitchFamily="65" charset="-120"/>
                <a:cs typeface="Times New Roman" panose="02020603050405020304" pitchFamily="18" charset="0"/>
              </a:rPr>
              <a:t>非應屆畢業生或未具有中央資料庫學習歷程檔案者</a:t>
            </a:r>
            <a:r>
              <a:rPr lang="zh-TW" altLang="zh-TW" sz="2200" dirty="0" smtClean="0">
                <a:solidFill>
                  <a:srgbClr val="002060"/>
                </a:solidFill>
                <a:latin typeface="華康儷楷書" panose="03000509000000000000" pitchFamily="65" charset="-120"/>
                <a:ea typeface="華康儷楷書" panose="03000509000000000000" pitchFamily="65" charset="-120"/>
                <a:cs typeface="Times New Roman" panose="02020603050405020304" pitchFamily="18" charset="0"/>
              </a:rPr>
              <a:t>，</a:t>
            </a:r>
            <a:endParaRPr lang="en-US" altLang="zh-TW" sz="2200" dirty="0" smtClean="0">
              <a:solidFill>
                <a:srgbClr val="002060"/>
              </a:solidFill>
              <a:latin typeface="華康儷楷書" panose="03000509000000000000" pitchFamily="65" charset="-120"/>
              <a:ea typeface="華康儷楷書" panose="03000509000000000000" pitchFamily="65" charset="-120"/>
              <a:cs typeface="Times New Roman" panose="02020603050405020304" pitchFamily="18" charset="0"/>
            </a:endParaRPr>
          </a:p>
          <a:p>
            <a:pPr marL="0" indent="0">
              <a:buNone/>
              <a:defRPr/>
            </a:pPr>
            <a:r>
              <a:rPr lang="en-US" altLang="zh-TW" sz="2200" dirty="0">
                <a:solidFill>
                  <a:srgbClr val="002060"/>
                </a:solidFill>
                <a:latin typeface="華康儷楷書" panose="03000509000000000000" pitchFamily="65" charset="-120"/>
                <a:ea typeface="華康儷楷書" panose="03000509000000000000" pitchFamily="65" charset="-120"/>
                <a:cs typeface="Times New Roman" panose="02020603050405020304" pitchFamily="18" charset="0"/>
              </a:rPr>
              <a:t> </a:t>
            </a:r>
            <a:r>
              <a:rPr lang="en-US" altLang="zh-TW" sz="2200" dirty="0" smtClean="0">
                <a:solidFill>
                  <a:srgbClr val="002060"/>
                </a:solidFill>
                <a:latin typeface="華康儷楷書" panose="03000509000000000000" pitchFamily="65" charset="-120"/>
                <a:ea typeface="華康儷楷書" panose="03000509000000000000" pitchFamily="65" charset="-120"/>
                <a:cs typeface="Times New Roman" panose="02020603050405020304" pitchFamily="18" charset="0"/>
              </a:rPr>
              <a:t>  </a:t>
            </a:r>
            <a:r>
              <a:rPr lang="zh-TW" altLang="en-US" sz="2400" dirty="0" smtClean="0">
                <a:latin typeface="華康儷楷書" panose="03000509000000000000" pitchFamily="65" charset="-120"/>
                <a:ea typeface="華康儷楷書" panose="03000509000000000000" pitchFamily="65" charset="-120"/>
                <a:cs typeface="Times New Roman" panose="02020603050405020304" pitchFamily="18" charset="0"/>
              </a:rPr>
              <a:t>由本人自行上傳</a:t>
            </a:r>
            <a:endParaRPr lang="en-US" altLang="zh-TW" sz="2400" dirty="0">
              <a:latin typeface="華康儷楷書" panose="03000509000000000000" pitchFamily="65" charset="-120"/>
              <a:ea typeface="華康儷楷書" panose="03000509000000000000" pitchFamily="65" charset="-120"/>
              <a:cs typeface="Times New Roman" panose="02020603050405020304" pitchFamily="18" charset="0"/>
            </a:endParaRPr>
          </a:p>
        </p:txBody>
      </p:sp>
      <p:sp>
        <p:nvSpPr>
          <p:cNvPr id="4" name="投影片編號版面配置區 3"/>
          <p:cNvSpPr>
            <a:spLocks noGrp="1"/>
          </p:cNvSpPr>
          <p:nvPr>
            <p:ph type="sldNum" sz="quarter" idx="12"/>
          </p:nvPr>
        </p:nvSpPr>
        <p:spPr/>
        <p:txBody>
          <a:bodyPr/>
          <a:lstStyle/>
          <a:p>
            <a:pPr>
              <a:defRPr/>
            </a:pPr>
            <a:fld id="{52B5522C-A27E-428C-8770-BD9512493397}" type="slidenum">
              <a:rPr lang="zh-TW" altLang="en-US" smtClean="0"/>
              <a:pPr>
                <a:defRPr/>
              </a:pPr>
              <a:t>88</a:t>
            </a:fld>
            <a:endParaRPr lang="en-US" altLang="zh-TW" dirty="0"/>
          </a:p>
        </p:txBody>
      </p:sp>
      <p:sp>
        <p:nvSpPr>
          <p:cNvPr id="5" name="矩形 4"/>
          <p:cNvSpPr/>
          <p:nvPr/>
        </p:nvSpPr>
        <p:spPr>
          <a:xfrm>
            <a:off x="0" y="0"/>
            <a:ext cx="12192000" cy="520700"/>
          </a:xfrm>
          <a:prstGeom prst="rect">
            <a:avLst/>
          </a:prstGeom>
          <a:solidFill>
            <a:srgbClr val="DFD7E9"/>
          </a:solidFill>
          <a:ln>
            <a:solidFill>
              <a:srgbClr val="DFD7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sz="2400" dirty="0" smtClean="0">
                <a:solidFill>
                  <a:schemeClr val="tx1"/>
                </a:solidFill>
                <a:latin typeface="華康中特圓體" panose="020F0809000000000000" pitchFamily="49" charset="-120"/>
                <a:ea typeface="華康中特圓體" panose="020F0809000000000000" pitchFamily="49" charset="-120"/>
              </a:rPr>
              <a:t>四、資格審查暨學習歷程備審資料上傳說明</a:t>
            </a:r>
          </a:p>
        </p:txBody>
      </p:sp>
    </p:spTree>
    <p:extLst>
      <p:ext uri="{BB962C8B-B14F-4D97-AF65-F5344CB8AC3E}">
        <p14:creationId xmlns:p14="http://schemas.microsoft.com/office/powerpoint/2010/main" val="266965479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974653" y="842371"/>
            <a:ext cx="10861971" cy="5819775"/>
          </a:xfrm>
          <a:solidFill>
            <a:srgbClr val="FFFFFF">
              <a:alpha val="50196"/>
            </a:srgbClr>
          </a:solidFill>
        </p:spPr>
        <p:txBody>
          <a:bodyPr>
            <a:normAutofit/>
          </a:bodyPr>
          <a:lstStyle/>
          <a:p>
            <a:pPr marL="0" indent="0">
              <a:buNone/>
              <a:defRPr/>
            </a:pPr>
            <a:r>
              <a:rPr lang="zh-TW" altLang="en-US" sz="2400" b="1" spc="-100" dirty="0">
                <a:latin typeface="Book Antiqua" panose="02040602050305030304" pitchFamily="18" charset="0"/>
                <a:ea typeface="華康儷楷書" panose="03000509000000000000" pitchFamily="65" charset="-120"/>
              </a:rPr>
              <a:t>「</a:t>
            </a:r>
            <a:r>
              <a:rPr lang="en-US" altLang="zh-TW" sz="2400" b="1" spc="-100" dirty="0">
                <a:latin typeface="Book Antiqua" panose="02040602050305030304" pitchFamily="18" charset="0"/>
                <a:ea typeface="華康儷楷書" panose="03000509000000000000" pitchFamily="65" charset="-120"/>
              </a:rPr>
              <a:t>B.</a:t>
            </a:r>
            <a:r>
              <a:rPr lang="zh-TW" altLang="en-US" sz="2400" b="1" spc="-100" dirty="0">
                <a:latin typeface="Book Antiqua" panose="02040602050305030304" pitchFamily="18" charset="0"/>
                <a:ea typeface="華康儷楷書" panose="03000509000000000000" pitchFamily="65" charset="-120"/>
              </a:rPr>
              <a:t>課程學習成果」、「</a:t>
            </a:r>
            <a:r>
              <a:rPr lang="en-US" altLang="zh-TW" sz="2400" b="1" spc="-100" dirty="0">
                <a:latin typeface="Book Antiqua" panose="02040602050305030304" pitchFamily="18" charset="0"/>
                <a:ea typeface="華康儷楷書" panose="03000509000000000000" pitchFamily="65" charset="-120"/>
              </a:rPr>
              <a:t>C.</a:t>
            </a:r>
            <a:r>
              <a:rPr lang="zh-TW" altLang="en-US" sz="2400" b="1" spc="-100" dirty="0">
                <a:latin typeface="Book Antiqua" panose="02040602050305030304" pitchFamily="18" charset="0"/>
                <a:ea typeface="華康儷楷書" panose="03000509000000000000" pitchFamily="65" charset="-120"/>
              </a:rPr>
              <a:t>多元表現</a:t>
            </a:r>
            <a:r>
              <a:rPr lang="zh-TW" altLang="en-US" sz="2400" b="1" spc="-100" dirty="0" smtClean="0">
                <a:latin typeface="Book Antiqua" panose="02040602050305030304" pitchFamily="18" charset="0"/>
                <a:ea typeface="華康儷楷書" panose="03000509000000000000" pitchFamily="65" charset="-120"/>
              </a:rPr>
              <a:t>」上</a:t>
            </a:r>
            <a:r>
              <a:rPr lang="zh-TW" altLang="en-US" sz="2400" b="1" spc="-100" dirty="0">
                <a:latin typeface="Book Antiqua" panose="02040602050305030304" pitchFamily="18" charset="0"/>
                <a:ea typeface="華康儷楷書" panose="03000509000000000000" pitchFamily="65" charset="-120"/>
              </a:rPr>
              <a:t>傳說明</a:t>
            </a:r>
            <a:endParaRPr lang="en-US" altLang="zh-TW" sz="2400" b="1" spc="-100" dirty="0">
              <a:latin typeface="Book Antiqua" panose="02040602050305030304" pitchFamily="18" charset="0"/>
              <a:ea typeface="華康儷楷書" panose="03000509000000000000" pitchFamily="65" charset="-120"/>
            </a:endParaRPr>
          </a:p>
          <a:p>
            <a:pPr lvl="1" algn="just">
              <a:lnSpc>
                <a:spcPts val="2600"/>
              </a:lnSpc>
              <a:buFont typeface="Wingdings" panose="05000000000000000000" pitchFamily="2" charset="2"/>
              <a:buChar char="Ø"/>
            </a:pPr>
            <a:r>
              <a:rPr lang="zh-TW" altLang="en-US" b="1" dirty="0">
                <a:solidFill>
                  <a:srgbClr val="FF0000"/>
                </a:solidFill>
                <a:latin typeface="華康儷楷書" panose="03000509000000000000" pitchFamily="65" charset="-120"/>
                <a:ea typeface="華康儷楷書" panose="03000509000000000000" pitchFamily="65" charset="-120"/>
                <a:cs typeface="Times New Roman" panose="02020603050405020304" pitchFamily="18" charset="0"/>
              </a:rPr>
              <a:t>使用</a:t>
            </a:r>
            <a:r>
              <a:rPr lang="zh-TW" altLang="en-US" sz="1500" dirty="0">
                <a:latin typeface="華康儷楷書" panose="03000509000000000000" pitchFamily="65" charset="-120"/>
                <a:ea typeface="華康儷楷書" panose="03000509000000000000" pitchFamily="65" charset="-120"/>
                <a:cs typeface="Times New Roman" panose="02020603050405020304" pitchFamily="18" charset="0"/>
              </a:rPr>
              <a:t>中央資料庫學習歷程檔案之考生，依所報名之校系科</a:t>
            </a:r>
            <a:r>
              <a:rPr lang="en-US" altLang="zh-TW" sz="1500" dirty="0">
                <a:latin typeface="華康儷楷書" panose="03000509000000000000" pitchFamily="65" charset="-120"/>
                <a:ea typeface="華康儷楷書" panose="03000509000000000000" pitchFamily="65" charset="-120"/>
                <a:cs typeface="Times New Roman" panose="02020603050405020304" pitchFamily="18" charset="0"/>
              </a:rPr>
              <a:t>(</a:t>
            </a:r>
            <a:r>
              <a:rPr lang="zh-TW" altLang="en-US" sz="1500" dirty="0">
                <a:latin typeface="華康儷楷書" panose="03000509000000000000" pitchFamily="65" charset="-120"/>
                <a:ea typeface="華康儷楷書" panose="03000509000000000000" pitchFamily="65" charset="-120"/>
                <a:cs typeface="Times New Roman" panose="02020603050405020304" pitchFamily="18" charset="0"/>
              </a:rPr>
              <a:t>組</a:t>
            </a:r>
            <a:r>
              <a:rPr lang="en-US" altLang="zh-TW" sz="1500" dirty="0">
                <a:latin typeface="華康儷楷書" panose="03000509000000000000" pitchFamily="65" charset="-120"/>
                <a:ea typeface="華康儷楷書" panose="03000509000000000000" pitchFamily="65" charset="-120"/>
                <a:cs typeface="Times New Roman" panose="02020603050405020304" pitchFamily="18" charset="0"/>
              </a:rPr>
              <a:t>)</a:t>
            </a:r>
            <a:r>
              <a:rPr lang="zh-TW" altLang="en-US" sz="1500" dirty="0">
                <a:latin typeface="華康儷楷書" panose="03000509000000000000" pitchFamily="65" charset="-120"/>
                <a:ea typeface="華康儷楷書" panose="03000509000000000000" pitchFamily="65" charset="-120"/>
                <a:cs typeface="Times New Roman" panose="02020603050405020304" pitchFamily="18" charset="0"/>
              </a:rPr>
              <a:t>、學程要求學習歷程備審資料，於</a:t>
            </a:r>
            <a:r>
              <a:rPr lang="zh-TW" altLang="en-US" sz="1500" u="sng" dirty="0">
                <a:latin typeface="華康儷楷書" panose="03000509000000000000" pitchFamily="65" charset="-120"/>
                <a:ea typeface="華康儷楷書" panose="03000509000000000000" pitchFamily="65" charset="-120"/>
                <a:cs typeface="Times New Roman" panose="02020603050405020304" pitchFamily="18" charset="0"/>
              </a:rPr>
              <a:t>「</a:t>
            </a:r>
            <a:r>
              <a:rPr lang="en-US" altLang="zh-TW" sz="1500" u="sng" dirty="0">
                <a:solidFill>
                  <a:srgbClr val="0000FF"/>
                </a:solidFill>
                <a:latin typeface="華康儷楷書" panose="03000509000000000000" pitchFamily="65" charset="-120"/>
                <a:ea typeface="華康儷楷書" panose="03000509000000000000" pitchFamily="65" charset="-120"/>
                <a:cs typeface="Times New Roman" panose="02020603050405020304" pitchFamily="18" charset="0"/>
              </a:rPr>
              <a:t>B</a:t>
            </a:r>
            <a:r>
              <a:rPr lang="en-US" altLang="zh-TW" sz="1500" u="sng" dirty="0">
                <a:latin typeface="華康儷楷書" panose="03000509000000000000" pitchFamily="65" charset="-120"/>
                <a:ea typeface="華康儷楷書" panose="03000509000000000000" pitchFamily="65" charset="-120"/>
                <a:cs typeface="Times New Roman" panose="02020603050405020304" pitchFamily="18" charset="0"/>
              </a:rPr>
              <a:t>.</a:t>
            </a:r>
            <a:r>
              <a:rPr lang="zh-TW" altLang="en-US" sz="1500" u="sng" dirty="0">
                <a:latin typeface="華康儷楷書" panose="03000509000000000000" pitchFamily="65" charset="-120"/>
                <a:ea typeface="華康儷楷書" panose="03000509000000000000" pitchFamily="65" charset="-120"/>
                <a:cs typeface="Times New Roman" panose="02020603050405020304" pitchFamily="18" charset="0"/>
              </a:rPr>
              <a:t>課程學習成果」</a:t>
            </a:r>
            <a:r>
              <a:rPr lang="zh-TW" altLang="en-US" sz="1500" dirty="0">
                <a:latin typeface="華康儷楷書" panose="03000509000000000000" pitchFamily="65" charset="-120"/>
                <a:ea typeface="華康儷楷書" panose="03000509000000000000" pitchFamily="65" charset="-120"/>
                <a:cs typeface="Times New Roman" panose="02020603050405020304" pitchFamily="18" charset="0"/>
              </a:rPr>
              <a:t>、</a:t>
            </a:r>
            <a:r>
              <a:rPr lang="zh-TW" altLang="en-US" sz="1500" u="sng" dirty="0">
                <a:latin typeface="華康儷楷書" panose="03000509000000000000" pitchFamily="65" charset="-120"/>
                <a:ea typeface="華康儷楷書" panose="03000509000000000000" pitchFamily="65" charset="-120"/>
                <a:cs typeface="Times New Roman" panose="02020603050405020304" pitchFamily="18" charset="0"/>
              </a:rPr>
              <a:t>「</a:t>
            </a:r>
            <a:r>
              <a:rPr lang="en-US" altLang="zh-TW" sz="1500" u="sng" dirty="0">
                <a:solidFill>
                  <a:srgbClr val="0000FF"/>
                </a:solidFill>
                <a:latin typeface="華康儷楷書" panose="03000509000000000000" pitchFamily="65" charset="-120"/>
                <a:ea typeface="華康儷楷書" panose="03000509000000000000" pitchFamily="65" charset="-120"/>
                <a:cs typeface="Times New Roman" panose="02020603050405020304" pitchFamily="18" charset="0"/>
              </a:rPr>
              <a:t>C</a:t>
            </a:r>
            <a:r>
              <a:rPr lang="en-US" altLang="zh-TW" sz="1500" u="sng" dirty="0">
                <a:latin typeface="華康儷楷書" panose="03000509000000000000" pitchFamily="65" charset="-120"/>
                <a:ea typeface="華康儷楷書" panose="03000509000000000000" pitchFamily="65" charset="-120"/>
                <a:cs typeface="Times New Roman" panose="02020603050405020304" pitchFamily="18" charset="0"/>
              </a:rPr>
              <a:t>.</a:t>
            </a:r>
            <a:r>
              <a:rPr lang="zh-TW" altLang="en-US" sz="1500" u="sng" dirty="0">
                <a:latin typeface="華康儷楷書" panose="03000509000000000000" pitchFamily="65" charset="-120"/>
                <a:ea typeface="華康儷楷書" panose="03000509000000000000" pitchFamily="65" charset="-120"/>
                <a:cs typeface="Times New Roman" panose="02020603050405020304" pitchFamily="18" charset="0"/>
              </a:rPr>
              <a:t>多元表現」</a:t>
            </a:r>
            <a:r>
              <a:rPr lang="zh-TW" altLang="en-US" sz="1500" dirty="0">
                <a:latin typeface="華康儷楷書" panose="03000509000000000000" pitchFamily="65" charset="-120"/>
                <a:ea typeface="華康儷楷書" panose="03000509000000000000" pitchFamily="65" charset="-120"/>
                <a:cs typeface="Times New Roman" panose="02020603050405020304" pitchFamily="18" charset="0"/>
              </a:rPr>
              <a:t>欄位</a:t>
            </a:r>
            <a:r>
              <a:rPr lang="zh-TW" altLang="en-US" b="1" dirty="0">
                <a:solidFill>
                  <a:srgbClr val="FF0000"/>
                </a:solidFill>
                <a:latin typeface="華康儷楷書" panose="03000509000000000000" pitchFamily="65" charset="-120"/>
                <a:ea typeface="華康儷楷書" panose="03000509000000000000" pitchFamily="65" charset="-120"/>
                <a:cs typeface="Times New Roman" panose="02020603050405020304" pitchFamily="18" charset="0"/>
              </a:rPr>
              <a:t>勾選</a:t>
            </a:r>
            <a:r>
              <a:rPr lang="zh-TW" altLang="en-US" sz="1500" dirty="0">
                <a:latin typeface="華康儷楷書" panose="03000509000000000000" pitchFamily="65" charset="-120"/>
                <a:ea typeface="華康儷楷書" panose="03000509000000000000" pitchFamily="65" charset="-120"/>
                <a:cs typeface="Times New Roman" panose="02020603050405020304" pitchFamily="18" charset="0"/>
              </a:rPr>
              <a:t>欲上傳之檔案</a:t>
            </a:r>
            <a:endParaRPr lang="en-US" altLang="zh-TW" sz="1500" dirty="0">
              <a:latin typeface="華康儷楷書" panose="03000509000000000000" pitchFamily="65" charset="-120"/>
              <a:ea typeface="華康儷楷書" panose="03000509000000000000" pitchFamily="65" charset="-120"/>
              <a:cs typeface="Times New Roman" panose="02020603050405020304" pitchFamily="18" charset="0"/>
            </a:endParaRPr>
          </a:p>
          <a:p>
            <a:pPr lvl="1" algn="just">
              <a:lnSpc>
                <a:spcPts val="2600"/>
              </a:lnSpc>
              <a:buFont typeface="Wingdings" panose="05000000000000000000" pitchFamily="2" charset="2"/>
              <a:buChar char="Ø"/>
            </a:pPr>
            <a:r>
              <a:rPr lang="zh-TW" altLang="en-US" b="1" dirty="0">
                <a:solidFill>
                  <a:srgbClr val="FF0000"/>
                </a:solidFill>
                <a:latin typeface="華康儷楷書" panose="03000509000000000000" pitchFamily="65" charset="-120"/>
                <a:ea typeface="華康儷楷書" panose="03000509000000000000" pitchFamily="65" charset="-120"/>
                <a:cs typeface="Times New Roman" panose="02020603050405020304" pitchFamily="18" charset="0"/>
              </a:rPr>
              <a:t>未使用</a:t>
            </a:r>
            <a:r>
              <a:rPr lang="zh-TW" altLang="en-US" sz="1500" dirty="0">
                <a:latin typeface="華康儷楷書" panose="03000509000000000000" pitchFamily="65" charset="-120"/>
                <a:ea typeface="華康儷楷書" panose="03000509000000000000" pitchFamily="65" charset="-120"/>
                <a:cs typeface="Times New Roman" panose="02020603050405020304" pitchFamily="18" charset="0"/>
              </a:rPr>
              <a:t>中央資料庫學習歷程檔案之考生，依所報名之校系科</a:t>
            </a:r>
            <a:r>
              <a:rPr lang="en-US" altLang="zh-TW" sz="1500" dirty="0">
                <a:latin typeface="華康儷楷書" panose="03000509000000000000" pitchFamily="65" charset="-120"/>
                <a:ea typeface="華康儷楷書" panose="03000509000000000000" pitchFamily="65" charset="-120"/>
                <a:cs typeface="Times New Roman" panose="02020603050405020304" pitchFamily="18" charset="0"/>
              </a:rPr>
              <a:t>(</a:t>
            </a:r>
            <a:r>
              <a:rPr lang="zh-TW" altLang="en-US" sz="1500" dirty="0">
                <a:latin typeface="華康儷楷書" panose="03000509000000000000" pitchFamily="65" charset="-120"/>
                <a:ea typeface="華康儷楷書" panose="03000509000000000000" pitchFamily="65" charset="-120"/>
                <a:cs typeface="Times New Roman" panose="02020603050405020304" pitchFamily="18" charset="0"/>
              </a:rPr>
              <a:t>組</a:t>
            </a:r>
            <a:r>
              <a:rPr lang="en-US" altLang="zh-TW" sz="1500" dirty="0">
                <a:latin typeface="華康儷楷書" panose="03000509000000000000" pitchFamily="65" charset="-120"/>
                <a:ea typeface="華康儷楷書" panose="03000509000000000000" pitchFamily="65" charset="-120"/>
                <a:cs typeface="Times New Roman" panose="02020603050405020304" pitchFamily="18" charset="0"/>
              </a:rPr>
              <a:t>)</a:t>
            </a:r>
            <a:r>
              <a:rPr lang="zh-TW" altLang="en-US" sz="1500" dirty="0">
                <a:latin typeface="華康儷楷書" panose="03000509000000000000" pitchFamily="65" charset="-120"/>
                <a:ea typeface="華康儷楷書" panose="03000509000000000000" pitchFamily="65" charset="-120"/>
                <a:cs typeface="Times New Roman" panose="02020603050405020304" pitchFamily="18" charset="0"/>
              </a:rPr>
              <a:t>、學程要求學習歷程備審資料，由考生製作</a:t>
            </a:r>
            <a:r>
              <a:rPr lang="en-US" altLang="zh-TW" sz="1500" dirty="0">
                <a:latin typeface="華康儷楷書" panose="03000509000000000000" pitchFamily="65" charset="-120"/>
                <a:ea typeface="華康儷楷書" panose="03000509000000000000" pitchFamily="65" charset="-120"/>
                <a:cs typeface="Times New Roman" panose="02020603050405020304" pitchFamily="18" charset="0"/>
              </a:rPr>
              <a:t>PDF</a:t>
            </a:r>
            <a:r>
              <a:rPr lang="zh-TW" altLang="en-US" sz="1500" dirty="0">
                <a:latin typeface="華康儷楷書" panose="03000509000000000000" pitchFamily="65" charset="-120"/>
                <a:ea typeface="華康儷楷書" panose="03000509000000000000" pitchFamily="65" charset="-120"/>
                <a:cs typeface="Times New Roman" panose="02020603050405020304" pitchFamily="18" charset="0"/>
              </a:rPr>
              <a:t>格式檔案並上傳於</a:t>
            </a:r>
            <a:r>
              <a:rPr lang="zh-TW" altLang="en-US" sz="1500" u="sng" dirty="0">
                <a:latin typeface="華康儷楷書" panose="03000509000000000000" pitchFamily="65" charset="-120"/>
                <a:ea typeface="華康儷楷書" panose="03000509000000000000" pitchFamily="65" charset="-120"/>
                <a:cs typeface="Times New Roman" panose="02020603050405020304" pitchFamily="18" charset="0"/>
              </a:rPr>
              <a:t>「</a:t>
            </a:r>
            <a:r>
              <a:rPr lang="en-US" altLang="zh-TW" sz="1500" u="sng" dirty="0" smtClean="0">
                <a:solidFill>
                  <a:srgbClr val="0000FF"/>
                </a:solidFill>
                <a:latin typeface="華康儷楷書" panose="03000509000000000000" pitchFamily="65" charset="-120"/>
                <a:ea typeface="華康儷楷書" panose="03000509000000000000" pitchFamily="65" charset="-120"/>
                <a:cs typeface="Times New Roman" panose="02020603050405020304" pitchFamily="18" charset="0"/>
              </a:rPr>
              <a:t>B</a:t>
            </a:r>
            <a:r>
              <a:rPr lang="zh-TW" altLang="en-US" sz="1500" u="sng" dirty="0" smtClean="0">
                <a:latin typeface="華康儷楷書" panose="03000509000000000000" pitchFamily="65" charset="-120"/>
                <a:ea typeface="華康儷楷書" panose="03000509000000000000" pitchFamily="65" charset="-120"/>
                <a:cs typeface="Times New Roman" panose="02020603050405020304" pitchFamily="18" charset="0"/>
              </a:rPr>
              <a:t>課程學習成果</a:t>
            </a:r>
            <a:r>
              <a:rPr lang="zh-TW" altLang="en-US" sz="1500" u="sng" dirty="0">
                <a:latin typeface="華康儷楷書" panose="03000509000000000000" pitchFamily="65" charset="-120"/>
                <a:ea typeface="華康儷楷書" panose="03000509000000000000" pitchFamily="65" charset="-120"/>
                <a:cs typeface="Times New Roman" panose="02020603050405020304" pitchFamily="18" charset="0"/>
              </a:rPr>
              <a:t>」</a:t>
            </a:r>
            <a:r>
              <a:rPr lang="zh-TW" altLang="en-US" sz="1500" dirty="0">
                <a:latin typeface="華康儷楷書" panose="03000509000000000000" pitchFamily="65" charset="-120"/>
                <a:ea typeface="華康儷楷書" panose="03000509000000000000" pitchFamily="65" charset="-120"/>
                <a:cs typeface="Times New Roman" panose="02020603050405020304" pitchFamily="18" charset="0"/>
              </a:rPr>
              <a:t>、</a:t>
            </a:r>
            <a:r>
              <a:rPr lang="zh-TW" altLang="en-US" sz="1500" u="sng" dirty="0">
                <a:latin typeface="華康儷楷書" panose="03000509000000000000" pitchFamily="65" charset="-120"/>
                <a:ea typeface="華康儷楷書" panose="03000509000000000000" pitchFamily="65" charset="-120"/>
                <a:cs typeface="Times New Roman" panose="02020603050405020304" pitchFamily="18" charset="0"/>
              </a:rPr>
              <a:t>「</a:t>
            </a:r>
            <a:r>
              <a:rPr lang="en-US" altLang="zh-TW" sz="1500" u="sng" dirty="0">
                <a:solidFill>
                  <a:srgbClr val="0000FF"/>
                </a:solidFill>
                <a:latin typeface="華康儷楷書" panose="03000509000000000000" pitchFamily="65" charset="-120"/>
                <a:ea typeface="華康儷楷書" panose="03000509000000000000" pitchFamily="65" charset="-120"/>
                <a:cs typeface="Times New Roman" panose="02020603050405020304" pitchFamily="18" charset="0"/>
              </a:rPr>
              <a:t>C</a:t>
            </a:r>
            <a:r>
              <a:rPr lang="en-US" altLang="zh-TW" sz="1500" u="sng" dirty="0">
                <a:latin typeface="華康儷楷書" panose="03000509000000000000" pitchFamily="65" charset="-120"/>
                <a:ea typeface="華康儷楷書" panose="03000509000000000000" pitchFamily="65" charset="-120"/>
                <a:cs typeface="Times New Roman" panose="02020603050405020304" pitchFamily="18" charset="0"/>
              </a:rPr>
              <a:t>.</a:t>
            </a:r>
            <a:r>
              <a:rPr lang="zh-TW" altLang="en-US" sz="1500" u="sng" dirty="0">
                <a:latin typeface="華康儷楷書" panose="03000509000000000000" pitchFamily="65" charset="-120"/>
                <a:ea typeface="華康儷楷書" panose="03000509000000000000" pitchFamily="65" charset="-120"/>
                <a:cs typeface="Times New Roman" panose="02020603050405020304" pitchFamily="18" charset="0"/>
              </a:rPr>
              <a:t>多元表現</a:t>
            </a:r>
            <a:r>
              <a:rPr lang="zh-TW" altLang="en-US" sz="1500" u="sng" dirty="0" smtClean="0">
                <a:latin typeface="華康儷楷書" panose="03000509000000000000" pitchFamily="65" charset="-120"/>
                <a:ea typeface="華康儷楷書" panose="03000509000000000000" pitchFamily="65" charset="-120"/>
                <a:cs typeface="Times New Roman" panose="02020603050405020304" pitchFamily="18" charset="0"/>
              </a:rPr>
              <a:t>」二</a:t>
            </a:r>
            <a:r>
              <a:rPr lang="zh-TW" altLang="en-US" sz="1500" dirty="0" smtClean="0">
                <a:latin typeface="華康儷楷書" panose="03000509000000000000" pitchFamily="65" charset="-120"/>
                <a:ea typeface="華康儷楷書" panose="03000509000000000000" pitchFamily="65" charset="-120"/>
                <a:cs typeface="Times New Roman" panose="02020603050405020304" pitchFamily="18" charset="0"/>
              </a:rPr>
              <a:t>個</a:t>
            </a:r>
            <a:r>
              <a:rPr lang="zh-TW" altLang="en-US" sz="1500" dirty="0">
                <a:latin typeface="華康儷楷書" panose="03000509000000000000" pitchFamily="65" charset="-120"/>
                <a:ea typeface="華康儷楷書" panose="03000509000000000000" pitchFamily="65" charset="-120"/>
                <a:cs typeface="Times New Roman" panose="02020603050405020304" pitchFamily="18" charset="0"/>
              </a:rPr>
              <a:t>欄位，考生須自行</a:t>
            </a:r>
            <a:r>
              <a:rPr lang="zh-TW" altLang="en-US" sz="1500" dirty="0">
                <a:solidFill>
                  <a:srgbClr val="0000FF"/>
                </a:solidFill>
                <a:latin typeface="華康儷楷書" panose="03000509000000000000" pitchFamily="65" charset="-120"/>
                <a:ea typeface="華康儷楷書" panose="03000509000000000000" pitchFamily="65" charset="-120"/>
                <a:cs typeface="Times New Roman" panose="02020603050405020304" pitchFamily="18" charset="0"/>
              </a:rPr>
              <a:t>將檔案整合後上傳至對應的欄位</a:t>
            </a:r>
            <a:r>
              <a:rPr lang="zh-TW" altLang="en-US" sz="1500" dirty="0" smtClean="0">
                <a:latin typeface="華康儷楷書" panose="03000509000000000000" pitchFamily="65" charset="-120"/>
                <a:ea typeface="華康儷楷書" panose="03000509000000000000" pitchFamily="65" charset="-120"/>
                <a:cs typeface="Times New Roman" panose="02020603050405020304" pitchFamily="18" charset="0"/>
              </a:rPr>
              <a:t>，二</a:t>
            </a:r>
            <a:r>
              <a:rPr lang="zh-TW" altLang="en-US" sz="1500" dirty="0" smtClean="0">
                <a:solidFill>
                  <a:srgbClr val="0000FF"/>
                </a:solidFill>
                <a:latin typeface="華康儷楷書" panose="03000509000000000000" pitchFamily="65" charset="-120"/>
                <a:ea typeface="華康儷楷書" panose="03000509000000000000" pitchFamily="65" charset="-120"/>
                <a:cs typeface="Times New Roman" panose="02020603050405020304" pitchFamily="18" charset="0"/>
              </a:rPr>
              <a:t>個</a:t>
            </a:r>
            <a:r>
              <a:rPr lang="zh-TW" altLang="en-US" sz="1500" dirty="0">
                <a:solidFill>
                  <a:srgbClr val="0000FF"/>
                </a:solidFill>
                <a:latin typeface="華康儷楷書" panose="03000509000000000000" pitchFamily="65" charset="-120"/>
                <a:ea typeface="華康儷楷書" panose="03000509000000000000" pitchFamily="65" charset="-120"/>
                <a:cs typeface="Times New Roman" panose="02020603050405020304" pitchFamily="18" charset="0"/>
              </a:rPr>
              <a:t>欄位各</a:t>
            </a:r>
            <a:r>
              <a:rPr lang="en-US" altLang="zh-TW" sz="1500" dirty="0">
                <a:solidFill>
                  <a:srgbClr val="0000FF"/>
                </a:solidFill>
                <a:latin typeface="華康儷楷書" panose="03000509000000000000" pitchFamily="65" charset="-120"/>
                <a:ea typeface="華康儷楷書" panose="03000509000000000000" pitchFamily="65" charset="-120"/>
                <a:cs typeface="Times New Roman" panose="02020603050405020304" pitchFamily="18" charset="0"/>
              </a:rPr>
              <a:t>1</a:t>
            </a:r>
            <a:r>
              <a:rPr lang="zh-TW" altLang="en-US" sz="1500" dirty="0">
                <a:solidFill>
                  <a:srgbClr val="0000FF"/>
                </a:solidFill>
                <a:latin typeface="華康儷楷書" panose="03000509000000000000" pitchFamily="65" charset="-120"/>
                <a:ea typeface="華康儷楷書" panose="03000509000000000000" pitchFamily="65" charset="-120"/>
                <a:cs typeface="Times New Roman" panose="02020603050405020304" pitchFamily="18" charset="0"/>
              </a:rPr>
              <a:t>件</a:t>
            </a:r>
            <a:r>
              <a:rPr lang="zh-TW" altLang="en-US" sz="1500" dirty="0">
                <a:latin typeface="華康儷楷書" panose="03000509000000000000" pitchFamily="65" charset="-120"/>
                <a:ea typeface="華康儷楷書" panose="03000509000000000000" pitchFamily="65" charset="-120"/>
                <a:cs typeface="Times New Roman" panose="02020603050405020304" pitchFamily="18" charset="0"/>
              </a:rPr>
              <a:t>各別檔案容量總和，以</a:t>
            </a:r>
            <a:r>
              <a:rPr lang="zh-TW" altLang="en-US" sz="1500" b="1" dirty="0">
                <a:solidFill>
                  <a:srgbClr val="FF0000"/>
                </a:solidFill>
                <a:latin typeface="華康儷楷書" panose="03000509000000000000" pitchFamily="65" charset="-120"/>
                <a:ea typeface="華康儷楷書" panose="03000509000000000000" pitchFamily="65" charset="-120"/>
                <a:cs typeface="Times New Roman" panose="02020603050405020304" pitchFamily="18" charset="0"/>
              </a:rPr>
              <a:t>「上傳檔案件數上限」乘以</a:t>
            </a:r>
            <a:r>
              <a:rPr lang="en-US" altLang="zh-TW" sz="1500" b="1" dirty="0">
                <a:solidFill>
                  <a:srgbClr val="FF0000"/>
                </a:solidFill>
                <a:latin typeface="華康儷楷書" panose="03000509000000000000" pitchFamily="65" charset="-120"/>
                <a:ea typeface="華康儷楷書" panose="03000509000000000000" pitchFamily="65" charset="-120"/>
                <a:cs typeface="Times New Roman" panose="02020603050405020304" pitchFamily="18" charset="0"/>
              </a:rPr>
              <a:t>4MB</a:t>
            </a:r>
            <a:r>
              <a:rPr lang="zh-TW" altLang="en-US" sz="1500" dirty="0">
                <a:latin typeface="華康儷楷書" panose="03000509000000000000" pitchFamily="65" charset="-120"/>
                <a:ea typeface="華康儷楷書" panose="03000509000000000000" pitchFamily="65" charset="-120"/>
                <a:cs typeface="Times New Roman" panose="02020603050405020304" pitchFamily="18" charset="0"/>
              </a:rPr>
              <a:t>為限</a:t>
            </a:r>
            <a:endParaRPr lang="en-US" altLang="zh-TW" sz="1500" dirty="0">
              <a:latin typeface="華康儷楷書" panose="03000509000000000000" pitchFamily="65" charset="-120"/>
              <a:ea typeface="華康儷楷書" panose="03000509000000000000" pitchFamily="65" charset="-120"/>
              <a:cs typeface="Times New Roman" panose="02020603050405020304" pitchFamily="18" charset="0"/>
            </a:endParaRPr>
          </a:p>
          <a:p>
            <a:pPr marL="0" indent="0">
              <a:buNone/>
              <a:defRPr/>
            </a:pPr>
            <a:endParaRPr lang="en-US" altLang="zh-TW" sz="2400" b="1" spc="-100" dirty="0">
              <a:latin typeface="Book Antiqua" panose="02040602050305030304" pitchFamily="18" charset="0"/>
              <a:ea typeface="華康儷楷書" panose="03000509000000000000" pitchFamily="65" charset="-120"/>
            </a:endParaRPr>
          </a:p>
          <a:p>
            <a:pPr marL="0" indent="0">
              <a:buNone/>
              <a:defRPr/>
            </a:pPr>
            <a:r>
              <a:rPr lang="zh-TW" altLang="en-US" sz="2400" b="1" spc="-100" dirty="0">
                <a:latin typeface="Book Antiqua" panose="02040602050305030304" pitchFamily="18" charset="0"/>
                <a:ea typeface="華康儷楷書" panose="03000509000000000000" pitchFamily="65" charset="-120"/>
              </a:rPr>
              <a:t>「</a:t>
            </a:r>
            <a:r>
              <a:rPr lang="en-US" altLang="zh-TW" sz="2400" b="1" spc="-100" dirty="0">
                <a:latin typeface="Book Antiqua" panose="02040602050305030304" pitchFamily="18" charset="0"/>
                <a:ea typeface="華康儷楷書" panose="03000509000000000000" pitchFamily="65" charset="-120"/>
              </a:rPr>
              <a:t>D.</a:t>
            </a:r>
            <a:r>
              <a:rPr lang="zh-TW" altLang="en-US" sz="2400" b="1" spc="-100" dirty="0">
                <a:latin typeface="Book Antiqua" panose="02040602050305030304" pitchFamily="18" charset="0"/>
                <a:ea typeface="華康儷楷書" panose="03000509000000000000" pitchFamily="65" charset="-120"/>
              </a:rPr>
              <a:t>自行撰寫及上傳資料」上傳說明</a:t>
            </a:r>
            <a:endParaRPr lang="en-US" altLang="zh-TW" sz="2400" b="1" spc="-100" dirty="0">
              <a:latin typeface="Book Antiqua" panose="02040602050305030304" pitchFamily="18" charset="0"/>
              <a:ea typeface="華康儷楷書" panose="03000509000000000000" pitchFamily="65" charset="-120"/>
            </a:endParaRPr>
          </a:p>
          <a:p>
            <a:pPr marL="457200" lvl="1" indent="0">
              <a:buNone/>
              <a:defRPr/>
            </a:pPr>
            <a:r>
              <a:rPr lang="zh-TW" altLang="en-US" sz="2000" b="1" spc="-100" dirty="0" smtClean="0">
                <a:latin typeface="Book Antiqua" panose="02040602050305030304" pitchFamily="18" charset="0"/>
                <a:ea typeface="華康儷楷書" panose="03000509000000000000" pitchFamily="65" charset="-120"/>
              </a:rPr>
              <a:t>「</a:t>
            </a:r>
            <a:r>
              <a:rPr lang="en-US" altLang="zh-TW" sz="2000" b="1" spc="-100" dirty="0">
                <a:latin typeface="Book Antiqua" panose="02040602050305030304" pitchFamily="18" charset="0"/>
                <a:ea typeface="華康儷楷書" panose="03000509000000000000" pitchFamily="65" charset="-120"/>
              </a:rPr>
              <a:t>D-1.</a:t>
            </a:r>
            <a:r>
              <a:rPr lang="zh-TW" altLang="en-US" sz="2000" b="1" spc="-100" dirty="0">
                <a:latin typeface="Book Antiqua" panose="02040602050305030304" pitchFamily="18" charset="0"/>
                <a:ea typeface="華康儷楷書" panose="03000509000000000000" pitchFamily="65" charset="-120"/>
              </a:rPr>
              <a:t>多元表現綜整心得」</a:t>
            </a:r>
            <a:endParaRPr lang="en-US" altLang="zh-TW" sz="2000" b="1" spc="-100" dirty="0">
              <a:latin typeface="Book Antiqua" panose="02040602050305030304" pitchFamily="18" charset="0"/>
              <a:ea typeface="華康儷楷書" panose="03000509000000000000" pitchFamily="65" charset="-120"/>
            </a:endParaRPr>
          </a:p>
          <a:p>
            <a:pPr marL="457200" lvl="1" indent="0">
              <a:buNone/>
              <a:defRPr/>
            </a:pPr>
            <a:r>
              <a:rPr lang="zh-TW" altLang="en-US" sz="2000" b="1" spc="-100" dirty="0">
                <a:latin typeface="Book Antiqua" panose="02040602050305030304" pitchFamily="18" charset="0"/>
                <a:ea typeface="華康儷楷書" panose="03000509000000000000" pitchFamily="65" charset="-120"/>
              </a:rPr>
              <a:t>「</a:t>
            </a:r>
            <a:r>
              <a:rPr lang="en-US" altLang="zh-TW" sz="2000" b="1" spc="-100" dirty="0">
                <a:latin typeface="Book Antiqua" panose="02040602050305030304" pitchFamily="18" charset="0"/>
                <a:ea typeface="華康儷楷書" panose="03000509000000000000" pitchFamily="65" charset="-120"/>
              </a:rPr>
              <a:t>D-2.</a:t>
            </a:r>
            <a:r>
              <a:rPr lang="zh-TW" altLang="en-US" sz="2000" b="1" spc="-100" dirty="0">
                <a:latin typeface="Book Antiqua" panose="02040602050305030304" pitchFamily="18" charset="0"/>
                <a:ea typeface="華康儷楷書" panose="03000509000000000000" pitchFamily="65" charset="-120"/>
              </a:rPr>
              <a:t>學習歷程自述</a:t>
            </a:r>
            <a:r>
              <a:rPr lang="en-US" altLang="zh-TW" sz="2000" b="1" spc="-100" dirty="0">
                <a:latin typeface="Book Antiqua" panose="02040602050305030304" pitchFamily="18" charset="0"/>
                <a:ea typeface="華康儷楷書" panose="03000509000000000000" pitchFamily="65" charset="-120"/>
              </a:rPr>
              <a:t>(</a:t>
            </a:r>
            <a:r>
              <a:rPr lang="zh-TW" altLang="en-US" sz="2000" b="1" spc="-100" dirty="0">
                <a:latin typeface="Book Antiqua" panose="02040602050305030304" pitchFamily="18" charset="0"/>
                <a:ea typeface="華康儷楷書" panose="03000509000000000000" pitchFamily="65" charset="-120"/>
              </a:rPr>
              <a:t>含學習歷程反思、就讀動機、未來學習計畫與生涯規劃</a:t>
            </a:r>
            <a:r>
              <a:rPr lang="en-US" altLang="zh-TW" sz="2000" b="1" spc="-100" dirty="0">
                <a:latin typeface="Book Antiqua" panose="02040602050305030304" pitchFamily="18" charset="0"/>
                <a:ea typeface="華康儷楷書" panose="03000509000000000000" pitchFamily="65" charset="-120"/>
              </a:rPr>
              <a:t>)</a:t>
            </a:r>
            <a:r>
              <a:rPr lang="zh-TW" altLang="en-US" sz="2000" b="1" spc="-100" dirty="0">
                <a:latin typeface="Book Antiqua" panose="02040602050305030304" pitchFamily="18" charset="0"/>
                <a:ea typeface="華康儷楷書" panose="03000509000000000000" pitchFamily="65" charset="-120"/>
              </a:rPr>
              <a:t>」</a:t>
            </a:r>
            <a:endParaRPr lang="en-US" altLang="zh-TW" sz="2000" b="1" spc="-100" dirty="0">
              <a:latin typeface="Book Antiqua" panose="02040602050305030304" pitchFamily="18" charset="0"/>
              <a:ea typeface="華康儷楷書" panose="03000509000000000000" pitchFamily="65" charset="-120"/>
            </a:endParaRPr>
          </a:p>
          <a:p>
            <a:pPr marL="457200" lvl="1" indent="0">
              <a:buNone/>
              <a:defRPr/>
            </a:pPr>
            <a:r>
              <a:rPr lang="zh-TW" altLang="en-US" sz="2000" b="1" spc="-100" dirty="0">
                <a:latin typeface="Book Antiqua" panose="02040602050305030304" pitchFamily="18" charset="0"/>
                <a:ea typeface="華康儷楷書" panose="03000509000000000000" pitchFamily="65" charset="-120"/>
              </a:rPr>
              <a:t>「</a:t>
            </a:r>
            <a:r>
              <a:rPr lang="en-US" altLang="zh-TW" sz="2000" b="1" spc="-100" dirty="0">
                <a:latin typeface="Book Antiqua" panose="02040602050305030304" pitchFamily="18" charset="0"/>
                <a:ea typeface="華康儷楷書" panose="03000509000000000000" pitchFamily="65" charset="-120"/>
              </a:rPr>
              <a:t>D-3.</a:t>
            </a:r>
            <a:r>
              <a:rPr lang="zh-TW" altLang="en-US" sz="2000" b="1" spc="-100" dirty="0">
                <a:latin typeface="Book Antiqua" panose="02040602050305030304" pitchFamily="18" charset="0"/>
                <a:ea typeface="華康儷楷書" panose="03000509000000000000" pitchFamily="65" charset="-120"/>
              </a:rPr>
              <a:t>其它有利審查資料」等項目，</a:t>
            </a:r>
            <a:r>
              <a:rPr lang="zh-TW" altLang="en-US" sz="2000" b="1" u="sng" spc="-100" dirty="0">
                <a:solidFill>
                  <a:srgbClr val="FF0000"/>
                </a:solidFill>
                <a:latin typeface="Book Antiqua" panose="02040602050305030304" pitchFamily="18" charset="0"/>
                <a:ea typeface="華康儷楷書" panose="03000509000000000000" pitchFamily="65" charset="-120"/>
              </a:rPr>
              <a:t>皆由考生自行撰寫及上傳</a:t>
            </a:r>
            <a:endParaRPr lang="en-US" altLang="zh-TW" sz="2000" b="1" u="sng" spc="-100" dirty="0">
              <a:solidFill>
                <a:srgbClr val="FF0000"/>
              </a:solidFill>
              <a:latin typeface="Book Antiqua" panose="02040602050305030304" pitchFamily="18" charset="0"/>
              <a:ea typeface="華康儷楷書" panose="03000509000000000000" pitchFamily="65" charset="-120"/>
            </a:endParaRPr>
          </a:p>
          <a:p>
            <a:pPr lvl="2" algn="just">
              <a:lnSpc>
                <a:spcPts val="2600"/>
              </a:lnSpc>
              <a:buFont typeface="Wingdings" panose="05000000000000000000" pitchFamily="2" charset="2"/>
              <a:buChar char="Ø"/>
            </a:pPr>
            <a:r>
              <a:rPr lang="zh-TW" altLang="en-US" dirty="0">
                <a:latin typeface="華康儷楷書" panose="03000509000000000000" pitchFamily="65" charset="-120"/>
                <a:ea typeface="華康儷楷書" panose="03000509000000000000" pitchFamily="65" charset="-120"/>
                <a:cs typeface="Times New Roman" panose="02020603050405020304" pitchFamily="18" charset="0"/>
              </a:rPr>
              <a:t>每一項目僅能上傳</a:t>
            </a:r>
            <a:r>
              <a:rPr lang="en-US" altLang="zh-TW" dirty="0">
                <a:latin typeface="華康儷楷書" panose="03000509000000000000" pitchFamily="65" charset="-120"/>
                <a:ea typeface="華康儷楷書" panose="03000509000000000000" pitchFamily="65" charset="-120"/>
                <a:cs typeface="Times New Roman" panose="02020603050405020304" pitchFamily="18" charset="0"/>
              </a:rPr>
              <a:t>1</a:t>
            </a:r>
            <a:r>
              <a:rPr lang="zh-TW" altLang="en-US" dirty="0">
                <a:latin typeface="華康儷楷書" panose="03000509000000000000" pitchFamily="65" charset="-120"/>
                <a:ea typeface="華康儷楷書" panose="03000509000000000000" pitchFamily="65" charset="-120"/>
                <a:cs typeface="Times New Roman" panose="02020603050405020304" pitchFamily="18" charset="0"/>
              </a:rPr>
              <a:t>個</a:t>
            </a:r>
            <a:r>
              <a:rPr lang="en-US" altLang="zh-TW" dirty="0">
                <a:latin typeface="華康儷楷書" panose="03000509000000000000" pitchFamily="65" charset="-120"/>
                <a:ea typeface="華康儷楷書" panose="03000509000000000000" pitchFamily="65" charset="-120"/>
                <a:cs typeface="Times New Roman" panose="02020603050405020304" pitchFamily="18" charset="0"/>
              </a:rPr>
              <a:t>PDF</a:t>
            </a:r>
            <a:r>
              <a:rPr lang="zh-TW" altLang="en-US" dirty="0">
                <a:latin typeface="華康儷楷書" panose="03000509000000000000" pitchFamily="65" charset="-120"/>
                <a:ea typeface="華康儷楷書" panose="03000509000000000000" pitchFamily="65" charset="-120"/>
                <a:cs typeface="Times New Roman" panose="02020603050405020304" pitchFamily="18" charset="0"/>
              </a:rPr>
              <a:t>檔案</a:t>
            </a:r>
            <a:endParaRPr lang="en-US" altLang="zh-TW" dirty="0">
              <a:latin typeface="華康儷楷書" panose="03000509000000000000" pitchFamily="65" charset="-120"/>
              <a:ea typeface="華康儷楷書" panose="03000509000000000000" pitchFamily="65" charset="-120"/>
              <a:cs typeface="Times New Roman" panose="02020603050405020304" pitchFamily="18" charset="0"/>
            </a:endParaRPr>
          </a:p>
          <a:p>
            <a:pPr lvl="2" algn="just">
              <a:lnSpc>
                <a:spcPts val="2600"/>
              </a:lnSpc>
              <a:buFont typeface="Wingdings" panose="05000000000000000000" pitchFamily="2" charset="2"/>
              <a:buChar char="Ø"/>
            </a:pPr>
            <a:r>
              <a:rPr lang="zh-TW" altLang="en-US" dirty="0">
                <a:latin typeface="華康儷楷書" panose="03000509000000000000" pitchFamily="65" charset="-120"/>
                <a:ea typeface="華康儷楷書" panose="03000509000000000000" pitchFamily="65" charset="-120"/>
                <a:cs typeface="Times New Roman" panose="02020603050405020304" pitchFamily="18" charset="0"/>
              </a:rPr>
              <a:t>不得上傳影音檔</a:t>
            </a:r>
            <a:endParaRPr lang="en-US" altLang="zh-TW" dirty="0">
              <a:latin typeface="華康儷楷書" panose="03000509000000000000" pitchFamily="65" charset="-120"/>
              <a:ea typeface="華康儷楷書" panose="03000509000000000000" pitchFamily="65" charset="-120"/>
              <a:cs typeface="Times New Roman" panose="02020603050405020304" pitchFamily="18" charset="0"/>
            </a:endParaRPr>
          </a:p>
          <a:p>
            <a:pPr lvl="2" algn="just">
              <a:lnSpc>
                <a:spcPts val="2600"/>
              </a:lnSpc>
              <a:buFont typeface="Wingdings" panose="05000000000000000000" pitchFamily="2" charset="2"/>
              <a:buChar char="Ø"/>
            </a:pPr>
            <a:r>
              <a:rPr lang="zh-TW" altLang="en-US" dirty="0">
                <a:latin typeface="華康儷楷書" panose="03000509000000000000" pitchFamily="65" charset="-120"/>
                <a:ea typeface="華康儷楷書" panose="03000509000000000000" pitchFamily="65" charset="-120"/>
                <a:cs typeface="Times New Roman" panose="02020603050405020304" pitchFamily="18" charset="0"/>
              </a:rPr>
              <a:t>檔案容量以</a:t>
            </a:r>
            <a:r>
              <a:rPr lang="en-US" altLang="zh-TW" dirty="0">
                <a:latin typeface="華康儷楷書" panose="03000509000000000000" pitchFamily="65" charset="-120"/>
                <a:ea typeface="華康儷楷書" panose="03000509000000000000" pitchFamily="65" charset="-120"/>
                <a:cs typeface="Times New Roman" panose="02020603050405020304" pitchFamily="18" charset="0"/>
              </a:rPr>
              <a:t>4MB</a:t>
            </a:r>
            <a:r>
              <a:rPr lang="zh-TW" altLang="en-US" dirty="0">
                <a:latin typeface="華康儷楷書" panose="03000509000000000000" pitchFamily="65" charset="-120"/>
                <a:ea typeface="華康儷楷書" panose="03000509000000000000" pitchFamily="65" charset="-120"/>
                <a:cs typeface="Times New Roman" panose="02020603050405020304" pitchFamily="18" charset="0"/>
              </a:rPr>
              <a:t>為限</a:t>
            </a:r>
            <a:endParaRPr lang="en-US" altLang="zh-TW" dirty="0">
              <a:latin typeface="華康儷楷書" panose="03000509000000000000" pitchFamily="65" charset="-120"/>
              <a:ea typeface="華康儷楷書" panose="03000509000000000000" pitchFamily="65" charset="-120"/>
              <a:cs typeface="Times New Roman" panose="02020603050405020304" pitchFamily="18" charset="0"/>
            </a:endParaRPr>
          </a:p>
          <a:p>
            <a:pPr lvl="2" algn="just">
              <a:lnSpc>
                <a:spcPts val="2600"/>
              </a:lnSpc>
              <a:buFont typeface="Wingdings" panose="05000000000000000000" pitchFamily="2" charset="2"/>
              <a:buChar char="Ø"/>
            </a:pPr>
            <a:r>
              <a:rPr lang="zh-TW" altLang="en-US" dirty="0">
                <a:latin typeface="華康儷楷書" panose="03000509000000000000" pitchFamily="65" charset="-120"/>
                <a:ea typeface="華康儷楷書" panose="03000509000000000000" pitchFamily="65" charset="-120"/>
                <a:cs typeface="Times New Roman" panose="02020603050405020304" pitchFamily="18" charset="0"/>
              </a:rPr>
              <a:t>考生須分項上傳檔案資料至對應欄位</a:t>
            </a:r>
            <a:endParaRPr lang="en-US" altLang="zh-TW" sz="1400" dirty="0">
              <a:latin typeface="華康儷楷書" panose="03000509000000000000" pitchFamily="65" charset="-120"/>
              <a:ea typeface="華康儷楷書" panose="03000509000000000000" pitchFamily="65" charset="-120"/>
              <a:cs typeface="Times New Roman" panose="02020603050405020304" pitchFamily="18" charset="0"/>
            </a:endParaRPr>
          </a:p>
        </p:txBody>
      </p:sp>
      <p:sp>
        <p:nvSpPr>
          <p:cNvPr id="4" name="投影片編號版面配置區 3"/>
          <p:cNvSpPr>
            <a:spLocks noGrp="1"/>
          </p:cNvSpPr>
          <p:nvPr>
            <p:ph type="sldNum" sz="quarter" idx="12"/>
          </p:nvPr>
        </p:nvSpPr>
        <p:spPr/>
        <p:txBody>
          <a:bodyPr/>
          <a:lstStyle/>
          <a:p>
            <a:pPr>
              <a:defRPr/>
            </a:pPr>
            <a:fld id="{52B5522C-A27E-428C-8770-BD9512493397}" type="slidenum">
              <a:rPr lang="zh-TW" altLang="en-US" smtClean="0"/>
              <a:pPr>
                <a:defRPr/>
              </a:pPr>
              <a:t>89</a:t>
            </a:fld>
            <a:endParaRPr lang="en-US" altLang="zh-TW" dirty="0"/>
          </a:p>
        </p:txBody>
      </p:sp>
      <p:cxnSp>
        <p:nvCxnSpPr>
          <p:cNvPr id="5" name="直線接點 4"/>
          <p:cNvCxnSpPr/>
          <p:nvPr/>
        </p:nvCxnSpPr>
        <p:spPr>
          <a:xfrm>
            <a:off x="1144646" y="3362325"/>
            <a:ext cx="10740782" cy="0"/>
          </a:xfrm>
          <a:prstGeom prst="line">
            <a:avLst/>
          </a:prstGeom>
          <a:ln/>
        </p:spPr>
        <p:style>
          <a:lnRef idx="1">
            <a:schemeClr val="accent4"/>
          </a:lnRef>
          <a:fillRef idx="0">
            <a:schemeClr val="accent4"/>
          </a:fillRef>
          <a:effectRef idx="0">
            <a:schemeClr val="accent4"/>
          </a:effectRef>
          <a:fontRef idx="minor">
            <a:schemeClr val="tx1"/>
          </a:fontRef>
        </p:style>
      </p:cxnSp>
      <p:sp>
        <p:nvSpPr>
          <p:cNvPr id="7" name="矩形 6"/>
          <p:cNvSpPr/>
          <p:nvPr/>
        </p:nvSpPr>
        <p:spPr>
          <a:xfrm>
            <a:off x="0" y="0"/>
            <a:ext cx="12192000" cy="520700"/>
          </a:xfrm>
          <a:prstGeom prst="rect">
            <a:avLst/>
          </a:prstGeom>
          <a:solidFill>
            <a:srgbClr val="DFD7E9"/>
          </a:solidFill>
          <a:ln>
            <a:solidFill>
              <a:srgbClr val="DFD7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sz="2400" dirty="0" smtClean="0">
                <a:solidFill>
                  <a:schemeClr val="tx1"/>
                </a:solidFill>
                <a:latin typeface="華康中特圓體" panose="020F0809000000000000" pitchFamily="49" charset="-120"/>
                <a:ea typeface="華康中特圓體" panose="020F0809000000000000" pitchFamily="49" charset="-120"/>
              </a:rPr>
              <a:t>四、資格審查暨學習歷程備審資料上傳說明</a:t>
            </a:r>
          </a:p>
        </p:txBody>
      </p:sp>
    </p:spTree>
    <p:extLst>
      <p:ext uri="{BB962C8B-B14F-4D97-AF65-F5344CB8AC3E}">
        <p14:creationId xmlns:p14="http://schemas.microsoft.com/office/powerpoint/2010/main" val="12288726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874"/>
            <a:ext cx="12192000" cy="520700"/>
          </a:xfrm>
          <a:prstGeom prst="rect">
            <a:avLst/>
          </a:prstGeom>
          <a:solidFill>
            <a:srgbClr val="DFD7E9"/>
          </a:solidFill>
          <a:ln>
            <a:solidFill>
              <a:srgbClr val="DFD7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sz="2800" dirty="0" smtClean="0">
                <a:solidFill>
                  <a:schemeClr val="tx1"/>
                </a:solidFill>
                <a:latin typeface="華康中特圓體" panose="020F0809000000000000" pitchFamily="49" charset="-120"/>
                <a:ea typeface="華康中特圓體" panose="020F0809000000000000" pitchFamily="49" charset="-120"/>
                <a:sym typeface="Wingdings" panose="05000000000000000000" pitchFamily="2" charset="2"/>
              </a:rPr>
              <a:t>二、</a:t>
            </a:r>
            <a:r>
              <a:rPr lang="en-US" altLang="zh-TW" sz="2800" dirty="0" smtClean="0">
                <a:solidFill>
                  <a:schemeClr val="tx1"/>
                </a:solidFill>
                <a:latin typeface="華康中特圓體" panose="020F0809000000000000" pitchFamily="49" charset="-120"/>
                <a:ea typeface="華康中特圓體" panose="020F0809000000000000" pitchFamily="49" charset="-120"/>
                <a:sym typeface="Wingdings" panose="05000000000000000000" pitchFamily="2" charset="2"/>
              </a:rPr>
              <a:t>111</a:t>
            </a:r>
            <a:r>
              <a:rPr lang="zh-TW" altLang="en-US" sz="2800" dirty="0">
                <a:solidFill>
                  <a:schemeClr val="tx1"/>
                </a:solidFill>
                <a:latin typeface="華康中特圓體" panose="020F0809000000000000" pitchFamily="49" charset="-120"/>
                <a:ea typeface="華康中特圓體" panose="020F0809000000000000" pitchFamily="49" charset="-120"/>
                <a:sym typeface="Wingdings" panose="05000000000000000000" pitchFamily="2" charset="2"/>
              </a:rPr>
              <a:t>學年</a:t>
            </a:r>
            <a:r>
              <a:rPr lang="zh-TW" altLang="en-US" sz="2800" dirty="0" smtClean="0">
                <a:solidFill>
                  <a:schemeClr val="tx1"/>
                </a:solidFill>
                <a:latin typeface="華康中特圓體" panose="020F0809000000000000" pitchFamily="49" charset="-120"/>
                <a:ea typeface="華康中特圓體" panose="020F0809000000000000" pitchFamily="49" charset="-120"/>
                <a:sym typeface="Wingdings" panose="05000000000000000000" pitchFamily="2" charset="2"/>
              </a:rPr>
              <a:t>度重要變革事項</a:t>
            </a:r>
            <a:r>
              <a:rPr lang="en-US" altLang="zh-TW" sz="2800" dirty="0" smtClean="0">
                <a:solidFill>
                  <a:schemeClr val="tx1"/>
                </a:solidFill>
                <a:latin typeface="華康中特圓體" panose="020F0809000000000000" pitchFamily="49" charset="-120"/>
                <a:ea typeface="華康中特圓體" panose="020F0809000000000000" pitchFamily="49" charset="-120"/>
                <a:sym typeface="Wingdings" panose="05000000000000000000" pitchFamily="2" charset="2"/>
              </a:rPr>
              <a:t>(6/7)</a:t>
            </a:r>
            <a:endParaRPr lang="zh-TW" altLang="en-US" sz="2800" dirty="0">
              <a:solidFill>
                <a:schemeClr val="tx1"/>
              </a:solidFill>
              <a:latin typeface="華康中特圓體" panose="020F0809000000000000" pitchFamily="49" charset="-120"/>
              <a:ea typeface="華康中特圓體" panose="020F0809000000000000" pitchFamily="49" charset="-120"/>
            </a:endParaRPr>
          </a:p>
        </p:txBody>
      </p:sp>
      <p:sp>
        <p:nvSpPr>
          <p:cNvPr id="5" name="投影片編號版面配置區 4"/>
          <p:cNvSpPr>
            <a:spLocks noGrp="1"/>
          </p:cNvSpPr>
          <p:nvPr>
            <p:ph type="sldNum" sz="quarter" idx="12"/>
          </p:nvPr>
        </p:nvSpPr>
        <p:spPr/>
        <p:txBody>
          <a:bodyPr/>
          <a:lstStyle/>
          <a:p>
            <a:fld id="{A6174ADA-354D-4803-A14C-B38EECA4D689}" type="slidenum">
              <a:rPr lang="zh-TW" altLang="en-US" smtClean="0"/>
              <a:t>9</a:t>
            </a:fld>
            <a:endParaRPr lang="zh-TW" altLang="en-US"/>
          </a:p>
        </p:txBody>
      </p:sp>
      <p:cxnSp>
        <p:nvCxnSpPr>
          <p:cNvPr id="7" name="直線接點 6"/>
          <p:cNvCxnSpPr/>
          <p:nvPr/>
        </p:nvCxnSpPr>
        <p:spPr>
          <a:xfrm>
            <a:off x="1380787" y="2819584"/>
            <a:ext cx="9808394"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8" name="直線接點 7"/>
          <p:cNvCxnSpPr/>
          <p:nvPr/>
        </p:nvCxnSpPr>
        <p:spPr>
          <a:xfrm>
            <a:off x="1380787" y="4479709"/>
            <a:ext cx="9808394" cy="0"/>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sp>
        <p:nvSpPr>
          <p:cNvPr id="9" name="圓角矩形 8"/>
          <p:cNvSpPr/>
          <p:nvPr/>
        </p:nvSpPr>
        <p:spPr>
          <a:xfrm>
            <a:off x="1380788" y="1090826"/>
            <a:ext cx="456904" cy="1666613"/>
          </a:xfrm>
          <a:prstGeom prst="roundRect">
            <a:avLst/>
          </a:prstGeom>
          <a:solidFill>
            <a:schemeClr val="accent4">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zh-TW" altLang="zh-TW" b="1" dirty="0" smtClean="0">
                <a:solidFill>
                  <a:schemeClr val="tx1"/>
                </a:solidFill>
                <a:latin typeface="Book Antiqua" panose="02040602050305030304" pitchFamily="18" charset="0"/>
                <a:ea typeface="華康儷楷書" panose="03000509000000000000" pitchFamily="65" charset="-120"/>
              </a:rPr>
              <a:t>前</a:t>
            </a:r>
            <a:r>
              <a:rPr lang="zh-TW" altLang="en-US" b="1" dirty="0">
                <a:solidFill>
                  <a:schemeClr val="tx1"/>
                </a:solidFill>
                <a:latin typeface="Book Antiqua" panose="02040602050305030304" pitchFamily="18" charset="0"/>
                <a:ea typeface="華康儷楷書" panose="03000509000000000000" pitchFamily="65" charset="-120"/>
              </a:rPr>
              <a:t>４</a:t>
            </a:r>
            <a:r>
              <a:rPr lang="zh-TW" altLang="zh-TW" b="1" dirty="0" smtClean="0">
                <a:solidFill>
                  <a:schemeClr val="tx1"/>
                </a:solidFill>
                <a:latin typeface="Book Antiqua" panose="02040602050305030304" pitchFamily="18" charset="0"/>
                <a:ea typeface="華康儷楷書" panose="03000509000000000000" pitchFamily="65" charset="-120"/>
              </a:rPr>
              <a:t>學期</a:t>
            </a:r>
            <a:endParaRPr lang="zh-TW" altLang="en-US" dirty="0">
              <a:solidFill>
                <a:schemeClr val="tx1"/>
              </a:solidFill>
              <a:latin typeface="Book Antiqua" panose="02040602050305030304" pitchFamily="18" charset="0"/>
              <a:ea typeface="華康儷楷書" panose="03000509000000000000" pitchFamily="65" charset="-120"/>
            </a:endParaRPr>
          </a:p>
        </p:txBody>
      </p:sp>
      <p:sp>
        <p:nvSpPr>
          <p:cNvPr id="10" name="圓角矩形 9"/>
          <p:cNvSpPr/>
          <p:nvPr/>
        </p:nvSpPr>
        <p:spPr>
          <a:xfrm>
            <a:off x="1380787" y="2840300"/>
            <a:ext cx="456904" cy="1605840"/>
          </a:xfrm>
          <a:prstGeom prst="roundRect">
            <a:avLst/>
          </a:prstGeom>
          <a:solidFill>
            <a:schemeClr val="accent4">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zh-TW" altLang="zh-TW" b="1" dirty="0" smtClean="0">
                <a:solidFill>
                  <a:schemeClr val="tx1"/>
                </a:solidFill>
                <a:latin typeface="Book Antiqua" panose="02040602050305030304" pitchFamily="18" charset="0"/>
                <a:ea typeface="華康儷楷書" panose="03000509000000000000" pitchFamily="65" charset="-120"/>
              </a:rPr>
              <a:t>第</a:t>
            </a:r>
            <a:r>
              <a:rPr lang="zh-TW" altLang="en-US" b="1" dirty="0" smtClean="0">
                <a:solidFill>
                  <a:schemeClr val="tx1"/>
                </a:solidFill>
                <a:latin typeface="Book Antiqua" panose="02040602050305030304" pitchFamily="18" charset="0"/>
                <a:ea typeface="華康儷楷書" panose="03000509000000000000" pitchFamily="65" charset="-120"/>
              </a:rPr>
              <a:t>５</a:t>
            </a:r>
            <a:r>
              <a:rPr lang="zh-TW" altLang="zh-TW" b="1" dirty="0" smtClean="0">
                <a:solidFill>
                  <a:schemeClr val="tx1"/>
                </a:solidFill>
                <a:latin typeface="Book Antiqua" panose="02040602050305030304" pitchFamily="18" charset="0"/>
                <a:ea typeface="華康儷楷書" panose="03000509000000000000" pitchFamily="65" charset="-120"/>
              </a:rPr>
              <a:t>學期</a:t>
            </a:r>
            <a:endParaRPr lang="zh-TW" altLang="en-US" dirty="0">
              <a:solidFill>
                <a:schemeClr val="tx1"/>
              </a:solidFill>
              <a:latin typeface="Book Antiqua" panose="02040602050305030304" pitchFamily="18" charset="0"/>
              <a:ea typeface="華康儷楷書" panose="03000509000000000000" pitchFamily="65" charset="-120"/>
            </a:endParaRPr>
          </a:p>
        </p:txBody>
      </p:sp>
      <p:sp>
        <p:nvSpPr>
          <p:cNvPr id="11" name="圓角矩形 10"/>
          <p:cNvSpPr/>
          <p:nvPr/>
        </p:nvSpPr>
        <p:spPr>
          <a:xfrm>
            <a:off x="1380787" y="4514773"/>
            <a:ext cx="456904" cy="1251528"/>
          </a:xfrm>
          <a:prstGeom prst="roundRect">
            <a:avLst/>
          </a:prstGeom>
          <a:solidFill>
            <a:schemeClr val="accent4">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zh-TW" altLang="zh-TW" b="1" dirty="0" smtClean="0">
                <a:solidFill>
                  <a:schemeClr val="tx1"/>
                </a:solidFill>
                <a:latin typeface="Book Antiqua" panose="02040602050305030304" pitchFamily="18" charset="0"/>
                <a:ea typeface="華康儷楷書" panose="03000509000000000000" pitchFamily="65" charset="-120"/>
              </a:rPr>
              <a:t>第</a:t>
            </a:r>
            <a:r>
              <a:rPr lang="zh-TW" altLang="en-US" b="1" dirty="0" smtClean="0">
                <a:solidFill>
                  <a:schemeClr val="tx1"/>
                </a:solidFill>
                <a:latin typeface="Book Antiqua" panose="02040602050305030304" pitchFamily="18" charset="0"/>
                <a:ea typeface="華康儷楷書" panose="03000509000000000000" pitchFamily="65" charset="-120"/>
              </a:rPr>
              <a:t>６</a:t>
            </a:r>
            <a:r>
              <a:rPr lang="zh-TW" altLang="zh-TW" b="1" dirty="0" smtClean="0">
                <a:solidFill>
                  <a:schemeClr val="tx1"/>
                </a:solidFill>
                <a:latin typeface="Book Antiqua" panose="02040602050305030304" pitchFamily="18" charset="0"/>
                <a:ea typeface="華康儷楷書" panose="03000509000000000000" pitchFamily="65" charset="-120"/>
              </a:rPr>
              <a:t>學期</a:t>
            </a:r>
            <a:endParaRPr lang="zh-TW" altLang="en-US" dirty="0">
              <a:solidFill>
                <a:schemeClr val="tx1"/>
              </a:solidFill>
              <a:latin typeface="Book Antiqua" panose="02040602050305030304" pitchFamily="18" charset="0"/>
              <a:ea typeface="華康儷楷書" panose="03000509000000000000" pitchFamily="65" charset="-120"/>
            </a:endParaRPr>
          </a:p>
        </p:txBody>
      </p:sp>
      <p:sp>
        <p:nvSpPr>
          <p:cNvPr id="12" name="矩形 11"/>
          <p:cNvSpPr/>
          <p:nvPr/>
        </p:nvSpPr>
        <p:spPr>
          <a:xfrm>
            <a:off x="1860475" y="1090826"/>
            <a:ext cx="3696884" cy="1661993"/>
          </a:xfrm>
          <a:prstGeom prst="rect">
            <a:avLst/>
          </a:prstGeom>
        </p:spPr>
        <p:txBody>
          <a:bodyPr wrap="square">
            <a:spAutoFit/>
          </a:bodyPr>
          <a:lstStyle/>
          <a:p>
            <a:pPr algn="ctr"/>
            <a:r>
              <a:rPr lang="zh-TW" altLang="zh-TW" sz="2400" b="1" spc="-150" dirty="0">
                <a:latin typeface="Book Antiqua" panose="02040602050305030304" pitchFamily="18" charset="0"/>
                <a:ea typeface="華康儷楷書" panose="03000509000000000000" pitchFamily="65" charset="-120"/>
                <a:cs typeface="Times New Roman" panose="02020603050405020304" pitchFamily="18" charset="0"/>
              </a:rPr>
              <a:t>考生</a:t>
            </a:r>
            <a:r>
              <a:rPr lang="zh-TW" altLang="en-US" sz="2400" b="1" spc="-150" dirty="0" smtClean="0">
                <a:latin typeface="Book Antiqua" panose="02040602050305030304" pitchFamily="18" charset="0"/>
                <a:ea typeface="華康儷楷書" panose="03000509000000000000" pitchFamily="65" charset="-120"/>
                <a:cs typeface="Times New Roman" panose="02020603050405020304" pitchFamily="18" charset="0"/>
              </a:rPr>
              <a:t>於</a:t>
            </a:r>
            <a:r>
              <a:rPr lang="en-US" altLang="zh-TW" sz="2400" b="1" spc="-150" dirty="0" smtClean="0">
                <a:solidFill>
                  <a:srgbClr val="FF0000"/>
                </a:solidFill>
                <a:latin typeface="Book Antiqua" panose="02040602050305030304" pitchFamily="18" charset="0"/>
                <a:ea typeface="華康儷楷書" panose="03000509000000000000" pitchFamily="65" charset="-120"/>
                <a:cs typeface="Times New Roman" panose="02020603050405020304" pitchFamily="18" charset="0"/>
              </a:rPr>
              <a:t>EP</a:t>
            </a:r>
            <a:r>
              <a:rPr lang="zh-TW" altLang="en-US" sz="2400" b="1" spc="-150" dirty="0" smtClean="0">
                <a:solidFill>
                  <a:srgbClr val="FF0000"/>
                </a:solidFill>
                <a:latin typeface="Book Antiqua" panose="02040602050305030304" pitchFamily="18" charset="0"/>
                <a:ea typeface="華康儷楷書" panose="03000509000000000000" pitchFamily="65" charset="-120"/>
                <a:cs typeface="Times New Roman" panose="02020603050405020304" pitchFamily="18" charset="0"/>
              </a:rPr>
              <a:t>練習版</a:t>
            </a:r>
            <a:r>
              <a:rPr lang="zh-TW" altLang="en-US" sz="2400" b="1" spc="-150" dirty="0" smtClean="0">
                <a:latin typeface="Book Antiqua" panose="02040602050305030304" pitchFamily="18" charset="0"/>
                <a:ea typeface="華康儷楷書" panose="03000509000000000000" pitchFamily="65" charset="-120"/>
                <a:cs typeface="Times New Roman" panose="02020603050405020304" pitchFamily="18" charset="0"/>
              </a:rPr>
              <a:t>查看</a:t>
            </a:r>
            <a:endParaRPr lang="en-US" altLang="zh-TW" sz="2400" b="1" spc="-150" dirty="0" smtClean="0">
              <a:latin typeface="Book Antiqua" panose="02040602050305030304" pitchFamily="18" charset="0"/>
              <a:ea typeface="華康儷楷書" panose="03000509000000000000" pitchFamily="65" charset="-120"/>
              <a:cs typeface="Times New Roman" panose="02020603050405020304" pitchFamily="18" charset="0"/>
            </a:endParaRPr>
          </a:p>
          <a:p>
            <a:pPr algn="ctr"/>
            <a:r>
              <a:rPr lang="zh-TW" altLang="zh-TW" sz="2400" b="1" spc="-150" dirty="0" smtClean="0">
                <a:latin typeface="Book Antiqua" panose="02040602050305030304" pitchFamily="18" charset="0"/>
                <a:ea typeface="華康儷楷書" panose="03000509000000000000" pitchFamily="65" charset="-120"/>
                <a:cs typeface="Times New Roman" panose="02020603050405020304" pitchFamily="18" charset="0"/>
              </a:rPr>
              <a:t>學習</a:t>
            </a:r>
            <a:r>
              <a:rPr lang="zh-TW" altLang="zh-TW" sz="2400" b="1" spc="-150" dirty="0">
                <a:latin typeface="Book Antiqua" panose="02040602050305030304" pitchFamily="18" charset="0"/>
                <a:ea typeface="華康儷楷書" panose="03000509000000000000" pitchFamily="65" charset="-120"/>
                <a:cs typeface="Times New Roman" panose="02020603050405020304" pitchFamily="18" charset="0"/>
              </a:rPr>
              <a:t>歷程檔案</a:t>
            </a:r>
            <a:endParaRPr lang="en-US" altLang="zh-TW" sz="2400" b="1" spc="-150" dirty="0">
              <a:latin typeface="Book Antiqua" panose="02040602050305030304" pitchFamily="18" charset="0"/>
              <a:ea typeface="華康儷楷書" panose="03000509000000000000" pitchFamily="65" charset="-120"/>
              <a:cs typeface="Times New Roman" panose="02020603050405020304" pitchFamily="18" charset="0"/>
            </a:endParaRPr>
          </a:p>
          <a:p>
            <a:pPr marL="285750" indent="-285750">
              <a:buFont typeface="Wingdings" panose="05000000000000000000" pitchFamily="2" charset="2"/>
              <a:buChar char="Ø"/>
            </a:pPr>
            <a:r>
              <a:rPr lang="en-US" altLang="zh-TW" spc="-150" dirty="0" smtClean="0">
                <a:latin typeface="Book Antiqua" panose="02040602050305030304" pitchFamily="18" charset="0"/>
                <a:ea typeface="華康儷楷書" panose="03000509000000000000" pitchFamily="65" charset="-120"/>
                <a:cs typeface="Times New Roman" panose="02020603050405020304" pitchFamily="18" charset="0"/>
              </a:rPr>
              <a:t>1~4</a:t>
            </a:r>
            <a:r>
              <a:rPr lang="zh-TW" altLang="zh-TW" spc="-150" dirty="0" smtClean="0">
                <a:latin typeface="Book Antiqua" panose="02040602050305030304" pitchFamily="18" charset="0"/>
                <a:ea typeface="華康儷楷書" panose="03000509000000000000" pitchFamily="65" charset="-120"/>
                <a:cs typeface="Times New Roman" panose="02020603050405020304" pitchFamily="18" charset="0"/>
              </a:rPr>
              <a:t>學期</a:t>
            </a:r>
            <a:r>
              <a:rPr lang="zh-TW" altLang="zh-TW" b="1" u="sng" spc="-150" dirty="0">
                <a:ln>
                  <a:solidFill>
                    <a:srgbClr val="00B050"/>
                  </a:solidFill>
                </a:ln>
                <a:solidFill>
                  <a:srgbClr val="003300"/>
                </a:solidFill>
                <a:latin typeface="Book Antiqua" panose="02040602050305030304" pitchFamily="18" charset="0"/>
                <a:ea typeface="華康儷楷書" panose="03000509000000000000" pitchFamily="65" charset="-120"/>
                <a:cs typeface="Times New Roman" panose="02020603050405020304" pitchFamily="18" charset="0"/>
              </a:rPr>
              <a:t>修課</a:t>
            </a:r>
            <a:r>
              <a:rPr lang="zh-TW" altLang="zh-TW" b="1" u="sng" spc="-150" dirty="0" smtClean="0">
                <a:ln>
                  <a:solidFill>
                    <a:srgbClr val="00B050"/>
                  </a:solidFill>
                </a:ln>
                <a:solidFill>
                  <a:srgbClr val="003300"/>
                </a:solidFill>
                <a:latin typeface="Book Antiqua" panose="02040602050305030304" pitchFamily="18" charset="0"/>
                <a:ea typeface="華康儷楷書" panose="03000509000000000000" pitchFamily="65" charset="-120"/>
                <a:cs typeface="Times New Roman" panose="02020603050405020304" pitchFamily="18" charset="0"/>
              </a:rPr>
              <a:t>紀錄</a:t>
            </a:r>
            <a:r>
              <a:rPr lang="zh-TW" altLang="en-US" b="1" u="sng" spc="-150" dirty="0" smtClean="0">
                <a:ln>
                  <a:solidFill>
                    <a:srgbClr val="00B050"/>
                  </a:solidFill>
                </a:ln>
                <a:solidFill>
                  <a:srgbClr val="003300"/>
                </a:solidFill>
                <a:latin typeface="Book Antiqua" panose="02040602050305030304" pitchFamily="18" charset="0"/>
                <a:ea typeface="華康儷楷書" panose="03000509000000000000" pitchFamily="65" charset="-120"/>
                <a:cs typeface="Times New Roman" panose="02020603050405020304" pitchFamily="18" charset="0"/>
              </a:rPr>
              <a:t>、</a:t>
            </a:r>
            <a:endParaRPr lang="en-US" altLang="zh-TW" b="1" u="sng" spc="-150" dirty="0">
              <a:ln>
                <a:solidFill>
                  <a:srgbClr val="00B050"/>
                </a:solidFill>
              </a:ln>
              <a:solidFill>
                <a:srgbClr val="003300"/>
              </a:solidFill>
              <a:latin typeface="Book Antiqua" panose="02040602050305030304" pitchFamily="18" charset="0"/>
              <a:ea typeface="華康儷楷書" panose="03000509000000000000" pitchFamily="65" charset="-120"/>
              <a:cs typeface="Times New Roman" panose="02020603050405020304" pitchFamily="18" charset="0"/>
            </a:endParaRPr>
          </a:p>
          <a:p>
            <a:r>
              <a:rPr lang="en-US" altLang="zh-TW" spc="-150" dirty="0" smtClean="0">
                <a:latin typeface="Book Antiqua" panose="02040602050305030304" pitchFamily="18" charset="0"/>
                <a:ea typeface="華康儷楷書" panose="03000509000000000000" pitchFamily="65" charset="-120"/>
                <a:cs typeface="Times New Roman" panose="02020603050405020304" pitchFamily="18" charset="0"/>
              </a:rPr>
              <a:t>       </a:t>
            </a:r>
            <a:r>
              <a:rPr lang="zh-TW" altLang="en-US" spc="-150" dirty="0" smtClean="0">
                <a:latin typeface="Book Antiqua" panose="02040602050305030304" pitchFamily="18" charset="0"/>
                <a:ea typeface="華康儷楷書" panose="03000509000000000000" pitchFamily="65" charset="-120"/>
                <a:cs typeface="Times New Roman" panose="02020603050405020304" pitchFamily="18" charset="0"/>
              </a:rPr>
              <a:t>        </a:t>
            </a:r>
            <a:r>
              <a:rPr lang="zh-TW" altLang="zh-TW" u="sng" spc="-150" dirty="0" smtClean="0">
                <a:latin typeface="Book Antiqua" panose="02040602050305030304" pitchFamily="18" charset="0"/>
                <a:ea typeface="華康儷楷書" panose="03000509000000000000" pitchFamily="65" charset="-120"/>
                <a:cs typeface="Times New Roman" panose="02020603050405020304" pitchFamily="18" charset="0"/>
              </a:rPr>
              <a:t>課程</a:t>
            </a:r>
            <a:r>
              <a:rPr lang="zh-TW" altLang="zh-TW" u="sng" spc="-150" dirty="0">
                <a:latin typeface="Book Antiqua" panose="02040602050305030304" pitchFamily="18" charset="0"/>
                <a:ea typeface="華康儷楷書" panose="03000509000000000000" pitchFamily="65" charset="-120"/>
                <a:cs typeface="Times New Roman" panose="02020603050405020304" pitchFamily="18" charset="0"/>
              </a:rPr>
              <a:t>學習</a:t>
            </a:r>
            <a:r>
              <a:rPr lang="zh-TW" altLang="zh-TW" u="sng" spc="-150" dirty="0" smtClean="0">
                <a:latin typeface="Book Antiqua" panose="02040602050305030304" pitchFamily="18" charset="0"/>
                <a:ea typeface="華康儷楷書" panose="03000509000000000000" pitchFamily="65" charset="-120"/>
                <a:cs typeface="Times New Roman" panose="02020603050405020304" pitchFamily="18" charset="0"/>
              </a:rPr>
              <a:t>成果</a:t>
            </a:r>
            <a:r>
              <a:rPr lang="zh-TW" altLang="en-US" spc="-150" dirty="0" smtClean="0">
                <a:latin typeface="Book Antiqua" panose="02040602050305030304" pitchFamily="18" charset="0"/>
                <a:ea typeface="華康儷楷書" panose="03000509000000000000" pitchFamily="65" charset="-120"/>
                <a:cs typeface="Times New Roman" panose="02020603050405020304" pitchFamily="18" charset="0"/>
              </a:rPr>
              <a:t>、</a:t>
            </a:r>
            <a:r>
              <a:rPr lang="zh-TW" altLang="zh-TW" u="sng" spc="-150" dirty="0" smtClean="0">
                <a:latin typeface="Book Antiqua" panose="02040602050305030304" pitchFamily="18" charset="0"/>
                <a:ea typeface="華康儷楷書" panose="03000509000000000000" pitchFamily="65" charset="-120"/>
                <a:cs typeface="Times New Roman" panose="02020603050405020304" pitchFamily="18" charset="0"/>
              </a:rPr>
              <a:t>多元表現</a:t>
            </a:r>
            <a:endParaRPr lang="en-US" altLang="zh-TW" u="sng" spc="-150" dirty="0" smtClean="0">
              <a:latin typeface="Book Antiqua" panose="02040602050305030304" pitchFamily="18" charset="0"/>
              <a:ea typeface="華康儷楷書" panose="03000509000000000000" pitchFamily="65" charset="-120"/>
              <a:cs typeface="Times New Roman" panose="02020603050405020304" pitchFamily="18" charset="0"/>
            </a:endParaRPr>
          </a:p>
          <a:p>
            <a:pPr marL="285750" indent="-285750">
              <a:buFont typeface="Wingdings" panose="05000000000000000000" pitchFamily="2" charset="2"/>
              <a:buChar char="Ø"/>
            </a:pPr>
            <a:r>
              <a:rPr lang="zh-TW" altLang="zh-TW" b="1" spc="-150" dirty="0" smtClean="0">
                <a:solidFill>
                  <a:srgbClr val="FF0000"/>
                </a:solidFill>
                <a:latin typeface="Book Antiqua" panose="02040602050305030304" pitchFamily="18" charset="0"/>
                <a:ea typeface="華康儷楷書" panose="03000509000000000000" pitchFamily="65" charset="-120"/>
                <a:cs typeface="Times New Roman" panose="02020603050405020304" pitchFamily="18" charset="0"/>
              </a:rPr>
              <a:t>倘</a:t>
            </a:r>
            <a:r>
              <a:rPr lang="zh-TW" altLang="zh-TW" b="1" spc="-150" dirty="0">
                <a:solidFill>
                  <a:srgbClr val="FF0000"/>
                </a:solidFill>
                <a:latin typeface="Book Antiqua" panose="02040602050305030304" pitchFamily="18" charset="0"/>
                <a:ea typeface="華康儷楷書" panose="03000509000000000000" pitchFamily="65" charset="-120"/>
                <a:cs typeface="Times New Roman" panose="02020603050405020304" pitchFamily="18" charset="0"/>
              </a:rPr>
              <a:t>有</a:t>
            </a:r>
            <a:r>
              <a:rPr lang="zh-TW" altLang="zh-TW" b="1" spc="-150" dirty="0" smtClean="0">
                <a:solidFill>
                  <a:srgbClr val="FF0000"/>
                </a:solidFill>
                <a:latin typeface="Book Antiqua" panose="02040602050305030304" pitchFamily="18" charset="0"/>
                <a:ea typeface="華康儷楷書" panose="03000509000000000000" pitchFamily="65" charset="-120"/>
                <a:cs typeface="Times New Roman" panose="02020603050405020304" pitchFamily="18" charset="0"/>
              </a:rPr>
              <a:t>疑義</a:t>
            </a:r>
            <a:r>
              <a:rPr lang="zh-TW" altLang="zh-TW" b="1" spc="-150" dirty="0" smtClean="0">
                <a:latin typeface="Book Antiqua" panose="02040602050305030304" pitchFamily="18" charset="0"/>
                <a:ea typeface="華康儷楷書" panose="03000509000000000000" pitchFamily="65" charset="-120"/>
                <a:cs typeface="Times New Roman" panose="02020603050405020304" pitchFamily="18" charset="0"/>
              </a:rPr>
              <a:t>向</a:t>
            </a:r>
            <a:r>
              <a:rPr lang="zh-TW" altLang="en-US" b="1" spc="-150" dirty="0" smtClean="0">
                <a:latin typeface="Book Antiqua" panose="02040602050305030304" pitchFamily="18" charset="0"/>
                <a:ea typeface="華康儷楷書" panose="03000509000000000000" pitchFamily="65" charset="-120"/>
                <a:cs typeface="Times New Roman" panose="02020603050405020304" pitchFamily="18" charset="0"/>
              </a:rPr>
              <a:t>原</a:t>
            </a:r>
            <a:r>
              <a:rPr lang="zh-TW" altLang="zh-TW" b="1" spc="-150" dirty="0" smtClean="0">
                <a:latin typeface="Book Antiqua" panose="02040602050305030304" pitchFamily="18" charset="0"/>
                <a:ea typeface="華康儷楷書" panose="03000509000000000000" pitchFamily="65" charset="-120"/>
                <a:cs typeface="Times New Roman" panose="02020603050405020304" pitchFamily="18" charset="0"/>
              </a:rPr>
              <a:t>就讀</a:t>
            </a:r>
            <a:r>
              <a:rPr lang="zh-TW" altLang="zh-TW" b="1" spc="-150" dirty="0">
                <a:latin typeface="Book Antiqua" panose="02040602050305030304" pitchFamily="18" charset="0"/>
                <a:ea typeface="華康儷楷書" panose="03000509000000000000" pitchFamily="65" charset="-120"/>
                <a:cs typeface="Times New Roman" panose="02020603050405020304" pitchFamily="18" charset="0"/>
              </a:rPr>
              <a:t>高中提出</a:t>
            </a:r>
            <a:r>
              <a:rPr lang="zh-TW" altLang="zh-TW" b="1" spc="-150" dirty="0" smtClean="0">
                <a:latin typeface="Book Antiqua" panose="02040602050305030304" pitchFamily="18" charset="0"/>
                <a:ea typeface="華康儷楷書" panose="03000509000000000000" pitchFamily="65" charset="-120"/>
                <a:cs typeface="Times New Roman" panose="02020603050405020304" pitchFamily="18" charset="0"/>
              </a:rPr>
              <a:t>異議</a:t>
            </a:r>
            <a:endParaRPr lang="zh-TW" altLang="en-US" b="1" spc="-150" dirty="0">
              <a:latin typeface="Book Antiqua" panose="02040602050305030304" pitchFamily="18" charset="0"/>
              <a:ea typeface="華康儷楷書" panose="03000509000000000000" pitchFamily="65" charset="-120"/>
            </a:endParaRPr>
          </a:p>
        </p:txBody>
      </p:sp>
      <p:sp>
        <p:nvSpPr>
          <p:cNvPr id="13" name="矩形 12"/>
          <p:cNvSpPr/>
          <p:nvPr/>
        </p:nvSpPr>
        <p:spPr>
          <a:xfrm>
            <a:off x="1860474" y="2838933"/>
            <a:ext cx="3696885" cy="1661993"/>
          </a:xfrm>
          <a:prstGeom prst="rect">
            <a:avLst/>
          </a:prstGeom>
        </p:spPr>
        <p:txBody>
          <a:bodyPr wrap="square">
            <a:spAutoFit/>
          </a:bodyPr>
          <a:lstStyle/>
          <a:p>
            <a:pPr algn="ctr"/>
            <a:r>
              <a:rPr lang="zh-TW" altLang="zh-TW" sz="2400" b="1" spc="-150" dirty="0" smtClean="0">
                <a:latin typeface="Book Antiqua" panose="02040602050305030304" pitchFamily="18" charset="0"/>
                <a:ea typeface="華康儷楷書" panose="03000509000000000000" pitchFamily="65" charset="-120"/>
                <a:cs typeface="Times New Roman" panose="02020603050405020304" pitchFamily="18" charset="0"/>
              </a:rPr>
              <a:t>考生</a:t>
            </a:r>
            <a:r>
              <a:rPr lang="zh-TW" altLang="en-US" sz="2400" b="1" spc="-150" dirty="0" smtClean="0">
                <a:latin typeface="Book Antiqua" panose="02040602050305030304" pitchFamily="18" charset="0"/>
                <a:ea typeface="華康儷楷書" panose="03000509000000000000" pitchFamily="65" charset="-120"/>
                <a:cs typeface="Times New Roman" panose="02020603050405020304" pitchFamily="18" charset="0"/>
              </a:rPr>
              <a:t>於</a:t>
            </a:r>
            <a:r>
              <a:rPr lang="en-US" altLang="zh-TW" sz="2400" b="1" spc="-150" dirty="0">
                <a:solidFill>
                  <a:srgbClr val="FF0000"/>
                </a:solidFill>
                <a:latin typeface="Book Antiqua" panose="02040602050305030304" pitchFamily="18" charset="0"/>
                <a:ea typeface="華康儷楷書" panose="03000509000000000000" pitchFamily="65" charset="-120"/>
                <a:cs typeface="Times New Roman" panose="02020603050405020304" pitchFamily="18" charset="0"/>
              </a:rPr>
              <a:t>EP</a:t>
            </a:r>
            <a:r>
              <a:rPr lang="zh-TW" altLang="en-US" sz="2400" b="1" spc="-150" dirty="0" smtClean="0">
                <a:solidFill>
                  <a:srgbClr val="FF0000"/>
                </a:solidFill>
                <a:latin typeface="Book Antiqua" panose="02040602050305030304" pitchFamily="18" charset="0"/>
                <a:ea typeface="華康儷楷書" panose="03000509000000000000" pitchFamily="65" charset="-120"/>
                <a:cs typeface="Times New Roman" panose="02020603050405020304" pitchFamily="18" charset="0"/>
              </a:rPr>
              <a:t>正式版</a:t>
            </a:r>
            <a:r>
              <a:rPr lang="zh-TW" altLang="en-US" sz="2400" b="1" spc="-150" dirty="0" smtClean="0">
                <a:latin typeface="Book Antiqua" panose="02040602050305030304" pitchFamily="18" charset="0"/>
                <a:ea typeface="華康儷楷書" panose="03000509000000000000" pitchFamily="65" charset="-120"/>
                <a:cs typeface="Times New Roman" panose="02020603050405020304" pitchFamily="18" charset="0"/>
              </a:rPr>
              <a:t>查看</a:t>
            </a:r>
            <a:endParaRPr lang="en-US" altLang="zh-TW" sz="2400" b="1" spc="-150" dirty="0">
              <a:latin typeface="Book Antiqua" panose="02040602050305030304" pitchFamily="18" charset="0"/>
              <a:ea typeface="華康儷楷書" panose="03000509000000000000" pitchFamily="65" charset="-120"/>
              <a:cs typeface="Times New Roman" panose="02020603050405020304" pitchFamily="18" charset="0"/>
            </a:endParaRPr>
          </a:p>
          <a:p>
            <a:pPr algn="ctr"/>
            <a:r>
              <a:rPr lang="zh-TW" altLang="zh-TW" sz="2400" b="1" spc="-150" dirty="0" smtClean="0">
                <a:latin typeface="Book Antiqua" panose="02040602050305030304" pitchFamily="18" charset="0"/>
                <a:ea typeface="華康儷楷書" panose="03000509000000000000" pitchFamily="65" charset="-120"/>
                <a:cs typeface="Times New Roman" panose="02020603050405020304" pitchFamily="18" charset="0"/>
              </a:rPr>
              <a:t>學習</a:t>
            </a:r>
            <a:r>
              <a:rPr lang="zh-TW" altLang="zh-TW" sz="2400" b="1" spc="-150" dirty="0">
                <a:latin typeface="Book Antiqua" panose="02040602050305030304" pitchFamily="18" charset="0"/>
                <a:ea typeface="華康儷楷書" panose="03000509000000000000" pitchFamily="65" charset="-120"/>
                <a:cs typeface="Times New Roman" panose="02020603050405020304" pitchFamily="18" charset="0"/>
              </a:rPr>
              <a:t>歷程</a:t>
            </a:r>
            <a:r>
              <a:rPr lang="zh-TW" altLang="zh-TW" sz="2400" b="1" spc="-150" dirty="0" smtClean="0">
                <a:latin typeface="Book Antiqua" panose="02040602050305030304" pitchFamily="18" charset="0"/>
                <a:ea typeface="華康儷楷書" panose="03000509000000000000" pitchFamily="65" charset="-120"/>
                <a:cs typeface="Times New Roman" panose="02020603050405020304" pitchFamily="18" charset="0"/>
              </a:rPr>
              <a:t>檔案</a:t>
            </a:r>
            <a:endParaRPr lang="en-US" altLang="zh-TW" spc="-150" dirty="0" smtClean="0">
              <a:latin typeface="Book Antiqua" panose="02040602050305030304" pitchFamily="18" charset="0"/>
              <a:ea typeface="華康儷楷書" panose="03000509000000000000" pitchFamily="65" charset="-120"/>
              <a:cs typeface="Times New Roman" panose="02020603050405020304" pitchFamily="18" charset="0"/>
            </a:endParaRPr>
          </a:p>
          <a:p>
            <a:pPr marL="285750" indent="-285750">
              <a:buFont typeface="Wingdings" panose="05000000000000000000" pitchFamily="2" charset="2"/>
              <a:buChar char="Ø"/>
            </a:pPr>
            <a:r>
              <a:rPr lang="en-US" altLang="zh-TW" spc="-150" dirty="0" smtClean="0">
                <a:latin typeface="Book Antiqua" panose="02040602050305030304" pitchFamily="18" charset="0"/>
                <a:ea typeface="華康儷楷書" panose="03000509000000000000" pitchFamily="65" charset="-120"/>
                <a:cs typeface="Times New Roman" panose="02020603050405020304" pitchFamily="18" charset="0"/>
              </a:rPr>
              <a:t>1~5</a:t>
            </a:r>
            <a:r>
              <a:rPr lang="zh-TW" altLang="en-US" spc="-150" dirty="0" smtClean="0">
                <a:latin typeface="Book Antiqua" panose="02040602050305030304" pitchFamily="18" charset="0"/>
                <a:ea typeface="華康儷楷書" panose="03000509000000000000" pitchFamily="65" charset="-120"/>
                <a:cs typeface="Times New Roman" panose="02020603050405020304" pitchFamily="18" charset="0"/>
              </a:rPr>
              <a:t>學期</a:t>
            </a:r>
            <a:r>
              <a:rPr lang="zh-TW" altLang="zh-TW" b="1" u="sng" spc="-150" dirty="0">
                <a:ln>
                  <a:solidFill>
                    <a:srgbClr val="00B050"/>
                  </a:solidFill>
                </a:ln>
                <a:solidFill>
                  <a:srgbClr val="003300"/>
                </a:solidFill>
                <a:latin typeface="Book Antiqua" panose="02040602050305030304" pitchFamily="18" charset="0"/>
                <a:ea typeface="華康儷楷書" panose="03000509000000000000" pitchFamily="65" charset="-120"/>
                <a:cs typeface="Times New Roman" panose="02020603050405020304" pitchFamily="18" charset="0"/>
              </a:rPr>
              <a:t>修課</a:t>
            </a:r>
            <a:r>
              <a:rPr lang="zh-TW" altLang="zh-TW" b="1" u="sng" spc="-150" dirty="0" smtClean="0">
                <a:ln>
                  <a:solidFill>
                    <a:srgbClr val="00B050"/>
                  </a:solidFill>
                </a:ln>
                <a:solidFill>
                  <a:srgbClr val="003300"/>
                </a:solidFill>
                <a:latin typeface="Book Antiqua" panose="02040602050305030304" pitchFamily="18" charset="0"/>
                <a:ea typeface="華康儷楷書" panose="03000509000000000000" pitchFamily="65" charset="-120"/>
                <a:cs typeface="Times New Roman" panose="02020603050405020304" pitchFamily="18" charset="0"/>
              </a:rPr>
              <a:t>紀錄</a:t>
            </a:r>
            <a:r>
              <a:rPr lang="zh-TW" altLang="en-US" b="1" u="sng" spc="-150" dirty="0" smtClean="0">
                <a:ln>
                  <a:solidFill>
                    <a:srgbClr val="00B050"/>
                  </a:solidFill>
                </a:ln>
                <a:solidFill>
                  <a:srgbClr val="003300"/>
                </a:solidFill>
                <a:latin typeface="Book Antiqua" panose="02040602050305030304" pitchFamily="18" charset="0"/>
                <a:ea typeface="華康儷楷書" panose="03000509000000000000" pitchFamily="65" charset="-120"/>
                <a:cs typeface="Times New Roman" panose="02020603050405020304" pitchFamily="18" charset="0"/>
              </a:rPr>
              <a:t>、</a:t>
            </a:r>
            <a:endParaRPr lang="en-US" altLang="zh-TW" b="1" u="sng" spc="-150" dirty="0">
              <a:ln>
                <a:solidFill>
                  <a:srgbClr val="00B050"/>
                </a:solidFill>
              </a:ln>
              <a:solidFill>
                <a:srgbClr val="003300"/>
              </a:solidFill>
              <a:latin typeface="Book Antiqua" panose="02040602050305030304" pitchFamily="18" charset="0"/>
              <a:ea typeface="華康儷楷書" panose="03000509000000000000" pitchFamily="65" charset="-120"/>
              <a:cs typeface="Times New Roman" panose="02020603050405020304" pitchFamily="18" charset="0"/>
            </a:endParaRPr>
          </a:p>
          <a:p>
            <a:pPr marL="285750" indent="-285750">
              <a:buFont typeface="Wingdings" panose="05000000000000000000" pitchFamily="2" charset="2"/>
              <a:buChar char="Ø"/>
            </a:pPr>
            <a:r>
              <a:rPr lang="en-US" altLang="zh-TW" spc="-150" dirty="0">
                <a:latin typeface="Book Antiqua" panose="02040602050305030304" pitchFamily="18" charset="0"/>
                <a:ea typeface="華康儷楷書" panose="03000509000000000000" pitchFamily="65" charset="-120"/>
                <a:cs typeface="Times New Roman" panose="02020603050405020304" pitchFamily="18" charset="0"/>
              </a:rPr>
              <a:t>1~6</a:t>
            </a:r>
            <a:r>
              <a:rPr lang="zh-TW" altLang="en-US" spc="-150" dirty="0" smtClean="0">
                <a:latin typeface="Book Antiqua" panose="02040602050305030304" pitchFamily="18" charset="0"/>
                <a:ea typeface="華康儷楷書" panose="03000509000000000000" pitchFamily="65" charset="-120"/>
                <a:cs typeface="Times New Roman" panose="02020603050405020304" pitchFamily="18" charset="0"/>
              </a:rPr>
              <a:t>學期</a:t>
            </a:r>
            <a:r>
              <a:rPr lang="zh-TW" altLang="zh-TW" u="sng" spc="-150" dirty="0" smtClean="0">
                <a:latin typeface="Book Antiqua" panose="02040602050305030304" pitchFamily="18" charset="0"/>
                <a:ea typeface="華康儷楷書" panose="03000509000000000000" pitchFamily="65" charset="-120"/>
                <a:cs typeface="Times New Roman" panose="02020603050405020304" pitchFamily="18" charset="0"/>
              </a:rPr>
              <a:t>課程</a:t>
            </a:r>
            <a:r>
              <a:rPr lang="zh-TW" altLang="zh-TW" u="sng" spc="-150" dirty="0">
                <a:latin typeface="Book Antiqua" panose="02040602050305030304" pitchFamily="18" charset="0"/>
                <a:ea typeface="華康儷楷書" panose="03000509000000000000" pitchFamily="65" charset="-120"/>
                <a:cs typeface="Times New Roman" panose="02020603050405020304" pitchFamily="18" charset="0"/>
              </a:rPr>
              <a:t>學習</a:t>
            </a:r>
            <a:r>
              <a:rPr lang="zh-TW" altLang="zh-TW" u="sng" spc="-150" dirty="0" smtClean="0">
                <a:latin typeface="Book Antiqua" panose="02040602050305030304" pitchFamily="18" charset="0"/>
                <a:ea typeface="華康儷楷書" panose="03000509000000000000" pitchFamily="65" charset="-120"/>
                <a:cs typeface="Times New Roman" panose="02020603050405020304" pitchFamily="18" charset="0"/>
              </a:rPr>
              <a:t>成果</a:t>
            </a:r>
            <a:r>
              <a:rPr lang="zh-TW" altLang="en-US" spc="-150" dirty="0" smtClean="0">
                <a:latin typeface="Book Antiqua" panose="02040602050305030304" pitchFamily="18" charset="0"/>
                <a:ea typeface="華康儷楷書" panose="03000509000000000000" pitchFamily="65" charset="-120"/>
                <a:cs typeface="Times New Roman" panose="02020603050405020304" pitchFamily="18" charset="0"/>
              </a:rPr>
              <a:t>、</a:t>
            </a:r>
            <a:r>
              <a:rPr lang="zh-TW" altLang="zh-TW" u="sng" spc="-150" dirty="0" smtClean="0">
                <a:latin typeface="Book Antiqua" panose="02040602050305030304" pitchFamily="18" charset="0"/>
                <a:ea typeface="華康儷楷書" panose="03000509000000000000" pitchFamily="65" charset="-120"/>
                <a:cs typeface="Times New Roman" panose="02020603050405020304" pitchFamily="18" charset="0"/>
              </a:rPr>
              <a:t>多元表現</a:t>
            </a:r>
            <a:endParaRPr lang="en-US" altLang="zh-TW" u="sng" spc="-150" dirty="0">
              <a:latin typeface="Book Antiqua" panose="02040602050305030304" pitchFamily="18" charset="0"/>
              <a:ea typeface="華康儷楷書" panose="03000509000000000000" pitchFamily="65" charset="-120"/>
              <a:cs typeface="Times New Roman" panose="02020603050405020304" pitchFamily="18" charset="0"/>
            </a:endParaRPr>
          </a:p>
          <a:p>
            <a:pPr marL="285750" indent="-285750">
              <a:buFont typeface="Wingdings" panose="05000000000000000000" pitchFamily="2" charset="2"/>
              <a:buChar char="Ø"/>
            </a:pPr>
            <a:r>
              <a:rPr lang="zh-TW" altLang="zh-TW" b="1" spc="-150" dirty="0" smtClean="0">
                <a:solidFill>
                  <a:srgbClr val="FF0000"/>
                </a:solidFill>
                <a:latin typeface="Book Antiqua" panose="02040602050305030304" pitchFamily="18" charset="0"/>
                <a:ea typeface="華康儷楷書" panose="03000509000000000000" pitchFamily="65" charset="-120"/>
                <a:cs typeface="Times New Roman" panose="02020603050405020304" pitchFamily="18" charset="0"/>
              </a:rPr>
              <a:t>倘</a:t>
            </a:r>
            <a:r>
              <a:rPr lang="zh-TW" altLang="zh-TW" b="1" spc="-150" dirty="0">
                <a:solidFill>
                  <a:srgbClr val="FF0000"/>
                </a:solidFill>
                <a:latin typeface="Book Antiqua" panose="02040602050305030304" pitchFamily="18" charset="0"/>
                <a:ea typeface="華康儷楷書" panose="03000509000000000000" pitchFamily="65" charset="-120"/>
                <a:cs typeface="Times New Roman" panose="02020603050405020304" pitchFamily="18" charset="0"/>
              </a:rPr>
              <a:t>有</a:t>
            </a:r>
            <a:r>
              <a:rPr lang="zh-TW" altLang="zh-TW" b="1" spc="-150" dirty="0" smtClean="0">
                <a:solidFill>
                  <a:srgbClr val="FF0000"/>
                </a:solidFill>
                <a:latin typeface="Book Antiqua" panose="02040602050305030304" pitchFamily="18" charset="0"/>
                <a:ea typeface="華康儷楷書" panose="03000509000000000000" pitchFamily="65" charset="-120"/>
                <a:cs typeface="Times New Roman" panose="02020603050405020304" pitchFamily="18" charset="0"/>
              </a:rPr>
              <a:t>疑義</a:t>
            </a:r>
            <a:r>
              <a:rPr lang="zh-TW" altLang="zh-TW" b="1" spc="-150" dirty="0" smtClean="0">
                <a:latin typeface="Book Antiqua" panose="02040602050305030304" pitchFamily="18" charset="0"/>
                <a:ea typeface="華康儷楷書" panose="03000509000000000000" pitchFamily="65" charset="-120"/>
                <a:cs typeface="Times New Roman" panose="02020603050405020304" pitchFamily="18" charset="0"/>
              </a:rPr>
              <a:t>向就讀</a:t>
            </a:r>
            <a:r>
              <a:rPr lang="zh-TW" altLang="zh-TW" b="1" spc="-150" dirty="0">
                <a:latin typeface="Book Antiqua" panose="02040602050305030304" pitchFamily="18" charset="0"/>
                <a:ea typeface="華康儷楷書" panose="03000509000000000000" pitchFamily="65" charset="-120"/>
                <a:cs typeface="Times New Roman" panose="02020603050405020304" pitchFamily="18" charset="0"/>
              </a:rPr>
              <a:t>高中提出</a:t>
            </a:r>
            <a:r>
              <a:rPr lang="zh-TW" altLang="zh-TW" b="1" spc="-150" dirty="0" smtClean="0">
                <a:latin typeface="Book Antiqua" panose="02040602050305030304" pitchFamily="18" charset="0"/>
                <a:ea typeface="華康儷楷書" panose="03000509000000000000" pitchFamily="65" charset="-120"/>
                <a:cs typeface="Times New Roman" panose="02020603050405020304" pitchFamily="18" charset="0"/>
              </a:rPr>
              <a:t>異議</a:t>
            </a:r>
            <a:endParaRPr lang="zh-TW" altLang="en-US" b="1" spc="-150" dirty="0">
              <a:latin typeface="Book Antiqua" panose="02040602050305030304" pitchFamily="18" charset="0"/>
              <a:ea typeface="華康儷楷書" panose="03000509000000000000" pitchFamily="65" charset="-120"/>
            </a:endParaRPr>
          </a:p>
        </p:txBody>
      </p:sp>
      <p:sp>
        <p:nvSpPr>
          <p:cNvPr id="14" name="矩形 13"/>
          <p:cNvSpPr/>
          <p:nvPr/>
        </p:nvSpPr>
        <p:spPr>
          <a:xfrm>
            <a:off x="1860474" y="4763794"/>
            <a:ext cx="3621109" cy="830997"/>
          </a:xfrm>
          <a:prstGeom prst="rect">
            <a:avLst/>
          </a:prstGeom>
        </p:spPr>
        <p:txBody>
          <a:bodyPr wrap="square">
            <a:spAutoFit/>
          </a:bodyPr>
          <a:lstStyle/>
          <a:p>
            <a:pPr algn="ctr"/>
            <a:r>
              <a:rPr lang="zh-TW" altLang="en-US" sz="2400" b="1" spc="-150" dirty="0">
                <a:latin typeface="Book Antiqua" panose="02040602050305030304" pitchFamily="18" charset="0"/>
                <a:ea typeface="華康儷楷書" panose="03000509000000000000" pitchFamily="65" charset="-120"/>
                <a:cs typeface="Times New Roman" panose="02020603050405020304" pitchFamily="18" charset="0"/>
              </a:rPr>
              <a:t>高中學校統一上</a:t>
            </a:r>
            <a:r>
              <a:rPr lang="zh-TW" altLang="en-US" sz="2400" b="1" spc="-150" dirty="0" smtClean="0">
                <a:latin typeface="Book Antiqua" panose="02040602050305030304" pitchFamily="18" charset="0"/>
                <a:ea typeface="華康儷楷書" panose="03000509000000000000" pitchFamily="65" charset="-120"/>
                <a:cs typeface="Times New Roman" panose="02020603050405020304" pitchFamily="18" charset="0"/>
              </a:rPr>
              <a:t>傳</a:t>
            </a:r>
            <a:endParaRPr lang="en-US" altLang="zh-TW" sz="2400" b="1" spc="-150" dirty="0">
              <a:latin typeface="Book Antiqua" panose="02040602050305030304" pitchFamily="18" charset="0"/>
              <a:ea typeface="華康儷楷書" panose="03000509000000000000" pitchFamily="65" charset="-120"/>
              <a:cs typeface="Times New Roman" panose="02020603050405020304" pitchFamily="18" charset="0"/>
            </a:endParaRPr>
          </a:p>
          <a:p>
            <a:pPr algn="ctr"/>
            <a:r>
              <a:rPr lang="zh-TW" altLang="en-US" sz="2400" b="1" spc="-150" dirty="0">
                <a:latin typeface="Book Antiqua" panose="02040602050305030304" pitchFamily="18" charset="0"/>
                <a:ea typeface="華康儷楷書" panose="03000509000000000000" pitchFamily="65" charset="-120"/>
                <a:cs typeface="Times New Roman" panose="02020603050405020304" pitchFamily="18" charset="0"/>
              </a:rPr>
              <a:t>第</a:t>
            </a:r>
            <a:r>
              <a:rPr lang="en-US" altLang="zh-TW" sz="2400" b="1" spc="-150" dirty="0">
                <a:latin typeface="Book Antiqua" panose="02040602050305030304" pitchFamily="18" charset="0"/>
                <a:ea typeface="華康儷楷書" panose="03000509000000000000" pitchFamily="65" charset="-120"/>
                <a:cs typeface="Times New Roman" panose="02020603050405020304" pitchFamily="18" charset="0"/>
              </a:rPr>
              <a:t>6</a:t>
            </a:r>
            <a:r>
              <a:rPr lang="zh-TW" altLang="zh-TW" sz="2400" b="1" spc="-150" dirty="0">
                <a:latin typeface="Book Antiqua" panose="02040602050305030304" pitchFamily="18" charset="0"/>
                <a:ea typeface="華康儷楷書" panose="03000509000000000000" pitchFamily="65" charset="-120"/>
                <a:cs typeface="Times New Roman" panose="02020603050405020304" pitchFamily="18" charset="0"/>
              </a:rPr>
              <a:t>學期</a:t>
            </a:r>
            <a:r>
              <a:rPr lang="zh-TW" altLang="zh-TW" sz="2400" b="1" u="sng" spc="-150" dirty="0">
                <a:ln>
                  <a:solidFill>
                    <a:srgbClr val="00B050"/>
                  </a:solidFill>
                </a:ln>
                <a:solidFill>
                  <a:srgbClr val="003300"/>
                </a:solidFill>
                <a:latin typeface="Book Antiqua" panose="02040602050305030304" pitchFamily="18" charset="0"/>
                <a:ea typeface="華康儷楷書" panose="03000509000000000000" pitchFamily="65" charset="-120"/>
                <a:cs typeface="Times New Roman" panose="02020603050405020304" pitchFamily="18" charset="0"/>
              </a:rPr>
              <a:t>修課</a:t>
            </a:r>
            <a:r>
              <a:rPr lang="zh-TW" altLang="zh-TW" sz="2400" b="1" u="sng" spc="-150" dirty="0" smtClean="0">
                <a:ln>
                  <a:solidFill>
                    <a:srgbClr val="00B050"/>
                  </a:solidFill>
                </a:ln>
                <a:solidFill>
                  <a:srgbClr val="003300"/>
                </a:solidFill>
                <a:latin typeface="Book Antiqua" panose="02040602050305030304" pitchFamily="18" charset="0"/>
                <a:ea typeface="華康儷楷書" panose="03000509000000000000" pitchFamily="65" charset="-120"/>
                <a:cs typeface="Times New Roman" panose="02020603050405020304" pitchFamily="18" charset="0"/>
              </a:rPr>
              <a:t>紀錄</a:t>
            </a:r>
            <a:r>
              <a:rPr lang="en-US" altLang="zh-TW" sz="1600" b="1" u="sng" spc="-150" dirty="0" smtClean="0">
                <a:ln>
                  <a:solidFill>
                    <a:srgbClr val="00B050"/>
                  </a:solidFill>
                </a:ln>
                <a:solidFill>
                  <a:srgbClr val="003300"/>
                </a:solidFill>
                <a:latin typeface="Book Antiqua" panose="02040602050305030304" pitchFamily="18" charset="0"/>
                <a:ea typeface="華康儷楷書" panose="03000509000000000000" pitchFamily="65" charset="-120"/>
                <a:cs typeface="Times New Roman" panose="02020603050405020304" pitchFamily="18" charset="0"/>
              </a:rPr>
              <a:t>(PDF)</a:t>
            </a:r>
            <a:endParaRPr lang="zh-TW" altLang="en-US" sz="1600" b="1" u="sng" spc="-150" dirty="0">
              <a:ln>
                <a:solidFill>
                  <a:srgbClr val="00B050"/>
                </a:solidFill>
              </a:ln>
              <a:solidFill>
                <a:srgbClr val="003300"/>
              </a:solidFill>
              <a:latin typeface="Book Antiqua" panose="02040602050305030304" pitchFamily="18" charset="0"/>
              <a:ea typeface="華康儷楷書" panose="03000509000000000000" pitchFamily="65" charset="-120"/>
              <a:cs typeface="Times New Roman" panose="02020603050405020304" pitchFamily="18" charset="0"/>
            </a:endParaRPr>
          </a:p>
        </p:txBody>
      </p:sp>
      <p:sp>
        <p:nvSpPr>
          <p:cNvPr id="15" name="向右箭號 14"/>
          <p:cNvSpPr/>
          <p:nvPr/>
        </p:nvSpPr>
        <p:spPr>
          <a:xfrm>
            <a:off x="5481583" y="1701309"/>
            <a:ext cx="304800" cy="365760"/>
          </a:xfrm>
          <a:prstGeom prst="rightArrow">
            <a:avLst/>
          </a:prstGeom>
          <a:solidFill>
            <a:schemeClr val="accent2">
              <a:lumMod val="20000"/>
              <a:lumOff val="80000"/>
            </a:schemeClr>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Book Antiqua" panose="02040602050305030304" pitchFamily="18" charset="0"/>
              <a:ea typeface="華康儷楷書" panose="03000509000000000000" pitchFamily="65" charset="-120"/>
            </a:endParaRPr>
          </a:p>
        </p:txBody>
      </p:sp>
      <p:sp>
        <p:nvSpPr>
          <p:cNvPr id="16" name="矩形 15"/>
          <p:cNvSpPr/>
          <p:nvPr/>
        </p:nvSpPr>
        <p:spPr>
          <a:xfrm>
            <a:off x="5833208" y="1428962"/>
            <a:ext cx="5206265" cy="907941"/>
          </a:xfrm>
          <a:prstGeom prst="rect">
            <a:avLst/>
          </a:prstGeom>
          <a:solidFill>
            <a:schemeClr val="bg1">
              <a:lumMod val="95000"/>
            </a:schemeClr>
          </a:solidFill>
        </p:spPr>
        <p:txBody>
          <a:bodyPr wrap="square">
            <a:spAutoFit/>
          </a:bodyPr>
          <a:lstStyle/>
          <a:p>
            <a:pPr marL="182563" indent="-162000" algn="just">
              <a:spcBef>
                <a:spcPts val="600"/>
              </a:spcBef>
            </a:pPr>
            <a:r>
              <a:rPr lang="en-US" altLang="zh-TW" sz="1600" kern="100" spc="-100" dirty="0" smtClean="0">
                <a:latin typeface="Book Antiqua" panose="02040602050305030304" pitchFamily="18" charset="0"/>
                <a:ea typeface="華康儷楷書" panose="03000509000000000000" pitchFamily="65" charset="-120"/>
              </a:rPr>
              <a:t>1.</a:t>
            </a:r>
            <a:r>
              <a:rPr lang="zh-TW" altLang="en-US" sz="1600" kern="100" spc="-100" dirty="0" smtClean="0">
                <a:latin typeface="Book Antiqua" panose="02040602050305030304" pitchFamily="18" charset="0"/>
                <a:ea typeface="華康儷楷書" panose="03000509000000000000" pitchFamily="65" charset="-120"/>
              </a:rPr>
              <a:t> 經</a:t>
            </a:r>
            <a:r>
              <a:rPr lang="zh-TW" altLang="en-US" sz="1600" kern="100" spc="-100" dirty="0">
                <a:latin typeface="Book Antiqua" panose="02040602050305030304" pitchFamily="18" charset="0"/>
                <a:ea typeface="華康儷楷書" panose="03000509000000000000" pitchFamily="65" charset="-120"/>
              </a:rPr>
              <a:t>考生</a:t>
            </a:r>
            <a:r>
              <a:rPr lang="zh-TW" altLang="en-US" sz="1600" b="1" u="sng" kern="100" spc="-100" dirty="0">
                <a:solidFill>
                  <a:srgbClr val="0000FF"/>
                </a:solidFill>
                <a:latin typeface="Book Antiqua" panose="02040602050305030304" pitchFamily="18" charset="0"/>
                <a:ea typeface="華康儷楷書" panose="03000509000000000000" pitchFamily="65" charset="-120"/>
              </a:rPr>
              <a:t>就讀高中</a:t>
            </a:r>
            <a:r>
              <a:rPr lang="zh-TW" altLang="en-US" sz="1600" kern="100" spc="-100" dirty="0">
                <a:latin typeface="Book Antiqua" panose="02040602050305030304" pitchFamily="18" charset="0"/>
                <a:ea typeface="華康儷楷書" panose="03000509000000000000" pitchFamily="65" charset="-120"/>
              </a:rPr>
              <a:t>循程序向</a:t>
            </a:r>
            <a:r>
              <a:rPr lang="en-US" altLang="zh-TW" sz="1600" b="1" u="sng" kern="100" spc="-100" dirty="0">
                <a:solidFill>
                  <a:srgbClr val="0000FF"/>
                </a:solidFill>
                <a:latin typeface="Book Antiqua" panose="02040602050305030304" pitchFamily="18" charset="0"/>
                <a:ea typeface="華康儷楷書" panose="03000509000000000000" pitchFamily="65" charset="-120"/>
              </a:rPr>
              <a:t>EP</a:t>
            </a:r>
            <a:r>
              <a:rPr lang="zh-TW" altLang="en-US" sz="1600" b="1" u="sng" kern="100" spc="-100" dirty="0">
                <a:solidFill>
                  <a:srgbClr val="0000FF"/>
                </a:solidFill>
                <a:latin typeface="Book Antiqua" panose="02040602050305030304" pitchFamily="18" charset="0"/>
                <a:ea typeface="華康儷楷書" panose="03000509000000000000" pitchFamily="65" charset="-120"/>
              </a:rPr>
              <a:t>中央資料庫</a:t>
            </a:r>
            <a:r>
              <a:rPr lang="zh-TW" altLang="en-US" sz="1600" kern="100" spc="-100" dirty="0" smtClean="0">
                <a:latin typeface="Book Antiqua" panose="02040602050305030304" pitchFamily="18" charset="0"/>
                <a:ea typeface="華康儷楷書" panose="03000509000000000000" pitchFamily="65" charset="-120"/>
              </a:rPr>
              <a:t>申請更正。</a:t>
            </a:r>
            <a:endParaRPr lang="en-US" altLang="zh-TW" sz="1600" kern="100" spc="-100" dirty="0" smtClean="0">
              <a:latin typeface="Book Antiqua" panose="02040602050305030304" pitchFamily="18" charset="0"/>
              <a:ea typeface="華康儷楷書" panose="03000509000000000000" pitchFamily="65" charset="-120"/>
            </a:endParaRPr>
          </a:p>
          <a:p>
            <a:pPr marL="182563" indent="-162000" algn="just">
              <a:spcBef>
                <a:spcPts val="600"/>
              </a:spcBef>
            </a:pPr>
            <a:r>
              <a:rPr lang="en-US" altLang="zh-TW" sz="1600" kern="100" spc="-100" dirty="0" smtClean="0">
                <a:latin typeface="Book Antiqua" panose="02040602050305030304" pitchFamily="18" charset="0"/>
                <a:ea typeface="華康儷楷書" panose="03000509000000000000" pitchFamily="65" charset="-120"/>
              </a:rPr>
              <a:t>2.</a:t>
            </a:r>
            <a:r>
              <a:rPr lang="en-US" altLang="zh-TW" sz="1600" kern="100" spc="-100" dirty="0">
                <a:latin typeface="Book Antiqua" panose="02040602050305030304" pitchFamily="18" charset="0"/>
                <a:ea typeface="華康儷楷書" panose="03000509000000000000" pitchFamily="65" charset="-120"/>
              </a:rPr>
              <a:t>.</a:t>
            </a:r>
            <a:r>
              <a:rPr lang="en-US" altLang="zh-TW" sz="1600" b="1" u="sng" kern="100" spc="-100" dirty="0" smtClean="0">
                <a:solidFill>
                  <a:srgbClr val="0000FF"/>
                </a:solidFill>
                <a:latin typeface="Book Antiqua" panose="02040602050305030304" pitchFamily="18" charset="0"/>
                <a:ea typeface="華康儷楷書" panose="03000509000000000000" pitchFamily="65" charset="-120"/>
              </a:rPr>
              <a:t>EP</a:t>
            </a:r>
            <a:r>
              <a:rPr lang="zh-TW" altLang="en-US" sz="1600" b="1" u="sng" kern="100" spc="-100" dirty="0" smtClean="0">
                <a:solidFill>
                  <a:srgbClr val="0000FF"/>
                </a:solidFill>
                <a:latin typeface="Book Antiqua" panose="02040602050305030304" pitchFamily="18" charset="0"/>
                <a:ea typeface="華康儷楷書" panose="03000509000000000000" pitchFamily="65" charset="-120"/>
              </a:rPr>
              <a:t>中央資料庫</a:t>
            </a:r>
            <a:r>
              <a:rPr lang="zh-TW" altLang="en-US" sz="1600" kern="100" spc="-100" dirty="0">
                <a:latin typeface="Book Antiqua" panose="02040602050305030304" pitchFamily="18" charset="0"/>
                <a:ea typeface="華康儷楷書" panose="03000509000000000000" pitchFamily="65" charset="-120"/>
              </a:rPr>
              <a:t>於</a:t>
            </a:r>
            <a:r>
              <a:rPr lang="en-US" altLang="zh-TW" sz="1600" u="sng" kern="100" spc="-100" dirty="0" smtClean="0">
                <a:latin typeface="Book Antiqua" panose="02040602050305030304" pitchFamily="18" charset="0"/>
                <a:ea typeface="華康儷楷書" panose="03000509000000000000" pitchFamily="65" charset="-120"/>
              </a:rPr>
              <a:t>111.4.28~29</a:t>
            </a:r>
            <a:r>
              <a:rPr lang="zh-TW" altLang="en-US" sz="1600" kern="100" spc="-100" dirty="0" smtClean="0">
                <a:latin typeface="Book Antiqua" panose="02040602050305030304" pitchFamily="18" charset="0"/>
                <a:ea typeface="華康儷楷書" panose="03000509000000000000" pitchFamily="65" charset="-120"/>
              </a:rPr>
              <a:t>將</a:t>
            </a:r>
            <a:r>
              <a:rPr lang="zh-TW" altLang="en-US" sz="1600" kern="100" spc="-100" dirty="0" smtClean="0">
                <a:solidFill>
                  <a:srgbClr val="FF0000"/>
                </a:solidFill>
                <a:latin typeface="Book Antiqua" panose="02040602050305030304" pitchFamily="18" charset="0"/>
                <a:ea typeface="華康儷楷書" panose="03000509000000000000" pitchFamily="65" charset="-120"/>
              </a:rPr>
              <a:t>第</a:t>
            </a:r>
            <a:r>
              <a:rPr lang="en-US" altLang="zh-TW" sz="1600" kern="100" spc="-100" dirty="0" smtClean="0">
                <a:solidFill>
                  <a:srgbClr val="FF0000"/>
                </a:solidFill>
                <a:latin typeface="Book Antiqua" panose="02040602050305030304" pitchFamily="18" charset="0"/>
                <a:ea typeface="華康儷楷書" panose="03000509000000000000" pitchFamily="65" charset="-120"/>
              </a:rPr>
              <a:t>1~5</a:t>
            </a:r>
            <a:r>
              <a:rPr lang="zh-TW" altLang="en-US" sz="1600" kern="100" spc="-100" dirty="0" smtClean="0">
                <a:solidFill>
                  <a:srgbClr val="FF0000"/>
                </a:solidFill>
                <a:latin typeface="Book Antiqua" panose="02040602050305030304" pitchFamily="18" charset="0"/>
                <a:ea typeface="華康儷楷書" panose="03000509000000000000" pitchFamily="65" charset="-120"/>
              </a:rPr>
              <a:t>學期</a:t>
            </a:r>
            <a:r>
              <a:rPr lang="zh-TW" altLang="en-US" sz="1600" kern="100" spc="-100" dirty="0">
                <a:latin typeface="Book Antiqua" panose="02040602050305030304" pitchFamily="18" charset="0"/>
                <a:ea typeface="華康儷楷書" panose="03000509000000000000" pitchFamily="65" charset="-120"/>
              </a:rPr>
              <a:t>修課紀錄</a:t>
            </a:r>
            <a:r>
              <a:rPr lang="zh-TW" altLang="en-US" sz="1600" kern="100" spc="-100" dirty="0" smtClean="0">
                <a:latin typeface="Book Antiqua" panose="02040602050305030304" pitchFamily="18" charset="0"/>
                <a:ea typeface="華康儷楷書" panose="03000509000000000000" pitchFamily="65" charset="-120"/>
              </a:rPr>
              <a:t>、</a:t>
            </a:r>
            <a:r>
              <a:rPr lang="en-US" altLang="zh-TW" sz="1600" kern="100" spc="-100" dirty="0" smtClean="0">
                <a:latin typeface="Book Antiqua" panose="02040602050305030304" pitchFamily="18" charset="0"/>
                <a:ea typeface="華康儷楷書" panose="03000509000000000000" pitchFamily="65" charset="-120"/>
              </a:rPr>
              <a:t/>
            </a:r>
            <a:br>
              <a:rPr lang="en-US" altLang="zh-TW" sz="1600" kern="100" spc="-100" dirty="0" smtClean="0">
                <a:latin typeface="Book Antiqua" panose="02040602050305030304" pitchFamily="18" charset="0"/>
                <a:ea typeface="華康儷楷書" panose="03000509000000000000" pitchFamily="65" charset="-120"/>
              </a:rPr>
            </a:br>
            <a:r>
              <a:rPr lang="zh-TW" altLang="en-US" sz="1600" kern="100" spc="-100" dirty="0" smtClean="0">
                <a:solidFill>
                  <a:srgbClr val="FF0000"/>
                </a:solidFill>
                <a:latin typeface="Book Antiqua" panose="02040602050305030304" pitchFamily="18" charset="0"/>
                <a:ea typeface="華康儷楷書" panose="03000509000000000000" pitchFamily="65" charset="-120"/>
              </a:rPr>
              <a:t>第</a:t>
            </a:r>
            <a:r>
              <a:rPr lang="en-US" altLang="zh-TW" sz="1600" kern="100" spc="-100" dirty="0" smtClean="0">
                <a:solidFill>
                  <a:srgbClr val="FF0000"/>
                </a:solidFill>
                <a:latin typeface="Book Antiqua" panose="02040602050305030304" pitchFamily="18" charset="0"/>
                <a:ea typeface="華康儷楷書" panose="03000509000000000000" pitchFamily="65" charset="-120"/>
              </a:rPr>
              <a:t>5~6</a:t>
            </a:r>
            <a:r>
              <a:rPr lang="zh-TW" altLang="en-US" sz="1600" kern="100" spc="-100" dirty="0">
                <a:solidFill>
                  <a:srgbClr val="FF0000"/>
                </a:solidFill>
                <a:latin typeface="Book Antiqua" panose="02040602050305030304" pitchFamily="18" charset="0"/>
                <a:ea typeface="華康儷楷書" panose="03000509000000000000" pitchFamily="65" charset="-120"/>
              </a:rPr>
              <a:t>學期</a:t>
            </a:r>
            <a:r>
              <a:rPr lang="zh-TW" altLang="en-US" sz="1600" kern="100" spc="-100" dirty="0">
                <a:latin typeface="Book Antiqua" panose="02040602050305030304" pitchFamily="18" charset="0"/>
                <a:ea typeface="華康儷楷書" panose="03000509000000000000" pitchFamily="65" charset="-120"/>
              </a:rPr>
              <a:t>的課程學習成果及多元</a:t>
            </a:r>
            <a:r>
              <a:rPr lang="zh-TW" altLang="en-US" sz="1600" kern="100" spc="-100" dirty="0" smtClean="0">
                <a:latin typeface="Book Antiqua" panose="02040602050305030304" pitchFamily="18" charset="0"/>
                <a:ea typeface="華康儷楷書" panose="03000509000000000000" pitchFamily="65" charset="-120"/>
              </a:rPr>
              <a:t>表現傳予</a:t>
            </a:r>
            <a:r>
              <a:rPr lang="zh-TW" altLang="en-US" sz="1600" b="1" u="sng" kern="100" spc="-100" dirty="0" smtClean="0">
                <a:solidFill>
                  <a:srgbClr val="0000FF"/>
                </a:solidFill>
                <a:latin typeface="Book Antiqua" panose="02040602050305030304" pitchFamily="18" charset="0"/>
                <a:ea typeface="華康儷楷書" panose="03000509000000000000" pitchFamily="65" charset="-120"/>
              </a:rPr>
              <a:t>聯合會</a:t>
            </a:r>
            <a:r>
              <a:rPr lang="zh-TW" altLang="en-US" sz="1600" kern="100" spc="-100" dirty="0">
                <a:latin typeface="Book Antiqua" panose="02040602050305030304" pitchFamily="18" charset="0"/>
                <a:ea typeface="華康儷楷書" panose="03000509000000000000" pitchFamily="65" charset="-120"/>
              </a:rPr>
              <a:t>。</a:t>
            </a:r>
            <a:endParaRPr lang="zh-TW" altLang="en-US" sz="1600" b="1" spc="-100" dirty="0">
              <a:solidFill>
                <a:srgbClr val="0000FF"/>
              </a:solidFill>
              <a:latin typeface="Book Antiqua" panose="02040602050305030304" pitchFamily="18" charset="0"/>
              <a:ea typeface="華康儷楷書" panose="03000509000000000000" pitchFamily="65" charset="-120"/>
            </a:endParaRPr>
          </a:p>
        </p:txBody>
      </p:sp>
      <p:sp>
        <p:nvSpPr>
          <p:cNvPr id="17" name="矩形 16"/>
          <p:cNvSpPr/>
          <p:nvPr/>
        </p:nvSpPr>
        <p:spPr>
          <a:xfrm>
            <a:off x="5833208" y="3071591"/>
            <a:ext cx="5206265" cy="1154162"/>
          </a:xfrm>
          <a:prstGeom prst="rect">
            <a:avLst/>
          </a:prstGeom>
          <a:solidFill>
            <a:schemeClr val="bg1">
              <a:lumMod val="95000"/>
            </a:schemeClr>
          </a:solidFill>
        </p:spPr>
        <p:txBody>
          <a:bodyPr wrap="square">
            <a:spAutoFit/>
          </a:bodyPr>
          <a:lstStyle/>
          <a:p>
            <a:pPr marL="182563" indent="-162000" algn="just">
              <a:spcBef>
                <a:spcPts val="600"/>
              </a:spcBef>
            </a:pPr>
            <a:r>
              <a:rPr lang="en-US" altLang="zh-TW" sz="1600" kern="100" spc="-100" dirty="0">
                <a:latin typeface="Book Antiqua" panose="02040602050305030304" pitchFamily="18" charset="0"/>
                <a:ea typeface="華康儷楷書" panose="03000509000000000000" pitchFamily="65" charset="-120"/>
              </a:rPr>
              <a:t>1</a:t>
            </a:r>
            <a:r>
              <a:rPr lang="en-US" altLang="zh-TW" sz="1600" kern="100" spc="-100" dirty="0" smtClean="0">
                <a:latin typeface="Book Antiqua" panose="02040602050305030304" pitchFamily="18" charset="0"/>
                <a:ea typeface="華康儷楷書" panose="03000509000000000000" pitchFamily="65" charset="-120"/>
              </a:rPr>
              <a:t>.</a:t>
            </a:r>
            <a:r>
              <a:rPr lang="zh-TW" altLang="en-US" sz="1600" b="1" u="sng" kern="100" spc="-100" dirty="0" smtClean="0">
                <a:solidFill>
                  <a:srgbClr val="0000FF"/>
                </a:solidFill>
                <a:latin typeface="Book Antiqua" panose="02040602050305030304" pitchFamily="18" charset="0"/>
                <a:ea typeface="華康儷楷書" panose="03000509000000000000" pitchFamily="65" charset="-120"/>
              </a:rPr>
              <a:t>就讀</a:t>
            </a:r>
            <a:r>
              <a:rPr lang="zh-TW" altLang="en-US" sz="1600" b="1" u="sng" kern="100" spc="-100" dirty="0">
                <a:solidFill>
                  <a:srgbClr val="0000FF"/>
                </a:solidFill>
                <a:latin typeface="Book Antiqua" panose="02040602050305030304" pitchFamily="18" charset="0"/>
                <a:ea typeface="華康儷楷書" panose="03000509000000000000" pitchFamily="65" charset="-120"/>
              </a:rPr>
              <a:t>高中</a:t>
            </a:r>
            <a:r>
              <a:rPr lang="zh-TW" altLang="en-US" sz="1600" kern="100" spc="-100" dirty="0">
                <a:latin typeface="Book Antiqua" panose="02040602050305030304" pitchFamily="18" charset="0"/>
                <a:ea typeface="華康儷楷書" panose="03000509000000000000" pitchFamily="65" charset="-120"/>
              </a:rPr>
              <a:t>認有不可歸責於考生之事由，</a:t>
            </a:r>
            <a:r>
              <a:rPr lang="zh-TW" altLang="en-US" sz="1600" kern="100" spc="-100" dirty="0" smtClean="0">
                <a:latin typeface="Book Antiqua" panose="02040602050305030304" pitchFamily="18" charset="0"/>
                <a:ea typeface="華康儷楷書" panose="03000509000000000000" pitchFamily="65" charset="-120"/>
              </a:rPr>
              <a:t>正式函文予</a:t>
            </a:r>
            <a:r>
              <a:rPr lang="zh-TW" altLang="en-US" sz="1600" b="1" u="sng" kern="100" spc="-100" dirty="0" smtClean="0">
                <a:solidFill>
                  <a:srgbClr val="0000FF"/>
                </a:solidFill>
                <a:latin typeface="Book Antiqua" panose="02040602050305030304" pitchFamily="18" charset="0"/>
                <a:ea typeface="華康儷楷書" panose="03000509000000000000" pitchFamily="65" charset="-120"/>
              </a:rPr>
              <a:t>聯合會</a:t>
            </a:r>
            <a:r>
              <a:rPr lang="zh-TW" altLang="en-US" sz="1600" kern="100" spc="-100" dirty="0" smtClean="0">
                <a:latin typeface="Book Antiqua" panose="02040602050305030304" pitchFamily="18" charset="0"/>
                <a:ea typeface="華康儷楷書" panose="03000509000000000000" pitchFamily="65" charset="-120"/>
              </a:rPr>
              <a:t>及</a:t>
            </a:r>
            <a:r>
              <a:rPr lang="zh-TW" altLang="en-US" sz="1600" b="1" u="sng" kern="100" spc="-100" dirty="0" smtClean="0">
                <a:solidFill>
                  <a:srgbClr val="0000FF"/>
                </a:solidFill>
                <a:latin typeface="Book Antiqua" panose="02040602050305030304" pitchFamily="18" charset="0"/>
                <a:ea typeface="華康儷楷書" panose="03000509000000000000" pitchFamily="65" charset="-120"/>
              </a:rPr>
              <a:t>報名</a:t>
            </a:r>
            <a:r>
              <a:rPr lang="zh-TW" altLang="en-US" sz="1600" b="1" u="sng" kern="100" spc="-100" dirty="0">
                <a:solidFill>
                  <a:srgbClr val="0000FF"/>
                </a:solidFill>
                <a:latin typeface="Book Antiqua" panose="02040602050305030304" pitchFamily="18" charset="0"/>
                <a:ea typeface="華康儷楷書" panose="03000509000000000000" pitchFamily="65" charset="-120"/>
              </a:rPr>
              <a:t>校</a:t>
            </a:r>
            <a:r>
              <a:rPr lang="zh-TW" altLang="en-US" sz="1600" b="1" u="sng" kern="100" spc="-100" dirty="0" smtClean="0">
                <a:solidFill>
                  <a:srgbClr val="0000FF"/>
                </a:solidFill>
                <a:latin typeface="Book Antiqua" panose="02040602050305030304" pitchFamily="18" charset="0"/>
                <a:ea typeface="華康儷楷書" panose="03000509000000000000" pitchFamily="65" charset="-120"/>
              </a:rPr>
              <a:t>系</a:t>
            </a:r>
            <a:r>
              <a:rPr lang="zh-TW" altLang="en-US" sz="1600" kern="100" spc="-100" dirty="0">
                <a:latin typeface="Book Antiqua" panose="02040602050305030304" pitchFamily="18" charset="0"/>
                <a:ea typeface="華康儷楷書" panose="03000509000000000000" pitchFamily="65" charset="-120"/>
              </a:rPr>
              <a:t>。</a:t>
            </a:r>
            <a:endParaRPr lang="en-US" altLang="zh-TW" sz="1600" u="sng" kern="100" spc="-100" dirty="0">
              <a:latin typeface="Book Antiqua" panose="02040602050305030304" pitchFamily="18" charset="0"/>
              <a:ea typeface="華康儷楷書" panose="03000509000000000000" pitchFamily="65" charset="-120"/>
            </a:endParaRPr>
          </a:p>
          <a:p>
            <a:pPr marL="182563" indent="-162000" algn="just">
              <a:spcBef>
                <a:spcPts val="600"/>
              </a:spcBef>
            </a:pPr>
            <a:r>
              <a:rPr lang="en-US" altLang="zh-TW" sz="1600" kern="100" spc="-100" dirty="0">
                <a:latin typeface="Book Antiqua" panose="02040602050305030304" pitchFamily="18" charset="0"/>
                <a:ea typeface="華康儷楷書" panose="03000509000000000000" pitchFamily="65" charset="-120"/>
              </a:rPr>
              <a:t>2</a:t>
            </a:r>
            <a:r>
              <a:rPr lang="en-US" altLang="zh-TW" sz="1600" kern="100" spc="-100" dirty="0" smtClean="0">
                <a:latin typeface="Book Antiqua" panose="02040602050305030304" pitchFamily="18" charset="0"/>
                <a:ea typeface="華康儷楷書" panose="03000509000000000000" pitchFamily="65" charset="-120"/>
              </a:rPr>
              <a:t>.</a:t>
            </a:r>
            <a:r>
              <a:rPr lang="zh-TW" altLang="en-US" sz="1600" b="1" u="sng" kern="100" spc="-100" dirty="0" smtClean="0">
                <a:solidFill>
                  <a:srgbClr val="0000FF"/>
                </a:solidFill>
                <a:latin typeface="Book Antiqua" panose="02040602050305030304" pitchFamily="18" charset="0"/>
                <a:ea typeface="華康儷楷書" panose="03000509000000000000" pitchFamily="65" charset="-120"/>
              </a:rPr>
              <a:t>就讀</a:t>
            </a:r>
            <a:r>
              <a:rPr lang="zh-TW" altLang="en-US" sz="1600" b="1" u="sng" kern="100" spc="-100" dirty="0">
                <a:solidFill>
                  <a:srgbClr val="0000FF"/>
                </a:solidFill>
                <a:latin typeface="Book Antiqua" panose="02040602050305030304" pitchFamily="18" charset="0"/>
                <a:ea typeface="華康儷楷書" panose="03000509000000000000" pitchFamily="65" charset="-120"/>
              </a:rPr>
              <a:t>高中</a:t>
            </a:r>
            <a:r>
              <a:rPr lang="zh-TW" altLang="en-US" sz="1600" kern="100" spc="-100" dirty="0">
                <a:latin typeface="Book Antiqua" panose="02040602050305030304" pitchFamily="18" charset="0"/>
                <a:ea typeface="華康儷楷書" panose="03000509000000000000" pitchFamily="65" charset="-120"/>
              </a:rPr>
              <a:t>於</a:t>
            </a:r>
            <a:r>
              <a:rPr lang="en-US" altLang="zh-TW" sz="1600" u="sng" kern="100" spc="-100" dirty="0">
                <a:latin typeface="Book Antiqua" panose="02040602050305030304" pitchFamily="18" charset="0"/>
                <a:ea typeface="華康儷楷書" panose="03000509000000000000" pitchFamily="65" charset="-120"/>
              </a:rPr>
              <a:t>111.5.12~13</a:t>
            </a:r>
            <a:r>
              <a:rPr lang="zh-TW" altLang="en-US" sz="1600" kern="100" spc="-100" dirty="0">
                <a:latin typeface="Book Antiqua" panose="02040602050305030304" pitchFamily="18" charset="0"/>
                <a:ea typeface="華康儷楷書" panose="03000509000000000000" pitchFamily="65" charset="-120"/>
              </a:rPr>
              <a:t>將</a:t>
            </a:r>
            <a:r>
              <a:rPr lang="zh-TW" altLang="en-US" sz="1600" kern="100" spc="-100" dirty="0">
                <a:solidFill>
                  <a:srgbClr val="FF0000"/>
                </a:solidFill>
                <a:latin typeface="Book Antiqua" panose="02040602050305030304" pitchFamily="18" charset="0"/>
                <a:ea typeface="華康儷楷書" panose="03000509000000000000" pitchFamily="65" charset="-120"/>
              </a:rPr>
              <a:t>第</a:t>
            </a:r>
            <a:r>
              <a:rPr lang="en-US" altLang="zh-TW" sz="1600" kern="100" spc="-100" dirty="0" smtClean="0">
                <a:solidFill>
                  <a:srgbClr val="FF0000"/>
                </a:solidFill>
                <a:latin typeface="Book Antiqua" panose="02040602050305030304" pitchFamily="18" charset="0"/>
                <a:ea typeface="華康儷楷書" panose="03000509000000000000" pitchFamily="65" charset="-120"/>
              </a:rPr>
              <a:t>5</a:t>
            </a:r>
            <a:r>
              <a:rPr lang="zh-TW" altLang="en-US" sz="1600" kern="100" spc="-100" dirty="0" smtClean="0">
                <a:solidFill>
                  <a:srgbClr val="FF0000"/>
                </a:solidFill>
                <a:latin typeface="Book Antiqua" panose="02040602050305030304" pitchFamily="18" charset="0"/>
                <a:ea typeface="華康儷楷書" panose="03000509000000000000" pitchFamily="65" charset="-120"/>
              </a:rPr>
              <a:t>學期</a:t>
            </a:r>
            <a:r>
              <a:rPr lang="zh-TW" altLang="en-US" sz="1600" kern="100" spc="-100" dirty="0">
                <a:latin typeface="Book Antiqua" panose="02040602050305030304" pitchFamily="18" charset="0"/>
                <a:ea typeface="華康儷楷書" panose="03000509000000000000" pitchFamily="65" charset="-120"/>
              </a:rPr>
              <a:t>修正後的修課紀錄</a:t>
            </a:r>
            <a:r>
              <a:rPr lang="en-US" altLang="zh-TW" sz="1600" kern="100" spc="-100" dirty="0">
                <a:latin typeface="Book Antiqua" panose="02040602050305030304" pitchFamily="18" charset="0"/>
                <a:ea typeface="華康儷楷書" panose="03000509000000000000" pitchFamily="65" charset="-120"/>
              </a:rPr>
              <a:t>PDF</a:t>
            </a:r>
            <a:r>
              <a:rPr lang="zh-TW" altLang="en-US" sz="1600" kern="100" spc="-100" dirty="0">
                <a:latin typeface="Book Antiqua" panose="02040602050305030304" pitchFamily="18" charset="0"/>
                <a:ea typeface="華康儷楷書" panose="03000509000000000000" pitchFamily="65" charset="-120"/>
              </a:rPr>
              <a:t>檔，併同第</a:t>
            </a:r>
            <a:r>
              <a:rPr lang="en-US" altLang="zh-TW" sz="1600" kern="100" spc="-100" dirty="0">
                <a:latin typeface="Book Antiqua" panose="02040602050305030304" pitchFamily="18" charset="0"/>
                <a:ea typeface="華康儷楷書" panose="03000509000000000000" pitchFamily="65" charset="-120"/>
              </a:rPr>
              <a:t>6</a:t>
            </a:r>
            <a:r>
              <a:rPr lang="zh-TW" altLang="en-US" sz="1600" kern="100" spc="-100" dirty="0">
                <a:latin typeface="Book Antiqua" panose="02040602050305030304" pitchFamily="18" charset="0"/>
                <a:ea typeface="華康儷楷書" panose="03000509000000000000" pitchFamily="65" charset="-120"/>
              </a:rPr>
              <a:t>個學期修課紀錄</a:t>
            </a:r>
            <a:r>
              <a:rPr lang="en-US" altLang="zh-TW" sz="1600" kern="100" spc="-100" dirty="0">
                <a:latin typeface="Book Antiqua" panose="02040602050305030304" pitchFamily="18" charset="0"/>
                <a:ea typeface="華康儷楷書" panose="03000509000000000000" pitchFamily="65" charset="-120"/>
              </a:rPr>
              <a:t>PDF</a:t>
            </a:r>
            <a:r>
              <a:rPr lang="zh-TW" altLang="en-US" sz="1600" kern="100" spc="-100" dirty="0">
                <a:latin typeface="Book Antiqua" panose="02040602050305030304" pitchFamily="18" charset="0"/>
                <a:ea typeface="華康儷楷書" panose="03000509000000000000" pitchFamily="65" charset="-120"/>
              </a:rPr>
              <a:t>檔案傳予</a:t>
            </a:r>
            <a:r>
              <a:rPr lang="zh-TW" altLang="en-US" sz="1600" b="1" u="sng" kern="100" spc="-100" dirty="0" smtClean="0">
                <a:solidFill>
                  <a:srgbClr val="0000FF"/>
                </a:solidFill>
                <a:latin typeface="Book Antiqua" panose="02040602050305030304" pitchFamily="18" charset="0"/>
                <a:ea typeface="華康儷楷書" panose="03000509000000000000" pitchFamily="65" charset="-120"/>
              </a:rPr>
              <a:t>聯合會</a:t>
            </a:r>
            <a:r>
              <a:rPr lang="zh-TW" altLang="en-US" sz="1600" kern="100" spc="-100" dirty="0">
                <a:latin typeface="Book Antiqua" panose="02040602050305030304" pitchFamily="18" charset="0"/>
                <a:ea typeface="華康儷楷書" panose="03000509000000000000" pitchFamily="65" charset="-120"/>
              </a:rPr>
              <a:t>。</a:t>
            </a:r>
            <a:endParaRPr lang="zh-TW" altLang="en-US" sz="1600" b="1" u="sng" kern="100" spc="-100" dirty="0">
              <a:solidFill>
                <a:srgbClr val="0000FF"/>
              </a:solidFill>
              <a:latin typeface="Book Antiqua" panose="02040602050305030304" pitchFamily="18" charset="0"/>
              <a:ea typeface="華康儷楷書" panose="03000509000000000000" pitchFamily="65" charset="-120"/>
            </a:endParaRPr>
          </a:p>
        </p:txBody>
      </p:sp>
      <p:sp>
        <p:nvSpPr>
          <p:cNvPr id="18" name="矩形 17"/>
          <p:cNvSpPr/>
          <p:nvPr/>
        </p:nvSpPr>
        <p:spPr>
          <a:xfrm>
            <a:off x="5833208" y="4562118"/>
            <a:ext cx="5206265" cy="1154162"/>
          </a:xfrm>
          <a:prstGeom prst="rect">
            <a:avLst/>
          </a:prstGeom>
          <a:solidFill>
            <a:schemeClr val="bg1">
              <a:lumMod val="95000"/>
            </a:schemeClr>
          </a:solidFill>
        </p:spPr>
        <p:txBody>
          <a:bodyPr wrap="square">
            <a:spAutoFit/>
          </a:bodyPr>
          <a:lstStyle/>
          <a:p>
            <a:pPr marL="182563" indent="-182563" algn="just">
              <a:spcBef>
                <a:spcPts val="600"/>
              </a:spcBef>
            </a:pPr>
            <a:r>
              <a:rPr lang="en-US" altLang="zh-TW" sz="1600" kern="100" spc="-100" dirty="0">
                <a:latin typeface="Book Antiqua" panose="02040602050305030304" pitchFamily="18" charset="0"/>
                <a:ea typeface="華康儷楷書" panose="03000509000000000000" pitchFamily="65" charset="-120"/>
              </a:rPr>
              <a:t>1</a:t>
            </a:r>
            <a:r>
              <a:rPr lang="en-US" altLang="zh-TW" sz="1600" kern="100" spc="-100" dirty="0" smtClean="0">
                <a:latin typeface="Book Antiqua" panose="02040602050305030304" pitchFamily="18" charset="0"/>
                <a:ea typeface="華康儷楷書" panose="03000509000000000000" pitchFamily="65" charset="-120"/>
              </a:rPr>
              <a:t>.</a:t>
            </a:r>
            <a:r>
              <a:rPr lang="zh-TW" altLang="en-US" sz="1600" kern="100" spc="-100" dirty="0" smtClean="0">
                <a:latin typeface="Book Antiqua" panose="02040602050305030304" pitchFamily="18" charset="0"/>
                <a:ea typeface="華康儷楷書" panose="03000509000000000000" pitchFamily="65" charset="-120"/>
              </a:rPr>
              <a:t>考生</a:t>
            </a:r>
            <a:r>
              <a:rPr lang="zh-TW" altLang="en-US" sz="1600" kern="100" spc="-100" dirty="0">
                <a:latin typeface="Book Antiqua" panose="02040602050305030304" pitchFamily="18" charset="0"/>
                <a:ea typeface="華康儷楷書" panose="03000509000000000000" pitchFamily="65" charset="-120"/>
              </a:rPr>
              <a:t>對於</a:t>
            </a:r>
            <a:r>
              <a:rPr lang="zh-TW" altLang="en-US" sz="1600" kern="100" spc="-100" dirty="0">
                <a:solidFill>
                  <a:srgbClr val="FF0000"/>
                </a:solidFill>
                <a:latin typeface="Book Antiqua" panose="02040602050305030304" pitchFamily="18" charset="0"/>
                <a:ea typeface="華康儷楷書" panose="03000509000000000000" pitchFamily="65" charset="-120"/>
              </a:rPr>
              <a:t>第</a:t>
            </a:r>
            <a:r>
              <a:rPr lang="en-US" altLang="zh-TW" sz="1600" kern="100" spc="-100" dirty="0" smtClean="0">
                <a:solidFill>
                  <a:srgbClr val="FF0000"/>
                </a:solidFill>
                <a:latin typeface="Book Antiqua" panose="02040602050305030304" pitchFamily="18" charset="0"/>
                <a:ea typeface="華康儷楷書" panose="03000509000000000000" pitchFamily="65" charset="-120"/>
              </a:rPr>
              <a:t>6</a:t>
            </a:r>
            <a:r>
              <a:rPr lang="zh-TW" altLang="en-US" sz="1600" kern="100" spc="-100" dirty="0" smtClean="0">
                <a:solidFill>
                  <a:srgbClr val="FF0000"/>
                </a:solidFill>
                <a:latin typeface="Book Antiqua" panose="02040602050305030304" pitchFamily="18" charset="0"/>
                <a:ea typeface="華康儷楷書" panose="03000509000000000000" pitchFamily="65" charset="-120"/>
              </a:rPr>
              <a:t>學期</a:t>
            </a:r>
            <a:r>
              <a:rPr lang="zh-TW" altLang="en-US" sz="1600" kern="100" spc="-100" dirty="0">
                <a:latin typeface="Book Antiqua" panose="02040602050305030304" pitchFamily="18" charset="0"/>
                <a:ea typeface="華康儷楷書" panose="03000509000000000000" pitchFamily="65" charset="-120"/>
              </a:rPr>
              <a:t>修課紀錄</a:t>
            </a:r>
            <a:r>
              <a:rPr lang="en-US" altLang="zh-TW" sz="1600" kern="100" spc="-100" dirty="0">
                <a:latin typeface="Book Antiqua" panose="02040602050305030304" pitchFamily="18" charset="0"/>
                <a:ea typeface="華康儷楷書" panose="03000509000000000000" pitchFamily="65" charset="-120"/>
              </a:rPr>
              <a:t>PDF</a:t>
            </a:r>
            <a:r>
              <a:rPr lang="zh-TW" altLang="en-US" sz="1600" kern="100" spc="-100" dirty="0" smtClean="0">
                <a:latin typeface="Book Antiqua" panose="02040602050305030304" pitchFamily="18" charset="0"/>
                <a:ea typeface="華康儷楷書" panose="03000509000000000000" pitchFamily="65" charset="-120"/>
              </a:rPr>
              <a:t>檔若有</a:t>
            </a:r>
            <a:r>
              <a:rPr lang="zh-TW" altLang="en-US" sz="1600" kern="100" spc="-100" dirty="0">
                <a:latin typeface="Book Antiqua" panose="02040602050305030304" pitchFamily="18" charset="0"/>
                <a:ea typeface="華康儷楷書" panose="03000509000000000000" pitchFamily="65" charset="-120"/>
              </a:rPr>
              <a:t>疑義時，須於</a:t>
            </a:r>
            <a:r>
              <a:rPr lang="en-US" altLang="zh-TW" sz="1600" u="sng" kern="100" spc="-100" dirty="0">
                <a:latin typeface="Book Antiqua" panose="02040602050305030304" pitchFamily="18" charset="0"/>
                <a:ea typeface="華康儷楷書" panose="03000509000000000000" pitchFamily="65" charset="-120"/>
              </a:rPr>
              <a:t>111.5.16~17</a:t>
            </a:r>
            <a:r>
              <a:rPr lang="zh-TW" altLang="en-US" sz="1600" kern="100" spc="-100" dirty="0" smtClean="0">
                <a:latin typeface="Book Antiqua" panose="02040602050305030304" pitchFamily="18" charset="0"/>
                <a:ea typeface="華康儷楷書" panose="03000509000000000000" pitchFamily="65" charset="-120"/>
              </a:rPr>
              <a:t>向</a:t>
            </a:r>
            <a:r>
              <a:rPr lang="zh-TW" altLang="en-US" sz="1600" b="1" u="sng" kern="100" spc="-100" dirty="0">
                <a:solidFill>
                  <a:srgbClr val="0000FF"/>
                </a:solidFill>
                <a:latin typeface="Book Antiqua" panose="02040602050305030304" pitchFamily="18" charset="0"/>
                <a:ea typeface="華康儷楷書" panose="03000509000000000000" pitchFamily="65" charset="-120"/>
              </a:rPr>
              <a:t>就讀高中</a:t>
            </a:r>
            <a:r>
              <a:rPr lang="zh-TW" altLang="en-US" sz="1600" kern="100" spc="-100" dirty="0" smtClean="0">
                <a:latin typeface="Book Antiqua" panose="02040602050305030304" pitchFamily="18" charset="0"/>
                <a:ea typeface="華康儷楷書" panose="03000509000000000000" pitchFamily="65" charset="-120"/>
              </a:rPr>
              <a:t>提出</a:t>
            </a:r>
            <a:r>
              <a:rPr lang="zh-TW" altLang="en-US" sz="1600" kern="100" spc="-100" dirty="0">
                <a:latin typeface="Book Antiqua" panose="02040602050305030304" pitchFamily="18" charset="0"/>
                <a:ea typeface="華康儷楷書" panose="03000509000000000000" pitchFamily="65" charset="-120"/>
              </a:rPr>
              <a:t>異議。</a:t>
            </a:r>
            <a:endParaRPr lang="en-US" altLang="zh-TW" sz="1600" kern="100" spc="-100" dirty="0">
              <a:latin typeface="Book Antiqua" panose="02040602050305030304" pitchFamily="18" charset="0"/>
              <a:ea typeface="華康儷楷書" panose="03000509000000000000" pitchFamily="65" charset="-120"/>
            </a:endParaRPr>
          </a:p>
          <a:p>
            <a:pPr marL="182563" indent="-182563" algn="just">
              <a:spcBef>
                <a:spcPts val="600"/>
              </a:spcBef>
            </a:pPr>
            <a:r>
              <a:rPr lang="en-US" altLang="zh-TW" sz="1600" kern="100" spc="-100" dirty="0">
                <a:latin typeface="Book Antiqua" panose="02040602050305030304" pitchFamily="18" charset="0"/>
                <a:ea typeface="華康儷楷書" panose="03000509000000000000" pitchFamily="65" charset="-120"/>
              </a:rPr>
              <a:t>2</a:t>
            </a:r>
            <a:r>
              <a:rPr lang="en-US" altLang="zh-TW" sz="1600" kern="100" spc="-100" dirty="0" smtClean="0">
                <a:latin typeface="Book Antiqua" panose="02040602050305030304" pitchFamily="18" charset="0"/>
                <a:ea typeface="華康儷楷書" panose="03000509000000000000" pitchFamily="65" charset="-120"/>
              </a:rPr>
              <a:t>.</a:t>
            </a:r>
            <a:r>
              <a:rPr lang="zh-TW" altLang="en-US" sz="1600" b="1" u="sng" kern="100" spc="-100" dirty="0" smtClean="0">
                <a:solidFill>
                  <a:srgbClr val="0000FF"/>
                </a:solidFill>
                <a:latin typeface="Book Antiqua" panose="02040602050305030304" pitchFamily="18" charset="0"/>
                <a:ea typeface="華康儷楷書" panose="03000509000000000000" pitchFamily="65" charset="-120"/>
              </a:rPr>
              <a:t>就讀</a:t>
            </a:r>
            <a:r>
              <a:rPr lang="zh-TW" altLang="en-US" sz="1600" b="1" u="sng" kern="100" spc="-100" dirty="0">
                <a:solidFill>
                  <a:srgbClr val="0000FF"/>
                </a:solidFill>
                <a:latin typeface="Book Antiqua" panose="02040602050305030304" pitchFamily="18" charset="0"/>
                <a:ea typeface="華康儷楷書" panose="03000509000000000000" pitchFamily="65" charset="-120"/>
              </a:rPr>
              <a:t>高中</a:t>
            </a:r>
            <a:r>
              <a:rPr lang="zh-TW" altLang="en-US" sz="1600" kern="100" spc="-100" dirty="0" smtClean="0">
                <a:latin typeface="Book Antiqua" panose="02040602050305030304" pitchFamily="18" charset="0"/>
                <a:ea typeface="華康儷楷書" panose="03000509000000000000" pitchFamily="65" charset="-120"/>
              </a:rPr>
              <a:t>認</a:t>
            </a:r>
            <a:r>
              <a:rPr lang="zh-TW" altLang="en-US" sz="1600" kern="100" spc="-100" dirty="0">
                <a:latin typeface="Book Antiqua" panose="02040602050305030304" pitchFamily="18" charset="0"/>
                <a:ea typeface="華康儷楷書" panose="03000509000000000000" pitchFamily="65" charset="-120"/>
              </a:rPr>
              <a:t>有不可歸責於考生之</a:t>
            </a:r>
            <a:r>
              <a:rPr lang="zh-TW" altLang="en-US" sz="1600" kern="100" spc="-100" dirty="0" smtClean="0">
                <a:latin typeface="Book Antiqua" panose="02040602050305030304" pitchFamily="18" charset="0"/>
                <a:ea typeface="華康儷楷書" panose="03000509000000000000" pitchFamily="65" charset="-120"/>
              </a:rPr>
              <a:t>事由，正式函文予</a:t>
            </a:r>
            <a:r>
              <a:rPr lang="zh-TW" altLang="en-US" sz="1600" b="1" u="sng" kern="100" spc="-100" dirty="0" smtClean="0">
                <a:solidFill>
                  <a:srgbClr val="0000FF"/>
                </a:solidFill>
                <a:latin typeface="Book Antiqua" panose="02040602050305030304" pitchFamily="18" charset="0"/>
                <a:ea typeface="華康儷楷書" panose="03000509000000000000" pitchFamily="65" charset="-120"/>
              </a:rPr>
              <a:t>報名</a:t>
            </a:r>
            <a:r>
              <a:rPr lang="zh-TW" altLang="en-US" sz="1600" b="1" u="sng" kern="100" spc="-100" dirty="0">
                <a:solidFill>
                  <a:srgbClr val="0000FF"/>
                </a:solidFill>
                <a:latin typeface="Book Antiqua" panose="02040602050305030304" pitchFamily="18" charset="0"/>
                <a:ea typeface="華康儷楷書" panose="03000509000000000000" pitchFamily="65" charset="-120"/>
              </a:rPr>
              <a:t>校</a:t>
            </a:r>
            <a:r>
              <a:rPr lang="zh-TW" altLang="en-US" sz="1600" b="1" u="sng" kern="100" spc="-100" dirty="0" smtClean="0">
                <a:solidFill>
                  <a:srgbClr val="0000FF"/>
                </a:solidFill>
                <a:latin typeface="Book Antiqua" panose="02040602050305030304" pitchFamily="18" charset="0"/>
                <a:ea typeface="華康儷楷書" panose="03000509000000000000" pitchFamily="65" charset="-120"/>
              </a:rPr>
              <a:t>系</a:t>
            </a:r>
            <a:r>
              <a:rPr lang="zh-TW" altLang="en-US" sz="1600" kern="100" spc="-100" dirty="0" smtClean="0">
                <a:latin typeface="Book Antiqua" panose="02040602050305030304" pitchFamily="18" charset="0"/>
                <a:ea typeface="華康儷楷書" panose="03000509000000000000" pitchFamily="65" charset="-120"/>
              </a:rPr>
              <a:t>請求</a:t>
            </a:r>
            <a:r>
              <a:rPr lang="zh-TW" altLang="en-US" sz="1600" kern="100" spc="-100" dirty="0">
                <a:latin typeface="Book Antiqua" panose="02040602050305030304" pitchFamily="18" charset="0"/>
                <a:ea typeface="華康儷楷書" panose="03000509000000000000" pitchFamily="65" charset="-120"/>
              </a:rPr>
              <a:t>更正。</a:t>
            </a:r>
          </a:p>
        </p:txBody>
      </p:sp>
      <p:sp>
        <p:nvSpPr>
          <p:cNvPr id="20" name="向右箭號 19"/>
          <p:cNvSpPr/>
          <p:nvPr/>
        </p:nvSpPr>
        <p:spPr>
          <a:xfrm>
            <a:off x="5481583" y="3469171"/>
            <a:ext cx="304800" cy="365760"/>
          </a:xfrm>
          <a:prstGeom prst="rightArrow">
            <a:avLst/>
          </a:prstGeom>
          <a:solidFill>
            <a:schemeClr val="accent2">
              <a:lumMod val="20000"/>
              <a:lumOff val="80000"/>
            </a:schemeClr>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Book Antiqua" panose="02040602050305030304" pitchFamily="18" charset="0"/>
              <a:ea typeface="華康儷楷書" panose="03000509000000000000" pitchFamily="65" charset="-120"/>
            </a:endParaRPr>
          </a:p>
        </p:txBody>
      </p:sp>
      <p:sp>
        <p:nvSpPr>
          <p:cNvPr id="21" name="向右箭號 20"/>
          <p:cNvSpPr/>
          <p:nvPr/>
        </p:nvSpPr>
        <p:spPr>
          <a:xfrm>
            <a:off x="5481583" y="4948284"/>
            <a:ext cx="304800" cy="365760"/>
          </a:xfrm>
          <a:prstGeom prst="rightArrow">
            <a:avLst/>
          </a:prstGeom>
          <a:solidFill>
            <a:schemeClr val="accent2">
              <a:lumMod val="20000"/>
              <a:lumOff val="80000"/>
            </a:schemeClr>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Book Antiqua" panose="02040602050305030304" pitchFamily="18" charset="0"/>
              <a:ea typeface="華康儷楷書" panose="03000509000000000000" pitchFamily="65" charset="-120"/>
            </a:endParaRPr>
          </a:p>
        </p:txBody>
      </p:sp>
      <p:sp>
        <p:nvSpPr>
          <p:cNvPr id="22" name="矩形 21"/>
          <p:cNvSpPr/>
          <p:nvPr/>
        </p:nvSpPr>
        <p:spPr>
          <a:xfrm>
            <a:off x="1380787" y="1090826"/>
            <a:ext cx="9808393" cy="4694524"/>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2224533751"/>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908094" y="843588"/>
            <a:ext cx="9288517" cy="366043"/>
          </a:xfrm>
          <a:solidFill>
            <a:srgbClr val="FFFFFF">
              <a:alpha val="50196"/>
            </a:srgbClr>
          </a:solidFill>
        </p:spPr>
        <p:txBody>
          <a:bodyPr>
            <a:normAutofit fontScale="85000" lnSpcReduction="20000"/>
          </a:bodyPr>
          <a:lstStyle/>
          <a:p>
            <a:pPr marL="0" indent="0" algn="just">
              <a:buNone/>
            </a:pPr>
            <a:r>
              <a:rPr lang="zh-TW" altLang="zh-TW" dirty="0">
                <a:latin typeface="華康儷楷書" panose="03000509000000000000" pitchFamily="65" charset="-120"/>
                <a:ea typeface="華康儷楷書" panose="03000509000000000000" pitchFamily="65" charset="-120"/>
              </a:rPr>
              <a:t>範例說明：</a:t>
            </a:r>
            <a:endParaRPr lang="en-US" altLang="zh-TW" sz="1800" dirty="0">
              <a:latin typeface="華康儷楷書" panose="03000509000000000000" pitchFamily="65" charset="-120"/>
              <a:ea typeface="華康儷楷書" panose="03000509000000000000" pitchFamily="65" charset="-120"/>
              <a:cs typeface="Times New Roman" panose="02020603050405020304" pitchFamily="18" charset="0"/>
            </a:endParaRPr>
          </a:p>
        </p:txBody>
      </p:sp>
      <p:sp>
        <p:nvSpPr>
          <p:cNvPr id="4" name="投影片編號版面配置區 3"/>
          <p:cNvSpPr>
            <a:spLocks noGrp="1"/>
          </p:cNvSpPr>
          <p:nvPr>
            <p:ph type="sldNum" sz="quarter" idx="12"/>
          </p:nvPr>
        </p:nvSpPr>
        <p:spPr>
          <a:xfrm>
            <a:off x="9896475" y="6301518"/>
            <a:ext cx="2133600" cy="476250"/>
          </a:xfrm>
        </p:spPr>
        <p:txBody>
          <a:bodyPr/>
          <a:lstStyle/>
          <a:p>
            <a:pPr>
              <a:defRPr/>
            </a:pPr>
            <a:fld id="{52B5522C-A27E-428C-8770-BD9512493397}" type="slidenum">
              <a:rPr lang="zh-TW" altLang="en-US" smtClean="0">
                <a:solidFill>
                  <a:schemeClr val="tx1"/>
                </a:solidFill>
              </a:rPr>
              <a:pPr>
                <a:defRPr/>
              </a:pPr>
              <a:t>90</a:t>
            </a:fld>
            <a:endParaRPr lang="en-US" altLang="zh-TW" dirty="0">
              <a:solidFill>
                <a:schemeClr val="tx1"/>
              </a:solidFill>
            </a:endParaRPr>
          </a:p>
        </p:txBody>
      </p:sp>
      <p:graphicFrame>
        <p:nvGraphicFramePr>
          <p:cNvPr id="2" name="表格 1"/>
          <p:cNvGraphicFramePr>
            <a:graphicFrameLocks noGrp="1"/>
          </p:cNvGraphicFramePr>
          <p:nvPr>
            <p:extLst>
              <p:ext uri="{D42A27DB-BD31-4B8C-83A1-F6EECF244321}">
                <p14:modId xmlns:p14="http://schemas.microsoft.com/office/powerpoint/2010/main" val="1738916075"/>
              </p:ext>
            </p:extLst>
          </p:nvPr>
        </p:nvGraphicFramePr>
        <p:xfrm>
          <a:off x="2606139" y="843588"/>
          <a:ext cx="8966736" cy="1249680"/>
        </p:xfrm>
        <a:graphic>
          <a:graphicData uri="http://schemas.openxmlformats.org/drawingml/2006/table">
            <a:tbl>
              <a:tblPr firstRow="1" firstCol="1" lastRow="1" lastCol="1" bandRow="1" bandCol="1">
                <a:tableStyleId>{68D230F3-CF80-4859-8CE7-A43EE81993B5}</a:tableStyleId>
              </a:tblPr>
              <a:tblGrid>
                <a:gridCol w="5306292">
                  <a:extLst>
                    <a:ext uri="{9D8B030D-6E8A-4147-A177-3AD203B41FA5}">
                      <a16:colId xmlns:a16="http://schemas.microsoft.com/office/drawing/2014/main" val="4203468891"/>
                    </a:ext>
                  </a:extLst>
                </a:gridCol>
                <a:gridCol w="1199744">
                  <a:extLst>
                    <a:ext uri="{9D8B030D-6E8A-4147-A177-3AD203B41FA5}">
                      <a16:colId xmlns:a16="http://schemas.microsoft.com/office/drawing/2014/main" val="2176849291"/>
                    </a:ext>
                  </a:extLst>
                </a:gridCol>
                <a:gridCol w="2460700">
                  <a:extLst>
                    <a:ext uri="{9D8B030D-6E8A-4147-A177-3AD203B41FA5}">
                      <a16:colId xmlns:a16="http://schemas.microsoft.com/office/drawing/2014/main" val="668861557"/>
                    </a:ext>
                  </a:extLst>
                </a:gridCol>
              </a:tblGrid>
              <a:tr h="564596">
                <a:tc>
                  <a:txBody>
                    <a:bodyPr/>
                    <a:lstStyle/>
                    <a:p>
                      <a:pPr algn="ctr">
                        <a:spcAft>
                          <a:spcPts val="0"/>
                        </a:spcAft>
                      </a:pPr>
                      <a:r>
                        <a:rPr lang="zh-TW" sz="1600" b="0" kern="100" spc="-50" dirty="0">
                          <a:effectLst/>
                          <a:latin typeface="華康儷楷書" panose="03000509000000000000" pitchFamily="65" charset="-120"/>
                          <a:ea typeface="華康儷楷書" panose="03000509000000000000" pitchFamily="65" charset="-120"/>
                        </a:rPr>
                        <a:t>項</a:t>
                      </a:r>
                      <a:r>
                        <a:rPr lang="en-US" sz="1600" b="0" kern="100" spc="-50" dirty="0">
                          <a:effectLst/>
                          <a:latin typeface="華康儷楷書" panose="03000509000000000000" pitchFamily="65" charset="-120"/>
                          <a:ea typeface="華康儷楷書" panose="03000509000000000000" pitchFamily="65" charset="-120"/>
                        </a:rPr>
                        <a:t>      </a:t>
                      </a:r>
                      <a:r>
                        <a:rPr lang="zh-TW" sz="1600" b="0" kern="100" spc="-50" dirty="0">
                          <a:effectLst/>
                          <a:latin typeface="華康儷楷書" panose="03000509000000000000" pitchFamily="65" charset="-120"/>
                          <a:ea typeface="華康儷楷書" panose="03000509000000000000" pitchFamily="65" charset="-120"/>
                        </a:rPr>
                        <a:t>目</a:t>
                      </a:r>
                      <a:endParaRPr lang="zh-TW" sz="1600" b="0" kern="100" dirty="0">
                        <a:solidFill>
                          <a:schemeClr val="tx1"/>
                        </a:solidFill>
                        <a:effectLst/>
                        <a:latin typeface="華康儷楷書" panose="03000509000000000000" pitchFamily="65" charset="-120"/>
                        <a:ea typeface="華康儷楷書" panose="03000509000000000000" pitchFamily="65" charset="-120"/>
                      </a:endParaRPr>
                    </a:p>
                  </a:txBody>
                  <a:tcPr marL="45720" marR="4572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gn="ctr">
                        <a:spcAft>
                          <a:spcPts val="0"/>
                        </a:spcAft>
                      </a:pPr>
                      <a:r>
                        <a:rPr lang="zh-TW" sz="1600" b="0" kern="100" spc="-50">
                          <a:effectLst/>
                          <a:latin typeface="華康儷楷書" panose="03000509000000000000" pitchFamily="65" charset="-120"/>
                          <a:ea typeface="華康儷楷書" panose="03000509000000000000" pitchFamily="65" charset="-120"/>
                        </a:rPr>
                        <a:t>上傳檔案</a:t>
                      </a:r>
                      <a:r>
                        <a:rPr lang="en-US" sz="1600" b="0" kern="100" spc="-50">
                          <a:effectLst/>
                          <a:latin typeface="華康儷楷書" panose="03000509000000000000" pitchFamily="65" charset="-120"/>
                          <a:ea typeface="華康儷楷書" panose="03000509000000000000" pitchFamily="65" charset="-120"/>
                        </a:rPr>
                        <a:t/>
                      </a:r>
                      <a:br>
                        <a:rPr lang="en-US" sz="1600" b="0" kern="100" spc="-50">
                          <a:effectLst/>
                          <a:latin typeface="華康儷楷書" panose="03000509000000000000" pitchFamily="65" charset="-120"/>
                          <a:ea typeface="華康儷楷書" panose="03000509000000000000" pitchFamily="65" charset="-120"/>
                        </a:rPr>
                      </a:br>
                      <a:r>
                        <a:rPr lang="zh-TW" sz="1600" b="0" kern="100" spc="-50">
                          <a:effectLst/>
                          <a:latin typeface="華康儷楷書" panose="03000509000000000000" pitchFamily="65" charset="-120"/>
                          <a:ea typeface="華康儷楷書" panose="03000509000000000000" pitchFamily="65" charset="-120"/>
                        </a:rPr>
                        <a:t>件數上限</a:t>
                      </a:r>
                      <a:endParaRPr lang="zh-TW" sz="1600" b="0" kern="100">
                        <a:solidFill>
                          <a:schemeClr val="tx1"/>
                        </a:solidFill>
                        <a:effectLst/>
                        <a:latin typeface="華康儷楷書" panose="03000509000000000000" pitchFamily="65" charset="-120"/>
                        <a:ea typeface="華康儷楷書" panose="03000509000000000000" pitchFamily="65" charset="-120"/>
                      </a:endParaRPr>
                    </a:p>
                  </a:txBody>
                  <a:tcPr marL="45720" marR="4572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gn="ctr">
                        <a:spcAft>
                          <a:spcPts val="0"/>
                        </a:spcAft>
                      </a:pPr>
                      <a:r>
                        <a:rPr lang="zh-TW" sz="1600" b="0" kern="0" dirty="0">
                          <a:effectLst/>
                          <a:latin typeface="華康儷楷書" panose="03000509000000000000" pitchFamily="65" charset="-120"/>
                          <a:ea typeface="華康儷楷書" panose="03000509000000000000" pitchFamily="65" charset="-120"/>
                        </a:rPr>
                        <a:t>未使用學習歷程中央資料庫之考生檔案容量上限</a:t>
                      </a:r>
                      <a:endParaRPr lang="zh-TW" sz="1600" b="0" kern="100" dirty="0">
                        <a:solidFill>
                          <a:schemeClr val="tx1"/>
                        </a:solidFill>
                        <a:effectLst/>
                        <a:latin typeface="華康儷楷書" panose="03000509000000000000" pitchFamily="65" charset="-120"/>
                        <a:ea typeface="華康儷楷書" panose="03000509000000000000" pitchFamily="65" charset="-120"/>
                      </a:endParaRPr>
                    </a:p>
                  </a:txBody>
                  <a:tcPr marL="45720" marR="45720">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3566840449"/>
                  </a:ext>
                </a:extLst>
              </a:tr>
              <a:tr h="289430">
                <a:tc>
                  <a:txBody>
                    <a:bodyPr/>
                    <a:lstStyle/>
                    <a:p>
                      <a:pPr algn="l">
                        <a:spcAft>
                          <a:spcPts val="0"/>
                        </a:spcAft>
                      </a:pPr>
                      <a:r>
                        <a:rPr lang="en-US" sz="1600" b="0" kern="100" spc="-50" dirty="0">
                          <a:effectLst/>
                          <a:latin typeface="華康儷楷書" panose="03000509000000000000" pitchFamily="65" charset="-120"/>
                          <a:ea typeface="華康儷楷書" panose="03000509000000000000" pitchFamily="65" charset="-120"/>
                        </a:rPr>
                        <a:t>B.</a:t>
                      </a:r>
                      <a:r>
                        <a:rPr lang="zh-TW" sz="1600" b="0" kern="100" spc="-50" dirty="0">
                          <a:effectLst/>
                          <a:latin typeface="華康儷楷書" panose="03000509000000000000" pitchFamily="65" charset="-120"/>
                          <a:ea typeface="華康儷楷書" panose="03000509000000000000" pitchFamily="65" charset="-120"/>
                        </a:rPr>
                        <a:t>課程學習成果</a:t>
                      </a:r>
                      <a:endParaRPr lang="zh-TW" sz="1600" b="0" kern="100" dirty="0">
                        <a:solidFill>
                          <a:schemeClr val="tx1"/>
                        </a:solidFill>
                        <a:effectLst/>
                        <a:latin typeface="華康儷楷書" panose="03000509000000000000" pitchFamily="65" charset="-120"/>
                        <a:ea typeface="華康儷楷書" panose="03000509000000000000" pitchFamily="65" charset="-120"/>
                      </a:endParaRPr>
                    </a:p>
                  </a:txBody>
                  <a:tcPr marL="45720" marR="4572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gn="ctr">
                        <a:spcAft>
                          <a:spcPts val="0"/>
                        </a:spcAft>
                      </a:pPr>
                      <a:r>
                        <a:rPr lang="en-US" sz="1600" b="0" kern="100" spc="-50">
                          <a:effectLst/>
                          <a:latin typeface="華康儷楷書" panose="03000509000000000000" pitchFamily="65" charset="-120"/>
                          <a:ea typeface="華康儷楷書" panose="03000509000000000000" pitchFamily="65" charset="-120"/>
                        </a:rPr>
                        <a:t>1</a:t>
                      </a:r>
                      <a:r>
                        <a:rPr lang="zh-TW" sz="1600" b="0" kern="100" spc="-50">
                          <a:effectLst/>
                          <a:latin typeface="華康儷楷書" panose="03000509000000000000" pitchFamily="65" charset="-120"/>
                          <a:ea typeface="華康儷楷書" panose="03000509000000000000" pitchFamily="65" charset="-120"/>
                        </a:rPr>
                        <a:t>件</a:t>
                      </a:r>
                      <a:endParaRPr lang="zh-TW" sz="1600" b="0" kern="100">
                        <a:solidFill>
                          <a:schemeClr val="tx1"/>
                        </a:solidFill>
                        <a:effectLst/>
                        <a:latin typeface="華康儷楷書" panose="03000509000000000000" pitchFamily="65" charset="-120"/>
                        <a:ea typeface="華康儷楷書" panose="03000509000000000000" pitchFamily="65" charset="-120"/>
                      </a:endParaRPr>
                    </a:p>
                  </a:txBody>
                  <a:tcPr marL="45720" marR="4572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gn="ctr">
                        <a:spcAft>
                          <a:spcPts val="0"/>
                        </a:spcAft>
                      </a:pPr>
                      <a:r>
                        <a:rPr lang="en-US" sz="1600" b="0" kern="100" spc="-50" dirty="0">
                          <a:effectLst/>
                          <a:latin typeface="華康儷楷書" panose="03000509000000000000" pitchFamily="65" charset="-120"/>
                          <a:ea typeface="華康儷楷書" panose="03000509000000000000" pitchFamily="65" charset="-120"/>
                        </a:rPr>
                        <a:t>4MB</a:t>
                      </a:r>
                      <a:endParaRPr lang="zh-TW" sz="1600" b="0" kern="100" dirty="0">
                        <a:solidFill>
                          <a:schemeClr val="tx1"/>
                        </a:solidFill>
                        <a:effectLst/>
                        <a:latin typeface="華康儷楷書" panose="03000509000000000000" pitchFamily="65" charset="-120"/>
                        <a:ea typeface="華康儷楷書" panose="03000509000000000000" pitchFamily="65" charset="-120"/>
                      </a:endParaRPr>
                    </a:p>
                  </a:txBody>
                  <a:tcPr marL="45720" marR="4572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350482068"/>
                  </a:ext>
                </a:extLst>
              </a:tr>
              <a:tr h="289430">
                <a:tc>
                  <a:txBody>
                    <a:bodyPr/>
                    <a:lstStyle/>
                    <a:p>
                      <a:pPr algn="l">
                        <a:spcAft>
                          <a:spcPts val="0"/>
                        </a:spcAft>
                      </a:pPr>
                      <a:r>
                        <a:rPr lang="en-US" sz="1600" b="0" kern="100" spc="-50" dirty="0">
                          <a:effectLst/>
                          <a:latin typeface="華康儷楷書" panose="03000509000000000000" pitchFamily="65" charset="-120"/>
                          <a:ea typeface="華康儷楷書" panose="03000509000000000000" pitchFamily="65" charset="-120"/>
                        </a:rPr>
                        <a:t>C.</a:t>
                      </a:r>
                      <a:r>
                        <a:rPr lang="zh-TW" sz="1600" b="0" kern="100" spc="-50" dirty="0">
                          <a:effectLst/>
                          <a:latin typeface="華康儷楷書" panose="03000509000000000000" pitchFamily="65" charset="-120"/>
                          <a:ea typeface="華康儷楷書" panose="03000509000000000000" pitchFamily="65" charset="-120"/>
                        </a:rPr>
                        <a:t>多元表現</a:t>
                      </a:r>
                      <a:endParaRPr lang="zh-TW" sz="1600" b="0" kern="100" dirty="0">
                        <a:solidFill>
                          <a:schemeClr val="tx1"/>
                        </a:solidFill>
                        <a:effectLst/>
                        <a:latin typeface="華康儷楷書" panose="03000509000000000000" pitchFamily="65" charset="-120"/>
                        <a:ea typeface="華康儷楷書" panose="03000509000000000000" pitchFamily="65" charset="-120"/>
                      </a:endParaRPr>
                    </a:p>
                  </a:txBody>
                  <a:tcPr marL="45720" marR="4572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gn="ctr">
                        <a:spcAft>
                          <a:spcPts val="0"/>
                        </a:spcAft>
                      </a:pPr>
                      <a:r>
                        <a:rPr lang="en-US" sz="1600" b="0" kern="100" spc="-50">
                          <a:effectLst/>
                          <a:latin typeface="華康儷楷書" panose="03000509000000000000" pitchFamily="65" charset="-120"/>
                          <a:ea typeface="華康儷楷書" panose="03000509000000000000" pitchFamily="65" charset="-120"/>
                        </a:rPr>
                        <a:t>4</a:t>
                      </a:r>
                      <a:r>
                        <a:rPr lang="zh-TW" sz="1600" b="0" kern="100" spc="-50">
                          <a:effectLst/>
                          <a:latin typeface="華康儷楷書" panose="03000509000000000000" pitchFamily="65" charset="-120"/>
                          <a:ea typeface="華康儷楷書" panose="03000509000000000000" pitchFamily="65" charset="-120"/>
                        </a:rPr>
                        <a:t>件</a:t>
                      </a:r>
                      <a:endParaRPr lang="zh-TW" sz="1600" b="0" kern="100">
                        <a:solidFill>
                          <a:schemeClr val="tx1"/>
                        </a:solidFill>
                        <a:effectLst/>
                        <a:latin typeface="華康儷楷書" panose="03000509000000000000" pitchFamily="65" charset="-120"/>
                        <a:ea typeface="華康儷楷書" panose="03000509000000000000" pitchFamily="65" charset="-120"/>
                      </a:endParaRPr>
                    </a:p>
                  </a:txBody>
                  <a:tcPr marL="45720" marR="4572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gn="ctr">
                        <a:spcAft>
                          <a:spcPts val="0"/>
                        </a:spcAft>
                      </a:pPr>
                      <a:r>
                        <a:rPr lang="en-US" sz="1600" b="0" kern="100" spc="-50" dirty="0">
                          <a:effectLst/>
                          <a:latin typeface="華康儷楷書" panose="03000509000000000000" pitchFamily="65" charset="-120"/>
                          <a:ea typeface="華康儷楷書" panose="03000509000000000000" pitchFamily="65" charset="-120"/>
                        </a:rPr>
                        <a:t>16MB</a:t>
                      </a:r>
                      <a:endParaRPr lang="zh-TW" sz="1600" b="0" kern="100" dirty="0">
                        <a:solidFill>
                          <a:schemeClr val="tx1"/>
                        </a:solidFill>
                        <a:effectLst/>
                        <a:latin typeface="華康儷楷書" panose="03000509000000000000" pitchFamily="65" charset="-120"/>
                        <a:ea typeface="華康儷楷書" panose="03000509000000000000" pitchFamily="65" charset="-120"/>
                      </a:endParaRPr>
                    </a:p>
                  </a:txBody>
                  <a:tcPr marL="45720" marR="4572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3704876482"/>
                  </a:ext>
                </a:extLst>
              </a:tr>
            </a:tbl>
          </a:graphicData>
        </a:graphic>
      </p:graphicFrame>
      <p:sp>
        <p:nvSpPr>
          <p:cNvPr id="8" name="矩形 7"/>
          <p:cNvSpPr/>
          <p:nvPr/>
        </p:nvSpPr>
        <p:spPr>
          <a:xfrm>
            <a:off x="706759" y="2399646"/>
            <a:ext cx="11323316" cy="3411190"/>
          </a:xfrm>
          <a:prstGeom prst="rect">
            <a:avLst/>
          </a:prstGeom>
          <a:solidFill>
            <a:schemeClr val="bg1">
              <a:alpha val="50196"/>
            </a:schemeClr>
          </a:solidFill>
        </p:spPr>
        <p:txBody>
          <a:bodyPr wrap="square">
            <a:spAutoFit/>
          </a:bodyPr>
          <a:lstStyle/>
          <a:p>
            <a:pPr marL="285750" indent="-285750" algn="just">
              <a:spcBef>
                <a:spcPts val="200"/>
              </a:spcBef>
              <a:buFont typeface="Wingdings" panose="05000000000000000000" pitchFamily="2" charset="2"/>
              <a:buChar char="u"/>
            </a:pPr>
            <a:r>
              <a:rPr lang="zh-TW" altLang="en-US" sz="2000" dirty="0">
                <a:latin typeface="華康儷楷書" panose="03000509000000000000" pitchFamily="65" charset="-120"/>
                <a:ea typeface="華康儷楷書" panose="03000509000000000000" pitchFamily="65" charset="-120"/>
                <a:cs typeface="Times New Roman" panose="02020603050405020304" pitchFamily="18" charset="0"/>
              </a:rPr>
              <a:t>某校系科</a:t>
            </a:r>
            <a:r>
              <a:rPr lang="en-US" altLang="zh-TW" sz="2000" dirty="0">
                <a:latin typeface="華康儷楷書" panose="03000509000000000000" pitchFamily="65" charset="-120"/>
                <a:ea typeface="華康儷楷書" panose="03000509000000000000" pitchFamily="65" charset="-120"/>
                <a:cs typeface="Times New Roman" panose="02020603050405020304" pitchFamily="18" charset="0"/>
              </a:rPr>
              <a:t>(</a:t>
            </a:r>
            <a:r>
              <a:rPr lang="zh-TW" altLang="en-US" sz="2000" dirty="0">
                <a:latin typeface="華康儷楷書" panose="03000509000000000000" pitchFamily="65" charset="-120"/>
                <a:ea typeface="華康儷楷書" panose="03000509000000000000" pitchFamily="65" charset="-120"/>
                <a:cs typeface="Times New Roman" panose="02020603050405020304" pitchFamily="18" charset="0"/>
              </a:rPr>
              <a:t>組</a:t>
            </a:r>
            <a:r>
              <a:rPr lang="en-US" altLang="zh-TW" sz="2000" dirty="0">
                <a:latin typeface="華康儷楷書" panose="03000509000000000000" pitchFamily="65" charset="-120"/>
                <a:ea typeface="華康儷楷書" panose="03000509000000000000" pitchFamily="65" charset="-120"/>
                <a:cs typeface="Times New Roman" panose="02020603050405020304" pitchFamily="18" charset="0"/>
              </a:rPr>
              <a:t>)</a:t>
            </a:r>
            <a:r>
              <a:rPr lang="zh-TW" altLang="en-US" sz="2000" dirty="0">
                <a:latin typeface="華康儷楷書" panose="03000509000000000000" pitchFamily="65" charset="-120"/>
                <a:ea typeface="華康儷楷書" panose="03000509000000000000" pitchFamily="65" charset="-120"/>
                <a:cs typeface="Times New Roman" panose="02020603050405020304" pitchFamily="18" charset="0"/>
              </a:rPr>
              <a:t>、學程</a:t>
            </a:r>
            <a:r>
              <a:rPr lang="zh-TW" altLang="en-US" sz="2000" dirty="0" smtClean="0">
                <a:latin typeface="華康儷楷書" panose="03000509000000000000" pitchFamily="65" charset="-120"/>
                <a:ea typeface="華康儷楷書" panose="03000509000000000000" pitchFamily="65" charset="-120"/>
                <a:cs typeface="Times New Roman" panose="02020603050405020304" pitchFamily="18" charset="0"/>
              </a:rPr>
              <a:t>要求</a:t>
            </a:r>
            <a:endParaRPr lang="en-US" altLang="zh-TW" sz="2000" dirty="0" smtClean="0">
              <a:latin typeface="華康儷楷書" panose="03000509000000000000" pitchFamily="65" charset="-120"/>
              <a:ea typeface="華康儷楷書" panose="03000509000000000000" pitchFamily="65" charset="-120"/>
              <a:cs typeface="Times New Roman" panose="02020603050405020304" pitchFamily="18" charset="0"/>
            </a:endParaRPr>
          </a:p>
          <a:p>
            <a:pPr algn="just">
              <a:spcBef>
                <a:spcPts val="200"/>
              </a:spcBef>
            </a:pPr>
            <a:r>
              <a:rPr lang="en-US" altLang="zh-TW" sz="2000" dirty="0">
                <a:latin typeface="華康儷楷書" panose="03000509000000000000" pitchFamily="65" charset="-120"/>
                <a:ea typeface="華康儷楷書" panose="03000509000000000000" pitchFamily="65" charset="-120"/>
                <a:cs typeface="Times New Roman" panose="02020603050405020304" pitchFamily="18" charset="0"/>
              </a:rPr>
              <a:t> </a:t>
            </a:r>
            <a:r>
              <a:rPr lang="en-US" altLang="zh-TW" sz="2000" dirty="0" smtClean="0">
                <a:latin typeface="華康儷楷書" panose="03000509000000000000" pitchFamily="65" charset="-120"/>
                <a:ea typeface="華康儷楷書" panose="03000509000000000000" pitchFamily="65" charset="-120"/>
                <a:cs typeface="Times New Roman" panose="02020603050405020304" pitchFamily="18" charset="0"/>
              </a:rPr>
              <a:t>   </a:t>
            </a:r>
            <a:r>
              <a:rPr lang="zh-TW" altLang="en-US" sz="2000" dirty="0">
                <a:latin typeface="華康儷楷書" panose="03000509000000000000" pitchFamily="65" charset="-120"/>
                <a:ea typeface="華康儷楷書" panose="03000509000000000000" pitchFamily="65" charset="-120"/>
                <a:cs typeface="Times New Roman" panose="02020603050405020304" pitchFamily="18" charset="0"/>
              </a:rPr>
              <a:t>「</a:t>
            </a:r>
            <a:r>
              <a:rPr lang="en-US" altLang="zh-TW" dirty="0" smtClean="0">
                <a:solidFill>
                  <a:srgbClr val="0000FF"/>
                </a:solidFill>
                <a:latin typeface="華康儷楷書" panose="03000509000000000000" pitchFamily="65" charset="-120"/>
                <a:ea typeface="華康儷楷書" panose="03000509000000000000" pitchFamily="65" charset="-120"/>
                <a:cs typeface="Times New Roman" panose="02020603050405020304" pitchFamily="18" charset="0"/>
              </a:rPr>
              <a:t>B</a:t>
            </a:r>
            <a:r>
              <a:rPr lang="en-US" altLang="zh-TW" dirty="0">
                <a:solidFill>
                  <a:srgbClr val="0000FF"/>
                </a:solidFill>
                <a:latin typeface="華康儷楷書" panose="03000509000000000000" pitchFamily="65" charset="-120"/>
                <a:ea typeface="華康儷楷書" panose="03000509000000000000" pitchFamily="65" charset="-120"/>
                <a:cs typeface="Times New Roman" panose="02020603050405020304" pitchFamily="18" charset="0"/>
              </a:rPr>
              <a:t>.</a:t>
            </a:r>
            <a:r>
              <a:rPr lang="zh-TW" altLang="en-US" dirty="0">
                <a:solidFill>
                  <a:srgbClr val="0000FF"/>
                </a:solidFill>
                <a:latin typeface="華康儷楷書" panose="03000509000000000000" pitchFamily="65" charset="-120"/>
                <a:ea typeface="華康儷楷書" panose="03000509000000000000" pitchFamily="65" charset="-120"/>
                <a:cs typeface="Times New Roman" panose="02020603050405020304" pitchFamily="18" charset="0"/>
              </a:rPr>
              <a:t>課程學習成果</a:t>
            </a:r>
            <a:r>
              <a:rPr lang="zh-TW" altLang="en-US" sz="2000" dirty="0" smtClean="0">
                <a:latin typeface="華康儷楷書" panose="03000509000000000000" pitchFamily="65" charset="-120"/>
                <a:ea typeface="華康儷楷書" panose="03000509000000000000" pitchFamily="65" charset="-120"/>
                <a:cs typeface="Times New Roman" panose="02020603050405020304" pitchFamily="18" charset="0"/>
              </a:rPr>
              <a:t>」，</a:t>
            </a:r>
            <a:r>
              <a:rPr lang="zh-TW" altLang="en-US" sz="2000" dirty="0">
                <a:latin typeface="華康儷楷書" panose="03000509000000000000" pitchFamily="65" charset="-120"/>
                <a:ea typeface="華康儷楷書" panose="03000509000000000000" pitchFamily="65" charset="-120"/>
                <a:cs typeface="Times New Roman" panose="02020603050405020304" pitchFamily="18" charset="0"/>
              </a:rPr>
              <a:t>件數上限為</a:t>
            </a:r>
            <a:r>
              <a:rPr lang="zh-TW" altLang="en-US" sz="2000" b="1" dirty="0">
                <a:latin typeface="華康儷楷書" panose="03000509000000000000" pitchFamily="65" charset="-120"/>
                <a:ea typeface="華康儷楷書" panose="03000509000000000000" pitchFamily="65" charset="-120"/>
                <a:cs typeface="Times New Roman" panose="02020603050405020304" pitchFamily="18" charset="0"/>
              </a:rPr>
              <a:t> </a:t>
            </a:r>
            <a:r>
              <a:rPr lang="en-US" altLang="zh-TW" sz="2800" b="1" u="sng" dirty="0">
                <a:latin typeface="華康儷楷書" panose="03000509000000000000" pitchFamily="65" charset="-120"/>
                <a:ea typeface="華康儷楷書" panose="03000509000000000000" pitchFamily="65" charset="-120"/>
                <a:cs typeface="Times New Roman" panose="02020603050405020304" pitchFamily="18" charset="0"/>
              </a:rPr>
              <a:t>1</a:t>
            </a:r>
            <a:r>
              <a:rPr lang="zh-TW" altLang="en-US" sz="2000" b="1" dirty="0">
                <a:solidFill>
                  <a:srgbClr val="0000FF"/>
                </a:solidFill>
                <a:latin typeface="華康儷楷書" panose="03000509000000000000" pitchFamily="65" charset="-120"/>
                <a:ea typeface="華康儷楷書" panose="03000509000000000000" pitchFamily="65" charset="-120"/>
                <a:cs typeface="Times New Roman" panose="02020603050405020304" pitchFamily="18" charset="0"/>
              </a:rPr>
              <a:t> </a:t>
            </a:r>
            <a:r>
              <a:rPr lang="zh-TW" altLang="en-US" sz="2000" dirty="0">
                <a:latin typeface="華康儷楷書" panose="03000509000000000000" pitchFamily="65" charset="-120"/>
                <a:ea typeface="華康儷楷書" panose="03000509000000000000" pitchFamily="65" charset="-120"/>
                <a:cs typeface="Times New Roman" panose="02020603050405020304" pitchFamily="18" charset="0"/>
              </a:rPr>
              <a:t>件</a:t>
            </a:r>
            <a:endParaRPr lang="en-US" altLang="zh-TW" sz="2000" dirty="0">
              <a:latin typeface="華康儷楷書" panose="03000509000000000000" pitchFamily="65" charset="-120"/>
              <a:ea typeface="華康儷楷書" panose="03000509000000000000" pitchFamily="65" charset="-120"/>
              <a:cs typeface="Times New Roman" panose="02020603050405020304" pitchFamily="18" charset="0"/>
            </a:endParaRPr>
          </a:p>
          <a:p>
            <a:pPr algn="just">
              <a:spcBef>
                <a:spcPts val="200"/>
              </a:spcBef>
            </a:pPr>
            <a:r>
              <a:rPr lang="zh-TW" altLang="en-US" dirty="0" smtClean="0">
                <a:latin typeface="華康儷楷書" panose="03000509000000000000" pitchFamily="65" charset="-120"/>
                <a:ea typeface="華康儷楷書" panose="03000509000000000000" pitchFamily="65" charset="-120"/>
                <a:cs typeface="Times New Roman" panose="02020603050405020304" pitchFamily="18" charset="0"/>
              </a:rPr>
              <a:t>     「</a:t>
            </a:r>
            <a:r>
              <a:rPr lang="en-US" altLang="zh-TW" dirty="0">
                <a:solidFill>
                  <a:srgbClr val="0000FF"/>
                </a:solidFill>
                <a:latin typeface="華康儷楷書" panose="03000509000000000000" pitchFamily="65" charset="-120"/>
                <a:ea typeface="華康儷楷書" panose="03000509000000000000" pitchFamily="65" charset="-120"/>
                <a:cs typeface="Times New Roman" panose="02020603050405020304" pitchFamily="18" charset="0"/>
              </a:rPr>
              <a:t>C.</a:t>
            </a:r>
            <a:r>
              <a:rPr lang="zh-TW" altLang="en-US" dirty="0">
                <a:solidFill>
                  <a:srgbClr val="0000FF"/>
                </a:solidFill>
                <a:latin typeface="華康儷楷書" panose="03000509000000000000" pitchFamily="65" charset="-120"/>
                <a:ea typeface="華康儷楷書" panose="03000509000000000000" pitchFamily="65" charset="-120"/>
                <a:cs typeface="Times New Roman" panose="02020603050405020304" pitchFamily="18" charset="0"/>
              </a:rPr>
              <a:t>多元表現</a:t>
            </a:r>
            <a:r>
              <a:rPr lang="zh-TW" altLang="en-US" dirty="0">
                <a:latin typeface="華康儷楷書" panose="03000509000000000000" pitchFamily="65" charset="-120"/>
                <a:ea typeface="華康儷楷書" panose="03000509000000000000" pitchFamily="65" charset="-120"/>
                <a:cs typeface="Times New Roman" panose="02020603050405020304" pitchFamily="18" charset="0"/>
              </a:rPr>
              <a:t>」，件數上限為</a:t>
            </a:r>
            <a:r>
              <a:rPr lang="zh-TW" altLang="en-US" u="sng" dirty="0">
                <a:latin typeface="華康儷楷書" panose="03000509000000000000" pitchFamily="65" charset="-120"/>
                <a:ea typeface="華康儷楷書" panose="03000509000000000000" pitchFamily="65" charset="-120"/>
                <a:cs typeface="Times New Roman" panose="02020603050405020304" pitchFamily="18" charset="0"/>
              </a:rPr>
              <a:t> </a:t>
            </a:r>
            <a:r>
              <a:rPr lang="en-US" altLang="zh-TW" sz="2400" b="1" u="sng" dirty="0">
                <a:latin typeface="華康儷楷書" panose="03000509000000000000" pitchFamily="65" charset="-120"/>
                <a:ea typeface="華康儷楷書" panose="03000509000000000000" pitchFamily="65" charset="-120"/>
                <a:cs typeface="Times New Roman" panose="02020603050405020304" pitchFamily="18" charset="0"/>
              </a:rPr>
              <a:t>4 </a:t>
            </a:r>
            <a:r>
              <a:rPr lang="zh-TW" altLang="en-US" dirty="0">
                <a:latin typeface="華康儷楷書" panose="03000509000000000000" pitchFamily="65" charset="-120"/>
                <a:ea typeface="華康儷楷書" panose="03000509000000000000" pitchFamily="65" charset="-120"/>
                <a:cs typeface="Times New Roman" panose="02020603050405020304" pitchFamily="18" charset="0"/>
              </a:rPr>
              <a:t>件</a:t>
            </a:r>
            <a:endParaRPr lang="en-US" altLang="zh-TW" dirty="0">
              <a:latin typeface="華康儷楷書" panose="03000509000000000000" pitchFamily="65" charset="-120"/>
              <a:ea typeface="華康儷楷書" panose="03000509000000000000" pitchFamily="65" charset="-120"/>
              <a:cs typeface="Times New Roman" panose="02020603050405020304" pitchFamily="18" charset="0"/>
            </a:endParaRPr>
          </a:p>
          <a:p>
            <a:pPr algn="just">
              <a:spcBef>
                <a:spcPts val="200"/>
              </a:spcBef>
              <a:buFont typeface="Wingdings" panose="05000000000000000000" pitchFamily="2" charset="2"/>
              <a:buChar char="Ø"/>
            </a:pPr>
            <a:r>
              <a:rPr lang="zh-TW" altLang="en-US" sz="2800" b="1" dirty="0">
                <a:solidFill>
                  <a:srgbClr val="FF0000"/>
                </a:solidFill>
                <a:latin typeface="華康儷楷書" panose="03000509000000000000" pitchFamily="65" charset="-120"/>
                <a:ea typeface="華康儷楷書" panose="03000509000000000000" pitchFamily="65" charset="-120"/>
                <a:cs typeface="Times New Roman" panose="02020603050405020304" pitchFamily="18" charset="0"/>
              </a:rPr>
              <a:t>使用</a:t>
            </a:r>
            <a:r>
              <a:rPr lang="zh-TW" altLang="en-US" sz="2000" dirty="0">
                <a:latin typeface="華康儷楷書" panose="03000509000000000000" pitchFamily="65" charset="-120"/>
                <a:ea typeface="華康儷楷書" panose="03000509000000000000" pitchFamily="65" charset="-120"/>
                <a:cs typeface="Times New Roman" panose="02020603050405020304" pitchFamily="18" charset="0"/>
              </a:rPr>
              <a:t>中央資料庫學習歷程檔案之考生可於學習歷程資料庫對應項目下</a:t>
            </a:r>
            <a:endParaRPr lang="en-US" altLang="zh-TW" sz="2000" dirty="0">
              <a:latin typeface="華康儷楷書" panose="03000509000000000000" pitchFamily="65" charset="-120"/>
              <a:ea typeface="華康儷楷書" panose="03000509000000000000" pitchFamily="65" charset="-120"/>
              <a:cs typeface="Times New Roman" panose="02020603050405020304" pitchFamily="18" charset="0"/>
            </a:endParaRPr>
          </a:p>
          <a:p>
            <a:pPr algn="just">
              <a:spcBef>
                <a:spcPts val="200"/>
              </a:spcBef>
            </a:pPr>
            <a:r>
              <a:rPr lang="en-US" altLang="zh-TW" sz="2000" dirty="0">
                <a:latin typeface="華康儷楷書" panose="03000509000000000000" pitchFamily="65" charset="-120"/>
                <a:ea typeface="華康儷楷書" panose="03000509000000000000" pitchFamily="65" charset="-120"/>
                <a:cs typeface="Times New Roman" panose="02020603050405020304" pitchFamily="18" charset="0"/>
              </a:rPr>
              <a:t>      </a:t>
            </a:r>
            <a:r>
              <a:rPr lang="zh-TW" altLang="en-US" sz="2000" dirty="0">
                <a:latin typeface="華康儷楷書" panose="03000509000000000000" pitchFamily="65" charset="-120"/>
                <a:ea typeface="華康儷楷書" panose="03000509000000000000" pitchFamily="65" charset="-120"/>
                <a:cs typeface="Times New Roman" panose="02020603050405020304" pitchFamily="18" charset="0"/>
              </a:rPr>
              <a:t>至多分別勾選</a:t>
            </a:r>
            <a:r>
              <a:rPr lang="zh-TW" altLang="en-US" sz="2000" u="sng" dirty="0">
                <a:latin typeface="華康儷楷書" panose="03000509000000000000" pitchFamily="65" charset="-120"/>
                <a:ea typeface="華康儷楷書" panose="03000509000000000000" pitchFamily="65" charset="-120"/>
                <a:cs typeface="Times New Roman" panose="02020603050405020304" pitchFamily="18" charset="0"/>
              </a:rPr>
              <a:t> </a:t>
            </a:r>
            <a:r>
              <a:rPr lang="en-US" altLang="zh-TW" sz="2800" b="1" u="sng" dirty="0">
                <a:latin typeface="華康儷楷書" panose="03000509000000000000" pitchFamily="65" charset="-120"/>
                <a:ea typeface="華康儷楷書" panose="03000509000000000000" pitchFamily="65" charset="-120"/>
                <a:cs typeface="Times New Roman" panose="02020603050405020304" pitchFamily="18" charset="0"/>
              </a:rPr>
              <a:t>1 </a:t>
            </a:r>
            <a:r>
              <a:rPr lang="zh-TW" altLang="en-US" sz="2000" dirty="0" smtClean="0">
                <a:latin typeface="華康儷楷書" panose="03000509000000000000" pitchFamily="65" charset="-120"/>
                <a:ea typeface="華康儷楷書" panose="03000509000000000000" pitchFamily="65" charset="-120"/>
                <a:cs typeface="Times New Roman" panose="02020603050405020304" pitchFamily="18" charset="0"/>
              </a:rPr>
              <a:t>件、</a:t>
            </a:r>
            <a:r>
              <a:rPr lang="zh-TW" altLang="en-US" sz="2000" u="sng" dirty="0" smtClean="0">
                <a:latin typeface="華康儷楷書" panose="03000509000000000000" pitchFamily="65" charset="-120"/>
                <a:ea typeface="華康儷楷書" panose="03000509000000000000" pitchFamily="65" charset="-120"/>
                <a:cs typeface="Times New Roman" panose="02020603050405020304" pitchFamily="18" charset="0"/>
              </a:rPr>
              <a:t> </a:t>
            </a:r>
            <a:r>
              <a:rPr lang="en-US" altLang="zh-TW" sz="2800" b="1" u="sng" dirty="0">
                <a:latin typeface="華康儷楷書" panose="03000509000000000000" pitchFamily="65" charset="-120"/>
                <a:ea typeface="華康儷楷書" panose="03000509000000000000" pitchFamily="65" charset="-120"/>
                <a:cs typeface="Times New Roman" panose="02020603050405020304" pitchFamily="18" charset="0"/>
              </a:rPr>
              <a:t>4 </a:t>
            </a:r>
            <a:r>
              <a:rPr lang="zh-TW" altLang="en-US" sz="2000" dirty="0">
                <a:latin typeface="華康儷楷書" panose="03000509000000000000" pitchFamily="65" charset="-120"/>
                <a:ea typeface="華康儷楷書" panose="03000509000000000000" pitchFamily="65" charset="-120"/>
                <a:cs typeface="Times New Roman" panose="02020603050405020304" pitchFamily="18" charset="0"/>
              </a:rPr>
              <a:t>件檔案</a:t>
            </a:r>
            <a:endParaRPr lang="en-US" altLang="zh-TW" sz="2000" dirty="0">
              <a:latin typeface="華康儷楷書" panose="03000509000000000000" pitchFamily="65" charset="-120"/>
              <a:ea typeface="華康儷楷書" panose="03000509000000000000" pitchFamily="65" charset="-120"/>
              <a:cs typeface="Times New Roman" panose="02020603050405020304" pitchFamily="18" charset="0"/>
            </a:endParaRPr>
          </a:p>
          <a:p>
            <a:pPr algn="just">
              <a:spcBef>
                <a:spcPts val="200"/>
              </a:spcBef>
              <a:buFont typeface="Wingdings" panose="05000000000000000000" pitchFamily="2" charset="2"/>
              <a:buChar char="Ø"/>
            </a:pPr>
            <a:r>
              <a:rPr lang="zh-TW" altLang="en-US" sz="2800" b="1" dirty="0">
                <a:solidFill>
                  <a:srgbClr val="FF0000"/>
                </a:solidFill>
                <a:latin typeface="華康儷楷書" panose="03000509000000000000" pitchFamily="65" charset="-120"/>
                <a:ea typeface="華康儷楷書" panose="03000509000000000000" pitchFamily="65" charset="-120"/>
                <a:cs typeface="Times New Roman" panose="02020603050405020304" pitchFamily="18" charset="0"/>
              </a:rPr>
              <a:t>未使用</a:t>
            </a:r>
            <a:r>
              <a:rPr lang="zh-TW" altLang="en-US" sz="2000" dirty="0">
                <a:latin typeface="華康儷楷書" panose="03000509000000000000" pitchFamily="65" charset="-120"/>
                <a:ea typeface="華康儷楷書" panose="03000509000000000000" pitchFamily="65" charset="-120"/>
                <a:cs typeface="Times New Roman" panose="02020603050405020304" pitchFamily="18" charset="0"/>
              </a:rPr>
              <a:t>中央資料庫學習歷程檔案之</a:t>
            </a:r>
            <a:r>
              <a:rPr lang="zh-TW" altLang="en-US" sz="2000" dirty="0" smtClean="0">
                <a:latin typeface="華康儷楷書" panose="03000509000000000000" pitchFamily="65" charset="-120"/>
                <a:ea typeface="華康儷楷書" panose="03000509000000000000" pitchFamily="65" charset="-120"/>
                <a:cs typeface="Times New Roman" panose="02020603050405020304" pitchFamily="18" charset="0"/>
              </a:rPr>
              <a:t>考生可</a:t>
            </a:r>
            <a:r>
              <a:rPr lang="zh-TW" altLang="en-US" sz="2000" dirty="0">
                <a:latin typeface="華康儷楷書" panose="03000509000000000000" pitchFamily="65" charset="-120"/>
                <a:ea typeface="華康儷楷書" panose="03000509000000000000" pitchFamily="65" charset="-120"/>
                <a:cs typeface="Times New Roman" panose="02020603050405020304" pitchFamily="18" charset="0"/>
              </a:rPr>
              <a:t>自行</a:t>
            </a:r>
            <a:r>
              <a:rPr lang="zh-TW" altLang="en-US" sz="2000" dirty="0" smtClean="0">
                <a:latin typeface="華康儷楷書" panose="03000509000000000000" pitchFamily="65" charset="-120"/>
                <a:ea typeface="華康儷楷書" panose="03000509000000000000" pitchFamily="65" charset="-120"/>
                <a:cs typeface="Times New Roman" panose="02020603050405020304" pitchFamily="18" charset="0"/>
              </a:rPr>
              <a:t>於</a:t>
            </a:r>
            <a:endParaRPr lang="en-US" altLang="zh-TW" sz="2000" dirty="0" smtClean="0">
              <a:latin typeface="華康儷楷書" panose="03000509000000000000" pitchFamily="65" charset="-120"/>
              <a:ea typeface="華康儷楷書" panose="03000509000000000000" pitchFamily="65" charset="-120"/>
              <a:cs typeface="Times New Roman" panose="02020603050405020304" pitchFamily="18" charset="0"/>
            </a:endParaRPr>
          </a:p>
          <a:p>
            <a:pPr algn="just">
              <a:spcBef>
                <a:spcPts val="200"/>
              </a:spcBef>
            </a:pPr>
            <a:r>
              <a:rPr lang="zh-TW" altLang="en-US" sz="2000" dirty="0" smtClean="0">
                <a:latin typeface="華康儷楷書" panose="03000509000000000000" pitchFamily="65" charset="-120"/>
                <a:ea typeface="華康儷楷書" panose="03000509000000000000" pitchFamily="65" charset="-120"/>
                <a:cs typeface="Times New Roman" panose="02020603050405020304" pitchFamily="18" charset="0"/>
              </a:rPr>
              <a:t>  「</a:t>
            </a:r>
            <a:r>
              <a:rPr lang="en-US" altLang="zh-TW" dirty="0">
                <a:solidFill>
                  <a:srgbClr val="0000FF"/>
                </a:solidFill>
                <a:latin typeface="華康儷楷書" panose="03000509000000000000" pitchFamily="65" charset="-120"/>
                <a:ea typeface="華康儷楷書" panose="03000509000000000000" pitchFamily="65" charset="-120"/>
                <a:cs typeface="Times New Roman" panose="02020603050405020304" pitchFamily="18" charset="0"/>
              </a:rPr>
              <a:t>B.</a:t>
            </a:r>
            <a:r>
              <a:rPr lang="zh-TW" altLang="en-US" dirty="0">
                <a:solidFill>
                  <a:srgbClr val="0000FF"/>
                </a:solidFill>
                <a:latin typeface="華康儷楷書" panose="03000509000000000000" pitchFamily="65" charset="-120"/>
                <a:ea typeface="華康儷楷書" panose="03000509000000000000" pitchFamily="65" charset="-120"/>
                <a:cs typeface="Times New Roman" panose="02020603050405020304" pitchFamily="18" charset="0"/>
              </a:rPr>
              <a:t>課程學習成果</a:t>
            </a:r>
            <a:r>
              <a:rPr lang="zh-TW" altLang="en-US" sz="2000" dirty="0" smtClean="0">
                <a:latin typeface="華康儷楷書" panose="03000509000000000000" pitchFamily="65" charset="-120"/>
                <a:ea typeface="華康儷楷書" panose="03000509000000000000" pitchFamily="65" charset="-120"/>
                <a:cs typeface="Times New Roman" panose="02020603050405020304" pitchFamily="18" charset="0"/>
              </a:rPr>
              <a:t>」</a:t>
            </a:r>
            <a:r>
              <a:rPr lang="zh-TW" altLang="en-US" dirty="0" smtClean="0">
                <a:latin typeface="華康儷楷書" panose="03000509000000000000" pitchFamily="65" charset="-120"/>
                <a:ea typeface="華康儷楷書" panose="03000509000000000000" pitchFamily="65" charset="-120"/>
                <a:cs typeface="Times New Roman" panose="02020603050405020304" pitchFamily="18" charset="0"/>
              </a:rPr>
              <a:t>欄位</a:t>
            </a:r>
            <a:r>
              <a:rPr lang="zh-TW" altLang="en-US" dirty="0">
                <a:latin typeface="華康儷楷書" panose="03000509000000000000" pitchFamily="65" charset="-120"/>
                <a:ea typeface="華康儷楷書" panose="03000509000000000000" pitchFamily="65" charset="-120"/>
                <a:cs typeface="Times New Roman" panose="02020603050405020304" pitchFamily="18" charset="0"/>
              </a:rPr>
              <a:t>上傳</a:t>
            </a:r>
            <a:r>
              <a:rPr lang="zh-TW" altLang="en-US" sz="2400" b="1" u="sng" dirty="0">
                <a:solidFill>
                  <a:srgbClr val="C00000"/>
                </a:solidFill>
                <a:latin typeface="華康儷楷書" panose="03000509000000000000" pitchFamily="65" charset="-120"/>
                <a:ea typeface="華康儷楷書" panose="03000509000000000000" pitchFamily="65" charset="-120"/>
                <a:cs typeface="Times New Roman" panose="02020603050405020304" pitchFamily="18" charset="0"/>
              </a:rPr>
              <a:t> </a:t>
            </a:r>
            <a:r>
              <a:rPr lang="en-US" altLang="zh-TW" sz="2400" b="1" u="sng" dirty="0">
                <a:solidFill>
                  <a:srgbClr val="C00000"/>
                </a:solidFill>
                <a:latin typeface="華康儷楷書" panose="03000509000000000000" pitchFamily="65" charset="-120"/>
                <a:ea typeface="華康儷楷書" panose="03000509000000000000" pitchFamily="65" charset="-120"/>
                <a:cs typeface="Times New Roman" panose="02020603050405020304" pitchFamily="18" charset="0"/>
              </a:rPr>
              <a:t>1</a:t>
            </a:r>
            <a:r>
              <a:rPr lang="zh-TW" altLang="en-US" sz="2400" b="1" u="sng" dirty="0">
                <a:solidFill>
                  <a:srgbClr val="C00000"/>
                </a:solidFill>
                <a:latin typeface="華康儷楷書" panose="03000509000000000000" pitchFamily="65" charset="-120"/>
                <a:ea typeface="華康儷楷書" panose="03000509000000000000" pitchFamily="65" charset="-120"/>
                <a:cs typeface="Times New Roman" panose="02020603050405020304" pitchFamily="18" charset="0"/>
              </a:rPr>
              <a:t> </a:t>
            </a:r>
            <a:r>
              <a:rPr lang="zh-TW" altLang="en-US" dirty="0">
                <a:latin typeface="華康儷楷書" panose="03000509000000000000" pitchFamily="65" charset="-120"/>
                <a:ea typeface="華康儷楷書" panose="03000509000000000000" pitchFamily="65" charset="-120"/>
                <a:cs typeface="Times New Roman" panose="02020603050405020304" pitchFamily="18" charset="0"/>
              </a:rPr>
              <a:t>個檔案容量最大至</a:t>
            </a:r>
            <a:r>
              <a:rPr lang="en-US" altLang="zh-TW" sz="2400" b="1" u="sng" dirty="0">
                <a:solidFill>
                  <a:srgbClr val="C00000"/>
                </a:solidFill>
                <a:latin typeface="華康儷楷書" panose="03000509000000000000" pitchFamily="65" charset="-120"/>
                <a:ea typeface="華康儷楷書" panose="03000509000000000000" pitchFamily="65" charset="-120"/>
                <a:cs typeface="Times New Roman" panose="02020603050405020304" pitchFamily="18" charset="0"/>
              </a:rPr>
              <a:t>4MB</a:t>
            </a:r>
            <a:r>
              <a:rPr lang="zh-TW" altLang="en-US" dirty="0">
                <a:latin typeface="華康儷楷書" panose="03000509000000000000" pitchFamily="65" charset="-120"/>
                <a:ea typeface="華康儷楷書" panose="03000509000000000000" pitchFamily="65" charset="-120"/>
                <a:cs typeface="Times New Roman" panose="02020603050405020304" pitchFamily="18" charset="0"/>
              </a:rPr>
              <a:t>之</a:t>
            </a:r>
            <a:r>
              <a:rPr lang="en-US" altLang="zh-TW" dirty="0">
                <a:latin typeface="華康儷楷書" panose="03000509000000000000" pitchFamily="65" charset="-120"/>
                <a:ea typeface="華康儷楷書" panose="03000509000000000000" pitchFamily="65" charset="-120"/>
                <a:cs typeface="Times New Roman" panose="02020603050405020304" pitchFamily="18" charset="0"/>
              </a:rPr>
              <a:t>PDF</a:t>
            </a:r>
            <a:r>
              <a:rPr lang="zh-TW" altLang="en-US" dirty="0">
                <a:latin typeface="華康儷楷書" panose="03000509000000000000" pitchFamily="65" charset="-120"/>
                <a:ea typeface="華康儷楷書" panose="03000509000000000000" pitchFamily="65" charset="-120"/>
                <a:cs typeface="Times New Roman" panose="02020603050405020304" pitchFamily="18" charset="0"/>
              </a:rPr>
              <a:t>檔案</a:t>
            </a:r>
            <a:endParaRPr lang="en-US" altLang="zh-TW" dirty="0">
              <a:latin typeface="華康儷楷書" panose="03000509000000000000" pitchFamily="65" charset="-120"/>
              <a:ea typeface="華康儷楷書" panose="03000509000000000000" pitchFamily="65" charset="-120"/>
              <a:cs typeface="Times New Roman" panose="02020603050405020304" pitchFamily="18" charset="0"/>
            </a:endParaRPr>
          </a:p>
          <a:p>
            <a:pPr marL="266700" algn="just">
              <a:spcBef>
                <a:spcPts val="200"/>
              </a:spcBef>
            </a:pPr>
            <a:r>
              <a:rPr lang="zh-TW" altLang="en-US" dirty="0" smtClean="0">
                <a:latin typeface="華康儷楷書" panose="03000509000000000000" pitchFamily="65" charset="-120"/>
                <a:ea typeface="華康儷楷書" panose="03000509000000000000" pitchFamily="65" charset="-120"/>
                <a:cs typeface="Times New Roman" panose="02020603050405020304" pitchFamily="18" charset="0"/>
              </a:rPr>
              <a:t>「</a:t>
            </a:r>
            <a:r>
              <a:rPr lang="en-US" altLang="zh-TW" dirty="0">
                <a:solidFill>
                  <a:srgbClr val="0000FF"/>
                </a:solidFill>
                <a:latin typeface="華康儷楷書" panose="03000509000000000000" pitchFamily="65" charset="-120"/>
                <a:ea typeface="華康儷楷書" panose="03000509000000000000" pitchFamily="65" charset="-120"/>
                <a:cs typeface="Times New Roman" panose="02020603050405020304" pitchFamily="18" charset="0"/>
              </a:rPr>
              <a:t>C.</a:t>
            </a:r>
            <a:r>
              <a:rPr lang="zh-TW" altLang="en-US" dirty="0">
                <a:solidFill>
                  <a:srgbClr val="0000FF"/>
                </a:solidFill>
                <a:latin typeface="華康儷楷書" panose="03000509000000000000" pitchFamily="65" charset="-120"/>
                <a:ea typeface="華康儷楷書" panose="03000509000000000000" pitchFamily="65" charset="-120"/>
                <a:cs typeface="Times New Roman" panose="02020603050405020304" pitchFamily="18" charset="0"/>
              </a:rPr>
              <a:t>多元表現</a:t>
            </a:r>
            <a:r>
              <a:rPr lang="zh-TW" altLang="en-US" dirty="0">
                <a:latin typeface="華康儷楷書" panose="03000509000000000000" pitchFamily="65" charset="-120"/>
                <a:ea typeface="華康儷楷書" panose="03000509000000000000" pitchFamily="65" charset="-120"/>
                <a:cs typeface="Times New Roman" panose="02020603050405020304" pitchFamily="18" charset="0"/>
              </a:rPr>
              <a:t>」欄位上傳</a:t>
            </a:r>
            <a:r>
              <a:rPr lang="zh-TW" altLang="en-US" sz="2400" b="1" u="sng" dirty="0">
                <a:solidFill>
                  <a:srgbClr val="C00000"/>
                </a:solidFill>
                <a:latin typeface="華康儷楷書" panose="03000509000000000000" pitchFamily="65" charset="-120"/>
                <a:ea typeface="華康儷楷書" panose="03000509000000000000" pitchFamily="65" charset="-120"/>
                <a:cs typeface="Times New Roman" panose="02020603050405020304" pitchFamily="18" charset="0"/>
              </a:rPr>
              <a:t> </a:t>
            </a:r>
            <a:r>
              <a:rPr lang="en-US" altLang="zh-TW" sz="2400" b="1" u="sng" dirty="0">
                <a:solidFill>
                  <a:srgbClr val="C00000"/>
                </a:solidFill>
                <a:latin typeface="華康儷楷書" panose="03000509000000000000" pitchFamily="65" charset="-120"/>
                <a:ea typeface="華康儷楷書" panose="03000509000000000000" pitchFamily="65" charset="-120"/>
                <a:cs typeface="Times New Roman" panose="02020603050405020304" pitchFamily="18" charset="0"/>
              </a:rPr>
              <a:t>1</a:t>
            </a:r>
            <a:r>
              <a:rPr lang="zh-TW" altLang="en-US" sz="2400" b="1" u="sng" dirty="0">
                <a:solidFill>
                  <a:srgbClr val="C00000"/>
                </a:solidFill>
                <a:latin typeface="華康儷楷書" panose="03000509000000000000" pitchFamily="65" charset="-120"/>
                <a:ea typeface="華康儷楷書" panose="03000509000000000000" pitchFamily="65" charset="-120"/>
                <a:cs typeface="Times New Roman" panose="02020603050405020304" pitchFamily="18" charset="0"/>
              </a:rPr>
              <a:t> </a:t>
            </a:r>
            <a:r>
              <a:rPr lang="zh-TW" altLang="en-US" dirty="0">
                <a:latin typeface="華康儷楷書" panose="03000509000000000000" pitchFamily="65" charset="-120"/>
                <a:ea typeface="華康儷楷書" panose="03000509000000000000" pitchFamily="65" charset="-120"/>
                <a:cs typeface="Times New Roman" panose="02020603050405020304" pitchFamily="18" charset="0"/>
              </a:rPr>
              <a:t>個檔案容量至</a:t>
            </a:r>
            <a:r>
              <a:rPr lang="en-US" altLang="zh-TW" sz="2400" b="1" u="sng" dirty="0">
                <a:solidFill>
                  <a:srgbClr val="C00000"/>
                </a:solidFill>
                <a:latin typeface="華康儷楷書" panose="03000509000000000000" pitchFamily="65" charset="-120"/>
                <a:ea typeface="華康儷楷書" panose="03000509000000000000" pitchFamily="65" charset="-120"/>
                <a:cs typeface="Times New Roman" panose="02020603050405020304" pitchFamily="18" charset="0"/>
              </a:rPr>
              <a:t>16MB</a:t>
            </a:r>
            <a:r>
              <a:rPr lang="zh-TW" altLang="en-US" dirty="0">
                <a:latin typeface="華康儷楷書" panose="03000509000000000000" pitchFamily="65" charset="-120"/>
                <a:ea typeface="華康儷楷書" panose="03000509000000000000" pitchFamily="65" charset="-120"/>
                <a:cs typeface="Times New Roman" panose="02020603050405020304" pitchFamily="18" charset="0"/>
              </a:rPr>
              <a:t>之</a:t>
            </a:r>
            <a:r>
              <a:rPr lang="en-US" altLang="zh-TW" dirty="0">
                <a:latin typeface="華康儷楷書" panose="03000509000000000000" pitchFamily="65" charset="-120"/>
                <a:ea typeface="華康儷楷書" panose="03000509000000000000" pitchFamily="65" charset="-120"/>
                <a:cs typeface="Times New Roman" panose="02020603050405020304" pitchFamily="18" charset="0"/>
              </a:rPr>
              <a:t>PDF</a:t>
            </a:r>
            <a:r>
              <a:rPr lang="zh-TW" altLang="en-US" dirty="0">
                <a:latin typeface="華康儷楷書" panose="03000509000000000000" pitchFamily="65" charset="-120"/>
                <a:ea typeface="華康儷楷書" panose="03000509000000000000" pitchFamily="65" charset="-120"/>
                <a:cs typeface="Times New Roman" panose="02020603050405020304" pitchFamily="18" charset="0"/>
              </a:rPr>
              <a:t>檔案</a:t>
            </a:r>
            <a:endParaRPr lang="en-US" altLang="zh-TW" dirty="0">
              <a:latin typeface="華康儷楷書" panose="03000509000000000000" pitchFamily="65" charset="-120"/>
              <a:ea typeface="華康儷楷書" panose="03000509000000000000" pitchFamily="65" charset="-120"/>
              <a:cs typeface="Times New Roman" panose="02020603050405020304" pitchFamily="18" charset="0"/>
            </a:endParaRPr>
          </a:p>
        </p:txBody>
      </p:sp>
      <p:sp>
        <p:nvSpPr>
          <p:cNvPr id="7" name="矩形 6"/>
          <p:cNvSpPr/>
          <p:nvPr/>
        </p:nvSpPr>
        <p:spPr>
          <a:xfrm>
            <a:off x="0" y="0"/>
            <a:ext cx="12192000" cy="520700"/>
          </a:xfrm>
          <a:prstGeom prst="rect">
            <a:avLst/>
          </a:prstGeom>
          <a:solidFill>
            <a:srgbClr val="DFD7E9"/>
          </a:solidFill>
          <a:ln>
            <a:solidFill>
              <a:srgbClr val="DFD7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sz="2400" dirty="0" smtClean="0">
                <a:solidFill>
                  <a:schemeClr val="tx1"/>
                </a:solidFill>
                <a:latin typeface="華康中特圓體" panose="020F0809000000000000" pitchFamily="49" charset="-120"/>
                <a:ea typeface="華康中特圓體" panose="020F0809000000000000" pitchFamily="49" charset="-120"/>
              </a:rPr>
              <a:t>四、資格審查暨學習歷程備審資料上傳說明</a:t>
            </a:r>
          </a:p>
        </p:txBody>
      </p:sp>
    </p:spTree>
    <p:extLst>
      <p:ext uri="{BB962C8B-B14F-4D97-AF65-F5344CB8AC3E}">
        <p14:creationId xmlns:p14="http://schemas.microsoft.com/office/powerpoint/2010/main" val="207745088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p:cNvSpPr>
            <a:spLocks noGrp="1"/>
          </p:cNvSpPr>
          <p:nvPr>
            <p:ph type="sldNum" sz="quarter" idx="12"/>
          </p:nvPr>
        </p:nvSpPr>
        <p:spPr/>
        <p:txBody>
          <a:bodyPr/>
          <a:lstStyle/>
          <a:p>
            <a:fld id="{BFD9D296-0923-4B30-8558-81C121D8C7E7}" type="slidenum">
              <a:rPr lang="zh-TW" altLang="en-US" smtClean="0"/>
              <a:t>91</a:t>
            </a:fld>
            <a:endParaRPr lang="zh-TW" altLang="en-US"/>
          </a:p>
        </p:txBody>
      </p:sp>
      <p:pic>
        <p:nvPicPr>
          <p:cNvPr id="4" name="圖片 3"/>
          <p:cNvPicPr>
            <a:picLocks noChangeAspect="1"/>
          </p:cNvPicPr>
          <p:nvPr/>
        </p:nvPicPr>
        <p:blipFill>
          <a:blip r:embed="rId2"/>
          <a:stretch>
            <a:fillRect/>
          </a:stretch>
        </p:blipFill>
        <p:spPr>
          <a:xfrm>
            <a:off x="938882" y="774699"/>
            <a:ext cx="10714286" cy="5946775"/>
          </a:xfrm>
          <a:prstGeom prst="rect">
            <a:avLst/>
          </a:prstGeom>
        </p:spPr>
      </p:pic>
      <p:sp>
        <p:nvSpPr>
          <p:cNvPr id="5" name="矩形 4"/>
          <p:cNvSpPr/>
          <p:nvPr/>
        </p:nvSpPr>
        <p:spPr>
          <a:xfrm>
            <a:off x="0" y="0"/>
            <a:ext cx="12192000" cy="520700"/>
          </a:xfrm>
          <a:prstGeom prst="rect">
            <a:avLst/>
          </a:prstGeom>
          <a:solidFill>
            <a:srgbClr val="DFD7E9"/>
          </a:solidFill>
          <a:ln>
            <a:solidFill>
              <a:srgbClr val="DFD7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sz="2400" dirty="0" smtClean="0">
                <a:solidFill>
                  <a:schemeClr val="tx1"/>
                </a:solidFill>
                <a:latin typeface="華康中特圓體" panose="020F0809000000000000" pitchFamily="49" charset="-120"/>
                <a:ea typeface="華康中特圓體" panose="020F0809000000000000" pitchFamily="49" charset="-120"/>
              </a:rPr>
              <a:t>四、資格審查暨學習歷程備審資料上傳系統</a:t>
            </a:r>
          </a:p>
        </p:txBody>
      </p:sp>
    </p:spTree>
    <p:extLst>
      <p:ext uri="{BB962C8B-B14F-4D97-AF65-F5344CB8AC3E}">
        <p14:creationId xmlns:p14="http://schemas.microsoft.com/office/powerpoint/2010/main" val="169319311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p:cNvSpPr>
            <a:spLocks noGrp="1"/>
          </p:cNvSpPr>
          <p:nvPr>
            <p:ph type="sldNum" sz="quarter" idx="12"/>
          </p:nvPr>
        </p:nvSpPr>
        <p:spPr/>
        <p:txBody>
          <a:bodyPr/>
          <a:lstStyle/>
          <a:p>
            <a:fld id="{BFD9D296-0923-4B30-8558-81C121D8C7E7}" type="slidenum">
              <a:rPr lang="zh-TW" altLang="en-US" smtClean="0"/>
              <a:t>92</a:t>
            </a:fld>
            <a:endParaRPr lang="zh-TW" altLang="en-US"/>
          </a:p>
        </p:txBody>
      </p:sp>
      <p:sp>
        <p:nvSpPr>
          <p:cNvPr id="6" name="矩形 5"/>
          <p:cNvSpPr/>
          <p:nvPr/>
        </p:nvSpPr>
        <p:spPr>
          <a:xfrm>
            <a:off x="0" y="0"/>
            <a:ext cx="12192000" cy="520700"/>
          </a:xfrm>
          <a:prstGeom prst="rect">
            <a:avLst/>
          </a:prstGeom>
          <a:solidFill>
            <a:srgbClr val="DFD7E9"/>
          </a:solidFill>
          <a:ln>
            <a:solidFill>
              <a:srgbClr val="DFD7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sz="2400" dirty="0" smtClean="0">
                <a:solidFill>
                  <a:schemeClr val="tx1"/>
                </a:solidFill>
                <a:latin typeface="華康中特圓體" panose="020F0809000000000000" pitchFamily="49" charset="-120"/>
                <a:ea typeface="華康中特圓體" panose="020F0809000000000000" pitchFamily="49" charset="-120"/>
              </a:rPr>
              <a:t>四、資格審查暨學習歷程備審資料上傳系統</a:t>
            </a:r>
          </a:p>
        </p:txBody>
      </p:sp>
      <p:grpSp>
        <p:nvGrpSpPr>
          <p:cNvPr id="5" name="群組 4"/>
          <p:cNvGrpSpPr/>
          <p:nvPr/>
        </p:nvGrpSpPr>
        <p:grpSpPr>
          <a:xfrm>
            <a:off x="776377" y="520700"/>
            <a:ext cx="10586947" cy="6200775"/>
            <a:chOff x="942392" y="644845"/>
            <a:chExt cx="10282335" cy="5928574"/>
          </a:xfrm>
        </p:grpSpPr>
        <p:pic>
          <p:nvPicPr>
            <p:cNvPr id="7" name="圖片 6"/>
            <p:cNvPicPr>
              <a:picLocks noChangeAspect="1"/>
            </p:cNvPicPr>
            <p:nvPr/>
          </p:nvPicPr>
          <p:blipFill>
            <a:blip r:embed="rId2"/>
            <a:stretch>
              <a:fillRect/>
            </a:stretch>
          </p:blipFill>
          <p:spPr>
            <a:xfrm>
              <a:off x="942392" y="644845"/>
              <a:ext cx="10282335" cy="5928574"/>
            </a:xfrm>
            <a:prstGeom prst="rect">
              <a:avLst/>
            </a:prstGeom>
          </p:spPr>
        </p:pic>
        <p:pic>
          <p:nvPicPr>
            <p:cNvPr id="8" name="圖片 7"/>
            <p:cNvPicPr>
              <a:picLocks noChangeAspect="1"/>
            </p:cNvPicPr>
            <p:nvPr/>
          </p:nvPicPr>
          <p:blipFill>
            <a:blip r:embed="rId3"/>
            <a:stretch>
              <a:fillRect/>
            </a:stretch>
          </p:blipFill>
          <p:spPr>
            <a:xfrm>
              <a:off x="2586212" y="2719357"/>
              <a:ext cx="1162212" cy="428685"/>
            </a:xfrm>
            <a:prstGeom prst="rect">
              <a:avLst/>
            </a:prstGeom>
          </p:spPr>
        </p:pic>
      </p:grpSp>
    </p:spTree>
    <p:extLst>
      <p:ext uri="{BB962C8B-B14F-4D97-AF65-F5344CB8AC3E}">
        <p14:creationId xmlns:p14="http://schemas.microsoft.com/office/powerpoint/2010/main" val="192218814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p:cNvSpPr>
            <a:spLocks noGrp="1"/>
          </p:cNvSpPr>
          <p:nvPr>
            <p:ph type="sldNum" sz="quarter" idx="12"/>
          </p:nvPr>
        </p:nvSpPr>
        <p:spPr/>
        <p:txBody>
          <a:bodyPr/>
          <a:lstStyle/>
          <a:p>
            <a:fld id="{BFD9D296-0923-4B30-8558-81C121D8C7E7}" type="slidenum">
              <a:rPr lang="zh-TW" altLang="en-US" smtClean="0"/>
              <a:t>93</a:t>
            </a:fld>
            <a:endParaRPr lang="zh-TW" altLang="en-US"/>
          </a:p>
        </p:txBody>
      </p:sp>
      <p:sp>
        <p:nvSpPr>
          <p:cNvPr id="6" name="矩形 5"/>
          <p:cNvSpPr/>
          <p:nvPr/>
        </p:nvSpPr>
        <p:spPr>
          <a:xfrm>
            <a:off x="0" y="0"/>
            <a:ext cx="12192000" cy="520700"/>
          </a:xfrm>
          <a:prstGeom prst="rect">
            <a:avLst/>
          </a:prstGeom>
          <a:solidFill>
            <a:srgbClr val="DFD7E9"/>
          </a:solidFill>
          <a:ln>
            <a:solidFill>
              <a:srgbClr val="DFD7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sz="2400" dirty="0" smtClean="0">
                <a:solidFill>
                  <a:schemeClr val="tx1"/>
                </a:solidFill>
                <a:latin typeface="華康中特圓體" panose="020F0809000000000000" pitchFamily="49" charset="-120"/>
                <a:ea typeface="華康中特圓體" panose="020F0809000000000000" pitchFamily="49" charset="-120"/>
              </a:rPr>
              <a:t>四、資格審查暨學習歷程備審資料上傳系統</a:t>
            </a:r>
          </a:p>
        </p:txBody>
      </p:sp>
      <p:grpSp>
        <p:nvGrpSpPr>
          <p:cNvPr id="7" name="群組 6"/>
          <p:cNvGrpSpPr/>
          <p:nvPr/>
        </p:nvGrpSpPr>
        <p:grpSpPr>
          <a:xfrm>
            <a:off x="942392" y="644845"/>
            <a:ext cx="10282335" cy="5928573"/>
            <a:chOff x="942392" y="644845"/>
            <a:chExt cx="10282335" cy="5928573"/>
          </a:xfrm>
        </p:grpSpPr>
        <p:grpSp>
          <p:nvGrpSpPr>
            <p:cNvPr id="8" name="群組 7"/>
            <p:cNvGrpSpPr/>
            <p:nvPr/>
          </p:nvGrpSpPr>
          <p:grpSpPr>
            <a:xfrm>
              <a:off x="942392" y="644845"/>
              <a:ext cx="10282335" cy="5928573"/>
              <a:chOff x="942392" y="644845"/>
              <a:chExt cx="10282335" cy="5928573"/>
            </a:xfrm>
          </p:grpSpPr>
          <p:pic>
            <p:nvPicPr>
              <p:cNvPr id="10" name="圖片 9"/>
              <p:cNvPicPr>
                <a:picLocks noChangeAspect="1"/>
              </p:cNvPicPr>
              <p:nvPr/>
            </p:nvPicPr>
            <p:blipFill rotWithShape="1">
              <a:blip r:embed="rId2"/>
              <a:srcRect t="22658"/>
              <a:stretch/>
            </p:blipFill>
            <p:spPr>
              <a:xfrm>
                <a:off x="942392" y="644845"/>
                <a:ext cx="10282335" cy="5928573"/>
              </a:xfrm>
              <a:prstGeom prst="rect">
                <a:avLst/>
              </a:prstGeom>
            </p:spPr>
          </p:pic>
          <p:pic>
            <p:nvPicPr>
              <p:cNvPr id="11" name="圖片 10"/>
              <p:cNvPicPr>
                <a:picLocks noChangeAspect="1"/>
              </p:cNvPicPr>
              <p:nvPr/>
            </p:nvPicPr>
            <p:blipFill>
              <a:blip r:embed="rId3"/>
              <a:stretch>
                <a:fillRect/>
              </a:stretch>
            </p:blipFill>
            <p:spPr>
              <a:xfrm>
                <a:off x="2605009" y="787400"/>
                <a:ext cx="1114581" cy="317501"/>
              </a:xfrm>
              <a:prstGeom prst="rect">
                <a:avLst/>
              </a:prstGeom>
            </p:spPr>
          </p:pic>
        </p:grpSp>
        <p:pic>
          <p:nvPicPr>
            <p:cNvPr id="9" name="圖片 8"/>
            <p:cNvPicPr>
              <a:picLocks noChangeAspect="1"/>
            </p:cNvPicPr>
            <p:nvPr/>
          </p:nvPicPr>
          <p:blipFill>
            <a:blip r:embed="rId4"/>
            <a:stretch>
              <a:fillRect/>
            </a:stretch>
          </p:blipFill>
          <p:spPr>
            <a:xfrm>
              <a:off x="5202373" y="4094147"/>
              <a:ext cx="1762371" cy="219106"/>
            </a:xfrm>
            <a:prstGeom prst="rect">
              <a:avLst/>
            </a:prstGeom>
          </p:spPr>
        </p:pic>
      </p:grpSp>
    </p:spTree>
    <p:extLst>
      <p:ext uri="{BB962C8B-B14F-4D97-AF65-F5344CB8AC3E}">
        <p14:creationId xmlns:p14="http://schemas.microsoft.com/office/powerpoint/2010/main" val="50734717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群組 11"/>
          <p:cNvGrpSpPr/>
          <p:nvPr/>
        </p:nvGrpSpPr>
        <p:grpSpPr>
          <a:xfrm>
            <a:off x="1003041" y="3845135"/>
            <a:ext cx="10221686" cy="1694716"/>
            <a:chOff x="1003041" y="3845135"/>
            <a:chExt cx="10221686" cy="1694716"/>
          </a:xfrm>
        </p:grpSpPr>
        <p:pic>
          <p:nvPicPr>
            <p:cNvPr id="13" name="圖片 12"/>
            <p:cNvPicPr>
              <a:picLocks noChangeAspect="1"/>
            </p:cNvPicPr>
            <p:nvPr/>
          </p:nvPicPr>
          <p:blipFill rotWithShape="1">
            <a:blip r:embed="rId2"/>
            <a:srcRect b="73832"/>
            <a:stretch/>
          </p:blipFill>
          <p:spPr>
            <a:xfrm>
              <a:off x="1003041" y="3845135"/>
              <a:ext cx="10221686" cy="1694716"/>
            </a:xfrm>
            <a:prstGeom prst="rect">
              <a:avLst/>
            </a:prstGeom>
          </p:spPr>
        </p:pic>
        <p:pic>
          <p:nvPicPr>
            <p:cNvPr id="14" name="圖片 13"/>
            <p:cNvPicPr>
              <a:picLocks noChangeAspect="1"/>
            </p:cNvPicPr>
            <p:nvPr/>
          </p:nvPicPr>
          <p:blipFill>
            <a:blip r:embed="rId3"/>
            <a:stretch>
              <a:fillRect/>
            </a:stretch>
          </p:blipFill>
          <p:spPr>
            <a:xfrm>
              <a:off x="5145413" y="4526226"/>
              <a:ext cx="1857634" cy="190527"/>
            </a:xfrm>
            <a:prstGeom prst="rect">
              <a:avLst/>
            </a:prstGeom>
          </p:spPr>
        </p:pic>
      </p:grpSp>
      <p:grpSp>
        <p:nvGrpSpPr>
          <p:cNvPr id="8" name="群組 7"/>
          <p:cNvGrpSpPr/>
          <p:nvPr/>
        </p:nvGrpSpPr>
        <p:grpSpPr>
          <a:xfrm>
            <a:off x="942392" y="1177523"/>
            <a:ext cx="10282335" cy="1838789"/>
            <a:chOff x="942392" y="1177523"/>
            <a:chExt cx="10282335" cy="1838789"/>
          </a:xfrm>
        </p:grpSpPr>
        <p:pic>
          <p:nvPicPr>
            <p:cNvPr id="10" name="圖片 9"/>
            <p:cNvPicPr>
              <a:picLocks noChangeAspect="1"/>
            </p:cNvPicPr>
            <p:nvPr/>
          </p:nvPicPr>
          <p:blipFill rotWithShape="1">
            <a:blip r:embed="rId4"/>
            <a:srcRect b="65213"/>
            <a:stretch/>
          </p:blipFill>
          <p:spPr>
            <a:xfrm>
              <a:off x="942392" y="1177523"/>
              <a:ext cx="10282335" cy="1838789"/>
            </a:xfrm>
            <a:prstGeom prst="rect">
              <a:avLst/>
            </a:prstGeom>
          </p:spPr>
        </p:pic>
        <p:pic>
          <p:nvPicPr>
            <p:cNvPr id="11" name="圖片 10"/>
            <p:cNvPicPr>
              <a:picLocks noChangeAspect="1"/>
            </p:cNvPicPr>
            <p:nvPr/>
          </p:nvPicPr>
          <p:blipFill>
            <a:blip r:embed="rId5"/>
            <a:stretch>
              <a:fillRect/>
            </a:stretch>
          </p:blipFill>
          <p:spPr>
            <a:xfrm>
              <a:off x="5229058" y="1993121"/>
              <a:ext cx="1790950" cy="257211"/>
            </a:xfrm>
            <a:prstGeom prst="rect">
              <a:avLst/>
            </a:prstGeom>
          </p:spPr>
        </p:pic>
      </p:grpSp>
      <p:sp>
        <p:nvSpPr>
          <p:cNvPr id="3" name="投影片編號版面配置區 2"/>
          <p:cNvSpPr>
            <a:spLocks noGrp="1"/>
          </p:cNvSpPr>
          <p:nvPr>
            <p:ph type="sldNum" sz="quarter" idx="12"/>
          </p:nvPr>
        </p:nvSpPr>
        <p:spPr/>
        <p:txBody>
          <a:bodyPr/>
          <a:lstStyle/>
          <a:p>
            <a:fld id="{BFD9D296-0923-4B30-8558-81C121D8C7E7}" type="slidenum">
              <a:rPr lang="zh-TW" altLang="en-US" smtClean="0"/>
              <a:t>94</a:t>
            </a:fld>
            <a:endParaRPr lang="zh-TW" altLang="en-US"/>
          </a:p>
        </p:txBody>
      </p:sp>
      <p:sp>
        <p:nvSpPr>
          <p:cNvPr id="6" name="圓角矩形 5"/>
          <p:cNvSpPr/>
          <p:nvPr/>
        </p:nvSpPr>
        <p:spPr>
          <a:xfrm>
            <a:off x="680357" y="875231"/>
            <a:ext cx="1159329" cy="489857"/>
          </a:xfrm>
          <a:prstGeom prst="round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zh-TW" altLang="en-US" b="1" dirty="0">
                <a:solidFill>
                  <a:schemeClr val="tx1"/>
                </a:solidFill>
                <a:latin typeface="華康特粗楷體" panose="03000909000000000000" pitchFamily="65" charset="-120"/>
                <a:ea typeface="華康特粗楷體" panose="03000909000000000000" pitchFamily="65" charset="-120"/>
              </a:rPr>
              <a:t>方式１</a:t>
            </a:r>
          </a:p>
        </p:txBody>
      </p:sp>
      <p:sp>
        <p:nvSpPr>
          <p:cNvPr id="7" name="圓角矩形 6"/>
          <p:cNvSpPr/>
          <p:nvPr/>
        </p:nvSpPr>
        <p:spPr>
          <a:xfrm>
            <a:off x="680357" y="3360431"/>
            <a:ext cx="1159329" cy="489857"/>
          </a:xfrm>
          <a:prstGeom prst="round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zh-TW" altLang="en-US" b="1" dirty="0">
                <a:solidFill>
                  <a:schemeClr val="tx1"/>
                </a:solidFill>
                <a:latin typeface="華康特粗楷體" panose="03000909000000000000" pitchFamily="65" charset="-120"/>
                <a:ea typeface="華康特粗楷體" panose="03000909000000000000" pitchFamily="65" charset="-120"/>
              </a:rPr>
              <a:t>方式２</a:t>
            </a:r>
          </a:p>
        </p:txBody>
      </p:sp>
      <p:sp>
        <p:nvSpPr>
          <p:cNvPr id="9" name="矩形 8"/>
          <p:cNvSpPr/>
          <p:nvPr/>
        </p:nvSpPr>
        <p:spPr>
          <a:xfrm>
            <a:off x="0" y="0"/>
            <a:ext cx="12192000" cy="520700"/>
          </a:xfrm>
          <a:prstGeom prst="rect">
            <a:avLst/>
          </a:prstGeom>
          <a:solidFill>
            <a:srgbClr val="DFD7E9"/>
          </a:solidFill>
          <a:ln>
            <a:solidFill>
              <a:srgbClr val="DFD7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sz="2400" dirty="0" smtClean="0">
                <a:solidFill>
                  <a:schemeClr val="tx1"/>
                </a:solidFill>
                <a:latin typeface="華康中特圓體" panose="020F0809000000000000" pitchFamily="49" charset="-120"/>
                <a:ea typeface="華康中特圓體" panose="020F0809000000000000" pitchFamily="49" charset="-120"/>
              </a:rPr>
              <a:t>四、資格審查暨學習歷程備審資料上傳系統</a:t>
            </a:r>
          </a:p>
        </p:txBody>
      </p:sp>
    </p:spTree>
    <p:extLst>
      <p:ext uri="{BB962C8B-B14F-4D97-AF65-F5344CB8AC3E}">
        <p14:creationId xmlns:p14="http://schemas.microsoft.com/office/powerpoint/2010/main" val="227695197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p:cNvSpPr>
            <a:spLocks noGrp="1"/>
          </p:cNvSpPr>
          <p:nvPr>
            <p:ph type="sldNum" sz="quarter" idx="12"/>
          </p:nvPr>
        </p:nvSpPr>
        <p:spPr/>
        <p:txBody>
          <a:bodyPr/>
          <a:lstStyle/>
          <a:p>
            <a:fld id="{BFD9D296-0923-4B30-8558-81C121D8C7E7}" type="slidenum">
              <a:rPr lang="zh-TW" altLang="en-US" smtClean="0"/>
              <a:t>95</a:t>
            </a:fld>
            <a:endParaRPr lang="zh-TW" altLang="en-US"/>
          </a:p>
        </p:txBody>
      </p:sp>
      <p:pic>
        <p:nvPicPr>
          <p:cNvPr id="5" name="圖片 4"/>
          <p:cNvPicPr>
            <a:picLocks noChangeAspect="1"/>
          </p:cNvPicPr>
          <p:nvPr/>
        </p:nvPicPr>
        <p:blipFill>
          <a:blip r:embed="rId2"/>
          <a:stretch>
            <a:fillRect/>
          </a:stretch>
        </p:blipFill>
        <p:spPr>
          <a:xfrm>
            <a:off x="736019" y="2179375"/>
            <a:ext cx="10752617" cy="4542099"/>
          </a:xfrm>
          <a:prstGeom prst="rect">
            <a:avLst/>
          </a:prstGeom>
        </p:spPr>
      </p:pic>
      <p:sp>
        <p:nvSpPr>
          <p:cNvPr id="6" name="矩形 5"/>
          <p:cNvSpPr/>
          <p:nvPr/>
        </p:nvSpPr>
        <p:spPr>
          <a:xfrm>
            <a:off x="1485900" y="2473779"/>
            <a:ext cx="767443" cy="12246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矩形 6"/>
          <p:cNvSpPr/>
          <p:nvPr/>
        </p:nvSpPr>
        <p:spPr>
          <a:xfrm>
            <a:off x="10042071" y="2473779"/>
            <a:ext cx="767443" cy="12246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矩形 7"/>
          <p:cNvSpPr/>
          <p:nvPr/>
        </p:nvSpPr>
        <p:spPr>
          <a:xfrm>
            <a:off x="0" y="0"/>
            <a:ext cx="12192000" cy="520700"/>
          </a:xfrm>
          <a:prstGeom prst="rect">
            <a:avLst/>
          </a:prstGeom>
          <a:solidFill>
            <a:srgbClr val="DFD7E9"/>
          </a:solidFill>
          <a:ln>
            <a:solidFill>
              <a:srgbClr val="DFD7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sz="2400" dirty="0" smtClean="0">
                <a:solidFill>
                  <a:schemeClr val="tx1"/>
                </a:solidFill>
                <a:latin typeface="華康中特圓體" panose="020F0809000000000000" pitchFamily="49" charset="-120"/>
                <a:ea typeface="華康中特圓體" panose="020F0809000000000000" pitchFamily="49" charset="-120"/>
              </a:rPr>
              <a:t>四、資格審查暨學習歷程備審資料上傳系統</a:t>
            </a:r>
          </a:p>
        </p:txBody>
      </p:sp>
      <p:sp>
        <p:nvSpPr>
          <p:cNvPr id="9" name="矩形 8"/>
          <p:cNvSpPr/>
          <p:nvPr/>
        </p:nvSpPr>
        <p:spPr>
          <a:xfrm>
            <a:off x="7870371" y="2473779"/>
            <a:ext cx="767443" cy="12246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矩形 9"/>
          <p:cNvSpPr/>
          <p:nvPr/>
        </p:nvSpPr>
        <p:spPr>
          <a:xfrm>
            <a:off x="5776396" y="2473779"/>
            <a:ext cx="767443" cy="12246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11" name="群組 10"/>
          <p:cNvGrpSpPr/>
          <p:nvPr/>
        </p:nvGrpSpPr>
        <p:grpSpPr>
          <a:xfrm>
            <a:off x="942391" y="744718"/>
            <a:ext cx="10282335" cy="1365799"/>
            <a:chOff x="942391" y="744718"/>
            <a:chExt cx="10282335" cy="1365799"/>
          </a:xfrm>
        </p:grpSpPr>
        <p:pic>
          <p:nvPicPr>
            <p:cNvPr id="12" name="圖片 11"/>
            <p:cNvPicPr>
              <a:picLocks noChangeAspect="1"/>
            </p:cNvPicPr>
            <p:nvPr/>
          </p:nvPicPr>
          <p:blipFill rotWithShape="1">
            <a:blip r:embed="rId3"/>
            <a:srcRect t="34788" b="39263"/>
            <a:stretch/>
          </p:blipFill>
          <p:spPr>
            <a:xfrm>
              <a:off x="942391" y="744718"/>
              <a:ext cx="10282335" cy="1292426"/>
            </a:xfrm>
            <a:prstGeom prst="rect">
              <a:avLst/>
            </a:prstGeom>
          </p:spPr>
        </p:pic>
        <p:pic>
          <p:nvPicPr>
            <p:cNvPr id="13" name="圖片 12"/>
            <p:cNvPicPr>
              <a:picLocks noChangeAspect="1"/>
            </p:cNvPicPr>
            <p:nvPr/>
          </p:nvPicPr>
          <p:blipFill>
            <a:blip r:embed="rId4"/>
            <a:stretch>
              <a:fillRect/>
            </a:stretch>
          </p:blipFill>
          <p:spPr>
            <a:xfrm>
              <a:off x="5908360" y="1577043"/>
              <a:ext cx="4188140" cy="533474"/>
            </a:xfrm>
            <a:prstGeom prst="rect">
              <a:avLst/>
            </a:prstGeom>
          </p:spPr>
        </p:pic>
      </p:grpSp>
    </p:spTree>
    <p:extLst>
      <p:ext uri="{BB962C8B-B14F-4D97-AF65-F5344CB8AC3E}">
        <p14:creationId xmlns:p14="http://schemas.microsoft.com/office/powerpoint/2010/main" val="292922046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圖片 7"/>
          <p:cNvPicPr>
            <a:picLocks noChangeAspect="1"/>
          </p:cNvPicPr>
          <p:nvPr/>
        </p:nvPicPr>
        <p:blipFill rotWithShape="1">
          <a:blip r:embed="rId2"/>
          <a:srcRect r="699"/>
          <a:stretch/>
        </p:blipFill>
        <p:spPr>
          <a:xfrm>
            <a:off x="971550" y="520700"/>
            <a:ext cx="10689531" cy="6230219"/>
          </a:xfrm>
          <a:prstGeom prst="rect">
            <a:avLst/>
          </a:prstGeom>
        </p:spPr>
      </p:pic>
      <p:sp>
        <p:nvSpPr>
          <p:cNvPr id="3" name="投影片編號版面配置區 2"/>
          <p:cNvSpPr>
            <a:spLocks noGrp="1"/>
          </p:cNvSpPr>
          <p:nvPr>
            <p:ph type="sldNum" sz="quarter" idx="12"/>
          </p:nvPr>
        </p:nvSpPr>
        <p:spPr/>
        <p:txBody>
          <a:bodyPr/>
          <a:lstStyle/>
          <a:p>
            <a:fld id="{BFD9D296-0923-4B30-8558-81C121D8C7E7}" type="slidenum">
              <a:rPr lang="zh-TW" altLang="en-US" smtClean="0"/>
              <a:t>96</a:t>
            </a:fld>
            <a:endParaRPr lang="zh-TW" altLang="en-US"/>
          </a:p>
        </p:txBody>
      </p:sp>
      <p:sp>
        <p:nvSpPr>
          <p:cNvPr id="5" name="文字方塊 4"/>
          <p:cNvSpPr txBox="1"/>
          <p:nvPr/>
        </p:nvSpPr>
        <p:spPr>
          <a:xfrm>
            <a:off x="1072257" y="1778814"/>
            <a:ext cx="657225" cy="553998"/>
          </a:xfrm>
          <a:prstGeom prst="rect">
            <a:avLst/>
          </a:prstGeom>
          <a:noFill/>
        </p:spPr>
        <p:txBody>
          <a:bodyPr wrap="square" rtlCol="0">
            <a:spAutoFit/>
          </a:bodyPr>
          <a:lstStyle/>
          <a:p>
            <a:r>
              <a:rPr lang="en-US" altLang="zh-TW" sz="3000" dirty="0">
                <a:solidFill>
                  <a:srgbClr val="FF0000"/>
                </a:solidFill>
                <a:sym typeface="Wingdings" panose="05000000000000000000" pitchFamily="2" charset="2"/>
              </a:rPr>
              <a:t></a:t>
            </a:r>
            <a:endParaRPr lang="zh-TW" altLang="en-US" sz="3000" dirty="0">
              <a:solidFill>
                <a:srgbClr val="FF0000"/>
              </a:solidFill>
            </a:endParaRPr>
          </a:p>
        </p:txBody>
      </p:sp>
      <p:sp>
        <p:nvSpPr>
          <p:cNvPr id="6" name="圓角矩形 5"/>
          <p:cNvSpPr/>
          <p:nvPr/>
        </p:nvSpPr>
        <p:spPr>
          <a:xfrm>
            <a:off x="36753" y="938428"/>
            <a:ext cx="934797" cy="489857"/>
          </a:xfrm>
          <a:prstGeom prst="round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zh-TW" altLang="en-US" b="1" dirty="0">
                <a:solidFill>
                  <a:schemeClr val="tx1"/>
                </a:solidFill>
                <a:latin typeface="華康特粗楷體" panose="03000909000000000000" pitchFamily="65" charset="-120"/>
                <a:ea typeface="華康特粗楷體" panose="03000909000000000000" pitchFamily="65" charset="-120"/>
              </a:rPr>
              <a:t>方式１</a:t>
            </a:r>
          </a:p>
        </p:txBody>
      </p:sp>
      <p:sp>
        <p:nvSpPr>
          <p:cNvPr id="7" name="文字方塊 6"/>
          <p:cNvSpPr txBox="1"/>
          <p:nvPr/>
        </p:nvSpPr>
        <p:spPr>
          <a:xfrm>
            <a:off x="1072257" y="2268671"/>
            <a:ext cx="657225" cy="553998"/>
          </a:xfrm>
          <a:prstGeom prst="rect">
            <a:avLst/>
          </a:prstGeom>
          <a:noFill/>
        </p:spPr>
        <p:txBody>
          <a:bodyPr wrap="square" rtlCol="0">
            <a:spAutoFit/>
          </a:bodyPr>
          <a:lstStyle/>
          <a:p>
            <a:r>
              <a:rPr lang="en-US" altLang="zh-TW" sz="3000" dirty="0">
                <a:solidFill>
                  <a:srgbClr val="FF0000"/>
                </a:solidFill>
                <a:sym typeface="Wingdings" panose="05000000000000000000" pitchFamily="2" charset="2"/>
              </a:rPr>
              <a:t></a:t>
            </a:r>
            <a:endParaRPr lang="zh-TW" altLang="en-US" sz="3000" dirty="0">
              <a:solidFill>
                <a:srgbClr val="FF0000"/>
              </a:solidFill>
            </a:endParaRPr>
          </a:p>
        </p:txBody>
      </p:sp>
      <p:sp>
        <p:nvSpPr>
          <p:cNvPr id="9" name="文字方塊 8"/>
          <p:cNvSpPr txBox="1"/>
          <p:nvPr/>
        </p:nvSpPr>
        <p:spPr>
          <a:xfrm>
            <a:off x="1072257" y="3285163"/>
            <a:ext cx="657225" cy="553998"/>
          </a:xfrm>
          <a:prstGeom prst="rect">
            <a:avLst/>
          </a:prstGeom>
          <a:noFill/>
        </p:spPr>
        <p:txBody>
          <a:bodyPr wrap="square" rtlCol="0">
            <a:spAutoFit/>
          </a:bodyPr>
          <a:lstStyle/>
          <a:p>
            <a:r>
              <a:rPr lang="en-US" altLang="zh-TW" sz="3000" dirty="0">
                <a:solidFill>
                  <a:srgbClr val="FF0000"/>
                </a:solidFill>
                <a:sym typeface="Wingdings" panose="05000000000000000000" pitchFamily="2" charset="2"/>
              </a:rPr>
              <a:t></a:t>
            </a:r>
            <a:endParaRPr lang="zh-TW" altLang="en-US" sz="3000" dirty="0">
              <a:solidFill>
                <a:srgbClr val="FF0000"/>
              </a:solidFill>
            </a:endParaRPr>
          </a:p>
        </p:txBody>
      </p:sp>
      <p:sp>
        <p:nvSpPr>
          <p:cNvPr id="10" name="文字方塊 9"/>
          <p:cNvSpPr txBox="1"/>
          <p:nvPr/>
        </p:nvSpPr>
        <p:spPr>
          <a:xfrm>
            <a:off x="1072257" y="4733484"/>
            <a:ext cx="657225" cy="553998"/>
          </a:xfrm>
          <a:prstGeom prst="rect">
            <a:avLst/>
          </a:prstGeom>
          <a:noFill/>
        </p:spPr>
        <p:txBody>
          <a:bodyPr wrap="square" rtlCol="0">
            <a:spAutoFit/>
          </a:bodyPr>
          <a:lstStyle/>
          <a:p>
            <a:r>
              <a:rPr lang="en-US" altLang="zh-TW" sz="3000" dirty="0">
                <a:solidFill>
                  <a:srgbClr val="FF0000"/>
                </a:solidFill>
                <a:sym typeface="Wingdings" panose="05000000000000000000" pitchFamily="2" charset="2"/>
              </a:rPr>
              <a:t></a:t>
            </a:r>
            <a:endParaRPr lang="zh-TW" altLang="en-US" sz="3000" dirty="0">
              <a:solidFill>
                <a:srgbClr val="FF0000"/>
              </a:solidFill>
            </a:endParaRPr>
          </a:p>
        </p:txBody>
      </p:sp>
      <p:sp>
        <p:nvSpPr>
          <p:cNvPr id="11" name="矩形 10"/>
          <p:cNvSpPr/>
          <p:nvPr/>
        </p:nvSpPr>
        <p:spPr>
          <a:xfrm>
            <a:off x="0" y="0"/>
            <a:ext cx="12192000" cy="520700"/>
          </a:xfrm>
          <a:prstGeom prst="rect">
            <a:avLst/>
          </a:prstGeom>
          <a:solidFill>
            <a:srgbClr val="DFD7E9"/>
          </a:solidFill>
          <a:ln>
            <a:solidFill>
              <a:srgbClr val="DFD7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sz="2400" dirty="0" smtClean="0">
                <a:solidFill>
                  <a:schemeClr val="tx1"/>
                </a:solidFill>
                <a:latin typeface="華康中特圓體" panose="020F0809000000000000" pitchFamily="49" charset="-120"/>
                <a:ea typeface="華康中特圓體" panose="020F0809000000000000" pitchFamily="49" charset="-120"/>
              </a:rPr>
              <a:t>四、資格審查暨學習歷程備審資料上傳系統</a:t>
            </a:r>
          </a:p>
        </p:txBody>
      </p:sp>
    </p:spTree>
    <p:extLst>
      <p:ext uri="{BB962C8B-B14F-4D97-AF65-F5344CB8AC3E}">
        <p14:creationId xmlns:p14="http://schemas.microsoft.com/office/powerpoint/2010/main" val="272717314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圖片 11"/>
          <p:cNvPicPr>
            <a:picLocks noChangeAspect="1"/>
          </p:cNvPicPr>
          <p:nvPr/>
        </p:nvPicPr>
        <p:blipFill>
          <a:blip r:embed="rId2"/>
          <a:stretch>
            <a:fillRect/>
          </a:stretch>
        </p:blipFill>
        <p:spPr>
          <a:xfrm>
            <a:off x="542328" y="520700"/>
            <a:ext cx="10716222" cy="6337300"/>
          </a:xfrm>
          <a:prstGeom prst="rect">
            <a:avLst/>
          </a:prstGeom>
        </p:spPr>
      </p:pic>
      <p:sp>
        <p:nvSpPr>
          <p:cNvPr id="3" name="投影片編號版面配置區 2"/>
          <p:cNvSpPr>
            <a:spLocks noGrp="1"/>
          </p:cNvSpPr>
          <p:nvPr>
            <p:ph type="sldNum" sz="quarter" idx="12"/>
          </p:nvPr>
        </p:nvSpPr>
        <p:spPr/>
        <p:txBody>
          <a:bodyPr/>
          <a:lstStyle/>
          <a:p>
            <a:fld id="{BFD9D296-0923-4B30-8558-81C121D8C7E7}" type="slidenum">
              <a:rPr lang="zh-TW" altLang="en-US" smtClean="0"/>
              <a:t>97</a:t>
            </a:fld>
            <a:endParaRPr lang="zh-TW" altLang="en-US"/>
          </a:p>
        </p:txBody>
      </p:sp>
      <p:sp>
        <p:nvSpPr>
          <p:cNvPr id="5" name="文字方塊 4"/>
          <p:cNvSpPr txBox="1"/>
          <p:nvPr/>
        </p:nvSpPr>
        <p:spPr>
          <a:xfrm>
            <a:off x="542328" y="1426916"/>
            <a:ext cx="657225" cy="553998"/>
          </a:xfrm>
          <a:prstGeom prst="rect">
            <a:avLst/>
          </a:prstGeom>
          <a:noFill/>
        </p:spPr>
        <p:txBody>
          <a:bodyPr wrap="square" rtlCol="0">
            <a:spAutoFit/>
          </a:bodyPr>
          <a:lstStyle/>
          <a:p>
            <a:r>
              <a:rPr lang="en-US" altLang="zh-TW" sz="3000" dirty="0">
                <a:solidFill>
                  <a:srgbClr val="FF0000"/>
                </a:solidFill>
                <a:sym typeface="Wingdings" panose="05000000000000000000" pitchFamily="2" charset="2"/>
              </a:rPr>
              <a:t></a:t>
            </a:r>
            <a:endParaRPr lang="zh-TW" altLang="en-US" sz="3000" dirty="0">
              <a:solidFill>
                <a:srgbClr val="FF0000"/>
              </a:solidFill>
            </a:endParaRPr>
          </a:p>
        </p:txBody>
      </p:sp>
      <p:sp>
        <p:nvSpPr>
          <p:cNvPr id="6" name="文字方塊 5"/>
          <p:cNvSpPr txBox="1"/>
          <p:nvPr/>
        </p:nvSpPr>
        <p:spPr>
          <a:xfrm>
            <a:off x="542328" y="2453503"/>
            <a:ext cx="657225" cy="553998"/>
          </a:xfrm>
          <a:prstGeom prst="rect">
            <a:avLst/>
          </a:prstGeom>
          <a:noFill/>
        </p:spPr>
        <p:txBody>
          <a:bodyPr wrap="square" rtlCol="0">
            <a:spAutoFit/>
          </a:bodyPr>
          <a:lstStyle/>
          <a:p>
            <a:r>
              <a:rPr lang="en-US" altLang="zh-TW" sz="3000" dirty="0">
                <a:solidFill>
                  <a:srgbClr val="FF0000"/>
                </a:solidFill>
                <a:sym typeface="Wingdings" panose="05000000000000000000" pitchFamily="2" charset="2"/>
              </a:rPr>
              <a:t></a:t>
            </a:r>
            <a:endParaRPr lang="zh-TW" altLang="en-US" sz="3000" dirty="0">
              <a:solidFill>
                <a:srgbClr val="FF0000"/>
              </a:solidFill>
            </a:endParaRPr>
          </a:p>
        </p:txBody>
      </p:sp>
      <p:sp>
        <p:nvSpPr>
          <p:cNvPr id="7" name="文字方塊 6"/>
          <p:cNvSpPr txBox="1"/>
          <p:nvPr/>
        </p:nvSpPr>
        <p:spPr>
          <a:xfrm>
            <a:off x="542327" y="3679724"/>
            <a:ext cx="657225" cy="553998"/>
          </a:xfrm>
          <a:prstGeom prst="rect">
            <a:avLst/>
          </a:prstGeom>
          <a:noFill/>
        </p:spPr>
        <p:txBody>
          <a:bodyPr wrap="square" rtlCol="0">
            <a:spAutoFit/>
          </a:bodyPr>
          <a:lstStyle/>
          <a:p>
            <a:r>
              <a:rPr lang="en-US" altLang="zh-TW" sz="3000" dirty="0">
                <a:solidFill>
                  <a:srgbClr val="FF0000"/>
                </a:solidFill>
                <a:sym typeface="Wingdings" panose="05000000000000000000" pitchFamily="2" charset="2"/>
              </a:rPr>
              <a:t></a:t>
            </a:r>
            <a:endParaRPr lang="zh-TW" altLang="en-US" sz="3000" dirty="0">
              <a:solidFill>
                <a:srgbClr val="FF0000"/>
              </a:solidFill>
            </a:endParaRPr>
          </a:p>
        </p:txBody>
      </p:sp>
      <p:sp>
        <p:nvSpPr>
          <p:cNvPr id="8" name="文字方塊 7"/>
          <p:cNvSpPr txBox="1"/>
          <p:nvPr/>
        </p:nvSpPr>
        <p:spPr>
          <a:xfrm>
            <a:off x="542327" y="4665327"/>
            <a:ext cx="657225" cy="553998"/>
          </a:xfrm>
          <a:prstGeom prst="rect">
            <a:avLst/>
          </a:prstGeom>
          <a:noFill/>
        </p:spPr>
        <p:txBody>
          <a:bodyPr wrap="square" rtlCol="0">
            <a:spAutoFit/>
          </a:bodyPr>
          <a:lstStyle/>
          <a:p>
            <a:r>
              <a:rPr lang="en-US" altLang="zh-TW" sz="3000" dirty="0">
                <a:solidFill>
                  <a:srgbClr val="FF0000"/>
                </a:solidFill>
                <a:sym typeface="Wingdings" panose="05000000000000000000" pitchFamily="2" charset="2"/>
              </a:rPr>
              <a:t></a:t>
            </a:r>
            <a:endParaRPr lang="zh-TW" altLang="en-US" sz="3000" dirty="0">
              <a:solidFill>
                <a:srgbClr val="FF0000"/>
              </a:solidFill>
            </a:endParaRPr>
          </a:p>
        </p:txBody>
      </p:sp>
      <p:sp>
        <p:nvSpPr>
          <p:cNvPr id="9" name="文字方塊 8"/>
          <p:cNvSpPr txBox="1"/>
          <p:nvPr/>
        </p:nvSpPr>
        <p:spPr>
          <a:xfrm>
            <a:off x="542327" y="4111329"/>
            <a:ext cx="657225" cy="553998"/>
          </a:xfrm>
          <a:prstGeom prst="rect">
            <a:avLst/>
          </a:prstGeom>
          <a:noFill/>
        </p:spPr>
        <p:txBody>
          <a:bodyPr wrap="square" rtlCol="0">
            <a:spAutoFit/>
          </a:bodyPr>
          <a:lstStyle/>
          <a:p>
            <a:r>
              <a:rPr lang="en-US" altLang="zh-TW" sz="3000" dirty="0">
                <a:solidFill>
                  <a:srgbClr val="FF0000"/>
                </a:solidFill>
                <a:sym typeface="Wingdings" panose="05000000000000000000" pitchFamily="2" charset="2"/>
              </a:rPr>
              <a:t></a:t>
            </a:r>
            <a:endParaRPr lang="zh-TW" altLang="en-US" sz="3000" dirty="0">
              <a:solidFill>
                <a:srgbClr val="FF0000"/>
              </a:solidFill>
            </a:endParaRPr>
          </a:p>
        </p:txBody>
      </p:sp>
      <p:sp>
        <p:nvSpPr>
          <p:cNvPr id="10" name="文字方塊 9"/>
          <p:cNvSpPr txBox="1"/>
          <p:nvPr/>
        </p:nvSpPr>
        <p:spPr>
          <a:xfrm>
            <a:off x="542327" y="5200174"/>
            <a:ext cx="657225" cy="553998"/>
          </a:xfrm>
          <a:prstGeom prst="rect">
            <a:avLst/>
          </a:prstGeom>
          <a:noFill/>
        </p:spPr>
        <p:txBody>
          <a:bodyPr wrap="square" rtlCol="0">
            <a:spAutoFit/>
          </a:bodyPr>
          <a:lstStyle/>
          <a:p>
            <a:r>
              <a:rPr lang="en-US" altLang="zh-TW" sz="3000" dirty="0">
                <a:solidFill>
                  <a:srgbClr val="FF0000"/>
                </a:solidFill>
                <a:sym typeface="Wingdings" panose="05000000000000000000" pitchFamily="2" charset="2"/>
              </a:rPr>
              <a:t></a:t>
            </a:r>
            <a:endParaRPr lang="zh-TW" altLang="en-US" sz="3000" dirty="0">
              <a:solidFill>
                <a:srgbClr val="FF0000"/>
              </a:solidFill>
            </a:endParaRPr>
          </a:p>
        </p:txBody>
      </p:sp>
      <p:sp>
        <p:nvSpPr>
          <p:cNvPr id="11" name="矩形 10"/>
          <p:cNvSpPr/>
          <p:nvPr/>
        </p:nvSpPr>
        <p:spPr>
          <a:xfrm>
            <a:off x="0" y="0"/>
            <a:ext cx="12192000" cy="520700"/>
          </a:xfrm>
          <a:prstGeom prst="rect">
            <a:avLst/>
          </a:prstGeom>
          <a:solidFill>
            <a:srgbClr val="DFD7E9"/>
          </a:solidFill>
          <a:ln>
            <a:solidFill>
              <a:srgbClr val="DFD7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sz="2400" dirty="0" smtClean="0">
                <a:solidFill>
                  <a:schemeClr val="tx1"/>
                </a:solidFill>
                <a:latin typeface="華康中特圓體" panose="020F0809000000000000" pitchFamily="49" charset="-120"/>
                <a:ea typeface="華康中特圓體" panose="020F0809000000000000" pitchFamily="49" charset="-120"/>
              </a:rPr>
              <a:t>四、資格審查暨學習歷程備審資料上傳系統</a:t>
            </a:r>
          </a:p>
        </p:txBody>
      </p:sp>
    </p:spTree>
    <p:extLst>
      <p:ext uri="{BB962C8B-B14F-4D97-AF65-F5344CB8AC3E}">
        <p14:creationId xmlns:p14="http://schemas.microsoft.com/office/powerpoint/2010/main" val="200891839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p:cNvSpPr>
            <a:spLocks noGrp="1"/>
          </p:cNvSpPr>
          <p:nvPr>
            <p:ph type="sldNum" sz="quarter" idx="12"/>
          </p:nvPr>
        </p:nvSpPr>
        <p:spPr/>
        <p:txBody>
          <a:bodyPr/>
          <a:lstStyle/>
          <a:p>
            <a:fld id="{BFD9D296-0923-4B30-8558-81C121D8C7E7}" type="slidenum">
              <a:rPr lang="zh-TW" altLang="en-US" smtClean="0"/>
              <a:t>98</a:t>
            </a:fld>
            <a:endParaRPr lang="zh-TW" altLang="en-US"/>
          </a:p>
        </p:txBody>
      </p:sp>
      <p:sp>
        <p:nvSpPr>
          <p:cNvPr id="7" name="矩形 6"/>
          <p:cNvSpPr/>
          <p:nvPr/>
        </p:nvSpPr>
        <p:spPr>
          <a:xfrm>
            <a:off x="0" y="-38492"/>
            <a:ext cx="12192000" cy="520700"/>
          </a:xfrm>
          <a:prstGeom prst="rect">
            <a:avLst/>
          </a:prstGeom>
          <a:solidFill>
            <a:srgbClr val="DFD7E9"/>
          </a:solidFill>
          <a:ln>
            <a:solidFill>
              <a:srgbClr val="DFD7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sz="2400" dirty="0" smtClean="0">
                <a:solidFill>
                  <a:schemeClr val="tx1"/>
                </a:solidFill>
                <a:latin typeface="華康中特圓體" panose="020F0809000000000000" pitchFamily="49" charset="-120"/>
                <a:ea typeface="華康中特圓體" panose="020F0809000000000000" pitchFamily="49" charset="-120"/>
              </a:rPr>
              <a:t>四、資格審查暨學習歷程備審資料上傳系統</a:t>
            </a:r>
          </a:p>
        </p:txBody>
      </p:sp>
      <p:grpSp>
        <p:nvGrpSpPr>
          <p:cNvPr id="19" name="群組 18"/>
          <p:cNvGrpSpPr/>
          <p:nvPr/>
        </p:nvGrpSpPr>
        <p:grpSpPr>
          <a:xfrm>
            <a:off x="1215130" y="571161"/>
            <a:ext cx="10138670" cy="5961626"/>
            <a:chOff x="1215130" y="571161"/>
            <a:chExt cx="10138670" cy="5961626"/>
          </a:xfrm>
        </p:grpSpPr>
        <p:pic>
          <p:nvPicPr>
            <p:cNvPr id="6" name="圖片 5"/>
            <p:cNvPicPr>
              <a:picLocks noChangeAspect="1"/>
            </p:cNvPicPr>
            <p:nvPr/>
          </p:nvPicPr>
          <p:blipFill rotWithShape="1">
            <a:blip r:embed="rId3"/>
            <a:srcRect b="43774"/>
            <a:stretch/>
          </p:blipFill>
          <p:spPr>
            <a:xfrm>
              <a:off x="1215131" y="571161"/>
              <a:ext cx="10138669" cy="3668376"/>
            </a:xfrm>
            <a:prstGeom prst="rect">
              <a:avLst/>
            </a:prstGeom>
          </p:spPr>
        </p:pic>
        <p:pic>
          <p:nvPicPr>
            <p:cNvPr id="8" name="圖片 7"/>
            <p:cNvPicPr>
              <a:picLocks noChangeAspect="1"/>
            </p:cNvPicPr>
            <p:nvPr/>
          </p:nvPicPr>
          <p:blipFill rotWithShape="1">
            <a:blip r:embed="rId4"/>
            <a:srcRect l="2134" t="6695" r="3327" b="61704"/>
            <a:stretch/>
          </p:blipFill>
          <p:spPr>
            <a:xfrm>
              <a:off x="1414015" y="1179739"/>
              <a:ext cx="9740900" cy="2412094"/>
            </a:xfrm>
            <a:prstGeom prst="rect">
              <a:avLst/>
            </a:prstGeom>
          </p:spPr>
        </p:pic>
        <p:pic>
          <p:nvPicPr>
            <p:cNvPr id="11" name="圖片 10"/>
            <p:cNvPicPr>
              <a:picLocks noChangeAspect="1"/>
            </p:cNvPicPr>
            <p:nvPr/>
          </p:nvPicPr>
          <p:blipFill rotWithShape="1">
            <a:blip r:embed="rId5"/>
            <a:srcRect t="8760" r="83203" b="86907"/>
            <a:stretch/>
          </p:blipFill>
          <p:spPr>
            <a:xfrm>
              <a:off x="1549400" y="4112616"/>
              <a:ext cx="1660072" cy="204258"/>
            </a:xfrm>
            <a:prstGeom prst="rect">
              <a:avLst/>
            </a:prstGeom>
          </p:spPr>
        </p:pic>
        <p:pic>
          <p:nvPicPr>
            <p:cNvPr id="12" name="圖片 11"/>
            <p:cNvPicPr>
              <a:picLocks noChangeAspect="1"/>
            </p:cNvPicPr>
            <p:nvPr/>
          </p:nvPicPr>
          <p:blipFill rotWithShape="1">
            <a:blip r:embed="rId3"/>
            <a:srcRect t="80250" b="5882"/>
            <a:stretch/>
          </p:blipFill>
          <p:spPr>
            <a:xfrm>
              <a:off x="1215130" y="4292261"/>
              <a:ext cx="10138669" cy="810254"/>
            </a:xfrm>
            <a:prstGeom prst="rect">
              <a:avLst/>
            </a:prstGeom>
          </p:spPr>
        </p:pic>
        <p:pic>
          <p:nvPicPr>
            <p:cNvPr id="13" name="圖片 12"/>
            <p:cNvPicPr>
              <a:picLocks noChangeAspect="1"/>
            </p:cNvPicPr>
            <p:nvPr/>
          </p:nvPicPr>
          <p:blipFill rotWithShape="1">
            <a:blip r:embed="rId3"/>
            <a:srcRect t="74090" b="20975"/>
            <a:stretch/>
          </p:blipFill>
          <p:spPr>
            <a:xfrm>
              <a:off x="1215131" y="5138286"/>
              <a:ext cx="10138669" cy="319315"/>
            </a:xfrm>
            <a:prstGeom prst="rect">
              <a:avLst/>
            </a:prstGeom>
          </p:spPr>
        </p:pic>
        <p:pic>
          <p:nvPicPr>
            <p:cNvPr id="14" name="圖片 13"/>
            <p:cNvPicPr>
              <a:picLocks noChangeAspect="1"/>
            </p:cNvPicPr>
            <p:nvPr/>
          </p:nvPicPr>
          <p:blipFill rotWithShape="1">
            <a:blip r:embed="rId3"/>
            <a:srcRect t="80250" b="5882"/>
            <a:stretch/>
          </p:blipFill>
          <p:spPr>
            <a:xfrm>
              <a:off x="1215130" y="5635508"/>
              <a:ext cx="10138669" cy="897279"/>
            </a:xfrm>
            <a:prstGeom prst="rect">
              <a:avLst/>
            </a:prstGeom>
          </p:spPr>
        </p:pic>
        <p:pic>
          <p:nvPicPr>
            <p:cNvPr id="15" name="圖片 14"/>
            <p:cNvPicPr>
              <a:picLocks noChangeAspect="1"/>
            </p:cNvPicPr>
            <p:nvPr/>
          </p:nvPicPr>
          <p:blipFill rotWithShape="1">
            <a:blip r:embed="rId6"/>
            <a:srcRect t="5611" r="78870" b="91583"/>
            <a:stretch/>
          </p:blipFill>
          <p:spPr>
            <a:xfrm>
              <a:off x="1414015" y="5444527"/>
              <a:ext cx="2052000" cy="203117"/>
            </a:xfrm>
            <a:prstGeom prst="rect">
              <a:avLst/>
            </a:prstGeom>
          </p:spPr>
        </p:pic>
        <p:cxnSp>
          <p:nvCxnSpPr>
            <p:cNvPr id="17" name="直線接點 16"/>
            <p:cNvCxnSpPr/>
            <p:nvPr/>
          </p:nvCxnSpPr>
          <p:spPr>
            <a:xfrm>
              <a:off x="11222730" y="1028700"/>
              <a:ext cx="0" cy="5327650"/>
            </a:xfrm>
            <a:prstGeom prst="line">
              <a:avLst/>
            </a:prstGeom>
            <a:ln>
              <a:solidFill>
                <a:srgbClr val="FF66CC"/>
              </a:solidFill>
            </a:ln>
          </p:spPr>
          <p:style>
            <a:lnRef idx="1">
              <a:schemeClr val="accent1"/>
            </a:lnRef>
            <a:fillRef idx="0">
              <a:schemeClr val="accent1"/>
            </a:fillRef>
            <a:effectRef idx="0">
              <a:schemeClr val="accent1"/>
            </a:effectRef>
            <a:fontRef idx="minor">
              <a:schemeClr val="tx1"/>
            </a:fontRef>
          </p:style>
        </p:cxnSp>
        <p:cxnSp>
          <p:nvCxnSpPr>
            <p:cNvPr id="18" name="直線接點 17"/>
            <p:cNvCxnSpPr/>
            <p:nvPr/>
          </p:nvCxnSpPr>
          <p:spPr>
            <a:xfrm>
              <a:off x="1321045" y="1028700"/>
              <a:ext cx="0" cy="5327650"/>
            </a:xfrm>
            <a:prstGeom prst="line">
              <a:avLst/>
            </a:prstGeom>
            <a:ln>
              <a:solidFill>
                <a:srgbClr val="FF66CC"/>
              </a:solidFill>
            </a:ln>
          </p:spPr>
          <p:style>
            <a:lnRef idx="1">
              <a:schemeClr val="accent1"/>
            </a:lnRef>
            <a:fillRef idx="0">
              <a:schemeClr val="accent1"/>
            </a:fillRef>
            <a:effectRef idx="0">
              <a:schemeClr val="accent1"/>
            </a:effectRef>
            <a:fontRef idx="minor">
              <a:schemeClr val="tx1"/>
            </a:fontRef>
          </p:style>
        </p:cxnSp>
      </p:grpSp>
      <p:sp>
        <p:nvSpPr>
          <p:cNvPr id="5" name="圓角矩形 4"/>
          <p:cNvSpPr/>
          <p:nvPr/>
        </p:nvSpPr>
        <p:spPr>
          <a:xfrm>
            <a:off x="254686" y="3362367"/>
            <a:ext cx="1159329" cy="489857"/>
          </a:xfrm>
          <a:prstGeom prst="round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zh-TW" altLang="en-US" b="1" dirty="0">
                <a:solidFill>
                  <a:schemeClr val="tx1"/>
                </a:solidFill>
                <a:latin typeface="華康特粗楷體" panose="03000909000000000000" pitchFamily="65" charset="-120"/>
                <a:ea typeface="華康特粗楷體" panose="03000909000000000000" pitchFamily="65" charset="-120"/>
              </a:rPr>
              <a:t>方式２</a:t>
            </a:r>
          </a:p>
        </p:txBody>
      </p:sp>
    </p:spTree>
    <p:extLst>
      <p:ext uri="{BB962C8B-B14F-4D97-AF65-F5344CB8AC3E}">
        <p14:creationId xmlns:p14="http://schemas.microsoft.com/office/powerpoint/2010/main" val="33440695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p:cNvPicPr>
            <a:picLocks noChangeAspect="1"/>
          </p:cNvPicPr>
          <p:nvPr/>
        </p:nvPicPr>
        <p:blipFill rotWithShape="1">
          <a:blip r:embed="rId2"/>
          <a:srcRect b="33899"/>
          <a:stretch/>
        </p:blipFill>
        <p:spPr>
          <a:xfrm>
            <a:off x="771855" y="1329044"/>
            <a:ext cx="9739993" cy="5219246"/>
          </a:xfrm>
          <a:prstGeom prst="rect">
            <a:avLst/>
          </a:prstGeom>
        </p:spPr>
      </p:pic>
      <p:sp>
        <p:nvSpPr>
          <p:cNvPr id="3" name="投影片編號版面配置區 2"/>
          <p:cNvSpPr>
            <a:spLocks noGrp="1"/>
          </p:cNvSpPr>
          <p:nvPr>
            <p:ph type="sldNum" sz="quarter" idx="12"/>
          </p:nvPr>
        </p:nvSpPr>
        <p:spPr/>
        <p:txBody>
          <a:bodyPr/>
          <a:lstStyle/>
          <a:p>
            <a:fld id="{BFD9D296-0923-4B30-8558-81C121D8C7E7}" type="slidenum">
              <a:rPr lang="zh-TW" altLang="en-US" smtClean="0"/>
              <a:t>99</a:t>
            </a:fld>
            <a:endParaRPr lang="zh-TW" altLang="en-US"/>
          </a:p>
        </p:txBody>
      </p:sp>
      <p:sp>
        <p:nvSpPr>
          <p:cNvPr id="2" name="圓角矩形 1"/>
          <p:cNvSpPr/>
          <p:nvPr/>
        </p:nvSpPr>
        <p:spPr>
          <a:xfrm>
            <a:off x="8316686" y="3938667"/>
            <a:ext cx="3452464" cy="1872853"/>
          </a:xfrm>
          <a:prstGeom prst="roundRect">
            <a:avLst/>
          </a:prstGeom>
          <a:solidFill>
            <a:srgbClr val="FFC000"/>
          </a:solidFill>
        </p:spPr>
        <p:txBody>
          <a:bodyPr wrap="square">
            <a:spAutoFit/>
          </a:bodyPr>
          <a:lstStyle/>
          <a:p>
            <a:r>
              <a:rPr lang="zh-TW" altLang="en-US" sz="1600" b="1" dirty="0">
                <a:latin typeface="華康特粗楷體" panose="03000909000000000000" pitchFamily="65" charset="-120"/>
                <a:ea typeface="華康特粗楷體" panose="03000909000000000000" pitchFamily="65" charset="-120"/>
              </a:rPr>
              <a:t>全體考生作業一致</a:t>
            </a:r>
            <a:endParaRPr lang="en-US" altLang="zh-TW" sz="1600" dirty="0">
              <a:latin typeface="標楷體" panose="03000509000000000000" pitchFamily="65" charset="-120"/>
              <a:ea typeface="標楷體" panose="03000509000000000000" pitchFamily="65" charset="-120"/>
            </a:endParaRPr>
          </a:p>
          <a:p>
            <a:pPr marL="285750" indent="-285750">
              <a:buFont typeface="Wingdings" panose="05000000000000000000" pitchFamily="2" charset="2"/>
              <a:buChar char="u"/>
            </a:pPr>
            <a:r>
              <a:rPr lang="zh-TW" altLang="zh-TW" sz="1600" dirty="0">
                <a:latin typeface="標楷體" panose="03000509000000000000" pitchFamily="65" charset="-120"/>
                <a:ea typeface="標楷體" panose="03000509000000000000" pitchFamily="65" charset="-120"/>
              </a:rPr>
              <a:t>由申請生自行撰寫及上傳</a:t>
            </a:r>
            <a:endParaRPr lang="en-US" altLang="zh-TW" sz="1600" dirty="0">
              <a:latin typeface="標楷體" panose="03000509000000000000" pitchFamily="65" charset="-120"/>
              <a:ea typeface="標楷體" panose="03000509000000000000" pitchFamily="65" charset="-120"/>
            </a:endParaRPr>
          </a:p>
          <a:p>
            <a:pPr marL="285750" indent="-285750">
              <a:buFont typeface="Wingdings" panose="05000000000000000000" pitchFamily="2" charset="2"/>
              <a:buChar char="u"/>
            </a:pPr>
            <a:r>
              <a:rPr lang="zh-TW" altLang="zh-TW" sz="1600" dirty="0">
                <a:latin typeface="標楷體" panose="03000509000000000000" pitchFamily="65" charset="-120"/>
                <a:ea typeface="標楷體" panose="03000509000000000000" pitchFamily="65" charset="-120"/>
              </a:rPr>
              <a:t>分項上傳檔案資料至對應欄位</a:t>
            </a:r>
            <a:endParaRPr lang="zh-TW" altLang="en-US" sz="1600" dirty="0">
              <a:latin typeface="標楷體" panose="03000509000000000000" pitchFamily="65" charset="-120"/>
              <a:ea typeface="標楷體" panose="03000509000000000000" pitchFamily="65" charset="-120"/>
            </a:endParaRPr>
          </a:p>
          <a:p>
            <a:pPr marL="285750" indent="-285750">
              <a:buFont typeface="Wingdings" panose="05000000000000000000" pitchFamily="2" charset="2"/>
              <a:buChar char="u"/>
            </a:pPr>
            <a:r>
              <a:rPr lang="zh-TW" altLang="zh-TW" sz="1600" dirty="0">
                <a:latin typeface="標楷體" panose="03000509000000000000" pitchFamily="65" charset="-120"/>
                <a:ea typeface="標楷體" panose="03000509000000000000" pitchFamily="65" charset="-120"/>
              </a:rPr>
              <a:t>每一項目僅能上傳</a:t>
            </a:r>
            <a:r>
              <a:rPr lang="en-US" altLang="zh-TW" sz="1600" dirty="0">
                <a:latin typeface="標楷體" panose="03000509000000000000" pitchFamily="65" charset="-120"/>
                <a:ea typeface="標楷體" panose="03000509000000000000" pitchFamily="65" charset="-120"/>
              </a:rPr>
              <a:t>1</a:t>
            </a:r>
            <a:r>
              <a:rPr lang="zh-TW" altLang="zh-TW" sz="1600" dirty="0">
                <a:latin typeface="標楷體" panose="03000509000000000000" pitchFamily="65" charset="-120"/>
                <a:ea typeface="標楷體" panose="03000509000000000000" pitchFamily="65" charset="-120"/>
              </a:rPr>
              <a:t>個</a:t>
            </a:r>
            <a:r>
              <a:rPr lang="en-US" altLang="zh-TW" sz="1600" dirty="0">
                <a:latin typeface="標楷體" panose="03000509000000000000" pitchFamily="65" charset="-120"/>
                <a:ea typeface="標楷體" panose="03000509000000000000" pitchFamily="65" charset="-120"/>
              </a:rPr>
              <a:t>PDF</a:t>
            </a:r>
            <a:r>
              <a:rPr lang="zh-TW" altLang="zh-TW" sz="1600" dirty="0">
                <a:latin typeface="標楷體" panose="03000509000000000000" pitchFamily="65" charset="-120"/>
                <a:ea typeface="標楷體" panose="03000509000000000000" pitchFamily="65" charset="-120"/>
              </a:rPr>
              <a:t>檔案</a:t>
            </a:r>
            <a:r>
              <a:rPr lang="en-US" altLang="zh-TW" sz="1600" dirty="0">
                <a:latin typeface="標楷體" panose="03000509000000000000" pitchFamily="65" charset="-120"/>
                <a:ea typeface="標楷體" panose="03000509000000000000" pitchFamily="65" charset="-120"/>
              </a:rPr>
              <a:t/>
            </a:r>
            <a:br>
              <a:rPr lang="en-US" altLang="zh-TW" sz="1600" dirty="0">
                <a:latin typeface="標楷體" panose="03000509000000000000" pitchFamily="65" charset="-120"/>
                <a:ea typeface="標楷體" panose="03000509000000000000" pitchFamily="65" charset="-120"/>
              </a:rPr>
            </a:br>
            <a:r>
              <a:rPr lang="zh-TW" altLang="zh-TW" sz="1600" b="1" dirty="0">
                <a:solidFill>
                  <a:srgbClr val="FF0000"/>
                </a:solidFill>
                <a:latin typeface="標楷體" panose="03000509000000000000" pitchFamily="65" charset="-120"/>
                <a:ea typeface="標楷體" panose="03000509000000000000" pitchFamily="65" charset="-120"/>
              </a:rPr>
              <a:t>不得上傳影音檔</a:t>
            </a:r>
            <a:endParaRPr lang="en-US" altLang="zh-TW" sz="1600" b="1" dirty="0">
              <a:solidFill>
                <a:srgbClr val="FF0000"/>
              </a:solidFill>
              <a:latin typeface="標楷體" panose="03000509000000000000" pitchFamily="65" charset="-120"/>
              <a:ea typeface="標楷體" panose="03000509000000000000" pitchFamily="65" charset="-120"/>
            </a:endParaRPr>
          </a:p>
          <a:p>
            <a:pPr marL="285750" indent="-285750">
              <a:buFont typeface="Wingdings" panose="05000000000000000000" pitchFamily="2" charset="2"/>
              <a:buChar char="u"/>
            </a:pPr>
            <a:r>
              <a:rPr lang="zh-TW" altLang="zh-TW" sz="1600" dirty="0">
                <a:latin typeface="標楷體" panose="03000509000000000000" pitchFamily="65" charset="-120"/>
                <a:ea typeface="標楷體" panose="03000509000000000000" pitchFamily="65" charset="-120"/>
              </a:rPr>
              <a:t>檔案大小以</a:t>
            </a:r>
            <a:r>
              <a:rPr lang="en-US" altLang="zh-TW" sz="2400" b="1" dirty="0">
                <a:solidFill>
                  <a:srgbClr val="0000FF"/>
                </a:solidFill>
                <a:latin typeface="標楷體" panose="03000509000000000000" pitchFamily="65" charset="-120"/>
                <a:ea typeface="標楷體" panose="03000509000000000000" pitchFamily="65" charset="-120"/>
              </a:rPr>
              <a:t>4MB</a:t>
            </a:r>
            <a:r>
              <a:rPr lang="zh-TW" altLang="zh-TW" sz="2400" b="1" dirty="0">
                <a:solidFill>
                  <a:srgbClr val="0000FF"/>
                </a:solidFill>
                <a:latin typeface="標楷體" panose="03000509000000000000" pitchFamily="65" charset="-120"/>
                <a:ea typeface="標楷體" panose="03000509000000000000" pitchFamily="65" charset="-120"/>
              </a:rPr>
              <a:t>為限</a:t>
            </a:r>
            <a:endParaRPr lang="en-US" altLang="zh-TW" sz="2400" b="1" dirty="0">
              <a:solidFill>
                <a:srgbClr val="0000FF"/>
              </a:solidFill>
              <a:latin typeface="標楷體" panose="03000509000000000000" pitchFamily="65" charset="-120"/>
              <a:ea typeface="標楷體" panose="03000509000000000000" pitchFamily="65" charset="-120"/>
            </a:endParaRPr>
          </a:p>
        </p:txBody>
      </p:sp>
      <p:sp>
        <p:nvSpPr>
          <p:cNvPr id="6" name="矩形 5"/>
          <p:cNvSpPr/>
          <p:nvPr/>
        </p:nvSpPr>
        <p:spPr>
          <a:xfrm>
            <a:off x="771855" y="797050"/>
            <a:ext cx="3308085" cy="448615"/>
          </a:xfrm>
          <a:prstGeom prst="rect">
            <a:avLst/>
          </a:prstGeom>
          <a:solidFill>
            <a:srgbClr val="008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zh-TW" altLang="zh-TW" sz="2400" b="1" dirty="0">
                <a:solidFill>
                  <a:schemeClr val="bg1"/>
                </a:solidFill>
                <a:latin typeface="華康特粗楷體" panose="03000909000000000000" pitchFamily="65" charset="-120"/>
                <a:ea typeface="華康特粗楷體" panose="03000909000000000000" pitchFamily="65" charset="-120"/>
              </a:rPr>
              <a:t>自行撰寫及上傳資料</a:t>
            </a:r>
            <a:endParaRPr lang="zh-TW" altLang="en-US" sz="2400" b="1" dirty="0">
              <a:solidFill>
                <a:schemeClr val="bg1"/>
              </a:solidFill>
              <a:latin typeface="華康特粗楷體" panose="03000909000000000000" pitchFamily="65" charset="-120"/>
              <a:ea typeface="華康特粗楷體" panose="03000909000000000000" pitchFamily="65" charset="-120"/>
            </a:endParaRPr>
          </a:p>
        </p:txBody>
      </p:sp>
      <p:sp>
        <p:nvSpPr>
          <p:cNvPr id="7" name="矩形 6"/>
          <p:cNvSpPr/>
          <p:nvPr/>
        </p:nvSpPr>
        <p:spPr>
          <a:xfrm>
            <a:off x="0" y="0"/>
            <a:ext cx="12192000" cy="520700"/>
          </a:xfrm>
          <a:prstGeom prst="rect">
            <a:avLst/>
          </a:prstGeom>
          <a:solidFill>
            <a:srgbClr val="DFD7E9"/>
          </a:solidFill>
          <a:ln>
            <a:solidFill>
              <a:srgbClr val="DFD7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sz="2400" dirty="0" smtClean="0">
                <a:solidFill>
                  <a:schemeClr val="tx1"/>
                </a:solidFill>
                <a:latin typeface="華康中特圓體" panose="020F0809000000000000" pitchFamily="49" charset="-120"/>
                <a:ea typeface="華康中特圓體" panose="020F0809000000000000" pitchFamily="49" charset="-120"/>
              </a:rPr>
              <a:t>四、資格審查暨學習歷程備審資料上傳系統</a:t>
            </a:r>
          </a:p>
        </p:txBody>
      </p:sp>
    </p:spTree>
    <p:extLst>
      <p:ext uri="{BB962C8B-B14F-4D97-AF65-F5344CB8AC3E}">
        <p14:creationId xmlns:p14="http://schemas.microsoft.com/office/powerpoint/2010/main" val="1170864793"/>
      </p:ext>
    </p:extLst>
  </p:cSld>
  <p:clrMapOvr>
    <a:masterClrMapping/>
  </p:clrMapOvr>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BookAntiqua">
      <a:majorFont>
        <a:latin typeface="Book Antiqua"/>
        <a:ea typeface="Book Antiqua"/>
        <a:cs typeface=""/>
      </a:majorFont>
      <a:minorFont>
        <a:latin typeface="Book Antiqua"/>
        <a:ea typeface="Book Antiqua"/>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2367</TotalTime>
  <Words>11254</Words>
  <Application>Microsoft Office PowerPoint</Application>
  <PresentationFormat>寬螢幕</PresentationFormat>
  <Paragraphs>1152</Paragraphs>
  <Slides>101</Slides>
  <Notes>10</Notes>
  <HiddenSlides>0</HiddenSlides>
  <MMClips>0</MMClips>
  <ScaleCrop>false</ScaleCrop>
  <HeadingPairs>
    <vt:vector size="6" baseType="variant">
      <vt:variant>
        <vt:lpstr>使用字型</vt:lpstr>
      </vt:variant>
      <vt:variant>
        <vt:i4>18</vt:i4>
      </vt:variant>
      <vt:variant>
        <vt:lpstr>佈景主題</vt:lpstr>
      </vt:variant>
      <vt:variant>
        <vt:i4>1</vt:i4>
      </vt:variant>
      <vt:variant>
        <vt:lpstr>投影片標題</vt:lpstr>
      </vt:variant>
      <vt:variant>
        <vt:i4>101</vt:i4>
      </vt:variant>
    </vt:vector>
  </HeadingPairs>
  <TitlesOfParts>
    <vt:vector size="120" baseType="lpstr">
      <vt:lpstr>華康中特圓體</vt:lpstr>
      <vt:lpstr>華康中特圓體(P)</vt:lpstr>
      <vt:lpstr>華康特粗楷體</vt:lpstr>
      <vt:lpstr>華康新特圓體</vt:lpstr>
      <vt:lpstr>華康儷楷書</vt:lpstr>
      <vt:lpstr>Microsoft JhengHei</vt:lpstr>
      <vt:lpstr>Microsoft JhengHei</vt:lpstr>
      <vt:lpstr>新細明體</vt:lpstr>
      <vt:lpstr>標楷體</vt:lpstr>
      <vt:lpstr>標楷體</vt:lpstr>
      <vt:lpstr>Arial</vt:lpstr>
      <vt:lpstr>Arial</vt:lpstr>
      <vt:lpstr>Bahnschrift</vt:lpstr>
      <vt:lpstr>Book Antiqua</vt:lpstr>
      <vt:lpstr>Calibri</vt:lpstr>
      <vt:lpstr>Consolas</vt:lpstr>
      <vt:lpstr>Times New Roman</vt:lpstr>
      <vt:lpstr>Wingdings</vt:lpstr>
      <vt:lpstr>Office 佈景主題</vt:lpstr>
      <vt:lpstr>111學年度四技申請入學聯合招生 招生宣導說明會</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user</dc:creator>
  <cp:lastModifiedBy>user</cp:lastModifiedBy>
  <cp:revision>273</cp:revision>
  <cp:lastPrinted>2021-12-06T12:48:30Z</cp:lastPrinted>
  <dcterms:created xsi:type="dcterms:W3CDTF">2021-11-29T01:25:25Z</dcterms:created>
  <dcterms:modified xsi:type="dcterms:W3CDTF">2021-12-13T01:05:13Z</dcterms:modified>
</cp:coreProperties>
</file>