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5"/>
  </p:notesMasterIdLst>
  <p:handoutMasterIdLst>
    <p:handoutMasterId r:id="rId46"/>
  </p:handoutMasterIdLst>
  <p:sldIdLst>
    <p:sldId id="256" r:id="rId2"/>
    <p:sldId id="257" r:id="rId3"/>
    <p:sldId id="258" r:id="rId4"/>
    <p:sldId id="259" r:id="rId5"/>
    <p:sldId id="261" r:id="rId6"/>
    <p:sldId id="316" r:id="rId7"/>
    <p:sldId id="317" r:id="rId8"/>
    <p:sldId id="318" r:id="rId9"/>
    <p:sldId id="319" r:id="rId10"/>
    <p:sldId id="314" r:id="rId11"/>
    <p:sldId id="286" r:id="rId12"/>
    <p:sldId id="298" r:id="rId13"/>
    <p:sldId id="263" r:id="rId14"/>
    <p:sldId id="264" r:id="rId15"/>
    <p:sldId id="291" r:id="rId16"/>
    <p:sldId id="297" r:id="rId17"/>
    <p:sldId id="303" r:id="rId18"/>
    <p:sldId id="266" r:id="rId19"/>
    <p:sldId id="289" r:id="rId20"/>
    <p:sldId id="267" r:id="rId21"/>
    <p:sldId id="268" r:id="rId22"/>
    <p:sldId id="304" r:id="rId23"/>
    <p:sldId id="305" r:id="rId24"/>
    <p:sldId id="292" r:id="rId25"/>
    <p:sldId id="310" r:id="rId26"/>
    <p:sldId id="278" r:id="rId27"/>
    <p:sldId id="279" r:id="rId28"/>
    <p:sldId id="265" r:id="rId29"/>
    <p:sldId id="288" r:id="rId30"/>
    <p:sldId id="315" r:id="rId31"/>
    <p:sldId id="269" r:id="rId32"/>
    <p:sldId id="320" r:id="rId33"/>
    <p:sldId id="299" r:id="rId34"/>
    <p:sldId id="300" r:id="rId35"/>
    <p:sldId id="301" r:id="rId36"/>
    <p:sldId id="276" r:id="rId37"/>
    <p:sldId id="296" r:id="rId38"/>
    <p:sldId id="280" r:id="rId39"/>
    <p:sldId id="311" r:id="rId40"/>
    <p:sldId id="281" r:id="rId41"/>
    <p:sldId id="282" r:id="rId42"/>
    <p:sldId id="283" r:id="rId43"/>
    <p:sldId id="287" r:id="rId44"/>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CC0000"/>
    <a:srgbClr val="66FF66"/>
    <a:srgbClr val="FFFF99"/>
    <a:srgbClr val="CCFFFF"/>
    <a:srgbClr val="FDADB3"/>
    <a:srgbClr val="EC6E82"/>
    <a:srgbClr val="551882"/>
    <a:srgbClr val="AE9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756" autoAdjust="0"/>
  </p:normalViewPr>
  <p:slideViewPr>
    <p:cSldViewPr>
      <p:cViewPr varScale="1">
        <p:scale>
          <a:sx n="108" d="100"/>
          <a:sy n="108" d="100"/>
        </p:scale>
        <p:origin x="1764" y="108"/>
      </p:cViewPr>
      <p:guideLst>
        <p:guide orient="horz" pos="2160"/>
        <p:guide pos="2880"/>
      </p:guideLst>
    </p:cSldViewPr>
  </p:slideViewPr>
  <p:outlineViewPr>
    <p:cViewPr>
      <p:scale>
        <a:sx n="33" d="100"/>
        <a:sy n="33" d="100"/>
      </p:scale>
      <p:origin x="0" y="808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73B45B8-618A-4200-B6A5-7F809BD36FC1}" type="datetimeFigureOut">
              <a:rPr lang="zh-TW" altLang="en-US" smtClean="0"/>
              <a:t>2020/12/3</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6A3F42E-07A4-42E3-9914-2B90E06EFEBD}" type="slidenum">
              <a:rPr lang="zh-TW" altLang="en-US" smtClean="0"/>
              <a:t>‹#›</a:t>
            </a:fld>
            <a:endParaRPr lang="zh-TW" altLang="en-US"/>
          </a:p>
        </p:txBody>
      </p:sp>
    </p:spTree>
    <p:extLst>
      <p:ext uri="{BB962C8B-B14F-4D97-AF65-F5344CB8AC3E}">
        <p14:creationId xmlns:p14="http://schemas.microsoft.com/office/powerpoint/2010/main" val="1696045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ea typeface="新細明體" charset="-120"/>
              </a:defRPr>
            </a:lvl1pPr>
          </a:lstStyle>
          <a:p>
            <a:pPr>
              <a:defRPr/>
            </a:pPr>
            <a:fld id="{A852D32E-9930-45C2-9F5D-407B5D479B57}" type="datetimeFigureOut">
              <a:rPr lang="zh-TW" altLang="en-US"/>
              <a:pPr>
                <a:defRPr/>
              </a:pPr>
              <a:t>2020/12/1</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ea typeface="新細明體" charset="-120"/>
              </a:defRPr>
            </a:lvl1pPr>
          </a:lstStyle>
          <a:p>
            <a:pPr>
              <a:defRPr/>
            </a:pPr>
            <a:fld id="{B9F3B2FA-B643-4FB5-9C46-EE2BD5941965}" type="slidenum">
              <a:rPr lang="zh-TW" altLang="en-US"/>
              <a:pPr>
                <a:defRPr/>
              </a:pPr>
              <a:t>‹#›</a:t>
            </a:fld>
            <a:endParaRPr lang="zh-TW" altLang="en-US"/>
          </a:p>
        </p:txBody>
      </p:sp>
    </p:spTree>
    <p:extLst>
      <p:ext uri="{BB962C8B-B14F-4D97-AF65-F5344CB8AC3E}">
        <p14:creationId xmlns:p14="http://schemas.microsoft.com/office/powerpoint/2010/main" val="131896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a:t>
            </a:fld>
            <a:endParaRPr lang="zh-TW" altLang="en-US"/>
          </a:p>
        </p:txBody>
      </p:sp>
    </p:spTree>
    <p:extLst>
      <p:ext uri="{BB962C8B-B14F-4D97-AF65-F5344CB8AC3E}">
        <p14:creationId xmlns:p14="http://schemas.microsoft.com/office/powerpoint/2010/main" val="148185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10</a:t>
            </a:fld>
            <a:endParaRPr lang="zh-TW" altLang="en-US"/>
          </a:p>
        </p:txBody>
      </p:sp>
    </p:spTree>
    <p:extLst>
      <p:ext uri="{BB962C8B-B14F-4D97-AF65-F5344CB8AC3E}">
        <p14:creationId xmlns:p14="http://schemas.microsoft.com/office/powerpoint/2010/main" val="190895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11</a:t>
            </a:fld>
            <a:endParaRPr lang="zh-TW" altLang="en-US"/>
          </a:p>
        </p:txBody>
      </p:sp>
    </p:spTree>
    <p:extLst>
      <p:ext uri="{BB962C8B-B14F-4D97-AF65-F5344CB8AC3E}">
        <p14:creationId xmlns:p14="http://schemas.microsoft.com/office/powerpoint/2010/main" val="2847539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12</a:t>
            </a:fld>
            <a:endParaRPr lang="zh-TW" altLang="en-US"/>
          </a:p>
        </p:txBody>
      </p:sp>
    </p:spTree>
    <p:extLst>
      <p:ext uri="{BB962C8B-B14F-4D97-AF65-F5344CB8AC3E}">
        <p14:creationId xmlns:p14="http://schemas.microsoft.com/office/powerpoint/2010/main" val="417421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13</a:t>
            </a:fld>
            <a:endParaRPr lang="zh-TW" altLang="en-US"/>
          </a:p>
        </p:txBody>
      </p:sp>
    </p:spTree>
    <p:extLst>
      <p:ext uri="{BB962C8B-B14F-4D97-AF65-F5344CB8AC3E}">
        <p14:creationId xmlns:p14="http://schemas.microsoft.com/office/powerpoint/2010/main" val="66513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14</a:t>
            </a:fld>
            <a:endParaRPr lang="zh-TW" altLang="en-US"/>
          </a:p>
        </p:txBody>
      </p:sp>
    </p:spTree>
    <p:extLst>
      <p:ext uri="{BB962C8B-B14F-4D97-AF65-F5344CB8AC3E}">
        <p14:creationId xmlns:p14="http://schemas.microsoft.com/office/powerpoint/2010/main" val="1872864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15</a:t>
            </a:fld>
            <a:endParaRPr lang="zh-TW" altLang="en-US"/>
          </a:p>
        </p:txBody>
      </p:sp>
    </p:spTree>
    <p:extLst>
      <p:ext uri="{BB962C8B-B14F-4D97-AF65-F5344CB8AC3E}">
        <p14:creationId xmlns:p14="http://schemas.microsoft.com/office/powerpoint/2010/main" val="4206854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16</a:t>
            </a:fld>
            <a:endParaRPr lang="zh-TW" altLang="en-US"/>
          </a:p>
        </p:txBody>
      </p:sp>
    </p:spTree>
    <p:extLst>
      <p:ext uri="{BB962C8B-B14F-4D97-AF65-F5344CB8AC3E}">
        <p14:creationId xmlns:p14="http://schemas.microsoft.com/office/powerpoint/2010/main" val="1784267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17</a:t>
            </a:fld>
            <a:endParaRPr lang="zh-TW" altLang="en-US"/>
          </a:p>
        </p:txBody>
      </p:sp>
    </p:spTree>
    <p:extLst>
      <p:ext uri="{BB962C8B-B14F-4D97-AF65-F5344CB8AC3E}">
        <p14:creationId xmlns:p14="http://schemas.microsoft.com/office/powerpoint/2010/main" val="102853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18</a:t>
            </a:fld>
            <a:endParaRPr lang="zh-TW" altLang="en-US"/>
          </a:p>
        </p:txBody>
      </p:sp>
    </p:spTree>
    <p:extLst>
      <p:ext uri="{BB962C8B-B14F-4D97-AF65-F5344CB8AC3E}">
        <p14:creationId xmlns:p14="http://schemas.microsoft.com/office/powerpoint/2010/main" val="2025105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19</a:t>
            </a:fld>
            <a:endParaRPr lang="zh-TW" altLang="en-US"/>
          </a:p>
        </p:txBody>
      </p:sp>
    </p:spTree>
    <p:extLst>
      <p:ext uri="{BB962C8B-B14F-4D97-AF65-F5344CB8AC3E}">
        <p14:creationId xmlns:p14="http://schemas.microsoft.com/office/powerpoint/2010/main" val="714283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a:t>
            </a:fld>
            <a:endParaRPr lang="zh-TW" altLang="en-US"/>
          </a:p>
        </p:txBody>
      </p:sp>
    </p:spTree>
    <p:extLst>
      <p:ext uri="{BB962C8B-B14F-4D97-AF65-F5344CB8AC3E}">
        <p14:creationId xmlns:p14="http://schemas.microsoft.com/office/powerpoint/2010/main" val="3602144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20</a:t>
            </a:fld>
            <a:endParaRPr lang="zh-TW" altLang="en-US"/>
          </a:p>
        </p:txBody>
      </p:sp>
    </p:spTree>
    <p:extLst>
      <p:ext uri="{BB962C8B-B14F-4D97-AF65-F5344CB8AC3E}">
        <p14:creationId xmlns:p14="http://schemas.microsoft.com/office/powerpoint/2010/main" val="3806522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21</a:t>
            </a:fld>
            <a:endParaRPr lang="zh-TW" altLang="en-US"/>
          </a:p>
        </p:txBody>
      </p:sp>
    </p:spTree>
    <p:extLst>
      <p:ext uri="{BB962C8B-B14F-4D97-AF65-F5344CB8AC3E}">
        <p14:creationId xmlns:p14="http://schemas.microsoft.com/office/powerpoint/2010/main" val="3037933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22</a:t>
            </a:fld>
            <a:endParaRPr lang="zh-TW" altLang="en-US"/>
          </a:p>
        </p:txBody>
      </p:sp>
    </p:spTree>
    <p:extLst>
      <p:ext uri="{BB962C8B-B14F-4D97-AF65-F5344CB8AC3E}">
        <p14:creationId xmlns:p14="http://schemas.microsoft.com/office/powerpoint/2010/main" val="3799760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23</a:t>
            </a:fld>
            <a:endParaRPr lang="zh-TW" altLang="en-US"/>
          </a:p>
        </p:txBody>
      </p:sp>
    </p:spTree>
    <p:extLst>
      <p:ext uri="{BB962C8B-B14F-4D97-AF65-F5344CB8AC3E}">
        <p14:creationId xmlns:p14="http://schemas.microsoft.com/office/powerpoint/2010/main" val="2219986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24</a:t>
            </a:fld>
            <a:endParaRPr lang="zh-TW" altLang="en-US"/>
          </a:p>
        </p:txBody>
      </p:sp>
    </p:spTree>
    <p:extLst>
      <p:ext uri="{BB962C8B-B14F-4D97-AF65-F5344CB8AC3E}">
        <p14:creationId xmlns:p14="http://schemas.microsoft.com/office/powerpoint/2010/main" val="1088906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25</a:t>
            </a:fld>
            <a:endParaRPr lang="zh-TW" altLang="en-US"/>
          </a:p>
        </p:txBody>
      </p:sp>
    </p:spTree>
    <p:extLst>
      <p:ext uri="{BB962C8B-B14F-4D97-AF65-F5344CB8AC3E}">
        <p14:creationId xmlns:p14="http://schemas.microsoft.com/office/powerpoint/2010/main" val="687605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26</a:t>
            </a:fld>
            <a:endParaRPr lang="zh-TW" altLang="en-US"/>
          </a:p>
        </p:txBody>
      </p:sp>
    </p:spTree>
    <p:extLst>
      <p:ext uri="{BB962C8B-B14F-4D97-AF65-F5344CB8AC3E}">
        <p14:creationId xmlns:p14="http://schemas.microsoft.com/office/powerpoint/2010/main" val="3384886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27</a:t>
            </a:fld>
            <a:endParaRPr lang="zh-TW" altLang="en-US"/>
          </a:p>
        </p:txBody>
      </p:sp>
    </p:spTree>
    <p:extLst>
      <p:ext uri="{BB962C8B-B14F-4D97-AF65-F5344CB8AC3E}">
        <p14:creationId xmlns:p14="http://schemas.microsoft.com/office/powerpoint/2010/main" val="1782948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28</a:t>
            </a:fld>
            <a:endParaRPr lang="zh-TW" altLang="en-US"/>
          </a:p>
        </p:txBody>
      </p:sp>
    </p:spTree>
    <p:extLst>
      <p:ext uri="{BB962C8B-B14F-4D97-AF65-F5344CB8AC3E}">
        <p14:creationId xmlns:p14="http://schemas.microsoft.com/office/powerpoint/2010/main" val="3945168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29</a:t>
            </a:fld>
            <a:endParaRPr lang="zh-TW" altLang="en-US"/>
          </a:p>
        </p:txBody>
      </p:sp>
    </p:spTree>
    <p:extLst>
      <p:ext uri="{BB962C8B-B14F-4D97-AF65-F5344CB8AC3E}">
        <p14:creationId xmlns:p14="http://schemas.microsoft.com/office/powerpoint/2010/main" val="108496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a:t>
            </a:fld>
            <a:endParaRPr lang="zh-TW" altLang="en-US"/>
          </a:p>
        </p:txBody>
      </p:sp>
    </p:spTree>
    <p:extLst>
      <p:ext uri="{BB962C8B-B14F-4D97-AF65-F5344CB8AC3E}">
        <p14:creationId xmlns:p14="http://schemas.microsoft.com/office/powerpoint/2010/main" val="1487899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30</a:t>
            </a:fld>
            <a:endParaRPr lang="zh-TW" altLang="en-US"/>
          </a:p>
        </p:txBody>
      </p:sp>
    </p:spTree>
    <p:extLst>
      <p:ext uri="{BB962C8B-B14F-4D97-AF65-F5344CB8AC3E}">
        <p14:creationId xmlns:p14="http://schemas.microsoft.com/office/powerpoint/2010/main" val="1565600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31</a:t>
            </a:fld>
            <a:endParaRPr lang="zh-TW" altLang="en-US"/>
          </a:p>
        </p:txBody>
      </p:sp>
    </p:spTree>
    <p:extLst>
      <p:ext uri="{BB962C8B-B14F-4D97-AF65-F5344CB8AC3E}">
        <p14:creationId xmlns:p14="http://schemas.microsoft.com/office/powerpoint/2010/main" val="2993439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32</a:t>
            </a:fld>
            <a:endParaRPr lang="zh-TW" altLang="en-US"/>
          </a:p>
        </p:txBody>
      </p:sp>
    </p:spTree>
    <p:extLst>
      <p:ext uri="{BB962C8B-B14F-4D97-AF65-F5344CB8AC3E}">
        <p14:creationId xmlns:p14="http://schemas.microsoft.com/office/powerpoint/2010/main" val="2377802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33</a:t>
            </a:fld>
            <a:endParaRPr lang="zh-TW" altLang="en-US"/>
          </a:p>
        </p:txBody>
      </p:sp>
    </p:spTree>
    <p:extLst>
      <p:ext uri="{BB962C8B-B14F-4D97-AF65-F5344CB8AC3E}">
        <p14:creationId xmlns:p14="http://schemas.microsoft.com/office/powerpoint/2010/main" val="1576240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34</a:t>
            </a:fld>
            <a:endParaRPr lang="zh-TW" altLang="en-US"/>
          </a:p>
        </p:txBody>
      </p:sp>
    </p:spTree>
    <p:extLst>
      <p:ext uri="{BB962C8B-B14F-4D97-AF65-F5344CB8AC3E}">
        <p14:creationId xmlns:p14="http://schemas.microsoft.com/office/powerpoint/2010/main" val="3441825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35</a:t>
            </a:fld>
            <a:endParaRPr lang="zh-TW" altLang="en-US"/>
          </a:p>
        </p:txBody>
      </p:sp>
    </p:spTree>
    <p:extLst>
      <p:ext uri="{BB962C8B-B14F-4D97-AF65-F5344CB8AC3E}">
        <p14:creationId xmlns:p14="http://schemas.microsoft.com/office/powerpoint/2010/main" val="2170912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36</a:t>
            </a:fld>
            <a:endParaRPr lang="zh-TW" altLang="en-US"/>
          </a:p>
        </p:txBody>
      </p:sp>
    </p:spTree>
    <p:extLst>
      <p:ext uri="{BB962C8B-B14F-4D97-AF65-F5344CB8AC3E}">
        <p14:creationId xmlns:p14="http://schemas.microsoft.com/office/powerpoint/2010/main" val="165335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37</a:t>
            </a:fld>
            <a:endParaRPr lang="zh-TW" altLang="en-US"/>
          </a:p>
        </p:txBody>
      </p:sp>
    </p:spTree>
    <p:extLst>
      <p:ext uri="{BB962C8B-B14F-4D97-AF65-F5344CB8AC3E}">
        <p14:creationId xmlns:p14="http://schemas.microsoft.com/office/powerpoint/2010/main" val="3778346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38</a:t>
            </a:fld>
            <a:endParaRPr lang="zh-TW" altLang="en-US"/>
          </a:p>
        </p:txBody>
      </p:sp>
    </p:spTree>
    <p:extLst>
      <p:ext uri="{BB962C8B-B14F-4D97-AF65-F5344CB8AC3E}">
        <p14:creationId xmlns:p14="http://schemas.microsoft.com/office/powerpoint/2010/main" val="809610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39</a:t>
            </a:fld>
            <a:endParaRPr lang="zh-TW" altLang="en-US"/>
          </a:p>
        </p:txBody>
      </p:sp>
    </p:spTree>
    <p:extLst>
      <p:ext uri="{BB962C8B-B14F-4D97-AF65-F5344CB8AC3E}">
        <p14:creationId xmlns:p14="http://schemas.microsoft.com/office/powerpoint/2010/main" val="241169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a:t>
            </a:fld>
            <a:endParaRPr lang="zh-TW" altLang="en-US"/>
          </a:p>
        </p:txBody>
      </p:sp>
    </p:spTree>
    <p:extLst>
      <p:ext uri="{BB962C8B-B14F-4D97-AF65-F5344CB8AC3E}">
        <p14:creationId xmlns:p14="http://schemas.microsoft.com/office/powerpoint/2010/main" val="900768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40</a:t>
            </a:fld>
            <a:endParaRPr lang="zh-TW" altLang="en-US"/>
          </a:p>
        </p:txBody>
      </p:sp>
    </p:spTree>
    <p:extLst>
      <p:ext uri="{BB962C8B-B14F-4D97-AF65-F5344CB8AC3E}">
        <p14:creationId xmlns:p14="http://schemas.microsoft.com/office/powerpoint/2010/main" val="699875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41</a:t>
            </a:fld>
            <a:endParaRPr lang="zh-TW" altLang="en-US"/>
          </a:p>
        </p:txBody>
      </p:sp>
    </p:spTree>
    <p:extLst>
      <p:ext uri="{BB962C8B-B14F-4D97-AF65-F5344CB8AC3E}">
        <p14:creationId xmlns:p14="http://schemas.microsoft.com/office/powerpoint/2010/main" val="2313310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42</a:t>
            </a:fld>
            <a:endParaRPr lang="zh-TW" altLang="en-US"/>
          </a:p>
        </p:txBody>
      </p:sp>
    </p:spTree>
    <p:extLst>
      <p:ext uri="{BB962C8B-B14F-4D97-AF65-F5344CB8AC3E}">
        <p14:creationId xmlns:p14="http://schemas.microsoft.com/office/powerpoint/2010/main" val="1426220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43</a:t>
            </a:fld>
            <a:endParaRPr lang="zh-TW" altLang="en-US"/>
          </a:p>
        </p:txBody>
      </p:sp>
    </p:spTree>
    <p:extLst>
      <p:ext uri="{BB962C8B-B14F-4D97-AF65-F5344CB8AC3E}">
        <p14:creationId xmlns:p14="http://schemas.microsoft.com/office/powerpoint/2010/main" val="3960210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5</a:t>
            </a:fld>
            <a:endParaRPr lang="zh-TW" altLang="en-US"/>
          </a:p>
        </p:txBody>
      </p:sp>
    </p:spTree>
    <p:extLst>
      <p:ext uri="{BB962C8B-B14F-4D97-AF65-F5344CB8AC3E}">
        <p14:creationId xmlns:p14="http://schemas.microsoft.com/office/powerpoint/2010/main" val="156765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37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7906F-A718-4154-90E5-525A18B56D36}" type="slidenum">
              <a:rPr lang="zh-TW" altLang="en-US" smtClean="0"/>
              <a:pPr/>
              <a:t>6</a:t>
            </a:fld>
            <a:endParaRPr lang="en-US" altLang="zh-TW" dirty="0"/>
          </a:p>
        </p:txBody>
      </p:sp>
    </p:spTree>
    <p:extLst>
      <p:ext uri="{BB962C8B-B14F-4D97-AF65-F5344CB8AC3E}">
        <p14:creationId xmlns:p14="http://schemas.microsoft.com/office/powerpoint/2010/main" val="260571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7</a:t>
            </a:fld>
            <a:endParaRPr lang="en-US" altLang="zh-TW" dirty="0"/>
          </a:p>
        </p:txBody>
      </p:sp>
    </p:spTree>
    <p:extLst>
      <p:ext uri="{BB962C8B-B14F-4D97-AF65-F5344CB8AC3E}">
        <p14:creationId xmlns:p14="http://schemas.microsoft.com/office/powerpoint/2010/main" val="402699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8</a:t>
            </a:fld>
            <a:endParaRPr lang="en-US" altLang="zh-TW" dirty="0"/>
          </a:p>
        </p:txBody>
      </p:sp>
    </p:spTree>
    <p:extLst>
      <p:ext uri="{BB962C8B-B14F-4D97-AF65-F5344CB8AC3E}">
        <p14:creationId xmlns:p14="http://schemas.microsoft.com/office/powerpoint/2010/main" val="342877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9</a:t>
            </a:fld>
            <a:endParaRPr lang="en-US" altLang="zh-TW" dirty="0"/>
          </a:p>
        </p:txBody>
      </p:sp>
    </p:spTree>
    <p:extLst>
      <p:ext uri="{BB962C8B-B14F-4D97-AF65-F5344CB8AC3E}">
        <p14:creationId xmlns:p14="http://schemas.microsoft.com/office/powerpoint/2010/main" val="1642086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solidFill>
            <a:srgbClr val="EC6E82"/>
          </a:solidFill>
          <a:ln w="25400" algn="ctr">
            <a:noFill/>
            <a:miter lim="800000"/>
            <a:headEnd/>
            <a:tailEnd/>
          </a:ln>
        </p:spPr>
        <p:txBody>
          <a:bodyPr rot="10800000" anchor="ctr"/>
          <a:lstStyle/>
          <a:p>
            <a:pPr algn="ctr">
              <a:defRPr/>
            </a:pPr>
            <a:endParaRPr lang="zh-TW" altLang="en-US">
              <a:solidFill>
                <a:srgbClr val="FFFFFF"/>
              </a:solidFill>
            </a:endParaRPr>
          </a:p>
        </p:txBody>
      </p:sp>
      <p:sp>
        <p:nvSpPr>
          <p:cNvPr id="5" name="矩形 4"/>
          <p:cNvSpPr/>
          <p:nvPr userDrawn="1"/>
        </p:nvSpPr>
        <p:spPr>
          <a:xfrm>
            <a:off x="539552" y="2420887"/>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6" name="Picture 17"/>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0825" y="4437063"/>
            <a:ext cx="712788" cy="1096962"/>
          </a:xfrm>
          <a:prstGeom prst="rect">
            <a:avLst/>
          </a:prstGeom>
          <a:noFill/>
          <a:ln w="9525">
            <a:noFill/>
            <a:miter lim="800000"/>
            <a:headEnd/>
            <a:tailEnd/>
          </a:ln>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7" name="Rectangle 6"/>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A8CA66B-4F7E-4EF0-828E-026B759C30FF}" type="datetime1">
              <a:rPr lang="zh-TW" altLang="en-US" smtClean="0"/>
              <a:pPr>
                <a:defRPr/>
              </a:pPr>
              <a:t>2020/12/1</a:t>
            </a:fld>
            <a:endParaRPr lang="en-US" altLang="zh-TW" dirty="0"/>
          </a:p>
        </p:txBody>
      </p:sp>
      <p:sp>
        <p:nvSpPr>
          <p:cNvPr id="8" name="Rectangle 7"/>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8"/>
          <p:cNvSpPr>
            <a:spLocks noGrp="1" noChangeArrowheads="1"/>
          </p:cNvSpPr>
          <p:nvPr>
            <p:ph type="sldNum" sz="quarter" idx="12"/>
          </p:nvPr>
        </p:nvSpPr>
        <p:spPr/>
        <p:txBody>
          <a:bodyPr/>
          <a:lstStyle>
            <a:lvl1pPr>
              <a:defRPr/>
            </a:lvl1pPr>
          </a:lstStyle>
          <a:p>
            <a:pPr>
              <a:defRPr/>
            </a:pPr>
            <a:fld id="{2D028B07-F53B-470D-8197-700B4ADE5F7E}" type="slidenum">
              <a:rPr lang="zh-TW" altLang="en-US"/>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5CA2945D-64D0-4061-BD51-403A78C1BBD4}" type="datetime1">
              <a:rPr lang="zh-TW" altLang="en-US" smtClean="0"/>
              <a:pPr>
                <a:defRPr/>
              </a:pPr>
              <a:t>2020/12/1</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D2A85BB9-146B-4C42-9302-66AE6EBE9A74}" type="slidenum">
              <a:rPr lang="zh-TW" altLang="en-US"/>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6A820B39-F7F2-4E59-9E89-4E3BCA9FE6D9}" type="datetime1">
              <a:rPr lang="zh-TW" altLang="en-US" smtClean="0"/>
              <a:pPr>
                <a:defRPr/>
              </a:pPr>
              <a:t>2020/12/1</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0C2950F4-9767-449F-819F-603B280B794E}" type="slidenum">
              <a:rPr lang="zh-TW" altLang="en-US"/>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C70B5E50-255A-429E-9281-81A762102062}" type="datetime1">
              <a:rPr lang="zh-TW" altLang="en-US" smtClean="0"/>
              <a:pPr>
                <a:defRPr/>
              </a:pPr>
              <a:t>2020/12/1</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AA39E74D-A58A-46CC-986A-EE1885732F1F}" type="slidenum">
              <a:rPr lang="zh-TW" altLang="en-US"/>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AFF8F4E1-AEDD-463B-8E71-19D89896026B}" type="datetime1">
              <a:rPr lang="zh-TW" altLang="en-US" smtClean="0"/>
              <a:pPr>
                <a:defRPr/>
              </a:pPr>
              <a:t>2020/12/1</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62D3DE18-7DE4-4696-8FB2-920E3A2EC030}" type="slidenum">
              <a:rPr lang="zh-TW" altLang="en-US"/>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2F046A0B-7CAC-4173-B13A-AF0AE70808D5}" type="datetime1">
              <a:rPr lang="zh-TW" altLang="en-US" smtClean="0"/>
              <a:pPr>
                <a:defRPr/>
              </a:pPr>
              <a:t>2020/12/1</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62D95F90-5808-4B6B-B38F-87F61A60B2E2}" type="slidenum">
              <a:rPr lang="zh-TW" altLang="en-US"/>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E9383777-4D77-432D-A442-F180177909A6}" type="datetime1">
              <a:rPr lang="zh-TW" altLang="en-US" smtClean="0"/>
              <a:pPr>
                <a:defRPr/>
              </a:pPr>
              <a:t>2020/12/1</a:t>
            </a:fld>
            <a:endParaRPr lang="en-US" altLang="zh-TW"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p:txBody>
          <a:bodyPr/>
          <a:lstStyle>
            <a:lvl1pPr>
              <a:defRPr/>
            </a:lvl1pPr>
          </a:lstStyle>
          <a:p>
            <a:pPr>
              <a:defRPr/>
            </a:pPr>
            <a:fld id="{0CE416E6-00C8-4C15-A7D3-6833FD5C843E}" type="slidenum">
              <a:rPr lang="zh-TW" altLang="en-US"/>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7E6D756-262F-4B85-8658-1B03E96BC51C}" type="datetime1">
              <a:rPr lang="zh-TW" altLang="en-US" smtClean="0"/>
              <a:pPr>
                <a:defRPr/>
              </a:pPr>
              <a:t>2020/12/1</a:t>
            </a:fld>
            <a:endParaRPr lang="en-US" altLang="zh-TW"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p:txBody>
          <a:bodyPr/>
          <a:lstStyle>
            <a:lvl1pPr>
              <a:defRPr/>
            </a:lvl1pPr>
          </a:lstStyle>
          <a:p>
            <a:pPr>
              <a:defRPr/>
            </a:pPr>
            <a:fld id="{AF34C2B4-2D9E-403E-A31F-14AEDD891B9B}" type="slidenum">
              <a:rPr lang="zh-TW" altLang="en-US"/>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5E484C2F-05FF-4C30-9523-6A1941031B23}" type="datetime1">
              <a:rPr lang="zh-TW" altLang="en-US" smtClean="0"/>
              <a:pPr>
                <a:defRPr/>
              </a:pPr>
              <a:t>2020/12/1</a:t>
            </a:fld>
            <a:endParaRPr lang="en-US" altLang="zh-TW"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p:txBody>
          <a:bodyPr/>
          <a:lstStyle>
            <a:lvl1pPr>
              <a:defRPr/>
            </a:lvl1pPr>
          </a:lstStyle>
          <a:p>
            <a:pPr>
              <a:defRPr/>
            </a:pPr>
            <a:fld id="{D6E7D69F-96D9-4765-93F8-08A349A252CE}" type="slidenum">
              <a:rPr lang="zh-TW" altLang="en-US"/>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166C01B9-8F40-44A4-988C-934195DD7CA9}" type="datetime1">
              <a:rPr lang="zh-TW" altLang="en-US" smtClean="0"/>
              <a:pPr>
                <a:defRPr/>
              </a:pPr>
              <a:t>2020/12/1</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288A0F83-3B9B-4241-9A60-7C9DBCA05C54}" type="slidenum">
              <a:rPr lang="zh-TW" altLang="en-US"/>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E818C46-12D0-49DD-B377-FDD99378D96F}" type="datetime1">
              <a:rPr lang="zh-TW" altLang="en-US" smtClean="0"/>
              <a:pPr>
                <a:defRPr/>
              </a:pPr>
              <a:t>2020/12/1</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D6CD1D77-8C38-4455-9AB9-DBE9EAED5074}" type="slidenum">
              <a:rPr lang="zh-TW" altLang="en-US"/>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3" cstate="print"/>
          <a:srcRect/>
          <a:stretch>
            <a:fillRect/>
          </a:stretch>
        </p:blipFill>
        <p:spPr bwMode="auto">
          <a:xfrm>
            <a:off x="0" y="5905500"/>
            <a:ext cx="9144000" cy="9525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新細明體" charset="-120"/>
              </a:defRPr>
            </a:lvl1pPr>
          </a:lstStyle>
          <a:p>
            <a:pPr>
              <a:defRPr/>
            </a:pPr>
            <a:endParaRPr lang="en-US" altLang="zh-TW" dirty="0"/>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新細明體" charset="-120"/>
              </a:defRPr>
            </a:lvl1pPr>
          </a:lstStyle>
          <a:p>
            <a:pPr>
              <a:defRPr/>
            </a:pPr>
            <a:fld id="{1B81B15E-97A8-4363-8D13-1C455DA446A6}" type="slidenum">
              <a:rPr lang="zh-TW" altLang="en-US"/>
              <a:pPr>
                <a:defRPr/>
              </a:pPr>
              <a:t>‹#›</a:t>
            </a:fld>
            <a:endParaRPr lang="en-US" altLang="zh-TW" dirty="0"/>
          </a:p>
        </p:txBody>
      </p:sp>
      <p:sp>
        <p:nvSpPr>
          <p:cNvPr id="10" name="矩形 9"/>
          <p:cNvSpPr/>
          <p:nvPr/>
        </p:nvSpPr>
        <p:spPr>
          <a:xfrm>
            <a:off x="-8802" y="1014003"/>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1034" name="圖片 10" descr="聯合會logo.jpg"/>
          <p:cNvPicPr>
            <a:picLocks noChangeAspect="1"/>
          </p:cNvPicPr>
          <p:nvPr/>
        </p:nvPicPr>
        <p:blipFill>
          <a:blip r:embed="rId14" cstate="print">
            <a:clrChange>
              <a:clrFrom>
                <a:srgbClr val="FDFDFD"/>
              </a:clrFrom>
              <a:clrTo>
                <a:srgbClr val="FDFDFD">
                  <a:alpha val="0"/>
                </a:srgbClr>
              </a:clrTo>
            </a:clrChange>
          </a:blip>
          <a:srcRect/>
          <a:stretch>
            <a:fillRect/>
          </a:stretch>
        </p:blipFill>
        <p:spPr bwMode="auto">
          <a:xfrm>
            <a:off x="107950" y="6196013"/>
            <a:ext cx="2592388" cy="47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charset="-120"/>
        </a:defRPr>
      </a:lvl2pPr>
      <a:lvl3pPr algn="l" rtl="0" eaLnBrk="1" fontAlgn="base" hangingPunct="1">
        <a:spcBef>
          <a:spcPct val="0"/>
        </a:spcBef>
        <a:spcAft>
          <a:spcPct val="0"/>
        </a:spcAft>
        <a:defRPr kumimoji="1" sz="2800">
          <a:solidFill>
            <a:schemeClr val="tx2"/>
          </a:solidFill>
          <a:latin typeface="Arial" charset="0"/>
          <a:ea typeface="新細明體" charset="-120"/>
        </a:defRPr>
      </a:lvl3pPr>
      <a:lvl4pPr algn="l" rtl="0" eaLnBrk="1" fontAlgn="base" hangingPunct="1">
        <a:spcBef>
          <a:spcPct val="0"/>
        </a:spcBef>
        <a:spcAft>
          <a:spcPct val="0"/>
        </a:spcAft>
        <a:defRPr kumimoji="1" sz="2800">
          <a:solidFill>
            <a:schemeClr val="tx2"/>
          </a:solidFill>
          <a:latin typeface="Arial" charset="0"/>
          <a:ea typeface="新細明體" charset="-120"/>
        </a:defRPr>
      </a:lvl4pPr>
      <a:lvl5pPr algn="l" rtl="0" eaLnBrk="1" fontAlgn="base" hangingPunct="1">
        <a:spcBef>
          <a:spcPct val="0"/>
        </a:spcBef>
        <a:spcAft>
          <a:spcPct val="0"/>
        </a:spcAft>
        <a:defRPr kumimoji="1" sz="2800">
          <a:solidFill>
            <a:schemeClr val="tx2"/>
          </a:solidFill>
          <a:latin typeface="Arial" charset="0"/>
          <a:ea typeface="新細明體" charset="-120"/>
        </a:defRPr>
      </a:lvl5pPr>
      <a:lvl6pPr marL="457200" algn="l" rtl="0" eaLnBrk="1" fontAlgn="base" hangingPunct="1">
        <a:spcBef>
          <a:spcPct val="0"/>
        </a:spcBef>
        <a:spcAft>
          <a:spcPct val="0"/>
        </a:spcAft>
        <a:defRPr kumimoji="1" sz="2800">
          <a:solidFill>
            <a:schemeClr val="tx2"/>
          </a:solidFill>
          <a:latin typeface="Arial" charset="0"/>
          <a:ea typeface="新細明體" charset="-120"/>
        </a:defRPr>
      </a:lvl6pPr>
      <a:lvl7pPr marL="914400" algn="l" rtl="0" eaLnBrk="1" fontAlgn="base" hangingPunct="1">
        <a:spcBef>
          <a:spcPct val="0"/>
        </a:spcBef>
        <a:spcAft>
          <a:spcPct val="0"/>
        </a:spcAft>
        <a:defRPr kumimoji="1" sz="2800">
          <a:solidFill>
            <a:schemeClr val="tx2"/>
          </a:solidFill>
          <a:latin typeface="Arial" charset="0"/>
          <a:ea typeface="新細明體" charset="-120"/>
        </a:defRPr>
      </a:lvl7pPr>
      <a:lvl8pPr marL="1371600" algn="l" rtl="0" eaLnBrk="1" fontAlgn="base" hangingPunct="1">
        <a:spcBef>
          <a:spcPct val="0"/>
        </a:spcBef>
        <a:spcAft>
          <a:spcPct val="0"/>
        </a:spcAft>
        <a:defRPr kumimoji="1" sz="2800">
          <a:solidFill>
            <a:schemeClr val="tx2"/>
          </a:solidFill>
          <a:latin typeface="Arial" charset="0"/>
          <a:ea typeface="新細明體" charset="-120"/>
        </a:defRPr>
      </a:lvl8pPr>
      <a:lvl9pPr marL="1828800" algn="l" rtl="0" eaLnBrk="1" fontAlgn="base" hangingPunct="1">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jctv.ntut.edu.tw/"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ctrTitle"/>
          </p:nvPr>
        </p:nvSpPr>
        <p:spPr>
          <a:xfrm>
            <a:off x="714348" y="692150"/>
            <a:ext cx="2071702" cy="433388"/>
          </a:xfrm>
        </p:spPr>
        <p:txBody>
          <a:bodyPr/>
          <a:lstStyle/>
          <a:p>
            <a:pPr eaLnBrk="1" hangingPunct="1"/>
            <a:r>
              <a:rPr lang="en-US" altLang="zh-TW" dirty="0">
                <a:solidFill>
                  <a:srgbClr val="CC0000"/>
                </a:solidFill>
                <a:latin typeface="Times New Roman" panose="02020603050405020304" pitchFamily="18" charset="0"/>
                <a:ea typeface="微軟正黑體" pitchFamily="34" charset="-120"/>
                <a:cs typeface="Times New Roman" panose="02020603050405020304" pitchFamily="18" charset="0"/>
              </a:rPr>
              <a:t>110</a:t>
            </a:r>
            <a:r>
              <a:rPr lang="zh-TW" altLang="en-US" dirty="0">
                <a:solidFill>
                  <a:srgbClr val="CC0000"/>
                </a:solidFill>
                <a:latin typeface="標楷體" panose="03000509000000000000" pitchFamily="65" charset="-120"/>
                <a:ea typeface="標楷體" panose="03000509000000000000" pitchFamily="65" charset="-120"/>
              </a:rPr>
              <a:t>學年度</a:t>
            </a:r>
          </a:p>
        </p:txBody>
      </p:sp>
      <p:sp>
        <p:nvSpPr>
          <p:cNvPr id="13316" name="Rectangle 7"/>
          <p:cNvSpPr>
            <a:spLocks noChangeArrowheads="1"/>
          </p:cNvSpPr>
          <p:nvPr/>
        </p:nvSpPr>
        <p:spPr bwMode="auto">
          <a:xfrm>
            <a:off x="642910" y="1196975"/>
            <a:ext cx="7859740" cy="1098550"/>
          </a:xfrm>
          <a:prstGeom prst="rect">
            <a:avLst/>
          </a:prstGeom>
          <a:noFill/>
          <a:ln w="9525">
            <a:noFill/>
            <a:miter lim="800000"/>
            <a:headEnd/>
            <a:tailEnd/>
          </a:ln>
        </p:spPr>
        <p:txBody>
          <a:bodyPr anchor="ctr"/>
          <a:lstStyle/>
          <a:p>
            <a:r>
              <a:rPr lang="zh-TW" altLang="en-US" sz="4000" dirty="0">
                <a:solidFill>
                  <a:srgbClr val="CC0000"/>
                </a:solidFill>
                <a:latin typeface="標楷體" panose="03000509000000000000" pitchFamily="65" charset="-120"/>
                <a:ea typeface="標楷體" panose="03000509000000000000" pitchFamily="65" charset="-120"/>
              </a:rPr>
              <a:t>科技校院四年制及專科學校二年制日間部聯合登記分發入學招生</a:t>
            </a:r>
            <a:endParaRPr lang="en-US" altLang="zh-TW" sz="4000" dirty="0">
              <a:solidFill>
                <a:srgbClr val="CC0000"/>
              </a:solidFill>
              <a:latin typeface="標楷體" panose="03000509000000000000" pitchFamily="65" charset="-120"/>
              <a:ea typeface="標楷體" panose="03000509000000000000" pitchFamily="65" charset="-120"/>
            </a:endParaRPr>
          </a:p>
        </p:txBody>
      </p:sp>
      <p:pic>
        <p:nvPicPr>
          <p:cNvPr id="13317"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179512" y="5921375"/>
            <a:ext cx="3546475" cy="6477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1</a:t>
            </a:fld>
            <a:endParaRPr lang="en-US" altLang="zh-TW" dirty="0"/>
          </a:p>
        </p:txBody>
      </p:sp>
      <p:sp>
        <p:nvSpPr>
          <p:cNvPr id="7" name="文字方塊 1"/>
          <p:cNvSpPr txBox="1">
            <a:spLocks noChangeArrowheads="1"/>
          </p:cNvSpPr>
          <p:nvPr/>
        </p:nvSpPr>
        <p:spPr bwMode="auto">
          <a:xfrm>
            <a:off x="755650" y="2492375"/>
            <a:ext cx="7747000" cy="708025"/>
          </a:xfrm>
          <a:prstGeom prst="rect">
            <a:avLst/>
          </a:prstGeom>
          <a:noFill/>
          <a:ln w="9525">
            <a:noFill/>
            <a:miter lim="800000"/>
            <a:headEnd/>
            <a:tailEnd/>
          </a:ln>
        </p:spPr>
        <p:txBody>
          <a:bodyPr>
            <a:spAutoFit/>
          </a:bodyPr>
          <a:lstStyle/>
          <a:p>
            <a:pPr algn="r"/>
            <a:r>
              <a:rPr lang="zh-TW" altLang="en-US" sz="4000" dirty="0">
                <a:solidFill>
                  <a:srgbClr val="0000CC"/>
                </a:solidFill>
                <a:latin typeface="標楷體" panose="03000509000000000000" pitchFamily="65" charset="-120"/>
                <a:ea typeface="標楷體" panose="03000509000000000000" pitchFamily="65" charset="-120"/>
              </a:rPr>
              <a:t>招生宣導說明會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7" y="332656"/>
            <a:ext cx="8496944"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en-US" altLang="zh-TW" sz="2600" dirty="0">
                <a:solidFill>
                  <a:srgbClr val="FF0000"/>
                </a:solidFill>
                <a:latin typeface="Times New Roman" panose="02020603050405020304" pitchFamily="18" charset="0"/>
                <a:ea typeface="標楷體" pitchFamily="65" charset="-120"/>
                <a:cs typeface="Times New Roman" panose="02020603050405020304" pitchFamily="18" charset="0"/>
              </a:rPr>
              <a:t>110</a:t>
            </a:r>
            <a:r>
              <a:rPr lang="zh-TW" altLang="en-US" sz="2600" dirty="0">
                <a:solidFill>
                  <a:srgbClr val="FF0000"/>
                </a:solidFill>
                <a:latin typeface="Times New Roman" panose="02020603050405020304" pitchFamily="18" charset="0"/>
                <a:ea typeface="標楷體" pitchFamily="65" charset="-120"/>
                <a:cs typeface="Times New Roman" panose="02020603050405020304" pitchFamily="18" charset="0"/>
              </a:rPr>
              <a:t>學年度重大變革事項</a:t>
            </a:r>
            <a:endParaRPr lang="en-US" altLang="zh-TW" sz="2600" b="1"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6" name="Rectangle 3"/>
          <p:cNvSpPr txBox="1">
            <a:spLocks noChangeArrowheads="1"/>
          </p:cNvSpPr>
          <p:nvPr/>
        </p:nvSpPr>
        <p:spPr bwMode="auto">
          <a:xfrm>
            <a:off x="179512" y="1124744"/>
            <a:ext cx="8208912" cy="2952328"/>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just" eaLnBrk="1" hangingPunct="1">
              <a:spcBef>
                <a:spcPts val="0"/>
              </a:spcBef>
              <a:spcAft>
                <a:spcPts val="0"/>
              </a:spcAft>
              <a:buClr>
                <a:schemeClr val="tx1"/>
              </a:buClr>
              <a:buFont typeface="Wingdings" panose="05000000000000000000" pitchFamily="2" charset="2"/>
              <a:buChar char="u"/>
              <a:defRPr/>
            </a:pPr>
            <a:r>
              <a:rPr lang="en-US" altLang="zh-TW" sz="2250" dirty="0">
                <a:latin typeface="Times New Roman" pitchFamily="18" charset="0"/>
                <a:ea typeface="標楷體" pitchFamily="65" charset="-120"/>
              </a:rPr>
              <a:t>110</a:t>
            </a:r>
            <a:r>
              <a:rPr lang="zh-TW" altLang="en-US" sz="2250" dirty="0">
                <a:latin typeface="Times New Roman" pitchFamily="18" charset="0"/>
                <a:ea typeface="標楷體" pitchFamily="65" charset="-120"/>
              </a:rPr>
              <a:t>學年度參加本招生登記分發考生之</a:t>
            </a:r>
            <a:r>
              <a:rPr lang="en-US" altLang="zh-TW" sz="2250" dirty="0">
                <a:latin typeface="Times New Roman" pitchFamily="18" charset="0"/>
                <a:ea typeface="標楷體" pitchFamily="65" charset="-120"/>
              </a:rPr>
              <a:t>110</a:t>
            </a:r>
            <a:r>
              <a:rPr lang="zh-TW" altLang="en-US" sz="2250" dirty="0">
                <a:latin typeface="Times New Roman" pitchFamily="18" charset="0"/>
                <a:ea typeface="標楷體" pitchFamily="65" charset="-120"/>
              </a:rPr>
              <a:t>學年度四技二專統一入學測驗之</a:t>
            </a:r>
            <a:r>
              <a:rPr lang="zh-TW" altLang="en-US" sz="2250" b="1" dirty="0">
                <a:solidFill>
                  <a:srgbClr val="0000CC"/>
                </a:solidFill>
                <a:latin typeface="Times New Roman" pitchFamily="18" charset="0"/>
                <a:ea typeface="標楷體" pitchFamily="65" charset="-120"/>
              </a:rPr>
              <a:t>各科目原始成績最低標準</a:t>
            </a:r>
            <a:r>
              <a:rPr lang="zh-TW" altLang="en-US" sz="2250" dirty="0">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由原「總分數非</a:t>
            </a:r>
            <a:r>
              <a:rPr lang="en-US" altLang="zh-TW" sz="2250" b="1" dirty="0">
                <a:solidFill>
                  <a:srgbClr val="FF0000"/>
                </a:solidFill>
                <a:latin typeface="Times New Roman" pitchFamily="18" charset="0"/>
                <a:ea typeface="標楷體" pitchFamily="65" charset="-120"/>
              </a:rPr>
              <a:t>0</a:t>
            </a:r>
            <a:r>
              <a:rPr lang="zh-TW" altLang="en-US" sz="2250" b="1" dirty="0">
                <a:solidFill>
                  <a:srgbClr val="FF0000"/>
                </a:solidFill>
                <a:latin typeface="Times New Roman" pitchFamily="18" charset="0"/>
                <a:ea typeface="標楷體" pitchFamily="65" charset="-120"/>
              </a:rPr>
              <a:t>分者」，修訂為「四技二專統一入學測驗之各科目原始成績有</a:t>
            </a:r>
            <a:r>
              <a:rPr lang="en-US" altLang="zh-TW" sz="2250" b="1" dirty="0">
                <a:solidFill>
                  <a:srgbClr val="FF0000"/>
                </a:solidFill>
                <a:latin typeface="Times New Roman" pitchFamily="18" charset="0"/>
                <a:ea typeface="標楷體" pitchFamily="65" charset="-120"/>
              </a:rPr>
              <a:t>2</a:t>
            </a:r>
            <a:r>
              <a:rPr lang="zh-TW" altLang="en-US" sz="2250" b="1" dirty="0">
                <a:solidFill>
                  <a:srgbClr val="FF0000"/>
                </a:solidFill>
                <a:latin typeface="Times New Roman" pitchFamily="18" charset="0"/>
                <a:ea typeface="標楷體" pitchFamily="65" charset="-120"/>
              </a:rPr>
              <a:t>科目</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含</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以上</a:t>
            </a:r>
            <a:r>
              <a:rPr lang="en-US" altLang="zh-TW" sz="2250" b="1" dirty="0">
                <a:solidFill>
                  <a:srgbClr val="FF0000"/>
                </a:solidFill>
                <a:latin typeface="Times New Roman" pitchFamily="18" charset="0"/>
                <a:ea typeface="標楷體" pitchFamily="65" charset="-120"/>
              </a:rPr>
              <a:t>0</a:t>
            </a:r>
            <a:r>
              <a:rPr lang="zh-TW" altLang="en-US" sz="2250" b="1" dirty="0">
                <a:solidFill>
                  <a:srgbClr val="FF0000"/>
                </a:solidFill>
                <a:latin typeface="Times New Roman" pitchFamily="18" charset="0"/>
                <a:ea typeface="標楷體" pitchFamily="65" charset="-120"/>
              </a:rPr>
              <a:t>分</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含因違反統一入學測驗試場規則應扣減分數後合計為</a:t>
            </a:r>
            <a:r>
              <a:rPr lang="en-US" altLang="zh-TW" sz="2250" b="1" dirty="0">
                <a:solidFill>
                  <a:srgbClr val="FF0000"/>
                </a:solidFill>
                <a:latin typeface="Times New Roman" pitchFamily="18" charset="0"/>
                <a:ea typeface="標楷體" pitchFamily="65" charset="-120"/>
              </a:rPr>
              <a:t>0</a:t>
            </a:r>
            <a:r>
              <a:rPr lang="zh-TW" altLang="en-US" sz="2250" b="1" dirty="0">
                <a:solidFill>
                  <a:srgbClr val="FF0000"/>
                </a:solidFill>
                <a:latin typeface="Times New Roman" pitchFamily="18" charset="0"/>
                <a:ea typeface="標楷體" pitchFamily="65" charset="-120"/>
              </a:rPr>
              <a:t>分</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者，不得登記參加有提供一般生名額之校系科</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組</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、學程分發</a:t>
            </a:r>
            <a:r>
              <a:rPr lang="zh-TW" altLang="en-US" sz="2000" b="1" dirty="0">
                <a:solidFill>
                  <a:srgbClr val="FF0000"/>
                </a:solidFill>
                <a:latin typeface="Times New Roman" pitchFamily="18" charset="0"/>
                <a:ea typeface="標楷體" pitchFamily="65" charset="-120"/>
              </a:rPr>
              <a:t>」；</a:t>
            </a:r>
            <a:endParaRPr lang="en-US" altLang="zh-TW" sz="2250" b="1" dirty="0">
              <a:solidFill>
                <a:srgbClr val="FF0000"/>
              </a:solidFill>
              <a:latin typeface="Times New Roman" pitchFamily="18" charset="0"/>
              <a:ea typeface="標楷體" pitchFamily="65" charset="-120"/>
            </a:endParaRPr>
          </a:p>
          <a:p>
            <a:pPr marL="0" indent="360000" algn="just" eaLnBrk="1" hangingPunct="1">
              <a:spcBef>
                <a:spcPts val="0"/>
              </a:spcBef>
              <a:spcAft>
                <a:spcPts val="0"/>
              </a:spcAft>
              <a:buClr>
                <a:schemeClr val="tx1"/>
              </a:buClr>
              <a:buNone/>
              <a:defRPr/>
            </a:pPr>
            <a:r>
              <a:rPr lang="zh-TW" altLang="en-US" sz="2250" dirty="0">
                <a:latin typeface="Times New Roman" pitchFamily="18" charset="0"/>
                <a:ea typeface="標楷體" pitchFamily="65" charset="-120"/>
              </a:rPr>
              <a:t>惟符合特種生身分，登記參加有提供所具特種生身分招生名</a:t>
            </a:r>
            <a:endParaRPr lang="en-US" altLang="zh-TW" sz="2250" dirty="0">
              <a:latin typeface="Times New Roman" pitchFamily="18" charset="0"/>
              <a:ea typeface="標楷體" pitchFamily="65" charset="-120"/>
            </a:endParaRPr>
          </a:p>
          <a:p>
            <a:pPr marL="0" indent="360000" algn="just" eaLnBrk="1" hangingPunct="1">
              <a:spcBef>
                <a:spcPts val="0"/>
              </a:spcBef>
              <a:spcAft>
                <a:spcPts val="0"/>
              </a:spcAft>
              <a:buClr>
                <a:schemeClr val="tx1"/>
              </a:buClr>
              <a:buNone/>
              <a:defRPr/>
            </a:pPr>
            <a:r>
              <a:rPr lang="zh-TW" altLang="en-US" sz="2250" dirty="0">
                <a:latin typeface="Times New Roman" pitchFamily="18" charset="0"/>
                <a:ea typeface="標楷體" pitchFamily="65" charset="-120"/>
              </a:rPr>
              <a:t>額之校系科</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組</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、學程分發者，不受此限；跨群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考生採計</a:t>
            </a:r>
            <a:endParaRPr lang="en-US" altLang="zh-TW" sz="2250" dirty="0">
              <a:latin typeface="Times New Roman" pitchFamily="18" charset="0"/>
              <a:ea typeface="標楷體" pitchFamily="65" charset="-120"/>
            </a:endParaRPr>
          </a:p>
          <a:p>
            <a:pPr marL="0" indent="360000" algn="just" eaLnBrk="1" hangingPunct="1">
              <a:spcBef>
                <a:spcPts val="0"/>
              </a:spcBef>
              <a:spcAft>
                <a:spcPts val="0"/>
              </a:spcAft>
              <a:buClr>
                <a:schemeClr val="tx1"/>
              </a:buClr>
              <a:buNone/>
              <a:defRPr/>
            </a:pPr>
            <a:r>
              <a:rPr lang="zh-TW" altLang="en-US" sz="2250" dirty="0">
                <a:latin typeface="Times New Roman" pitchFamily="18" charset="0"/>
                <a:ea typeface="標楷體" pitchFamily="65" charset="-120"/>
              </a:rPr>
              <a:t>之科目為就其所選填登記志願所屬招生群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別採計科目。</a:t>
            </a:r>
            <a:endParaRPr lang="en-US" altLang="zh-TW" sz="2250" dirty="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10</a:t>
            </a:fld>
            <a:endParaRPr lang="en-US" altLang="zh-TW" dirty="0"/>
          </a:p>
        </p:txBody>
      </p:sp>
    </p:spTree>
    <p:extLst>
      <p:ext uri="{BB962C8B-B14F-4D97-AF65-F5344CB8AC3E}">
        <p14:creationId xmlns:p14="http://schemas.microsoft.com/office/powerpoint/2010/main" val="424616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1/7</a:t>
            </a:r>
            <a:r>
              <a:rPr lang="en-US" altLang="zh-TW" b="1" dirty="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395536" y="1196752"/>
            <a:ext cx="7992888" cy="4536504"/>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6400" indent="-266400" algn="just" eaLnBrk="1" hangingPunct="1">
              <a:lnSpc>
                <a:spcPct val="90000"/>
              </a:lnSpc>
              <a:spcBef>
                <a:spcPts val="200"/>
              </a:spcBef>
              <a:spcAft>
                <a:spcPts val="200"/>
              </a:spcAft>
              <a:buClr>
                <a:schemeClr val="tx1"/>
              </a:buClr>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登記資格：</a:t>
            </a:r>
            <a:r>
              <a:rPr lang="zh-TW" altLang="en-US" sz="2400" spc="-100" dirty="0">
                <a:latin typeface="Times New Roman" pitchFamily="18" charset="0"/>
                <a:ea typeface="標楷體" pitchFamily="65" charset="-120"/>
                <a:cs typeface="Times New Roman" panose="02020603050405020304" pitchFamily="18" charset="0"/>
              </a:rPr>
              <a:t>高職學校、綜合高中、高中附設專業群科</a:t>
            </a:r>
            <a:r>
              <a:rPr lang="en-US" altLang="zh-TW" sz="2400" spc="-100" dirty="0">
                <a:latin typeface="Times New Roman" pitchFamily="18" charset="0"/>
                <a:ea typeface="標楷體" pitchFamily="65" charset="-120"/>
                <a:cs typeface="Times New Roman" panose="02020603050405020304" pitchFamily="18" charset="0"/>
              </a:rPr>
              <a:t>(</a:t>
            </a:r>
            <a:r>
              <a:rPr lang="zh-TW" altLang="en-US" sz="2400" spc="-100" dirty="0">
                <a:latin typeface="Times New Roman" pitchFamily="18" charset="0"/>
                <a:ea typeface="標楷體" pitchFamily="65" charset="-120"/>
                <a:cs typeface="Times New Roman" panose="02020603050405020304" pitchFamily="18" charset="0"/>
              </a:rPr>
              <a:t>職業</a:t>
            </a:r>
            <a:endParaRPr lang="en-US" altLang="zh-TW" sz="2400" spc="-100" dirty="0">
              <a:latin typeface="Times New Roman" pitchFamily="18" charset="0"/>
              <a:ea typeface="標楷體" pitchFamily="65" charset="-120"/>
              <a:cs typeface="Times New Roman" panose="02020603050405020304" pitchFamily="18" charset="0"/>
            </a:endParaRPr>
          </a:p>
          <a:p>
            <a:pPr marL="0" indent="1800000" algn="just" eaLnBrk="1" hangingPunct="1">
              <a:lnSpc>
                <a:spcPct val="90000"/>
              </a:lnSpc>
              <a:spcBef>
                <a:spcPts val="200"/>
              </a:spcBef>
              <a:spcAft>
                <a:spcPts val="200"/>
              </a:spcAft>
              <a:buClr>
                <a:schemeClr val="tx1"/>
              </a:buClr>
              <a:buNone/>
              <a:defRPr/>
            </a:pPr>
            <a:r>
              <a:rPr lang="zh-TW" altLang="en-US" sz="2400" spc="-100" dirty="0">
                <a:latin typeface="Times New Roman" pitchFamily="18" charset="0"/>
                <a:ea typeface="標楷體" pitchFamily="65" charset="-120"/>
                <a:cs typeface="Times New Roman" panose="02020603050405020304" pitchFamily="18" charset="0"/>
              </a:rPr>
              <a:t>類科</a:t>
            </a:r>
            <a:r>
              <a:rPr lang="en-US" altLang="zh-TW" sz="2400" spc="-100" dirty="0">
                <a:latin typeface="Times New Roman" pitchFamily="18" charset="0"/>
                <a:ea typeface="標楷體" pitchFamily="65" charset="-120"/>
                <a:cs typeface="Times New Roman" panose="02020603050405020304" pitchFamily="18" charset="0"/>
              </a:rPr>
              <a:t>)</a:t>
            </a:r>
            <a:r>
              <a:rPr lang="zh-TW" altLang="zh-TW" sz="2400" spc="-100" dirty="0">
                <a:latin typeface="Times New Roman" pitchFamily="18" charset="0"/>
                <a:ea typeface="標楷體" pitchFamily="65" charset="-120"/>
                <a:cs typeface="Times New Roman" panose="02020603050405020304" pitchFamily="18" charset="0"/>
              </a:rPr>
              <a:t>學</a:t>
            </a:r>
            <a:r>
              <a:rPr lang="zh-TW" altLang="zh-TW" sz="2400" spc="-100" dirty="0">
                <a:latin typeface="Times New Roman" pitchFamily="18" charset="0"/>
                <a:ea typeface="標楷體" pitchFamily="65" charset="-120"/>
              </a:rPr>
              <a:t>校畢業，或具有同等學歷</a:t>
            </a:r>
            <a:r>
              <a:rPr lang="en-US" altLang="zh-TW" sz="2400" spc="-100" dirty="0">
                <a:latin typeface="Times New Roman" pitchFamily="18" charset="0"/>
                <a:ea typeface="標楷體" pitchFamily="65" charset="-120"/>
              </a:rPr>
              <a:t>(</a:t>
            </a:r>
            <a:r>
              <a:rPr lang="zh-TW" altLang="zh-TW" sz="2400" spc="-100" dirty="0">
                <a:latin typeface="Times New Roman" pitchFamily="18" charset="0"/>
                <a:ea typeface="標楷體" pitchFamily="65" charset="-120"/>
              </a:rPr>
              <a:t>力</a:t>
            </a:r>
            <a:r>
              <a:rPr lang="en-US" altLang="zh-TW" sz="2400" spc="-100" dirty="0">
                <a:latin typeface="Times New Roman" pitchFamily="18" charset="0"/>
                <a:ea typeface="標楷體" pitchFamily="65" charset="-120"/>
              </a:rPr>
              <a:t>)</a:t>
            </a:r>
            <a:r>
              <a:rPr lang="zh-TW" altLang="zh-TW" sz="2400" spc="-100" dirty="0">
                <a:latin typeface="Times New Roman" pitchFamily="18" charset="0"/>
                <a:ea typeface="標楷體" pitchFamily="65" charset="-120"/>
              </a:rPr>
              <a:t>資格者</a:t>
            </a:r>
            <a:r>
              <a:rPr lang="zh-TW" altLang="en-US" sz="2400" spc="-100" dirty="0">
                <a:latin typeface="Times New Roman" pitchFamily="18" charset="0"/>
                <a:ea typeface="標楷體" pitchFamily="65" charset="-120"/>
              </a:rPr>
              <a:t>，</a:t>
            </a:r>
            <a:endParaRPr lang="en-US" altLang="zh-TW" sz="2400" spc="-100" dirty="0">
              <a:latin typeface="Times New Roman" pitchFamily="18" charset="0"/>
              <a:ea typeface="標楷體" pitchFamily="65" charset="-120"/>
            </a:endParaRPr>
          </a:p>
          <a:p>
            <a:pPr marL="0" indent="1800000" algn="just" eaLnBrk="1" hangingPunct="1">
              <a:lnSpc>
                <a:spcPct val="90000"/>
              </a:lnSpc>
              <a:spcBef>
                <a:spcPts val="200"/>
              </a:spcBef>
              <a:spcAft>
                <a:spcPts val="200"/>
              </a:spcAft>
              <a:buClr>
                <a:schemeClr val="tx1"/>
              </a:buClr>
              <a:buNone/>
              <a:defRPr/>
            </a:pPr>
            <a:r>
              <a:rPr lang="zh-TW" altLang="en-US" sz="2400" spc="-100" dirty="0">
                <a:latin typeface="Times New Roman" pitchFamily="18" charset="0"/>
                <a:ea typeface="標楷體" pitchFamily="65" charset="-120"/>
              </a:rPr>
              <a:t>詳細登記資格規定請參閱招生簡章第</a:t>
            </a:r>
            <a:r>
              <a:rPr lang="en-US" altLang="zh-TW" sz="2400" spc="-100" dirty="0">
                <a:latin typeface="Times New Roman" pitchFamily="18" charset="0"/>
                <a:ea typeface="標楷體" pitchFamily="65" charset="-120"/>
              </a:rPr>
              <a:t>2-4</a:t>
            </a:r>
            <a:r>
              <a:rPr lang="zh-TW" altLang="en-US" sz="2400" spc="-100" dirty="0">
                <a:latin typeface="Times New Roman" pitchFamily="18" charset="0"/>
                <a:ea typeface="標楷體" pitchFamily="65" charset="-120"/>
              </a:rPr>
              <a:t>頁。</a:t>
            </a:r>
            <a:endParaRPr lang="en-US" altLang="zh-TW" sz="2400" spc="-100" dirty="0">
              <a:latin typeface="Times New Roman" pitchFamily="18" charset="0"/>
              <a:ea typeface="標楷體" pitchFamily="65" charset="-120"/>
            </a:endParaRPr>
          </a:p>
          <a:p>
            <a:pPr marL="0" indent="0" algn="just" eaLnBrk="1" hangingPunct="1">
              <a:lnSpc>
                <a:spcPct val="90000"/>
              </a:lnSpc>
              <a:spcBef>
                <a:spcPct val="0"/>
              </a:spcBef>
              <a:buClr>
                <a:schemeClr val="tx1"/>
              </a:buClr>
              <a:buNone/>
              <a:defRPr/>
            </a:pPr>
            <a:endParaRPr lang="en-US" altLang="zh-TW" sz="2400" b="1" dirty="0">
              <a:latin typeface="Times New Roman" pitchFamily="18" charset="0"/>
              <a:ea typeface="標楷體" pitchFamily="65" charset="-120"/>
            </a:endParaRPr>
          </a:p>
          <a:p>
            <a:pPr marL="266400" indent="-266400" algn="just" eaLnBrk="1" hangingPunct="1">
              <a:lnSpc>
                <a:spcPct val="90000"/>
              </a:lnSpc>
              <a:spcBef>
                <a:spcPct val="0"/>
              </a:spcBef>
              <a:buClr>
                <a:schemeClr val="tx1"/>
              </a:buClr>
              <a:buFont typeface="+mj-lt"/>
              <a:buAutoNum type="arabicPeriod" startAt="2"/>
              <a:defRPr/>
            </a:pPr>
            <a:r>
              <a:rPr lang="en-US" altLang="zh-TW" sz="2400" b="1" dirty="0">
                <a:latin typeface="Times New Roman" pitchFamily="18" charset="0"/>
                <a:ea typeface="標楷體" pitchFamily="65" charset="-120"/>
                <a:cs typeface="Times New Roman" panose="02020603050405020304" pitchFamily="18" charset="0"/>
              </a:rPr>
              <a:t>109</a:t>
            </a:r>
            <a:r>
              <a:rPr lang="zh-TW" altLang="en-US" sz="2400" b="1" dirty="0">
                <a:latin typeface="Times New Roman" pitchFamily="18" charset="0"/>
                <a:ea typeface="標楷體" pitchFamily="65" charset="-120"/>
                <a:cs typeface="Times New Roman" panose="02020603050405020304" pitchFamily="18" charset="0"/>
              </a:rPr>
              <a:t>學年度高職學校、綜合高中或高中附設專業群科</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職業類科</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u="sng" dirty="0">
                <a:latin typeface="Times New Roman" pitchFamily="18" charset="0"/>
                <a:ea typeface="標楷體" pitchFamily="65" charset="-120"/>
                <a:cs typeface="Times New Roman" panose="02020603050405020304" pitchFamily="18" charset="0"/>
              </a:rPr>
              <a:t>應屆畢</a:t>
            </a:r>
            <a:r>
              <a:rPr lang="en-US" altLang="zh-TW" sz="2400" b="1" u="sng" dirty="0">
                <a:latin typeface="Times New Roman" pitchFamily="18" charset="0"/>
                <a:ea typeface="標楷體" pitchFamily="65" charset="-120"/>
                <a:cs typeface="Times New Roman" panose="02020603050405020304" pitchFamily="18" charset="0"/>
              </a:rPr>
              <a:t>(</a:t>
            </a:r>
            <a:r>
              <a:rPr lang="zh-TW" altLang="en-US" sz="2400" b="1" u="sng" dirty="0">
                <a:latin typeface="Times New Roman" pitchFamily="18" charset="0"/>
                <a:ea typeface="標楷體" pitchFamily="65" charset="-120"/>
                <a:cs typeface="Times New Roman" panose="02020603050405020304" pitchFamily="18" charset="0"/>
              </a:rPr>
              <a:t>結</a:t>
            </a:r>
            <a:r>
              <a:rPr lang="en-US" altLang="zh-TW" sz="2400" b="1" u="sng" dirty="0">
                <a:latin typeface="Times New Roman" pitchFamily="18" charset="0"/>
                <a:ea typeface="標楷體" pitchFamily="65" charset="-120"/>
                <a:cs typeface="Times New Roman" panose="02020603050405020304" pitchFamily="18" charset="0"/>
              </a:rPr>
              <a:t>)</a:t>
            </a:r>
            <a:r>
              <a:rPr lang="zh-TW" altLang="en-US" sz="2400" b="1" u="sng" dirty="0">
                <a:latin typeface="Times New Roman" pitchFamily="18" charset="0"/>
                <a:ea typeface="標楷體" pitchFamily="65" charset="-120"/>
                <a:cs typeface="Times New Roman" panose="02020603050405020304" pitchFamily="18" charset="0"/>
              </a:rPr>
              <a:t>業之一般生</a:t>
            </a:r>
            <a:r>
              <a:rPr lang="zh-TW" altLang="en-US" sz="2400" b="1" dirty="0">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若已由原就讀學校辦理免登記資格審查者，考生得免繳驗學歷</a:t>
            </a:r>
            <a:r>
              <a:rPr lang="en-US" altLang="zh-TW" sz="2400" b="1" dirty="0">
                <a:solidFill>
                  <a:srgbClr val="FF0000"/>
                </a:solidFill>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力</a:t>
            </a:r>
            <a:r>
              <a:rPr lang="en-US" altLang="zh-TW" sz="2400" b="1" dirty="0">
                <a:solidFill>
                  <a:srgbClr val="FF0000"/>
                </a:solidFill>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證件，即無須辦理登記資格審查</a:t>
            </a:r>
            <a:r>
              <a:rPr lang="zh-TW" altLang="en-US" sz="2400" b="1" dirty="0">
                <a:latin typeface="Times New Roman" pitchFamily="18" charset="0"/>
                <a:ea typeface="標楷體" pitchFamily="65" charset="-120"/>
                <a:cs typeface="Times New Roman" panose="02020603050405020304" pitchFamily="18" charset="0"/>
              </a:rPr>
              <a:t>；</a:t>
            </a:r>
            <a:r>
              <a:rPr lang="zh-TW" altLang="en-US" sz="2400" b="1" dirty="0">
                <a:solidFill>
                  <a:srgbClr val="0000CC"/>
                </a:solidFill>
                <a:latin typeface="Times New Roman" pitchFamily="18" charset="0"/>
                <a:ea typeface="標楷體" pitchFamily="65" charset="-120"/>
                <a:cs typeface="Times New Roman" panose="02020603050405020304" pitchFamily="18" charset="0"/>
              </a:rPr>
              <a:t>但若未經由就讀學校辦理免登記資格審查者，則考生須自行辦理登記資格審查</a:t>
            </a:r>
            <a:r>
              <a:rPr lang="zh-TW" altLang="en-US" sz="2400" b="1" dirty="0">
                <a:latin typeface="Times New Roman" pitchFamily="18" charset="0"/>
                <a:ea typeface="標楷體" pitchFamily="65" charset="-120"/>
                <a:cs typeface="Times New Roman" panose="02020603050405020304" pitchFamily="18" charset="0"/>
              </a:rPr>
              <a:t>。</a:t>
            </a:r>
            <a:endParaRPr lang="en-US" altLang="zh-TW" sz="2400" b="1" dirty="0">
              <a:latin typeface="Times New Roman" pitchFamily="18" charset="0"/>
              <a:ea typeface="標楷體" pitchFamily="65" charset="-120"/>
              <a:cs typeface="Times New Roman" panose="02020603050405020304" pitchFamily="18" charset="0"/>
            </a:endParaRPr>
          </a:p>
          <a:p>
            <a:pPr marL="457200" indent="-457200" algn="just" eaLnBrk="1" hangingPunct="1">
              <a:lnSpc>
                <a:spcPct val="90000"/>
              </a:lnSpc>
              <a:spcBef>
                <a:spcPct val="0"/>
              </a:spcBef>
              <a:buClr>
                <a:schemeClr val="tx1"/>
              </a:buClr>
              <a:buFont typeface="+mj-lt"/>
              <a:buAutoNum type="arabicPeriod" startAt="2"/>
              <a:defRPr/>
            </a:pPr>
            <a:endParaRPr lang="en-US" altLang="zh-TW" sz="2400" b="1" dirty="0">
              <a:latin typeface="Times New Roman" pitchFamily="18" charset="0"/>
              <a:ea typeface="標楷體" pitchFamily="65" charset="-120"/>
            </a:endParaRPr>
          </a:p>
          <a:p>
            <a:pPr marL="266400" indent="-266400" algn="just" eaLnBrk="1" hangingPunct="1">
              <a:lnSpc>
                <a:spcPct val="90000"/>
              </a:lnSpc>
              <a:spcBef>
                <a:spcPct val="0"/>
              </a:spcBef>
              <a:buClr>
                <a:schemeClr val="tx1"/>
              </a:buClr>
              <a:buFont typeface="+mj-lt"/>
              <a:buAutoNum type="arabicPeriod" startAt="2"/>
              <a:defRPr/>
            </a:pPr>
            <a:r>
              <a:rPr lang="zh-TW" altLang="en-US" sz="2400" b="1" dirty="0">
                <a:latin typeface="Times New Roman" pitchFamily="18" charset="0"/>
                <a:ea typeface="標楷體" pitchFamily="65" charset="-120"/>
                <a:cs typeface="Times New Roman" panose="02020603050405020304" pitchFamily="18" charset="0"/>
              </a:rPr>
              <a:t>考生如另具特種生身分，無論是否為應屆畢</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結</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業生，皆另須辦理特種生身分資格審查。</a:t>
            </a:r>
            <a:endParaRPr lang="en-US" altLang="zh-TW" sz="2400" b="1" dirty="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11</a:t>
            </a:fld>
            <a:endParaRPr lang="en-US" altLang="zh-TW"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2/7</a:t>
            </a:r>
            <a:r>
              <a:rPr lang="en-US" altLang="zh-TW" b="1" dirty="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238200" y="1124744"/>
            <a:ext cx="8424936" cy="5472608"/>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6400" indent="-266400" algn="just" eaLnBrk="1" hangingPunct="1">
              <a:spcBef>
                <a:spcPts val="600"/>
              </a:spcBef>
              <a:buClr>
                <a:schemeClr val="tx1"/>
              </a:buClr>
              <a:buFont typeface="+mj-lt"/>
              <a:buAutoNum type="arabicPeriod" startAt="4"/>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須參加登記資格審查之考生：</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a:solidFill>
                  <a:srgbClr val="0000CC"/>
                </a:solidFill>
                <a:latin typeface="標楷體" panose="03000509000000000000" pitchFamily="65" charset="-120"/>
                <a:ea typeface="標楷體" panose="03000509000000000000" pitchFamily="65" charset="-120"/>
              </a:rPr>
              <a:t>(</a:t>
            </a:r>
            <a:r>
              <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50" dirty="0">
                <a:solidFill>
                  <a:srgbClr val="0000CC"/>
                </a:solidFill>
                <a:latin typeface="標楷體" panose="03000509000000000000" pitchFamily="65" charset="-120"/>
                <a:ea typeface="標楷體" panose="03000509000000000000" pitchFamily="65" charset="-120"/>
              </a:rPr>
              <a:t>)</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高職學校、綜合高中或高中附設專業群科</a:t>
            </a:r>
            <a:r>
              <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職業類科</a:t>
            </a:r>
            <a:r>
              <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之</a:t>
            </a:r>
            <a:r>
              <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學年度應</a:t>
            </a:r>
            <a:endPar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612000" algn="just" eaLnBrk="1" hangingPunct="1">
              <a:spcBef>
                <a:spcPts val="600"/>
              </a:spcBef>
              <a:buClr>
                <a:schemeClr val="tx1"/>
              </a:buClr>
              <a:buNone/>
              <a:defRPr/>
            </a:pP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屆畢業生，</a:t>
            </a:r>
            <a:r>
              <a:rPr lang="zh-TW" altLang="en-US" sz="205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未經由</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就讀學校辦理免登記資格審查之集體報名</a:t>
            </a:r>
            <a:r>
              <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a:t>
            </a:r>
            <a:endPar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612000" algn="just" eaLnBrk="1" hangingPunct="1">
              <a:spcBef>
                <a:spcPts val="600"/>
              </a:spcBef>
              <a:buClr>
                <a:schemeClr val="tx1"/>
              </a:buClr>
              <a:buNone/>
              <a:defRPr/>
            </a:pP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年度四技二專統一入學測驗應屆畢業生。 </a:t>
            </a:r>
            <a:endPar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未通過「</a:t>
            </a:r>
            <a:r>
              <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學年度四技二專日間部聯合登記分發入學招生登</a:t>
            </a:r>
            <a:endPar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記資格審查」考生。</a:t>
            </a:r>
            <a:endPar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未通過「</a:t>
            </a:r>
            <a:r>
              <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學年度四技二專甄選入學招生資格審查」考生。</a:t>
            </a:r>
            <a:endPar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lgn="just" eaLnBrk="1" hangingPunct="1">
              <a:spcBef>
                <a:spcPts val="600"/>
              </a:spcBef>
              <a:buClr>
                <a:schemeClr val="tx1"/>
              </a:buClr>
              <a:buFont typeface="+mj-lt"/>
              <a:buAutoNum type="arabicPeriod" startAt="5"/>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須參加身分審查之考生：</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具特種身分考生：</a:t>
            </a: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包含</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原住民生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退伍軍人</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蒙藏生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政府派外工作人員子</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   女</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境外優秀科學技術人才子女等，須辦理特種身分資格審查。</a:t>
            </a:r>
            <a:endParaRPr lang="zh-TW" altLang="en-US"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學年度四技二專統一入學測驗」或「</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甄選入學招生」報名後，新通過之低收入戶或中低收入戶身分考生。</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lnSpc>
                <a:spcPct val="90000"/>
              </a:lnSpc>
              <a:spcBef>
                <a:spcPts val="1200"/>
              </a:spcBef>
              <a:buClr>
                <a:schemeClr val="tx1"/>
              </a:buClr>
              <a:buNone/>
              <a:defRPr/>
            </a:pPr>
            <a:endParaRPr lang="en-US" altLang="zh-TW" sz="2400" dirty="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12</a:t>
            </a:fld>
            <a:endParaRPr lang="en-US" altLang="zh-TW" dirty="0"/>
          </a:p>
        </p:txBody>
      </p:sp>
    </p:spTree>
    <p:extLst>
      <p:ext uri="{BB962C8B-B14F-4D97-AF65-F5344CB8AC3E}">
        <p14:creationId xmlns:p14="http://schemas.microsoft.com/office/powerpoint/2010/main" val="352382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395288" y="260350"/>
            <a:ext cx="7834312"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3/7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8" name="內容版面配置區 2"/>
          <p:cNvSpPr>
            <a:spLocks noGrp="1"/>
          </p:cNvSpPr>
          <p:nvPr>
            <p:ph idx="1"/>
          </p:nvPr>
        </p:nvSpPr>
        <p:spPr>
          <a:xfrm>
            <a:off x="539552" y="1124744"/>
            <a:ext cx="7643866" cy="5040560"/>
          </a:xfrm>
        </p:spPr>
        <p:txBody>
          <a:bodyPr/>
          <a:lstStyle/>
          <a:p>
            <a:pPr marL="266400" indent="-266400" algn="just">
              <a:buFont typeface="+mj-lt"/>
              <a:buAutoNum type="arabicPeriod" startAt="6"/>
              <a:tabLst>
                <a:tab pos="85725" algn="l"/>
              </a:tabLst>
              <a:defRPr/>
            </a:pPr>
            <a:r>
              <a:rPr lang="zh-TW" altLang="zh-TW" sz="2400" dirty="0">
                <a:latin typeface="Times New Roman" pitchFamily="18" charset="0"/>
                <a:ea typeface="標楷體" pitchFamily="65" charset="-120"/>
                <a:cs typeface="Times New Roman" panose="02020603050405020304" pitchFamily="18" charset="0"/>
              </a:rPr>
              <a:t>資格審查</a:t>
            </a:r>
            <a:r>
              <a:rPr lang="zh-TW" altLang="en-US" sz="2400" dirty="0">
                <a:latin typeface="Times New Roman" pitchFamily="18" charset="0"/>
                <a:ea typeface="標楷體" pitchFamily="65" charset="-120"/>
                <a:cs typeface="Times New Roman" panose="02020603050405020304" pitchFamily="18" charset="0"/>
              </a:rPr>
              <a:t>須</a:t>
            </a:r>
            <a:r>
              <a:rPr lang="zh-TW" altLang="zh-TW" sz="2400" dirty="0">
                <a:latin typeface="Times New Roman" pitchFamily="18" charset="0"/>
                <a:ea typeface="標楷體" pitchFamily="65" charset="-120"/>
                <a:cs typeface="Times New Roman" panose="02020603050405020304" pitchFamily="18" charset="0"/>
              </a:rPr>
              <a:t>繳交之黏貼單</a:t>
            </a:r>
            <a:endParaRPr lang="en-US" altLang="zh-TW" sz="2400" dirty="0">
              <a:latin typeface="Times New Roman" pitchFamily="18" charset="0"/>
              <a:ea typeface="標楷體" pitchFamily="65" charset="-120"/>
              <a:cs typeface="Times New Roman" panose="02020603050405020304" pitchFamily="18" charset="0"/>
            </a:endParaRPr>
          </a:p>
          <a:p>
            <a:pPr marL="216000" algn="just">
              <a:spcBef>
                <a:spcPts val="0"/>
              </a:spcBef>
              <a:buFontTx/>
              <a:buNone/>
              <a:defRPr/>
            </a:pPr>
            <a:r>
              <a:rPr lang="en-US" altLang="zh-TW" sz="2400" dirty="0">
                <a:latin typeface="Times New Roman" pitchFamily="18" charset="0"/>
                <a:ea typeface="標楷體" pitchFamily="65" charset="-120"/>
              </a:rPr>
              <a:t>    (</a:t>
            </a:r>
            <a:r>
              <a:rPr lang="zh-TW" altLang="en-US" sz="2400" dirty="0">
                <a:latin typeface="Times New Roman" pitchFamily="18" charset="0"/>
                <a:ea typeface="標楷體" pitchFamily="65" charset="-120"/>
              </a:rPr>
              <a:t>列印由資格審查系統勾選所產生之黏貼單</a:t>
            </a:r>
            <a:r>
              <a:rPr lang="en-US" altLang="zh-TW" sz="2400" dirty="0">
                <a:latin typeface="Times New Roman" pitchFamily="18" charset="0"/>
                <a:ea typeface="標楷體" pitchFamily="65" charset="-120"/>
              </a:rPr>
              <a:t>)</a:t>
            </a:r>
          </a:p>
          <a:p>
            <a:pPr marL="720000" algn="just">
              <a:buFontTx/>
              <a:buNone/>
              <a:defRPr/>
            </a:pPr>
            <a:r>
              <a:rPr lang="en-US" altLang="zh-TW" sz="1800" dirty="0">
                <a:solidFill>
                  <a:srgbClr val="0000CC"/>
                </a:solidFill>
                <a:latin typeface="Times New Roman" pitchFamily="18" charset="0"/>
                <a:ea typeface="標楷體" pitchFamily="65" charset="-120"/>
              </a:rPr>
              <a:t>(1)</a:t>
            </a:r>
            <a:r>
              <a:rPr lang="zh-TW" altLang="zh-TW" sz="1800" dirty="0">
                <a:latin typeface="Times New Roman" pitchFamily="18" charset="0"/>
                <a:ea typeface="標楷體" pitchFamily="65" charset="-120"/>
              </a:rPr>
              <a:t>畢業</a:t>
            </a:r>
            <a:r>
              <a:rPr lang="en-US" altLang="zh-TW" sz="1800" dirty="0">
                <a:latin typeface="Times New Roman" pitchFamily="18" charset="0"/>
                <a:ea typeface="標楷體" pitchFamily="65" charset="-120"/>
              </a:rPr>
              <a:t>(</a:t>
            </a:r>
            <a:r>
              <a:rPr lang="zh-TW" altLang="en-US" sz="1800" dirty="0">
                <a:latin typeface="Times New Roman" pitchFamily="18" charset="0"/>
                <a:ea typeface="標楷體" pitchFamily="65" charset="-120"/>
              </a:rPr>
              <a:t>或學位</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證書</a:t>
            </a:r>
            <a:r>
              <a:rPr lang="zh-TW" altLang="en-US" sz="1800" dirty="0">
                <a:latin typeface="Times New Roman" pitchFamily="18" charset="0"/>
                <a:ea typeface="標楷體" pitchFamily="65" charset="-120"/>
              </a:rPr>
              <a:t>或同等學力證件</a:t>
            </a:r>
            <a:r>
              <a:rPr lang="zh-TW" altLang="zh-TW" sz="1800" dirty="0">
                <a:latin typeface="Times New Roman" pitchFamily="18" charset="0"/>
                <a:ea typeface="標楷體" pitchFamily="65" charset="-120"/>
              </a:rPr>
              <a:t>影本黏貼單。</a:t>
            </a:r>
            <a:endParaRPr lang="en-US" altLang="zh-TW" sz="1800" dirty="0">
              <a:latin typeface="Times New Roman" pitchFamily="18" charset="0"/>
              <a:ea typeface="標楷體" pitchFamily="65" charset="-120"/>
            </a:endParaRPr>
          </a:p>
          <a:p>
            <a:pPr marL="720000" algn="just">
              <a:buFontTx/>
              <a:buNone/>
              <a:defRPr/>
            </a:pPr>
            <a:r>
              <a:rPr lang="en-US" altLang="zh-TW" sz="1800" dirty="0">
                <a:solidFill>
                  <a:srgbClr val="0000CC"/>
                </a:solidFill>
                <a:latin typeface="Times New Roman" pitchFamily="18" charset="0"/>
                <a:ea typeface="標楷體" pitchFamily="65" charset="-120"/>
              </a:rPr>
              <a:t>(2)</a:t>
            </a:r>
            <a:r>
              <a:rPr lang="zh-TW" altLang="zh-TW" sz="1800" spc="-150" dirty="0">
                <a:latin typeface="Times New Roman" pitchFamily="18" charset="0"/>
                <a:ea typeface="標楷體" pitchFamily="65" charset="-120"/>
              </a:rPr>
              <a:t>特種身分證件影本黏貼單</a:t>
            </a:r>
            <a:endParaRPr lang="en-US" altLang="zh-TW" sz="1800" spc="-150" dirty="0">
              <a:latin typeface="Times New Roman" pitchFamily="18" charset="0"/>
              <a:ea typeface="標楷體" pitchFamily="65" charset="-120"/>
            </a:endParaRPr>
          </a:p>
          <a:p>
            <a:pPr marL="720000" algn="just">
              <a:buFontTx/>
              <a:buNone/>
              <a:defRPr/>
            </a:pPr>
            <a:r>
              <a:rPr lang="en-US" altLang="zh-TW" sz="1800" spc="-150" dirty="0">
                <a:latin typeface="Times New Roman" pitchFamily="18" charset="0"/>
                <a:ea typeface="標楷體" pitchFamily="65" charset="-120"/>
              </a:rPr>
              <a:t>      </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各種特種身分應繳交文件請參閱</a:t>
            </a:r>
            <a:r>
              <a:rPr lang="zh-TW" altLang="en-US" sz="1800" dirty="0">
                <a:latin typeface="Times New Roman" pitchFamily="18" charset="0"/>
                <a:ea typeface="標楷體" pitchFamily="65" charset="-120"/>
              </a:rPr>
              <a:t>招生</a:t>
            </a:r>
            <a:r>
              <a:rPr lang="zh-TW" altLang="zh-TW" sz="1800" dirty="0">
                <a:latin typeface="Times New Roman" pitchFamily="18" charset="0"/>
                <a:ea typeface="標楷體" pitchFamily="65" charset="-120"/>
              </a:rPr>
              <a:t>簡章第</a:t>
            </a:r>
            <a:r>
              <a:rPr lang="en-US" altLang="zh-TW" sz="1800" dirty="0">
                <a:latin typeface="Times New Roman" pitchFamily="18" charset="0"/>
                <a:ea typeface="標楷體" pitchFamily="65" charset="-120"/>
              </a:rPr>
              <a:t>8-9</a:t>
            </a:r>
            <a:r>
              <a:rPr lang="zh-TW" altLang="zh-TW" sz="1800" dirty="0">
                <a:latin typeface="Times New Roman" pitchFamily="18" charset="0"/>
                <a:ea typeface="標楷體" pitchFamily="65" charset="-120"/>
              </a:rPr>
              <a:t>頁之表一</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a:t>
            </a:r>
            <a:endParaRPr lang="en-US" altLang="zh-TW" sz="1800" dirty="0">
              <a:latin typeface="Times New Roman" pitchFamily="18" charset="0"/>
              <a:ea typeface="標楷體" pitchFamily="65" charset="-120"/>
            </a:endParaRPr>
          </a:p>
          <a:p>
            <a:pPr marL="720000" algn="just">
              <a:buFontTx/>
              <a:buNone/>
              <a:defRPr/>
            </a:pPr>
            <a:r>
              <a:rPr lang="en-US" altLang="zh-TW" sz="1800" dirty="0">
                <a:solidFill>
                  <a:srgbClr val="0000CC"/>
                </a:solidFill>
                <a:latin typeface="Times New Roman" pitchFamily="18" charset="0"/>
                <a:ea typeface="標楷體" pitchFamily="65" charset="-120"/>
              </a:rPr>
              <a:t>(3)</a:t>
            </a:r>
            <a:r>
              <a:rPr lang="zh-TW" altLang="en-US" sz="1800" dirty="0">
                <a:latin typeface="Times New Roman" pitchFamily="18" charset="0"/>
                <a:ea typeface="標楷體" pitchFamily="65" charset="-120"/>
              </a:rPr>
              <a:t>低收入戶或中低收入戶證明文件黏貼單。</a:t>
            </a:r>
            <a:endParaRPr lang="en-US" altLang="zh-TW" sz="1800" dirty="0">
              <a:latin typeface="Times New Roman" pitchFamily="18" charset="0"/>
              <a:ea typeface="標楷體" pitchFamily="65" charset="-120"/>
            </a:endParaRPr>
          </a:p>
          <a:p>
            <a:pPr marL="0" algn="just">
              <a:buFontTx/>
              <a:buNone/>
              <a:defRPr/>
            </a:pPr>
            <a:r>
              <a:rPr lang="zh-TW" altLang="en-US" sz="1800" b="1" dirty="0">
                <a:latin typeface="Times New Roman" pitchFamily="18" charset="0"/>
                <a:ea typeface="標楷體" pitchFamily="65" charset="-120"/>
              </a:rPr>
              <a:t>註：</a:t>
            </a:r>
            <a:r>
              <a:rPr lang="zh-TW" altLang="en-US" sz="1800" b="1" u="sng" dirty="0">
                <a:latin typeface="Times New Roman" pitchFamily="18" charset="0"/>
                <a:ea typeface="標楷體" pitchFamily="65" charset="-120"/>
              </a:rPr>
              <a:t>以原住民之特種生身分參加本招生者，僅須於資格審查期間至本委員</a:t>
            </a:r>
            <a:endParaRPr lang="en-US" altLang="zh-TW" sz="1800" b="1" u="sng" dirty="0">
              <a:latin typeface="Times New Roman" pitchFamily="18" charset="0"/>
              <a:ea typeface="標楷體" pitchFamily="65" charset="-120"/>
            </a:endParaRPr>
          </a:p>
          <a:p>
            <a:pPr marL="0" indent="468000" algn="just">
              <a:buFontTx/>
              <a:buNone/>
              <a:defRPr/>
            </a:pPr>
            <a:r>
              <a:rPr lang="zh-TW" altLang="en-US" sz="1800" b="1" u="sng" dirty="0">
                <a:latin typeface="Times New Roman" pitchFamily="18" charset="0"/>
                <a:ea typeface="標楷體" pitchFamily="65" charset="-120"/>
              </a:rPr>
              <a:t>會網站「資格審查系統」登錄原住民之身分與文化及語言能力合格證</a:t>
            </a:r>
            <a:endParaRPr lang="en-US" altLang="zh-TW" sz="1800" b="1" u="sng" dirty="0">
              <a:latin typeface="Times New Roman" pitchFamily="18" charset="0"/>
              <a:ea typeface="標楷體" pitchFamily="65" charset="-120"/>
            </a:endParaRPr>
          </a:p>
          <a:p>
            <a:pPr marL="0" indent="468000" algn="just">
              <a:buFontTx/>
              <a:buNone/>
              <a:defRPr/>
            </a:pPr>
            <a:r>
              <a:rPr lang="zh-TW" altLang="en-US" sz="1800" b="1" u="sng" dirty="0">
                <a:latin typeface="Times New Roman" pitchFamily="18" charset="0"/>
                <a:ea typeface="標楷體" pitchFamily="65" charset="-120"/>
              </a:rPr>
              <a:t>明等資料，無須繳寄「戶籍資料證明文件」與「文化及語言能力合格</a:t>
            </a:r>
            <a:endParaRPr lang="en-US" altLang="zh-TW" sz="1800" b="1" u="sng" dirty="0">
              <a:latin typeface="Times New Roman" pitchFamily="18" charset="0"/>
              <a:ea typeface="標楷體" pitchFamily="65" charset="-120"/>
            </a:endParaRPr>
          </a:p>
          <a:p>
            <a:pPr marL="0" indent="468000" algn="just">
              <a:buFontTx/>
              <a:buNone/>
              <a:defRPr/>
            </a:pPr>
            <a:r>
              <a:rPr lang="zh-TW" altLang="en-US" sz="1800" b="1" u="sng" dirty="0">
                <a:latin typeface="Times New Roman" pitchFamily="18" charset="0"/>
                <a:ea typeface="標楷體" pitchFamily="65" charset="-120"/>
              </a:rPr>
              <a:t>證明書」</a:t>
            </a:r>
            <a:r>
              <a:rPr lang="zh-TW" altLang="en-US" sz="1800" b="1" dirty="0">
                <a:latin typeface="Times New Roman" pitchFamily="18" charset="0"/>
                <a:ea typeface="標楷體" pitchFamily="65" charset="-120"/>
              </a:rPr>
              <a:t>，但須同意本委員會可透過「內政部電子查驗機制系統」及</a:t>
            </a:r>
            <a:endParaRPr lang="en-US" altLang="zh-TW" sz="1800" b="1" dirty="0">
              <a:latin typeface="Times New Roman" pitchFamily="18" charset="0"/>
              <a:ea typeface="標楷體" pitchFamily="65" charset="-120"/>
            </a:endParaRPr>
          </a:p>
          <a:p>
            <a:pPr marL="0" indent="468000" algn="just">
              <a:buFontTx/>
              <a:buNone/>
              <a:defRPr/>
            </a:pPr>
            <a:r>
              <a:rPr lang="zh-TW" altLang="en-US" sz="1800" b="1" dirty="0">
                <a:latin typeface="Times New Roman" pitchFamily="18" charset="0"/>
                <a:ea typeface="標楷體" pitchFamily="65" charset="-120"/>
              </a:rPr>
              <a:t>「行政院原住民族委員會文化及語言能力證明資料庫平台」，取得考</a:t>
            </a:r>
            <a:endParaRPr lang="en-US" altLang="zh-TW" sz="1800" b="1" dirty="0">
              <a:latin typeface="Times New Roman" pitchFamily="18" charset="0"/>
              <a:ea typeface="標楷體" pitchFamily="65" charset="-120"/>
            </a:endParaRPr>
          </a:p>
          <a:p>
            <a:pPr marL="0" indent="468000" algn="just">
              <a:buFontTx/>
              <a:buNone/>
              <a:defRPr/>
            </a:pPr>
            <a:r>
              <a:rPr lang="zh-TW" altLang="en-US" sz="1800" b="1" dirty="0">
                <a:latin typeface="Times New Roman" pitchFamily="18" charset="0"/>
                <a:ea typeface="標楷體" pitchFamily="65" charset="-120"/>
              </a:rPr>
              <a:t>生戶籍資料及文化及語言能力合格證明，以作為辨識、審查之依據。</a:t>
            </a:r>
            <a:endParaRPr lang="en-US" altLang="zh-TW" sz="1800" b="1" dirty="0">
              <a:latin typeface="Times New Roman" pitchFamily="18" charset="0"/>
              <a:ea typeface="標楷體" pitchFamily="65" charset="-120"/>
            </a:endParaRPr>
          </a:p>
          <a:p>
            <a:pPr marL="0" indent="468000" algn="just">
              <a:buFontTx/>
              <a:buNone/>
              <a:defRPr/>
            </a:pPr>
            <a:r>
              <a:rPr lang="zh-TW" altLang="en-US" sz="1800" b="1" dirty="0">
                <a:latin typeface="Times New Roman" pitchFamily="18" charset="0"/>
                <a:ea typeface="標楷體" pitchFamily="65" charset="-120"/>
              </a:rPr>
              <a:t>本委員會若未能連結電子查驗系統或原住民身分尚待查驗時，本委員</a:t>
            </a:r>
            <a:endParaRPr lang="en-US" altLang="zh-TW" sz="1800" b="1" dirty="0">
              <a:latin typeface="Times New Roman" pitchFamily="18" charset="0"/>
              <a:ea typeface="標楷體" pitchFamily="65" charset="-120"/>
            </a:endParaRPr>
          </a:p>
          <a:p>
            <a:pPr marL="0" indent="468000" algn="just">
              <a:buFontTx/>
              <a:buNone/>
              <a:defRPr/>
            </a:pPr>
            <a:r>
              <a:rPr lang="zh-TW" altLang="en-US" sz="1800" b="1" dirty="0">
                <a:latin typeface="Times New Roman" pitchFamily="18" charset="0"/>
                <a:ea typeface="標楷體" pitchFamily="65" charset="-120"/>
              </a:rPr>
              <a:t>會得要求考生提供全戶戶口名簿影本或三個月內申請之其他戶籍資料</a:t>
            </a:r>
            <a:endParaRPr lang="en-US" altLang="zh-TW" sz="1800" b="1" dirty="0">
              <a:latin typeface="Times New Roman" pitchFamily="18" charset="0"/>
              <a:ea typeface="標楷體" pitchFamily="65" charset="-120"/>
            </a:endParaRPr>
          </a:p>
          <a:p>
            <a:pPr marL="0" indent="468000" algn="just">
              <a:buFontTx/>
              <a:buNone/>
              <a:defRPr/>
            </a:pPr>
            <a:r>
              <a:rPr lang="zh-TW" altLang="en-US" sz="1800" b="1" dirty="0">
                <a:latin typeface="Times New Roman" pitchFamily="18" charset="0"/>
                <a:ea typeface="標楷體" pitchFamily="65" charset="-120"/>
              </a:rPr>
              <a:t>證明文件，作為審查依據。</a:t>
            </a:r>
            <a:endParaRPr lang="zh-TW" altLang="zh-TW" sz="1800" b="1" dirty="0">
              <a:latin typeface="Times New Roman" pitchFamily="18" charset="0"/>
              <a:ea typeface="標楷體" pitchFamily="65" charset="-120"/>
            </a:endParaRPr>
          </a:p>
          <a:p>
            <a:pPr marL="266700" indent="-266700" algn="just" eaLnBrk="1" hangingPunct="1">
              <a:lnSpc>
                <a:spcPct val="90000"/>
              </a:lnSpc>
              <a:spcBef>
                <a:spcPts val="1200"/>
              </a:spcBef>
              <a:buClr>
                <a:schemeClr val="tx1"/>
              </a:buClr>
              <a:buFontTx/>
              <a:buNone/>
              <a:defRPr/>
            </a:pPr>
            <a:endParaRPr lang="en-US" altLang="zh-TW" sz="2400" dirty="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13</a:t>
            </a:fld>
            <a:endParaRPr lang="en-US" altLang="zh-TW"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4/7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5" name="內容版面配置區 2"/>
          <p:cNvSpPr>
            <a:spLocks noGrp="1"/>
          </p:cNvSpPr>
          <p:nvPr>
            <p:ph idx="1"/>
          </p:nvPr>
        </p:nvSpPr>
        <p:spPr>
          <a:xfrm>
            <a:off x="323528" y="1196752"/>
            <a:ext cx="8136904" cy="4951452"/>
          </a:xfrm>
        </p:spPr>
        <p:txBody>
          <a:bodyPr/>
          <a:lstStyle/>
          <a:p>
            <a:pPr marL="266700" indent="-266700">
              <a:buFont typeface="+mj-lt"/>
              <a:buAutoNum type="arabicPeriod" startAt="7"/>
              <a:defRPr/>
            </a:pPr>
            <a:r>
              <a:rPr lang="zh-TW" altLang="zh-TW" sz="2400" dirty="0">
                <a:latin typeface="Times New Roman" pitchFamily="18" charset="0"/>
                <a:ea typeface="標楷體" pitchFamily="65" charset="-120"/>
                <a:cs typeface="Times New Roman" panose="02020603050405020304" pitchFamily="18" charset="0"/>
              </a:rPr>
              <a:t>考生若同時具</a:t>
            </a:r>
            <a:r>
              <a:rPr lang="zh-TW" altLang="en-US" sz="2400" dirty="0">
                <a:latin typeface="Times New Roman" pitchFamily="18" charset="0"/>
                <a:ea typeface="標楷體" pitchFamily="65" charset="-120"/>
                <a:cs typeface="Times New Roman" panose="02020603050405020304" pitchFamily="18" charset="0"/>
              </a:rPr>
              <a:t>有</a:t>
            </a:r>
            <a:r>
              <a:rPr lang="zh-TW" altLang="zh-TW" sz="2400" dirty="0">
                <a:latin typeface="Times New Roman" pitchFamily="18" charset="0"/>
                <a:ea typeface="標楷體" pitchFamily="65" charset="-120"/>
                <a:cs typeface="Times New Roman" panose="02020603050405020304" pitchFamily="18" charset="0"/>
              </a:rPr>
              <a:t>兩種以上特種生身分時</a:t>
            </a:r>
            <a:r>
              <a:rPr lang="zh-TW" altLang="en-US" sz="2400" dirty="0">
                <a:latin typeface="Times New Roman" pitchFamily="18" charset="0"/>
                <a:ea typeface="標楷體" pitchFamily="65" charset="-120"/>
                <a:cs typeface="Times New Roman" panose="02020603050405020304" pitchFamily="18" charset="0"/>
              </a:rPr>
              <a:t>，</a:t>
            </a:r>
            <a:r>
              <a:rPr lang="zh-TW" altLang="zh-TW" sz="2400" dirty="0">
                <a:latin typeface="Times New Roman" pitchFamily="18" charset="0"/>
                <a:ea typeface="標楷體" pitchFamily="65" charset="-120"/>
                <a:cs typeface="Times New Roman" panose="02020603050405020304" pitchFamily="18" charset="0"/>
              </a:rPr>
              <a:t>僅能選擇一種特種身分參加</a:t>
            </a:r>
            <a:r>
              <a:rPr lang="zh-TW" altLang="en-US" sz="2400" dirty="0">
                <a:latin typeface="Times New Roman" pitchFamily="18" charset="0"/>
                <a:ea typeface="標楷體" pitchFamily="65" charset="-120"/>
                <a:cs typeface="Times New Roman" panose="02020603050405020304" pitchFamily="18" charset="0"/>
              </a:rPr>
              <a:t>本招生。</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buFont typeface="+mj-lt"/>
              <a:buAutoNum type="arabicPeriod" startAt="7"/>
              <a:defRPr/>
            </a:pPr>
            <a:r>
              <a:rPr lang="zh-TW" altLang="en-US" sz="2400" dirty="0">
                <a:solidFill>
                  <a:srgbClr val="0000CC"/>
                </a:solidFill>
                <a:latin typeface="Times New Roman" pitchFamily="18" charset="0"/>
                <a:ea typeface="標楷體" pitchFamily="65" charset="-120"/>
                <a:cs typeface="Times New Roman" panose="02020603050405020304" pitchFamily="18" charset="0"/>
              </a:rPr>
              <a:t>考生於資格審查系統登錄完成並確定送出後，請儲存或列印「完成資格審查資料登錄確認單」，自行留存備查。</a:t>
            </a:r>
            <a:endParaRPr lang="en-US" altLang="zh-TW" sz="2400" dirty="0">
              <a:solidFill>
                <a:srgbClr val="0000CC"/>
              </a:solidFill>
              <a:latin typeface="Times New Roman" pitchFamily="18" charset="0"/>
              <a:ea typeface="標楷體" pitchFamily="65" charset="-120"/>
              <a:cs typeface="Times New Roman" panose="02020603050405020304" pitchFamily="18" charset="0"/>
            </a:endParaRPr>
          </a:p>
          <a:p>
            <a:pPr marL="266700" indent="-266700">
              <a:buFont typeface="+mj-lt"/>
              <a:buAutoNum type="arabicPeriod" startAt="7"/>
              <a:defRPr/>
            </a:pPr>
            <a:r>
              <a:rPr lang="zh-TW" altLang="en-US" sz="2400" dirty="0">
                <a:latin typeface="Times New Roman" pitchFamily="18" charset="0"/>
                <a:ea typeface="標楷體" pitchFamily="65" charset="-120"/>
                <a:cs typeface="Times New Roman" panose="02020603050405020304" pitchFamily="18" charset="0"/>
              </a:rPr>
              <a:t>考生應於</a:t>
            </a:r>
            <a:r>
              <a:rPr lang="en-US" altLang="zh-TW" sz="2400" dirty="0">
                <a:latin typeface="Times New Roman" pitchFamily="18" charset="0"/>
                <a:ea typeface="標楷體" pitchFamily="65" charset="-120"/>
                <a:cs typeface="Times New Roman" panose="02020603050405020304" pitchFamily="18" charset="0"/>
              </a:rPr>
              <a:t>110.6.29(</a:t>
            </a:r>
            <a:r>
              <a:rPr lang="zh-TW" altLang="en-US" sz="2400" dirty="0">
                <a:latin typeface="Times New Roman" pitchFamily="18" charset="0"/>
                <a:ea typeface="標楷體" pitchFamily="65" charset="-120"/>
                <a:cs typeface="Times New Roman" panose="02020603050405020304" pitchFamily="18" charset="0"/>
              </a:rPr>
              <a:t>二</a:t>
            </a:r>
            <a:r>
              <a:rPr lang="en-US" altLang="zh-TW" sz="2400" dirty="0">
                <a:latin typeface="Times New Roman" pitchFamily="18" charset="0"/>
                <a:ea typeface="標楷體" pitchFamily="65" charset="-120"/>
                <a:cs typeface="Times New Roman" panose="02020603050405020304" pitchFamily="18" charset="0"/>
              </a:rPr>
              <a:t>)10</a:t>
            </a:r>
            <a:r>
              <a:rPr lang="zh-TW" altLang="en-US" sz="2400" dirty="0">
                <a:latin typeface="Times New Roman" pitchFamily="18" charset="0"/>
                <a:ea typeface="標楷體" pitchFamily="65" charset="-120"/>
                <a:cs typeface="Times New Roman" panose="02020603050405020304" pitchFamily="18" charset="0"/>
              </a:rPr>
              <a:t>：</a:t>
            </a:r>
            <a:r>
              <a:rPr lang="en-US" altLang="zh-TW" sz="2400" dirty="0">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起至本委員會網站，查詢登記資格、特種生身分之優待加分比例，及低收入戶登記費免繳或中低收入戶登記費減免</a:t>
            </a:r>
            <a:r>
              <a:rPr lang="en-US" altLang="zh-TW" sz="2400" dirty="0">
                <a:latin typeface="Times New Roman" pitchFamily="18" charset="0"/>
                <a:ea typeface="標楷體" pitchFamily="65" charset="-120"/>
                <a:cs typeface="Times New Roman" panose="02020603050405020304" pitchFamily="18" charset="0"/>
              </a:rPr>
              <a:t>60</a:t>
            </a:r>
            <a:r>
              <a:rPr lang="zh-TW" altLang="en-US" sz="2400" dirty="0">
                <a:latin typeface="Times New Roman" pitchFamily="18" charset="0"/>
                <a:ea typeface="標楷體" pitchFamily="65" charset="-120"/>
                <a:cs typeface="Times New Roman" panose="02020603050405020304" pitchFamily="18" charset="0"/>
              </a:rPr>
              <a:t>％審查結果，本委員會不另寄發通知。考生未上網查詢而致參加本招生之相關權益受損時，概由考生自行負責。</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buFont typeface="+mj-lt"/>
              <a:buAutoNum type="arabicPeriod" startAt="7"/>
              <a:defRPr/>
            </a:pPr>
            <a:r>
              <a:rPr lang="zh-TW" altLang="en-US" sz="2400" kern="1200" dirty="0">
                <a:latin typeface="Times New Roman" pitchFamily="18" charset="0"/>
                <a:ea typeface="標楷體" pitchFamily="65" charset="-120"/>
                <a:cs typeface="Times New Roman" panose="02020603050405020304" pitchFamily="18" charset="0"/>
              </a:rPr>
              <a:t>考生對資格審查結果如有疑義，可於</a:t>
            </a:r>
            <a:r>
              <a:rPr lang="en-US" altLang="zh-TW" sz="2400" kern="1200" dirty="0">
                <a:solidFill>
                  <a:srgbClr val="0000CC"/>
                </a:solidFill>
                <a:latin typeface="Times New Roman" pitchFamily="18" charset="0"/>
                <a:ea typeface="標楷體" pitchFamily="65" charset="-120"/>
                <a:cs typeface="Times New Roman" panose="02020603050405020304" pitchFamily="18" charset="0"/>
              </a:rPr>
              <a:t>110.6.29(</a:t>
            </a:r>
            <a:r>
              <a:rPr lang="zh-TW" altLang="en-US" sz="2400" kern="1200" dirty="0">
                <a:solidFill>
                  <a:srgbClr val="0000CC"/>
                </a:solidFill>
                <a:latin typeface="Times New Roman" pitchFamily="18" charset="0"/>
                <a:ea typeface="標楷體" pitchFamily="65" charset="-120"/>
                <a:cs typeface="Times New Roman" panose="02020603050405020304" pitchFamily="18" charset="0"/>
              </a:rPr>
              <a:t>二</a:t>
            </a:r>
            <a:r>
              <a:rPr lang="en-US" altLang="zh-TW" sz="2400" kern="1200" dirty="0">
                <a:solidFill>
                  <a:srgbClr val="0000CC"/>
                </a:solidFill>
                <a:latin typeface="Times New Roman" pitchFamily="18" charset="0"/>
                <a:ea typeface="標楷體" pitchFamily="65" charset="-120"/>
                <a:cs typeface="Times New Roman" panose="02020603050405020304" pitchFamily="18" charset="0"/>
              </a:rPr>
              <a:t>)~110.7.1</a:t>
            </a:r>
            <a:r>
              <a:rPr lang="zh-TW" altLang="en-US" sz="24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4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4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，填寫「資格審查結果複查申請表」</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如招生簡</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0" indent="144000" algn="just">
              <a:buNone/>
              <a:defRP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章附表一</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，傳真至本委員會辦理複查。</a:t>
            </a: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14</a:t>
            </a:fld>
            <a:endParaRPr lang="en-US" altLang="zh-TW"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5/7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5" name="內容版面配置區 2"/>
          <p:cNvSpPr>
            <a:spLocks noGrp="1"/>
          </p:cNvSpPr>
          <p:nvPr>
            <p:ph idx="1"/>
          </p:nvPr>
        </p:nvSpPr>
        <p:spPr>
          <a:xfrm>
            <a:off x="323528" y="1052736"/>
            <a:ext cx="7920880" cy="5256584"/>
          </a:xfrm>
        </p:spPr>
        <p:txBody>
          <a:bodyPr/>
          <a:lstStyle/>
          <a:p>
            <a:pPr algn="just">
              <a:buFontTx/>
              <a:buNone/>
              <a:defRPr/>
            </a:pPr>
            <a:r>
              <a:rPr lang="zh-TW" altLang="en-US" sz="2300" b="1" dirty="0">
                <a:latin typeface="Times New Roman" pitchFamily="18" charset="0"/>
                <a:ea typeface="標楷體" pitchFamily="65" charset="-120"/>
              </a:rPr>
              <a:t>注意事項：</a:t>
            </a:r>
            <a:endParaRPr lang="en-US" altLang="zh-TW" sz="2300" b="1" dirty="0">
              <a:latin typeface="Times New Roman" pitchFamily="18" charset="0"/>
              <a:ea typeface="標楷體" pitchFamily="65" charset="-120"/>
            </a:endParaRPr>
          </a:p>
          <a:p>
            <a:pPr marL="266700" indent="-266700" algn="just">
              <a:spcBef>
                <a:spcPts val="567"/>
              </a:spcBef>
              <a:buFont typeface="+mj-lt"/>
              <a:buAutoNum type="arabicPeriod"/>
              <a:defRPr/>
            </a:pPr>
            <a:r>
              <a:rPr lang="zh-TW" altLang="en-US" sz="2300" dirty="0">
                <a:latin typeface="Times New Roman" panose="02020603050405020304" pitchFamily="18" charset="0"/>
                <a:ea typeface="標楷體" pitchFamily="65" charset="-120"/>
                <a:cs typeface="Times New Roman" panose="02020603050405020304" pitchFamily="18" charset="0"/>
              </a:rPr>
              <a:t>考生如不確定是否須要參加登記資格審查，可於資格審查繳件期間，至本委員會網站「資格審查系統」查詢；如獲系統回應「</a:t>
            </a:r>
            <a:r>
              <a:rPr lang="zh-TW" altLang="en-US" sz="2300" b="1" dirty="0">
                <a:latin typeface="Times New Roman" panose="02020603050405020304" pitchFamily="18" charset="0"/>
                <a:ea typeface="標楷體" pitchFamily="65" charset="-120"/>
                <a:cs typeface="Times New Roman" panose="02020603050405020304" pitchFamily="18" charset="0"/>
              </a:rPr>
              <a:t>您已具有本招生之一般生登記資格</a:t>
            </a:r>
            <a:r>
              <a:rPr lang="zh-TW" altLang="en-US" sz="2300" dirty="0">
                <a:latin typeface="Times New Roman" panose="02020603050405020304" pitchFamily="18" charset="0"/>
                <a:ea typeface="標楷體" pitchFamily="65" charset="-120"/>
                <a:cs typeface="Times New Roman" panose="02020603050405020304" pitchFamily="18" charset="0"/>
              </a:rPr>
              <a:t>」者，即表示已通過登記資格審查，無須辦理登記資格審查，其餘考生均須參加登記資格審查。</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2300" dirty="0">
                <a:solidFill>
                  <a:srgbClr val="FF0000"/>
                </a:solidFill>
                <a:latin typeface="Times New Roman" panose="02020603050405020304" pitchFamily="18" charset="0"/>
                <a:ea typeface="標楷體" pitchFamily="65" charset="-120"/>
                <a:cs typeface="Times New Roman" panose="02020603050405020304" pitchFamily="18" charset="0"/>
              </a:rPr>
              <a:t>通過</a:t>
            </a:r>
            <a:r>
              <a:rPr lang="en-US" altLang="zh-TW" sz="2300" dirty="0">
                <a:solidFill>
                  <a:srgbClr val="FF0000"/>
                </a:solidFill>
                <a:latin typeface="Times New Roman" panose="02020603050405020304" pitchFamily="18" charset="0"/>
                <a:ea typeface="標楷體" pitchFamily="65" charset="-120"/>
                <a:cs typeface="Times New Roman" panose="02020603050405020304" pitchFamily="18" charset="0"/>
              </a:rPr>
              <a:t>110</a:t>
            </a:r>
            <a:r>
              <a:rPr lang="zh-TW" altLang="en-US" sz="2300" dirty="0">
                <a:solidFill>
                  <a:srgbClr val="FF0000"/>
                </a:solidFill>
                <a:latin typeface="Times New Roman" panose="02020603050405020304" pitchFamily="18" charset="0"/>
                <a:ea typeface="標楷體" pitchFamily="65" charset="-120"/>
                <a:cs typeface="Times New Roman" panose="02020603050405020304" pitchFamily="18" charset="0"/>
              </a:rPr>
              <a:t>學年度四技二專甄選入學招生原住民身分審查考生，仍須於本招生資格審查期間上網登錄原住民之身分與文化及語言能力合格證明等資料。經本委員會審查通過者，始得享有原住民身分之加分優待。</a:t>
            </a:r>
            <a:endParaRPr lang="en-US" altLang="zh-TW" sz="230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2300" dirty="0">
                <a:latin typeface="Times New Roman" panose="02020603050405020304" pitchFamily="18" charset="0"/>
                <a:ea typeface="標楷體" pitchFamily="65" charset="-120"/>
                <a:cs typeface="Times New Roman" panose="02020603050405020304" pitchFamily="18" charset="0"/>
              </a:rPr>
              <a:t>所繳驗之學歷</a:t>
            </a:r>
            <a:r>
              <a:rPr lang="en-US" altLang="zh-TW" sz="2300" dirty="0">
                <a:latin typeface="Times New Roman" panose="02020603050405020304" pitchFamily="18" charset="0"/>
                <a:ea typeface="標楷體" pitchFamily="65" charset="-120"/>
                <a:cs typeface="Times New Roman" panose="02020603050405020304" pitchFamily="18" charset="0"/>
              </a:rPr>
              <a:t>(</a:t>
            </a:r>
            <a:r>
              <a:rPr lang="zh-TW" altLang="en-US" sz="2300" dirty="0">
                <a:latin typeface="Times New Roman" panose="02020603050405020304" pitchFamily="18" charset="0"/>
                <a:ea typeface="標楷體" pitchFamily="65" charset="-120"/>
                <a:cs typeface="Times New Roman" panose="02020603050405020304" pitchFamily="18" charset="0"/>
              </a:rPr>
              <a:t>力</a:t>
            </a:r>
            <a:r>
              <a:rPr lang="en-US" altLang="zh-TW" sz="2300" dirty="0">
                <a:latin typeface="Times New Roman" panose="02020603050405020304" pitchFamily="18" charset="0"/>
                <a:ea typeface="標楷體" pitchFamily="65" charset="-120"/>
                <a:cs typeface="Times New Roman" panose="02020603050405020304" pitchFamily="18" charset="0"/>
              </a:rPr>
              <a:t>)</a:t>
            </a:r>
            <a:r>
              <a:rPr lang="zh-TW" altLang="en-US" sz="2300" dirty="0">
                <a:latin typeface="Times New Roman" panose="02020603050405020304" pitchFamily="18" charset="0"/>
                <a:ea typeface="標楷體" pitchFamily="65" charset="-120"/>
                <a:cs typeface="Times New Roman" panose="02020603050405020304" pitchFamily="18" charset="0"/>
              </a:rPr>
              <a:t>證件或其他相關證件，</a:t>
            </a:r>
            <a:r>
              <a:rPr lang="zh-TW" altLang="en-US" sz="2300" b="1" dirty="0">
                <a:latin typeface="Times New Roman" panose="02020603050405020304" pitchFamily="18" charset="0"/>
                <a:ea typeface="標楷體" pitchFamily="65" charset="-120"/>
                <a:cs typeface="Times New Roman" panose="02020603050405020304" pitchFamily="18" charset="0"/>
              </a:rPr>
              <a:t>除由僑務委員會所開立之「升學考試之優待證明」文件須繳交正本外</a:t>
            </a:r>
            <a:r>
              <a:rPr lang="zh-TW" altLang="en-US" sz="2300" dirty="0">
                <a:latin typeface="Times New Roman" panose="02020603050405020304" pitchFamily="18" charset="0"/>
                <a:ea typeface="標楷體" pitchFamily="65" charset="-120"/>
                <a:cs typeface="Times New Roman" panose="02020603050405020304" pitchFamily="18" charset="0"/>
              </a:rPr>
              <a:t>，其餘一律繳交影本即可，惟如影本模糊不清致難以辨認者，概不予受理。</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algn="just">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15</a:t>
            </a:fld>
            <a:endParaRPr lang="en-US" altLang="zh-TW" dirty="0"/>
          </a:p>
        </p:txBody>
      </p:sp>
    </p:spTree>
    <p:extLst>
      <p:ext uri="{BB962C8B-B14F-4D97-AF65-F5344CB8AC3E}">
        <p14:creationId xmlns:p14="http://schemas.microsoft.com/office/powerpoint/2010/main" val="2260934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6/7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5" name="內容版面配置區 2"/>
          <p:cNvSpPr>
            <a:spLocks noGrp="1"/>
          </p:cNvSpPr>
          <p:nvPr>
            <p:ph idx="1"/>
          </p:nvPr>
        </p:nvSpPr>
        <p:spPr>
          <a:xfrm>
            <a:off x="395536" y="1196752"/>
            <a:ext cx="7992888" cy="5256584"/>
          </a:xfrm>
        </p:spPr>
        <p:txBody>
          <a:bodyPr/>
          <a:lstStyle/>
          <a:p>
            <a:pPr marL="266700" indent="-266700" algn="just">
              <a:buFont typeface="+mj-lt"/>
              <a:buAutoNum type="arabicPeriod" startAt="4"/>
              <a:defRPr/>
            </a:pPr>
            <a:r>
              <a:rPr lang="zh-TW" altLang="en-US" sz="2100" b="1" dirty="0">
                <a:latin typeface="Times New Roman" pitchFamily="18" charset="0"/>
                <a:ea typeface="標楷體" pitchFamily="65" charset="-120"/>
                <a:cs typeface="Times New Roman" panose="02020603050405020304" pitchFamily="18" charset="0"/>
              </a:rPr>
              <a:t>雖已通過登記資格審查，但未於規定時間內上網登錄或繳件之申請特種生資格審查考生，於資格審查登錄繳件時間截止後，不得以任何理由申請補繳或追認其特種身分，並以一般生身分辦理，不予加分優待。</a:t>
            </a:r>
            <a:endParaRPr lang="en-US" altLang="zh-TW" sz="2100" b="1" dirty="0">
              <a:latin typeface="Times New Roman" pitchFamily="18" charset="0"/>
              <a:ea typeface="標楷體" pitchFamily="65" charset="-120"/>
              <a:cs typeface="Times New Roman" panose="02020603050405020304" pitchFamily="18" charset="0"/>
            </a:endParaRPr>
          </a:p>
          <a:p>
            <a:pPr marL="266700" indent="-266700" algn="just">
              <a:buFont typeface="+mj-lt"/>
              <a:buAutoNum type="arabicPeriod" startAt="4"/>
              <a:defRPr/>
            </a:pPr>
            <a:r>
              <a:rPr lang="zh-TW" altLang="en-US" sz="2100" dirty="0">
                <a:latin typeface="Times New Roman" pitchFamily="18" charset="0"/>
                <a:ea typeface="標楷體" pitchFamily="65" charset="-120"/>
                <a:cs typeface="Times New Roman" panose="02020603050405020304" pitchFamily="18" charset="0"/>
              </a:rPr>
              <a:t>考生若已參加</a:t>
            </a:r>
            <a:r>
              <a:rPr lang="en-US" altLang="zh-TW" sz="2100" dirty="0">
                <a:latin typeface="Times New Roman" pitchFamily="18" charset="0"/>
                <a:ea typeface="標楷體" pitchFamily="65" charset="-120"/>
                <a:cs typeface="Times New Roman" panose="02020603050405020304" pitchFamily="18" charset="0"/>
              </a:rPr>
              <a:t>110</a:t>
            </a:r>
            <a:r>
              <a:rPr lang="zh-TW" altLang="en-US" sz="2100" dirty="0">
                <a:latin typeface="Times New Roman" pitchFamily="18" charset="0"/>
                <a:ea typeface="標楷體" pitchFamily="65" charset="-120"/>
                <a:cs typeface="Times New Roman" panose="02020603050405020304" pitchFamily="18" charset="0"/>
              </a:rPr>
              <a:t>學年度下列各管道入學招生，經錄取</a:t>
            </a:r>
            <a:r>
              <a:rPr lang="en-US" altLang="zh-TW" sz="2100" dirty="0">
                <a:latin typeface="Times New Roman" pitchFamily="18" charset="0"/>
                <a:ea typeface="標楷體" pitchFamily="65" charset="-120"/>
                <a:cs typeface="Times New Roman" panose="02020603050405020304" pitchFamily="18" charset="0"/>
              </a:rPr>
              <a:t>(</a:t>
            </a:r>
            <a:r>
              <a:rPr lang="zh-TW" altLang="en-US" sz="2100" dirty="0">
                <a:latin typeface="Times New Roman" pitchFamily="18" charset="0"/>
                <a:ea typeface="標楷體" pitchFamily="65" charset="-120"/>
                <a:cs typeface="Times New Roman" panose="02020603050405020304" pitchFamily="18" charset="0"/>
              </a:rPr>
              <a:t>報到</a:t>
            </a:r>
            <a:r>
              <a:rPr lang="en-US" altLang="zh-TW" sz="2100" dirty="0">
                <a:latin typeface="Times New Roman" pitchFamily="18" charset="0"/>
                <a:ea typeface="標楷體" pitchFamily="65" charset="-120"/>
                <a:cs typeface="Times New Roman" panose="02020603050405020304" pitchFamily="18" charset="0"/>
              </a:rPr>
              <a:t>)</a:t>
            </a:r>
            <a:r>
              <a:rPr lang="zh-TW" altLang="en-US" sz="2100" dirty="0">
                <a:latin typeface="Times New Roman" pitchFamily="18" charset="0"/>
                <a:ea typeface="標楷體" pitchFamily="65" charset="-120"/>
                <a:cs typeface="Times New Roman" panose="02020603050405020304" pitchFamily="18" charset="0"/>
              </a:rPr>
              <a:t>後，不得再行參加本招生，違者一律取消網路選填登記志願資格，若已繳登記費者，不予退費，考生不得異議。</a:t>
            </a:r>
            <a:endParaRPr lang="en-US" altLang="zh-TW" sz="2100" dirty="0">
              <a:latin typeface="Times New Roman" pitchFamily="18" charset="0"/>
              <a:ea typeface="標楷體" pitchFamily="65" charset="-120"/>
              <a:cs typeface="Times New Roman" panose="02020603050405020304" pitchFamily="18" charset="0"/>
            </a:endParaRPr>
          </a:p>
          <a:p>
            <a:pPr marL="0" indent="288000" algn="just">
              <a:buNone/>
              <a:defRPr/>
            </a:pPr>
            <a:r>
              <a:rPr lang="en-US" altLang="zh-TW" sz="2100" dirty="0">
                <a:latin typeface="Times New Roman" pitchFamily="18" charset="0"/>
                <a:ea typeface="標楷體" pitchFamily="65" charset="-120"/>
                <a:cs typeface="Times New Roman" panose="02020603050405020304" pitchFamily="18" charset="0"/>
              </a:rPr>
              <a:t>(1)110</a:t>
            </a:r>
            <a:r>
              <a:rPr lang="zh-TW" altLang="en-US" sz="2100" dirty="0">
                <a:latin typeface="Times New Roman" pitchFamily="18" charset="0"/>
                <a:ea typeface="標楷體" pitchFamily="65" charset="-120"/>
                <a:cs typeface="Times New Roman" panose="02020603050405020304" pitchFamily="18" charset="0"/>
              </a:rPr>
              <a:t>學年度科技校院四年制及專科學校二年制招收技藝技能優</a:t>
            </a:r>
            <a:endParaRPr lang="en-US" altLang="zh-TW" sz="2100" dirty="0">
              <a:latin typeface="Times New Roman" pitchFamily="18" charset="0"/>
              <a:ea typeface="標楷體" pitchFamily="65" charset="-120"/>
              <a:cs typeface="Times New Roman" panose="02020603050405020304" pitchFamily="18" charset="0"/>
            </a:endParaRPr>
          </a:p>
          <a:p>
            <a:pPr marL="0" indent="576000" algn="just">
              <a:buNone/>
              <a:defRPr/>
            </a:pPr>
            <a:r>
              <a:rPr lang="zh-TW" altLang="en-US" sz="2100" dirty="0">
                <a:latin typeface="Times New Roman" pitchFamily="18" charset="0"/>
                <a:ea typeface="標楷體" pitchFamily="65" charset="-120"/>
                <a:cs typeface="Times New Roman" panose="02020603050405020304" pitchFamily="18" charset="0"/>
              </a:rPr>
              <a:t>良學生保送入學招生。</a:t>
            </a:r>
          </a:p>
          <a:p>
            <a:pPr marL="0" indent="288000" algn="just">
              <a:buFontTx/>
              <a:buNone/>
              <a:defRPr/>
            </a:pPr>
            <a:r>
              <a:rPr lang="en-US" altLang="zh-TW" sz="2100" dirty="0">
                <a:latin typeface="Times New Roman" pitchFamily="18" charset="0"/>
                <a:ea typeface="標楷體" pitchFamily="65" charset="-120"/>
                <a:cs typeface="Times New Roman" panose="02020603050405020304" pitchFamily="18" charset="0"/>
              </a:rPr>
              <a:t>(2)110</a:t>
            </a:r>
            <a:r>
              <a:rPr lang="zh-TW" altLang="en-US" sz="2100" dirty="0">
                <a:latin typeface="Times New Roman" pitchFamily="18" charset="0"/>
                <a:ea typeface="標楷體" pitchFamily="65" charset="-120"/>
                <a:cs typeface="Times New Roman" panose="02020603050405020304" pitchFamily="18" charset="0"/>
              </a:rPr>
              <a:t>學年度科技校院四年制及專科學校二年制招收技藝技能優</a:t>
            </a:r>
            <a:endParaRPr lang="en-US" altLang="zh-TW" sz="2100" dirty="0">
              <a:latin typeface="Times New Roman" pitchFamily="18" charset="0"/>
              <a:ea typeface="標楷體" pitchFamily="65" charset="-120"/>
              <a:cs typeface="Times New Roman" panose="02020603050405020304" pitchFamily="18" charset="0"/>
            </a:endParaRPr>
          </a:p>
          <a:p>
            <a:pPr marL="0" indent="576000" algn="just">
              <a:buFontTx/>
              <a:buNone/>
              <a:defRPr/>
            </a:pPr>
            <a:r>
              <a:rPr lang="zh-TW" altLang="en-US" sz="2100" dirty="0">
                <a:latin typeface="Times New Roman" pitchFamily="18" charset="0"/>
                <a:ea typeface="標楷體" pitchFamily="65" charset="-120"/>
                <a:cs typeface="Times New Roman" panose="02020603050405020304" pitchFamily="18" charset="0"/>
              </a:rPr>
              <a:t>良學生甄審入學招生。</a:t>
            </a:r>
          </a:p>
          <a:p>
            <a:pPr marL="0" indent="288000" algn="just">
              <a:buFontTx/>
              <a:buNone/>
              <a:defRPr/>
            </a:pPr>
            <a:r>
              <a:rPr lang="en-US" altLang="zh-TW" sz="2100" dirty="0">
                <a:latin typeface="Times New Roman" pitchFamily="18" charset="0"/>
                <a:ea typeface="標楷體" pitchFamily="65" charset="-120"/>
                <a:cs typeface="Times New Roman" panose="02020603050405020304" pitchFamily="18" charset="0"/>
              </a:rPr>
              <a:t>(3)110</a:t>
            </a:r>
            <a:r>
              <a:rPr lang="zh-TW" altLang="en-US" sz="2100" dirty="0">
                <a:latin typeface="Times New Roman" pitchFamily="18" charset="0"/>
                <a:ea typeface="標楷體" pitchFamily="65" charset="-120"/>
                <a:cs typeface="Times New Roman" panose="02020603050405020304" pitchFamily="18" charset="0"/>
              </a:rPr>
              <a:t>學年度高級中等以上學校運動成績優良學生升學輔導甄審、</a:t>
            </a:r>
            <a:endParaRPr lang="en-US" altLang="zh-TW" sz="2100" dirty="0">
              <a:latin typeface="Times New Roman" pitchFamily="18" charset="0"/>
              <a:ea typeface="標楷體" pitchFamily="65" charset="-120"/>
              <a:cs typeface="Times New Roman" panose="02020603050405020304" pitchFamily="18" charset="0"/>
            </a:endParaRPr>
          </a:p>
          <a:p>
            <a:pPr marL="0" indent="576000" algn="just">
              <a:buFontTx/>
              <a:buNone/>
              <a:defRPr/>
            </a:pPr>
            <a:r>
              <a:rPr lang="zh-TW" altLang="en-US" sz="2100" dirty="0">
                <a:latin typeface="Times New Roman" pitchFamily="18" charset="0"/>
                <a:ea typeface="標楷體" pitchFamily="65" charset="-120"/>
                <a:cs typeface="Times New Roman" panose="02020603050405020304" pitchFamily="18" charset="0"/>
              </a:rPr>
              <a:t>甄試招生。</a:t>
            </a:r>
          </a:p>
          <a:p>
            <a:pPr marL="0" indent="288000" algn="just">
              <a:buFontTx/>
              <a:buNone/>
              <a:defRPr/>
            </a:pPr>
            <a:r>
              <a:rPr lang="en-US" altLang="zh-TW" sz="2100" dirty="0">
                <a:latin typeface="Times New Roman" pitchFamily="18" charset="0"/>
                <a:ea typeface="標楷體" pitchFamily="65" charset="-120"/>
                <a:cs typeface="Times New Roman" panose="02020603050405020304" pitchFamily="18" charset="0"/>
              </a:rPr>
              <a:t>(4)110</a:t>
            </a:r>
            <a:r>
              <a:rPr lang="zh-TW" altLang="en-US" sz="2100" dirty="0">
                <a:latin typeface="Times New Roman" pitchFamily="18" charset="0"/>
                <a:ea typeface="標楷體" pitchFamily="65" charset="-120"/>
                <a:cs typeface="Times New Roman" panose="02020603050405020304" pitchFamily="18" charset="0"/>
              </a:rPr>
              <a:t>學年度科技校院四年制及專科學校二年制甄選入學招生。</a:t>
            </a:r>
          </a:p>
          <a:p>
            <a:pPr algn="just">
              <a:buFontTx/>
              <a:buNone/>
              <a:defRPr/>
            </a:pPr>
            <a:endParaRPr lang="en-US" altLang="zh-TW" sz="2400" dirty="0">
              <a:latin typeface="Times New Roman" pitchFamily="18" charset="0"/>
              <a:ea typeface="標楷體" pitchFamily="65" charset="-120"/>
            </a:endParaRPr>
          </a:p>
          <a:p>
            <a:pPr algn="just">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16</a:t>
            </a:fld>
            <a:endParaRPr lang="en-US" altLang="zh-TW" dirty="0"/>
          </a:p>
        </p:txBody>
      </p:sp>
    </p:spTree>
    <p:extLst>
      <p:ext uri="{BB962C8B-B14F-4D97-AF65-F5344CB8AC3E}">
        <p14:creationId xmlns:p14="http://schemas.microsoft.com/office/powerpoint/2010/main" val="594070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5" name="內容版面配置區 2"/>
          <p:cNvSpPr>
            <a:spLocks noGrp="1"/>
          </p:cNvSpPr>
          <p:nvPr>
            <p:ph idx="1"/>
          </p:nvPr>
        </p:nvSpPr>
        <p:spPr>
          <a:xfrm>
            <a:off x="395536" y="1196752"/>
            <a:ext cx="7920880" cy="3349828"/>
          </a:xfrm>
        </p:spPr>
        <p:txBody>
          <a:bodyPr/>
          <a:lstStyle/>
          <a:p>
            <a:pPr algn="just">
              <a:buFontTx/>
              <a:buNone/>
              <a:defRPr/>
            </a:pPr>
            <a:endParaRPr lang="en-US" altLang="zh-TW" sz="2400" dirty="0">
              <a:latin typeface="Times New Roman" pitchFamily="18" charset="0"/>
              <a:ea typeface="標楷體" pitchFamily="65" charset="-120"/>
            </a:endParaRPr>
          </a:p>
          <a:p>
            <a:pPr marL="0" indent="0" algn="just">
              <a:buNone/>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17</a:t>
            </a:fld>
            <a:endParaRPr lang="en-US" altLang="zh-TW" dirty="0"/>
          </a:p>
        </p:txBody>
      </p:sp>
      <p:sp>
        <p:nvSpPr>
          <p:cNvPr id="3" name="矩形 2"/>
          <p:cNvSpPr/>
          <p:nvPr/>
        </p:nvSpPr>
        <p:spPr>
          <a:xfrm>
            <a:off x="470138" y="1156887"/>
            <a:ext cx="7846278" cy="2816156"/>
          </a:xfrm>
          <a:prstGeom prst="rect">
            <a:avLst/>
          </a:prstGeom>
        </p:spPr>
        <p:txBody>
          <a:bodyPr wrap="square">
            <a:spAutoFit/>
          </a:bodyPr>
          <a:lstStyle/>
          <a:p>
            <a:pPr algn="just">
              <a:spcBef>
                <a:spcPts val="300"/>
              </a:spcBef>
              <a:spcAft>
                <a:spcPts val="300"/>
              </a:spcAft>
              <a:buFontTx/>
              <a:buNone/>
              <a:defRPr/>
            </a:pPr>
            <a:r>
              <a:rPr lang="en-US" altLang="zh-TW" sz="2100" dirty="0">
                <a:latin typeface="Times New Roman" pitchFamily="18" charset="0"/>
                <a:ea typeface="標楷體" pitchFamily="65" charset="-120"/>
              </a:rPr>
              <a:t>(5)110</a:t>
            </a:r>
            <a:r>
              <a:rPr lang="zh-TW" altLang="en-US" sz="2100" dirty="0">
                <a:latin typeface="Times New Roman" pitchFamily="18" charset="0"/>
                <a:ea typeface="標楷體" pitchFamily="65" charset="-120"/>
              </a:rPr>
              <a:t>學年度科技校院日間部四年制申請入學招生。</a:t>
            </a:r>
          </a:p>
          <a:p>
            <a:pPr algn="just">
              <a:spcBef>
                <a:spcPts val="300"/>
              </a:spcBef>
              <a:spcAft>
                <a:spcPts val="300"/>
              </a:spcAft>
              <a:buFontTx/>
              <a:buNone/>
              <a:defRPr/>
            </a:pPr>
            <a:r>
              <a:rPr lang="en-US" altLang="zh-TW" sz="2100" dirty="0">
                <a:latin typeface="Times New Roman" pitchFamily="18" charset="0"/>
                <a:ea typeface="標楷體" pitchFamily="65" charset="-120"/>
              </a:rPr>
              <a:t>(6)110</a:t>
            </a:r>
            <a:r>
              <a:rPr lang="zh-TW" altLang="en-US" sz="2100" dirty="0">
                <a:latin typeface="Times New Roman" pitchFamily="18" charset="0"/>
                <a:ea typeface="標楷體" pitchFamily="65" charset="-120"/>
              </a:rPr>
              <a:t>學年度科技校院繁星計畫聯合推薦甄選入學招生。</a:t>
            </a:r>
            <a:endParaRPr lang="en-US" altLang="zh-TW" sz="2100" dirty="0">
              <a:latin typeface="Times New Roman" pitchFamily="18" charset="0"/>
              <a:ea typeface="標楷體" pitchFamily="65" charset="-120"/>
            </a:endParaRPr>
          </a:p>
          <a:p>
            <a:pPr algn="just">
              <a:spcBef>
                <a:spcPts val="300"/>
              </a:spcBef>
              <a:spcAft>
                <a:spcPts val="300"/>
              </a:spcAft>
              <a:buFontTx/>
              <a:buNone/>
              <a:defRPr/>
            </a:pPr>
            <a:r>
              <a:rPr lang="en-US" altLang="zh-TW" sz="2100" dirty="0">
                <a:latin typeface="Times New Roman" pitchFamily="18" charset="0"/>
                <a:ea typeface="標楷體" pitchFamily="65" charset="-120"/>
              </a:rPr>
              <a:t>(7)110</a:t>
            </a:r>
            <a:r>
              <a:rPr lang="zh-TW" altLang="en-US" sz="2100" dirty="0">
                <a:latin typeface="Times New Roman" pitchFamily="18" charset="0"/>
                <a:ea typeface="標楷體" pitchFamily="65" charset="-120"/>
              </a:rPr>
              <a:t>學年度大學辦理特殊選才招生。</a:t>
            </a:r>
            <a:endParaRPr lang="en-US" altLang="zh-TW" sz="2100" dirty="0">
              <a:latin typeface="Times New Roman" pitchFamily="18" charset="0"/>
              <a:ea typeface="標楷體" pitchFamily="65" charset="-120"/>
            </a:endParaRPr>
          </a:p>
          <a:p>
            <a:pPr algn="just">
              <a:spcBef>
                <a:spcPts val="300"/>
              </a:spcBef>
              <a:spcAft>
                <a:spcPts val="300"/>
              </a:spcAft>
              <a:buFontTx/>
              <a:buNone/>
              <a:defRPr/>
            </a:pPr>
            <a:r>
              <a:rPr lang="en-US" altLang="zh-TW" sz="2100" dirty="0">
                <a:latin typeface="Times New Roman" pitchFamily="18" charset="0"/>
                <a:ea typeface="標楷體" pitchFamily="65" charset="-120"/>
              </a:rPr>
              <a:t>(8)110</a:t>
            </a:r>
            <a:r>
              <a:rPr lang="zh-TW" altLang="en-US" sz="2100" dirty="0">
                <a:latin typeface="Times New Roman" pitchFamily="18" charset="0"/>
                <a:ea typeface="標楷體" pitchFamily="65" charset="-120"/>
              </a:rPr>
              <a:t>學年度科技校院四年制及專科學校二年制特殊選才入學</a:t>
            </a:r>
            <a:endParaRPr lang="en-US" altLang="zh-TW" sz="2100" dirty="0">
              <a:latin typeface="Times New Roman" pitchFamily="18" charset="0"/>
              <a:ea typeface="標楷體" pitchFamily="65" charset="-120"/>
            </a:endParaRPr>
          </a:p>
          <a:p>
            <a:pPr algn="just">
              <a:spcBef>
                <a:spcPts val="300"/>
              </a:spcBef>
              <a:spcAft>
                <a:spcPts val="300"/>
              </a:spcAft>
              <a:buFontTx/>
              <a:buNone/>
              <a:defRPr/>
            </a:pPr>
            <a:r>
              <a:rPr lang="zh-TW" altLang="en-US" sz="2100" dirty="0">
                <a:latin typeface="Times New Roman" pitchFamily="18" charset="0"/>
                <a:ea typeface="標楷體" pitchFamily="65" charset="-120"/>
              </a:rPr>
              <a:t>     聯合招生。</a:t>
            </a:r>
          </a:p>
          <a:p>
            <a:pPr algn="just">
              <a:spcBef>
                <a:spcPts val="300"/>
              </a:spcBef>
              <a:spcAft>
                <a:spcPts val="300"/>
              </a:spcAft>
              <a:buFontTx/>
              <a:buNone/>
              <a:defRPr/>
            </a:pPr>
            <a:r>
              <a:rPr lang="en-US" altLang="zh-TW" sz="2100" dirty="0">
                <a:latin typeface="Times New Roman" pitchFamily="18" charset="0"/>
                <a:ea typeface="標楷體" pitchFamily="65" charset="-120"/>
              </a:rPr>
              <a:t>(9)110</a:t>
            </a:r>
            <a:r>
              <a:rPr lang="zh-TW" altLang="en-US" sz="2100" dirty="0">
                <a:latin typeface="Times New Roman" pitchFamily="18" charset="0"/>
                <a:ea typeface="標楷體" pitchFamily="65" charset="-120"/>
              </a:rPr>
              <a:t>學年度大專校院各入學招生管道或各校經教育部核准自 </a:t>
            </a:r>
            <a:endParaRPr lang="en-US" altLang="zh-TW" sz="2100" dirty="0">
              <a:latin typeface="Times New Roman" pitchFamily="18" charset="0"/>
              <a:ea typeface="標楷體" pitchFamily="65" charset="-120"/>
            </a:endParaRPr>
          </a:p>
          <a:p>
            <a:pPr algn="just">
              <a:spcBef>
                <a:spcPts val="300"/>
              </a:spcBef>
              <a:spcAft>
                <a:spcPts val="300"/>
              </a:spcAft>
              <a:buFontTx/>
              <a:buNone/>
              <a:defRPr/>
            </a:pPr>
            <a:r>
              <a:rPr lang="zh-TW" altLang="en-US" sz="2100" dirty="0">
                <a:latin typeface="Times New Roman" pitchFamily="18" charset="0"/>
                <a:ea typeface="標楷體" pitchFamily="65" charset="-120"/>
              </a:rPr>
              <a:t>     行辦理之單獨入學招生。</a:t>
            </a:r>
            <a:endParaRPr lang="en-US" altLang="zh-TW" sz="2100" dirty="0">
              <a:latin typeface="Times New Roman" pitchFamily="18" charset="0"/>
              <a:ea typeface="標楷體" pitchFamily="65" charset="-120"/>
            </a:endParaRPr>
          </a:p>
        </p:txBody>
      </p:sp>
    </p:spTree>
    <p:extLst>
      <p:ext uri="{BB962C8B-B14F-4D97-AF65-F5344CB8AC3E}">
        <p14:creationId xmlns:p14="http://schemas.microsoft.com/office/powerpoint/2010/main" val="1856136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6" name="內容版面配置區 2"/>
          <p:cNvSpPr>
            <a:spLocks noGrp="1"/>
          </p:cNvSpPr>
          <p:nvPr>
            <p:ph idx="1"/>
          </p:nvPr>
        </p:nvSpPr>
        <p:spPr>
          <a:xfrm>
            <a:off x="395288" y="1268760"/>
            <a:ext cx="8137152" cy="4896544"/>
          </a:xfrm>
        </p:spPr>
        <p:txBody>
          <a:bodyPr/>
          <a:lstStyle/>
          <a:p>
            <a:pPr marL="266400" indent="-266400" algn="just">
              <a:lnSpc>
                <a:spcPts val="3200"/>
              </a:lnSpc>
              <a:spcBef>
                <a:spcPts val="0"/>
              </a:spcBef>
              <a:buFont typeface="+mj-lt"/>
              <a:buAutoNum type="arabicPeriod"/>
              <a:defRPr/>
            </a:pPr>
            <a:r>
              <a:rPr lang="zh-TW" altLang="en-US" sz="2400" dirty="0">
                <a:latin typeface="Times New Roman" panose="02020603050405020304" pitchFamily="18" charset="0"/>
                <a:ea typeface="標楷體" pitchFamily="65" charset="-120"/>
                <a:cs typeface="Times New Roman" panose="02020603050405020304" pitchFamily="18" charset="0"/>
              </a:rPr>
              <a:t>登記費：新臺幣</a:t>
            </a:r>
            <a:r>
              <a:rPr lang="en-US" altLang="zh-TW" sz="2400" dirty="0">
                <a:latin typeface="Times New Roman" panose="02020603050405020304" pitchFamily="18" charset="0"/>
                <a:ea typeface="標楷體" pitchFamily="65" charset="-120"/>
                <a:cs typeface="Times New Roman" panose="02020603050405020304" pitchFamily="18" charset="0"/>
              </a:rPr>
              <a:t>220</a:t>
            </a:r>
            <a:r>
              <a:rPr lang="zh-TW" altLang="en-US" sz="2400" dirty="0">
                <a:latin typeface="Times New Roman" panose="02020603050405020304" pitchFamily="18" charset="0"/>
                <a:ea typeface="標楷體" pitchFamily="65" charset="-120"/>
                <a:cs typeface="Times New Roman" panose="02020603050405020304" pitchFamily="18" charset="0"/>
              </a:rPr>
              <a:t>元整；低收入戶考生免繳，中低收入</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0" indent="1512000" algn="just">
              <a:lnSpc>
                <a:spcPts val="3200"/>
              </a:lnSpc>
              <a:spcBef>
                <a:spcPts val="0"/>
              </a:spcBef>
              <a:buNone/>
              <a:defRPr/>
            </a:pPr>
            <a:r>
              <a:rPr lang="zh-TW" altLang="en-US" sz="2400" dirty="0">
                <a:latin typeface="Times New Roman" panose="02020603050405020304" pitchFamily="18" charset="0"/>
                <a:ea typeface="標楷體" pitchFamily="65" charset="-120"/>
                <a:cs typeface="Times New Roman" panose="02020603050405020304" pitchFamily="18" charset="0"/>
              </a:rPr>
              <a:t>戶考生為新臺幣</a:t>
            </a:r>
            <a:r>
              <a:rPr lang="en-US" altLang="zh-TW" sz="2400" dirty="0">
                <a:latin typeface="Times New Roman" panose="02020603050405020304" pitchFamily="18" charset="0"/>
                <a:ea typeface="標楷體" pitchFamily="65" charset="-120"/>
                <a:cs typeface="Times New Roman" panose="02020603050405020304" pitchFamily="18" charset="0"/>
              </a:rPr>
              <a:t>88</a:t>
            </a:r>
            <a:r>
              <a:rPr lang="zh-TW" altLang="en-US" sz="2400" dirty="0">
                <a:latin typeface="Times New Roman" panose="02020603050405020304" pitchFamily="18" charset="0"/>
                <a:ea typeface="標楷體" pitchFamily="65" charset="-120"/>
                <a:cs typeface="Times New Roman" panose="02020603050405020304" pitchFamily="18" charset="0"/>
              </a:rPr>
              <a:t>元整。</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200"/>
              </a:lnSpc>
              <a:spcBef>
                <a:spcPts val="0"/>
              </a:spcBef>
              <a:buFont typeface="+mj-lt"/>
              <a:buAutoNum type="arabicPeriod" startAt="2"/>
              <a:defRPr/>
            </a:pPr>
            <a:r>
              <a:rPr lang="zh-TW" altLang="en-US" sz="2400" dirty="0">
                <a:latin typeface="Times New Roman" panose="02020603050405020304" pitchFamily="18" charset="0"/>
                <a:ea typeface="標楷體" pitchFamily="65" charset="-120"/>
                <a:cs typeface="Times New Roman" panose="02020603050405020304" pitchFamily="18" charset="0"/>
              </a:rPr>
              <a:t>考生以</a:t>
            </a:r>
            <a:r>
              <a:rPr lang="zh-TW" altLang="en-US" sz="2400" b="1"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400"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出生年月日</a:t>
            </a:r>
            <a:r>
              <a:rPr lang="zh-TW" altLang="en-US" sz="2400" dirty="0">
                <a:latin typeface="Times New Roman" panose="02020603050405020304" pitchFamily="18" charset="0"/>
                <a:ea typeface="標楷體" pitchFamily="65" charset="-120"/>
                <a:cs typeface="Times New Roman" panose="02020603050405020304" pitchFamily="18" charset="0"/>
              </a:rPr>
              <a:t>及</a:t>
            </a:r>
            <a:r>
              <a:rPr lang="zh-TW" altLang="en-US" sz="2400" b="1"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400" dirty="0">
                <a:latin typeface="Times New Roman" panose="02020603050405020304" pitchFamily="18" charset="0"/>
                <a:ea typeface="標楷體" pitchFamily="65" charset="-120"/>
                <a:cs typeface="Times New Roman" panose="02020603050405020304" pitchFamily="18" charset="0"/>
              </a:rPr>
              <a:t>，即可登入「繳款單列印及繳款帳號查詢系統」及「繳費狀態查詢系統」。</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400" indent="-266400">
              <a:lnSpc>
                <a:spcPts val="3200"/>
              </a:lnSpc>
              <a:spcBef>
                <a:spcPts val="0"/>
              </a:spcBef>
              <a:buFont typeface="+mj-lt"/>
              <a:buAutoNum type="arabicPeriod" startAt="2"/>
              <a:defRPr/>
            </a:pPr>
            <a:r>
              <a:rPr lang="zh-TW" altLang="en-US" sz="2400" b="1" dirty="0">
                <a:latin typeface="Times New Roman" panose="02020603050405020304" pitchFamily="18" charset="0"/>
                <a:ea typeface="標楷體" pitchFamily="65" charset="-120"/>
                <a:cs typeface="Times New Roman" panose="02020603050405020304" pitchFamily="18" charset="0"/>
              </a:rPr>
              <a:t>低收入戶及中低收入戶考生分下列兩種：</a:t>
            </a:r>
            <a:br>
              <a:rPr lang="en-US" altLang="zh-TW" sz="2400" b="1" dirty="0">
                <a:latin typeface="Times New Roman" panose="02020603050405020304" pitchFamily="18" charset="0"/>
                <a:ea typeface="標楷體" pitchFamily="65" charset="-120"/>
                <a:cs typeface="Times New Roman" panose="02020603050405020304" pitchFamily="18" charset="0"/>
              </a:rPr>
            </a:br>
            <a:r>
              <a:rPr lang="en-US" altLang="zh-TW" sz="2400" dirty="0">
                <a:latin typeface="Times New Roman" panose="02020603050405020304" pitchFamily="18" charset="0"/>
                <a:ea typeface="標楷體" pitchFamily="65" charset="-120"/>
                <a:cs typeface="Times New Roman" panose="02020603050405020304" pitchFamily="18" charset="0"/>
              </a:rPr>
              <a:t>(1)</a:t>
            </a:r>
            <a:r>
              <a:rPr lang="zh-TW" altLang="en-US" sz="2400" dirty="0">
                <a:solidFill>
                  <a:srgbClr val="0000CC"/>
                </a:solidFill>
                <a:latin typeface="Times New Roman" panose="02020603050405020304" pitchFamily="18" charset="0"/>
                <a:ea typeface="標楷體" pitchFamily="65" charset="-120"/>
                <a:cs typeface="Times New Roman" panose="02020603050405020304" pitchFamily="18" charset="0"/>
              </a:rPr>
              <a:t>統測或四技二專甄選入學報名時已通過審核者：</a:t>
            </a:r>
            <a:endParaRPr lang="en-US" altLang="zh-TW" sz="2400" dirty="0">
              <a:solidFill>
                <a:srgbClr val="0000CC"/>
              </a:solidFill>
              <a:latin typeface="Times New Roman" panose="02020603050405020304" pitchFamily="18" charset="0"/>
              <a:ea typeface="標楷體" pitchFamily="65" charset="-120"/>
              <a:cs typeface="Times New Roman" panose="02020603050405020304" pitchFamily="18" charset="0"/>
            </a:endParaRPr>
          </a:p>
          <a:p>
            <a:pPr>
              <a:lnSpc>
                <a:spcPts val="3200"/>
              </a:lnSpc>
              <a:spcBef>
                <a:spcPts val="0"/>
              </a:spcBef>
              <a:buFont typeface="Wingdings" panose="05000000000000000000" pitchFamily="2" charset="2"/>
              <a:buChar char="Ø"/>
              <a:defRPr/>
            </a:pPr>
            <a:r>
              <a:rPr lang="zh-TW" altLang="en-US" sz="2400" dirty="0">
                <a:latin typeface="Times New Roman" panose="02020603050405020304" pitchFamily="18" charset="0"/>
                <a:ea typeface="標楷體" pitchFamily="65" charset="-120"/>
                <a:cs typeface="Times New Roman" panose="02020603050405020304" pitchFamily="18" charset="0"/>
              </a:rPr>
              <a:t>低收入戶考生免繳費，後續請依網路選填登記志願相關規定進行選填登記志願。</a:t>
            </a:r>
            <a:endParaRPr lang="en-US" altLang="zh-TW" sz="2400" dirty="0">
              <a:latin typeface="標楷體" pitchFamily="65" charset="-120"/>
              <a:ea typeface="標楷體" pitchFamily="65" charset="-120"/>
              <a:cs typeface="Times New Roman" panose="02020603050405020304" pitchFamily="18" charset="0"/>
            </a:endParaRPr>
          </a:p>
          <a:p>
            <a:pPr>
              <a:lnSpc>
                <a:spcPts val="3200"/>
              </a:lnSpc>
              <a:spcBef>
                <a:spcPts val="0"/>
              </a:spcBef>
              <a:buFont typeface="Wingdings" panose="05000000000000000000" pitchFamily="2" charset="2"/>
              <a:buChar char="Ø"/>
              <a:defRPr/>
            </a:pPr>
            <a:r>
              <a:rPr lang="zh-TW" altLang="en-US" sz="2400" dirty="0">
                <a:latin typeface="Times New Roman" panose="02020603050405020304" pitchFamily="18" charset="0"/>
                <a:ea typeface="標楷體" pitchFamily="65" charset="-120"/>
                <a:cs typeface="Times New Roman" panose="02020603050405020304" pitchFamily="18" charset="0"/>
              </a:rPr>
              <a:t>中收入戶考生可減免登記費</a:t>
            </a:r>
            <a:r>
              <a:rPr lang="en-US" altLang="zh-TW" sz="2400" dirty="0">
                <a:latin typeface="Times New Roman" panose="02020603050405020304" pitchFamily="18" charset="0"/>
                <a:ea typeface="標楷體" pitchFamily="65" charset="-120"/>
                <a:cs typeface="Times New Roman" panose="02020603050405020304" pitchFamily="18" charset="0"/>
              </a:rPr>
              <a:t>60%</a:t>
            </a:r>
            <a:r>
              <a:rPr lang="zh-TW" altLang="en-US" sz="2400" dirty="0">
                <a:latin typeface="Times New Roman" panose="02020603050405020304" pitchFamily="18" charset="0"/>
                <a:ea typeface="標楷體" pitchFamily="65" charset="-120"/>
                <a:cs typeface="Times New Roman" panose="02020603050405020304" pitchFamily="18" charset="0"/>
              </a:rPr>
              <a:t>，並須於規定繳費期間內繳交登記費新臺幣</a:t>
            </a:r>
            <a:r>
              <a:rPr lang="en-US" altLang="zh-TW" sz="2400" dirty="0">
                <a:latin typeface="Times New Roman" panose="02020603050405020304" pitchFamily="18" charset="0"/>
                <a:ea typeface="標楷體" pitchFamily="65" charset="-120"/>
                <a:cs typeface="Times New Roman" panose="02020603050405020304" pitchFamily="18" charset="0"/>
              </a:rPr>
              <a:t>88</a:t>
            </a:r>
            <a:r>
              <a:rPr lang="zh-TW" altLang="en-US" sz="2400" dirty="0">
                <a:latin typeface="Times New Roman" panose="02020603050405020304" pitchFamily="18" charset="0"/>
                <a:ea typeface="標楷體" pitchFamily="65" charset="-120"/>
                <a:cs typeface="Times New Roman" panose="02020603050405020304" pitchFamily="18" charset="0"/>
              </a:rPr>
              <a:t>元整，繳費成功者，後續請依網路選填登記志願相關規定進行選填登記志願。</a:t>
            </a:r>
            <a:br>
              <a:rPr lang="en-US" altLang="zh-TW" sz="2400" dirty="0">
                <a:latin typeface="標楷體" pitchFamily="65" charset="-120"/>
                <a:ea typeface="標楷體" pitchFamily="65" charset="-120"/>
              </a:rPr>
            </a:br>
            <a:r>
              <a:rPr lang="en-US" altLang="zh-TW" sz="2400" dirty="0">
                <a:latin typeface="標楷體" pitchFamily="65" charset="-120"/>
                <a:ea typeface="標楷體" pitchFamily="65" charset="-120"/>
              </a:rPr>
              <a:t> </a:t>
            </a:r>
            <a:r>
              <a:rPr lang="zh-TW" altLang="en-US" sz="2400" dirty="0">
                <a:latin typeface="標楷體" pitchFamily="65" charset="-120"/>
                <a:ea typeface="標楷體" pitchFamily="65" charset="-120"/>
              </a:rPr>
              <a:t>  </a:t>
            </a:r>
            <a:endParaRPr lang="en-US" altLang="zh-TW" sz="2400" dirty="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18</a:t>
            </a:fld>
            <a:endParaRPr lang="en-US" altLang="zh-TW"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6" name="內容版面配置區 2"/>
          <p:cNvSpPr>
            <a:spLocks noGrp="1"/>
          </p:cNvSpPr>
          <p:nvPr>
            <p:ph idx="1"/>
          </p:nvPr>
        </p:nvSpPr>
        <p:spPr>
          <a:xfrm>
            <a:off x="297334" y="1268760"/>
            <a:ext cx="8065144" cy="4392613"/>
          </a:xfrm>
        </p:spPr>
        <p:txBody>
          <a:bodyPr/>
          <a:lstStyle/>
          <a:p>
            <a:pPr marL="0" indent="0">
              <a:lnSpc>
                <a:spcPts val="3200"/>
              </a:lnSpc>
              <a:spcBef>
                <a:spcPts val="0"/>
              </a:spcBef>
              <a:buNone/>
              <a:defRPr/>
            </a:pPr>
            <a:r>
              <a:rPr lang="en-US" altLang="zh-TW" sz="2400" dirty="0">
                <a:latin typeface="標楷體" pitchFamily="65" charset="-120"/>
                <a:ea typeface="標楷體" pitchFamily="65" charset="-120"/>
              </a:rPr>
              <a:t>(</a:t>
            </a:r>
            <a:r>
              <a:rPr lang="en-US" altLang="zh-TW" sz="2400" dirty="0">
                <a:latin typeface="Times New Roman" panose="02020603050405020304" pitchFamily="18" charset="0"/>
                <a:ea typeface="標楷體" pitchFamily="65" charset="-120"/>
                <a:cs typeface="Times New Roman" panose="02020603050405020304" pitchFamily="18" charset="0"/>
              </a:rPr>
              <a:t>2</a:t>
            </a:r>
            <a:r>
              <a:rPr lang="en-US" altLang="zh-TW" sz="2400" dirty="0">
                <a:latin typeface="標楷體" pitchFamily="65" charset="-120"/>
                <a:ea typeface="標楷體" pitchFamily="65" charset="-120"/>
              </a:rPr>
              <a:t>)</a:t>
            </a:r>
            <a:r>
              <a:rPr lang="zh-TW" altLang="en-US" sz="2400" dirty="0">
                <a:solidFill>
                  <a:srgbClr val="0000CC"/>
                </a:solidFill>
                <a:latin typeface="標楷體" pitchFamily="65" charset="-120"/>
                <a:ea typeface="標楷體" pitchFamily="65" charset="-120"/>
              </a:rPr>
              <a:t>統測或四技二專甄選入學報名時未通過審核或未申請者：</a:t>
            </a:r>
            <a:endParaRPr lang="en-US" altLang="zh-TW" sz="2400" dirty="0">
              <a:solidFill>
                <a:srgbClr val="0000CC"/>
              </a:solidFill>
              <a:latin typeface="標楷體" pitchFamily="65" charset="-120"/>
              <a:ea typeface="標楷體" pitchFamily="65" charset="-120"/>
            </a:endParaRPr>
          </a:p>
          <a:p>
            <a:pPr marL="0" indent="0">
              <a:lnSpc>
                <a:spcPts val="3200"/>
              </a:lnSpc>
              <a:spcBef>
                <a:spcPts val="0"/>
              </a:spcBef>
              <a:buNone/>
              <a:defRPr/>
            </a:pPr>
            <a:r>
              <a:rPr lang="zh-TW" altLang="en-US" sz="2400" dirty="0">
                <a:solidFill>
                  <a:srgbClr val="0000CC"/>
                </a:solidFill>
                <a:latin typeface="標楷體" pitchFamily="65" charset="-120"/>
                <a:ea typeface="標楷體" pitchFamily="65" charset="-120"/>
              </a:rPr>
              <a:t>   </a:t>
            </a:r>
            <a:r>
              <a:rPr lang="zh-TW" altLang="en-US" sz="2400" dirty="0">
                <a:solidFill>
                  <a:srgbClr val="FF0000"/>
                </a:solidFill>
                <a:latin typeface="標楷體" pitchFamily="65" charset="-120"/>
                <a:ea typeface="標楷體" pitchFamily="65" charset="-120"/>
              </a:rPr>
              <a:t>請於資格審查期間內</a:t>
            </a:r>
            <a:r>
              <a:rPr lang="en-US" altLang="zh-TW" sz="2400" dirty="0">
                <a:solidFill>
                  <a:srgbClr val="FF0000"/>
                </a:solidFill>
                <a:latin typeface="標楷體" pitchFamily="65" charset="-120"/>
                <a:ea typeface="標楷體" pitchFamily="65" charset="-120"/>
              </a:rPr>
              <a:t>【</a:t>
            </a:r>
            <a:r>
              <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110.5.20(</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四</a:t>
            </a:r>
            <a:r>
              <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 10</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00 ~ </a:t>
            </a:r>
          </a:p>
          <a:p>
            <a:pPr marL="0" indent="0">
              <a:lnSpc>
                <a:spcPts val="3200"/>
              </a:lnSpc>
              <a:spcBef>
                <a:spcPts val="0"/>
              </a:spcBef>
              <a:buNone/>
              <a:defRPr/>
            </a:pP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110.6.9(</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三</a:t>
            </a:r>
            <a:r>
              <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)17</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400" dirty="0">
                <a:solidFill>
                  <a:srgbClr val="FF0000"/>
                </a:solidFill>
                <a:latin typeface="標楷體" pitchFamily="65" charset="-120"/>
                <a:ea typeface="標楷體" pitchFamily="65" charset="-120"/>
              </a:rPr>
              <a:t>上網登錄並繳寄相關證明文件至</a:t>
            </a:r>
            <a:endParaRPr lang="en-US" altLang="zh-TW" sz="2400" dirty="0">
              <a:solidFill>
                <a:srgbClr val="FF0000"/>
              </a:solidFill>
              <a:latin typeface="標楷體" pitchFamily="65" charset="-120"/>
              <a:ea typeface="標楷體" pitchFamily="65" charset="-120"/>
            </a:endParaRPr>
          </a:p>
          <a:p>
            <a:pPr marL="0" indent="0">
              <a:lnSpc>
                <a:spcPts val="3200"/>
              </a:lnSpc>
              <a:spcBef>
                <a:spcPts val="0"/>
              </a:spcBef>
              <a:buNone/>
              <a:defRPr/>
            </a:pPr>
            <a:r>
              <a:rPr lang="zh-TW" altLang="en-US" sz="2400" dirty="0">
                <a:solidFill>
                  <a:srgbClr val="FF0000"/>
                </a:solidFill>
                <a:latin typeface="標楷體" pitchFamily="65" charset="-120"/>
                <a:ea typeface="標楷體" pitchFamily="65" charset="-120"/>
              </a:rPr>
              <a:t>   本委員會，經本委員會審查通過者，本招生登記費，</a:t>
            </a:r>
            <a:endParaRPr lang="en-US" altLang="zh-TW" sz="2400" dirty="0">
              <a:solidFill>
                <a:srgbClr val="FF0000"/>
              </a:solidFill>
              <a:latin typeface="標楷體" pitchFamily="65" charset="-120"/>
              <a:ea typeface="標楷體" pitchFamily="65" charset="-120"/>
            </a:endParaRPr>
          </a:p>
          <a:p>
            <a:pPr marL="0" indent="0">
              <a:lnSpc>
                <a:spcPts val="3200"/>
              </a:lnSpc>
              <a:spcBef>
                <a:spcPts val="0"/>
              </a:spcBef>
              <a:buNone/>
              <a:defRPr/>
            </a:pPr>
            <a:r>
              <a:rPr lang="zh-TW" altLang="en-US" sz="2400" dirty="0">
                <a:solidFill>
                  <a:srgbClr val="FF0000"/>
                </a:solidFill>
                <a:latin typeface="標楷體" pitchFamily="65" charset="-120"/>
                <a:ea typeface="標楷體" pitchFamily="65" charset="-120"/>
              </a:rPr>
              <a:t>   低收入戶考生可免繳，中低收入戶考生可減免</a:t>
            </a:r>
            <a:r>
              <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60</a:t>
            </a:r>
            <a:r>
              <a:rPr lang="en-US" altLang="zh-TW" sz="2400" dirty="0">
                <a:solidFill>
                  <a:srgbClr val="FF0000"/>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a:t>
            </a:r>
            <a:endParaRPr lang="en-US" altLang="zh-TW" sz="2400" dirty="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19</a:t>
            </a:fld>
            <a:endParaRPr lang="en-US" altLang="zh-TW" dirty="0"/>
          </a:p>
        </p:txBody>
      </p:sp>
    </p:spTree>
    <p:extLst>
      <p:ext uri="{BB962C8B-B14F-4D97-AF65-F5344CB8AC3E}">
        <p14:creationId xmlns:p14="http://schemas.microsoft.com/office/powerpoint/2010/main" val="4081193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395536" y="222994"/>
            <a:ext cx="7834312" cy="777875"/>
          </a:xfrm>
        </p:spPr>
        <p:txBody>
          <a:bodyPr/>
          <a:lstStyle/>
          <a:p>
            <a:pPr eaLnBrk="1" hangingPunct="1"/>
            <a:r>
              <a:rPr lang="zh-TW" altLang="en-US" sz="3600" dirty="0">
                <a:latin typeface="標楷體" pitchFamily="65" charset="-120"/>
                <a:ea typeface="標楷體" pitchFamily="65" charset="-120"/>
              </a:rPr>
              <a:t>說明內容</a:t>
            </a:r>
            <a:endParaRPr lang="zh-TW" altLang="en-US" sz="3600" dirty="0">
              <a:ea typeface="華康儷中黑" pitchFamily="49" charset="-120"/>
            </a:endParaRPr>
          </a:p>
        </p:txBody>
      </p:sp>
      <p:sp>
        <p:nvSpPr>
          <p:cNvPr id="6" name="Rectangle 3"/>
          <p:cNvSpPr txBox="1">
            <a:spLocks noChangeArrowheads="1"/>
          </p:cNvSpPr>
          <p:nvPr/>
        </p:nvSpPr>
        <p:spPr bwMode="auto">
          <a:xfrm>
            <a:off x="1835696" y="1916832"/>
            <a:ext cx="5472608" cy="2088231"/>
          </a:xfrm>
          <a:prstGeom prst="rect">
            <a:avLst/>
          </a:prstGeom>
          <a:noFill/>
          <a:ln w="9525">
            <a:noFill/>
            <a:miter lim="800000"/>
            <a:headEnd/>
            <a:tailEnd/>
          </a:ln>
        </p:spPr>
        <p:txBody>
          <a:bodyPr/>
          <a:lstStyle/>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一、招生重要日程及作業流程</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二、招生學校資料查詢系統</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三、招生作業說明</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四、意見與交流</a:t>
            </a: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a:t>
            </a:fld>
            <a:endParaRPr lang="en-US" altLang="zh-TW"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集體繳費</a:t>
            </a:r>
            <a:endParaRPr lang="zh-TW" altLang="en-US" sz="2800" b="1" dirty="0">
              <a:solidFill>
                <a:srgbClr val="FF0000"/>
              </a:solidFill>
            </a:endParaRPr>
          </a:p>
        </p:txBody>
      </p:sp>
      <p:sp>
        <p:nvSpPr>
          <p:cNvPr id="5" name="內容版面配置區 2"/>
          <p:cNvSpPr>
            <a:spLocks noGrp="1"/>
          </p:cNvSpPr>
          <p:nvPr>
            <p:ph idx="1"/>
          </p:nvPr>
        </p:nvSpPr>
        <p:spPr>
          <a:xfrm>
            <a:off x="370359" y="1133608"/>
            <a:ext cx="7992120" cy="4896544"/>
          </a:xfrm>
        </p:spPr>
        <p:txBody>
          <a:bodyPr/>
          <a:lstStyle/>
          <a:p>
            <a:pPr marL="266400" indent="-266400" algn="just">
              <a:buFontTx/>
              <a:buAutoNum type="arabicPeriod"/>
              <a:defRPr/>
            </a:pPr>
            <a:r>
              <a:rPr lang="zh-TW" altLang="en-US" sz="2400" dirty="0">
                <a:latin typeface="Times New Roman" pitchFamily="18" charset="0"/>
                <a:ea typeface="標楷體" pitchFamily="65" charset="-120"/>
                <a:cs typeface="Times New Roman" panose="02020603050405020304" pitchFamily="18" charset="0"/>
              </a:rPr>
              <a:t>限由原報名</a:t>
            </a:r>
            <a:r>
              <a:rPr lang="en-US" altLang="en-US" sz="2400" dirty="0">
                <a:latin typeface="Times New Roman" pitchFamily="18" charset="0"/>
                <a:ea typeface="標楷體" pitchFamily="65" charset="-120"/>
                <a:cs typeface="Times New Roman" panose="02020603050405020304" pitchFamily="18" charset="0"/>
              </a:rPr>
              <a:t>1</a:t>
            </a:r>
            <a:r>
              <a:rPr lang="en-US" altLang="zh-TW" sz="2400" dirty="0">
                <a:latin typeface="Times New Roman" pitchFamily="18" charset="0"/>
                <a:ea typeface="標楷體" pitchFamily="65" charset="-120"/>
                <a:cs typeface="Times New Roman" panose="02020603050405020304" pitchFamily="18" charset="0"/>
              </a:rPr>
              <a:t>10</a:t>
            </a:r>
            <a:r>
              <a:rPr lang="zh-TW" altLang="en-US" sz="2400" dirty="0">
                <a:latin typeface="Times New Roman" pitchFamily="18" charset="0"/>
                <a:ea typeface="標楷體" pitchFamily="65" charset="-120"/>
                <a:cs typeface="Times New Roman" panose="02020603050405020304" pitchFamily="18" charset="0"/>
              </a:rPr>
              <a:t>學年度四技二專統一入學測驗之集體報名單位辦理。</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dirty="0">
                <a:latin typeface="Times New Roman" pitchFamily="18" charset="0"/>
                <a:ea typeface="標楷體" pitchFamily="65" charset="-120"/>
                <a:cs typeface="Times New Roman" panose="02020603050405020304" pitchFamily="18" charset="0"/>
              </a:rPr>
              <a:t>請報名學校於</a:t>
            </a:r>
            <a:r>
              <a:rPr lang="en-US" altLang="zh-TW" sz="2400" dirty="0">
                <a:solidFill>
                  <a:srgbClr val="0000CC"/>
                </a:solidFill>
                <a:latin typeface="Times New Roman" pitchFamily="18" charset="0"/>
                <a:ea typeface="標楷體" pitchFamily="65" charset="-120"/>
                <a:cs typeface="Times New Roman" panose="02020603050405020304" pitchFamily="18" charset="0"/>
              </a:rPr>
              <a:t>110.7.6(</a:t>
            </a:r>
            <a:r>
              <a:rPr lang="zh-TW" altLang="en-US" sz="2400" dirty="0">
                <a:solidFill>
                  <a:srgbClr val="0000CC"/>
                </a:solidFill>
                <a:latin typeface="Times New Roman" pitchFamily="18" charset="0"/>
                <a:ea typeface="標楷體" pitchFamily="65" charset="-120"/>
                <a:cs typeface="Times New Roman" panose="02020603050405020304" pitchFamily="18" charset="0"/>
              </a:rPr>
              <a:t>二</a:t>
            </a:r>
            <a:r>
              <a:rPr lang="en-US" altLang="zh-TW" sz="2400" dirty="0">
                <a:solidFill>
                  <a:srgbClr val="0000CC"/>
                </a:solidFill>
                <a:latin typeface="Times New Roman" pitchFamily="18" charset="0"/>
                <a:ea typeface="標楷體" pitchFamily="65" charset="-120"/>
                <a:cs typeface="Times New Roman" panose="02020603050405020304" pitchFamily="18" charset="0"/>
              </a:rPr>
              <a:t>)10</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00~110.7.12(</a:t>
            </a:r>
            <a:r>
              <a:rPr lang="zh-TW" altLang="en-US" sz="2400" dirty="0">
                <a:solidFill>
                  <a:srgbClr val="0000CC"/>
                </a:solidFill>
                <a:latin typeface="Times New Roman" pitchFamily="18" charset="0"/>
                <a:ea typeface="標楷體" pitchFamily="65" charset="-120"/>
                <a:cs typeface="Times New Roman" panose="02020603050405020304" pitchFamily="18" charset="0"/>
              </a:rPr>
              <a:t>一</a:t>
            </a:r>
            <a:r>
              <a:rPr lang="en-US" altLang="zh-TW" sz="2400" dirty="0">
                <a:solidFill>
                  <a:srgbClr val="0000CC"/>
                </a:solidFill>
                <a:latin typeface="Times New Roman" pitchFamily="18" charset="0"/>
                <a:ea typeface="標楷體" pitchFamily="65" charset="-120"/>
                <a:cs typeface="Times New Roman" panose="02020603050405020304" pitchFamily="18" charset="0"/>
              </a:rPr>
              <a:t>)17</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a:t>
            </a:r>
            <a:r>
              <a:rPr lang="zh-TW" altLang="en-US" sz="2400" dirty="0">
                <a:latin typeface="Times New Roman" panose="02020603050405020304" pitchFamily="18" charset="0"/>
                <a:ea typeface="標楷體" pitchFamily="65" charset="-120"/>
                <a:cs typeface="Times New Roman" panose="02020603050405020304" pitchFamily="18" charset="0"/>
              </a:rPr>
              <a:t>上網登錄繳費意願，若有意願辦理集體繳費請於上述時間內完成繳費名單勾選及繳費。</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b="1" dirty="0">
                <a:latin typeface="Times New Roman" panose="02020603050405020304" pitchFamily="18" charset="0"/>
                <a:ea typeface="標楷體" pitchFamily="65" charset="-120"/>
                <a:cs typeface="Times New Roman" panose="02020603050405020304" pitchFamily="18" charset="0"/>
              </a:rPr>
              <a:t>經由就讀高中職學校集體報名</a:t>
            </a:r>
            <a:r>
              <a:rPr lang="en-US" altLang="zh-TW" sz="2400" b="1" dirty="0">
                <a:latin typeface="Times New Roman" panose="02020603050405020304" pitchFamily="18" charset="0"/>
                <a:ea typeface="標楷體" pitchFamily="65" charset="-120"/>
                <a:cs typeface="Times New Roman" panose="02020603050405020304" pitchFamily="18" charset="0"/>
              </a:rPr>
              <a:t>110</a:t>
            </a:r>
            <a:r>
              <a:rPr lang="zh-TW" altLang="en-US" sz="2400" b="1" dirty="0">
                <a:latin typeface="Times New Roman" panose="02020603050405020304" pitchFamily="18" charset="0"/>
                <a:ea typeface="標楷體" pitchFamily="65" charset="-120"/>
                <a:cs typeface="Times New Roman" panose="02020603050405020304" pitchFamily="18" charset="0"/>
              </a:rPr>
              <a:t>學年度四技二專統一入學測驗之應屆畢業考生，若所屬</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高中職學校未辦理集體繳費</a:t>
            </a:r>
            <a:r>
              <a:rPr lang="zh-TW" altLang="en-US" sz="2400" b="1" dirty="0">
                <a:latin typeface="Times New Roman" panose="02020603050405020304" pitchFamily="18" charset="0"/>
                <a:ea typeface="標楷體" pitchFamily="65" charset="-120"/>
                <a:cs typeface="Times New Roman" panose="02020603050405020304" pitchFamily="18" charset="0"/>
              </a:rPr>
              <a:t>或</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考生未參加所屬高中職學校集體繳費者</a:t>
            </a:r>
            <a:r>
              <a:rPr lang="zh-TW" altLang="en-US" sz="2400" b="1" dirty="0">
                <a:latin typeface="Times New Roman" panose="02020603050405020304" pitchFamily="18" charset="0"/>
                <a:ea typeface="標楷體" pitchFamily="65" charset="-120"/>
                <a:cs typeface="Times New Roman" panose="02020603050405020304" pitchFamily="18" charset="0"/>
              </a:rPr>
              <a:t>，一律使用</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個別繳費方式</a:t>
            </a:r>
            <a:r>
              <a:rPr lang="zh-TW" altLang="en-US" sz="2400" b="1" dirty="0">
                <a:latin typeface="Times New Roman" panose="02020603050405020304" pitchFamily="18" charset="0"/>
                <a:ea typeface="標楷體" pitchFamily="65" charset="-120"/>
                <a:cs typeface="Times New Roman" panose="02020603050405020304" pitchFamily="18" charset="0"/>
              </a:rPr>
              <a:t>進行繳費。</a:t>
            </a:r>
            <a:endParaRPr lang="en-US" altLang="zh-TW" sz="28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20</a:t>
            </a:fld>
            <a:endParaRPr lang="en-US" altLang="zh-TW"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個別繳費</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1/3</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51520" y="1124744"/>
            <a:ext cx="8318251" cy="5256584"/>
          </a:xfrm>
        </p:spPr>
        <p:txBody>
          <a:bodyPr/>
          <a:lstStyle/>
          <a:p>
            <a:pPr marL="266700" indent="-266700" algn="just">
              <a:lnSpc>
                <a:spcPts val="3200"/>
              </a:lnSpc>
              <a:spcBef>
                <a:spcPts val="0"/>
              </a:spcBef>
              <a:buFont typeface="+mj-lt"/>
              <a:buAutoNum type="arabicPeriod"/>
              <a:defRPr/>
            </a:pPr>
            <a:r>
              <a:rPr lang="zh-TW" altLang="en-US" sz="2100" dirty="0">
                <a:latin typeface="Times New Roman" panose="02020603050405020304" pitchFamily="18" charset="0"/>
                <a:ea typeface="標楷體" pitchFamily="65" charset="-120"/>
                <a:cs typeface="Times New Roman" panose="02020603050405020304" pitchFamily="18" charset="0"/>
              </a:rPr>
              <a:t>個別繳費日期：</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110.7.13(</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二</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 10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110.7.19(</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一</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)24</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0" indent="792000" algn="just">
              <a:lnSpc>
                <a:spcPts val="3200"/>
              </a:lnSpc>
              <a:spcBef>
                <a:spcPts val="0"/>
              </a:spcBef>
              <a:buFontTx/>
              <a:buNone/>
              <a:defRPr/>
            </a:pPr>
            <a:r>
              <a:rPr lang="en-US" altLang="zh-TW" sz="2100" dirty="0">
                <a:latin typeface="Times New Roman" panose="02020603050405020304" pitchFamily="18" charset="0"/>
                <a:ea typeface="標楷體" pitchFamily="65" charset="-120"/>
                <a:cs typeface="Times New Roman" panose="02020603050405020304" pitchFamily="18" charset="0"/>
              </a:rPr>
              <a:t>          </a:t>
            </a: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便利商店繳費僅至</a:t>
            </a:r>
            <a:r>
              <a:rPr lang="en-US" altLang="zh-TW" sz="2100" b="1" dirty="0">
                <a:solidFill>
                  <a:srgbClr val="0000CC"/>
                </a:solidFill>
                <a:latin typeface="Times New Roman" panose="02020603050405020304" pitchFamily="18" charset="0"/>
                <a:ea typeface="標楷體" pitchFamily="65" charset="-120"/>
                <a:cs typeface="Times New Roman" panose="02020603050405020304" pitchFamily="18" charset="0"/>
              </a:rPr>
              <a:t>110.7.14(</a:t>
            </a:r>
            <a:r>
              <a:rPr lang="zh-TW" altLang="en-US" sz="2100" b="1" dirty="0">
                <a:solidFill>
                  <a:srgbClr val="0000CC"/>
                </a:solidFill>
                <a:latin typeface="Times New Roman" panose="02020603050405020304" pitchFamily="18" charset="0"/>
                <a:ea typeface="標楷體" pitchFamily="65" charset="-120"/>
                <a:cs typeface="Times New Roman" panose="02020603050405020304" pitchFamily="18" charset="0"/>
              </a:rPr>
              <a:t>三</a:t>
            </a:r>
            <a:r>
              <a:rPr lang="en-US" altLang="zh-TW" sz="2100" b="1" dirty="0">
                <a:solidFill>
                  <a:srgbClr val="0000CC"/>
                </a:solidFill>
                <a:latin typeface="Times New Roman" panose="02020603050405020304" pitchFamily="18" charset="0"/>
                <a:ea typeface="標楷體" pitchFamily="65" charset="-120"/>
                <a:cs typeface="Times New Roman" panose="02020603050405020304" pitchFamily="18" charset="0"/>
              </a:rPr>
              <a:t>)24:00</a:t>
            </a:r>
            <a:r>
              <a:rPr lang="en-US" altLang="zh-TW" sz="2100" dirty="0">
                <a:latin typeface="Times New Roman" panose="02020603050405020304" pitchFamily="18" charset="0"/>
                <a:ea typeface="標楷體" pitchFamily="65" charset="-120"/>
                <a:cs typeface="Times New Roman" panose="02020603050405020304" pitchFamily="18" charset="0"/>
              </a:rPr>
              <a:t>】</a:t>
            </a:r>
          </a:p>
          <a:p>
            <a:pPr marL="266400" indent="-266400" algn="just">
              <a:lnSpc>
                <a:spcPts val="3200"/>
              </a:lnSpc>
              <a:spcBef>
                <a:spcPts val="0"/>
              </a:spcBef>
              <a:buFont typeface="+mj-lt"/>
              <a:buAutoNum type="arabicPeriod" startAt="2"/>
              <a:defRPr/>
            </a:pPr>
            <a:r>
              <a:rPr lang="zh-TW" altLang="en-US" sz="2100" spc="-40" dirty="0">
                <a:latin typeface="Times New Roman" panose="02020603050405020304" pitchFamily="18" charset="0"/>
                <a:ea typeface="標楷體" pitchFamily="65" charset="-120"/>
                <a:cs typeface="Times New Roman" panose="02020603050405020304" pitchFamily="18" charset="0"/>
              </a:rPr>
              <a:t>繳款帳號取得方式：一律於繳費規定時間內至本委員會網站登入「繳款單列印及繳款帳號查詢系統」取得，</a:t>
            </a:r>
            <a:r>
              <a:rPr lang="zh-TW" altLang="en-US" sz="2100" b="1" spc="-40" dirty="0">
                <a:latin typeface="Times New Roman" panose="02020603050405020304" pitchFamily="18" charset="0"/>
                <a:ea typeface="標楷體" pitchFamily="65" charset="-120"/>
                <a:cs typeface="Times New Roman" panose="02020603050405020304" pitchFamily="18" charset="0"/>
              </a:rPr>
              <a:t>每位考生繳款帳號皆不同，僅供個人繳費使用，請妥善保存，切勿遺失或委託他人代為處理。</a:t>
            </a:r>
            <a:endParaRPr lang="en-US" altLang="zh-TW" sz="2100" b="1" spc="-40" dirty="0">
              <a:latin typeface="Times New Roman" panose="02020603050405020304" pitchFamily="18" charset="0"/>
              <a:ea typeface="標楷體" pitchFamily="65" charset="-120"/>
              <a:cs typeface="Times New Roman" panose="02020603050405020304" pitchFamily="18" charset="0"/>
            </a:endParaRPr>
          </a:p>
          <a:p>
            <a:pPr marL="266700" indent="-266700">
              <a:lnSpc>
                <a:spcPts val="3200"/>
              </a:lnSpc>
              <a:spcBef>
                <a:spcPts val="0"/>
              </a:spcBef>
              <a:buFont typeface="+mj-lt"/>
              <a:buAutoNum type="arabicPeriod" startAt="2"/>
              <a:defRPr/>
            </a:pPr>
            <a:r>
              <a:rPr lang="zh-TW" altLang="en-US" sz="2100" dirty="0">
                <a:latin typeface="Times New Roman" panose="02020603050405020304" pitchFamily="18" charset="0"/>
                <a:ea typeface="標楷體" pitchFamily="65" charset="-120"/>
                <a:cs typeface="Times New Roman" panose="02020603050405020304" pitchFamily="18" charset="0"/>
              </a:rPr>
              <a:t>個別繳費方式：</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(1)</a:t>
            </a:r>
            <a:r>
              <a:rPr lang="zh-TW" altLang="en-US" sz="2100" dirty="0">
                <a:latin typeface="Times New Roman" panose="02020603050405020304" pitchFamily="18" charset="0"/>
                <a:ea typeface="標楷體" pitchFamily="65" charset="-120"/>
                <a:cs typeface="Times New Roman" panose="02020603050405020304" pitchFamily="18" charset="0"/>
              </a:rPr>
              <a:t>臺灣銀行臨櫃繳費：至本委會網站「繳款單列印及繳款帳號查詢</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540000">
              <a:lnSpc>
                <a:spcPts val="3200"/>
              </a:lnSpc>
              <a:spcBef>
                <a:spcPts val="0"/>
              </a:spcBef>
              <a:buNone/>
              <a:defRPr/>
            </a:pPr>
            <a:r>
              <a:rPr lang="zh-TW" altLang="en-US" sz="2100" dirty="0">
                <a:latin typeface="Times New Roman" panose="02020603050405020304" pitchFamily="18" charset="0"/>
                <a:ea typeface="標楷體" pitchFamily="65" charset="-120"/>
                <a:cs typeface="Times New Roman" panose="02020603050405020304" pitchFamily="18" charset="0"/>
              </a:rPr>
              <a:t>系統」下載列印臺灣銀行繳款單，逕至臺灣銀行各分行繳費。</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(2)</a:t>
            </a:r>
            <a:r>
              <a:rPr lang="zh-TW" altLang="en-US" sz="2100" dirty="0">
                <a:latin typeface="Times New Roman" panose="02020603050405020304" pitchFamily="18" charset="0"/>
                <a:ea typeface="標楷體" pitchFamily="65" charset="-120"/>
                <a:cs typeface="Times New Roman" panose="02020603050405020304" pitchFamily="18" charset="0"/>
              </a:rPr>
              <a:t>便利商店繳費：至本委員會網站「繳款單列印及繳款帳號</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540000">
              <a:lnSpc>
                <a:spcPts val="3200"/>
              </a:lnSpc>
              <a:spcBef>
                <a:spcPts val="0"/>
              </a:spcBef>
              <a:buNone/>
              <a:defRPr/>
            </a:pPr>
            <a:r>
              <a:rPr lang="zh-TW" altLang="en-US" sz="2100" dirty="0">
                <a:latin typeface="Times New Roman" panose="02020603050405020304" pitchFamily="18" charset="0"/>
                <a:ea typeface="標楷體" pitchFamily="65" charset="-120"/>
                <a:cs typeface="Times New Roman" panose="02020603050405020304" pitchFamily="18" charset="0"/>
              </a:rPr>
              <a:t>查詢系統」列印便利商店繳款單方可繳款。</a:t>
            </a:r>
          </a:p>
          <a:p>
            <a:pPr marL="0" indent="0">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b="1" dirty="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21</a:t>
            </a:fld>
            <a:endParaRPr lang="en-US" altLang="zh-TW"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個別繳費</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2/3</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07293" y="1196752"/>
            <a:ext cx="8318251" cy="5095468"/>
          </a:xfrm>
        </p:spPr>
        <p:txBody>
          <a:bodyPr/>
          <a:lstStyle/>
          <a:p>
            <a:pPr marL="0" indent="0" algn="just">
              <a:lnSpc>
                <a:spcPts val="3200"/>
              </a:lnSpc>
              <a:spcBef>
                <a:spcPts val="0"/>
              </a:spcBef>
              <a:buNone/>
              <a:tabLst>
                <a:tab pos="266700" algn="l"/>
              </a:tabLst>
              <a:defRPr/>
            </a:pPr>
            <a:endParaRPr lang="en-US" altLang="zh-TW" sz="2200" dirty="0">
              <a:latin typeface="標楷體" pitchFamily="65" charset="-120"/>
              <a:ea typeface="標楷體" pitchFamily="65" charset="-120"/>
            </a:endParaRPr>
          </a:p>
          <a:p>
            <a:pPr marL="0" indent="0" algn="just">
              <a:lnSpc>
                <a:spcPts val="3200"/>
              </a:lnSpc>
              <a:spcBef>
                <a:spcPts val="0"/>
              </a:spcBef>
              <a:buNone/>
              <a:defRPr/>
            </a:pPr>
            <a:endParaRPr lang="en-US" altLang="zh-TW" sz="2200" b="1" dirty="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22</a:t>
            </a:fld>
            <a:endParaRPr lang="en-US" altLang="zh-TW" dirty="0"/>
          </a:p>
        </p:txBody>
      </p:sp>
      <p:sp>
        <p:nvSpPr>
          <p:cNvPr id="6" name="內容版面配置區 2"/>
          <p:cNvSpPr txBox="1">
            <a:spLocks/>
          </p:cNvSpPr>
          <p:nvPr/>
        </p:nvSpPr>
        <p:spPr bwMode="auto">
          <a:xfrm>
            <a:off x="323528" y="1196752"/>
            <a:ext cx="8136904" cy="5095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gn="just">
              <a:lnSpc>
                <a:spcPts val="3200"/>
              </a:lnSpc>
              <a:spcBef>
                <a:spcPts val="0"/>
              </a:spcBef>
              <a:buNone/>
              <a:tabLst>
                <a:tab pos="266700" algn="l"/>
              </a:tabLst>
              <a:defRPr/>
            </a:pPr>
            <a:r>
              <a:rPr lang="zh-TW" altLang="en-US" sz="2200" kern="0" dirty="0">
                <a:latin typeface="標楷體" pitchFamily="65" charset="-120"/>
                <a:ea typeface="標楷體" pitchFamily="65" charset="-120"/>
              </a:rPr>
              <a:t> </a:t>
            </a:r>
            <a:r>
              <a:rPr lang="en-US" altLang="zh-TW" sz="2200" kern="0" dirty="0">
                <a:latin typeface="Times New Roman" panose="02020603050405020304" pitchFamily="18" charset="0"/>
                <a:ea typeface="標楷體" pitchFamily="65" charset="-120"/>
                <a:cs typeface="Times New Roman" panose="02020603050405020304" pitchFamily="18" charset="0"/>
              </a:rPr>
              <a:t>(3)</a:t>
            </a:r>
            <a:r>
              <a:rPr lang="zh-TW" altLang="en-US" sz="2200" kern="0" dirty="0">
                <a:latin typeface="Times New Roman" panose="02020603050405020304" pitchFamily="18" charset="0"/>
                <a:ea typeface="標楷體" pitchFamily="65" charset="-120"/>
                <a:cs typeface="Times New Roman" panose="02020603050405020304" pitchFamily="18" charset="0"/>
              </a:rPr>
              <a:t>跨行匯款：至各地郵局或其他金融機關辦理跨行匯款，填</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0" indent="5400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寫該行之「跨行匯款單」。</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en-US" altLang="zh-TW" sz="2200" kern="0" dirty="0">
                <a:latin typeface="Times New Roman" panose="02020603050405020304" pitchFamily="18" charset="0"/>
                <a:ea typeface="標楷體" pitchFamily="65" charset="-120"/>
                <a:cs typeface="Times New Roman" panose="02020603050405020304" pitchFamily="18" charset="0"/>
              </a:rPr>
              <a:t>(4)</a:t>
            </a:r>
            <a:r>
              <a:rPr lang="zh-TW" altLang="en-US" sz="2200" kern="0" dirty="0">
                <a:latin typeface="Times New Roman" panose="02020603050405020304" pitchFamily="18" charset="0"/>
                <a:ea typeface="標楷體" pitchFamily="65" charset="-120"/>
                <a:cs typeface="Times New Roman" panose="02020603050405020304" pitchFamily="18" charset="0"/>
              </a:rPr>
              <a:t>自動櫃員機</a:t>
            </a:r>
            <a:r>
              <a:rPr lang="en-US" altLang="zh-TW" sz="2200" kern="0" dirty="0">
                <a:latin typeface="Times New Roman" panose="02020603050405020304" pitchFamily="18" charset="0"/>
                <a:ea typeface="標楷體" pitchFamily="65" charset="-120"/>
                <a:cs typeface="Times New Roman" panose="02020603050405020304" pitchFamily="18" charset="0"/>
              </a:rPr>
              <a:t>(ATM)</a:t>
            </a:r>
            <a:r>
              <a:rPr lang="zh-TW" altLang="en-US" sz="2200" kern="0" dirty="0">
                <a:latin typeface="Times New Roman" panose="02020603050405020304" pitchFamily="18" charset="0"/>
                <a:ea typeface="標楷體" pitchFamily="65" charset="-120"/>
                <a:cs typeface="Times New Roman" panose="02020603050405020304" pitchFamily="18" charset="0"/>
              </a:rPr>
              <a:t>轉帳繳款：攜帶具轉帳功能之晶片金融卡</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0" indent="3600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至自動櫃員機，依轉帳指示輸入臺灣銀行代號「</a:t>
            </a:r>
            <a:r>
              <a:rPr lang="en-US" altLang="zh-TW" sz="2200" kern="0" dirty="0">
                <a:latin typeface="Times New Roman" panose="02020603050405020304" pitchFamily="18" charset="0"/>
                <a:ea typeface="標楷體" pitchFamily="65" charset="-120"/>
                <a:cs typeface="Times New Roman" panose="02020603050405020304" pitchFamily="18" charset="0"/>
              </a:rPr>
              <a:t>004</a:t>
            </a:r>
            <a:r>
              <a:rPr lang="zh-TW" altLang="en-US" sz="2200" kern="0" dirty="0">
                <a:latin typeface="Times New Roman" panose="02020603050405020304" pitchFamily="18" charset="0"/>
                <a:ea typeface="標楷體" pitchFamily="65" charset="-120"/>
                <a:cs typeface="Times New Roman" panose="02020603050405020304" pitchFamily="18" charset="0"/>
              </a:rPr>
              <a:t>」、繳</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0" indent="3600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款帳號及繳費金額。</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0" indent="0">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en-US" altLang="zh-TW" sz="2200" kern="0" dirty="0">
                <a:latin typeface="Times New Roman" panose="02020603050405020304" pitchFamily="18" charset="0"/>
                <a:ea typeface="標楷體" pitchFamily="65" charset="-120"/>
                <a:cs typeface="Times New Roman" panose="02020603050405020304" pitchFamily="18" charset="0"/>
              </a:rPr>
              <a:t>(5)</a:t>
            </a:r>
            <a:r>
              <a:rPr lang="zh-TW" altLang="en-US" sz="2200" kern="0" dirty="0">
                <a:latin typeface="Times New Roman" panose="02020603050405020304" pitchFamily="18" charset="0"/>
                <a:ea typeface="標楷體" pitchFamily="65" charset="-120"/>
                <a:cs typeface="Times New Roman" panose="02020603050405020304" pitchFamily="18" charset="0"/>
              </a:rPr>
              <a:t>網路</a:t>
            </a:r>
            <a:r>
              <a:rPr lang="en-US" altLang="zh-TW" sz="2200" kern="0" dirty="0">
                <a:latin typeface="Times New Roman" panose="02020603050405020304" pitchFamily="18" charset="0"/>
                <a:ea typeface="標楷體" pitchFamily="65" charset="-120"/>
                <a:cs typeface="Times New Roman" panose="02020603050405020304" pitchFamily="18" charset="0"/>
              </a:rPr>
              <a:t>ATM</a:t>
            </a:r>
            <a:r>
              <a:rPr lang="zh-TW" altLang="en-US" sz="2200" kern="0" dirty="0">
                <a:latin typeface="Times New Roman" panose="02020603050405020304" pitchFamily="18" charset="0"/>
                <a:ea typeface="標楷體" pitchFamily="65" charset="-120"/>
                <a:cs typeface="Times New Roman" panose="02020603050405020304" pitchFamily="18" charset="0"/>
              </a:rPr>
              <a:t>轉帳繳款：依系統指示先點選臺灣銀行代號「</a:t>
            </a:r>
            <a:r>
              <a:rPr lang="en-US" altLang="zh-TW" sz="2200" kern="0" dirty="0">
                <a:latin typeface="Times New Roman" panose="02020603050405020304" pitchFamily="18" charset="0"/>
                <a:ea typeface="標楷體" pitchFamily="65" charset="-120"/>
                <a:cs typeface="Times New Roman" panose="02020603050405020304" pitchFamily="18" charset="0"/>
              </a:rPr>
              <a:t>004</a:t>
            </a:r>
            <a:r>
              <a:rPr lang="zh-TW" altLang="en-US" sz="2200" kern="0" dirty="0">
                <a:latin typeface="Times New Roman" panose="02020603050405020304" pitchFamily="18" charset="0"/>
                <a:ea typeface="標楷體" pitchFamily="65" charset="-120"/>
                <a:cs typeface="Times New Roman" panose="02020603050405020304" pitchFamily="18" charset="0"/>
              </a:rPr>
              <a:t>」，</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0" indent="457200">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再輸入繳款帳號及繳費金額。</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3"/>
              <a:tabLst>
                <a:tab pos="266700" algn="l"/>
              </a:tabLst>
              <a:defRPr/>
            </a:pPr>
            <a:r>
              <a:rPr lang="zh-TW" altLang="en-US" sz="2200" b="1" u="sng" kern="0" dirty="0">
                <a:latin typeface="Times New Roman" panose="02020603050405020304" pitchFamily="18" charset="0"/>
                <a:ea typeface="標楷體" pitchFamily="65" charset="-120"/>
                <a:cs typeface="Times New Roman" panose="02020603050405020304" pitchFamily="18" charset="0"/>
              </a:rPr>
              <a:t>繳費最後一天</a:t>
            </a:r>
            <a:r>
              <a:rPr lang="en-US" altLang="zh-TW" sz="2200" b="1" u="sng" kern="0" dirty="0">
                <a:latin typeface="Times New Roman" panose="02020603050405020304" pitchFamily="18" charset="0"/>
                <a:ea typeface="標楷體" pitchFamily="65" charset="-120"/>
                <a:cs typeface="Times New Roman" panose="02020603050405020304" pitchFamily="18" charset="0"/>
              </a:rPr>
              <a:t>110.7.19(</a:t>
            </a:r>
            <a:r>
              <a:rPr lang="zh-TW" altLang="en-US" sz="2200" b="1" u="sng" kern="0" dirty="0">
                <a:latin typeface="Times New Roman" panose="02020603050405020304" pitchFamily="18" charset="0"/>
                <a:ea typeface="標楷體" pitchFamily="65" charset="-120"/>
                <a:cs typeface="Times New Roman" panose="02020603050405020304" pitchFamily="18" charset="0"/>
              </a:rPr>
              <a:t>一</a:t>
            </a:r>
            <a:r>
              <a:rPr lang="en-US" altLang="zh-TW" sz="2200" b="1" u="sng" kern="0" dirty="0">
                <a:latin typeface="Times New Roman" panose="02020603050405020304" pitchFamily="18" charset="0"/>
                <a:ea typeface="標楷體" pitchFamily="65" charset="-120"/>
                <a:cs typeface="Times New Roman" panose="02020603050405020304" pitchFamily="18" charset="0"/>
              </a:rPr>
              <a:t>)15</a:t>
            </a:r>
            <a:r>
              <a:rPr lang="zh-TW" altLang="en-US" sz="2200" b="1" u="sng" kern="0" dirty="0">
                <a:latin typeface="Times New Roman" panose="02020603050405020304" pitchFamily="18" charset="0"/>
                <a:ea typeface="標楷體" pitchFamily="65" charset="-120"/>
                <a:cs typeface="Times New Roman" panose="02020603050405020304" pitchFamily="18" charset="0"/>
              </a:rPr>
              <a:t>：</a:t>
            </a:r>
            <a:r>
              <a:rPr lang="en-US" altLang="zh-TW" sz="2200" b="1" u="sng" kern="0" dirty="0">
                <a:latin typeface="Times New Roman" panose="02020603050405020304" pitchFamily="18" charset="0"/>
                <a:ea typeface="標楷體" pitchFamily="65" charset="-120"/>
                <a:cs typeface="Times New Roman" panose="02020603050405020304" pitchFamily="18" charset="0"/>
              </a:rPr>
              <a:t>30</a:t>
            </a:r>
            <a:r>
              <a:rPr lang="zh-TW" altLang="en-US" sz="2200" b="1" u="sng" kern="0" dirty="0">
                <a:latin typeface="Times New Roman" panose="02020603050405020304" pitchFamily="18" charset="0"/>
                <a:ea typeface="標楷體" pitchFamily="65" charset="-120"/>
                <a:cs typeface="Times New Roman" panose="02020603050405020304" pitchFamily="18" charset="0"/>
              </a:rPr>
              <a:t>後，不可利用郵局匯款</a:t>
            </a:r>
            <a:r>
              <a:rPr lang="zh-TW" altLang="en-US" sz="2200" kern="0" dirty="0">
                <a:latin typeface="Times New Roman" panose="02020603050405020304" pitchFamily="18" charset="0"/>
                <a:ea typeface="標楷體" pitchFamily="65" charset="-120"/>
                <a:cs typeface="Times New Roman" panose="02020603050405020304" pitchFamily="18" charset="0"/>
              </a:rPr>
              <a:t>，因其隔日才會入帳，會超過繳費期限，將無法入帳造成繳費失敗，導致無法選填志願。</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endParaRPr lang="en-US" altLang="zh-TW" sz="2200" kern="0" dirty="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200" kern="0" dirty="0">
              <a:latin typeface="標楷體" pitchFamily="65" charset="-120"/>
              <a:ea typeface="標楷體" pitchFamily="65" charset="-120"/>
            </a:endParaRPr>
          </a:p>
        </p:txBody>
      </p:sp>
    </p:spTree>
    <p:extLst>
      <p:ext uri="{BB962C8B-B14F-4D97-AF65-F5344CB8AC3E}">
        <p14:creationId xmlns:p14="http://schemas.microsoft.com/office/powerpoint/2010/main" val="4231665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個別繳費</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3/3</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07293" y="1196752"/>
            <a:ext cx="8318251" cy="5095468"/>
          </a:xfrm>
        </p:spPr>
        <p:txBody>
          <a:bodyPr/>
          <a:lstStyle/>
          <a:p>
            <a:pPr marL="0" indent="0" algn="just">
              <a:lnSpc>
                <a:spcPts val="3200"/>
              </a:lnSpc>
              <a:spcBef>
                <a:spcPts val="0"/>
              </a:spcBef>
              <a:buNone/>
              <a:tabLst>
                <a:tab pos="266700" algn="l"/>
              </a:tabLst>
              <a:defRPr/>
            </a:pPr>
            <a:endParaRPr lang="en-US" altLang="zh-TW" sz="2200" dirty="0">
              <a:latin typeface="標楷體" pitchFamily="65" charset="-120"/>
              <a:ea typeface="標楷體" pitchFamily="65" charset="-120"/>
            </a:endParaRPr>
          </a:p>
          <a:p>
            <a:pPr marL="0" indent="0" algn="just">
              <a:lnSpc>
                <a:spcPts val="3200"/>
              </a:lnSpc>
              <a:spcBef>
                <a:spcPts val="0"/>
              </a:spcBef>
              <a:buNone/>
              <a:defRPr/>
            </a:pPr>
            <a:endParaRPr lang="en-US" altLang="zh-TW" sz="2200" b="1" dirty="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23</a:t>
            </a:fld>
            <a:endParaRPr lang="en-US" altLang="zh-TW" dirty="0"/>
          </a:p>
        </p:txBody>
      </p:sp>
      <p:sp>
        <p:nvSpPr>
          <p:cNvPr id="6" name="內容版面配置區 2"/>
          <p:cNvSpPr txBox="1">
            <a:spLocks/>
          </p:cNvSpPr>
          <p:nvPr/>
        </p:nvSpPr>
        <p:spPr bwMode="auto">
          <a:xfrm>
            <a:off x="323528" y="1196752"/>
            <a:ext cx="8136904" cy="26642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266400" indent="-266400" algn="just">
              <a:lnSpc>
                <a:spcPts val="3200"/>
              </a:lnSpc>
              <a:spcBef>
                <a:spcPts val="0"/>
              </a:spcBef>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使用</a:t>
            </a:r>
            <a:r>
              <a:rPr lang="en-US" altLang="zh-TW" sz="2200" kern="0" dirty="0">
                <a:latin typeface="Times New Roman" panose="02020603050405020304" pitchFamily="18" charset="0"/>
                <a:ea typeface="標楷體" pitchFamily="65" charset="-120"/>
                <a:cs typeface="Times New Roman" panose="02020603050405020304" pitchFamily="18" charset="0"/>
              </a:rPr>
              <a:t>ATM</a:t>
            </a:r>
            <a:r>
              <a:rPr lang="zh-TW" altLang="en-US" sz="2200" kern="0" dirty="0">
                <a:latin typeface="Times New Roman" panose="02020603050405020304" pitchFamily="18" charset="0"/>
                <a:ea typeface="標楷體" pitchFamily="65" charset="-120"/>
                <a:cs typeface="Times New Roman" panose="02020603050405020304" pitchFamily="18" charset="0"/>
              </a:rPr>
              <a:t>轉帳時，請先注意所持之金融卡卡片是否具有轉帳功能，完成轉帳後請特別注意帳戶餘額及跨行轉帳是否成功、已扣手續費。</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繳費收據</a:t>
            </a:r>
            <a:r>
              <a:rPr lang="en-US" altLang="zh-TW" sz="2200" kern="0" dirty="0">
                <a:latin typeface="Times New Roman" panose="02020603050405020304" pitchFamily="18" charset="0"/>
                <a:ea typeface="標楷體" pitchFamily="65" charset="-120"/>
                <a:cs typeface="Times New Roman" panose="02020603050405020304" pitchFamily="18" charset="0"/>
              </a:rPr>
              <a:t>(</a:t>
            </a:r>
            <a:r>
              <a:rPr lang="zh-TW" altLang="en-US" sz="2200" kern="0" dirty="0">
                <a:latin typeface="Times New Roman" panose="02020603050405020304" pitchFamily="18" charset="0"/>
                <a:ea typeface="標楷體" pitchFamily="65" charset="-120"/>
                <a:cs typeface="Times New Roman" panose="02020603050405020304" pitchFamily="18" charset="0"/>
              </a:rPr>
              <a:t>證明</a:t>
            </a:r>
            <a:r>
              <a:rPr lang="en-US" altLang="zh-TW" sz="2200" kern="0" dirty="0">
                <a:latin typeface="Times New Roman" panose="02020603050405020304" pitchFamily="18" charset="0"/>
                <a:ea typeface="標楷體" pitchFamily="65" charset="-120"/>
                <a:cs typeface="Times New Roman" panose="02020603050405020304" pitchFamily="18" charset="0"/>
              </a:rPr>
              <a:t>)</a:t>
            </a:r>
            <a:r>
              <a:rPr lang="zh-TW" altLang="en-US" sz="2200" kern="0" dirty="0">
                <a:latin typeface="Times New Roman" panose="02020603050405020304" pitchFamily="18" charset="0"/>
                <a:ea typeface="標楷體" pitchFamily="65" charset="-120"/>
                <a:cs typeface="Times New Roman" panose="02020603050405020304" pitchFamily="18" charset="0"/>
              </a:rPr>
              <a:t>或交易明細表，請考生務必自行留存備查。</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本委員會提供多重管道方便考生繳費，請考生自行擇一管道繳費，若考生重複繳費，本委員會不退還其重複繳交之登記費。</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endParaRPr lang="en-US" altLang="zh-TW" sz="2200" kern="0" dirty="0">
              <a:latin typeface="標楷體" pitchFamily="65" charset="-120"/>
              <a:ea typeface="標楷體" pitchFamily="65" charset="-120"/>
            </a:endParaRPr>
          </a:p>
          <a:p>
            <a:pPr marL="0" indent="0" algn="just">
              <a:lnSpc>
                <a:spcPts val="3200"/>
              </a:lnSpc>
              <a:spcBef>
                <a:spcPts val="0"/>
              </a:spcBef>
              <a:buFontTx/>
              <a:buNone/>
              <a:defRPr/>
            </a:pPr>
            <a:endParaRPr lang="en-US" altLang="zh-TW" sz="2200" b="1" kern="0" dirty="0">
              <a:solidFill>
                <a:srgbClr val="0000CC"/>
              </a:solidFill>
              <a:latin typeface="標楷體" pitchFamily="65" charset="-120"/>
              <a:ea typeface="標楷體" pitchFamily="65" charset="-120"/>
            </a:endParaRPr>
          </a:p>
        </p:txBody>
      </p:sp>
    </p:spTree>
    <p:extLst>
      <p:ext uri="{BB962C8B-B14F-4D97-AF65-F5344CB8AC3E}">
        <p14:creationId xmlns:p14="http://schemas.microsoft.com/office/powerpoint/2010/main" val="2043844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繳費狀態查詢</a:t>
            </a:r>
            <a:endParaRPr lang="zh-TW" altLang="en-US" sz="2800" b="1" dirty="0">
              <a:solidFill>
                <a:srgbClr val="FF0000"/>
              </a:solidFill>
            </a:endParaRPr>
          </a:p>
        </p:txBody>
      </p:sp>
      <p:sp>
        <p:nvSpPr>
          <p:cNvPr id="5" name="內容版面配置區 2"/>
          <p:cNvSpPr>
            <a:spLocks noGrp="1"/>
          </p:cNvSpPr>
          <p:nvPr>
            <p:ph idx="1"/>
          </p:nvPr>
        </p:nvSpPr>
        <p:spPr>
          <a:xfrm>
            <a:off x="468313" y="1268760"/>
            <a:ext cx="7771085" cy="4680520"/>
          </a:xfrm>
        </p:spPr>
        <p:txBody>
          <a:bodyPr/>
          <a:lstStyle/>
          <a:p>
            <a:pPr marL="266700" indent="-266700" algn="just">
              <a:spcBef>
                <a:spcPts val="567"/>
              </a:spcBef>
              <a:buFont typeface="+mj-lt"/>
              <a:buAutoNum type="arabicPeriod"/>
              <a:defRPr/>
            </a:pPr>
            <a:r>
              <a:rPr lang="zh-TW" altLang="en-US" sz="2200" dirty="0">
                <a:latin typeface="Times New Roman" panose="02020603050405020304" pitchFamily="18" charset="0"/>
                <a:ea typeface="標楷體" pitchFamily="65" charset="-120"/>
                <a:cs typeface="Times New Roman" panose="02020603050405020304" pitchFamily="18" charset="0"/>
              </a:rPr>
              <a:t>完成繳費</a:t>
            </a:r>
            <a:r>
              <a:rPr lang="en-US" altLang="zh-TW" sz="2200" dirty="0">
                <a:latin typeface="Times New Roman" panose="02020603050405020304" pitchFamily="18" charset="0"/>
                <a:ea typeface="標楷體" pitchFamily="65" charset="-120"/>
                <a:cs typeface="Times New Roman" panose="02020603050405020304" pitchFamily="18" charset="0"/>
              </a:rPr>
              <a:t>2</a:t>
            </a:r>
            <a:r>
              <a:rPr lang="zh-TW" altLang="en-US" sz="2200" dirty="0">
                <a:latin typeface="Times New Roman" panose="02020603050405020304" pitchFamily="18" charset="0"/>
                <a:ea typeface="標楷體" pitchFamily="65" charset="-120"/>
                <a:cs typeface="Times New Roman" panose="02020603050405020304" pitchFamily="18" charset="0"/>
              </a:rPr>
              <a:t>小時後，考生可至本委員會網站「繳費狀態查詢系統」，確認是否繳費成功</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便利商店繳費約需</a:t>
            </a:r>
            <a:r>
              <a:rPr lang="en-US" altLang="zh-TW" sz="2200" b="1" dirty="0">
                <a:latin typeface="Times New Roman" panose="02020603050405020304" pitchFamily="18" charset="0"/>
                <a:ea typeface="標楷體" pitchFamily="65" charset="-120"/>
                <a:cs typeface="Times New Roman" panose="02020603050405020304" pitchFamily="18" charset="0"/>
              </a:rPr>
              <a:t>3</a:t>
            </a:r>
            <a:r>
              <a:rPr lang="zh-TW" altLang="en-US" sz="2200" b="1" dirty="0">
                <a:latin typeface="Times New Roman" panose="02020603050405020304" pitchFamily="18" charset="0"/>
                <a:ea typeface="標楷體" pitchFamily="65" charset="-120"/>
                <a:cs typeface="Times New Roman" panose="02020603050405020304" pitchFamily="18" charset="0"/>
              </a:rPr>
              <a:t>個工作天</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不含例假日</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才會入帳</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dirty="0">
                <a:latin typeface="Times New Roman" panose="02020603050405020304" pitchFamily="18" charset="0"/>
                <a:ea typeface="標楷體" pitchFamily="65" charset="-120"/>
                <a:cs typeface="Times New Roman" panose="02020603050405020304" pitchFamily="18" charset="0"/>
              </a:rPr>
              <a:t>，確認繳費成功後請列印「繳費完成確認單」以備查。</a:t>
            </a:r>
            <a:endParaRPr lang="en-US" altLang="zh-TW" sz="2200" dirty="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startAt="2"/>
              <a:defRPr/>
            </a:pPr>
            <a:r>
              <a:rPr lang="zh-TW" altLang="en-US" sz="2200" b="1" dirty="0">
                <a:solidFill>
                  <a:srgbClr val="FF0000"/>
                </a:solidFill>
                <a:latin typeface="Times New Roman" panose="02020603050405020304" pitchFamily="18" charset="0"/>
                <a:ea typeface="標楷體" pitchFamily="65" charset="-120"/>
                <a:cs typeface="Times New Roman" panose="02020603050405020304" pitchFamily="18" charset="0"/>
              </a:rPr>
              <a:t>無論參加集體或個別繳費考生，均務必於繳費規定期限內上網查詢繳費狀態，如獲系統回應「繳費成功」者，即表示已完成繳費，及參加本招生之登記分發；如達最低登記標準者，即具有上網選填登記志願資格。</a:t>
            </a:r>
            <a:endParaRPr lang="en-US" altLang="zh-TW" sz="22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567"/>
              </a:spcBef>
              <a:buFont typeface="+mj-lt"/>
              <a:buAutoNum type="arabicPeriod" startAt="2"/>
              <a:defRPr/>
            </a:pPr>
            <a:r>
              <a:rPr lang="zh-TW" altLang="en-US" sz="2200" b="1" dirty="0">
                <a:solidFill>
                  <a:srgbClr val="0000CC"/>
                </a:solidFill>
                <a:latin typeface="Times New Roman" panose="02020603050405020304" pitchFamily="18" charset="0"/>
                <a:ea typeface="標楷體" pitchFamily="65" charset="-120"/>
                <a:cs typeface="Times New Roman" panose="02020603050405020304" pitchFamily="18" charset="0"/>
              </a:rPr>
              <a:t>參加本招生之低收入戶考生，亦務必於繳費規定期限內上網查詢繳費狀態，如獲系統回應「您為低收入戶考生，不須繳交登記費，視同繳費成功」，即表示免繳費，及參加本招生之登記分發；如達最低登記標準者，即具有上網選填登記志願資格。</a:t>
            </a:r>
            <a:endParaRPr lang="en-US" altLang="zh-TW" sz="2200" b="1" dirty="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24</a:t>
            </a:fld>
            <a:endParaRPr lang="en-US" altLang="zh-TW" dirty="0"/>
          </a:p>
        </p:txBody>
      </p:sp>
    </p:spTree>
    <p:extLst>
      <p:ext uri="{BB962C8B-B14F-4D97-AF65-F5344CB8AC3E}">
        <p14:creationId xmlns:p14="http://schemas.microsoft.com/office/powerpoint/2010/main" val="50811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成績計算原則</a:t>
            </a:r>
            <a:endParaRPr lang="zh-TW" altLang="en-US" sz="2800" b="1" dirty="0">
              <a:solidFill>
                <a:srgbClr val="FF0000"/>
              </a:solidFill>
            </a:endParaRPr>
          </a:p>
        </p:txBody>
      </p:sp>
      <p:sp>
        <p:nvSpPr>
          <p:cNvPr id="36867" name="內容版面配置區 2"/>
          <p:cNvSpPr txBox="1">
            <a:spLocks/>
          </p:cNvSpPr>
          <p:nvPr/>
        </p:nvSpPr>
        <p:spPr bwMode="auto">
          <a:xfrm>
            <a:off x="323528" y="1052736"/>
            <a:ext cx="7920880" cy="5523134"/>
          </a:xfrm>
          <a:prstGeom prst="rect">
            <a:avLst/>
          </a:prstGeom>
          <a:noFill/>
          <a:ln w="9525">
            <a:noFill/>
            <a:miter lim="800000"/>
            <a:headEnd/>
            <a:tailEnd/>
          </a:ln>
        </p:spPr>
        <p:txBody>
          <a:bodyPr/>
          <a:lstStyle/>
          <a:p>
            <a:pPr marL="342900" indent="-342900" eaLnBrk="0" hangingPunct="0">
              <a:spcBef>
                <a:spcPts val="1800"/>
              </a:spcBef>
              <a:buFontTx/>
              <a:buBlip>
                <a:blip r:embed="rId3"/>
              </a:buBlip>
            </a:pPr>
            <a:r>
              <a:rPr lang="zh-TW" altLang="en-US" sz="2350" b="1" dirty="0">
                <a:latin typeface="Times New Roman" panose="02020603050405020304" pitchFamily="18" charset="0"/>
                <a:ea typeface="標楷體" pitchFamily="65" charset="-120"/>
                <a:cs typeface="Times New Roman" panose="02020603050405020304" pitchFamily="18" charset="0"/>
              </a:rPr>
              <a:t>本招生係以考生參加「</a:t>
            </a:r>
            <a:r>
              <a:rPr lang="en-US" altLang="zh-TW" sz="2350" b="1" dirty="0">
                <a:latin typeface="Times New Roman" panose="02020603050405020304" pitchFamily="18" charset="0"/>
                <a:ea typeface="標楷體" pitchFamily="65" charset="-120"/>
                <a:cs typeface="Times New Roman" panose="02020603050405020304" pitchFamily="18" charset="0"/>
              </a:rPr>
              <a:t>110</a:t>
            </a:r>
            <a:r>
              <a:rPr lang="zh-TW" altLang="en-US" sz="2350" b="1" dirty="0">
                <a:latin typeface="Times New Roman" panose="02020603050405020304" pitchFamily="18" charset="0"/>
                <a:ea typeface="標楷體" pitchFamily="65" charset="-120"/>
                <a:cs typeface="Times New Roman" panose="02020603050405020304" pitchFamily="18" charset="0"/>
              </a:rPr>
              <a:t>學年度四技二專統一入學測驗」之各考試科目原始分數</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因違反統一入學測驗試場規則而扣分者，其原始分數為已扣減應扣分數後之得分</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依各校系科</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、學程按共同科目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國文、英文及數學</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之原始分數各加權</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至</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倍、專業科目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一</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及專業科目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二</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之原始分數各加權</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至</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3</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倍所訂之權重，加權後核計為各該科目之實得分數</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各校系科</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組</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、學程之科目成績權重請參閱招生簡章附錄一、二</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a:t>
            </a:r>
            <a:endParaRPr lang="en-US" altLang="zh-TW" sz="2350" b="1" dirty="0">
              <a:latin typeface="Times New Roman" panose="02020603050405020304" pitchFamily="18" charset="0"/>
              <a:ea typeface="標楷體" pitchFamily="65" charset="-120"/>
              <a:cs typeface="Times New Roman" panose="02020603050405020304" pitchFamily="18" charset="0"/>
            </a:endParaRPr>
          </a:p>
          <a:p>
            <a:pPr marL="342900" indent="-342900" eaLnBrk="0" hangingPunct="0">
              <a:spcBef>
                <a:spcPts val="1800"/>
              </a:spcBef>
              <a:buFontTx/>
              <a:buBlip>
                <a:blip r:embed="rId3"/>
              </a:buBlip>
            </a:pPr>
            <a:r>
              <a:rPr lang="zh-TW" altLang="en-US" sz="2350" b="1" dirty="0">
                <a:latin typeface="Times New Roman" panose="02020603050405020304" pitchFamily="18" charset="0"/>
                <a:ea typeface="標楷體" pitchFamily="65" charset="-120"/>
                <a:cs typeface="Times New Roman" panose="02020603050405020304" pitchFamily="18" charset="0"/>
              </a:rPr>
              <a:t>各科目實得分數合計為「總分數」，再依特種身分考生優待標準加分核計為其「總成績」；不具特種身分之考生，以「總分數」為其「總成績」。「總分數」及「總成績」皆以四捨五入方式計算至小數第</a:t>
            </a:r>
            <a:r>
              <a:rPr lang="en-US" altLang="zh-TW" sz="2350" b="1" dirty="0">
                <a:latin typeface="Times New Roman" panose="02020603050405020304" pitchFamily="18" charset="0"/>
                <a:ea typeface="標楷體" pitchFamily="65" charset="-120"/>
                <a:cs typeface="Times New Roman" panose="02020603050405020304" pitchFamily="18" charset="0"/>
              </a:rPr>
              <a:t>2</a:t>
            </a:r>
            <a:r>
              <a:rPr lang="zh-TW" altLang="en-US" sz="2350" b="1" dirty="0">
                <a:latin typeface="Times New Roman" panose="02020603050405020304" pitchFamily="18" charset="0"/>
                <a:ea typeface="標楷體" pitchFamily="65" charset="-120"/>
                <a:cs typeface="Times New Roman" panose="02020603050405020304" pitchFamily="18" charset="0"/>
              </a:rPr>
              <a:t>位。以跨群</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類</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參加本招生之考生，以相同方式分別核計所跨群</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類</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別之總分數及總成績。</a:t>
            </a:r>
            <a:endParaRPr lang="en-US" altLang="zh-TW" sz="2350" b="1" dirty="0">
              <a:latin typeface="Times New Roman" panose="02020603050405020304" pitchFamily="18" charset="0"/>
              <a:ea typeface="標楷體" pitchFamily="65" charset="-120"/>
              <a:cs typeface="Times New Roman" panose="02020603050405020304" pitchFamily="18" charset="0"/>
            </a:endParaRPr>
          </a:p>
          <a:p>
            <a:pPr marL="342900" indent="-342900" eaLnBrk="0" hangingPunct="0">
              <a:spcBef>
                <a:spcPts val="1800"/>
              </a:spcBef>
              <a:buFontTx/>
              <a:buBlip>
                <a:blip r:embed="rId3"/>
              </a:buBlip>
            </a:pPr>
            <a:endParaRPr lang="en-US" altLang="zh-TW" sz="2400" dirty="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25</a:t>
            </a:fld>
            <a:endParaRPr lang="en-US" altLang="zh-TW" dirty="0"/>
          </a:p>
        </p:txBody>
      </p:sp>
    </p:spTree>
    <p:extLst>
      <p:ext uri="{BB962C8B-B14F-4D97-AF65-F5344CB8AC3E}">
        <p14:creationId xmlns:p14="http://schemas.microsoft.com/office/powerpoint/2010/main" val="3926882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成績計算</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0000CC"/>
                </a:solidFill>
                <a:latin typeface="標楷體" pitchFamily="65" charset="-120"/>
                <a:ea typeface="標楷體" pitchFamily="65" charset="-120"/>
              </a:rPr>
              <a:t>一般生總分數</a:t>
            </a:r>
            <a:r>
              <a:rPr lang="zh-TW" altLang="en-US" sz="2800" dirty="0">
                <a:latin typeface="標楷體" pitchFamily="65" charset="-120"/>
                <a:ea typeface="標楷體" pitchFamily="65" charset="-120"/>
              </a:rPr>
              <a:t> </a:t>
            </a:r>
            <a:endParaRPr lang="zh-TW" altLang="en-US" sz="2800" b="1" dirty="0">
              <a:solidFill>
                <a:srgbClr val="FF0000"/>
              </a:solidFill>
              <a:latin typeface="標楷體" pitchFamily="65" charset="-120"/>
              <a:ea typeface="標楷體" pitchFamily="65" charset="-120"/>
            </a:endParaRPr>
          </a:p>
        </p:txBody>
      </p:sp>
      <p:sp>
        <p:nvSpPr>
          <p:cNvPr id="36867" name="內容版面配置區 2"/>
          <p:cNvSpPr txBox="1">
            <a:spLocks/>
          </p:cNvSpPr>
          <p:nvPr/>
        </p:nvSpPr>
        <p:spPr bwMode="auto">
          <a:xfrm>
            <a:off x="317069" y="1124744"/>
            <a:ext cx="8372854" cy="4320480"/>
          </a:xfrm>
          <a:prstGeom prst="rect">
            <a:avLst/>
          </a:prstGeom>
          <a:noFill/>
          <a:ln w="9525">
            <a:noFill/>
            <a:miter lim="800000"/>
            <a:headEnd/>
            <a:tailEnd/>
          </a:ln>
        </p:spPr>
        <p:txBody>
          <a:bodyPr/>
          <a:lstStyle/>
          <a:p>
            <a:pPr marL="342900" indent="-342900" eaLnBrk="0" hangingPunct="0">
              <a:spcBef>
                <a:spcPts val="1800"/>
              </a:spcBef>
              <a:buFontTx/>
              <a:buBlip>
                <a:blip r:embed="rId3"/>
              </a:buBlip>
            </a:pPr>
            <a:r>
              <a:rPr lang="zh-TW" altLang="en-US" sz="2400" b="1" dirty="0">
                <a:latin typeface="Times New Roman" panose="02020603050405020304" pitchFamily="18" charset="0"/>
                <a:ea typeface="標楷體" pitchFamily="65" charset="-120"/>
                <a:cs typeface="Times New Roman" panose="02020603050405020304" pitchFamily="18" charset="0"/>
              </a:rPr>
              <a:t>範例：</a:t>
            </a: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400" b="1" dirty="0">
                <a:latin typeface="Times New Roman" panose="02020603050405020304" pitchFamily="18" charset="0"/>
                <a:ea typeface="標楷體" pitchFamily="65" charset="-120"/>
                <a:cs typeface="Times New Roman" panose="02020603050405020304" pitchFamily="18" charset="0"/>
              </a:rPr>
              <a:t>王小明參加</a:t>
            </a:r>
            <a:r>
              <a:rPr lang="en-US" altLang="zh-TW" sz="2400" b="1" dirty="0">
                <a:latin typeface="Times New Roman" panose="02020603050405020304" pitchFamily="18" charset="0"/>
                <a:ea typeface="標楷體" pitchFamily="65" charset="-120"/>
                <a:cs typeface="Times New Roman" panose="02020603050405020304" pitchFamily="18" charset="0"/>
              </a:rPr>
              <a:t>110</a:t>
            </a:r>
            <a:r>
              <a:rPr lang="zh-TW" altLang="en-US" sz="2400" b="1" dirty="0">
                <a:latin typeface="Times New Roman" panose="02020603050405020304" pitchFamily="18" charset="0"/>
                <a:ea typeface="標楷體" pitchFamily="65" charset="-120"/>
                <a:cs typeface="Times New Roman" panose="02020603050405020304" pitchFamily="18" charset="0"/>
              </a:rPr>
              <a:t>學年度四技二專統一入學測驗，其國文、英文、數學、專業科目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一</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之原始分數</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扣除違規扣分後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分別為</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50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60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70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80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90</a:t>
            </a:r>
            <a:r>
              <a:rPr lang="zh-TW" altLang="en-US" sz="2400" b="1" dirty="0">
                <a:latin typeface="Times New Roman" panose="02020603050405020304" pitchFamily="18" charset="0"/>
                <a:ea typeface="標楷體" pitchFamily="65" charset="-120"/>
                <a:cs typeface="Times New Roman" panose="02020603050405020304" pitchFamily="18" charset="0"/>
              </a:rPr>
              <a:t>分，王小明選填某校系科</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組</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、學程之國文、英文、數學、專業科目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一</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各科目權重，依序分別為</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1</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1.5</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2</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3</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2.5</a:t>
            </a:r>
            <a:r>
              <a:rPr lang="zh-TW" altLang="en-US" sz="2400" b="1" dirty="0">
                <a:latin typeface="Times New Roman" panose="02020603050405020304" pitchFamily="18" charset="0"/>
                <a:ea typeface="標楷體" pitchFamily="65" charset="-120"/>
                <a:cs typeface="Times New Roman" panose="02020603050405020304" pitchFamily="18" charset="0"/>
              </a:rPr>
              <a:t>。</a:t>
            </a: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400" b="1" dirty="0">
                <a:latin typeface="Times New Roman" panose="02020603050405020304" pitchFamily="18" charset="0"/>
                <a:ea typeface="標楷體" pitchFamily="65" charset="-120"/>
                <a:cs typeface="Times New Roman" panose="02020603050405020304" pitchFamily="18" charset="0"/>
              </a:rPr>
              <a:t>總分數</a:t>
            </a:r>
            <a:r>
              <a:rPr lang="zh-TW" altLang="en-US" sz="2400" dirty="0">
                <a:latin typeface="Times New Roman" panose="02020603050405020304" pitchFamily="18" charset="0"/>
                <a:ea typeface="標楷體" pitchFamily="65" charset="-120"/>
                <a:cs typeface="Times New Roman" panose="02020603050405020304" pitchFamily="18" charset="0"/>
              </a:rPr>
              <a:t>為：</a:t>
            </a:r>
            <a:r>
              <a:rPr lang="zh-TW" altLang="en-US" sz="2400" u="sng" dirty="0">
                <a:solidFill>
                  <a:srgbClr val="FF0000"/>
                </a:solidFill>
                <a:latin typeface="Times New Roman" panose="02020603050405020304" pitchFamily="18" charset="0"/>
                <a:ea typeface="標楷體" pitchFamily="65" charset="-120"/>
                <a:cs typeface="Times New Roman" panose="02020603050405020304" pitchFamily="18" charset="0"/>
              </a:rPr>
              <a:t>國文</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50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(50×1)+</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英文</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90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(60×1.5)+</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數學</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140</a:t>
            </a:r>
          </a:p>
          <a:p>
            <a:pPr indent="1512000" eaLnBrk="0" hangingPunct="0">
              <a:spcBef>
                <a:spcPts val="1200"/>
              </a:spcBef>
            </a:pP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(70×2)+</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專業科目</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一</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)240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(80×3)+</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專業科目</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二</a:t>
            </a:r>
            <a:endParaRPr lang="en-US" altLang="zh-TW" sz="2400" u="sng" dirty="0">
              <a:solidFill>
                <a:srgbClr val="FF0000"/>
              </a:solidFill>
              <a:latin typeface="Times New Roman" pitchFamily="18" charset="0"/>
              <a:ea typeface="標楷體" pitchFamily="65" charset="-120"/>
              <a:cs typeface="Times New Roman" panose="02020603050405020304" pitchFamily="18" charset="0"/>
            </a:endParaRPr>
          </a:p>
          <a:p>
            <a:pPr indent="1512000" eaLnBrk="0" hangingPunct="0">
              <a:spcBef>
                <a:spcPts val="1200"/>
              </a:spcBef>
            </a:pPr>
            <a:r>
              <a:rPr lang="en-US" altLang="zh-TW" sz="2400" u="sng" dirty="0">
                <a:solidFill>
                  <a:srgbClr val="FF0000"/>
                </a:solidFill>
                <a:latin typeface="Times New Roman" pitchFamily="18" charset="0"/>
                <a:ea typeface="標楷體" pitchFamily="65" charset="-120"/>
                <a:cs typeface="Times New Roman" panose="02020603050405020304" pitchFamily="18" charset="0"/>
              </a:rPr>
              <a:t>)225</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(90×2.5)</a:t>
            </a:r>
            <a:r>
              <a:rPr lang="zh-TW" altLang="en-US" sz="2400" dirty="0">
                <a:latin typeface="Times New Roman" pitchFamily="18" charset="0"/>
                <a:ea typeface="標楷體" pitchFamily="65" charset="-120"/>
                <a:cs typeface="Times New Roman" panose="02020603050405020304" pitchFamily="18" charset="0"/>
              </a:rPr>
              <a:t>。王小明該校系科</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組</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、學程之總</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indent="1512000" eaLnBrk="0" hangingPunct="0">
              <a:spcBef>
                <a:spcPts val="1200"/>
              </a:spcBef>
            </a:pPr>
            <a:r>
              <a:rPr lang="zh-TW" altLang="en-US" sz="2400" dirty="0">
                <a:latin typeface="Times New Roman" panose="02020603050405020304" pitchFamily="18" charset="0"/>
                <a:ea typeface="標楷體" pitchFamily="65" charset="-120"/>
                <a:cs typeface="Times New Roman" panose="02020603050405020304" pitchFamily="18" charset="0"/>
              </a:rPr>
              <a:t>分數為</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745</a:t>
            </a:r>
            <a:r>
              <a:rPr lang="zh-TW" altLang="en-US" sz="2400" dirty="0">
                <a:latin typeface="Times New Roman" pitchFamily="18" charset="0"/>
                <a:ea typeface="標楷體" pitchFamily="65" charset="-120"/>
                <a:cs typeface="Times New Roman" panose="02020603050405020304" pitchFamily="18" charset="0"/>
              </a:rPr>
              <a:t>分。</a:t>
            </a:r>
            <a:endParaRPr lang="en-US" altLang="zh-TW" sz="2400" dirty="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26</a:t>
            </a:fld>
            <a:endParaRPr lang="en-US" altLang="zh-TW"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成績計算</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0000CC"/>
                </a:solidFill>
                <a:latin typeface="標楷體" pitchFamily="65" charset="-120"/>
                <a:ea typeface="標楷體" pitchFamily="65" charset="-120"/>
              </a:rPr>
              <a:t>特種生總成績</a:t>
            </a:r>
          </a:p>
        </p:txBody>
      </p:sp>
      <p:sp>
        <p:nvSpPr>
          <p:cNvPr id="3" name="內容版面配置區 2"/>
          <p:cNvSpPr txBox="1">
            <a:spLocks/>
          </p:cNvSpPr>
          <p:nvPr/>
        </p:nvSpPr>
        <p:spPr>
          <a:xfrm>
            <a:off x="468313" y="1268760"/>
            <a:ext cx="8064896" cy="380207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ts val="3000"/>
              </a:lnSpc>
              <a:spcBef>
                <a:spcPts val="0"/>
              </a:spcBef>
              <a:buFontTx/>
              <a:buBlip>
                <a:blip r:embed="rId3"/>
              </a:buBlip>
              <a:defRPr/>
            </a:pPr>
            <a:r>
              <a:rPr lang="zh-TW" altLang="en-US" sz="2400" dirty="0">
                <a:latin typeface="Times New Roman" panose="02020603050405020304" pitchFamily="18" charset="0"/>
                <a:ea typeface="標楷體" pitchFamily="65" charset="-120"/>
                <a:cs typeface="Times New Roman" panose="02020603050405020304" pitchFamily="18" charset="0"/>
              </a:rPr>
              <a:t>總成績：考生之總分數乘以其優待加分標準</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a:latin typeface="Times New Roman" panose="02020603050405020304" pitchFamily="18" charset="0"/>
                <a:ea typeface="標楷體" pitchFamily="65" charset="-120"/>
                <a:cs typeface="Times New Roman" panose="02020603050405020304" pitchFamily="18" charset="0"/>
              </a:rPr>
              <a:t>                 </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四捨五入方式計算至小數點第二位</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endParaRPr lang="en-US" altLang="zh-TW" sz="2400" dirty="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r>
              <a:rPr lang="zh-TW" altLang="en-US" sz="2400" dirty="0">
                <a:latin typeface="Times New Roman" panose="02020603050405020304" pitchFamily="18" charset="0"/>
                <a:ea typeface="標楷體" pitchFamily="65" charset="-120"/>
                <a:cs typeface="Times New Roman" panose="02020603050405020304" pitchFamily="18" charset="0"/>
              </a:rPr>
              <a:t>範例：</a:t>
            </a:r>
            <a:r>
              <a:rPr lang="zh-TW" altLang="en-US" sz="2400" b="1" dirty="0">
                <a:latin typeface="Times New Roman" panose="02020603050405020304" pitchFamily="18" charset="0"/>
                <a:ea typeface="標楷體" pitchFamily="65" charset="-120"/>
                <a:cs typeface="Times New Roman" panose="02020603050405020304" pitchFamily="18" charset="0"/>
              </a:rPr>
              <a:t>王小明為取得語言能力證明</a:t>
            </a:r>
            <a:r>
              <a:rPr lang="en-US" altLang="zh-TW" sz="2400" b="1" dirty="0">
                <a:latin typeface="Times New Roman" panose="02020603050405020304" pitchFamily="18" charset="0"/>
                <a:ea typeface="標楷體" pitchFamily="65" charset="-120"/>
                <a:cs typeface="Times New Roman" panose="02020603050405020304" pitchFamily="18" charset="0"/>
              </a:rPr>
              <a:t>(35%)</a:t>
            </a:r>
            <a:r>
              <a:rPr lang="zh-TW" altLang="en-US" sz="2400" b="1" dirty="0">
                <a:latin typeface="Times New Roman" panose="02020603050405020304" pitchFamily="18" charset="0"/>
                <a:ea typeface="標楷體" pitchFamily="65" charset="-120"/>
                <a:cs typeface="Times New Roman" panose="02020603050405020304" pitchFamily="18" charset="0"/>
              </a:rPr>
              <a:t>之原住民生</a:t>
            </a:r>
            <a:br>
              <a:rPr lang="en-US" altLang="zh-TW" sz="2400" b="1" dirty="0">
                <a:latin typeface="Times New Roman" panose="02020603050405020304" pitchFamily="18" charset="0"/>
                <a:ea typeface="標楷體" pitchFamily="65" charset="-120"/>
                <a:cs typeface="Times New Roman" panose="02020603050405020304" pitchFamily="18" charset="0"/>
              </a:rPr>
            </a:br>
            <a:r>
              <a:rPr lang="zh-TW" altLang="en-US" sz="2400" dirty="0">
                <a:latin typeface="Times New Roman" panose="02020603050405020304" pitchFamily="18" charset="0"/>
                <a:ea typeface="標楷體" pitchFamily="65" charset="-120"/>
                <a:cs typeface="Times New Roman" panose="02020603050405020304" pitchFamily="18" charset="0"/>
              </a:rPr>
              <a:t>總分數為：依前述總分數範例為</a:t>
            </a:r>
            <a:r>
              <a:rPr lang="en-US" altLang="zh-TW" sz="2400" dirty="0">
                <a:latin typeface="Times New Roman" panose="02020603050405020304" pitchFamily="18" charset="0"/>
                <a:ea typeface="標楷體" pitchFamily="65" charset="-120"/>
                <a:cs typeface="Times New Roman" panose="02020603050405020304" pitchFamily="18" charset="0"/>
              </a:rPr>
              <a:t>745</a:t>
            </a:r>
            <a:r>
              <a:rPr lang="zh-TW" altLang="en-US" sz="2400" dirty="0">
                <a:latin typeface="Times New Roman" panose="02020603050405020304" pitchFamily="18" charset="0"/>
                <a:ea typeface="標楷體" pitchFamily="65" charset="-120"/>
                <a:cs typeface="Times New Roman" panose="02020603050405020304" pitchFamily="18" charset="0"/>
              </a:rPr>
              <a:t>分。</a:t>
            </a:r>
            <a:br>
              <a:rPr lang="en-US" altLang="zh-TW" sz="2400" dirty="0">
                <a:latin typeface="Times New Roman" pitchFamily="18" charset="0"/>
                <a:ea typeface="標楷體" pitchFamily="65" charset="-120"/>
                <a:cs typeface="Times New Roman" pitchFamily="18" charset="0"/>
              </a:rPr>
            </a:br>
            <a:r>
              <a:rPr lang="zh-TW" altLang="en-US" sz="2400" dirty="0">
                <a:latin typeface="Times New Roman" pitchFamily="18" charset="0"/>
                <a:ea typeface="標楷體" pitchFamily="65" charset="-120"/>
                <a:cs typeface="Times New Roman" pitchFamily="18" charset="0"/>
              </a:rPr>
              <a:t>總成績為：</a:t>
            </a:r>
            <a:r>
              <a:rPr lang="en-US" altLang="zh-TW" sz="2400" dirty="0">
                <a:latin typeface="Times New Roman" pitchFamily="18" charset="0"/>
                <a:ea typeface="標楷體" pitchFamily="65" charset="-120"/>
                <a:cs typeface="Times New Roman" pitchFamily="18" charset="0"/>
              </a:rPr>
              <a:t>745× (1+35%)=1005.75</a:t>
            </a:r>
            <a:r>
              <a:rPr lang="zh-TW" altLang="en-US" sz="2400" dirty="0">
                <a:latin typeface="Times New Roman" pitchFamily="18" charset="0"/>
                <a:ea typeface="標楷體" pitchFamily="65" charset="-120"/>
                <a:cs typeface="Times New Roman" pitchFamily="18" charset="0"/>
              </a:rPr>
              <a:t>分。</a:t>
            </a:r>
            <a:endParaRPr lang="en-US" altLang="zh-TW" sz="2400" dirty="0">
              <a:latin typeface="Times New Roman" pitchFamily="18" charset="0"/>
              <a:ea typeface="標楷體" pitchFamily="65" charset="-120"/>
              <a:cs typeface="Times New Roman" pitchFamily="18" charset="0"/>
            </a:endParaRPr>
          </a:p>
          <a:p>
            <a:pPr>
              <a:spcBef>
                <a:spcPts val="0"/>
              </a:spcBef>
              <a:buFontTx/>
              <a:buBlip>
                <a:blip r:embed="rId3"/>
              </a:buBlip>
              <a:defRPr/>
            </a:pPr>
            <a:endParaRPr lang="en-US" altLang="zh-TW" sz="2400" b="1" spc="-200" dirty="0">
              <a:latin typeface="Times New Roman" pitchFamily="18" charset="0"/>
              <a:ea typeface="標楷體" pitchFamily="65" charset="-120"/>
              <a:cs typeface="Times New Roman" pitchFamily="18" charset="0"/>
            </a:endParaRPr>
          </a:p>
          <a:p>
            <a:pPr>
              <a:spcBef>
                <a:spcPts val="0"/>
              </a:spcBef>
              <a:buFontTx/>
              <a:buBlip>
                <a:blip r:embed="rId3"/>
              </a:buBlip>
              <a:defRPr/>
            </a:pPr>
            <a:r>
              <a:rPr lang="zh-TW" altLang="en-US" sz="2400" b="1" spc="-200" dirty="0">
                <a:latin typeface="Times New Roman" panose="02020603050405020304" pitchFamily="18" charset="0"/>
                <a:ea typeface="標楷體" pitchFamily="65" charset="-120"/>
                <a:cs typeface="Times New Roman" panose="02020603050405020304" pitchFamily="18" charset="0"/>
              </a:rPr>
              <a:t>王小明該校系科</a:t>
            </a:r>
            <a:r>
              <a:rPr lang="en-US" altLang="zh-TW" sz="2400" b="1" spc="-200" dirty="0">
                <a:latin typeface="Times New Roman" panose="02020603050405020304" pitchFamily="18" charset="0"/>
                <a:ea typeface="標楷體" pitchFamily="65" charset="-120"/>
                <a:cs typeface="Times New Roman" panose="02020603050405020304" pitchFamily="18" charset="0"/>
              </a:rPr>
              <a:t>(</a:t>
            </a:r>
            <a:r>
              <a:rPr lang="zh-TW" altLang="en-US" sz="2400" b="1" spc="-200" dirty="0">
                <a:latin typeface="Times New Roman" panose="02020603050405020304" pitchFamily="18" charset="0"/>
                <a:ea typeface="標楷體" pitchFamily="65" charset="-120"/>
                <a:cs typeface="Times New Roman" panose="02020603050405020304" pitchFamily="18" charset="0"/>
              </a:rPr>
              <a:t>組</a:t>
            </a:r>
            <a:r>
              <a:rPr lang="en-US" altLang="zh-TW" sz="2400" b="1" spc="-200" dirty="0">
                <a:latin typeface="Times New Roman" panose="02020603050405020304" pitchFamily="18" charset="0"/>
                <a:ea typeface="標楷體" pitchFamily="65" charset="-120"/>
                <a:cs typeface="Times New Roman" panose="02020603050405020304" pitchFamily="18" charset="0"/>
              </a:rPr>
              <a:t>)</a:t>
            </a:r>
            <a:r>
              <a:rPr lang="zh-TW" altLang="en-US" sz="2400" b="1" spc="-200" dirty="0">
                <a:latin typeface="Times New Roman" panose="02020603050405020304" pitchFamily="18" charset="0"/>
                <a:ea typeface="標楷體" pitchFamily="65" charset="-120"/>
                <a:cs typeface="Times New Roman" panose="02020603050405020304" pitchFamily="18" charset="0"/>
              </a:rPr>
              <a:t>、學程之總成績為</a:t>
            </a:r>
            <a:r>
              <a:rPr lang="en-US" altLang="zh-TW" sz="2400" b="1" spc="-200" dirty="0">
                <a:latin typeface="Times New Roman" panose="02020603050405020304" pitchFamily="18" charset="0"/>
                <a:ea typeface="標楷體" pitchFamily="65" charset="-120"/>
                <a:cs typeface="Times New Roman" panose="02020603050405020304" pitchFamily="18" charset="0"/>
              </a:rPr>
              <a:t>1005.75</a:t>
            </a:r>
            <a:r>
              <a:rPr lang="zh-TW" altLang="en-US" sz="2400" b="1" spc="-200" dirty="0">
                <a:latin typeface="Times New Roman" panose="02020603050405020304" pitchFamily="18" charset="0"/>
                <a:ea typeface="標楷體" pitchFamily="65" charset="-120"/>
                <a:cs typeface="Times New Roman" panose="02020603050405020304" pitchFamily="18" charset="0"/>
              </a:rPr>
              <a:t>分</a:t>
            </a:r>
            <a:r>
              <a:rPr lang="zh-TW" altLang="en-US" sz="2800" b="1" spc="-200" dirty="0">
                <a:latin typeface="Times New Roman" panose="02020603050405020304" pitchFamily="18" charset="0"/>
                <a:ea typeface="標楷體" pitchFamily="65" charset="-120"/>
                <a:cs typeface="Times New Roman" panose="02020603050405020304" pitchFamily="18" charset="0"/>
              </a:rPr>
              <a:t>。</a:t>
            </a:r>
            <a:endParaRPr lang="en-US" altLang="zh-TW" sz="2800" b="1" spc="-200" dirty="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27</a:t>
            </a:fld>
            <a:endParaRPr lang="en-US" altLang="zh-TW"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468313" y="1204665"/>
            <a:ext cx="7632079" cy="3088431"/>
          </a:xfrm>
        </p:spPr>
        <p:txBody>
          <a:bodyPr/>
          <a:lstStyle/>
          <a:p>
            <a:pPr marL="266400" indent="-266400" algn="just">
              <a:spcBef>
                <a:spcPts val="1800"/>
              </a:spcBef>
              <a:spcAft>
                <a:spcPts val="600"/>
              </a:spcAft>
              <a:buClr>
                <a:schemeClr val="tx1"/>
              </a:buClr>
              <a:buFont typeface="+mj-lt"/>
              <a:buAutoNum type="arabicPeriod"/>
              <a:defRPr/>
            </a:pPr>
            <a:r>
              <a:rPr lang="en-US" altLang="zh-TW" sz="2400" dirty="0">
                <a:latin typeface="Times New Roman" pitchFamily="18" charset="0"/>
                <a:ea typeface="標楷體" pitchFamily="65" charset="-120"/>
                <a:cs typeface="Times New Roman" panose="02020603050405020304" pitchFamily="18" charset="0"/>
              </a:rPr>
              <a:t>110</a:t>
            </a:r>
            <a:r>
              <a:rPr lang="zh-TW" altLang="en-US" sz="2400" dirty="0">
                <a:latin typeface="Times New Roman" pitchFamily="18" charset="0"/>
                <a:ea typeface="標楷體" pitchFamily="65" charset="-120"/>
                <a:cs typeface="Times New Roman" panose="02020603050405020304" pitchFamily="18" charset="0"/>
              </a:rPr>
              <a:t>學年度四技二專日間部聯合登記分發入學招生學校計有</a:t>
            </a:r>
            <a:r>
              <a:rPr lang="en-US" altLang="zh-TW" sz="2400" dirty="0">
                <a:latin typeface="Times New Roman" pitchFamily="18" charset="0"/>
                <a:ea typeface="標楷體" pitchFamily="65" charset="-120"/>
                <a:cs typeface="Times New Roman" panose="02020603050405020304" pitchFamily="18" charset="0"/>
              </a:rPr>
              <a:t>74</a:t>
            </a:r>
            <a:r>
              <a:rPr lang="zh-TW" altLang="en-US" sz="2400" dirty="0">
                <a:latin typeface="Times New Roman" pitchFamily="18" charset="0"/>
                <a:ea typeface="標楷體" pitchFamily="65" charset="-120"/>
                <a:cs typeface="Times New Roman" panose="02020603050405020304" pitchFamily="18" charset="0"/>
              </a:rPr>
              <a:t>所，預定招收一般生</a:t>
            </a:r>
            <a:r>
              <a:rPr lang="en-US" altLang="zh-TW" sz="2400" dirty="0">
                <a:latin typeface="Times New Roman" pitchFamily="18" charset="0"/>
                <a:ea typeface="標楷體" pitchFamily="65" charset="-120"/>
                <a:cs typeface="Times New Roman" panose="02020603050405020304" pitchFamily="18" charset="0"/>
              </a:rPr>
              <a:t>17,473</a:t>
            </a:r>
            <a:r>
              <a:rPr lang="zh-TW" altLang="en-US" sz="2400" dirty="0">
                <a:latin typeface="Times New Roman" pitchFamily="18" charset="0"/>
                <a:ea typeface="標楷體" pitchFamily="65" charset="-120"/>
                <a:cs typeface="Times New Roman" panose="02020603050405020304" pitchFamily="18" charset="0"/>
              </a:rPr>
              <a:t>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含資通訊領域人才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lgn="just">
              <a:spcBef>
                <a:spcPts val="1200"/>
              </a:spcBef>
              <a:spcAft>
                <a:spcPts val="600"/>
              </a:spcAft>
              <a:buClr>
                <a:schemeClr val="tx1"/>
              </a:buClr>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本簡章公告之各校系科</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組</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、學程預定招生名額，</a:t>
            </a:r>
            <a:r>
              <a:rPr lang="zh-TW" altLang="en-US" sz="2400" dirty="0">
                <a:solidFill>
                  <a:srgbClr val="0000CC"/>
                </a:solidFill>
                <a:latin typeface="Times New Roman" pitchFamily="18" charset="0"/>
                <a:ea typeface="標楷體" pitchFamily="65" charset="-120"/>
                <a:cs typeface="Times New Roman" panose="02020603050405020304" pitchFamily="18" charset="0"/>
              </a:rPr>
              <a:t>如因其他招生管道缺額或增額致使本招生之預定招生名額有所增減時</a:t>
            </a:r>
            <a:r>
              <a:rPr lang="zh-TW" altLang="en-US" sz="2400" dirty="0">
                <a:latin typeface="Times New Roman" pitchFamily="18" charset="0"/>
                <a:ea typeface="標楷體" pitchFamily="65" charset="-120"/>
                <a:cs typeface="Times New Roman" panose="02020603050405020304" pitchFamily="18" charset="0"/>
              </a:rPr>
              <a:t>，將於</a:t>
            </a:r>
            <a:r>
              <a:rPr lang="en-US" altLang="zh-TW" sz="2400" dirty="0">
                <a:solidFill>
                  <a:srgbClr val="FF0000"/>
                </a:solidFill>
                <a:latin typeface="Times New Roman" pitchFamily="18" charset="0"/>
                <a:ea typeface="標楷體" pitchFamily="65" charset="-120"/>
                <a:cs typeface="Times New Roman" panose="02020603050405020304" pitchFamily="18" charset="0"/>
              </a:rPr>
              <a:t>110.7.22(</a:t>
            </a:r>
            <a:r>
              <a:rPr lang="zh-TW" altLang="en-US" sz="2400" dirty="0">
                <a:solidFill>
                  <a:srgbClr val="FF0000"/>
                </a:solidFill>
                <a:latin typeface="Times New Roman" pitchFamily="18" charset="0"/>
                <a:ea typeface="標楷體" pitchFamily="65" charset="-120"/>
                <a:cs typeface="Times New Roman" panose="02020603050405020304" pitchFamily="18" charset="0"/>
              </a:rPr>
              <a:t>四</a:t>
            </a:r>
            <a:r>
              <a:rPr lang="en-US" altLang="zh-TW" sz="2400" dirty="0">
                <a:solidFill>
                  <a:srgbClr val="FF0000"/>
                </a:solidFill>
                <a:latin typeface="Times New Roman" pitchFamily="18" charset="0"/>
                <a:ea typeface="標楷體" pitchFamily="65" charset="-120"/>
                <a:cs typeface="Times New Roman" panose="02020603050405020304" pitchFamily="18" charset="0"/>
              </a:rPr>
              <a:t>)10</a:t>
            </a:r>
            <a:r>
              <a:rPr lang="zh-TW" altLang="en-US" sz="2400" dirty="0">
                <a:solidFill>
                  <a:srgbClr val="FF0000"/>
                </a:solidFill>
                <a:latin typeface="Times New Roman" pitchFamily="18" charset="0"/>
                <a:ea typeface="標楷體" pitchFamily="65" charset="-120"/>
                <a:cs typeface="Times New Roman" panose="02020603050405020304" pitchFamily="18" charset="0"/>
              </a:rPr>
              <a:t>：</a:t>
            </a:r>
            <a:r>
              <a:rPr lang="en-US" altLang="zh-TW" sz="2400" dirty="0">
                <a:solidFill>
                  <a:srgbClr val="FF0000"/>
                </a:solidFill>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起在本委員會網站公告實際招生名額，並據以辦理分發。</a:t>
            </a:r>
            <a:endParaRPr lang="en-US" altLang="zh-TW" sz="2400" dirty="0">
              <a:latin typeface="Times New Roman" pitchFamily="18" charset="0"/>
              <a:ea typeface="標楷體" pitchFamily="65" charset="-120"/>
              <a:cs typeface="Times New Roman" panose="02020603050405020304" pitchFamily="18" charset="0"/>
            </a:endParaRPr>
          </a:p>
        </p:txBody>
      </p:sp>
      <p:sp>
        <p:nvSpPr>
          <p:cNvPr id="26627"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四</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實際</a:t>
            </a:r>
            <a:r>
              <a:rPr lang="zh-TW" altLang="en-US" sz="2800" b="1" dirty="0">
                <a:solidFill>
                  <a:srgbClr val="FF0000"/>
                </a:solidFill>
                <a:latin typeface="標楷體" pitchFamily="65" charset="-120"/>
                <a:ea typeface="標楷體" pitchFamily="65" charset="-120"/>
                <a:cs typeface="Times New Roman" pitchFamily="18" charset="0"/>
              </a:rPr>
              <a:t>招生名額公告</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28</a:t>
            </a:fld>
            <a:endParaRPr lang="en-US" altLang="zh-TW"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五</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個人總成績</a:t>
            </a:r>
            <a:r>
              <a:rPr lang="zh-TW" altLang="en-US" sz="2800" b="1" dirty="0">
                <a:solidFill>
                  <a:srgbClr val="FF0000"/>
                </a:solidFill>
                <a:latin typeface="標楷體" pitchFamily="65" charset="-120"/>
                <a:ea typeface="標楷體" pitchFamily="65" charset="-120"/>
                <a:cs typeface="Times New Roman" pitchFamily="18" charset="0"/>
              </a:rPr>
              <a:t>公告</a:t>
            </a:r>
            <a:endParaRPr lang="zh-TW" altLang="en-US" sz="2800" b="1" dirty="0">
              <a:solidFill>
                <a:srgbClr val="FF0000"/>
              </a:solidFill>
            </a:endParaRPr>
          </a:p>
        </p:txBody>
      </p:sp>
      <p:sp>
        <p:nvSpPr>
          <p:cNvPr id="27651" name="內容版面配置區 2"/>
          <p:cNvSpPr>
            <a:spLocks noGrp="1"/>
          </p:cNvSpPr>
          <p:nvPr>
            <p:ph idx="1"/>
          </p:nvPr>
        </p:nvSpPr>
        <p:spPr>
          <a:xfrm>
            <a:off x="251520" y="1340768"/>
            <a:ext cx="8368940" cy="5040560"/>
          </a:xfrm>
        </p:spPr>
        <p:txBody>
          <a:bodyPr/>
          <a:lstStyle/>
          <a:p>
            <a:pPr marL="266400" indent="-266400" algn="just">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繳費成功之考生應於</a:t>
            </a:r>
            <a:r>
              <a:rPr lang="en-US" altLang="zh-TW" sz="2400" dirty="0">
                <a:latin typeface="Times New Roman" pitchFamily="18" charset="0"/>
                <a:ea typeface="標楷體" pitchFamily="65" charset="-120"/>
                <a:cs typeface="Times New Roman" panose="02020603050405020304" pitchFamily="18" charset="0"/>
              </a:rPr>
              <a:t>110.7.22(</a:t>
            </a:r>
            <a:r>
              <a:rPr lang="zh-TW" altLang="en-US" sz="2400" dirty="0">
                <a:latin typeface="Times New Roman" pitchFamily="18" charset="0"/>
                <a:ea typeface="標楷體" pitchFamily="65" charset="-120"/>
                <a:cs typeface="Times New Roman" panose="02020603050405020304" pitchFamily="18" charset="0"/>
              </a:rPr>
              <a:t>四</a:t>
            </a:r>
            <a:r>
              <a:rPr lang="en-US" altLang="zh-TW" sz="2400" dirty="0">
                <a:latin typeface="Times New Roman" pitchFamily="18" charset="0"/>
                <a:ea typeface="標楷體" pitchFamily="65" charset="-120"/>
                <a:cs typeface="Times New Roman" panose="02020603050405020304" pitchFamily="18" charset="0"/>
              </a:rPr>
              <a:t>)10</a:t>
            </a:r>
            <a:r>
              <a:rPr lang="zh-TW" altLang="en-US" sz="2400" dirty="0">
                <a:latin typeface="Times New Roman" pitchFamily="18" charset="0"/>
                <a:ea typeface="標楷體" pitchFamily="65" charset="-120"/>
                <a:cs typeface="Times New Roman" panose="02020603050405020304" pitchFamily="18" charset="0"/>
              </a:rPr>
              <a:t>：</a:t>
            </a:r>
            <a:r>
              <a:rPr lang="en-US" altLang="zh-TW" sz="2400" dirty="0">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起，至本委員會網站登入「個人總成績查詢系統」查詢個人總成績</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依</a:t>
            </a:r>
            <a:r>
              <a:rPr lang="zh-TW" altLang="en-US" sz="2400" dirty="0">
                <a:solidFill>
                  <a:srgbClr val="0000CC"/>
                </a:solidFill>
                <a:latin typeface="Times New Roman" pitchFamily="18" charset="0"/>
                <a:ea typeface="標楷體" pitchFamily="65" charset="-120"/>
                <a:cs typeface="Times New Roman" panose="02020603050405020304" pitchFamily="18" charset="0"/>
              </a:rPr>
              <a:t>身分別</a:t>
            </a:r>
            <a:r>
              <a:rPr lang="zh-TW" altLang="en-US" sz="2400" dirty="0">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招生群</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類</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別之校系科</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組</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、學程考科成績權重組合</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，本委員會不另寄發總成績單。</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考生對個人總成績如有疑義，可於</a:t>
            </a:r>
            <a:r>
              <a:rPr lang="en-US" altLang="zh-TW" sz="2400" dirty="0">
                <a:solidFill>
                  <a:srgbClr val="0000CC"/>
                </a:solidFill>
                <a:latin typeface="Times New Roman" pitchFamily="18" charset="0"/>
                <a:ea typeface="標楷體" pitchFamily="65" charset="-120"/>
                <a:cs typeface="Times New Roman" panose="02020603050405020304" pitchFamily="18" charset="0"/>
              </a:rPr>
              <a:t>110.7.22(</a:t>
            </a:r>
            <a:r>
              <a:rPr lang="zh-TW" altLang="en-US" sz="2400" dirty="0">
                <a:solidFill>
                  <a:srgbClr val="0000CC"/>
                </a:solidFill>
                <a:latin typeface="Times New Roman" pitchFamily="18" charset="0"/>
                <a:ea typeface="標楷體" pitchFamily="65" charset="-120"/>
                <a:cs typeface="Times New Roman" panose="02020603050405020304" pitchFamily="18" charset="0"/>
              </a:rPr>
              <a:t>四</a:t>
            </a:r>
            <a:r>
              <a:rPr lang="en-US" altLang="zh-TW" sz="2400" dirty="0">
                <a:solidFill>
                  <a:srgbClr val="0000CC"/>
                </a:solidFill>
                <a:latin typeface="Times New Roman" pitchFamily="18" charset="0"/>
                <a:ea typeface="標楷體" pitchFamily="65" charset="-120"/>
                <a:cs typeface="Times New Roman" panose="02020603050405020304" pitchFamily="18" charset="0"/>
              </a:rPr>
              <a:t>)10</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a:t>
            </a:r>
          </a:p>
          <a:p>
            <a:pPr marL="266400" indent="-266400" algn="just">
              <a:spcBef>
                <a:spcPts val="0"/>
              </a:spcBef>
              <a:buNone/>
              <a:defRPr/>
            </a:pPr>
            <a:r>
              <a:rPr lang="en-US" altLang="zh-TW" sz="2400" dirty="0">
                <a:latin typeface="Times New Roman" pitchFamily="18" charset="0"/>
                <a:ea typeface="標楷體" pitchFamily="65" charset="-120"/>
                <a:cs typeface="Times New Roman" panose="02020603050405020304" pitchFamily="18" charset="0"/>
              </a:rPr>
              <a:t>    </a:t>
            </a:r>
            <a:r>
              <a:rPr lang="en-US" altLang="zh-TW" sz="2400" dirty="0">
                <a:solidFill>
                  <a:srgbClr val="0000CC"/>
                </a:solidFill>
                <a:latin typeface="Times New Roman" pitchFamily="18" charset="0"/>
                <a:ea typeface="標楷體" pitchFamily="65" charset="-120"/>
                <a:cs typeface="Times New Roman" panose="02020603050405020304" pitchFamily="18" charset="0"/>
              </a:rPr>
              <a:t>110.7.23(</a:t>
            </a:r>
            <a:r>
              <a:rPr lang="zh-TW" altLang="en-US" sz="2400" dirty="0">
                <a:solidFill>
                  <a:srgbClr val="0000CC"/>
                </a:solidFill>
                <a:latin typeface="Times New Roman" pitchFamily="18" charset="0"/>
                <a:ea typeface="標楷體" pitchFamily="65" charset="-120"/>
                <a:cs typeface="Times New Roman" panose="02020603050405020304" pitchFamily="18" charset="0"/>
              </a:rPr>
              <a:t>五</a:t>
            </a:r>
            <a:r>
              <a:rPr lang="en-US" altLang="zh-TW" sz="2400" dirty="0">
                <a:solidFill>
                  <a:srgbClr val="0000CC"/>
                </a:solidFill>
                <a:latin typeface="Times New Roman" pitchFamily="18" charset="0"/>
                <a:ea typeface="標楷體" pitchFamily="65" charset="-120"/>
                <a:cs typeface="Times New Roman" panose="02020603050405020304" pitchFamily="18" charset="0"/>
              </a:rPr>
              <a:t>)12</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填寫「個人總成績複查申請表」</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如招生簡章附表二</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，傳真至本委員會辦理複查。</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spcBef>
                <a:spcPts val="1200"/>
              </a:spcBef>
              <a:buNone/>
              <a:defRPr/>
            </a:pPr>
            <a:r>
              <a:rPr lang="en-US" altLang="zh-TW" sz="2400" dirty="0">
                <a:latin typeface="Times New Roman" pitchFamily="18" charset="0"/>
                <a:ea typeface="標楷體" pitchFamily="65" charset="-120"/>
                <a:cs typeface="Times New Roman" panose="02020603050405020304" pitchFamily="18" charset="0"/>
              </a:rPr>
              <a:t>3.</a:t>
            </a:r>
            <a:r>
              <a:rPr lang="zh-TW" altLang="en-US" sz="2400" dirty="0">
                <a:latin typeface="Times New Roman" pitchFamily="18" charset="0"/>
                <a:ea typeface="標楷體" pitchFamily="65" charset="-120"/>
                <a:cs typeface="Times New Roman" panose="02020603050405020304" pitchFamily="18" charset="0"/>
              </a:rPr>
              <a:t>「個人總成績查詢系統」，考生可依統測所報招生群</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類</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別，</a:t>
            </a:r>
            <a:r>
              <a:rPr lang="zh-TW" altLang="en-US" sz="2400" dirty="0">
                <a:solidFill>
                  <a:srgbClr val="FF0000"/>
                </a:solidFill>
                <a:latin typeface="Times New Roman" pitchFamily="18" charset="0"/>
                <a:ea typeface="標楷體" pitchFamily="65" charset="-120"/>
                <a:cs typeface="Times New Roman" panose="02020603050405020304" pitchFamily="18" charset="0"/>
              </a:rPr>
              <a:t>選擇統測各科目成績採計權重相同之校系科</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組</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、學程組合</a:t>
            </a:r>
            <a:r>
              <a:rPr lang="zh-TW" altLang="en-US" sz="2400" dirty="0">
                <a:latin typeface="Times New Roman" pitchFamily="18" charset="0"/>
                <a:ea typeface="標楷體" pitchFamily="65" charset="-120"/>
                <a:cs typeface="Times New Roman" panose="02020603050405020304" pitchFamily="18" charset="0"/>
              </a:rPr>
              <a:t>，查詢</a:t>
            </a:r>
            <a:r>
              <a:rPr lang="zh-TW" altLang="en-US" sz="2400" dirty="0">
                <a:solidFill>
                  <a:srgbClr val="FF0000"/>
                </a:solidFill>
                <a:latin typeface="Times New Roman" pitchFamily="18" charset="0"/>
                <a:ea typeface="標楷體" pitchFamily="65" charset="-120"/>
                <a:cs typeface="Times New Roman" panose="02020603050405020304" pitchFamily="18" charset="0"/>
              </a:rPr>
              <a:t>各權重組合之總成績</a:t>
            </a:r>
            <a:r>
              <a:rPr lang="zh-TW" altLang="en-US" sz="2400" dirty="0">
                <a:latin typeface="Times New Roman" pitchFamily="18" charset="0"/>
                <a:ea typeface="標楷體" pitchFamily="65" charset="-120"/>
                <a:cs typeface="Times New Roman" panose="02020603050405020304" pitchFamily="18" charset="0"/>
              </a:rPr>
              <a:t>及</a:t>
            </a:r>
            <a:r>
              <a:rPr lang="zh-TW" altLang="en-US" sz="2400" dirty="0">
                <a:solidFill>
                  <a:srgbClr val="FF0000"/>
                </a:solidFill>
                <a:latin typeface="Times New Roman" pitchFamily="18" charset="0"/>
                <a:ea typeface="標楷體" pitchFamily="65" charset="-120"/>
                <a:cs typeface="Times New Roman" panose="02020603050405020304" pitchFamily="18" charset="0"/>
              </a:rPr>
              <a:t>採計該組合之校系科</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組</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、學程</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含實際招生名額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，供考生網路選填志願參考。</a:t>
            </a:r>
            <a:r>
              <a:rPr lang="en-US" altLang="zh-TW" sz="2200" u="sng" dirty="0">
                <a:solidFill>
                  <a:srgbClr val="0000CC"/>
                </a:solidFill>
                <a:latin typeface="Times New Roman" pitchFamily="18" charset="0"/>
                <a:ea typeface="標楷體" pitchFamily="65" charset="-120"/>
                <a:cs typeface="Times New Roman" panose="02020603050405020304" pitchFamily="18" charset="0"/>
              </a:rPr>
              <a:t>※</a:t>
            </a:r>
            <a:r>
              <a:rPr lang="zh-TW" altLang="en-US" sz="2200" u="sng" dirty="0">
                <a:solidFill>
                  <a:srgbClr val="0000CC"/>
                </a:solidFill>
                <a:latin typeface="Times New Roman" pitchFamily="18" charset="0"/>
                <a:ea typeface="標楷體" pitchFamily="65" charset="-120"/>
                <a:cs typeface="Times New Roman" panose="02020603050405020304" pitchFamily="18" charset="0"/>
              </a:rPr>
              <a:t>本系統僅做為網路選填登記志願輔助參考之用，不具任何落點模擬功能。</a:t>
            </a:r>
            <a:endParaRPr lang="en-US" altLang="zh-TW" sz="2200" u="sng" dirty="0">
              <a:solidFill>
                <a:srgbClr val="0000CC"/>
              </a:solidFill>
              <a:latin typeface="Times New Roman" pitchFamily="18" charset="0"/>
              <a:ea typeface="標楷體" pitchFamily="65" charset="-120"/>
              <a:cs typeface="Times New Roman" panose="02020603050405020304" pitchFamily="18" charset="0"/>
            </a:endParaRPr>
          </a:p>
          <a:p>
            <a:pPr marL="514800" indent="-361950" algn="just">
              <a:spcBef>
                <a:spcPts val="612"/>
              </a:spcBef>
              <a:buNone/>
              <a:defRPr/>
            </a:pPr>
            <a:endParaRPr lang="en-US" altLang="zh-TW" sz="2400" dirty="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29</a:t>
            </a:fld>
            <a:endParaRPr lang="en-US" altLang="zh-TW"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468313" y="323850"/>
            <a:ext cx="8326437"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一、招生重要日程及作業流程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a:t>
            </a:fld>
            <a:endParaRPr lang="en-US" altLang="zh-TW" dirty="0"/>
          </a:p>
        </p:txBody>
      </p:sp>
      <p:graphicFrame>
        <p:nvGraphicFramePr>
          <p:cNvPr id="5" name="Group 45"/>
          <p:cNvGraphicFramePr>
            <a:graphicFrameLocks/>
          </p:cNvGraphicFramePr>
          <p:nvPr>
            <p:extLst>
              <p:ext uri="{D42A27DB-BD31-4B8C-83A1-F6EECF244321}">
                <p14:modId xmlns:p14="http://schemas.microsoft.com/office/powerpoint/2010/main" val="414311084"/>
              </p:ext>
            </p:extLst>
          </p:nvPr>
        </p:nvGraphicFramePr>
        <p:xfrm>
          <a:off x="251520" y="1124744"/>
          <a:ext cx="8176422" cy="5204180"/>
        </p:xfrm>
        <a:graphic>
          <a:graphicData uri="http://schemas.openxmlformats.org/drawingml/2006/table">
            <a:tbl>
              <a:tblPr/>
              <a:tblGrid>
                <a:gridCol w="4247332">
                  <a:extLst>
                    <a:ext uri="{9D8B030D-6E8A-4147-A177-3AD203B41FA5}">
                      <a16:colId xmlns:a16="http://schemas.microsoft.com/office/drawing/2014/main" val="20000"/>
                    </a:ext>
                  </a:extLst>
                </a:gridCol>
                <a:gridCol w="3929090">
                  <a:extLst>
                    <a:ext uri="{9D8B030D-6E8A-4147-A177-3AD203B41FA5}">
                      <a16:colId xmlns:a16="http://schemas.microsoft.com/office/drawing/2014/main" val="20001"/>
                    </a:ext>
                  </a:extLst>
                </a:gridCol>
              </a:tblGrid>
              <a:tr h="29552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項目</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時程</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18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高中職免登記資格審查勾選作業</a:t>
                      </a:r>
                      <a:endParaRPr kumimoji="1" lang="en-US" altLang="zh-TW" sz="1800" b="1" i="0" u="none" strike="noStrike" cap="none" normalizeH="0" baseline="0" dirty="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110.5.10(</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00~110.5.14(</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270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考生資格審查登錄及繳件</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110.5.20(</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00~110.6.9(</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資格審查結果公告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110.6.29</a:t>
                      </a:r>
                      <a:r>
                        <a:rPr lang="en-US" altLang="zh-TW" sz="1700" b="1" dirty="0">
                          <a:latin typeface="標楷體" pitchFamily="65" charset="-120"/>
                          <a:ea typeface="標楷體" pitchFamily="65" charset="-120"/>
                        </a:rPr>
                        <a:t>(</a:t>
                      </a:r>
                      <a:r>
                        <a:rPr lang="zh-TW" altLang="en-US" sz="1700" b="1" dirty="0">
                          <a:latin typeface="標楷體" pitchFamily="65" charset="-120"/>
                          <a:ea typeface="標楷體" pitchFamily="65" charset="-120"/>
                        </a:rPr>
                        <a:t>二</a:t>
                      </a:r>
                      <a:r>
                        <a:rPr lang="en-US" altLang="zh-TW" sz="1700" b="1" dirty="0">
                          <a:latin typeface="標楷體" pitchFamily="65" charset="-120"/>
                          <a:ea typeface="標楷體" pitchFamily="65" charset="-120"/>
                        </a:rPr>
                        <a:t>)</a:t>
                      </a:r>
                      <a:r>
                        <a:rPr lang="en-US" altLang="zh-TW" sz="1700" b="1" dirty="0">
                          <a:latin typeface="Times New Roman" pitchFamily="18" charset="0"/>
                          <a:ea typeface="標楷體" pitchFamily="65" charset="-120"/>
                          <a:cs typeface="Times New Roman" pitchFamily="18" charset="0"/>
                        </a:rPr>
                        <a:t>10</a:t>
                      </a:r>
                      <a:r>
                        <a:rPr lang="zh-TW" altLang="en-US" sz="1700" b="1" dirty="0">
                          <a:latin typeface="Times New Roman" pitchFamily="18" charset="0"/>
                          <a:ea typeface="標楷體" pitchFamily="65" charset="-120"/>
                          <a:cs typeface="Times New Roman" pitchFamily="18" charset="0"/>
                        </a:rPr>
                        <a:t>：</a:t>
                      </a:r>
                      <a:r>
                        <a:rPr lang="en-US" altLang="zh-TW" sz="1700" b="1" dirty="0">
                          <a:latin typeface="Times New Roman" pitchFamily="18" charset="0"/>
                          <a:ea typeface="標楷體" pitchFamily="65" charset="-120"/>
                          <a:cs typeface="Times New Roman" pitchFamily="18" charset="0"/>
                        </a:rPr>
                        <a:t>00</a:t>
                      </a:r>
                      <a:r>
                        <a:rPr lang="zh-TW" altLang="en-US" sz="1700" b="1" dirty="0">
                          <a:latin typeface="Times New Roman" pitchFamily="18" charset="0"/>
                          <a:ea typeface="標楷體" pitchFamily="65" charset="-120"/>
                          <a:cs typeface="Times New Roman" pitchFamily="18" charset="0"/>
                        </a:rPr>
                        <a:t>起</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625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繳費</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rgbClr val="FF3300"/>
                          </a:solidFill>
                          <a:effectLst/>
                          <a:latin typeface="Times New Roman" pitchFamily="18" charset="0"/>
                          <a:ea typeface="標楷體" pitchFamily="65" charset="-120"/>
                          <a:cs typeface="Arial Unicode MS" pitchFamily="34" charset="-120"/>
                        </a:rPr>
                        <a:t>集體繳費： </a:t>
                      </a:r>
                      <a:endParaRPr kumimoji="1" lang="en-US" altLang="zh-TW" sz="1800" b="1" i="0" u="none" strike="noStrike" cap="none" normalizeH="0" baseline="0" dirty="0">
                        <a:ln>
                          <a:noFill/>
                        </a:ln>
                        <a:solidFill>
                          <a:srgbClr val="FF3300"/>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110.7</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.8</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110.7.12</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endPar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個別繳費：</a:t>
                      </a:r>
                      <a:endPar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110.7.13(</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00~110.7.19(</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)24</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便利商店繳費至</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110.7.14(</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三</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止</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867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實際招生名額及各招生群</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類</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別之校系科</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組</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、學程考科成績權重組合人數累計表公告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110.7.22(</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 </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4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個人總成績查詢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1" lang="en-US" altLang="zh-TW" sz="20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56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網路選填登記志願</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110.7.22</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~110.7.27(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錄取公告及分發結果查詢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110.8.3(</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txBox="1">
            <a:spLocks/>
          </p:cNvSpPr>
          <p:nvPr/>
        </p:nvSpPr>
        <p:spPr bwMode="auto">
          <a:xfrm>
            <a:off x="395288" y="260350"/>
            <a:ext cx="8065144"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六</a:t>
            </a:r>
            <a:r>
              <a:rPr lang="en-US" altLang="zh-TW" sz="2800" dirty="0">
                <a:solidFill>
                  <a:schemeClr val="tx2"/>
                </a:solidFill>
                <a:latin typeface="標楷體" pitchFamily="65" charset="-120"/>
                <a:ea typeface="標楷體" pitchFamily="65" charset="-120"/>
              </a:rPr>
              <a:t>)-</a:t>
            </a:r>
            <a:r>
              <a:rPr lang="zh-TW" altLang="en-US" sz="2600" b="1" dirty="0">
                <a:solidFill>
                  <a:srgbClr val="FF0000"/>
                </a:solidFill>
                <a:latin typeface="標楷體" pitchFamily="65" charset="-120"/>
                <a:ea typeface="標楷體" pitchFamily="65" charset="-120"/>
              </a:rPr>
              <a:t>各權重組合人數累計表公告</a:t>
            </a:r>
            <a:endParaRPr lang="zh-TW" altLang="en-US" sz="2600" b="1" dirty="0">
              <a:solidFill>
                <a:srgbClr val="FF0000"/>
              </a:solidFill>
            </a:endParaRPr>
          </a:p>
        </p:txBody>
      </p:sp>
      <p:sp>
        <p:nvSpPr>
          <p:cNvPr id="27651" name="內容版面配置區 2"/>
          <p:cNvSpPr>
            <a:spLocks noGrp="1"/>
          </p:cNvSpPr>
          <p:nvPr>
            <p:ph idx="1"/>
          </p:nvPr>
        </p:nvSpPr>
        <p:spPr>
          <a:xfrm>
            <a:off x="0" y="1052736"/>
            <a:ext cx="8368940" cy="1639208"/>
          </a:xfrm>
        </p:spPr>
        <p:txBody>
          <a:bodyPr/>
          <a:lstStyle/>
          <a:p>
            <a:pPr marL="495750" algn="just">
              <a:spcBef>
                <a:spcPts val="612"/>
              </a:spcBef>
              <a:buFont typeface="Wingdings" panose="05000000000000000000" pitchFamily="2" charset="2"/>
              <a:buChar char="u"/>
              <a:defRPr/>
            </a:pPr>
            <a:r>
              <a:rPr lang="zh-TW" altLang="en-US" sz="2000" dirty="0">
                <a:latin typeface="Times New Roman" pitchFamily="18" charset="0"/>
                <a:ea typeface="標楷體" pitchFamily="65" charset="-120"/>
              </a:rPr>
              <a:t>各招生群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別之校系科</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組</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、學程考科成績權重組合人數累計表，於</a:t>
            </a:r>
            <a:r>
              <a:rPr lang="en-US" altLang="zh-TW" sz="2000" dirty="0">
                <a:solidFill>
                  <a:srgbClr val="0000CC"/>
                </a:solidFill>
                <a:latin typeface="Times New Roman" pitchFamily="18" charset="0"/>
                <a:ea typeface="標楷體" pitchFamily="65" charset="-120"/>
              </a:rPr>
              <a:t>110.7.22(</a:t>
            </a:r>
            <a:r>
              <a:rPr lang="zh-TW" altLang="en-US" sz="2000" dirty="0">
                <a:solidFill>
                  <a:srgbClr val="0000CC"/>
                </a:solidFill>
                <a:latin typeface="Times New Roman" pitchFamily="18" charset="0"/>
                <a:ea typeface="標楷體" pitchFamily="65" charset="-120"/>
              </a:rPr>
              <a:t>四</a:t>
            </a:r>
            <a:r>
              <a:rPr lang="en-US" altLang="zh-TW" sz="2000" dirty="0">
                <a:solidFill>
                  <a:srgbClr val="0000CC"/>
                </a:solidFill>
                <a:latin typeface="Times New Roman" pitchFamily="18" charset="0"/>
                <a:ea typeface="標楷體" pitchFamily="65" charset="-120"/>
              </a:rPr>
              <a:t>)10</a:t>
            </a:r>
            <a:r>
              <a:rPr lang="zh-TW" altLang="en-US" sz="2000" dirty="0">
                <a:solidFill>
                  <a:srgbClr val="0000CC"/>
                </a:solidFill>
                <a:latin typeface="Times New Roman" pitchFamily="18" charset="0"/>
                <a:ea typeface="標楷體" pitchFamily="65" charset="-120"/>
              </a:rPr>
              <a:t>：</a:t>
            </a:r>
            <a:r>
              <a:rPr lang="en-US" altLang="zh-TW" sz="2000" dirty="0">
                <a:solidFill>
                  <a:srgbClr val="0000CC"/>
                </a:solidFill>
                <a:latin typeface="Times New Roman" pitchFamily="18" charset="0"/>
                <a:ea typeface="標楷體" pitchFamily="65" charset="-120"/>
              </a:rPr>
              <a:t>00</a:t>
            </a:r>
            <a:r>
              <a:rPr lang="zh-TW" altLang="en-US" sz="2000" dirty="0">
                <a:solidFill>
                  <a:srgbClr val="0000CC"/>
                </a:solidFill>
                <a:latin typeface="Times New Roman" pitchFamily="18" charset="0"/>
                <a:ea typeface="標楷體" pitchFamily="65" charset="-120"/>
              </a:rPr>
              <a:t>起</a:t>
            </a:r>
            <a:r>
              <a:rPr lang="zh-TW" altLang="en-US" sz="2000" dirty="0">
                <a:latin typeface="Times New Roman" pitchFamily="18" charset="0"/>
                <a:ea typeface="標楷體" pitchFamily="65" charset="-120"/>
              </a:rPr>
              <a:t>於本委員會網站公告，作為考生選填登記志願之參考。</a:t>
            </a:r>
            <a:endParaRPr lang="en-US" altLang="zh-TW" sz="2000" dirty="0">
              <a:latin typeface="Times New Roman" pitchFamily="18" charset="0"/>
              <a:ea typeface="標楷體" pitchFamily="65" charset="-120"/>
            </a:endParaRPr>
          </a:p>
          <a:p>
            <a:pPr marL="495750" algn="just">
              <a:spcBef>
                <a:spcPts val="612"/>
              </a:spcBef>
              <a:buFont typeface="Wingdings" panose="05000000000000000000" pitchFamily="2" charset="2"/>
              <a:buChar char="u"/>
              <a:defRPr/>
            </a:pPr>
            <a:r>
              <a:rPr lang="zh-TW" altLang="en-US" sz="2000" dirty="0">
                <a:latin typeface="Times New Roman" pitchFamily="18" charset="0"/>
                <a:ea typeface="標楷體" pitchFamily="65" charset="-120"/>
              </a:rPr>
              <a:t>範例說明</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考生點選所報招生群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別，即可下載該招生群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之各權重組合人數累計表</a:t>
            </a:r>
            <a:r>
              <a:rPr lang="en-US" altLang="zh-TW" sz="2000" dirty="0">
                <a:latin typeface="Times New Roman" pitchFamily="18" charset="0"/>
                <a:ea typeface="標楷體" pitchFamily="65" charset="-120"/>
              </a:rPr>
              <a:t>(PDF</a:t>
            </a:r>
            <a:r>
              <a:rPr lang="zh-TW" altLang="en-US" sz="2000" dirty="0">
                <a:latin typeface="Times New Roman" pitchFamily="18" charset="0"/>
                <a:ea typeface="標楷體" pitchFamily="65" charset="-120"/>
              </a:rPr>
              <a:t>檔</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a:t>
            </a:r>
          </a:p>
          <a:p>
            <a:pPr marL="152850" indent="0" algn="just">
              <a:spcBef>
                <a:spcPts val="612"/>
              </a:spcBef>
              <a:buNone/>
              <a:defRPr/>
            </a:pPr>
            <a:endParaRPr lang="en-US" altLang="zh-TW" sz="2400" dirty="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a:xfrm>
            <a:off x="6876256" y="6395778"/>
            <a:ext cx="2133600" cy="476250"/>
          </a:xfrm>
        </p:spPr>
        <p:txBody>
          <a:bodyPr/>
          <a:lstStyle/>
          <a:p>
            <a:pPr>
              <a:defRPr/>
            </a:pPr>
            <a:fld id="{AA39E74D-A58A-46CC-986A-EE1885732F1F}" type="slidenum">
              <a:rPr lang="zh-TW" altLang="en-US" smtClean="0"/>
              <a:pPr>
                <a:defRPr/>
              </a:pPr>
              <a:t>30</a:t>
            </a:fld>
            <a:endParaRPr lang="en-US" altLang="zh-TW" dirty="0"/>
          </a:p>
        </p:txBody>
      </p:sp>
      <p:pic>
        <p:nvPicPr>
          <p:cNvPr id="5" name="圖片 4">
            <a:extLst>
              <a:ext uri="{FF2B5EF4-FFF2-40B4-BE49-F238E27FC236}">
                <a16:creationId xmlns:a16="http://schemas.microsoft.com/office/drawing/2014/main" id="{7525A4FC-1C99-4F65-BF8A-B87B74911FC2}"/>
              </a:ext>
            </a:extLst>
          </p:cNvPr>
          <p:cNvPicPr>
            <a:picLocks noChangeAspect="1"/>
          </p:cNvPicPr>
          <p:nvPr/>
        </p:nvPicPr>
        <p:blipFill>
          <a:blip r:embed="rId3"/>
          <a:stretch>
            <a:fillRect/>
          </a:stretch>
        </p:blipFill>
        <p:spPr>
          <a:xfrm>
            <a:off x="4572000" y="2470931"/>
            <a:ext cx="3960440" cy="4253332"/>
          </a:xfrm>
          <a:prstGeom prst="rect">
            <a:avLst/>
          </a:prstGeom>
          <a:ln w="9525">
            <a:solidFill>
              <a:schemeClr val="tx1"/>
            </a:solidFill>
          </a:ln>
        </p:spPr>
      </p:pic>
      <p:pic>
        <p:nvPicPr>
          <p:cNvPr id="7" name="圖片 6">
            <a:extLst>
              <a:ext uri="{FF2B5EF4-FFF2-40B4-BE49-F238E27FC236}">
                <a16:creationId xmlns:a16="http://schemas.microsoft.com/office/drawing/2014/main" id="{07B8CE04-F6E9-4E47-90A9-7C8103DCD86E}"/>
              </a:ext>
            </a:extLst>
          </p:cNvPr>
          <p:cNvPicPr>
            <a:picLocks noChangeAspect="1"/>
          </p:cNvPicPr>
          <p:nvPr/>
        </p:nvPicPr>
        <p:blipFill>
          <a:blip r:embed="rId4"/>
          <a:stretch>
            <a:fillRect/>
          </a:stretch>
        </p:blipFill>
        <p:spPr>
          <a:xfrm>
            <a:off x="198760" y="2850917"/>
            <a:ext cx="4229100" cy="3124200"/>
          </a:xfrm>
          <a:prstGeom prst="rect">
            <a:avLst/>
          </a:prstGeom>
        </p:spPr>
      </p:pic>
      <p:sp>
        <p:nvSpPr>
          <p:cNvPr id="12" name="向右箭號 5">
            <a:extLst>
              <a:ext uri="{FF2B5EF4-FFF2-40B4-BE49-F238E27FC236}">
                <a16:creationId xmlns:a16="http://schemas.microsoft.com/office/drawing/2014/main" id="{35762016-76A5-4BC3-8448-5CD89579263B}"/>
              </a:ext>
            </a:extLst>
          </p:cNvPr>
          <p:cNvSpPr/>
          <p:nvPr/>
        </p:nvSpPr>
        <p:spPr>
          <a:xfrm>
            <a:off x="3935143" y="5229200"/>
            <a:ext cx="5657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96345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5" name="內容版面配置區 2"/>
          <p:cNvSpPr>
            <a:spLocks noGrp="1"/>
          </p:cNvSpPr>
          <p:nvPr>
            <p:ph idx="1"/>
          </p:nvPr>
        </p:nvSpPr>
        <p:spPr>
          <a:xfrm>
            <a:off x="323528" y="1196752"/>
            <a:ext cx="8136904" cy="5112568"/>
          </a:xfrm>
        </p:spPr>
        <p:txBody>
          <a:bodyPr/>
          <a:lstStyle/>
          <a:p>
            <a:pPr marL="266400" indent="-266400">
              <a:spcBef>
                <a:spcPts val="600"/>
              </a:spcBef>
              <a:buFontTx/>
              <a:buAutoNum type="arabicPeriod"/>
              <a:defRPr/>
            </a:pPr>
            <a:r>
              <a:rPr lang="zh-TW" altLang="en-US" sz="2100" spc="-30" dirty="0">
                <a:latin typeface="Times New Roman" panose="02020603050405020304" pitchFamily="18" charset="0"/>
                <a:ea typeface="標楷體" pitchFamily="65" charset="-120"/>
                <a:cs typeface="Times New Roman" panose="02020603050405020304" pitchFamily="18" charset="0"/>
              </a:rPr>
              <a:t>網路選填登記志願時間：</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110.7.22(</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四</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a:solidFill>
                  <a:srgbClr val="FF0000"/>
                </a:solidFill>
                <a:latin typeface="Times New Roman" panose="02020603050405020304" pitchFamily="18" charset="0"/>
                <a:ea typeface="細明體" pitchFamily="49" charset="-120"/>
                <a:cs typeface="Times New Roman" panose="02020603050405020304" pitchFamily="18" charset="0"/>
              </a:rPr>
              <a:t>~</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110.7.27(</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二</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)17</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spc="-30" dirty="0">
                <a:latin typeface="Times New Roman" panose="02020603050405020304" pitchFamily="18" charset="0"/>
                <a:ea typeface="標楷體" pitchFamily="65" charset="-120"/>
                <a:cs typeface="Times New Roman" panose="02020603050405020304" pitchFamily="18" charset="0"/>
              </a:rPr>
              <a:t>本委員會於</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110.7.8(</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四</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)10</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00~110.7.19(</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一</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)17</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spc="-30" dirty="0">
                <a:latin typeface="Times New Roman" pitchFamily="18" charset="0"/>
                <a:ea typeface="標楷體" pitchFamily="65" charset="-120"/>
                <a:cs typeface="Times New Roman" panose="02020603050405020304" pitchFamily="18" charset="0"/>
              </a:rPr>
              <a:t>開放「網路選填登記志願系統練習版」，考生可登入練習熟悉介面流程或試填志願順序。</a:t>
            </a:r>
            <a:r>
              <a:rPr lang="zh-TW" altLang="en-US" sz="2100" b="1" spc="-30" dirty="0">
                <a:latin typeface="Times New Roman" panose="02020603050405020304" pitchFamily="18" charset="0"/>
                <a:ea typeface="標楷體" pitchFamily="65" charset="-120"/>
                <a:cs typeface="Times New Roman" panose="02020603050405020304" pitchFamily="18" charset="0"/>
              </a:rPr>
              <a:t>惟本項服務僅作為網路選填登記志願之參考，並非志願落點模擬，亦不作為分發之依據</a:t>
            </a:r>
            <a:r>
              <a:rPr lang="zh-TW" altLang="en-US" sz="2100" spc="-30" dirty="0">
                <a:latin typeface="Times New Roman" panose="02020603050405020304"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登記志願資格：通過本招生登記資格且繳費成功</a:t>
            </a:r>
            <a:r>
              <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含免繳費考生</a:t>
            </a:r>
            <a:r>
              <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，及未在其他招生管道錄取報到。</a:t>
            </a:r>
            <a:endPar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最低登記標準：考生之</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110</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學年度四技二專統一入學測驗之各科目原始成績有</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科目</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含</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以上</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0</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分</a:t>
            </a:r>
            <a:r>
              <a:rPr lang="en-US" altLang="zh-TW" sz="2000" b="1" dirty="0">
                <a:solidFill>
                  <a:srgbClr val="FF0000"/>
                </a:solidFill>
                <a:latin typeface="Times New Roman" pitchFamily="18" charset="0"/>
                <a:ea typeface="標楷體" pitchFamily="65" charset="-120"/>
              </a:rPr>
              <a:t>(</a:t>
            </a:r>
            <a:r>
              <a:rPr lang="zh-TW" altLang="en-US" sz="2000" b="1" dirty="0">
                <a:solidFill>
                  <a:srgbClr val="FF0000"/>
                </a:solidFill>
                <a:latin typeface="Times New Roman" pitchFamily="18" charset="0"/>
                <a:ea typeface="標楷體" pitchFamily="65" charset="-120"/>
              </a:rPr>
              <a:t>含因違反統一入學測驗試場規則應扣減分數後合計為</a:t>
            </a:r>
            <a:r>
              <a:rPr lang="en-US" altLang="zh-TW" sz="2000" b="1" dirty="0">
                <a:solidFill>
                  <a:srgbClr val="FF0000"/>
                </a:solidFill>
                <a:latin typeface="Times New Roman" pitchFamily="18" charset="0"/>
                <a:ea typeface="標楷體" pitchFamily="65" charset="-120"/>
              </a:rPr>
              <a:t>0</a:t>
            </a:r>
            <a:r>
              <a:rPr lang="zh-TW" altLang="en-US" sz="2000" b="1" dirty="0">
                <a:solidFill>
                  <a:srgbClr val="FF0000"/>
                </a:solidFill>
                <a:latin typeface="Times New Roman" pitchFamily="18" charset="0"/>
                <a:ea typeface="標楷體" pitchFamily="65" charset="-120"/>
              </a:rPr>
              <a:t>分</a:t>
            </a:r>
            <a:r>
              <a:rPr lang="en-US" altLang="zh-TW" sz="2000" b="1" dirty="0">
                <a:solidFill>
                  <a:srgbClr val="FF0000"/>
                </a:solidFill>
                <a:latin typeface="Times New Roman" pitchFamily="18" charset="0"/>
                <a:ea typeface="標楷體" pitchFamily="65" charset="-12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者，不得登記參加有提供一般生名額之校系科</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、學程分發；惟符合特種生身分，登記參加有提供所具特種生身分招生名額之校系科</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、學程分發者，不受此限；跨群</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類</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考生採計之科目為就其所選填登記志願所屬招生群</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類</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別採計科目。</a:t>
            </a:r>
            <a:endPar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b="1" spc="-30" dirty="0">
                <a:solidFill>
                  <a:srgbClr val="00B050"/>
                </a:solidFill>
                <a:latin typeface="Times New Roman" panose="02020603050405020304" pitchFamily="18" charset="0"/>
                <a:ea typeface="標楷體" pitchFamily="65" charset="-120"/>
                <a:cs typeface="Times New Roman" panose="02020603050405020304" pitchFamily="18" charset="0"/>
              </a:rPr>
              <a:t>考生需符合登記志願資格並達到最低登記標準，始能進行本招生網路選填登記志願。</a:t>
            </a:r>
            <a:endParaRPr lang="en-US" altLang="zh-TW" sz="2100" b="1" spc="-30" dirty="0">
              <a:solidFill>
                <a:srgbClr val="00B050"/>
              </a:solidFill>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31</a:t>
            </a:fld>
            <a:endParaRPr lang="en-US" altLang="zh-TW"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2/7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5" name="內容版面配置區 2"/>
          <p:cNvSpPr>
            <a:spLocks noGrp="1"/>
          </p:cNvSpPr>
          <p:nvPr>
            <p:ph idx="1"/>
          </p:nvPr>
        </p:nvSpPr>
        <p:spPr>
          <a:xfrm>
            <a:off x="323528" y="1196752"/>
            <a:ext cx="8363272" cy="5112568"/>
          </a:xfrm>
        </p:spPr>
        <p:txBody>
          <a:bodyPr/>
          <a:lstStyle/>
          <a:p>
            <a:pPr marL="457200" indent="-457200" algn="just">
              <a:spcBef>
                <a:spcPts val="1200"/>
              </a:spcBef>
              <a:buFont typeface="+mj-lt"/>
              <a:buAutoNum type="arabicPeriod" startAt="6"/>
              <a:defRPr/>
            </a:pPr>
            <a:r>
              <a:rPr lang="zh-TW" altLang="en-US" sz="2100" spc="-30" dirty="0">
                <a:latin typeface="Times New Roman" panose="02020603050405020304" pitchFamily="18" charset="0"/>
                <a:ea typeface="標楷體" pitchFamily="65" charset="-120"/>
                <a:cs typeface="Times New Roman" panose="02020603050405020304" pitchFamily="18" charset="0"/>
              </a:rPr>
              <a:t>考生可以</a:t>
            </a:r>
            <a:r>
              <a:rPr lang="zh-TW" altLang="en-US" sz="2100" b="1" spc="-30"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100" spc="-30" dirty="0">
                <a:latin typeface="Times New Roman" panose="02020603050405020304" pitchFamily="18" charset="0"/>
                <a:ea typeface="標楷體" pitchFamily="65" charset="-120"/>
                <a:cs typeface="Times New Roman" panose="02020603050405020304" pitchFamily="18" charset="0"/>
              </a:rPr>
              <a:t>、</a:t>
            </a:r>
            <a:r>
              <a:rPr lang="zh-TW" altLang="en-US" sz="2100" b="1" spc="-30" dirty="0">
                <a:latin typeface="Times New Roman" panose="02020603050405020304" pitchFamily="18" charset="0"/>
                <a:ea typeface="標楷體" pitchFamily="65" charset="-120"/>
                <a:cs typeface="Times New Roman" panose="02020603050405020304" pitchFamily="18" charset="0"/>
              </a:rPr>
              <a:t>出生年月日</a:t>
            </a:r>
            <a:r>
              <a:rPr lang="zh-TW" altLang="en-US" sz="2100" spc="-30" dirty="0">
                <a:latin typeface="Times New Roman" panose="02020603050405020304" pitchFamily="18" charset="0"/>
                <a:ea typeface="標楷體" pitchFamily="65" charset="-120"/>
                <a:cs typeface="Times New Roman" panose="02020603050405020304" pitchFamily="18" charset="0"/>
              </a:rPr>
              <a:t>、</a:t>
            </a:r>
            <a:r>
              <a:rPr lang="zh-TW" altLang="en-US" sz="2100" b="1" spc="-30"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100" spc="-30" dirty="0">
                <a:latin typeface="Times New Roman" panose="02020603050405020304" pitchFamily="18" charset="0"/>
                <a:ea typeface="標楷體" pitchFamily="65" charset="-120"/>
                <a:cs typeface="Times New Roman" panose="02020603050405020304" pitchFamily="18" charset="0"/>
              </a:rPr>
              <a:t>及</a:t>
            </a:r>
            <a:r>
              <a:rPr lang="zh-TW" altLang="en-US" sz="2100" b="1" spc="-30" dirty="0">
                <a:latin typeface="Times New Roman" panose="02020603050405020304" pitchFamily="18" charset="0"/>
                <a:ea typeface="標楷體" pitchFamily="65" charset="-120"/>
                <a:cs typeface="Times New Roman" panose="02020603050405020304" pitchFamily="18" charset="0"/>
              </a:rPr>
              <a:t>自行設定之通行碼</a:t>
            </a:r>
            <a:r>
              <a:rPr lang="zh-TW" altLang="en-US" sz="2100" spc="-30" dirty="0">
                <a:latin typeface="Times New Roman" panose="02020603050405020304" pitchFamily="18" charset="0"/>
                <a:ea typeface="標楷體" pitchFamily="65" charset="-120"/>
                <a:cs typeface="Times New Roman" panose="02020603050405020304" pitchFamily="18" charset="0"/>
              </a:rPr>
              <a:t>登入網路選填登記志願系統，</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完成網路選填登記志願並確定送出後，即不得以任何理由要求修改</a:t>
            </a:r>
            <a:r>
              <a:rPr lang="zh-TW" altLang="en-US" sz="2100" spc="-30" dirty="0">
                <a:latin typeface="Times New Roman" panose="02020603050405020304"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457200" indent="-457200" algn="just">
              <a:spcBef>
                <a:spcPts val="1200"/>
              </a:spcBef>
              <a:buFont typeface="+mj-lt"/>
              <a:buAutoNum type="arabicPeriod" startAt="6"/>
              <a:defRPr/>
            </a:pPr>
            <a:r>
              <a:rPr lang="zh-TW" altLang="en-US" sz="2100" spc="-30" dirty="0">
                <a:latin typeface="Times New Roman" panose="02020603050405020304" pitchFamily="18" charset="0"/>
                <a:ea typeface="標楷體" pitchFamily="65" charset="-120"/>
                <a:cs typeface="Times New Roman" panose="02020603050405020304" pitchFamily="18" charset="0"/>
              </a:rPr>
              <a:t>考生網路選填登記志願之招生群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別須與四技二專統一入學測驗之群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別相同。群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別不同者，其各科目原始分數不予採計。</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457200" indent="-457200" algn="just">
              <a:spcBef>
                <a:spcPts val="1200"/>
              </a:spcBef>
              <a:buFont typeface="+mj-lt"/>
              <a:buAutoNum type="arabicPeriod" startAt="6"/>
              <a:defRPr/>
            </a:pPr>
            <a:r>
              <a:rPr lang="zh-TW" altLang="en-US" sz="2000" dirty="0">
                <a:latin typeface="Times New Roman" panose="02020603050405020304" pitchFamily="18" charset="0"/>
                <a:ea typeface="標楷體" pitchFamily="65" charset="-120"/>
                <a:cs typeface="Times New Roman" panose="02020603050405020304" pitchFamily="18" charset="0"/>
              </a:rPr>
              <a:t>考生於其所參加之各群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含單群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及跨群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可選填登記校系科</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組</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、學程之志願總數，最多以</a:t>
            </a:r>
            <a:r>
              <a:rPr lang="en-US" altLang="zh-TW" sz="2000" b="1" dirty="0">
                <a:latin typeface="Times New Roman" panose="02020603050405020304" pitchFamily="18" charset="0"/>
                <a:ea typeface="標楷體" pitchFamily="65" charset="-120"/>
                <a:cs typeface="Times New Roman" panose="02020603050405020304" pitchFamily="18" charset="0"/>
              </a:rPr>
              <a:t>199</a:t>
            </a:r>
            <a:r>
              <a:rPr lang="zh-TW" altLang="en-US" sz="2000" dirty="0">
                <a:latin typeface="Times New Roman" panose="02020603050405020304" pitchFamily="18" charset="0"/>
                <a:ea typeface="標楷體" pitchFamily="65" charset="-120"/>
                <a:cs typeface="Times New Roman" panose="02020603050405020304" pitchFamily="18" charset="0"/>
              </a:rPr>
              <a:t>個為限。</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457200" indent="-457200" algn="just">
              <a:spcBef>
                <a:spcPts val="1200"/>
              </a:spcBef>
              <a:buFont typeface="+mj-lt"/>
              <a:buAutoNum type="arabicPeriod" startAt="6"/>
              <a:defRPr/>
            </a:pPr>
            <a:r>
              <a:rPr lang="zh-TW" altLang="en-US" sz="2000" dirty="0">
                <a:latin typeface="Times New Roman" panose="02020603050405020304" pitchFamily="18" charset="0"/>
                <a:ea typeface="標楷體" pitchFamily="65" charset="-120"/>
                <a:cs typeface="Times New Roman" panose="02020603050405020304" pitchFamily="18" charset="0"/>
              </a:rPr>
              <a:t>各身分別考生可選填之志願：</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0">
              <a:buNone/>
            </a:pPr>
            <a:r>
              <a:rPr lang="zh-TW" altLang="en-US" sz="2000" dirty="0">
                <a:solidFill>
                  <a:srgbClr val="0000CC"/>
                </a:solidFill>
                <a:latin typeface="標楷體" pitchFamily="65" charset="-120"/>
                <a:ea typeface="標楷體" pitchFamily="65" charset="-120"/>
              </a:rPr>
              <a:t>  </a:t>
            </a:r>
            <a:r>
              <a:rPr lang="en-US" altLang="zh-TW" sz="2000" dirty="0">
                <a:solidFill>
                  <a:srgbClr val="0000CC"/>
                </a:solidFill>
                <a:latin typeface="標楷體" pitchFamily="65" charset="-120"/>
                <a:ea typeface="標楷體" pitchFamily="65" charset="-120"/>
              </a:rPr>
              <a:t>(</a:t>
            </a:r>
            <a:r>
              <a:rPr lang="en-US" altLang="zh-TW" sz="2000" dirty="0">
                <a:solidFill>
                  <a:srgbClr val="0000CC"/>
                </a:solidFill>
                <a:latin typeface="Times New Roman" panose="02020603050405020304" pitchFamily="18" charset="0"/>
                <a:ea typeface="標楷體" pitchFamily="65" charset="-120"/>
                <a:cs typeface="Times New Roman" panose="02020603050405020304" pitchFamily="18" charset="0"/>
              </a:rPr>
              <a:t>1</a:t>
            </a:r>
            <a:r>
              <a:rPr lang="en-US" altLang="zh-TW" sz="2000" dirty="0">
                <a:solidFill>
                  <a:srgbClr val="0000CC"/>
                </a:solidFill>
                <a:latin typeface="標楷體" pitchFamily="65" charset="-120"/>
                <a:ea typeface="標楷體" pitchFamily="65" charset="-120"/>
              </a:rPr>
              <a:t>)</a:t>
            </a:r>
            <a:r>
              <a:rPr lang="zh-TW" altLang="en-US" sz="2000" dirty="0">
                <a:solidFill>
                  <a:srgbClr val="0000CC"/>
                </a:solidFill>
                <a:latin typeface="標楷體" pitchFamily="65" charset="-120"/>
                <a:ea typeface="標楷體" pitchFamily="65" charset="-120"/>
              </a:rPr>
              <a:t>一般生：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     </a:t>
            </a:r>
            <a:r>
              <a:rPr lang="zh-TW" altLang="en-US" sz="2000" b="1" dirty="0">
                <a:latin typeface="標楷體" pitchFamily="65" charset="-120"/>
                <a:ea typeface="標楷體" pitchFamily="65" charset="-120"/>
              </a:rPr>
              <a:t>限選填登記其參加本招生群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別內之各校系科 </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、學程志願。</a:t>
            </a:r>
            <a:endParaRPr lang="en-US" altLang="zh-TW" sz="2000" b="1" dirty="0">
              <a:latin typeface="標楷體" pitchFamily="65" charset="-120"/>
              <a:ea typeface="標楷體" pitchFamily="65" charset="-120"/>
            </a:endParaRPr>
          </a:p>
          <a:p>
            <a:pPr marL="0" indent="0">
              <a:spcBef>
                <a:spcPts val="600"/>
              </a:spcBef>
              <a:buNone/>
            </a:pPr>
            <a:r>
              <a:rPr lang="zh-TW" altLang="en-US" sz="2000" b="1" dirty="0">
                <a:solidFill>
                  <a:srgbClr val="0000CC"/>
                </a:solidFill>
                <a:latin typeface="標楷體" pitchFamily="65" charset="-120"/>
                <a:ea typeface="標楷體" pitchFamily="65" charset="-120"/>
              </a:rPr>
              <a:t>  </a:t>
            </a:r>
            <a:r>
              <a:rPr lang="en-US" altLang="zh-TW" sz="2000" b="1" dirty="0">
                <a:solidFill>
                  <a:srgbClr val="0000CC"/>
                </a:solidFill>
                <a:latin typeface="標楷體" pitchFamily="65" charset="-120"/>
                <a:ea typeface="標楷體" pitchFamily="65" charset="-120"/>
              </a:rPr>
              <a:t>(</a:t>
            </a:r>
            <a:r>
              <a:rPr lang="en-US" altLang="zh-TW" sz="2000" dirty="0">
                <a:solidFill>
                  <a:srgbClr val="0000CC"/>
                </a:solidFill>
                <a:latin typeface="Times New Roman" panose="02020603050405020304" pitchFamily="18" charset="0"/>
                <a:ea typeface="標楷體" pitchFamily="65" charset="-120"/>
                <a:cs typeface="Times New Roman" panose="02020603050405020304" pitchFamily="18" charset="0"/>
              </a:rPr>
              <a:t>2</a:t>
            </a:r>
            <a:r>
              <a:rPr lang="en-US" altLang="zh-TW" sz="2000" b="1" dirty="0">
                <a:solidFill>
                  <a:srgbClr val="0000CC"/>
                </a:solidFill>
                <a:latin typeface="標楷體" pitchFamily="65" charset="-120"/>
                <a:ea typeface="標楷體" pitchFamily="65" charset="-120"/>
              </a:rPr>
              <a:t>)</a:t>
            </a:r>
            <a:r>
              <a:rPr lang="zh-TW" altLang="en-US" sz="2000" dirty="0">
                <a:solidFill>
                  <a:srgbClr val="0000CC"/>
                </a:solidFill>
                <a:latin typeface="標楷體" pitchFamily="65" charset="-120"/>
                <a:ea typeface="標楷體" pitchFamily="65" charset="-120"/>
              </a:rPr>
              <a:t>特種生：</a:t>
            </a:r>
            <a:r>
              <a:rPr lang="zh-TW" altLang="en-US" sz="2000" dirty="0">
                <a:latin typeface="標楷體" pitchFamily="65" charset="-120"/>
                <a:ea typeface="標楷體" pitchFamily="65" charset="-120"/>
              </a:rPr>
              <a:t>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     </a:t>
            </a:r>
            <a:r>
              <a:rPr lang="zh-TW" altLang="en-US" sz="2000" b="1" dirty="0">
                <a:latin typeface="標楷體" pitchFamily="65" charset="-120"/>
                <a:ea typeface="標楷體" pitchFamily="65" charset="-120"/>
              </a:rPr>
              <a:t>除可選填登記其參加本招生群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別內，有提供該特種生名額之校</a:t>
            </a:r>
            <a:endParaRPr lang="en-US" altLang="zh-TW" sz="2000" b="1" dirty="0">
              <a:latin typeface="標楷體" pitchFamily="65" charset="-120"/>
              <a:ea typeface="標楷體" pitchFamily="65" charset="-120"/>
            </a:endParaRPr>
          </a:p>
          <a:p>
            <a:pPr marL="0" indent="612000">
              <a:spcBef>
                <a:spcPts val="300"/>
              </a:spcBef>
              <a:buNone/>
            </a:pPr>
            <a:r>
              <a:rPr lang="zh-TW" altLang="en-US" sz="2000" b="1" dirty="0">
                <a:latin typeface="標楷體" pitchFamily="65" charset="-120"/>
                <a:ea typeface="標楷體" pitchFamily="65" charset="-120"/>
              </a:rPr>
              <a:t>系科</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、學程外，亦可選填其參加本招生群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別內，僅有一般</a:t>
            </a:r>
            <a:endParaRPr lang="en-US" altLang="zh-TW" sz="2000" b="1" dirty="0">
              <a:latin typeface="標楷體" pitchFamily="65" charset="-120"/>
              <a:ea typeface="標楷體" pitchFamily="65" charset="-120"/>
            </a:endParaRPr>
          </a:p>
          <a:p>
            <a:pPr marL="0" indent="612000">
              <a:spcBef>
                <a:spcPts val="300"/>
              </a:spcBef>
              <a:buNone/>
            </a:pPr>
            <a:r>
              <a:rPr lang="zh-TW" altLang="en-US" sz="2000" b="1" dirty="0">
                <a:latin typeface="標楷體" pitchFamily="65" charset="-120"/>
                <a:ea typeface="標楷體" pitchFamily="65" charset="-120"/>
              </a:rPr>
              <a:t>生招生名額之校系科</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a:t>
            </a:r>
            <a:endParaRPr lang="en-US" altLang="zh-TW" sz="2100" b="1" spc="-30" dirty="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32</a:t>
            </a:fld>
            <a:endParaRPr lang="en-US" altLang="zh-TW" dirty="0"/>
          </a:p>
        </p:txBody>
      </p:sp>
    </p:spTree>
    <p:extLst>
      <p:ext uri="{BB962C8B-B14F-4D97-AF65-F5344CB8AC3E}">
        <p14:creationId xmlns:p14="http://schemas.microsoft.com/office/powerpoint/2010/main" val="1950377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169656894"/>
              </p:ext>
            </p:extLst>
          </p:nvPr>
        </p:nvGraphicFramePr>
        <p:xfrm>
          <a:off x="323528" y="1642807"/>
          <a:ext cx="7992888" cy="4811387"/>
        </p:xfrm>
        <a:graphic>
          <a:graphicData uri="http://schemas.openxmlformats.org/drawingml/2006/table">
            <a:tbl>
              <a:tblPr>
                <a:tableStyleId>{5C22544A-7EE6-4342-B048-85BDC9FD1C3A}</a:tableStyleId>
              </a:tblPr>
              <a:tblGrid>
                <a:gridCol w="384910">
                  <a:extLst>
                    <a:ext uri="{9D8B030D-6E8A-4147-A177-3AD203B41FA5}">
                      <a16:colId xmlns:a16="http://schemas.microsoft.com/office/drawing/2014/main" val="20000"/>
                    </a:ext>
                  </a:extLst>
                </a:gridCol>
                <a:gridCol w="441905">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gridCol w="397321">
                  <a:extLst>
                    <a:ext uri="{9D8B030D-6E8A-4147-A177-3AD203B41FA5}">
                      <a16:colId xmlns:a16="http://schemas.microsoft.com/office/drawing/2014/main" val="20010"/>
                    </a:ext>
                  </a:extLst>
                </a:gridCol>
              </a:tblGrid>
              <a:tr h="234556">
                <a:tc rowSpan="2">
                  <a:txBody>
                    <a:bodyPr/>
                    <a:lstStyle/>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群</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類</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alt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1834">
                <a:tc rowSpan="10">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機</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械</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70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全球發展工程學士學位學程機械工程組</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生物機電工程系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30838" name="文字方塊 5"/>
          <p:cNvSpPr txBox="1">
            <a:spLocks noChangeArrowheads="1"/>
          </p:cNvSpPr>
          <p:nvPr/>
        </p:nvSpPr>
        <p:spPr bwMode="auto">
          <a:xfrm>
            <a:off x="482179" y="1104900"/>
            <a:ext cx="3873797" cy="461665"/>
          </a:xfrm>
          <a:prstGeom prst="rect">
            <a:avLst/>
          </a:prstGeom>
          <a:noFill/>
          <a:ln w="9525">
            <a:noFill/>
            <a:miter lim="800000"/>
            <a:headEnd/>
            <a:tailEnd/>
          </a:ln>
        </p:spPr>
        <p:txBody>
          <a:bodyPr wrap="square">
            <a:spAutoFit/>
          </a:bodyPr>
          <a:lstStyle/>
          <a:p>
            <a:r>
              <a:rPr lang="zh-TW" altLang="en-US" sz="2400">
                <a:latin typeface="Times New Roman" pitchFamily="18" charset="0"/>
                <a:ea typeface="標楷體" pitchFamily="65" charset="-120"/>
                <a:cs typeface="Times New Roman" pitchFamily="18" charset="0"/>
              </a:rPr>
              <a:t>例：</a:t>
            </a:r>
            <a:r>
              <a:rPr lang="en-US" altLang="zh-TW" sz="240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一般生</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ea typeface="標楷體" pitchFamily="65" charset="-120"/>
              <a:cs typeface="Times New Roman" pitchFamily="18" charset="0"/>
            </a:endParaRPr>
          </a:p>
        </p:txBody>
      </p:sp>
      <p:sp>
        <p:nvSpPr>
          <p:cNvPr id="30839" name="標題 1"/>
          <p:cNvSpPr>
            <a:spLocks noGrp="1"/>
          </p:cNvSpPr>
          <p:nvPr>
            <p:ph type="title"/>
          </p:nvPr>
        </p:nvSpPr>
        <p:spPr>
          <a:xfrm>
            <a:off x="395288" y="260350"/>
            <a:ext cx="8064500"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3/7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dirty="0"/>
          </a:p>
        </p:txBody>
      </p:sp>
      <p:sp>
        <p:nvSpPr>
          <p:cNvPr id="5" name="矩形 4"/>
          <p:cNvSpPr/>
          <p:nvPr/>
        </p:nvSpPr>
        <p:spPr>
          <a:xfrm>
            <a:off x="5058245" y="1647456"/>
            <a:ext cx="504825" cy="480673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842" name="標題 1"/>
          <p:cNvSpPr txBox="1">
            <a:spLocks/>
          </p:cNvSpPr>
          <p:nvPr/>
        </p:nvSpPr>
        <p:spPr bwMode="auto">
          <a:xfrm>
            <a:off x="6958012" y="1019177"/>
            <a:ext cx="1152525"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33</a:t>
            </a:fld>
            <a:endParaRPr lang="en-US" altLang="zh-TW" dirty="0"/>
          </a:p>
        </p:txBody>
      </p:sp>
      <p:sp>
        <p:nvSpPr>
          <p:cNvPr id="9" name="矩形 8"/>
          <p:cNvSpPr/>
          <p:nvPr/>
        </p:nvSpPr>
        <p:spPr>
          <a:xfrm>
            <a:off x="323528" y="2754922"/>
            <a:ext cx="4752404" cy="36992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2354392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468313" y="1131120"/>
            <a:ext cx="4248150" cy="461963"/>
          </a:xfrm>
          <a:prstGeom prst="rect">
            <a:avLst/>
          </a:prstGeom>
          <a:noFill/>
          <a:ln w="9525">
            <a:noFill/>
            <a:miter lim="800000"/>
            <a:headEnd/>
            <a:tailEnd/>
          </a:ln>
        </p:spPr>
        <p:txBody>
          <a:bodyPr anchor="t">
            <a:spAutoFit/>
          </a:bodyPr>
          <a:lstStyle/>
          <a:p>
            <a:r>
              <a:rPr lang="zh-TW" altLang="en-US" sz="2400" dirty="0">
                <a:latin typeface="Times New Roman" pitchFamily="18" charset="0"/>
                <a:ea typeface="標楷體" pitchFamily="65" charset="-120"/>
                <a:cs typeface="Times New Roman" pitchFamily="18" charset="0"/>
              </a:rPr>
              <a:t>例：</a:t>
            </a:r>
            <a:r>
              <a:rPr lang="en-US" altLang="zh-TW" sz="2400" dirty="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原住民生</a:t>
            </a:r>
          </a:p>
        </p:txBody>
      </p:sp>
      <p:sp>
        <p:nvSpPr>
          <p:cNvPr id="32771" name="標題 1"/>
          <p:cNvSpPr>
            <a:spLocks noGrp="1"/>
          </p:cNvSpPr>
          <p:nvPr>
            <p:ph type="title"/>
          </p:nvPr>
        </p:nvSpPr>
        <p:spPr>
          <a:xfrm>
            <a:off x="395288" y="260350"/>
            <a:ext cx="8064500"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4/7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dirty="0"/>
          </a:p>
        </p:txBody>
      </p:sp>
      <p:sp>
        <p:nvSpPr>
          <p:cNvPr id="32772" name="標題 1"/>
          <p:cNvSpPr txBox="1">
            <a:spLocks/>
          </p:cNvSpPr>
          <p:nvPr/>
        </p:nvSpPr>
        <p:spPr bwMode="auto">
          <a:xfrm>
            <a:off x="6946925" y="1045394"/>
            <a:ext cx="1152525"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2</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34</a:t>
            </a:fld>
            <a:endParaRPr lang="en-US" altLang="zh-TW" dirty="0"/>
          </a:p>
        </p:txBody>
      </p:sp>
      <p:graphicFrame>
        <p:nvGraphicFramePr>
          <p:cNvPr id="11" name="表格 10"/>
          <p:cNvGraphicFramePr>
            <a:graphicFrameLocks noGrp="1"/>
          </p:cNvGraphicFramePr>
          <p:nvPr>
            <p:extLst>
              <p:ext uri="{D42A27DB-BD31-4B8C-83A1-F6EECF244321}">
                <p14:modId xmlns:p14="http://schemas.microsoft.com/office/powerpoint/2010/main" val="3319688294"/>
              </p:ext>
            </p:extLst>
          </p:nvPr>
        </p:nvGraphicFramePr>
        <p:xfrm>
          <a:off x="376315" y="1678807"/>
          <a:ext cx="7992888" cy="4811387"/>
        </p:xfrm>
        <a:graphic>
          <a:graphicData uri="http://schemas.openxmlformats.org/drawingml/2006/table">
            <a:tbl>
              <a:tblPr>
                <a:tableStyleId>{5C22544A-7EE6-4342-B048-85BDC9FD1C3A}</a:tableStyleId>
              </a:tblPr>
              <a:tblGrid>
                <a:gridCol w="384910">
                  <a:extLst>
                    <a:ext uri="{9D8B030D-6E8A-4147-A177-3AD203B41FA5}">
                      <a16:colId xmlns:a16="http://schemas.microsoft.com/office/drawing/2014/main" val="20000"/>
                    </a:ext>
                  </a:extLst>
                </a:gridCol>
                <a:gridCol w="441905">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gridCol w="397321">
                  <a:extLst>
                    <a:ext uri="{9D8B030D-6E8A-4147-A177-3AD203B41FA5}">
                      <a16:colId xmlns:a16="http://schemas.microsoft.com/office/drawing/2014/main" val="20010"/>
                    </a:ext>
                  </a:extLst>
                </a:gridCol>
              </a:tblGrid>
              <a:tr h="234556">
                <a:tc rowSpan="2">
                  <a:txBody>
                    <a:bodyPr/>
                    <a:lstStyle/>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群</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類</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alt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1834">
                <a:tc rowSpan="10">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機</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械</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70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全球發展工程學士學位學程機械工程組</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生物機電工程系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2" name="矩形 11"/>
          <p:cNvSpPr/>
          <p:nvPr/>
        </p:nvSpPr>
        <p:spPr>
          <a:xfrm>
            <a:off x="376315" y="2783822"/>
            <a:ext cx="4680520" cy="37063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5626822" y="1919726"/>
            <a:ext cx="457346" cy="457046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5056835" y="1681700"/>
            <a:ext cx="569987" cy="480849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603702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295945" y="1135037"/>
            <a:ext cx="5095725" cy="461665"/>
          </a:xfrm>
          <a:prstGeom prst="rect">
            <a:avLst/>
          </a:prstGeom>
          <a:noFill/>
          <a:ln w="9525">
            <a:noFill/>
            <a:miter lim="800000"/>
            <a:headEnd/>
            <a:tailEnd/>
          </a:ln>
        </p:spPr>
        <p:txBody>
          <a:bodyPr wrap="square">
            <a:spAutoFit/>
          </a:bodyPr>
          <a:lstStyle/>
          <a:p>
            <a:r>
              <a:rPr lang="zh-TW" altLang="en-US" sz="2400">
                <a:latin typeface="Times New Roman" pitchFamily="18" charset="0"/>
                <a:ea typeface="標楷體" pitchFamily="65" charset="-120"/>
                <a:cs typeface="Times New Roman" pitchFamily="18" charset="0"/>
              </a:rPr>
              <a:t>例：</a:t>
            </a:r>
            <a:r>
              <a:rPr lang="en-US" altLang="zh-TW" sz="2400">
                <a:latin typeface="Times New Roman" pitchFamily="18" charset="0"/>
                <a:ea typeface="標楷體" pitchFamily="65" charset="-120"/>
                <a:cs typeface="Times New Roman" pitchFamily="18" charset="0"/>
              </a:rPr>
              <a:t>53</a:t>
            </a:r>
            <a:r>
              <a:rPr lang="zh-TW" altLang="en-US" sz="2400" dirty="0">
                <a:latin typeface="Times New Roman" pitchFamily="18" charset="0"/>
                <a:ea typeface="標楷體" pitchFamily="65" charset="-120"/>
                <a:cs typeface="Times New Roman" pitchFamily="18" charset="0"/>
              </a:rPr>
              <a:t>商管外語群</a:t>
            </a:r>
            <a:r>
              <a:rPr lang="en-US" altLang="zh-TW" sz="2400" dirty="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一</a:t>
            </a:r>
            <a:r>
              <a:rPr lang="en-US" altLang="zh-TW" sz="2400" dirty="0">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跨群</a:t>
            </a:r>
            <a:r>
              <a:rPr lang="en-US" altLang="zh-TW"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類</a:t>
            </a:r>
            <a:r>
              <a:rPr lang="en-US" altLang="zh-TW"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考生</a:t>
            </a:r>
          </a:p>
        </p:txBody>
      </p:sp>
      <p:sp>
        <p:nvSpPr>
          <p:cNvPr id="32771" name="標題 1"/>
          <p:cNvSpPr>
            <a:spLocks noGrp="1"/>
          </p:cNvSpPr>
          <p:nvPr>
            <p:ph type="title"/>
          </p:nvPr>
        </p:nvSpPr>
        <p:spPr>
          <a:xfrm>
            <a:off x="395288" y="260350"/>
            <a:ext cx="8064500"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5/7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dirty="0"/>
          </a:p>
        </p:txBody>
      </p:sp>
      <p:sp>
        <p:nvSpPr>
          <p:cNvPr id="32772" name="標題 1"/>
          <p:cNvSpPr txBox="1">
            <a:spLocks/>
          </p:cNvSpPr>
          <p:nvPr/>
        </p:nvSpPr>
        <p:spPr bwMode="auto">
          <a:xfrm>
            <a:off x="6795813" y="1114449"/>
            <a:ext cx="1152525" cy="48225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917131552"/>
              </p:ext>
            </p:extLst>
          </p:nvPr>
        </p:nvGraphicFramePr>
        <p:xfrm>
          <a:off x="419074" y="1700808"/>
          <a:ext cx="7753325" cy="4320480"/>
        </p:xfrm>
        <a:graphic>
          <a:graphicData uri="http://schemas.openxmlformats.org/drawingml/2006/table">
            <a:tbl>
              <a:tblPr>
                <a:tableStyleId>{5C22544A-7EE6-4342-B048-85BDC9FD1C3A}</a:tableStyleId>
              </a:tblPr>
              <a:tblGrid>
                <a:gridCol w="421908">
                  <a:extLst>
                    <a:ext uri="{9D8B030D-6E8A-4147-A177-3AD203B41FA5}">
                      <a16:colId xmlns:a16="http://schemas.microsoft.com/office/drawing/2014/main" val="20000"/>
                    </a:ext>
                  </a:extLst>
                </a:gridCol>
                <a:gridCol w="507762">
                  <a:extLst>
                    <a:ext uri="{9D8B030D-6E8A-4147-A177-3AD203B41FA5}">
                      <a16:colId xmlns:a16="http://schemas.microsoft.com/office/drawing/2014/main" val="20001"/>
                    </a:ext>
                  </a:extLst>
                </a:gridCol>
                <a:gridCol w="1780230">
                  <a:extLst>
                    <a:ext uri="{9D8B030D-6E8A-4147-A177-3AD203B41FA5}">
                      <a16:colId xmlns:a16="http://schemas.microsoft.com/office/drawing/2014/main" val="20002"/>
                    </a:ext>
                  </a:extLst>
                </a:gridCol>
                <a:gridCol w="1731325">
                  <a:extLst>
                    <a:ext uri="{9D8B030D-6E8A-4147-A177-3AD203B41FA5}">
                      <a16:colId xmlns:a16="http://schemas.microsoft.com/office/drawing/2014/main" val="20003"/>
                    </a:ext>
                  </a:extLst>
                </a:gridCol>
                <a:gridCol w="526925">
                  <a:extLst>
                    <a:ext uri="{9D8B030D-6E8A-4147-A177-3AD203B41FA5}">
                      <a16:colId xmlns:a16="http://schemas.microsoft.com/office/drawing/2014/main" val="20004"/>
                    </a:ext>
                  </a:extLst>
                </a:gridCol>
                <a:gridCol w="376375">
                  <a:extLst>
                    <a:ext uri="{9D8B030D-6E8A-4147-A177-3AD203B41FA5}">
                      <a16:colId xmlns:a16="http://schemas.microsoft.com/office/drawing/2014/main" val="20005"/>
                    </a:ext>
                  </a:extLst>
                </a:gridCol>
                <a:gridCol w="376375">
                  <a:extLst>
                    <a:ext uri="{9D8B030D-6E8A-4147-A177-3AD203B41FA5}">
                      <a16:colId xmlns:a16="http://schemas.microsoft.com/office/drawing/2014/main" val="20006"/>
                    </a:ext>
                  </a:extLst>
                </a:gridCol>
                <a:gridCol w="301100">
                  <a:extLst>
                    <a:ext uri="{9D8B030D-6E8A-4147-A177-3AD203B41FA5}">
                      <a16:colId xmlns:a16="http://schemas.microsoft.com/office/drawing/2014/main" val="20007"/>
                    </a:ext>
                  </a:extLst>
                </a:gridCol>
                <a:gridCol w="752750">
                  <a:extLst>
                    <a:ext uri="{9D8B030D-6E8A-4147-A177-3AD203B41FA5}">
                      <a16:colId xmlns:a16="http://schemas.microsoft.com/office/drawing/2014/main" val="20008"/>
                    </a:ext>
                  </a:extLst>
                </a:gridCol>
                <a:gridCol w="451650">
                  <a:extLst>
                    <a:ext uri="{9D8B030D-6E8A-4147-A177-3AD203B41FA5}">
                      <a16:colId xmlns:a16="http://schemas.microsoft.com/office/drawing/2014/main" val="20009"/>
                    </a:ext>
                  </a:extLst>
                </a:gridCol>
                <a:gridCol w="526925">
                  <a:extLst>
                    <a:ext uri="{9D8B030D-6E8A-4147-A177-3AD203B41FA5}">
                      <a16:colId xmlns:a16="http://schemas.microsoft.com/office/drawing/2014/main" val="20010"/>
                    </a:ext>
                  </a:extLst>
                </a:gridCol>
              </a:tblGrid>
              <a:tr h="277373">
                <a:tc rowSpan="2">
                  <a:txBody>
                    <a:bodyPr/>
                    <a:lstStyle/>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群</a:t>
                      </a:r>
                      <a:endParaRPr lang="en-US" altLang="zh-TW" sz="1600" kern="100" dirty="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類</a:t>
                      </a:r>
                      <a:endParaRPr lang="en-US" altLang="zh-TW" sz="1600" kern="100" dirty="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別</a:t>
                      </a:r>
                      <a:endParaRPr lang="zh-TW" sz="1600" kern="100" dirty="0">
                        <a:solidFill>
                          <a:schemeClr val="dk1"/>
                        </a:solidFill>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44270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3450">
                <a:tc rowSpan="6">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09</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商業管理</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effectLst/>
                          <a:latin typeface="Times New Roman" pitchFamily="18" charset="0"/>
                          <a:cs typeface="Times New Roman" pitchFamily="18" charset="0"/>
                        </a:rPr>
                        <a:t>09</a:t>
                      </a:r>
                      <a:r>
                        <a:rPr lang="en-US" sz="1200" b="1" kern="100" spc="-50" baseline="0" dirty="0">
                          <a:effectLst/>
                          <a:latin typeface="Times New Roman" pitchFamily="18" charset="0"/>
                          <a:cs typeface="Times New Roman" pitchFamily="18" charset="0"/>
                        </a:rPr>
                        <a:t>001</a:t>
                      </a:r>
                      <a:endParaRPr lang="zh-TW" sz="2000" b="1" kern="100" spc="-50" baseline="0" dirty="0">
                        <a:effectLst/>
                        <a:latin typeface="Times New Roman" pitchFamily="18" charset="0"/>
                        <a:ea typeface="新細明體"/>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00" dirty="0">
                          <a:effectLst/>
                          <a:latin typeface="標楷體" pitchFamily="65" charset="-120"/>
                          <a:ea typeface="標楷體" pitchFamily="65" charset="-120"/>
                        </a:rPr>
                        <a:t>工業管理</a:t>
                      </a:r>
                      <a:r>
                        <a:rPr lang="zh-TW" altLang="zh-TW" sz="1600" kern="100" dirty="0">
                          <a:effectLst/>
                          <a:latin typeface="標楷體" pitchFamily="65" charset="-120"/>
                          <a:ea typeface="標楷體" pitchFamily="65" charset="-120"/>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企業管理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臺灣</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資訊管理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國立雲林科技大學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工業工程與管理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238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005</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雲林</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企業管理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006</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雲林</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資訊管理系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07692">
                <a:tc rowSpan="4">
                  <a:txBody>
                    <a:bodyPr/>
                    <a:lstStyle/>
                    <a:p>
                      <a:pPr algn="ctr" fontAlgn="ctr">
                        <a:lnSpc>
                          <a:spcPts val="1700"/>
                        </a:lnSpc>
                        <a:spcAft>
                          <a:spcPts val="0"/>
                        </a:spcAft>
                      </a:pPr>
                      <a:r>
                        <a:rPr lang="en-US" altLang="zh-TW" sz="1800" kern="100" dirty="0">
                          <a:effectLst/>
                          <a:latin typeface="Times New Roman" pitchFamily="18" charset="0"/>
                          <a:ea typeface="標楷體" pitchFamily="65" charset="-120"/>
                          <a:cs typeface="Times New Roman" pitchFamily="18" charset="0"/>
                        </a:rPr>
                        <a:t>15</a:t>
                      </a:r>
                    </a:p>
                    <a:p>
                      <a:pPr algn="ctr" fontAlgn="ctr">
                        <a:lnSpc>
                          <a:spcPts val="1700"/>
                        </a:lnSpc>
                        <a:spcAft>
                          <a:spcPts val="0"/>
                        </a:spcAft>
                      </a:pPr>
                      <a:r>
                        <a:rPr lang="zh-TW" altLang="en-US" sz="1800" kern="100" dirty="0">
                          <a:effectLst/>
                          <a:latin typeface="Times New Roman" pitchFamily="18" charset="0"/>
                          <a:ea typeface="標楷體" pitchFamily="65" charset="-120"/>
                          <a:cs typeface="Times New Roman" pitchFamily="18" charset="0"/>
                        </a:rPr>
                        <a:t>外語</a:t>
                      </a:r>
                      <a:endParaRPr lang="en-US" altLang="zh-TW" sz="1800" kern="100" dirty="0">
                        <a:effectLst/>
                        <a:latin typeface="Times New Roman" pitchFamily="18" charset="0"/>
                        <a:ea typeface="標楷體" pitchFamily="65" charset="-120"/>
                        <a:cs typeface="Times New Roman" pitchFamily="18" charset="0"/>
                      </a:endParaRPr>
                    </a:p>
                    <a:p>
                      <a:pPr algn="ctr" fontAlgn="ctr">
                        <a:lnSpc>
                          <a:spcPts val="1700"/>
                        </a:lnSpc>
                        <a:spcAft>
                          <a:spcPts val="0"/>
                        </a:spcAft>
                      </a:pPr>
                      <a:r>
                        <a:rPr lang="zh-TW" altLang="en-US" sz="1800" kern="100" dirty="0">
                          <a:effectLst/>
                          <a:latin typeface="Times New Roman" pitchFamily="18" charset="0"/>
                          <a:ea typeface="標楷體" pitchFamily="65" charset="-120"/>
                          <a:cs typeface="Times New Roman" pitchFamily="18" charset="0"/>
                        </a:rPr>
                        <a:t>群英語類</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001</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a:solidFill>
                            <a:schemeClr val="dk1"/>
                          </a:solidFill>
                          <a:effectLst/>
                          <a:latin typeface="標楷體" pitchFamily="65" charset="-120"/>
                          <a:ea typeface="標楷體" pitchFamily="65" charset="-120"/>
                          <a:cs typeface="+mn-cs"/>
                        </a:rPr>
                        <a:t>國立臺灣科技大學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應用外語</a:t>
                      </a:r>
                      <a:r>
                        <a:rPr 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雲林</a:t>
                      </a:r>
                      <a:r>
                        <a:rPr 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應用外語</a:t>
                      </a:r>
                      <a:r>
                        <a:rPr lang="zh-TW" alt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雲林</a:t>
                      </a:r>
                      <a:r>
                        <a:rPr lang="zh-TW" alt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財務金融</a:t>
                      </a:r>
                      <a:r>
                        <a:rPr lang="zh-TW" alt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雲林</a:t>
                      </a:r>
                      <a:r>
                        <a:rPr lang="zh-TW" alt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企業管理</a:t>
                      </a:r>
                      <a:r>
                        <a:rPr lang="zh-TW" alt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0" name="矩形 9"/>
          <p:cNvSpPr/>
          <p:nvPr/>
        </p:nvSpPr>
        <p:spPr>
          <a:xfrm>
            <a:off x="395288" y="2411180"/>
            <a:ext cx="4464744" cy="362977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a:xfrm>
            <a:off x="6612779" y="6309320"/>
            <a:ext cx="2133600" cy="476250"/>
          </a:xfrm>
        </p:spPr>
        <p:txBody>
          <a:bodyPr/>
          <a:lstStyle/>
          <a:p>
            <a:pPr>
              <a:defRPr/>
            </a:pPr>
            <a:fld id="{AA39E74D-A58A-46CC-986A-EE1885732F1F}" type="slidenum">
              <a:rPr lang="zh-TW" altLang="en-US" smtClean="0"/>
              <a:pPr>
                <a:defRPr/>
              </a:pPr>
              <a:t>35</a:t>
            </a:fld>
            <a:endParaRPr lang="en-US" altLang="zh-TW" dirty="0"/>
          </a:p>
        </p:txBody>
      </p:sp>
    </p:spTree>
    <p:extLst>
      <p:ext uri="{BB962C8B-B14F-4D97-AF65-F5344CB8AC3E}">
        <p14:creationId xmlns:p14="http://schemas.microsoft.com/office/powerpoint/2010/main" val="4269211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6/7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3" name="內容版面配置區 2"/>
          <p:cNvSpPr>
            <a:spLocks noGrp="1"/>
          </p:cNvSpPr>
          <p:nvPr>
            <p:ph idx="1"/>
          </p:nvPr>
        </p:nvSpPr>
        <p:spPr>
          <a:xfrm>
            <a:off x="395536" y="1124744"/>
            <a:ext cx="7848872" cy="5112568"/>
          </a:xfrm>
        </p:spPr>
        <p:txBody>
          <a:bodyPr/>
          <a:lstStyle/>
          <a:p>
            <a:pPr marL="0" indent="0" algn="just">
              <a:spcBef>
                <a:spcPts val="1200"/>
              </a:spcBef>
              <a:buNone/>
              <a:defRPr/>
            </a:pPr>
            <a:r>
              <a:rPr lang="zh-TW" altLang="en-US" sz="2400" b="1" dirty="0">
                <a:latin typeface="標楷體" pitchFamily="65" charset="-120"/>
                <a:ea typeface="標楷體" pitchFamily="65" charset="-120"/>
              </a:rPr>
              <a:t>注意事項：</a:t>
            </a:r>
            <a:endParaRPr lang="en-US" altLang="zh-TW" sz="2400" b="1" dirty="0">
              <a:latin typeface="標楷體" pitchFamily="65" charset="-120"/>
              <a:ea typeface="標楷體" pitchFamily="65" charset="-120"/>
            </a:endParaRPr>
          </a:p>
          <a:p>
            <a:pPr marL="266700" indent="-266700" algn="just">
              <a:spcBef>
                <a:spcPts val="1200"/>
              </a:spcBef>
              <a:buFont typeface="+mj-lt"/>
              <a:buAutoNum type="arabicPeriod"/>
              <a:defRPr/>
            </a:pP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考生首次上網選填登記志願，登入系統時須自行設定通行碼，設定完後請列印通行碼設定表妥善保存。通行碼切勿提供給他人使用，如果因此造成個人資料外洩或權益受損，概由考生自行負責。</a:t>
            </a:r>
            <a:endPar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r>
              <a:rPr lang="zh-TW" altLang="en-US" sz="2400" dirty="0">
                <a:latin typeface="Times New Roman" panose="02020603050405020304" pitchFamily="18" charset="0"/>
                <a:ea typeface="標楷體" pitchFamily="65" charset="-120"/>
                <a:cs typeface="Times New Roman" panose="02020603050405020304" pitchFamily="18" charset="0"/>
              </a:rPr>
              <a:t>考生於網路選填登記志願前，若欲登入本委員會各項系統</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如資格審查系統、繳款單列印及繳款帳號查詢系統、繳費狀態查詢系統、個人總成績查詢系統</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，均須輸入</a:t>
            </a:r>
            <a:r>
              <a:rPr lang="zh-TW" altLang="en-US" sz="2400" b="1"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400"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出生年月日</a:t>
            </a:r>
            <a:r>
              <a:rPr lang="zh-TW" altLang="en-US" sz="2400" dirty="0">
                <a:latin typeface="Times New Roman" panose="02020603050405020304" pitchFamily="18" charset="0"/>
                <a:ea typeface="標楷體" pitchFamily="65" charset="-120"/>
                <a:cs typeface="Times New Roman" panose="02020603050405020304" pitchFamily="18" charset="0"/>
              </a:rPr>
              <a:t>及</a:t>
            </a:r>
            <a:r>
              <a:rPr lang="zh-TW" altLang="en-US" sz="2400" b="1"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400" dirty="0">
                <a:latin typeface="Times New Roman" panose="02020603050405020304" pitchFamily="18" charset="0"/>
                <a:ea typeface="標楷體" pitchFamily="65" charset="-120"/>
                <a:cs typeface="Times New Roman" panose="02020603050405020304" pitchFamily="18" charset="0"/>
              </a:rPr>
              <a:t>即可登入。</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r>
              <a:rPr lang="zh-TW" altLang="en-US" sz="2400" dirty="0">
                <a:latin typeface="Times New Roman" panose="02020603050405020304" pitchFamily="18" charset="0"/>
                <a:ea typeface="標楷體" pitchFamily="65" charset="-120"/>
                <a:cs typeface="Times New Roman" panose="02020603050405020304" pitchFamily="18" charset="0"/>
              </a:rPr>
              <a:t>本委員會將於網路選填登記志願期間，於網站置放「網路選填登記志願系統操作手冊」供考生下載參考使用。</a:t>
            </a:r>
          </a:p>
          <a:p>
            <a:pPr marL="266700" indent="-266700" algn="just">
              <a:spcBef>
                <a:spcPts val="1200"/>
              </a:spcBef>
              <a:buFont typeface="+mj-lt"/>
              <a:buAutoNum type="arabicPeriod"/>
              <a:defRPr/>
            </a:pPr>
            <a:endParaRPr lang="zh-TW" altLang="en-US" sz="2400" b="1"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36</a:t>
            </a:fld>
            <a:endParaRPr lang="en-US" altLang="zh-TW"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7544" y="332656"/>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3" name="內容版面配置區 2"/>
          <p:cNvSpPr>
            <a:spLocks noGrp="1"/>
          </p:cNvSpPr>
          <p:nvPr>
            <p:ph idx="1"/>
          </p:nvPr>
        </p:nvSpPr>
        <p:spPr>
          <a:xfrm>
            <a:off x="279735" y="1268760"/>
            <a:ext cx="8136904" cy="5112568"/>
          </a:xfrm>
        </p:spPr>
        <p:txBody>
          <a:bodyPr/>
          <a:lstStyle/>
          <a:p>
            <a:pPr marL="266400" indent="-266400" algn="just">
              <a:spcBef>
                <a:spcPts val="1200"/>
              </a:spcBef>
              <a:buFont typeface="+mj-lt"/>
              <a:buAutoNum type="arabicPeriod" startAt="4"/>
              <a:tabLst>
                <a:tab pos="266700" algn="l"/>
              </a:tabLst>
              <a:defRPr/>
            </a:pPr>
            <a:r>
              <a:rPr lang="zh-TW" altLang="en-US" sz="2100" dirty="0">
                <a:latin typeface="Times New Roman" panose="02020603050405020304" pitchFamily="18" charset="0"/>
                <a:ea typeface="標楷體" pitchFamily="65" charset="-120"/>
                <a:cs typeface="Times New Roman" panose="02020603050405020304" pitchFamily="18" charset="0"/>
              </a:rPr>
              <a:t>考生完成網路選填登記志願並確定送出後，系統將產生考生所選填志願校系科</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組</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、學程資料之「志願表」</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含考生基本資料及驗證條碼</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a:t>
            </a:r>
            <a:r>
              <a:rPr lang="zh-TW" altLang="en-US" sz="2100" dirty="0">
                <a:solidFill>
                  <a:srgbClr val="FF0000"/>
                </a:solidFill>
                <a:latin typeface="Times New Roman" panose="02020603050405020304" pitchFamily="18" charset="0"/>
                <a:ea typeface="標楷體" pitchFamily="65" charset="-120"/>
                <a:cs typeface="Times New Roman" panose="02020603050405020304" pitchFamily="18" charset="0"/>
              </a:rPr>
              <a:t>志願表為考生完成網路選填登記志願之重要憑證，請考生務必下載儲存至電腦或列印並妥善保存，以免影響自身權益</a:t>
            </a:r>
            <a:r>
              <a:rPr lang="zh-TW" altLang="en-US" sz="2100" dirty="0">
                <a:latin typeface="Times New Roman" panose="02020603050405020304" pitchFamily="18" charset="0"/>
                <a:ea typeface="標楷體" pitchFamily="65" charset="-120"/>
                <a:cs typeface="Times New Roman" panose="02020603050405020304" pitchFamily="18" charset="0"/>
              </a:rPr>
              <a:t>。考生申請分發結果複查時，須檢附志願表，本委員會始予受理；未確定送出之考生，將無法列印志願表，即喪失申請分發結果複查之資格，請考生特別注意。</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startAt="4"/>
              <a:tabLst>
                <a:tab pos="266700" algn="l"/>
              </a:tabLst>
              <a:defRPr/>
            </a:pPr>
            <a:r>
              <a:rPr lang="zh-TW" altLang="en-US" sz="2000" b="1" dirty="0">
                <a:latin typeface="Times New Roman" panose="02020603050405020304" pitchFamily="18" charset="0"/>
                <a:ea typeface="標楷體" pitchFamily="65" charset="-120"/>
                <a:cs typeface="Times New Roman" panose="02020603050405020304" pitchFamily="18" charset="0"/>
              </a:rPr>
              <a:t>凡未於規定時間內上網選填登記志願，或雖有上網選填登記志願但未做任何暫存志願者，以未選填登記論，並即喪失分發機會。若考生已上網選填登記但僅暫存志願，卻未於規定時間內將志願確定送出，</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考生必須看到系統畫面出現「您已完成網路選填登記志願」訊息，並產生志願表，才算完成網路選填登記志願程序</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latin typeface="Times New Roman" panose="02020603050405020304" pitchFamily="18" charset="0"/>
                <a:ea typeface="標楷體" pitchFamily="65" charset="-120"/>
                <a:cs typeface="Times New Roman" panose="02020603050405020304" pitchFamily="18" charset="0"/>
              </a:rPr>
              <a:t>，本委員會將以考生最後暫存於網路選填登記志願系統內之志願選填資料作為分發之依據，考生不得異議。</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en-US" altLang="zh-TW" sz="21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37</a:t>
            </a:fld>
            <a:endParaRPr lang="en-US" altLang="zh-TW" dirty="0"/>
          </a:p>
        </p:txBody>
      </p:sp>
    </p:spTree>
    <p:extLst>
      <p:ext uri="{BB962C8B-B14F-4D97-AF65-F5344CB8AC3E}">
        <p14:creationId xmlns:p14="http://schemas.microsoft.com/office/powerpoint/2010/main" val="3106779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txBox="1">
            <a:spLocks/>
          </p:cNvSpPr>
          <p:nvPr/>
        </p:nvSpPr>
        <p:spPr bwMode="auto">
          <a:xfrm>
            <a:off x="466378" y="260648"/>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八</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1/3</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8915" name="內容版面配置區 2"/>
          <p:cNvSpPr txBox="1">
            <a:spLocks/>
          </p:cNvSpPr>
          <p:nvPr/>
        </p:nvSpPr>
        <p:spPr bwMode="auto">
          <a:xfrm>
            <a:off x="395536" y="1124744"/>
            <a:ext cx="8291264" cy="5184576"/>
          </a:xfrm>
          <a:prstGeom prst="rect">
            <a:avLst/>
          </a:prstGeom>
          <a:noFill/>
          <a:ln w="9525">
            <a:noFill/>
            <a:miter lim="800000"/>
            <a:headEnd/>
            <a:tailEnd/>
          </a:ln>
        </p:spPr>
        <p:txBody>
          <a:bodyPr/>
          <a:lstStyle/>
          <a:p>
            <a:pPr marL="342900" indent="-342900" eaLnBrk="0" hangingPunct="0">
              <a:spcBef>
                <a:spcPct val="20000"/>
              </a:spcBef>
              <a:buFontTx/>
              <a:buBlip>
                <a:blip r:embed="rId3"/>
              </a:buBlip>
            </a:pPr>
            <a:r>
              <a:rPr lang="zh-TW" altLang="en-US" sz="2100" dirty="0">
                <a:latin typeface="標楷體" pitchFamily="65" charset="-120"/>
                <a:ea typeface="標楷體" pitchFamily="65" charset="-120"/>
              </a:rPr>
              <a:t>分發原則：</a:t>
            </a:r>
            <a:br>
              <a:rPr lang="en-US" altLang="zh-TW" sz="2100" dirty="0">
                <a:latin typeface="標楷體" pitchFamily="65" charset="-120"/>
                <a:ea typeface="標楷體" pitchFamily="65" charset="-120"/>
              </a:rPr>
            </a:br>
            <a:r>
              <a:rPr lang="zh-TW" altLang="en-US" sz="2100" b="1" dirty="0">
                <a:solidFill>
                  <a:srgbClr val="FF0000"/>
                </a:solidFill>
                <a:latin typeface="標楷體" pitchFamily="65" charset="-120"/>
                <a:ea typeface="標楷體" pitchFamily="65" charset="-120"/>
              </a:rPr>
              <a:t>先依照各招生群</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類</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別之校系科</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組</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、學程所選填登記考生之總分數高低順序，再按考生選填登記之志願序統一分發，每位考生至多錄取一個志願</a:t>
            </a:r>
            <a:r>
              <a:rPr lang="zh-TW" altLang="en-US" sz="2100" b="1" dirty="0">
                <a:latin typeface="標楷體" pitchFamily="65" charset="-120"/>
                <a:ea typeface="標楷體" pitchFamily="65" charset="-120"/>
              </a:rPr>
              <a:t>，總分數相同時，則依照同分參酌科目順序之分數高低作比較，較高者優先錄取，同分參酌科目順序統一規定及範例如下： </a:t>
            </a:r>
          </a:p>
          <a:p>
            <a:pPr eaLnBrk="0" hangingPunct="0">
              <a:spcBef>
                <a:spcPct val="2000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ㄧ</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先依據各科目成績採計之權重，</a:t>
            </a:r>
            <a:r>
              <a:rPr lang="zh-TW" altLang="en-US" sz="2100" b="1" u="sng" dirty="0">
                <a:solidFill>
                  <a:srgbClr val="FF0000"/>
                </a:solidFill>
                <a:latin typeface="標楷體" pitchFamily="65" charset="-120"/>
                <a:ea typeface="標楷體" pitchFamily="65" charset="-120"/>
              </a:rPr>
              <a:t>由大至小為順序</a:t>
            </a:r>
            <a:r>
              <a:rPr lang="zh-TW" altLang="en-US" sz="2100" b="1" dirty="0">
                <a:latin typeface="標楷體" pitchFamily="65" charset="-120"/>
                <a:ea typeface="標楷體" pitchFamily="65" charset="-120"/>
              </a:rPr>
              <a:t>。</a:t>
            </a:r>
          </a:p>
          <a:p>
            <a:pPr eaLnBrk="0" hangingPunct="0">
              <a:spcBef>
                <a:spcPct val="2000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若遇採計科目成績之權重相同時，則依序以</a:t>
            </a:r>
            <a:r>
              <a:rPr lang="zh-TW" altLang="en-US" sz="2100" b="1" u="sng" dirty="0">
                <a:solidFill>
                  <a:srgbClr val="FF0000"/>
                </a:solidFill>
                <a:latin typeface="標楷體" pitchFamily="65" charset="-120"/>
                <a:ea typeface="標楷體" pitchFamily="65" charset="-120"/>
              </a:rPr>
              <a:t>專業科目</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一</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a:t>
            </a:r>
            <a:endParaRPr lang="en-US" altLang="zh-TW" sz="2100" b="1" u="sng" dirty="0">
              <a:solidFill>
                <a:srgbClr val="FF0000"/>
              </a:solidFill>
              <a:latin typeface="標楷體" pitchFamily="65" charset="-120"/>
              <a:ea typeface="標楷體" pitchFamily="65" charset="-120"/>
            </a:endParaRPr>
          </a:p>
          <a:p>
            <a:pPr indent="1080000" eaLnBrk="0" hangingPunct="0">
              <a:spcBef>
                <a:spcPct val="20000"/>
              </a:spcBef>
            </a:pPr>
            <a:r>
              <a:rPr lang="zh-TW" altLang="en-US" sz="2100" b="1" u="sng" dirty="0">
                <a:solidFill>
                  <a:srgbClr val="FF0000"/>
                </a:solidFill>
                <a:latin typeface="標楷體" pitchFamily="65" charset="-120"/>
                <a:ea typeface="標楷體" pitchFamily="65" charset="-120"/>
              </a:rPr>
              <a:t>專業科目</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二</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、英文、國文、數學</a:t>
            </a:r>
            <a:r>
              <a:rPr lang="zh-TW" altLang="en-US" sz="2100" b="1" dirty="0">
                <a:latin typeface="標楷體" pitchFamily="65" charset="-120"/>
                <a:ea typeface="標楷體" pitchFamily="65" charset="-120"/>
              </a:rPr>
              <a:t>之科目為參酌順序。</a:t>
            </a:r>
          </a:p>
          <a:p>
            <a:pPr eaLnBrk="0" hangingPunct="0">
              <a:spcBef>
                <a:spcPct val="2000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三</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同分參酌範例：</a:t>
            </a:r>
          </a:p>
          <a:p>
            <a:pPr indent="1188000" eaLnBrk="0" hangingPunct="0">
              <a:spcBef>
                <a:spcPct val="20000"/>
              </a:spcBef>
            </a:pPr>
            <a:r>
              <a:rPr lang="zh-TW" altLang="en-US" sz="2100" b="1" dirty="0">
                <a:latin typeface="標楷體" pitchFamily="65" charset="-120"/>
                <a:ea typeface="標楷體" pitchFamily="65" charset="-120"/>
              </a:rPr>
              <a:t>某校系科</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組</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、學程所訂各科目成績採計權重為：</a:t>
            </a:r>
            <a:endParaRPr lang="en-US" altLang="zh-TW" sz="2100" b="1" dirty="0">
              <a:latin typeface="標楷體" pitchFamily="65" charset="-120"/>
              <a:ea typeface="標楷體" pitchFamily="65" charset="-120"/>
            </a:endParaRPr>
          </a:p>
          <a:p>
            <a:pPr indent="1188000" eaLnBrk="0" hangingPunct="0">
              <a:spcBef>
                <a:spcPct val="20000"/>
              </a:spcBef>
            </a:pPr>
            <a:r>
              <a:rPr lang="zh-TW" altLang="en-US" sz="2100" b="1" dirty="0">
                <a:latin typeface="Times New Roman" panose="02020603050405020304" pitchFamily="18" charset="0"/>
                <a:ea typeface="標楷體" pitchFamily="65" charset="-120"/>
                <a:cs typeface="Times New Roman" panose="02020603050405020304" pitchFamily="18" charset="0"/>
              </a:rPr>
              <a:t>國文</a:t>
            </a:r>
            <a:r>
              <a:rPr lang="en-US" altLang="zh-TW" sz="2100" b="1" dirty="0">
                <a:latin typeface="Times New Roman" panose="02020603050405020304" pitchFamily="18" charset="0"/>
                <a:ea typeface="標楷體" pitchFamily="65" charset="-120"/>
                <a:cs typeface="Times New Roman" panose="02020603050405020304" pitchFamily="18" charset="0"/>
              </a:rPr>
              <a:t>1</a:t>
            </a:r>
            <a:r>
              <a:rPr lang="zh-TW" altLang="en-US" sz="2100" b="1" dirty="0">
                <a:latin typeface="Times New Roman" panose="02020603050405020304" pitchFamily="18" charset="0"/>
                <a:ea typeface="標楷體" pitchFamily="65" charset="-120"/>
                <a:cs typeface="Times New Roman" panose="02020603050405020304" pitchFamily="18" charset="0"/>
              </a:rPr>
              <a:t>倍、英文</a:t>
            </a:r>
            <a:r>
              <a:rPr lang="en-US" altLang="zh-TW" sz="2100" b="1" dirty="0">
                <a:latin typeface="Times New Roman" panose="02020603050405020304" pitchFamily="18" charset="0"/>
                <a:ea typeface="標楷體" pitchFamily="65" charset="-120"/>
                <a:cs typeface="Times New Roman" panose="02020603050405020304" pitchFamily="18" charset="0"/>
              </a:rPr>
              <a:t>1.5</a:t>
            </a:r>
            <a:r>
              <a:rPr lang="zh-TW" altLang="en-US" sz="2100" b="1" dirty="0">
                <a:latin typeface="Times New Roman" panose="02020603050405020304" pitchFamily="18" charset="0"/>
                <a:ea typeface="標楷體" pitchFamily="65" charset="-120"/>
                <a:cs typeface="Times New Roman" panose="02020603050405020304" pitchFamily="18" charset="0"/>
              </a:rPr>
              <a:t>倍、數學</a:t>
            </a:r>
            <a:r>
              <a:rPr lang="en-US" altLang="zh-TW" sz="2100" b="1" dirty="0">
                <a:latin typeface="Times New Roman" panose="02020603050405020304" pitchFamily="18" charset="0"/>
                <a:ea typeface="標楷體" pitchFamily="65" charset="-120"/>
                <a:cs typeface="Times New Roman" panose="02020603050405020304" pitchFamily="18" charset="0"/>
              </a:rPr>
              <a:t>2</a:t>
            </a:r>
            <a:r>
              <a:rPr lang="zh-TW" altLang="en-US" sz="2100" b="1" dirty="0">
                <a:latin typeface="Times New Roman" panose="02020603050405020304" pitchFamily="18" charset="0"/>
                <a:ea typeface="標楷體" pitchFamily="65" charset="-120"/>
                <a:cs typeface="Times New Roman" panose="02020603050405020304" pitchFamily="18" charset="0"/>
              </a:rPr>
              <a:t>倍、專業</a:t>
            </a:r>
            <a:r>
              <a:rPr lang="en-US" altLang="zh-TW" sz="2100" b="1" dirty="0">
                <a:latin typeface="Times New Roman" panose="02020603050405020304" pitchFamily="18" charset="0"/>
                <a:ea typeface="標楷體" pitchFamily="65" charset="-120"/>
                <a:cs typeface="Times New Roman" panose="02020603050405020304" pitchFamily="18" charset="0"/>
              </a:rPr>
              <a:t>(</a:t>
            </a:r>
            <a:r>
              <a:rPr lang="zh-TW" altLang="en-US" sz="2100" b="1" dirty="0">
                <a:latin typeface="Times New Roman" panose="02020603050405020304" pitchFamily="18" charset="0"/>
                <a:ea typeface="標楷體" pitchFamily="65" charset="-120"/>
                <a:cs typeface="Times New Roman" panose="02020603050405020304" pitchFamily="18" charset="0"/>
              </a:rPr>
              <a:t>一</a:t>
            </a:r>
            <a:r>
              <a:rPr lang="en-US" altLang="zh-TW" sz="2100" b="1" dirty="0">
                <a:latin typeface="Times New Roman" panose="02020603050405020304" pitchFamily="18" charset="0"/>
                <a:ea typeface="標楷體" pitchFamily="65" charset="-120"/>
                <a:cs typeface="Times New Roman" panose="02020603050405020304" pitchFamily="18" charset="0"/>
              </a:rPr>
              <a:t>)3</a:t>
            </a:r>
            <a:r>
              <a:rPr lang="zh-TW" altLang="en-US" sz="2100" b="1" dirty="0">
                <a:latin typeface="Times New Roman" panose="02020603050405020304" pitchFamily="18" charset="0"/>
                <a:ea typeface="標楷體" pitchFamily="65" charset="-120"/>
                <a:cs typeface="Times New Roman" panose="02020603050405020304" pitchFamily="18" charset="0"/>
              </a:rPr>
              <a:t>倍、專業</a:t>
            </a:r>
            <a:r>
              <a:rPr lang="en-US" altLang="zh-TW" sz="2100" b="1" dirty="0">
                <a:latin typeface="Times New Roman" panose="02020603050405020304" pitchFamily="18" charset="0"/>
                <a:ea typeface="標楷體" pitchFamily="65" charset="-120"/>
                <a:cs typeface="Times New Roman" panose="02020603050405020304" pitchFamily="18" charset="0"/>
              </a:rPr>
              <a:t>(</a:t>
            </a:r>
            <a:r>
              <a:rPr lang="zh-TW" altLang="en-US" sz="2100" b="1" dirty="0">
                <a:latin typeface="Times New Roman" panose="02020603050405020304" pitchFamily="18" charset="0"/>
                <a:ea typeface="標楷體" pitchFamily="65" charset="-120"/>
                <a:cs typeface="Times New Roman" panose="02020603050405020304" pitchFamily="18" charset="0"/>
              </a:rPr>
              <a:t>二</a:t>
            </a:r>
            <a:r>
              <a:rPr lang="en-US" altLang="zh-TW" sz="2100" b="1" dirty="0">
                <a:latin typeface="Times New Roman" panose="02020603050405020304" pitchFamily="18" charset="0"/>
                <a:ea typeface="標楷體" pitchFamily="65" charset="-120"/>
                <a:cs typeface="Times New Roman" panose="02020603050405020304" pitchFamily="18" charset="0"/>
              </a:rPr>
              <a:t>)3</a:t>
            </a:r>
          </a:p>
          <a:p>
            <a:pPr indent="1188000" eaLnBrk="0" hangingPunct="0">
              <a:spcBef>
                <a:spcPct val="20000"/>
              </a:spcBef>
            </a:pPr>
            <a:r>
              <a:rPr lang="zh-TW" altLang="en-US" sz="2100" b="1" dirty="0">
                <a:latin typeface="Times New Roman" panose="02020603050405020304" pitchFamily="18" charset="0"/>
                <a:ea typeface="標楷體" pitchFamily="65" charset="-120"/>
                <a:cs typeface="Times New Roman" panose="02020603050405020304" pitchFamily="18" charset="0"/>
              </a:rPr>
              <a:t>倍</a:t>
            </a:r>
            <a:r>
              <a:rPr lang="zh-TW" altLang="en-US" sz="2100" b="1" dirty="0">
                <a:latin typeface="標楷體" pitchFamily="65" charset="-120"/>
                <a:ea typeface="標楷體" pitchFamily="65" charset="-120"/>
              </a:rPr>
              <a:t>，則同分參酌科目順序為</a:t>
            </a:r>
            <a:r>
              <a:rPr lang="en-US" altLang="zh-TW" sz="2100" b="1" dirty="0">
                <a:solidFill>
                  <a:srgbClr val="FF0000"/>
                </a:solidFill>
                <a:latin typeface="標楷體" pitchFamily="65" charset="-120"/>
                <a:ea typeface="標楷體" pitchFamily="65" charset="-120"/>
              </a:rPr>
              <a:t>(1)</a:t>
            </a:r>
            <a:r>
              <a:rPr lang="zh-TW" altLang="en-US" sz="2100" b="1" dirty="0">
                <a:latin typeface="標楷體" pitchFamily="65" charset="-120"/>
                <a:ea typeface="標楷體" pitchFamily="65" charset="-120"/>
              </a:rPr>
              <a:t>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一</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a:t>
            </a:r>
            <a:r>
              <a:rPr lang="en-US" altLang="zh-TW" sz="2100" b="1" dirty="0">
                <a:solidFill>
                  <a:srgbClr val="FF0000"/>
                </a:solidFill>
                <a:latin typeface="標楷體" pitchFamily="65" charset="-120"/>
                <a:ea typeface="標楷體" pitchFamily="65" charset="-120"/>
              </a:rPr>
              <a:t>(2)</a:t>
            </a:r>
            <a:r>
              <a:rPr lang="zh-TW" altLang="en-US" sz="2100" b="1" dirty="0">
                <a:latin typeface="標楷體" pitchFamily="65" charset="-120"/>
                <a:ea typeface="標楷體" pitchFamily="65" charset="-120"/>
              </a:rPr>
              <a:t>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a:t>
            </a:r>
            <a:endParaRPr lang="en-US" altLang="zh-TW" sz="2100" b="1" dirty="0">
              <a:latin typeface="標楷體" pitchFamily="65" charset="-120"/>
              <a:ea typeface="標楷體" pitchFamily="65" charset="-120"/>
            </a:endParaRPr>
          </a:p>
          <a:p>
            <a:pPr indent="1188000" eaLnBrk="0" hangingPunct="0">
              <a:spcBef>
                <a:spcPct val="20000"/>
              </a:spcBef>
            </a:pPr>
            <a:r>
              <a:rPr lang="en-US" altLang="zh-TW" sz="2100" b="1" dirty="0">
                <a:solidFill>
                  <a:srgbClr val="FF0000"/>
                </a:solidFill>
                <a:latin typeface="標楷體" pitchFamily="65" charset="-120"/>
                <a:ea typeface="標楷體" pitchFamily="65" charset="-120"/>
              </a:rPr>
              <a:t>(3)</a:t>
            </a:r>
            <a:r>
              <a:rPr lang="zh-TW" altLang="en-US" sz="2100" b="1" dirty="0">
                <a:latin typeface="標楷體" pitchFamily="65" charset="-120"/>
                <a:ea typeface="標楷體" pitchFamily="65" charset="-120"/>
              </a:rPr>
              <a:t>數學、</a:t>
            </a:r>
            <a:r>
              <a:rPr lang="en-US" altLang="zh-TW" sz="2100" b="1" dirty="0">
                <a:solidFill>
                  <a:srgbClr val="FF0000"/>
                </a:solidFill>
                <a:latin typeface="標楷體" pitchFamily="65" charset="-120"/>
                <a:ea typeface="標楷體" pitchFamily="65" charset="-120"/>
              </a:rPr>
              <a:t>(4)</a:t>
            </a:r>
            <a:r>
              <a:rPr lang="zh-TW" altLang="en-US" sz="2100" b="1" dirty="0">
                <a:latin typeface="標楷體" pitchFamily="65" charset="-120"/>
                <a:ea typeface="標楷體" pitchFamily="65" charset="-120"/>
              </a:rPr>
              <a:t>英文、</a:t>
            </a:r>
            <a:r>
              <a:rPr lang="en-US" altLang="zh-TW" sz="2100" b="1" dirty="0">
                <a:solidFill>
                  <a:srgbClr val="FF0000"/>
                </a:solidFill>
                <a:latin typeface="標楷體" pitchFamily="65" charset="-120"/>
                <a:ea typeface="標楷體" pitchFamily="65" charset="-120"/>
              </a:rPr>
              <a:t>(5)</a:t>
            </a:r>
            <a:r>
              <a:rPr lang="zh-TW" altLang="en-US" sz="2100" b="1" dirty="0">
                <a:latin typeface="標楷體" pitchFamily="65" charset="-120"/>
                <a:ea typeface="標楷體" pitchFamily="65" charset="-120"/>
              </a:rPr>
              <a:t>國文。</a:t>
            </a:r>
          </a:p>
          <a:p>
            <a:pPr eaLnBrk="0" hangingPunct="0">
              <a:spcBef>
                <a:spcPct val="20000"/>
              </a:spcBef>
            </a:pPr>
            <a:endParaRPr lang="en-US" altLang="zh-TW" sz="2400" dirty="0">
              <a:latin typeface="標楷體" pitchFamily="65" charset="-120"/>
              <a:ea typeface="標楷體" pitchFamily="65" charset="-120"/>
            </a:endParaRPr>
          </a:p>
          <a:p>
            <a:pPr eaLnBrk="0" hangingPunct="0">
              <a:spcBef>
                <a:spcPct val="20000"/>
              </a:spcBef>
            </a:pPr>
            <a:endParaRPr lang="en-US" altLang="zh-TW" sz="24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38</a:t>
            </a:fld>
            <a:endParaRPr lang="en-US" altLang="zh-TW"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txBox="1">
            <a:spLocks/>
          </p:cNvSpPr>
          <p:nvPr/>
        </p:nvSpPr>
        <p:spPr bwMode="auto">
          <a:xfrm>
            <a:off x="466378" y="260648"/>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八</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2/3</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8915" name="內容版面配置區 2"/>
          <p:cNvSpPr txBox="1">
            <a:spLocks/>
          </p:cNvSpPr>
          <p:nvPr/>
        </p:nvSpPr>
        <p:spPr bwMode="auto">
          <a:xfrm>
            <a:off x="395536" y="1196752"/>
            <a:ext cx="7632848" cy="4952022"/>
          </a:xfrm>
          <a:prstGeom prst="rect">
            <a:avLst/>
          </a:prstGeom>
          <a:noFill/>
          <a:ln w="9525">
            <a:noFill/>
            <a:miter lim="800000"/>
            <a:headEnd/>
            <a:tailEnd/>
          </a:ln>
        </p:spPr>
        <p:txBody>
          <a:bodyPr/>
          <a:lstStyle/>
          <a:p>
            <a:pPr marL="342900" indent="-342900" eaLnBrk="0" hangingPunct="0">
              <a:spcBef>
                <a:spcPct val="20000"/>
              </a:spcBef>
              <a:buFontTx/>
              <a:buBlip>
                <a:blip r:embed="rId3"/>
              </a:buBlip>
            </a:pPr>
            <a:r>
              <a:rPr lang="zh-TW" altLang="en-US" sz="2400" dirty="0">
                <a:latin typeface="標楷體" pitchFamily="65" charset="-120"/>
                <a:ea typeface="標楷體" pitchFamily="65" charset="-120"/>
              </a:rPr>
              <a:t>分發原則：</a:t>
            </a:r>
            <a:br>
              <a:rPr lang="en-US" altLang="zh-TW" sz="2400" dirty="0">
                <a:latin typeface="標楷體" pitchFamily="65" charset="-120"/>
                <a:ea typeface="標楷體" pitchFamily="65" charset="-120"/>
              </a:rPr>
            </a:br>
            <a:r>
              <a:rPr lang="zh-TW" altLang="en-US" sz="2400" b="1" dirty="0">
                <a:latin typeface="標楷體" pitchFamily="65" charset="-120"/>
                <a:ea typeface="標楷體" pitchFamily="65" charset="-120"/>
              </a:rPr>
              <a:t>跨群</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類</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考生，分別就其所選填登記招生群</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類</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別之校系科</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組</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、學程所訂科目成績採計權重，加權後核計為該校系科</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組</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、學程之各科目實得分數及總分數。依照考生所選填登記招生群</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類</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別之校系科</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組</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、學程之總分數高低順序及依考生選填登記之志願序與未跨群</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類</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別考生統一分發，總分數相同時，錄取優先順序與前述原則相同。</a:t>
            </a:r>
            <a:endParaRPr lang="en-US" altLang="zh-TW" sz="2400" dirty="0">
              <a:latin typeface="標楷體" pitchFamily="65" charset="-120"/>
              <a:ea typeface="標楷體" pitchFamily="65" charset="-120"/>
            </a:endParaRPr>
          </a:p>
          <a:p>
            <a:pPr eaLnBrk="0" hangingPunct="0">
              <a:spcBef>
                <a:spcPct val="20000"/>
              </a:spcBef>
            </a:pPr>
            <a:endParaRPr lang="en-US" altLang="zh-TW" sz="24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39</a:t>
            </a:fld>
            <a:endParaRPr lang="en-US" altLang="zh-TW" dirty="0"/>
          </a:p>
        </p:txBody>
      </p:sp>
    </p:spTree>
    <p:extLst>
      <p:ext uri="{BB962C8B-B14F-4D97-AF65-F5344CB8AC3E}">
        <p14:creationId xmlns:p14="http://schemas.microsoft.com/office/powerpoint/2010/main" val="1698155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466725" y="260350"/>
            <a:ext cx="7983538" cy="633413"/>
          </a:xfrm>
        </p:spPr>
        <p:txBody>
          <a:bodyPr/>
          <a:lstStyle/>
          <a:p>
            <a:r>
              <a:rPr lang="zh-TW" altLang="en-US" dirty="0">
                <a:latin typeface="Times New Roman" panose="02020603050405020304" pitchFamily="18" charset="0"/>
                <a:ea typeface="標楷體" pitchFamily="65" charset="-120"/>
                <a:cs typeface="Times New Roman" panose="02020603050405020304" pitchFamily="18" charset="0"/>
              </a:rPr>
              <a:t>一、</a:t>
            </a:r>
            <a:r>
              <a:rPr lang="zh-TW" altLang="en-US" dirty="0">
                <a:latin typeface="標楷體" pitchFamily="65" charset="-120"/>
                <a:ea typeface="標楷體" pitchFamily="65" charset="-120"/>
              </a:rPr>
              <a:t>招生重要日程及作業流程</a:t>
            </a:r>
            <a:r>
              <a:rPr lang="en-US" altLang="zh-TW" dirty="0">
                <a:latin typeface="Times New Roman" panose="02020603050405020304" pitchFamily="18" charset="0"/>
                <a:ea typeface="標楷體" pitchFamily="65" charset="-120"/>
                <a:cs typeface="Times New Roman" panose="02020603050405020304" pitchFamily="18" charset="0"/>
              </a:rPr>
              <a:t>(2/3)</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cxnSp>
        <p:nvCxnSpPr>
          <p:cNvPr id="8" name="直線單箭頭接點 7"/>
          <p:cNvCxnSpPr/>
          <p:nvPr/>
        </p:nvCxnSpPr>
        <p:spPr bwMode="auto">
          <a:xfrm>
            <a:off x="714348" y="3500438"/>
            <a:ext cx="7818465" cy="1587"/>
          </a:xfrm>
          <a:prstGeom prst="straightConnector1">
            <a:avLst/>
          </a:prstGeom>
          <a:ln w="95250" cmpd="sng">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auto">
          <a:xfrm>
            <a:off x="714348" y="3214686"/>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a:off x="1619250" y="322262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圖說文字 10"/>
          <p:cNvSpPr/>
          <p:nvPr/>
        </p:nvSpPr>
        <p:spPr bwMode="auto">
          <a:xfrm>
            <a:off x="928661" y="2285992"/>
            <a:ext cx="1143009" cy="714380"/>
          </a:xfrm>
          <a:prstGeom prst="wedgeRectCallout">
            <a:avLst>
              <a:gd name="adj1" fmla="val -21346"/>
              <a:gd name="adj2" fmla="val 11867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109.12.11~</a:t>
            </a:r>
          </a:p>
          <a:p>
            <a:pPr>
              <a:defRPr/>
            </a:pPr>
            <a:r>
              <a:rPr lang="en-US" altLang="zh-TW" sz="500" b="1" dirty="0">
                <a:latin typeface="Times New Roman" panose="02020603050405020304" pitchFamily="18" charset="0"/>
                <a:ea typeface="標楷體" pitchFamily="65" charset="-120"/>
                <a:cs typeface="Times New Roman" panose="02020603050405020304" pitchFamily="18" charset="0"/>
              </a:rPr>
              <a:t> </a:t>
            </a:r>
            <a:r>
              <a:rPr lang="en-US" altLang="zh-TW" sz="1400" b="1" dirty="0">
                <a:latin typeface="Times New Roman" panose="02020603050405020304" pitchFamily="18" charset="0"/>
                <a:ea typeface="標楷體" pitchFamily="65" charset="-120"/>
                <a:cs typeface="Times New Roman" panose="02020603050405020304" pitchFamily="18" charset="0"/>
              </a:rPr>
              <a:t>109.12.23</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統測報名</a:t>
            </a:r>
          </a:p>
        </p:txBody>
      </p:sp>
      <p:sp>
        <p:nvSpPr>
          <p:cNvPr id="12" name="矩形圖說文字 11"/>
          <p:cNvSpPr/>
          <p:nvPr/>
        </p:nvSpPr>
        <p:spPr bwMode="auto">
          <a:xfrm>
            <a:off x="792704" y="4879183"/>
            <a:ext cx="1285884" cy="811235"/>
          </a:xfrm>
          <a:prstGeom prst="wedgeRectCallout">
            <a:avLst>
              <a:gd name="adj1" fmla="val 60014"/>
              <a:gd name="adj2" fmla="val -212016"/>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110.4.7</a:t>
            </a: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zh-TW" altLang="en-US" sz="1400" b="1" dirty="0">
                <a:solidFill>
                  <a:schemeClr val="tx1"/>
                </a:solidFill>
                <a:latin typeface="Times New Roman" panose="02020603050405020304" pitchFamily="18" charset="0"/>
                <a:ea typeface="標楷體" pitchFamily="65" charset="-120"/>
                <a:cs typeface="Times New Roman" panose="02020603050405020304" pitchFamily="18" charset="0"/>
              </a:rPr>
              <a:t>起</a:t>
            </a:r>
            <a:endParaRPr lang="en-US" altLang="zh-TW" sz="1400" b="1" dirty="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參加系統</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宣導說明會</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13" name="直線接點 12"/>
          <p:cNvCxnSpPr/>
          <p:nvPr/>
        </p:nvCxnSpPr>
        <p:spPr bwMode="auto">
          <a:xfrm>
            <a:off x="2267744"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圖說文字 16"/>
          <p:cNvSpPr/>
          <p:nvPr/>
        </p:nvSpPr>
        <p:spPr bwMode="auto">
          <a:xfrm>
            <a:off x="1536700" y="1463662"/>
            <a:ext cx="1225550" cy="647700"/>
          </a:xfrm>
          <a:prstGeom prst="wedgeRectCallout">
            <a:avLst>
              <a:gd name="adj1" fmla="val 56462"/>
              <a:gd name="adj2" fmla="val 216797"/>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 </a:t>
            </a:r>
            <a:r>
              <a:rPr lang="en-US" altLang="zh-TW" sz="1400" b="1" dirty="0">
                <a:latin typeface="Times New Roman" panose="02020603050405020304" pitchFamily="18" charset="0"/>
                <a:ea typeface="標楷體" pitchFamily="65" charset="-120"/>
                <a:cs typeface="Times New Roman" panose="02020603050405020304" pitchFamily="18" charset="0"/>
              </a:rPr>
              <a:t>110.5.1~</a:t>
            </a:r>
          </a:p>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110.5.2</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統測考試</a:t>
            </a:r>
            <a:r>
              <a:rPr lang="zh-TW" altLang="en-US" sz="1400" dirty="0">
                <a:latin typeface="Times New Roman" panose="02020603050405020304" pitchFamily="18" charset="0"/>
                <a:cs typeface="Times New Roman" panose="02020603050405020304" pitchFamily="18" charset="0"/>
              </a:rPr>
              <a:t>  </a:t>
            </a:r>
          </a:p>
        </p:txBody>
      </p:sp>
      <p:cxnSp>
        <p:nvCxnSpPr>
          <p:cNvPr id="18" name="直線接點 17"/>
          <p:cNvCxnSpPr/>
          <p:nvPr/>
        </p:nvCxnSpPr>
        <p:spPr bwMode="auto">
          <a:xfrm>
            <a:off x="2843213" y="320357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auto">
          <a:xfrm flipH="1">
            <a:off x="3275856" y="3186113"/>
            <a:ext cx="1588" cy="5937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auto">
          <a:xfrm>
            <a:off x="4716463"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圖說文字 21"/>
          <p:cNvSpPr/>
          <p:nvPr/>
        </p:nvSpPr>
        <p:spPr bwMode="auto">
          <a:xfrm>
            <a:off x="3470257" y="2270922"/>
            <a:ext cx="1222375" cy="862012"/>
          </a:xfrm>
          <a:prstGeom prst="wedgeRectCallout">
            <a:avLst>
              <a:gd name="adj1" fmla="val -21124"/>
              <a:gd name="adj2" fmla="val 8201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spc="-100" dirty="0">
                <a:latin typeface="Times New Roman" panose="02020603050405020304" pitchFamily="18" charset="0"/>
                <a:ea typeface="標楷體" pitchFamily="65" charset="-120"/>
                <a:cs typeface="Times New Roman" panose="02020603050405020304" pitchFamily="18" charset="0"/>
              </a:rPr>
              <a:t> </a:t>
            </a:r>
            <a:r>
              <a:rPr lang="en-US" altLang="zh-TW" sz="1400" b="1" spc="-100" dirty="0">
                <a:latin typeface="Times New Roman" panose="02020603050405020304" pitchFamily="18" charset="0"/>
                <a:ea typeface="標楷體" pitchFamily="65" charset="-120"/>
                <a:cs typeface="Times New Roman" panose="02020603050405020304" pitchFamily="18" charset="0"/>
              </a:rPr>
              <a:t>110.5.20~</a:t>
            </a:r>
          </a:p>
          <a:p>
            <a:pPr algn="ctr">
              <a:defRPr/>
            </a:pPr>
            <a:r>
              <a:rPr lang="en-US" altLang="zh-TW" sz="1400" b="1" spc="-100" dirty="0">
                <a:latin typeface="Times New Roman" panose="02020603050405020304" pitchFamily="18" charset="0"/>
                <a:ea typeface="標楷體" pitchFamily="65" charset="-120"/>
                <a:cs typeface="Times New Roman" panose="02020603050405020304" pitchFamily="18" charset="0"/>
              </a:rPr>
              <a:t>110.6.9</a:t>
            </a:r>
          </a:p>
          <a:p>
            <a:pPr algn="ctr">
              <a:defRPr/>
            </a:pP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資格審查登錄繳件</a:t>
            </a:r>
            <a:endPar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cxnSp>
        <p:nvCxnSpPr>
          <p:cNvPr id="23" name="直線接點 22"/>
          <p:cNvCxnSpPr/>
          <p:nvPr/>
        </p:nvCxnSpPr>
        <p:spPr bwMode="auto">
          <a:xfrm>
            <a:off x="5075238"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圖說文字 23"/>
          <p:cNvSpPr/>
          <p:nvPr/>
        </p:nvSpPr>
        <p:spPr bwMode="auto">
          <a:xfrm>
            <a:off x="4356100" y="1484313"/>
            <a:ext cx="1008063" cy="647700"/>
          </a:xfrm>
          <a:prstGeom prst="wedgeRectCallout">
            <a:avLst>
              <a:gd name="adj1" fmla="val 21448"/>
              <a:gd name="adj2" fmla="val 218266"/>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110.6.29</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資格審查</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結果公告</a:t>
            </a:r>
            <a:r>
              <a:rPr lang="zh-TW" altLang="en-US" sz="1400" dirty="0">
                <a:latin typeface="Times New Roman" panose="02020603050405020304" pitchFamily="18" charset="0"/>
                <a:cs typeface="Times New Roman" panose="02020603050405020304" pitchFamily="18" charset="0"/>
              </a:rPr>
              <a:t>  </a:t>
            </a:r>
          </a:p>
        </p:txBody>
      </p:sp>
      <p:sp>
        <p:nvSpPr>
          <p:cNvPr id="28" name="矩形圖說文字 27"/>
          <p:cNvSpPr/>
          <p:nvPr/>
        </p:nvSpPr>
        <p:spPr bwMode="auto">
          <a:xfrm>
            <a:off x="4250780" y="4561692"/>
            <a:ext cx="1678542" cy="1125531"/>
          </a:xfrm>
          <a:prstGeom prst="wedgeRectCallout">
            <a:avLst>
              <a:gd name="adj1" fmla="val 41441"/>
              <a:gd name="adj2" fmla="val -117389"/>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1400" dirty="0">
                <a:latin typeface="Times New Roman" panose="02020603050405020304" pitchFamily="18" charset="0"/>
                <a:cs typeface="Times New Roman" panose="02020603050405020304" pitchFamily="18" charset="0"/>
              </a:rPr>
              <a:t>  </a:t>
            </a: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110.7.6~</a:t>
            </a:r>
          </a:p>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110.7.12</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登錄集體繳費意願</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spc="-200" dirty="0">
                <a:latin typeface="Times New Roman" panose="02020603050405020304" pitchFamily="18" charset="0"/>
                <a:ea typeface="標楷體" pitchFamily="65" charset="-120"/>
                <a:cs typeface="Times New Roman" panose="02020603050405020304" pitchFamily="18" charset="0"/>
              </a:rPr>
              <a:t>勾選集體繳費考生</a:t>
            </a:r>
            <a:endParaRPr lang="en-US" altLang="zh-TW" sz="1400" b="1" spc="-200" dirty="0">
              <a:latin typeface="Times New Roman" panose="02020603050405020304" pitchFamily="18" charset="0"/>
              <a:ea typeface="標楷體" pitchFamily="65" charset="-120"/>
              <a:cs typeface="Times New Roman" panose="02020603050405020304" pitchFamily="18" charset="0"/>
            </a:endParaRPr>
          </a:p>
        </p:txBody>
      </p:sp>
      <p:cxnSp>
        <p:nvCxnSpPr>
          <p:cNvPr id="29" name="直線接點 28"/>
          <p:cNvCxnSpPr/>
          <p:nvPr/>
        </p:nvCxnSpPr>
        <p:spPr bwMode="auto">
          <a:xfrm>
            <a:off x="5727700"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矩形圖說文字 29"/>
          <p:cNvSpPr/>
          <p:nvPr/>
        </p:nvSpPr>
        <p:spPr bwMode="auto">
          <a:xfrm>
            <a:off x="5524494" y="839133"/>
            <a:ext cx="1927231" cy="1326209"/>
          </a:xfrm>
          <a:prstGeom prst="wedgeRectCallout">
            <a:avLst>
              <a:gd name="adj1" fmla="val 50996"/>
              <a:gd name="adj2" fmla="val 143574"/>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p:spPr>
        <p:style>
          <a:lnRef idx="1">
            <a:schemeClr val="accent2"/>
          </a:lnRef>
          <a:fillRef idx="2">
            <a:schemeClr val="accent2"/>
          </a:fillRef>
          <a:effectRef idx="1">
            <a:schemeClr val="accent2"/>
          </a:effectRef>
          <a:fontRef idx="minor">
            <a:schemeClr val="dk1"/>
          </a:fontRef>
        </p:style>
        <p:txBody>
          <a:bodyPr anchor="ctr"/>
          <a:lstStyle/>
          <a:p>
            <a:pPr>
              <a:defRPr/>
            </a:pPr>
            <a:r>
              <a:rPr lang="en-US" altLang="zh-TW" sz="1400" b="1" dirty="0">
                <a:latin typeface="Times New Roman" panose="02020603050405020304" pitchFamily="18" charset="0"/>
                <a:ea typeface="標楷體" pitchFamily="65" charset="-120"/>
                <a:cs typeface="Times New Roman" panose="02020603050405020304" pitchFamily="18" charset="0"/>
              </a:rPr>
              <a:t>110.7.22 </a:t>
            </a:r>
            <a:r>
              <a:rPr lang="zh-TW" altLang="en-US" sz="1400" b="1" dirty="0">
                <a:latin typeface="Times New Roman" panose="02020603050405020304" pitchFamily="18" charset="0"/>
                <a:ea typeface="標楷體" pitchFamily="65" charset="-120"/>
                <a:cs typeface="Times New Roman" panose="02020603050405020304" pitchFamily="18" charset="0"/>
              </a:rPr>
              <a:t>實際招生名額及各招生群</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類</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別之校系科</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組</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、學程考科成績權重組合人數累計表公告</a:t>
            </a:r>
            <a:r>
              <a:rPr lang="zh-TW" altLang="en-US" sz="1400" dirty="0">
                <a:latin typeface="Times New Roman" panose="02020603050405020304" pitchFamily="18" charset="0"/>
                <a:cs typeface="Times New Roman" panose="02020603050405020304" pitchFamily="18" charset="0"/>
              </a:rPr>
              <a:t>，</a:t>
            </a:r>
            <a:r>
              <a:rPr lang="zh-TW" altLang="en-US" sz="1400" b="1" dirty="0">
                <a:solidFill>
                  <a:srgbClr val="0000CC"/>
                </a:solidFill>
                <a:latin typeface="Times New Roman" panose="02020603050405020304" pitchFamily="18" charset="0"/>
                <a:ea typeface="標楷體" pitchFamily="65" charset="-120"/>
                <a:cs typeface="Times New Roman" panose="02020603050405020304" pitchFamily="18" charset="0"/>
              </a:rPr>
              <a:t>個人總成績查詢 </a:t>
            </a:r>
          </a:p>
        </p:txBody>
      </p:sp>
      <p:cxnSp>
        <p:nvCxnSpPr>
          <p:cNvPr id="31" name="直線接點 30"/>
          <p:cNvCxnSpPr/>
          <p:nvPr/>
        </p:nvCxnSpPr>
        <p:spPr bwMode="auto">
          <a:xfrm>
            <a:off x="7164288" y="3521075"/>
            <a:ext cx="0" cy="2778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矩形 43"/>
          <p:cNvSpPr>
            <a:spLocks noChangeArrowheads="1"/>
          </p:cNvSpPr>
          <p:nvPr/>
        </p:nvSpPr>
        <p:spPr bwMode="auto">
          <a:xfrm>
            <a:off x="5795963" y="3563939"/>
            <a:ext cx="1368325" cy="523220"/>
          </a:xfrm>
          <a:prstGeom prst="rect">
            <a:avLst/>
          </a:prstGeom>
          <a:solidFill>
            <a:srgbClr val="FFFF99"/>
          </a:solidFill>
          <a:ln w="19050">
            <a:solidFill>
              <a:schemeClr val="accent1">
                <a:lumMod val="50000"/>
              </a:schemeClr>
            </a:solidFill>
            <a:miter lim="800000"/>
            <a:headEnd/>
            <a:tailEnd/>
          </a:ln>
          <a:extLst/>
        </p:spPr>
        <p:txBody>
          <a:bodyPr wrap="square">
            <a:spAutoFit/>
          </a:bodyPr>
          <a:lstStyle/>
          <a:p>
            <a:pPr algn="ctr">
              <a:defRPr/>
            </a:pPr>
            <a:r>
              <a:rPr lang="en-US" altLang="zh-TW"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110.7.12</a:t>
            </a:r>
            <a:r>
              <a:rPr lang="zh-TW" altLang="en-US"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endParaRPr lang="en-US" altLang="zh-TW"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完成集體繳費</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33" name="直線接點 32"/>
          <p:cNvCxnSpPr/>
          <p:nvPr/>
        </p:nvCxnSpPr>
        <p:spPr bwMode="auto">
          <a:xfrm>
            <a:off x="7451725" y="3225800"/>
            <a:ext cx="0" cy="2889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auto">
          <a:xfrm>
            <a:off x="7805738" y="2889250"/>
            <a:ext cx="6350" cy="8731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bwMode="auto">
          <a:xfrm>
            <a:off x="5795963" y="2997200"/>
            <a:ext cx="200977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矩形圖說文字 35"/>
          <p:cNvSpPr/>
          <p:nvPr/>
        </p:nvSpPr>
        <p:spPr bwMode="auto">
          <a:xfrm>
            <a:off x="5953125" y="2298700"/>
            <a:ext cx="1800225" cy="460375"/>
          </a:xfrm>
          <a:prstGeom prst="wedgeRectCallout">
            <a:avLst>
              <a:gd name="adj1" fmla="val 41026"/>
              <a:gd name="adj2" fmla="val 153114"/>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110.7.22~110.7.27</a:t>
            </a:r>
          </a:p>
          <a:p>
            <a:pPr algn="ctr">
              <a:defRPr/>
            </a:pP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網路選填登記志願</a:t>
            </a:r>
            <a:endParaRPr lang="zh-TW" altLang="en-US" sz="1400" dirty="0">
              <a:solidFill>
                <a:srgbClr val="FF0000"/>
              </a:solidFill>
              <a:latin typeface="Times New Roman" panose="02020603050405020304" pitchFamily="18" charset="0"/>
              <a:cs typeface="Times New Roman" panose="02020603050405020304" pitchFamily="18" charset="0"/>
            </a:endParaRPr>
          </a:p>
        </p:txBody>
      </p:sp>
      <p:sp>
        <p:nvSpPr>
          <p:cNvPr id="37" name="矩形圖說文字 36"/>
          <p:cNvSpPr/>
          <p:nvPr/>
        </p:nvSpPr>
        <p:spPr bwMode="auto">
          <a:xfrm>
            <a:off x="7572396" y="1268761"/>
            <a:ext cx="1464100" cy="864840"/>
          </a:xfrm>
          <a:prstGeom prst="wedgeRectCallout">
            <a:avLst>
              <a:gd name="adj1" fmla="val -12709"/>
              <a:gd name="adj2" fmla="val 175719"/>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110.8.3</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錄取公告及</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分發結果查詢</a:t>
            </a:r>
            <a:r>
              <a:rPr lang="zh-TW" altLang="en-US" sz="1400" dirty="0">
                <a:latin typeface="Times New Roman" panose="02020603050405020304" pitchFamily="18" charset="0"/>
                <a:cs typeface="Times New Roman" panose="02020603050405020304" pitchFamily="18" charset="0"/>
              </a:rPr>
              <a:t>  </a:t>
            </a:r>
          </a:p>
        </p:txBody>
      </p:sp>
      <p:sp>
        <p:nvSpPr>
          <p:cNvPr id="16417" name="文字方塊 60"/>
          <p:cNvSpPr txBox="1">
            <a:spLocks noChangeArrowheads="1"/>
          </p:cNvSpPr>
          <p:nvPr/>
        </p:nvSpPr>
        <p:spPr bwMode="auto">
          <a:xfrm>
            <a:off x="221905" y="1643050"/>
            <a:ext cx="492443" cy="936625"/>
          </a:xfrm>
          <a:prstGeom prst="rect">
            <a:avLst/>
          </a:prstGeom>
          <a:noFill/>
          <a:ln w="9525">
            <a:noFill/>
            <a:miter lim="800000"/>
            <a:headEnd/>
            <a:tailEnd/>
          </a:ln>
        </p:spPr>
        <p:txBody>
          <a:bodyPr vert="eaVert">
            <a:spAutoFit/>
          </a:bodyPr>
          <a:lstStyle/>
          <a:p>
            <a:pPr algn="dist"/>
            <a:r>
              <a:rPr lang="zh-TW" altLang="en-US" sz="2000" b="1" dirty="0">
                <a:latin typeface="Times New Roman" panose="02020603050405020304" pitchFamily="18" charset="0"/>
                <a:ea typeface="標楷體" pitchFamily="65" charset="-120"/>
                <a:cs typeface="Times New Roman" panose="02020603050405020304" pitchFamily="18" charset="0"/>
              </a:rPr>
              <a:t>考生</a:t>
            </a:r>
          </a:p>
        </p:txBody>
      </p:sp>
      <p:sp>
        <p:nvSpPr>
          <p:cNvPr id="16418" name="文字方塊 61"/>
          <p:cNvSpPr txBox="1">
            <a:spLocks noChangeArrowheads="1"/>
          </p:cNvSpPr>
          <p:nvPr/>
        </p:nvSpPr>
        <p:spPr bwMode="auto">
          <a:xfrm>
            <a:off x="180692" y="4333904"/>
            <a:ext cx="492443" cy="1447794"/>
          </a:xfrm>
          <a:prstGeom prst="rect">
            <a:avLst/>
          </a:prstGeom>
          <a:noFill/>
          <a:ln w="9525">
            <a:noFill/>
            <a:miter lim="800000"/>
            <a:headEnd/>
            <a:tailEnd/>
          </a:ln>
        </p:spPr>
        <p:txBody>
          <a:bodyPr vert="eaVert" wrap="square">
            <a:spAutoFit/>
          </a:bodyPr>
          <a:lstStyle/>
          <a:p>
            <a:r>
              <a:rPr lang="zh-TW" altLang="en-US" sz="2000" b="1" dirty="0">
                <a:latin typeface="Times New Roman" panose="02020603050405020304" pitchFamily="18" charset="0"/>
                <a:ea typeface="標楷體" pitchFamily="65" charset="-120"/>
                <a:cs typeface="Times New Roman" panose="02020603050405020304" pitchFamily="18" charset="0"/>
              </a:rPr>
              <a:t>高中職學校</a:t>
            </a:r>
          </a:p>
        </p:txBody>
      </p:sp>
      <p:sp>
        <p:nvSpPr>
          <p:cNvPr id="16419" name="文字方塊 42"/>
          <p:cNvSpPr txBox="1">
            <a:spLocks noChangeArrowheads="1"/>
          </p:cNvSpPr>
          <p:nvPr/>
        </p:nvSpPr>
        <p:spPr bwMode="auto">
          <a:xfrm>
            <a:off x="483504" y="5866391"/>
            <a:ext cx="3568480" cy="369332"/>
          </a:xfrm>
          <a:prstGeom prst="rect">
            <a:avLst/>
          </a:prstGeom>
          <a:noFill/>
          <a:ln w="9525">
            <a:noFill/>
            <a:miter lim="800000"/>
            <a:headEnd/>
            <a:tailEnd/>
          </a:ln>
        </p:spPr>
        <p:txBody>
          <a:bodyPr wrap="square">
            <a:spAutoFit/>
          </a:bodyPr>
          <a:lstStyle/>
          <a:p>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★詳細</a:t>
            </a:r>
            <a:r>
              <a:rPr lang="zh-TW" altLang="en-US" b="1" dirty="0">
                <a:solidFill>
                  <a:srgbClr val="0000CC"/>
                </a:solidFill>
                <a:latin typeface="Times New Roman" panose="02020603050405020304" pitchFamily="18" charset="0"/>
                <a:ea typeface="標楷體" pitchFamily="65" charset="-120"/>
                <a:cs typeface="Times New Roman" panose="02020603050405020304" pitchFamily="18" charset="0"/>
              </a:rPr>
              <a:t>招生日程</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請參閱招生簡章</a:t>
            </a:r>
          </a:p>
        </p:txBody>
      </p:sp>
      <p:sp>
        <p:nvSpPr>
          <p:cNvPr id="41" name="矩形 40"/>
          <p:cNvSpPr/>
          <p:nvPr/>
        </p:nvSpPr>
        <p:spPr>
          <a:xfrm>
            <a:off x="5929322" y="3068638"/>
            <a:ext cx="1357322" cy="3508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altLang="zh-TW" sz="1100" b="1" dirty="0">
                <a:solidFill>
                  <a:schemeClr val="tx1"/>
                </a:solidFill>
                <a:latin typeface="Times New Roman" panose="02020603050405020304" pitchFamily="18" charset="0"/>
                <a:cs typeface="Times New Roman" panose="02020603050405020304" pitchFamily="18" charset="0"/>
              </a:rPr>
              <a:t>110.7.13~110.7.19</a:t>
            </a:r>
          </a:p>
          <a:p>
            <a:pPr algn="ctr">
              <a:lnSpc>
                <a:spcPts val="1200"/>
              </a:lnSpc>
              <a:defRPr/>
            </a:pPr>
            <a:r>
              <a:rPr lang="zh-TW" altLang="en-US" sz="1100" b="1" dirty="0">
                <a:solidFill>
                  <a:schemeClr val="tx1"/>
                </a:solidFill>
                <a:latin typeface="Times New Roman" panose="02020603050405020304" pitchFamily="18" charset="0"/>
                <a:ea typeface="標楷體" pitchFamily="65" charset="-120"/>
                <a:cs typeface="Times New Roman" panose="02020603050405020304" pitchFamily="18" charset="0"/>
              </a:rPr>
              <a:t>個別繳費</a:t>
            </a:r>
            <a:endParaRPr lang="en-US" altLang="zh-TW" sz="11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4" name="矩形圖說文字 43"/>
          <p:cNvSpPr/>
          <p:nvPr/>
        </p:nvSpPr>
        <p:spPr bwMode="auto">
          <a:xfrm>
            <a:off x="2190366" y="4178297"/>
            <a:ext cx="1305694" cy="1087441"/>
          </a:xfrm>
          <a:prstGeom prst="wedgeRectCallout">
            <a:avLst>
              <a:gd name="adj1" fmla="val 33001"/>
              <a:gd name="adj2" fmla="val -89728"/>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 110.5.10~</a:t>
            </a:r>
          </a:p>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110.5.14</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勾選免登記資格審查名單</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latin typeface="Times New Roman" panose="02020603050405020304" pitchFamily="18" charset="0"/>
                <a:cs typeface="Times New Roman" panose="02020603050405020304" pitchFamily="18" charset="0"/>
              </a:rPr>
              <a:pPr>
                <a:defRPr/>
              </a:pPr>
              <a:t>4</a:t>
            </a:fld>
            <a:endParaRPr lang="en-US" altLang="zh-TW"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3"/>
          <p:cNvSpPr>
            <a:spLocks noGrp="1"/>
          </p:cNvSpPr>
          <p:nvPr>
            <p:ph idx="1"/>
          </p:nvPr>
        </p:nvSpPr>
        <p:spPr>
          <a:xfrm>
            <a:off x="411829" y="1124744"/>
            <a:ext cx="7982202" cy="5272276"/>
          </a:xfrm>
        </p:spPr>
        <p:txBody>
          <a:bodyPr/>
          <a:lstStyle/>
          <a:p>
            <a:pPr marL="266700" indent="-266700">
              <a:spcBef>
                <a:spcPts val="0"/>
              </a:spcBef>
              <a:buFont typeface="+mj-lt"/>
              <a:buAutoNum type="arabicPeriod"/>
              <a:defRPr/>
            </a:pPr>
            <a:r>
              <a:rPr lang="zh-TW" altLang="en-US" sz="2400" b="1" dirty="0">
                <a:latin typeface="Times New Roman" panose="02020603050405020304" pitchFamily="18" charset="0"/>
                <a:ea typeface="標楷體" pitchFamily="65" charset="-120"/>
                <a:cs typeface="Times New Roman" panose="02020603050405020304" pitchFamily="18" charset="0"/>
              </a:rPr>
              <a:t>一般生：</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a:latin typeface="Times New Roman" panose="02020603050405020304" pitchFamily="18" charset="0"/>
                <a:ea typeface="標楷體" pitchFamily="65" charset="-120"/>
                <a:cs typeface="Times New Roman" panose="02020603050405020304" pitchFamily="18" charset="0"/>
              </a:rPr>
              <a:t>在有提供一般生名額之校系科</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組</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、學程，依總分數高低順序錄取至額滿為止。</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457200" indent="-457200">
              <a:spcBef>
                <a:spcPts val="0"/>
              </a:spcBef>
              <a:buFont typeface="+mj-lt"/>
              <a:buAutoNum type="arabicPeriod"/>
              <a:defRPr/>
            </a:pPr>
            <a:endParaRPr lang="en-US" altLang="zh-TW" sz="2400" b="1" dirty="0">
              <a:latin typeface="標楷體" pitchFamily="65" charset="-120"/>
              <a:ea typeface="標楷體" pitchFamily="65" charset="-120"/>
            </a:endParaRPr>
          </a:p>
          <a:p>
            <a:pPr marL="266700" indent="-266700">
              <a:spcBef>
                <a:spcPts val="0"/>
              </a:spcBef>
              <a:buFont typeface="+mj-lt"/>
              <a:buAutoNum type="arabicPeriod"/>
              <a:defRPr/>
            </a:pPr>
            <a:r>
              <a:rPr lang="zh-TW" altLang="en-US" sz="2400" b="1" dirty="0">
                <a:latin typeface="Times New Roman" panose="02020603050405020304" pitchFamily="18" charset="0"/>
                <a:ea typeface="標楷體" pitchFamily="65" charset="-120"/>
                <a:cs typeface="Times New Roman" panose="02020603050405020304" pitchFamily="18" charset="0"/>
              </a:rPr>
              <a:t>特種生：</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就所登記的校系科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、學程之志願順序，先以一般生身分與其他一般生一起，依一般生最低登記標準及總分數高低順序，分發於該校系科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、學程之一般生名額，至額滿為止；</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buNone/>
              <a:defRPr/>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未以一般生身分獲分發錄取者，但若該校系科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、學程</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buNone/>
              <a:defRPr/>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有該類特種生外加名額，</a:t>
            </a:r>
            <a:r>
              <a:rPr lang="zh-TW" altLang="zh-TW" sz="24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且</a:t>
            </a:r>
            <a:r>
              <a:rPr lang="zh-TW" altLang="zh-TW" sz="24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考生之該類特種生優待加分</a:t>
            </a:r>
            <a:endParaRPr lang="en-US" altLang="zh-TW" sz="24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buNone/>
              <a:defRPr/>
            </a:pPr>
            <a:r>
              <a:rPr lang="zh-TW" altLang="zh-TW" sz="24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後之總成績達一般生最低錄取標準</a:t>
            </a:r>
            <a:r>
              <a:rPr lang="en-US" altLang="zh-TW" sz="24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含同分參酌標準</a:t>
            </a:r>
            <a:r>
              <a:rPr lang="en-US" altLang="zh-TW" sz="24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時</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buNone/>
              <a:defRPr/>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再以特種生身分及依總成績高低順序，分發於該類特種</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buNone/>
              <a:defRPr/>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生之外加名額，至額滿為止。</a:t>
            </a:r>
          </a:p>
        </p:txBody>
      </p:sp>
      <p:sp>
        <p:nvSpPr>
          <p:cNvPr id="39939" name="標題 1"/>
          <p:cNvSpPr txBox="1">
            <a:spLocks/>
          </p:cNvSpPr>
          <p:nvPr/>
        </p:nvSpPr>
        <p:spPr bwMode="auto">
          <a:xfrm>
            <a:off x="468312" y="260648"/>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八</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3/3</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40</a:t>
            </a:fld>
            <a:endParaRPr lang="en-US" altLang="zh-TW"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395288" y="1196752"/>
            <a:ext cx="8209160" cy="5184576"/>
          </a:xfrm>
        </p:spPr>
        <p:txBody>
          <a:bodyPr/>
          <a:lstStyle/>
          <a:p>
            <a:pPr marL="266700" indent="-266700">
              <a:buFont typeface="+mj-lt"/>
              <a:buAutoNum type="arabicPeriod"/>
              <a:defRPr/>
            </a:pPr>
            <a:r>
              <a:rPr lang="zh-TW" altLang="en-US" sz="2250" dirty="0">
                <a:latin typeface="Times New Roman" pitchFamily="18" charset="0"/>
                <a:ea typeface="標楷體" pitchFamily="65" charset="-120"/>
                <a:cs typeface="Times New Roman" pitchFamily="18" charset="0"/>
              </a:rPr>
              <a:t>本委員會訂於</a:t>
            </a:r>
            <a:r>
              <a:rPr lang="en-US" altLang="zh-TW" sz="2250" dirty="0">
                <a:latin typeface="Times New Roman" pitchFamily="18" charset="0"/>
                <a:ea typeface="標楷體" pitchFamily="65" charset="-120"/>
                <a:cs typeface="Times New Roman" pitchFamily="18" charset="0"/>
              </a:rPr>
              <a:t>110.8.3(</a:t>
            </a:r>
            <a:r>
              <a:rPr lang="zh-TW" altLang="en-US" sz="2250" dirty="0">
                <a:latin typeface="Times New Roman" pitchFamily="18" charset="0"/>
                <a:ea typeface="標楷體" pitchFamily="65" charset="-120"/>
                <a:cs typeface="Times New Roman" pitchFamily="18" charset="0"/>
              </a:rPr>
              <a:t>二</a:t>
            </a:r>
            <a:r>
              <a:rPr lang="en-US" altLang="zh-TW" sz="2250" dirty="0">
                <a:latin typeface="Times New Roman" pitchFamily="18" charset="0"/>
                <a:ea typeface="標楷體" pitchFamily="65" charset="-120"/>
                <a:cs typeface="Times New Roman" pitchFamily="18" charset="0"/>
              </a:rPr>
              <a:t>)10</a:t>
            </a:r>
            <a:r>
              <a:rPr lang="zh-TW" altLang="en-US" sz="2250" dirty="0">
                <a:latin typeface="Times New Roman" pitchFamily="18" charset="0"/>
                <a:ea typeface="標楷體" pitchFamily="65" charset="-120"/>
                <a:cs typeface="Times New Roman" pitchFamily="18" charset="0"/>
              </a:rPr>
              <a:t>：</a:t>
            </a:r>
            <a:r>
              <a:rPr lang="en-US" altLang="zh-TW" sz="2250" dirty="0">
                <a:latin typeface="Times New Roman" pitchFamily="18" charset="0"/>
                <a:ea typeface="標楷體" pitchFamily="65" charset="-120"/>
                <a:cs typeface="Times New Roman" pitchFamily="18" charset="0"/>
              </a:rPr>
              <a:t>00</a:t>
            </a:r>
            <a:r>
              <a:rPr lang="zh-TW" altLang="en-US" sz="2250" dirty="0">
                <a:latin typeface="Times New Roman" pitchFamily="18" charset="0"/>
                <a:ea typeface="標楷體" pitchFamily="65" charset="-120"/>
                <a:cs typeface="Times New Roman" pitchFamily="18" charset="0"/>
              </a:rPr>
              <a:t>起，於本委員會網站公告各校系科</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組</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、學程之錄取榜單。</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a:latin typeface="Times New Roman" pitchFamily="18" charset="0"/>
                <a:ea typeface="標楷體" pitchFamily="65" charset="-120"/>
                <a:cs typeface="Times New Roman" pitchFamily="18" charset="0"/>
              </a:rPr>
              <a:t>錄取生之報到註冊通知單由各錄取學校寄發。</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a:latin typeface="Times New Roman" pitchFamily="18" charset="0"/>
                <a:ea typeface="標楷體" pitchFamily="65" charset="-120"/>
                <a:cs typeface="Times New Roman" pitchFamily="18" charset="0"/>
              </a:rPr>
              <a:t>查榜</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至本委員會網站「分發結果查詢系統」查詢</a:t>
            </a:r>
            <a:r>
              <a:rPr lang="en-US" altLang="zh-TW" sz="2250" dirty="0">
                <a:latin typeface="Times New Roman" pitchFamily="18" charset="0"/>
                <a:ea typeface="標楷體" pitchFamily="65" charset="-120"/>
                <a:cs typeface="Times New Roman" pitchFamily="18" charset="0"/>
              </a:rPr>
              <a:t> </a:t>
            </a:r>
            <a:r>
              <a:rPr lang="zh-TW" altLang="en-US" sz="2250" dirty="0">
                <a:latin typeface="Times New Roman" pitchFamily="18" charset="0"/>
                <a:ea typeface="標楷體" pitchFamily="65" charset="-120"/>
                <a:cs typeface="Times New Roman" pitchFamily="18" charset="0"/>
              </a:rPr>
              <a:t>。</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spc="-40" dirty="0">
                <a:latin typeface="Times New Roman" pitchFamily="18" charset="0"/>
                <a:ea typeface="標楷體" pitchFamily="65" charset="-120"/>
                <a:cs typeface="Times New Roman" pitchFamily="18" charset="0"/>
              </a:rPr>
              <a:t>考生對分發結果如有疑義，可於</a:t>
            </a:r>
            <a:r>
              <a:rPr lang="en-US" altLang="zh-TW" sz="2250" spc="-40" dirty="0">
                <a:solidFill>
                  <a:srgbClr val="0000CC"/>
                </a:solidFill>
                <a:latin typeface="Times New Roman" pitchFamily="18" charset="0"/>
                <a:ea typeface="標楷體" pitchFamily="65" charset="-120"/>
                <a:cs typeface="Times New Roman" pitchFamily="18" charset="0"/>
              </a:rPr>
              <a:t>110.8.3(</a:t>
            </a:r>
            <a:r>
              <a:rPr lang="zh-TW" altLang="en-US" sz="2250" spc="-40" dirty="0">
                <a:solidFill>
                  <a:srgbClr val="0000CC"/>
                </a:solidFill>
                <a:latin typeface="Times New Roman" pitchFamily="18" charset="0"/>
                <a:ea typeface="標楷體" pitchFamily="65" charset="-120"/>
                <a:cs typeface="Times New Roman" pitchFamily="18" charset="0"/>
              </a:rPr>
              <a:t>二</a:t>
            </a:r>
            <a:r>
              <a:rPr lang="en-US" altLang="zh-TW" sz="2250" spc="-40" dirty="0">
                <a:solidFill>
                  <a:srgbClr val="0000CC"/>
                </a:solidFill>
                <a:latin typeface="Times New Roman" pitchFamily="18" charset="0"/>
                <a:ea typeface="標楷體" pitchFamily="65" charset="-120"/>
                <a:cs typeface="Times New Roman" pitchFamily="18" charset="0"/>
              </a:rPr>
              <a:t>)10</a:t>
            </a:r>
            <a:r>
              <a:rPr lang="zh-TW" altLang="en-US" sz="2250" spc="-40" dirty="0">
                <a:solidFill>
                  <a:srgbClr val="0000CC"/>
                </a:solidFill>
                <a:latin typeface="Times New Roman" pitchFamily="18" charset="0"/>
                <a:ea typeface="標楷體" pitchFamily="65" charset="-120"/>
                <a:cs typeface="Times New Roman" pitchFamily="18" charset="0"/>
              </a:rPr>
              <a:t>：</a:t>
            </a:r>
            <a:r>
              <a:rPr lang="en-US" altLang="zh-TW" sz="2250" spc="-40" dirty="0">
                <a:solidFill>
                  <a:srgbClr val="0000CC"/>
                </a:solidFill>
                <a:latin typeface="Times New Roman" pitchFamily="18" charset="0"/>
                <a:ea typeface="標楷體" pitchFamily="65" charset="-120"/>
                <a:cs typeface="Times New Roman" pitchFamily="18" charset="0"/>
              </a:rPr>
              <a:t>00~110.8.4(</a:t>
            </a:r>
            <a:r>
              <a:rPr lang="zh-TW" altLang="en-US" sz="2250" spc="-40" dirty="0">
                <a:solidFill>
                  <a:srgbClr val="0000CC"/>
                </a:solidFill>
                <a:latin typeface="Times New Roman" pitchFamily="18" charset="0"/>
                <a:ea typeface="標楷體" pitchFamily="65" charset="-120"/>
                <a:cs typeface="Times New Roman" pitchFamily="18" charset="0"/>
              </a:rPr>
              <a:t>三</a:t>
            </a:r>
            <a:r>
              <a:rPr lang="en-US" altLang="zh-TW" sz="2250" spc="-40" dirty="0">
                <a:solidFill>
                  <a:srgbClr val="0000CC"/>
                </a:solidFill>
                <a:latin typeface="Times New Roman" pitchFamily="18" charset="0"/>
                <a:ea typeface="標楷體" pitchFamily="65" charset="-120"/>
                <a:cs typeface="Times New Roman" pitchFamily="18" charset="0"/>
              </a:rPr>
              <a:t>)</a:t>
            </a:r>
            <a:r>
              <a:rPr lang="zh-TW" altLang="en-US" sz="2250" spc="-40" dirty="0">
                <a:solidFill>
                  <a:srgbClr val="0000CC"/>
                </a:solidFill>
                <a:latin typeface="Times New Roman" pitchFamily="18" charset="0"/>
                <a:ea typeface="標楷體" pitchFamily="65" charset="-120"/>
                <a:cs typeface="Times New Roman" pitchFamily="18" charset="0"/>
              </a:rPr>
              <a:t> </a:t>
            </a:r>
            <a:r>
              <a:rPr lang="en-US" altLang="zh-TW" sz="2250" spc="-40" dirty="0">
                <a:solidFill>
                  <a:srgbClr val="0000CC"/>
                </a:solidFill>
                <a:latin typeface="Times New Roman" pitchFamily="18" charset="0"/>
                <a:ea typeface="標楷體" pitchFamily="65" charset="-120"/>
                <a:cs typeface="Times New Roman" pitchFamily="18" charset="0"/>
              </a:rPr>
              <a:t>12</a:t>
            </a:r>
            <a:r>
              <a:rPr lang="zh-TW" altLang="en-US" sz="2250" spc="-40" dirty="0">
                <a:solidFill>
                  <a:srgbClr val="0000CC"/>
                </a:solidFill>
                <a:latin typeface="Times New Roman" pitchFamily="18" charset="0"/>
                <a:ea typeface="標楷體" pitchFamily="65" charset="-120"/>
                <a:cs typeface="Times New Roman" pitchFamily="18" charset="0"/>
              </a:rPr>
              <a:t>：</a:t>
            </a:r>
            <a:r>
              <a:rPr lang="en-US" altLang="zh-TW" sz="2250" spc="-40" dirty="0">
                <a:solidFill>
                  <a:srgbClr val="0000CC"/>
                </a:solidFill>
                <a:latin typeface="Times New Roman" pitchFamily="18" charset="0"/>
                <a:ea typeface="標楷體" pitchFamily="65" charset="-120"/>
                <a:cs typeface="Times New Roman" pitchFamily="18" charset="0"/>
              </a:rPr>
              <a:t>00</a:t>
            </a:r>
            <a:r>
              <a:rPr lang="zh-TW" altLang="en-US" sz="2250" spc="-40" dirty="0">
                <a:latin typeface="Times New Roman" pitchFamily="18" charset="0"/>
                <a:ea typeface="標楷體" pitchFamily="65" charset="-120"/>
                <a:cs typeface="Times New Roman" pitchFamily="18" charset="0"/>
              </a:rPr>
              <a:t>，填寫「分發結果複查申請表」</a:t>
            </a:r>
            <a:r>
              <a:rPr lang="en-US" altLang="zh-TW" sz="2250" spc="-40" dirty="0">
                <a:latin typeface="Times New Roman" pitchFamily="18" charset="0"/>
                <a:ea typeface="標楷體" pitchFamily="65" charset="-120"/>
                <a:cs typeface="Times New Roman" pitchFamily="18" charset="0"/>
              </a:rPr>
              <a:t>(</a:t>
            </a:r>
            <a:r>
              <a:rPr lang="zh-TW" altLang="en-US" sz="2250" spc="-40" dirty="0">
                <a:latin typeface="Times New Roman" pitchFamily="18" charset="0"/>
                <a:ea typeface="標楷體" pitchFamily="65" charset="-120"/>
                <a:cs typeface="Times New Roman" pitchFamily="18" charset="0"/>
              </a:rPr>
              <a:t>如招生簡章附表三</a:t>
            </a:r>
            <a:r>
              <a:rPr lang="en-US" altLang="zh-TW" sz="2250" spc="-40" dirty="0">
                <a:latin typeface="Times New Roman" pitchFamily="18" charset="0"/>
                <a:ea typeface="標楷體" pitchFamily="65" charset="-120"/>
                <a:cs typeface="Times New Roman" pitchFamily="18" charset="0"/>
              </a:rPr>
              <a:t>)</a:t>
            </a:r>
            <a:r>
              <a:rPr lang="zh-TW" altLang="en-US" sz="2250" spc="-40" dirty="0">
                <a:latin typeface="Times New Roman" pitchFamily="18" charset="0"/>
                <a:ea typeface="標楷體" pitchFamily="65" charset="-120"/>
                <a:cs typeface="Times New Roman" pitchFamily="18" charset="0"/>
              </a:rPr>
              <a:t>，連同志願表傳真至本委員會辦理複查</a:t>
            </a:r>
            <a:r>
              <a:rPr lang="zh-TW" altLang="en-US" sz="2400" spc="-40" dirty="0">
                <a:latin typeface="Times New Roman" pitchFamily="18" charset="0"/>
                <a:ea typeface="標楷體" pitchFamily="65" charset="-120"/>
                <a:cs typeface="Times New Roman" pitchFamily="18" charset="0"/>
              </a:rPr>
              <a:t>。</a:t>
            </a:r>
            <a:endParaRPr lang="en-US" altLang="zh-TW" sz="2400" spc="-40" dirty="0">
              <a:latin typeface="Times New Roman" pitchFamily="18" charset="0"/>
              <a:ea typeface="標楷體" pitchFamily="65" charset="-120"/>
              <a:cs typeface="Times New Roman" pitchFamily="18" charset="0"/>
            </a:endParaRPr>
          </a:p>
          <a:p>
            <a:pPr>
              <a:lnSpc>
                <a:spcPts val="3200"/>
              </a:lnSpc>
              <a:spcBef>
                <a:spcPts val="0"/>
              </a:spcBef>
              <a:buNone/>
              <a:defRPr/>
            </a:pPr>
            <a:endParaRPr lang="en-US" altLang="zh-TW" sz="2400" dirty="0">
              <a:latin typeface="Times New Roman" pitchFamily="18" charset="0"/>
              <a:ea typeface="標楷體" pitchFamily="65" charset="-120"/>
              <a:cs typeface="Times New Roman" pitchFamily="18" charset="0"/>
            </a:endParaRPr>
          </a:p>
          <a:p>
            <a:pPr>
              <a:lnSpc>
                <a:spcPts val="3200"/>
              </a:lnSpc>
              <a:spcBef>
                <a:spcPts val="0"/>
              </a:spcBef>
              <a:buNone/>
              <a:defRPr/>
            </a:pPr>
            <a:endParaRPr lang="zh-TW" altLang="en-US" sz="2400" dirty="0">
              <a:latin typeface="Times New Roman" pitchFamily="18" charset="0"/>
              <a:ea typeface="標楷體" pitchFamily="65" charset="-120"/>
              <a:cs typeface="Times New Roman" pitchFamily="18" charset="0"/>
            </a:endParaRPr>
          </a:p>
        </p:txBody>
      </p:sp>
      <p:sp>
        <p:nvSpPr>
          <p:cNvPr id="40963" name="標題 1"/>
          <p:cNvSpPr txBox="1">
            <a:spLocks/>
          </p:cNvSpPr>
          <p:nvPr/>
        </p:nvSpPr>
        <p:spPr bwMode="auto">
          <a:xfrm>
            <a:off x="395288" y="260648"/>
            <a:ext cx="7942262" cy="633412"/>
          </a:xfrm>
          <a:prstGeom prst="rect">
            <a:avLst/>
          </a:prstGeom>
          <a:noFill/>
          <a:ln w="9525">
            <a:noFill/>
            <a:miter lim="800000"/>
            <a:headEnd/>
            <a:tailEnd/>
          </a:ln>
        </p:spPr>
        <p:txBody>
          <a:bodyPr anchor="ctr"/>
          <a:lstStyle/>
          <a:p>
            <a:pPr eaLnBrk="0" hangingPunct="0"/>
            <a:r>
              <a:rPr lang="zh-TW" altLang="en-US" sz="2800" dirty="0">
                <a:latin typeface="標楷體" pitchFamily="65" charset="-120"/>
                <a:ea typeface="標楷體" pitchFamily="65" charset="-120"/>
              </a:rPr>
              <a:t>三、招生作業說明</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九</a:t>
            </a:r>
            <a:r>
              <a:rPr lang="en-US" altLang="zh-TW" sz="2800"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錄取公告及分發結果查詢</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41</a:t>
            </a:fld>
            <a:endParaRPr lang="en-US" altLang="zh-TW"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539552" y="1268760"/>
            <a:ext cx="7199313" cy="2736304"/>
          </a:xfrm>
        </p:spPr>
        <p:txBody>
          <a:bodyPr/>
          <a:lstStyle/>
          <a:p>
            <a:pPr>
              <a:buFontTx/>
              <a:buBlip>
                <a:blip r:embed="rId3"/>
              </a:buBlip>
              <a:defRPr/>
            </a:pPr>
            <a:r>
              <a:rPr lang="zh-TW" altLang="en-US" sz="2400" dirty="0">
                <a:latin typeface="Times New Roman" pitchFamily="18" charset="0"/>
                <a:ea typeface="標楷體" pitchFamily="65" charset="-120"/>
                <a:cs typeface="Times New Roman" pitchFamily="18" charset="0"/>
              </a:rPr>
              <a:t>本</a:t>
            </a:r>
            <a:r>
              <a:rPr lang="zh-TW" altLang="zh-TW" sz="2400" dirty="0">
                <a:latin typeface="Times New Roman" pitchFamily="18" charset="0"/>
                <a:ea typeface="標楷體" pitchFamily="65" charset="-120"/>
                <a:cs typeface="Times New Roman" pitchFamily="18" charset="0"/>
              </a:rPr>
              <a:t>招生相關資訊</a:t>
            </a:r>
            <a:r>
              <a:rPr lang="zh-TW" altLang="en-US" sz="2400" dirty="0">
                <a:latin typeface="Times New Roman" pitchFamily="18" charset="0"/>
                <a:ea typeface="標楷體" pitchFamily="65" charset="-120"/>
                <a:cs typeface="Times New Roman" pitchFamily="18" charset="0"/>
              </a:rPr>
              <a:t>及</a:t>
            </a:r>
            <a:r>
              <a:rPr lang="zh-TW" altLang="zh-TW" sz="2400" dirty="0">
                <a:latin typeface="Times New Roman" pitchFamily="18" charset="0"/>
                <a:ea typeface="標楷體" pitchFamily="65" charset="-120"/>
                <a:cs typeface="Times New Roman" pitchFamily="18" charset="0"/>
              </a:rPr>
              <a:t>系統，考生均可至本委員會網站使用，本委員會網站網址</a:t>
            </a:r>
            <a:r>
              <a:rPr lang="zh-TW" altLang="en-US" sz="2400" dirty="0">
                <a:latin typeface="Times New Roman" pitchFamily="18" charset="0"/>
                <a:ea typeface="標楷體" pitchFamily="65" charset="-120"/>
                <a:cs typeface="Times New Roman" pitchFamily="18" charset="0"/>
              </a:rPr>
              <a:t>：</a:t>
            </a:r>
            <a:endParaRPr lang="en-US" altLang="zh-TW" sz="2400" dirty="0">
              <a:latin typeface="Times New Roman" pitchFamily="18" charset="0"/>
              <a:ea typeface="標楷體" pitchFamily="65" charset="-120"/>
              <a:cs typeface="Times New Roman" pitchFamily="18" charset="0"/>
            </a:endParaRPr>
          </a:p>
          <a:p>
            <a:pPr marL="0" indent="360000">
              <a:buNone/>
              <a:defRPr/>
            </a:pPr>
            <a:r>
              <a:rPr lang="en-US" altLang="zh-TW" sz="2400" u="sng" dirty="0">
                <a:latin typeface="Times New Roman" panose="02020603050405020304" pitchFamily="18" charset="0"/>
                <a:cs typeface="Times New Roman" panose="02020603050405020304" pitchFamily="18" charset="0"/>
              </a:rPr>
              <a:t>https://www.jctv.ntut.edu.tw/union42/</a:t>
            </a:r>
            <a:endParaRPr lang="en-US" altLang="zh-TW" sz="2400" u="sng" dirty="0">
              <a:latin typeface="Times New Roman" pitchFamily="18" charset="0"/>
              <a:ea typeface="標楷體" pitchFamily="65" charset="-120"/>
              <a:cs typeface="Times New Roman" pitchFamily="18" charset="0"/>
            </a:endParaRPr>
          </a:p>
          <a:p>
            <a:pPr>
              <a:buBlip>
                <a:blip r:embed="rId3"/>
              </a:buBlip>
              <a:defRPr/>
            </a:pPr>
            <a:r>
              <a:rPr lang="zh-TW" altLang="en-US" sz="2400" dirty="0">
                <a:latin typeface="Times New Roman" pitchFamily="18" charset="0"/>
                <a:ea typeface="標楷體" pitchFamily="65" charset="-120"/>
                <a:cs typeface="Times New Roman" pitchFamily="18" charset="0"/>
              </a:rPr>
              <a:t>技專校院招生委員會聯合會網址：</a:t>
            </a:r>
            <a:endParaRPr lang="en-US" altLang="zh-TW" sz="2400" dirty="0">
              <a:latin typeface="Times New Roman" pitchFamily="18" charset="0"/>
              <a:ea typeface="標楷體" pitchFamily="65" charset="-120"/>
              <a:cs typeface="Times New Roman" pitchFamily="18" charset="0"/>
            </a:endParaRPr>
          </a:p>
          <a:p>
            <a:pPr marL="0" indent="360000">
              <a:buNone/>
              <a:defRPr/>
            </a:pPr>
            <a:r>
              <a:rPr lang="en-US" altLang="zh-TW" sz="2400" dirty="0">
                <a:latin typeface="Times New Roman" panose="02020603050405020304" pitchFamily="18" charset="0"/>
                <a:ea typeface="標楷體" pitchFamily="65" charset="-120"/>
                <a:cs typeface="Times New Roman" panose="02020603050405020304" pitchFamily="18" charset="0"/>
                <a:hlinkClick r:id="rId4"/>
              </a:rPr>
              <a:t>https://www.jctv.ntut.edu.tw</a:t>
            </a:r>
            <a:endParaRPr lang="en-US" altLang="zh-TW" sz="2400" dirty="0">
              <a:latin typeface="Times New Roman" pitchFamily="18" charset="0"/>
              <a:ea typeface="標楷體" pitchFamily="65" charset="-120"/>
              <a:cs typeface="Times New Roman" pitchFamily="18" charset="0"/>
            </a:endParaRPr>
          </a:p>
          <a:p>
            <a:pPr>
              <a:buFontTx/>
              <a:buNone/>
              <a:defRPr/>
            </a:pPr>
            <a:endParaRPr lang="zh-TW" altLang="en-US" sz="2400" spc="-250" dirty="0">
              <a:latin typeface="Times New Roman" pitchFamily="18" charset="0"/>
              <a:ea typeface="標楷體" pitchFamily="65" charset="-120"/>
              <a:cs typeface="Times New Roman" pitchFamily="18" charset="0"/>
            </a:endParaRPr>
          </a:p>
        </p:txBody>
      </p:sp>
      <p:sp>
        <p:nvSpPr>
          <p:cNvPr id="41987" name="標題 1"/>
          <p:cNvSpPr txBox="1">
            <a:spLocks/>
          </p:cNvSpPr>
          <p:nvPr/>
        </p:nvSpPr>
        <p:spPr bwMode="auto">
          <a:xfrm>
            <a:off x="467544" y="188640"/>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四、意見與交流</a:t>
            </a:r>
            <a:r>
              <a:rPr lang="en-US" altLang="zh-TW" sz="2800"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資訊查詢</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42</a:t>
            </a:fld>
            <a:endParaRPr lang="en-US" altLang="zh-TW"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3"/>
          <p:cNvSpPr>
            <a:spLocks noGrp="1"/>
          </p:cNvSpPr>
          <p:nvPr>
            <p:ph type="ctrTitle"/>
          </p:nvPr>
        </p:nvSpPr>
        <p:spPr>
          <a:xfrm>
            <a:off x="1144508" y="3782570"/>
            <a:ext cx="3643338" cy="1227136"/>
          </a:xfrm>
        </p:spPr>
        <p:txBody>
          <a:bodyPr/>
          <a:lstStyle/>
          <a:p>
            <a:r>
              <a:rPr lang="zh-TW" altLang="en-US" dirty="0">
                <a:solidFill>
                  <a:srgbClr val="FF0000"/>
                </a:solidFill>
                <a:latin typeface="標楷體" pitchFamily="65" charset="-120"/>
                <a:ea typeface="標楷體" pitchFamily="65" charset="-120"/>
              </a:rPr>
              <a:t>感謝您的蒞臨與指導</a:t>
            </a:r>
            <a:br>
              <a:rPr lang="en-US" altLang="zh-TW" dirty="0">
                <a:solidFill>
                  <a:srgbClr val="FF0000"/>
                </a:solidFill>
                <a:latin typeface="標楷體" pitchFamily="65" charset="-120"/>
                <a:ea typeface="標楷體" pitchFamily="65" charset="-120"/>
              </a:rPr>
            </a:br>
            <a:r>
              <a:rPr lang="zh-TW" altLang="en-US" dirty="0">
                <a:solidFill>
                  <a:srgbClr val="FF0000"/>
                </a:solidFill>
                <a:latin typeface="標楷體" pitchFamily="65" charset="-120"/>
                <a:ea typeface="標楷體" pitchFamily="65" charset="-120"/>
              </a:rPr>
              <a:t>並祝您順心如意</a:t>
            </a:r>
          </a:p>
        </p:txBody>
      </p:sp>
      <p:sp>
        <p:nvSpPr>
          <p:cNvPr id="5" name="副標題 4"/>
          <p:cNvSpPr>
            <a:spLocks noGrp="1"/>
          </p:cNvSpPr>
          <p:nvPr>
            <p:ph type="subTitle" idx="1"/>
          </p:nvPr>
        </p:nvSpPr>
        <p:spPr>
          <a:xfrm>
            <a:off x="755576" y="5301208"/>
            <a:ext cx="5472113" cy="1366837"/>
          </a:xfrm>
        </p:spPr>
        <p:txBody>
          <a:bodyPr/>
          <a:lstStyle/>
          <a:p>
            <a:pPr algn="l">
              <a:spcBef>
                <a:spcPts val="350"/>
              </a:spcBef>
              <a:defRPr/>
            </a:pPr>
            <a:r>
              <a:rPr lang="en-US" altLang="zh-TW" sz="1800" b="1" dirty="0">
                <a:solidFill>
                  <a:srgbClr val="0000CC"/>
                </a:solidFill>
                <a:latin typeface="Times New Roman" pitchFamily="18" charset="0"/>
                <a:ea typeface="標楷體" pitchFamily="65" charset="-120"/>
                <a:cs typeface="Times New Roman" pitchFamily="18" charset="0"/>
              </a:rPr>
              <a:t>110</a:t>
            </a:r>
            <a:r>
              <a:rPr lang="zh-TW" altLang="en-US" sz="1800" b="1" dirty="0">
                <a:solidFill>
                  <a:srgbClr val="0000CC"/>
                </a:solidFill>
                <a:latin typeface="Times New Roman" pitchFamily="18" charset="0"/>
                <a:ea typeface="標楷體" pitchFamily="65" charset="-120"/>
                <a:cs typeface="Times New Roman" pitchFamily="18" charset="0"/>
              </a:rPr>
              <a:t>學年度四技二專日間部聯合登記分發委員會</a:t>
            </a:r>
            <a:endParaRPr lang="en-US" altLang="zh-TW" sz="1800" b="1" dirty="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a:solidFill>
                  <a:srgbClr val="0000CC"/>
                </a:solidFill>
                <a:latin typeface="Times New Roman" pitchFamily="18" charset="0"/>
                <a:ea typeface="標楷體" pitchFamily="65" charset="-120"/>
                <a:cs typeface="Times New Roman" pitchFamily="18" charset="0"/>
              </a:rPr>
              <a:t>主辦單位：技專校院招生委員會聯合會</a:t>
            </a:r>
            <a:endParaRPr lang="en-US" altLang="zh-TW" sz="1800" b="1" dirty="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a:solidFill>
                  <a:srgbClr val="0000CC"/>
                </a:solidFill>
                <a:latin typeface="Times New Roman" pitchFamily="18" charset="0"/>
                <a:ea typeface="標楷體" pitchFamily="65" charset="-120"/>
                <a:cs typeface="Times New Roman" pitchFamily="18" charset="0"/>
              </a:rPr>
              <a:t>電話</a:t>
            </a:r>
            <a:r>
              <a:rPr lang="zh-TW" altLang="en-US" sz="1800" b="1" dirty="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a:solidFill>
                  <a:srgbClr val="0000CC"/>
                </a:solidFill>
                <a:latin typeface="Times New Roman" pitchFamily="18" charset="0"/>
                <a:ea typeface="標楷體" pitchFamily="65" charset="-120"/>
                <a:cs typeface="Times New Roman" pitchFamily="18" charset="0"/>
              </a:rPr>
              <a:t>02)2772-5333</a:t>
            </a:r>
            <a:r>
              <a:rPr lang="zh-TW" altLang="en-US" sz="1800" b="1" dirty="0">
                <a:solidFill>
                  <a:srgbClr val="0000CC"/>
                </a:solidFill>
                <a:latin typeface="Times New Roman" pitchFamily="18" charset="0"/>
                <a:ea typeface="標楷體" pitchFamily="65" charset="-120"/>
                <a:cs typeface="Times New Roman" pitchFamily="18" charset="0"/>
              </a:rPr>
              <a:t>分機</a:t>
            </a:r>
            <a:r>
              <a:rPr lang="en-US" altLang="zh-TW" sz="1800" b="1" dirty="0">
                <a:solidFill>
                  <a:srgbClr val="0000CC"/>
                </a:solidFill>
                <a:latin typeface="Times New Roman" pitchFamily="18" charset="0"/>
                <a:ea typeface="標楷體" pitchFamily="65" charset="-120"/>
                <a:cs typeface="Times New Roman" pitchFamily="18" charset="0"/>
              </a:rPr>
              <a:t>215</a:t>
            </a:r>
          </a:p>
          <a:p>
            <a:pPr algn="l">
              <a:spcBef>
                <a:spcPts val="350"/>
              </a:spcBef>
              <a:defRPr/>
            </a:pPr>
            <a:r>
              <a:rPr lang="en-US" altLang="zh-TW" sz="1800" b="1" dirty="0">
                <a:solidFill>
                  <a:srgbClr val="0000CC"/>
                </a:solidFill>
                <a:latin typeface="Times New Roman" pitchFamily="18" charset="0"/>
                <a:ea typeface="標楷體" pitchFamily="65" charset="-120"/>
                <a:cs typeface="Times New Roman" pitchFamily="18" charset="0"/>
              </a:rPr>
              <a:t>E-mail</a:t>
            </a:r>
            <a:r>
              <a:rPr lang="zh-TW" altLang="en-US" sz="1800" b="1" dirty="0">
                <a:solidFill>
                  <a:srgbClr val="0000CC"/>
                </a:solidFill>
                <a:latin typeface="Times New Roman" pitchFamily="18" charset="0"/>
                <a:ea typeface="標楷體" pitchFamily="65" charset="-120"/>
                <a:cs typeface="Times New Roman" pitchFamily="18" charset="0"/>
              </a:rPr>
              <a:t>：</a:t>
            </a:r>
            <a:r>
              <a:rPr lang="en-US" altLang="zh-TW" sz="1800" b="1" dirty="0">
                <a:solidFill>
                  <a:srgbClr val="0000CC"/>
                </a:solidFill>
                <a:latin typeface="Times New Roman" pitchFamily="18" charset="0"/>
                <a:ea typeface="標楷體" pitchFamily="65" charset="-120"/>
                <a:cs typeface="Times New Roman" pitchFamily="18" charset="0"/>
              </a:rPr>
              <a:t>union42@ntut.edu.tw</a:t>
            </a:r>
            <a:endParaRPr lang="zh-TW" altLang="en-US" sz="1800" b="1" dirty="0">
              <a:solidFill>
                <a:srgbClr val="0000CC"/>
              </a:solidFill>
              <a:latin typeface="Times New Roman" pitchFamily="18" charset="0"/>
              <a:ea typeface="標楷體" pitchFamily="65" charset="-120"/>
              <a:cs typeface="Times New Roman" pitchFamily="18" charset="0"/>
            </a:endParaRPr>
          </a:p>
        </p:txBody>
      </p:sp>
      <p:sp>
        <p:nvSpPr>
          <p:cNvPr id="43012" name="標題 3"/>
          <p:cNvSpPr txBox="1">
            <a:spLocks/>
          </p:cNvSpPr>
          <p:nvPr/>
        </p:nvSpPr>
        <p:spPr bwMode="auto">
          <a:xfrm>
            <a:off x="3131840" y="1007489"/>
            <a:ext cx="4680520" cy="1470025"/>
          </a:xfrm>
          <a:prstGeom prst="rect">
            <a:avLst/>
          </a:prstGeom>
          <a:noFill/>
          <a:ln w="9525">
            <a:noFill/>
            <a:miter lim="800000"/>
            <a:headEnd/>
            <a:tailEnd/>
          </a:ln>
        </p:spPr>
        <p:txBody>
          <a:bodyPr anchor="ctr"/>
          <a:lstStyle/>
          <a:p>
            <a:r>
              <a:rPr lang="zh-TW" altLang="en-US" sz="4800" dirty="0">
                <a:latin typeface="標楷體" pitchFamily="65" charset="-120"/>
                <a:ea typeface="標楷體" pitchFamily="65" charset="-120"/>
              </a:rPr>
              <a:t>意見與交流</a:t>
            </a:r>
          </a:p>
        </p:txBody>
      </p:sp>
      <p:sp>
        <p:nvSpPr>
          <p:cNvPr id="7" name="標題 3"/>
          <p:cNvSpPr txBox="1">
            <a:spLocks/>
          </p:cNvSpPr>
          <p:nvPr/>
        </p:nvSpPr>
        <p:spPr bwMode="auto">
          <a:xfrm>
            <a:off x="1171932" y="2477514"/>
            <a:ext cx="7052869" cy="808657"/>
          </a:xfrm>
          <a:prstGeom prst="rect">
            <a:avLst/>
          </a:prstGeom>
          <a:noFill/>
          <a:ln>
            <a:noFill/>
          </a:ln>
          <a:effectLst>
            <a:innerShdw blurRad="63500" dist="50800">
              <a:prstClr val="black">
                <a:alpha val="50000"/>
              </a:prstClr>
            </a:innerShdw>
          </a:effectLst>
          <a:ex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800" dirty="0">
                <a:latin typeface="標楷體" pitchFamily="65" charset="-120"/>
                <a:ea typeface="標楷體" pitchFamily="65" charset="-120"/>
              </a:rPr>
              <a:t>　簡報完畢　敬請指教</a:t>
            </a:r>
          </a:p>
        </p:txBody>
      </p:sp>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43</a:t>
            </a:fld>
            <a:endParaRPr lang="en-US" altLang="zh-TW" dirty="0"/>
          </a:p>
        </p:txBody>
      </p:sp>
      <p:pic>
        <p:nvPicPr>
          <p:cNvPr id="8"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251520" y="231230"/>
            <a:ext cx="3546475" cy="6477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一、招生重要日程及作業流程</a:t>
            </a:r>
            <a:r>
              <a:rPr lang="en-US" altLang="zh-TW" dirty="0">
                <a:latin typeface="Times New Roman" panose="02020603050405020304" pitchFamily="18" charset="0"/>
                <a:ea typeface="標楷體" pitchFamily="65" charset="-120"/>
                <a:cs typeface="Times New Roman" panose="02020603050405020304" pitchFamily="18" charset="0"/>
              </a:rPr>
              <a:t>(3/3)</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26" name="矩形 25"/>
          <p:cNvSpPr/>
          <p:nvPr/>
        </p:nvSpPr>
        <p:spPr>
          <a:xfrm>
            <a:off x="252413" y="1891506"/>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報名</a:t>
            </a:r>
            <a:r>
              <a:rPr kumimoji="0" lang="zh-TW" altLang="en-US" b="1" dirty="0">
                <a:solidFill>
                  <a:srgbClr val="FF0000"/>
                </a:solidFill>
                <a:latin typeface="標楷體" pitchFamily="65" charset="-120"/>
                <a:ea typeface="標楷體" pitchFamily="65" charset="-120"/>
              </a:rPr>
              <a:t>統一入學測驗</a:t>
            </a:r>
          </a:p>
        </p:txBody>
      </p:sp>
      <p:sp>
        <p:nvSpPr>
          <p:cNvPr id="31" name="矩形 30"/>
          <p:cNvSpPr/>
          <p:nvPr/>
        </p:nvSpPr>
        <p:spPr>
          <a:xfrm>
            <a:off x="1038225" y="1891506"/>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參加</a:t>
            </a:r>
            <a:r>
              <a:rPr kumimoji="0" lang="zh-TW" altLang="en-US" b="1" dirty="0">
                <a:solidFill>
                  <a:srgbClr val="FF0000"/>
                </a:solidFill>
                <a:latin typeface="標楷體" pitchFamily="65" charset="-120"/>
                <a:ea typeface="標楷體" pitchFamily="65" charset="-120"/>
              </a:rPr>
              <a:t>統一入學測驗考試</a:t>
            </a:r>
          </a:p>
        </p:txBody>
      </p:sp>
      <p:sp>
        <p:nvSpPr>
          <p:cNvPr id="32" name="矩形 31"/>
          <p:cNvSpPr/>
          <p:nvPr/>
        </p:nvSpPr>
        <p:spPr>
          <a:xfrm>
            <a:off x="1824039" y="1891506"/>
            <a:ext cx="431800" cy="3276600"/>
          </a:xfrm>
          <a:prstGeom prst="rect">
            <a:avLst/>
          </a:prstGeom>
          <a:noFill/>
        </p:spPr>
        <p:style>
          <a:lnRef idx="2">
            <a:schemeClr val="accent2"/>
          </a:lnRef>
          <a:fillRef idx="1">
            <a:schemeClr val="lt1"/>
          </a:fillRef>
          <a:effectRef idx="0">
            <a:schemeClr val="accent2"/>
          </a:effectRef>
          <a:fontRef idx="minor">
            <a:schemeClr val="dk1"/>
          </a:fontRef>
        </p:style>
        <p:txBody>
          <a:bodyPr vert="eaVert"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資格審查登錄及繳件</a:t>
            </a:r>
          </a:p>
        </p:txBody>
      </p:sp>
      <p:sp>
        <p:nvSpPr>
          <p:cNvPr id="33" name="矩形 32"/>
          <p:cNvSpPr/>
          <p:nvPr/>
        </p:nvSpPr>
        <p:spPr>
          <a:xfrm>
            <a:off x="2609851" y="1891507"/>
            <a:ext cx="433388"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公告資格審查結果</a:t>
            </a:r>
          </a:p>
        </p:txBody>
      </p:sp>
      <p:sp>
        <p:nvSpPr>
          <p:cNvPr id="34" name="矩形 33"/>
          <p:cNvSpPr/>
          <p:nvPr/>
        </p:nvSpPr>
        <p:spPr>
          <a:xfrm>
            <a:off x="5038469" y="1942834"/>
            <a:ext cx="1065470" cy="3286125"/>
          </a:xfrm>
          <a:prstGeom prst="rect">
            <a:avLst/>
          </a:prstGeom>
        </p:spPr>
        <p:style>
          <a:lnRef idx="2">
            <a:schemeClr val="accent2"/>
          </a:lnRef>
          <a:fillRef idx="1">
            <a:schemeClr val="lt1"/>
          </a:fillRef>
          <a:effectRef idx="0">
            <a:schemeClr val="accent2"/>
          </a:effectRef>
          <a:fontRef idx="minor">
            <a:schemeClr val="dk1"/>
          </a:fontRef>
        </p:style>
        <p:txBody>
          <a:bodyPr vert="eaVert" anchor="b"/>
          <a:lstStyle/>
          <a:p>
            <a:pPr algn="ctr" fontAlgn="auto">
              <a:lnSpc>
                <a:spcPts val="1800"/>
              </a:lnSpc>
              <a:spcBef>
                <a:spcPts val="0"/>
              </a:spcBef>
              <a:spcAft>
                <a:spcPts val="0"/>
              </a:spcAft>
              <a:defRPr/>
            </a:pPr>
            <a:r>
              <a:rPr kumimoji="0" lang="zh-TW" altLang="en-US" b="1" dirty="0">
                <a:solidFill>
                  <a:srgbClr val="0000CC"/>
                </a:solidFill>
                <a:latin typeface="標楷體" pitchFamily="65" charset="-120"/>
                <a:ea typeface="標楷體" pitchFamily="65" charset="-120"/>
              </a:rPr>
              <a:t>查詢</a:t>
            </a:r>
            <a:r>
              <a:rPr kumimoji="0" lang="en-US" altLang="zh-TW" b="1" dirty="0">
                <a:solidFill>
                  <a:schemeClr val="bg1"/>
                </a:solidFill>
                <a:latin typeface="標楷體" pitchFamily="65" charset="-120"/>
                <a:ea typeface="標楷體" pitchFamily="65" charset="-120"/>
              </a:rPr>
              <a:t>…………………………….</a:t>
            </a:r>
          </a:p>
          <a:p>
            <a:pPr algn="ctr" fontAlgn="auto">
              <a:lnSpc>
                <a:spcPts val="1800"/>
              </a:lnSpc>
              <a:spcBef>
                <a:spcPts val="0"/>
              </a:spcBef>
              <a:spcAft>
                <a:spcPts val="0"/>
              </a:spcAft>
              <a:defRPr/>
            </a:pPr>
            <a:r>
              <a:rPr kumimoji="0" lang="zh-TW" altLang="en-US" b="1" dirty="0">
                <a:solidFill>
                  <a:srgbClr val="FF0000"/>
                </a:solidFill>
                <a:latin typeface="標楷體" pitchFamily="65" charset="-120"/>
                <a:ea typeface="標楷體" pitchFamily="65" charset="-120"/>
              </a:rPr>
              <a:t>重組合人數表公告；</a:t>
            </a:r>
            <a:r>
              <a:rPr kumimoji="0" lang="zh-TW" altLang="en-US" b="1" dirty="0">
                <a:solidFill>
                  <a:srgbClr val="0000CC"/>
                </a:solidFill>
                <a:latin typeface="標楷體" pitchFamily="65" charset="-120"/>
                <a:ea typeface="標楷體" pitchFamily="65" charset="-120"/>
              </a:rPr>
              <a:t>個人總成績</a:t>
            </a:r>
            <a:r>
              <a:rPr kumimoji="0" lang="zh-TW" altLang="en-US" b="1" dirty="0">
                <a:solidFill>
                  <a:srgbClr val="FF0000"/>
                </a:solidFill>
                <a:latin typeface="標楷體" pitchFamily="65" charset="-120"/>
                <a:ea typeface="標楷體" pitchFamily="65" charset="-120"/>
              </a:rPr>
              <a:t>之校系科</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組</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、學程考科成績權實際招生名額及各招生群</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類</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別</a:t>
            </a:r>
            <a:endParaRPr kumimoji="0" lang="en-US" altLang="zh-TW" b="1" dirty="0">
              <a:solidFill>
                <a:srgbClr val="FF0000"/>
              </a:solidFill>
              <a:latin typeface="標楷體" pitchFamily="65" charset="-120"/>
              <a:ea typeface="標楷體" pitchFamily="65" charset="-120"/>
            </a:endParaRPr>
          </a:p>
        </p:txBody>
      </p:sp>
      <p:sp>
        <p:nvSpPr>
          <p:cNvPr id="35" name="矩形 34"/>
          <p:cNvSpPr/>
          <p:nvPr/>
        </p:nvSpPr>
        <p:spPr>
          <a:xfrm>
            <a:off x="4206875" y="1937544"/>
            <a:ext cx="433388" cy="145415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集體繳費</a:t>
            </a:r>
          </a:p>
        </p:txBody>
      </p:sp>
      <p:sp>
        <p:nvSpPr>
          <p:cNvPr id="36" name="矩形 35"/>
          <p:cNvSpPr/>
          <p:nvPr/>
        </p:nvSpPr>
        <p:spPr>
          <a:xfrm>
            <a:off x="4206875" y="3748882"/>
            <a:ext cx="433388" cy="144303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個別繳費</a:t>
            </a:r>
          </a:p>
        </p:txBody>
      </p:sp>
      <p:sp>
        <p:nvSpPr>
          <p:cNvPr id="37" name="矩形 36"/>
          <p:cNvSpPr/>
          <p:nvPr/>
        </p:nvSpPr>
        <p:spPr>
          <a:xfrm>
            <a:off x="6669088" y="1949185"/>
            <a:ext cx="431800"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網路選填登記志願</a:t>
            </a:r>
          </a:p>
        </p:txBody>
      </p:sp>
      <p:sp>
        <p:nvSpPr>
          <p:cNvPr id="38" name="矩形 37"/>
          <p:cNvSpPr/>
          <p:nvPr/>
        </p:nvSpPr>
        <p:spPr>
          <a:xfrm>
            <a:off x="7454900" y="1949185"/>
            <a:ext cx="431800"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錄取公告及分發結果查詢</a:t>
            </a:r>
          </a:p>
        </p:txBody>
      </p:sp>
      <p:sp>
        <p:nvSpPr>
          <p:cNvPr id="39" name="矩形 38"/>
          <p:cNvSpPr/>
          <p:nvPr/>
        </p:nvSpPr>
        <p:spPr>
          <a:xfrm>
            <a:off x="3390900" y="1916906"/>
            <a:ext cx="431800" cy="32750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資格審查結果複查</a:t>
            </a:r>
          </a:p>
        </p:txBody>
      </p:sp>
      <p:sp>
        <p:nvSpPr>
          <p:cNvPr id="40" name="矩形 39"/>
          <p:cNvSpPr/>
          <p:nvPr/>
        </p:nvSpPr>
        <p:spPr>
          <a:xfrm>
            <a:off x="8240712" y="1949451"/>
            <a:ext cx="431800" cy="327501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註冊報到</a:t>
            </a:r>
          </a:p>
        </p:txBody>
      </p:sp>
      <p:cxnSp>
        <p:nvCxnSpPr>
          <p:cNvPr id="41" name="直線單箭頭接點 40"/>
          <p:cNvCxnSpPr/>
          <p:nvPr/>
        </p:nvCxnSpPr>
        <p:spPr>
          <a:xfrm>
            <a:off x="681037"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2" name="直線單箭頭接點 41"/>
          <p:cNvCxnSpPr/>
          <p:nvPr/>
        </p:nvCxnSpPr>
        <p:spPr>
          <a:xfrm>
            <a:off x="1466849"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3" name="直線單箭頭接點 42"/>
          <p:cNvCxnSpPr/>
          <p:nvPr/>
        </p:nvCxnSpPr>
        <p:spPr>
          <a:xfrm>
            <a:off x="2252663"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4" name="直線單箭頭接點 43"/>
          <p:cNvCxnSpPr/>
          <p:nvPr/>
        </p:nvCxnSpPr>
        <p:spPr>
          <a:xfrm>
            <a:off x="3067049" y="3640931"/>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5" name="直線單箭頭接點 44"/>
          <p:cNvCxnSpPr/>
          <p:nvPr/>
        </p:nvCxnSpPr>
        <p:spPr>
          <a:xfrm>
            <a:off x="3884614" y="2666206"/>
            <a:ext cx="322263"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6" name="直線單箭頭接點 45"/>
          <p:cNvCxnSpPr/>
          <p:nvPr/>
        </p:nvCxnSpPr>
        <p:spPr>
          <a:xfrm>
            <a:off x="3859213" y="456485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
        <p:nvSpPr>
          <p:cNvPr id="47" name="投影片編號版面配置區 1"/>
          <p:cNvSpPr>
            <a:spLocks noGrp="1"/>
          </p:cNvSpPr>
          <p:nvPr>
            <p:ph type="sldNum" sz="quarter" idx="12"/>
          </p:nvPr>
        </p:nvSpPr>
        <p:spPr>
          <a:xfrm>
            <a:off x="6538912" y="6381328"/>
            <a:ext cx="2133600" cy="365125"/>
          </a:xfrm>
        </p:spPr>
        <p:txBody>
          <a:bodyPr/>
          <a:lstStyle/>
          <a:p>
            <a:pPr>
              <a:defRPr/>
            </a:pPr>
            <a:fld id="{05538A0F-018A-447F-A993-6BE05F79055A}" type="slidenum">
              <a:rPr lang="zh-TW" altLang="en-US" smtClean="0">
                <a:solidFill>
                  <a:schemeClr val="tx1"/>
                </a:solidFill>
              </a:rPr>
              <a:pPr>
                <a:defRPr/>
              </a:pPr>
              <a:t>5</a:t>
            </a:fld>
            <a:endParaRPr lang="zh-TW" altLang="en-US" dirty="0">
              <a:solidFill>
                <a:schemeClr val="tx1"/>
              </a:solidFill>
            </a:endParaRPr>
          </a:p>
        </p:txBody>
      </p:sp>
      <p:cxnSp>
        <p:nvCxnSpPr>
          <p:cNvPr id="48" name="直線單箭頭接點 47"/>
          <p:cNvCxnSpPr/>
          <p:nvPr/>
        </p:nvCxnSpPr>
        <p:spPr>
          <a:xfrm>
            <a:off x="4640263" y="3528219"/>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9" name="直線單箭頭接點 48"/>
          <p:cNvCxnSpPr/>
          <p:nvPr/>
        </p:nvCxnSpPr>
        <p:spPr>
          <a:xfrm>
            <a:off x="6215061" y="3528219"/>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0" name="直線單箭頭接點 49"/>
          <p:cNvCxnSpPr/>
          <p:nvPr/>
        </p:nvCxnSpPr>
        <p:spPr>
          <a:xfrm>
            <a:off x="7131050" y="3540652"/>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1" name="直線單箭頭接點 50"/>
          <p:cNvCxnSpPr/>
          <p:nvPr/>
        </p:nvCxnSpPr>
        <p:spPr>
          <a:xfrm>
            <a:off x="7916862" y="357319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編號版面配置區 1"/>
          <p:cNvSpPr>
            <a:spLocks noGrp="1"/>
          </p:cNvSpPr>
          <p:nvPr>
            <p:ph type="sldNum" sz="quarter" idx="12"/>
          </p:nvPr>
        </p:nvSpPr>
        <p:spPr>
          <a:noFill/>
        </p:spPr>
        <p:txBody>
          <a:bodyPr/>
          <a:lstStyle/>
          <a:p>
            <a:fld id="{481010A3-82E1-4E78-9C2F-89212EAA549D}" type="slidenum">
              <a:rPr lang="zh-TW" altLang="en-US" smtClean="0"/>
              <a:pPr/>
              <a:t>6</a:t>
            </a:fld>
            <a:endParaRPr lang="en-US" altLang="zh-TW" dirty="0"/>
          </a:p>
        </p:txBody>
      </p:sp>
      <p:sp>
        <p:nvSpPr>
          <p:cNvPr id="32770" name="標題 1"/>
          <p:cNvSpPr txBox="1">
            <a:spLocks/>
          </p:cNvSpPr>
          <p:nvPr/>
        </p:nvSpPr>
        <p:spPr bwMode="auto">
          <a:xfrm>
            <a:off x="323850" y="333375"/>
            <a:ext cx="8229600"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使用介面</a:t>
            </a:r>
            <a:endParaRPr lang="zh-TW" altLang="en-US" sz="3000" dirty="0">
              <a:solidFill>
                <a:srgbClr val="FF0000"/>
              </a:solidFill>
            </a:endParaRPr>
          </a:p>
        </p:txBody>
      </p:sp>
      <p:sp>
        <p:nvSpPr>
          <p:cNvPr id="3" name="矩形 2"/>
          <p:cNvSpPr/>
          <p:nvPr/>
        </p:nvSpPr>
        <p:spPr>
          <a:xfrm>
            <a:off x="349338" y="1190725"/>
            <a:ext cx="7890011" cy="646331"/>
          </a:xfrm>
          <a:prstGeom prst="rect">
            <a:avLst/>
          </a:prstGeom>
        </p:spPr>
        <p:txBody>
          <a:bodyPr wrap="square">
            <a:spAutoFit/>
          </a:bodyPr>
          <a:lstStyle/>
          <a:p>
            <a:r>
              <a:rPr lang="zh-TW" altLang="en-US" b="1" dirty="0">
                <a:latin typeface="Times New Roman" pitchFamily="18" charset="0"/>
                <a:ea typeface="標楷體" pitchFamily="65" charset="-120"/>
                <a:cs typeface="Times New Roman" panose="02020603050405020304" pitchFamily="18" charset="0"/>
              </a:rPr>
              <a:t>從本委員會首頁</a:t>
            </a:r>
            <a:r>
              <a:rPr lang="en-US" altLang="zh-TW" b="1" dirty="0">
                <a:latin typeface="Times New Roman" pitchFamily="18" charset="0"/>
                <a:ea typeface="標楷體" pitchFamily="65" charset="-120"/>
                <a:cs typeface="Times New Roman" panose="02020603050405020304" pitchFamily="18" charset="0"/>
              </a:rPr>
              <a:t>(</a:t>
            </a:r>
            <a:r>
              <a:rPr lang="en-US" altLang="zh-TW" b="1" dirty="0">
                <a:solidFill>
                  <a:srgbClr val="0000CC"/>
                </a:solidFill>
                <a:latin typeface="Times New Roman" pitchFamily="18" charset="0"/>
                <a:ea typeface="標楷體" pitchFamily="65" charset="-120"/>
                <a:cs typeface="Times New Roman" panose="02020603050405020304" pitchFamily="18" charset="0"/>
              </a:rPr>
              <a:t>https://www.jctv.ntut.edu.tw/union42/</a:t>
            </a:r>
            <a:r>
              <a:rPr lang="en-US" altLang="zh-TW" b="1" dirty="0">
                <a:latin typeface="Times New Roman" pitchFamily="18" charset="0"/>
                <a:ea typeface="標楷體" pitchFamily="65" charset="-120"/>
                <a:cs typeface="Times New Roman" panose="02020603050405020304" pitchFamily="18" charset="0"/>
              </a:rPr>
              <a:t>)</a:t>
            </a:r>
            <a:r>
              <a:rPr lang="zh-TW" altLang="en-US" b="1" dirty="0">
                <a:latin typeface="Times New Roman" pitchFamily="18" charset="0"/>
                <a:ea typeface="標楷體" pitchFamily="65" charset="-120"/>
                <a:cs typeface="Times New Roman" panose="02020603050405020304" pitchFamily="18" charset="0"/>
              </a:rPr>
              <a:t>點選「</a:t>
            </a:r>
            <a:r>
              <a:rPr lang="en-US" altLang="zh-TW" b="1" dirty="0">
                <a:latin typeface="Times New Roman" pitchFamily="18" charset="0"/>
                <a:ea typeface="標楷體" pitchFamily="65" charset="-120"/>
                <a:cs typeface="Times New Roman" panose="02020603050405020304" pitchFamily="18" charset="0"/>
              </a:rPr>
              <a:t>6.</a:t>
            </a:r>
            <a:r>
              <a:rPr lang="zh-TW" altLang="en-US" b="1" dirty="0">
                <a:latin typeface="Times New Roman" pitchFamily="18" charset="0"/>
                <a:ea typeface="標楷體" pitchFamily="65" charset="-120"/>
                <a:cs typeface="Times New Roman" panose="02020603050405020304" pitchFamily="18" charset="0"/>
              </a:rPr>
              <a:t>簡章查詢與下載」中「</a:t>
            </a:r>
            <a:r>
              <a:rPr lang="en-US" altLang="zh-TW" b="1" dirty="0">
                <a:latin typeface="Times New Roman" panose="02020603050405020304" pitchFamily="18" charset="0"/>
                <a:ea typeface="標楷體" pitchFamily="65" charset="-120"/>
                <a:cs typeface="Times New Roman" panose="02020603050405020304" pitchFamily="18" charset="0"/>
              </a:rPr>
              <a:t>110</a:t>
            </a:r>
            <a:r>
              <a:rPr lang="zh-TW" altLang="en-US" b="1" dirty="0">
                <a:latin typeface="Times New Roman" panose="02020603050405020304" pitchFamily="18" charset="0"/>
                <a:ea typeface="標楷體" pitchFamily="65" charset="-120"/>
                <a:cs typeface="Times New Roman" panose="02020603050405020304" pitchFamily="18" charset="0"/>
              </a:rPr>
              <a:t>學年度招生學校資料查詢系統 」</a:t>
            </a:r>
            <a:endParaRPr lang="en-US" altLang="zh-TW" b="1" dirty="0">
              <a:latin typeface="Times New Roman" panose="02020603050405020304" pitchFamily="18" charset="0"/>
              <a:ea typeface="標楷體" pitchFamily="65" charset="-120"/>
              <a:cs typeface="Times New Roman" panose="02020603050405020304" pitchFamily="18" charset="0"/>
            </a:endParaRPr>
          </a:p>
        </p:txBody>
      </p:sp>
      <p:pic>
        <p:nvPicPr>
          <p:cNvPr id="2" name="圖片 1">
            <a:extLst>
              <a:ext uri="{FF2B5EF4-FFF2-40B4-BE49-F238E27FC236}">
                <a16:creationId xmlns:a16="http://schemas.microsoft.com/office/drawing/2014/main" id="{2C5616D6-7D50-4F4C-8C77-4E318F441EB6}"/>
              </a:ext>
            </a:extLst>
          </p:cNvPr>
          <p:cNvPicPr>
            <a:picLocks noChangeAspect="1"/>
          </p:cNvPicPr>
          <p:nvPr/>
        </p:nvPicPr>
        <p:blipFill>
          <a:blip r:embed="rId3"/>
          <a:stretch>
            <a:fillRect/>
          </a:stretch>
        </p:blipFill>
        <p:spPr>
          <a:xfrm>
            <a:off x="1043608" y="2067155"/>
            <a:ext cx="6768752" cy="3830566"/>
          </a:xfrm>
          <a:prstGeom prst="rect">
            <a:avLst/>
          </a:prstGeom>
        </p:spPr>
      </p:pic>
    </p:spTree>
    <p:extLst>
      <p:ext uri="{BB962C8B-B14F-4D97-AF65-F5344CB8AC3E}">
        <p14:creationId xmlns:p14="http://schemas.microsoft.com/office/powerpoint/2010/main" val="164807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7</a:t>
            </a:fld>
            <a:endParaRPr lang="en-US" altLang="zh-TW" dirty="0"/>
          </a:p>
        </p:txBody>
      </p:sp>
      <p:sp>
        <p:nvSpPr>
          <p:cNvPr id="34819" name="標題 1"/>
          <p:cNvSpPr txBox="1">
            <a:spLocks/>
          </p:cNvSpPr>
          <p:nvPr/>
        </p:nvSpPr>
        <p:spPr bwMode="auto">
          <a:xfrm>
            <a:off x="271463" y="341313"/>
            <a:ext cx="8477250"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查詢結果頁面</a:t>
            </a:r>
            <a:endParaRPr lang="zh-TW" altLang="en-US" sz="3000" dirty="0">
              <a:solidFill>
                <a:srgbClr val="FF0000"/>
              </a:solidFill>
            </a:endParaRPr>
          </a:p>
        </p:txBody>
      </p:sp>
      <p:pic>
        <p:nvPicPr>
          <p:cNvPr id="2" name="圖片 1">
            <a:extLst>
              <a:ext uri="{FF2B5EF4-FFF2-40B4-BE49-F238E27FC236}">
                <a16:creationId xmlns:a16="http://schemas.microsoft.com/office/drawing/2014/main" id="{8358FD95-1291-44D2-91A0-A966805B46BA}"/>
              </a:ext>
            </a:extLst>
          </p:cNvPr>
          <p:cNvPicPr>
            <a:picLocks noChangeAspect="1"/>
          </p:cNvPicPr>
          <p:nvPr/>
        </p:nvPicPr>
        <p:blipFill>
          <a:blip r:embed="rId3"/>
          <a:stretch>
            <a:fillRect/>
          </a:stretch>
        </p:blipFill>
        <p:spPr>
          <a:xfrm>
            <a:off x="1619672" y="1196752"/>
            <a:ext cx="6156684" cy="5524723"/>
          </a:xfrm>
          <a:prstGeom prst="rect">
            <a:avLst/>
          </a:prstGeom>
        </p:spPr>
      </p:pic>
    </p:spTree>
    <p:extLst>
      <p:ext uri="{BB962C8B-B14F-4D97-AF65-F5344CB8AC3E}">
        <p14:creationId xmlns:p14="http://schemas.microsoft.com/office/powerpoint/2010/main" val="38597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8</a:t>
            </a:fld>
            <a:endParaRPr lang="en-US" altLang="zh-TW" dirty="0"/>
          </a:p>
        </p:txBody>
      </p:sp>
      <p:sp>
        <p:nvSpPr>
          <p:cNvPr id="34819" name="標題 1"/>
          <p:cNvSpPr txBox="1">
            <a:spLocks/>
          </p:cNvSpPr>
          <p:nvPr/>
        </p:nvSpPr>
        <p:spPr bwMode="auto">
          <a:xfrm>
            <a:off x="271462" y="341313"/>
            <a:ext cx="8621017"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權重組合查詢結果頁面</a:t>
            </a:r>
            <a:endParaRPr lang="zh-TW" altLang="en-US" sz="2800" dirty="0">
              <a:solidFill>
                <a:srgbClr val="FF0000"/>
              </a:solidFill>
            </a:endParaRPr>
          </a:p>
        </p:txBody>
      </p:sp>
      <p:sp>
        <p:nvSpPr>
          <p:cNvPr id="6" name="矩形 5"/>
          <p:cNvSpPr/>
          <p:nvPr/>
        </p:nvSpPr>
        <p:spPr>
          <a:xfrm>
            <a:off x="6300191" y="1062980"/>
            <a:ext cx="2592287" cy="1200329"/>
          </a:xfrm>
          <a:prstGeom prst="rect">
            <a:avLst/>
          </a:prstGeom>
        </p:spPr>
        <p:txBody>
          <a:bodyPr wrap="square">
            <a:spAutoFit/>
          </a:bodyPr>
          <a:lstStyle/>
          <a:p>
            <a:r>
              <a:rPr lang="zh-TW" altLang="en-US" dirty="0">
                <a:solidFill>
                  <a:srgbClr val="00B050"/>
                </a:solidFill>
                <a:latin typeface="標楷體" panose="03000509000000000000" pitchFamily="65" charset="-120"/>
                <a:ea typeface="標楷體" panose="03000509000000000000" pitchFamily="65" charset="-120"/>
              </a:rPr>
              <a:t>考生可查詢統測各科目成績採計權重相同之校系科</a:t>
            </a:r>
            <a:r>
              <a:rPr lang="en-US" altLang="zh-TW" dirty="0">
                <a:solidFill>
                  <a:srgbClr val="00B050"/>
                </a:solidFill>
                <a:latin typeface="標楷體" panose="03000509000000000000" pitchFamily="65" charset="-120"/>
                <a:ea typeface="標楷體" panose="03000509000000000000" pitchFamily="65" charset="-120"/>
              </a:rPr>
              <a:t>(</a:t>
            </a:r>
            <a:r>
              <a:rPr lang="zh-TW" altLang="en-US" dirty="0">
                <a:solidFill>
                  <a:srgbClr val="00B050"/>
                </a:solidFill>
                <a:latin typeface="標楷體" panose="03000509000000000000" pitchFamily="65" charset="-120"/>
                <a:ea typeface="標楷體" panose="03000509000000000000" pitchFamily="65" charset="-120"/>
              </a:rPr>
              <a:t>組</a:t>
            </a:r>
            <a:r>
              <a:rPr lang="en-US" altLang="zh-TW" dirty="0">
                <a:solidFill>
                  <a:srgbClr val="00B050"/>
                </a:solidFill>
                <a:latin typeface="標楷體" panose="03000509000000000000" pitchFamily="65" charset="-120"/>
                <a:ea typeface="標楷體" panose="03000509000000000000" pitchFamily="65" charset="-120"/>
              </a:rPr>
              <a:t>)</a:t>
            </a:r>
            <a:r>
              <a:rPr lang="zh-TW" altLang="en-US" dirty="0">
                <a:solidFill>
                  <a:srgbClr val="00B050"/>
                </a:solidFill>
                <a:latin typeface="標楷體" panose="03000509000000000000" pitchFamily="65" charset="-120"/>
                <a:ea typeface="標楷體" panose="03000509000000000000" pitchFamily="65" charset="-120"/>
              </a:rPr>
              <a:t>、學程組合，作為後續選填志願參考。</a:t>
            </a:r>
          </a:p>
        </p:txBody>
      </p:sp>
      <p:sp>
        <p:nvSpPr>
          <p:cNvPr id="10" name="上彎箭號 9"/>
          <p:cNvSpPr/>
          <p:nvPr/>
        </p:nvSpPr>
        <p:spPr>
          <a:xfrm rot="10800000" flipH="1">
            <a:off x="6372200" y="2351564"/>
            <a:ext cx="504055" cy="154386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pic>
        <p:nvPicPr>
          <p:cNvPr id="2" name="圖片 1">
            <a:extLst>
              <a:ext uri="{FF2B5EF4-FFF2-40B4-BE49-F238E27FC236}">
                <a16:creationId xmlns:a16="http://schemas.microsoft.com/office/drawing/2014/main" id="{C8883FFF-9006-4294-85C7-858FA3B36CFB}"/>
              </a:ext>
            </a:extLst>
          </p:cNvPr>
          <p:cNvPicPr>
            <a:picLocks noChangeAspect="1"/>
          </p:cNvPicPr>
          <p:nvPr/>
        </p:nvPicPr>
        <p:blipFill>
          <a:blip r:embed="rId3"/>
          <a:stretch>
            <a:fillRect/>
          </a:stretch>
        </p:blipFill>
        <p:spPr>
          <a:xfrm>
            <a:off x="539552" y="1151618"/>
            <a:ext cx="5472608" cy="2351770"/>
          </a:xfrm>
          <a:prstGeom prst="rect">
            <a:avLst/>
          </a:prstGeom>
        </p:spPr>
      </p:pic>
      <p:pic>
        <p:nvPicPr>
          <p:cNvPr id="5" name="圖片 4">
            <a:extLst>
              <a:ext uri="{FF2B5EF4-FFF2-40B4-BE49-F238E27FC236}">
                <a16:creationId xmlns:a16="http://schemas.microsoft.com/office/drawing/2014/main" id="{0947DA0D-9C63-45E5-AE4B-2E7B843F9DA0}"/>
              </a:ext>
            </a:extLst>
          </p:cNvPr>
          <p:cNvPicPr>
            <a:picLocks noChangeAspect="1"/>
          </p:cNvPicPr>
          <p:nvPr/>
        </p:nvPicPr>
        <p:blipFill>
          <a:blip r:embed="rId4"/>
          <a:stretch>
            <a:fillRect/>
          </a:stretch>
        </p:blipFill>
        <p:spPr>
          <a:xfrm>
            <a:off x="1403648" y="3983685"/>
            <a:ext cx="6480720" cy="2737790"/>
          </a:xfrm>
          <a:prstGeom prst="rect">
            <a:avLst/>
          </a:prstGeom>
        </p:spPr>
      </p:pic>
    </p:spTree>
    <p:extLst>
      <p:ext uri="{BB962C8B-B14F-4D97-AF65-F5344CB8AC3E}">
        <p14:creationId xmlns:p14="http://schemas.microsoft.com/office/powerpoint/2010/main" val="272321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9</a:t>
            </a:fld>
            <a:endParaRPr lang="en-US" altLang="zh-TW" dirty="0"/>
          </a:p>
        </p:txBody>
      </p:sp>
      <p:sp>
        <p:nvSpPr>
          <p:cNvPr id="34819" name="標題 1"/>
          <p:cNvSpPr txBox="1">
            <a:spLocks/>
          </p:cNvSpPr>
          <p:nvPr/>
        </p:nvSpPr>
        <p:spPr bwMode="auto">
          <a:xfrm>
            <a:off x="65783" y="260648"/>
            <a:ext cx="8898705"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各招生群</a:t>
            </a:r>
            <a:r>
              <a:rPr lang="en-US"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類</a:t>
            </a:r>
            <a:r>
              <a:rPr lang="en-US"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別權重組合代碼對      </a:t>
            </a:r>
            <a:endParaRPr lang="en-US" altLang="zh-TW" sz="2000" dirty="0">
              <a:solidFill>
                <a:srgbClr val="FF0000"/>
              </a:solidFill>
              <a:latin typeface="標楷體" pitchFamily="65" charset="-120"/>
              <a:ea typeface="標楷體" pitchFamily="65" charset="-120"/>
            </a:endParaRPr>
          </a:p>
          <a:p>
            <a:pPr eaLnBrk="0" hangingPunct="0"/>
            <a:r>
              <a:rPr lang="en-US" altLang="zh-TW" sz="2000" dirty="0">
                <a:solidFill>
                  <a:srgbClr val="FF0000"/>
                </a:solidFill>
                <a:latin typeface="標楷體" pitchFamily="65" charset="-120"/>
                <a:ea typeface="標楷體" pitchFamily="65" charset="-120"/>
              </a:rPr>
              <a:t>                                      </a:t>
            </a:r>
            <a:r>
              <a:rPr lang="zh-TW" altLang="en-US" sz="2000" dirty="0">
                <a:solidFill>
                  <a:srgbClr val="FF0000"/>
                </a:solidFill>
                <a:latin typeface="標楷體" pitchFamily="65" charset="-120"/>
                <a:ea typeface="標楷體" pitchFamily="65" charset="-120"/>
              </a:rPr>
              <a:t>應統測各科目採計權重一覽表下載</a:t>
            </a:r>
            <a:endParaRPr lang="zh-TW" altLang="en-US" sz="2000" dirty="0">
              <a:solidFill>
                <a:srgbClr val="FF0000"/>
              </a:solidFill>
            </a:endParaRPr>
          </a:p>
        </p:txBody>
      </p:sp>
      <p:sp>
        <p:nvSpPr>
          <p:cNvPr id="10" name="上彎箭號 9"/>
          <p:cNvSpPr/>
          <p:nvPr/>
        </p:nvSpPr>
        <p:spPr>
          <a:xfrm rot="10800000" flipH="1">
            <a:off x="5948905" y="2135379"/>
            <a:ext cx="576064" cy="243919"/>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pic>
        <p:nvPicPr>
          <p:cNvPr id="3" name="圖片 2">
            <a:extLst>
              <a:ext uri="{FF2B5EF4-FFF2-40B4-BE49-F238E27FC236}">
                <a16:creationId xmlns:a16="http://schemas.microsoft.com/office/drawing/2014/main" id="{53E6F52A-A888-4C42-89A8-266376DC9BB2}"/>
              </a:ext>
            </a:extLst>
          </p:cNvPr>
          <p:cNvPicPr>
            <a:picLocks noChangeAspect="1"/>
          </p:cNvPicPr>
          <p:nvPr/>
        </p:nvPicPr>
        <p:blipFill>
          <a:blip r:embed="rId3"/>
          <a:stretch>
            <a:fillRect/>
          </a:stretch>
        </p:blipFill>
        <p:spPr>
          <a:xfrm>
            <a:off x="296764" y="1196752"/>
            <a:ext cx="5616624" cy="2592288"/>
          </a:xfrm>
          <a:prstGeom prst="rect">
            <a:avLst/>
          </a:prstGeom>
        </p:spPr>
      </p:pic>
      <p:pic>
        <p:nvPicPr>
          <p:cNvPr id="5" name="圖片 4">
            <a:extLst>
              <a:ext uri="{FF2B5EF4-FFF2-40B4-BE49-F238E27FC236}">
                <a16:creationId xmlns:a16="http://schemas.microsoft.com/office/drawing/2014/main" id="{61B4C601-D715-4B0D-8C52-4312049B66A2}"/>
              </a:ext>
            </a:extLst>
          </p:cNvPr>
          <p:cNvPicPr>
            <a:picLocks noChangeAspect="1"/>
          </p:cNvPicPr>
          <p:nvPr/>
        </p:nvPicPr>
        <p:blipFill>
          <a:blip r:embed="rId4"/>
          <a:stretch>
            <a:fillRect/>
          </a:stretch>
        </p:blipFill>
        <p:spPr>
          <a:xfrm>
            <a:off x="3923928" y="2459750"/>
            <a:ext cx="4408920" cy="4137602"/>
          </a:xfrm>
          <a:prstGeom prst="rect">
            <a:avLst/>
          </a:prstGeom>
          <a:ln w="9525">
            <a:solidFill>
              <a:schemeClr val="tx1"/>
            </a:solidFill>
          </a:ln>
        </p:spPr>
      </p:pic>
    </p:spTree>
    <p:extLst>
      <p:ext uri="{BB962C8B-B14F-4D97-AF65-F5344CB8AC3E}">
        <p14:creationId xmlns:p14="http://schemas.microsoft.com/office/powerpoint/2010/main" val="2081584192"/>
      </p:ext>
    </p:extLst>
  </p:cSld>
  <p:clrMapOvr>
    <a:masterClrMapping/>
  </p:clrMapOvr>
</p:sld>
</file>

<file path=ppt/theme/theme1.xml><?xml version="1.0" encoding="utf-8"?>
<a:theme xmlns:a="http://schemas.openxmlformats.org/drawingml/2006/main" name="101四技聯登-高職報名宣導">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101四技聯登-高職報名宣導</Template>
  <TotalTime>52904</TotalTime>
  <Words>6771</Words>
  <Application>Microsoft Office PowerPoint</Application>
  <PresentationFormat>如螢幕大小 (4:3)</PresentationFormat>
  <Paragraphs>767</Paragraphs>
  <Slides>43</Slides>
  <Notes>43</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43</vt:i4>
      </vt:variant>
    </vt:vector>
  </HeadingPairs>
  <TitlesOfParts>
    <vt:vector size="54" baseType="lpstr">
      <vt:lpstr>Arial Unicode MS</vt:lpstr>
      <vt:lpstr>細明體</vt:lpstr>
      <vt:lpstr>華康儷中黑</vt:lpstr>
      <vt:lpstr>新細明體</vt:lpstr>
      <vt:lpstr>Arial</vt:lpstr>
      <vt:lpstr>Calibri</vt:lpstr>
      <vt:lpstr>Times New Roman</vt:lpstr>
      <vt:lpstr>Wingdings</vt:lpstr>
      <vt:lpstr>微軟正黑體</vt:lpstr>
      <vt:lpstr>標楷體</vt:lpstr>
      <vt:lpstr>101四技聯登-高職報名宣導</vt:lpstr>
      <vt:lpstr>110學年度</vt:lpstr>
      <vt:lpstr>說明內容</vt:lpstr>
      <vt:lpstr>PowerPoint 簡報</vt:lpstr>
      <vt:lpstr>一、招生重要日程及作業流程(2/3)</vt:lpstr>
      <vt:lpstr>一、招生重要日程及作業流程(3/3)</vt:lpstr>
      <vt:lpstr>PowerPoint 簡報</vt:lpstr>
      <vt:lpstr>PowerPoint 簡報</vt:lpstr>
      <vt:lpstr>PowerPoint 簡報</vt:lpstr>
      <vt:lpstr>PowerPoint 簡報</vt:lpstr>
      <vt:lpstr>三、招生作業說明-110學年度重大變革事項</vt:lpstr>
      <vt:lpstr>三、招生作業說明(一)-資格審查(1/7)</vt:lpstr>
      <vt:lpstr>三、招生作業說明(一)-資格審查(2/7)</vt:lpstr>
      <vt:lpstr>三、招生作業說明(一)-資格審查(3/7)</vt:lpstr>
      <vt:lpstr>三、招生作業說明(一)-資格審查(4/7)</vt:lpstr>
      <vt:lpstr>三、招生作業說明(一)-資格審查(5/7)</vt:lpstr>
      <vt:lpstr>三、招生作業說明(一)-資格審查(6/7)</vt:lpstr>
      <vt:lpstr>三、招生作業說明(一)-資格審查(7/7)</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三、招生作業說明(七)-網路選填登記志願(1/7)</vt:lpstr>
      <vt:lpstr>三、招生作業說明(七)-網路選填登記志願(2/7)</vt:lpstr>
      <vt:lpstr>三、招生作業說明(七)-網路選填登記志願(3/7)</vt:lpstr>
      <vt:lpstr>三、招生作業說明(七)-網路選填登記志願(4/7)</vt:lpstr>
      <vt:lpstr>三、招生作業說明(七)-網路選填登記志願(5/7)</vt:lpstr>
      <vt:lpstr>三、招生作業說明(七)-網路選填登記志願(6/7)</vt:lpstr>
      <vt:lpstr>三、招生作業說明(七)-網路選填登記志願(7/7)</vt:lpstr>
      <vt:lpstr>PowerPoint 簡報</vt:lpstr>
      <vt:lpstr>PowerPoint 簡報</vt:lpstr>
      <vt:lpstr>PowerPoint 簡報</vt:lpstr>
      <vt:lpstr>PowerPoint 簡報</vt:lpstr>
      <vt:lpstr>PowerPoint 簡報</vt:lpstr>
      <vt:lpstr>感謝您的蒞臨與指導 並祝您順心如意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104學年度</dc:title>
  <dc:creator>User</dc:creator>
  <cp:lastModifiedBy>江偉豪</cp:lastModifiedBy>
  <cp:revision>774</cp:revision>
  <cp:lastPrinted>2012-12-12T05:48:57Z</cp:lastPrinted>
  <dcterms:created xsi:type="dcterms:W3CDTF">2011-11-28T00:15:34Z</dcterms:created>
  <dcterms:modified xsi:type="dcterms:W3CDTF">2020-12-03T06:06:06Z</dcterms:modified>
</cp:coreProperties>
</file>